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31"/>
  </p:notesMasterIdLst>
  <p:handoutMasterIdLst>
    <p:handoutMasterId r:id="rId132"/>
  </p:handoutMasterIdLst>
  <p:sldIdLst>
    <p:sldId id="374" r:id="rId2"/>
    <p:sldId id="400" r:id="rId3"/>
    <p:sldId id="469" r:id="rId4"/>
    <p:sldId id="401" r:id="rId5"/>
    <p:sldId id="260" r:id="rId6"/>
    <p:sldId id="386"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7" r:id="rId21"/>
    <p:sldId id="377" r:id="rId22"/>
    <p:sldId id="378" r:id="rId23"/>
    <p:sldId id="379" r:id="rId24"/>
    <p:sldId id="380" r:id="rId25"/>
    <p:sldId id="381" r:id="rId26"/>
    <p:sldId id="383" r:id="rId27"/>
    <p:sldId id="278" r:id="rId28"/>
    <p:sldId id="387" r:id="rId29"/>
    <p:sldId id="279" r:id="rId30"/>
    <p:sldId id="280" r:id="rId31"/>
    <p:sldId id="376" r:id="rId32"/>
    <p:sldId id="282" r:id="rId33"/>
    <p:sldId id="283" r:id="rId34"/>
    <p:sldId id="284" r:id="rId35"/>
    <p:sldId id="384" r:id="rId36"/>
    <p:sldId id="286" r:id="rId37"/>
    <p:sldId id="287" r:id="rId38"/>
    <p:sldId id="288" r:id="rId39"/>
    <p:sldId id="289" r:id="rId40"/>
    <p:sldId id="290" r:id="rId41"/>
    <p:sldId id="291" r:id="rId42"/>
    <p:sldId id="292" r:id="rId43"/>
    <p:sldId id="391" r:id="rId44"/>
    <p:sldId id="402" r:id="rId45"/>
    <p:sldId id="392" r:id="rId46"/>
    <p:sldId id="390" r:id="rId47"/>
    <p:sldId id="293" r:id="rId48"/>
    <p:sldId id="295" r:id="rId49"/>
    <p:sldId id="294" r:id="rId50"/>
    <p:sldId id="393" r:id="rId51"/>
    <p:sldId id="297" r:id="rId52"/>
    <p:sldId id="298" r:id="rId53"/>
    <p:sldId id="299" r:id="rId54"/>
    <p:sldId id="395" r:id="rId55"/>
    <p:sldId id="302" r:id="rId56"/>
    <p:sldId id="303" r:id="rId57"/>
    <p:sldId id="396"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97" r:id="rId83"/>
    <p:sldId id="398" r:id="rId84"/>
    <p:sldId id="403" r:id="rId85"/>
    <p:sldId id="468" r:id="rId86"/>
    <p:sldId id="422" r:id="rId87"/>
    <p:sldId id="424" r:id="rId88"/>
    <p:sldId id="425" r:id="rId89"/>
    <p:sldId id="426" r:id="rId90"/>
    <p:sldId id="427" r:id="rId91"/>
    <p:sldId id="428" r:id="rId92"/>
    <p:sldId id="429" r:id="rId93"/>
    <p:sldId id="430" r:id="rId94"/>
    <p:sldId id="431" r:id="rId95"/>
    <p:sldId id="432" r:id="rId96"/>
    <p:sldId id="433" r:id="rId97"/>
    <p:sldId id="434" r:id="rId98"/>
    <p:sldId id="435" r:id="rId99"/>
    <p:sldId id="436" r:id="rId100"/>
    <p:sldId id="437" r:id="rId101"/>
    <p:sldId id="438" r:id="rId102"/>
    <p:sldId id="439" r:id="rId103"/>
    <p:sldId id="440" r:id="rId104"/>
    <p:sldId id="441" r:id="rId105"/>
    <p:sldId id="442" r:id="rId106"/>
    <p:sldId id="443" r:id="rId107"/>
    <p:sldId id="444" r:id="rId108"/>
    <p:sldId id="445" r:id="rId109"/>
    <p:sldId id="446" r:id="rId110"/>
    <p:sldId id="447" r:id="rId111"/>
    <p:sldId id="448" r:id="rId112"/>
    <p:sldId id="449" r:id="rId113"/>
    <p:sldId id="450" r:id="rId114"/>
    <p:sldId id="451" r:id="rId115"/>
    <p:sldId id="452" r:id="rId116"/>
    <p:sldId id="453" r:id="rId117"/>
    <p:sldId id="454" r:id="rId118"/>
    <p:sldId id="455" r:id="rId119"/>
    <p:sldId id="456" r:id="rId120"/>
    <p:sldId id="457" r:id="rId121"/>
    <p:sldId id="458" r:id="rId122"/>
    <p:sldId id="459" r:id="rId123"/>
    <p:sldId id="460" r:id="rId124"/>
    <p:sldId id="461" r:id="rId125"/>
    <p:sldId id="462" r:id="rId126"/>
    <p:sldId id="463" r:id="rId127"/>
    <p:sldId id="464" r:id="rId128"/>
    <p:sldId id="465" r:id="rId129"/>
    <p:sldId id="467" r:id="rId130"/>
  </p:sldIdLst>
  <p:sldSz cx="9144000" cy="6858000" type="screen4x3"/>
  <p:notesSz cx="6858000" cy="9144000"/>
  <p:defaultTextStyle>
    <a:defPPr>
      <a:defRPr lang="zh-CN"/>
    </a:defPPr>
    <a:lvl1pPr algn="l" rtl="0" fontAlgn="base">
      <a:spcBef>
        <a:spcPct val="0"/>
      </a:spcBef>
      <a:spcAft>
        <a:spcPct val="0"/>
      </a:spcAft>
      <a:defRPr kumimoji="1" sz="3200" kern="1200">
        <a:solidFill>
          <a:schemeClr val="tx1"/>
        </a:solidFill>
        <a:latin typeface="Times New Roman" pitchFamily="18" charset="0"/>
        <a:ea typeface="宋体" charset="-122"/>
        <a:cs typeface="+mn-cs"/>
      </a:defRPr>
    </a:lvl1pPr>
    <a:lvl2pPr marL="457200" algn="l" rtl="0" fontAlgn="base">
      <a:spcBef>
        <a:spcPct val="0"/>
      </a:spcBef>
      <a:spcAft>
        <a:spcPct val="0"/>
      </a:spcAft>
      <a:defRPr kumimoji="1" sz="3200"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3200"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3200"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3200" kern="1200">
        <a:solidFill>
          <a:schemeClr val="tx1"/>
        </a:solidFill>
        <a:latin typeface="Times New Roman" pitchFamily="18" charset="0"/>
        <a:ea typeface="宋体" charset="-122"/>
        <a:cs typeface="+mn-cs"/>
      </a:defRPr>
    </a:lvl5pPr>
    <a:lvl6pPr marL="2286000" algn="l" defTabSz="914400" rtl="0" eaLnBrk="1" latinLnBrk="0" hangingPunct="1">
      <a:defRPr kumimoji="1" sz="3200" kern="1200">
        <a:solidFill>
          <a:schemeClr val="tx1"/>
        </a:solidFill>
        <a:latin typeface="Times New Roman" pitchFamily="18" charset="0"/>
        <a:ea typeface="宋体" charset="-122"/>
        <a:cs typeface="+mn-cs"/>
      </a:defRPr>
    </a:lvl6pPr>
    <a:lvl7pPr marL="2743200" algn="l" defTabSz="914400" rtl="0" eaLnBrk="1" latinLnBrk="0" hangingPunct="1">
      <a:defRPr kumimoji="1" sz="3200" kern="1200">
        <a:solidFill>
          <a:schemeClr val="tx1"/>
        </a:solidFill>
        <a:latin typeface="Times New Roman" pitchFamily="18" charset="0"/>
        <a:ea typeface="宋体" charset="-122"/>
        <a:cs typeface="+mn-cs"/>
      </a:defRPr>
    </a:lvl7pPr>
    <a:lvl8pPr marL="3200400" algn="l" defTabSz="914400" rtl="0" eaLnBrk="1" latinLnBrk="0" hangingPunct="1">
      <a:defRPr kumimoji="1" sz="3200" kern="1200">
        <a:solidFill>
          <a:schemeClr val="tx1"/>
        </a:solidFill>
        <a:latin typeface="Times New Roman" pitchFamily="18" charset="0"/>
        <a:ea typeface="宋体" charset="-122"/>
        <a:cs typeface="+mn-cs"/>
      </a:defRPr>
    </a:lvl8pPr>
    <a:lvl9pPr marL="3657600" algn="l" defTabSz="914400" rtl="0" eaLnBrk="1" latinLnBrk="0" hangingPunct="1">
      <a:defRPr kumimoji="1" sz="3200" kern="1200">
        <a:solidFill>
          <a:schemeClr val="tx1"/>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727DE0"/>
    <a:srgbClr val="FFFF00"/>
    <a:srgbClr val="336600"/>
    <a:srgbClr val="A50021"/>
    <a:srgbClr val="66FFFF"/>
    <a:srgbClr val="99FF99"/>
    <a:srgbClr val="99FF33"/>
    <a:srgbClr val="FF9900"/>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95" autoAdjust="0"/>
    <p:restoredTop sz="87024" autoAdjust="0"/>
  </p:normalViewPr>
  <p:slideViewPr>
    <p:cSldViewPr>
      <p:cViewPr varScale="1">
        <p:scale>
          <a:sx n="75" d="100"/>
          <a:sy n="75" d="100"/>
        </p:scale>
        <p:origin x="-1714" y="-77"/>
      </p:cViewPr>
      <p:guideLst>
        <p:guide orient="horz" pos="2160"/>
        <p:guide pos="2880"/>
      </p:guideLst>
    </p:cSldViewPr>
  </p:slideViewPr>
  <p:outlineViewPr>
    <p:cViewPr>
      <p:scale>
        <a:sx n="33" d="100"/>
        <a:sy n="33" d="100"/>
      </p:scale>
      <p:origin x="120" y="9562"/>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5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5" Type="http://schemas.openxmlformats.org/officeDocument/2006/relationships/image" Target="../media/image20.png"/><Relationship Id="rId4" Type="http://schemas.openxmlformats.org/officeDocument/2006/relationships/image" Target="../media/image19.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5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ea typeface="宋体" pitchFamily="2" charset="-122"/>
              </a:defRPr>
            </a:lvl1pPr>
          </a:lstStyle>
          <a:p>
            <a:pPr>
              <a:defRPr/>
            </a:pPr>
            <a:endParaRPr lang="en-US" altLang="zh-CN"/>
          </a:p>
        </p:txBody>
      </p:sp>
      <p:sp>
        <p:nvSpPr>
          <p:cNvPr id="4055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pitchFamily="2" charset="-122"/>
              </a:defRPr>
            </a:lvl1pPr>
          </a:lstStyle>
          <a:p>
            <a:pPr>
              <a:defRPr/>
            </a:pPr>
            <a:endParaRPr lang="en-US" altLang="zh-CN"/>
          </a:p>
        </p:txBody>
      </p:sp>
      <p:sp>
        <p:nvSpPr>
          <p:cNvPr id="4055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ea typeface="宋体" pitchFamily="2" charset="-122"/>
              </a:defRPr>
            </a:lvl1pPr>
          </a:lstStyle>
          <a:p>
            <a:pPr>
              <a:defRPr/>
            </a:pPr>
            <a:endParaRPr lang="en-US" altLang="zh-CN"/>
          </a:p>
        </p:txBody>
      </p:sp>
      <p:sp>
        <p:nvSpPr>
          <p:cNvPr id="4055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a typeface="宋体" pitchFamily="2" charset="-122"/>
              </a:defRPr>
            </a:lvl1pPr>
          </a:lstStyle>
          <a:p>
            <a:pPr>
              <a:defRPr/>
            </a:pPr>
            <a:fld id="{6BBDD4FF-4326-408C-A387-43349630BDB3}" type="slidenum">
              <a:rPr lang="en-US" altLang="zh-CN"/>
              <a:pPr>
                <a:defRPr/>
              </a:pPr>
              <a:t>‹#›</a:t>
            </a:fld>
            <a:endParaRPr lang="en-US" altLang="zh-CN"/>
          </a:p>
        </p:txBody>
      </p:sp>
    </p:spTree>
    <p:extLst>
      <p:ext uri="{BB962C8B-B14F-4D97-AF65-F5344CB8AC3E}">
        <p14:creationId xmlns:p14="http://schemas.microsoft.com/office/powerpoint/2010/main" val="263133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ea typeface="宋体" pitchFamily="2" charset="-122"/>
              </a:defRPr>
            </a:lvl1pPr>
          </a:lstStyle>
          <a:p>
            <a:pPr>
              <a:defRPr/>
            </a:pPr>
            <a:endParaRPr lang="en-US" altLang="zh-CN"/>
          </a:p>
        </p:txBody>
      </p:sp>
      <p:sp>
        <p:nvSpPr>
          <p:cNvPr id="1146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pitchFamily="2" charset="-122"/>
              </a:defRPr>
            </a:lvl1pPr>
          </a:lstStyle>
          <a:p>
            <a:pPr>
              <a:defRPr/>
            </a:pPr>
            <a:endParaRPr lang="en-US" altLang="zh-CN"/>
          </a:p>
        </p:txBody>
      </p:sp>
      <p:sp>
        <p:nvSpPr>
          <p:cNvPr id="809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46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ea typeface="宋体" pitchFamily="2" charset="-122"/>
              </a:defRPr>
            </a:lvl1pPr>
          </a:lstStyle>
          <a:p>
            <a:pPr>
              <a:defRPr/>
            </a:pPr>
            <a:endParaRPr lang="en-US" altLang="zh-CN"/>
          </a:p>
        </p:txBody>
      </p:sp>
      <p:sp>
        <p:nvSpPr>
          <p:cNvPr id="1146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a typeface="宋体" pitchFamily="2" charset="-122"/>
              </a:defRPr>
            </a:lvl1pPr>
          </a:lstStyle>
          <a:p>
            <a:pPr>
              <a:defRPr/>
            </a:pPr>
            <a:fld id="{79A1B25D-6B6A-4620-B766-E7DF5633985B}" type="slidenum">
              <a:rPr lang="en-US" altLang="zh-CN"/>
              <a:pPr>
                <a:defRPr/>
              </a:pPr>
              <a:t>‹#›</a:t>
            </a:fld>
            <a:endParaRPr lang="en-US" altLang="zh-CN"/>
          </a:p>
        </p:txBody>
      </p:sp>
    </p:spTree>
    <p:extLst>
      <p:ext uri="{BB962C8B-B14F-4D97-AF65-F5344CB8AC3E}">
        <p14:creationId xmlns:p14="http://schemas.microsoft.com/office/powerpoint/2010/main" val="22385168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fld id="{E335A84E-DBF6-4A7E-889E-2E7D02A57884}" type="slidenum">
              <a:rPr lang="zh-CN" altLang="en-US" sz="1200"/>
              <a:pPr eaLnBrk="1" hangingPunct="1"/>
              <a:t>1</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【11</a:t>
            </a:r>
            <a:r>
              <a:rPr lang="zh-CN" altLang="en-US" dirty="0" smtClean="0"/>
              <a:t>周</a:t>
            </a:r>
            <a:r>
              <a:rPr lang="en-US" altLang="zh-CN" dirty="0" smtClean="0"/>
              <a:t>】</a:t>
            </a:r>
            <a:r>
              <a:rPr lang="zh-CN" altLang="en-US" dirty="0" smtClean="0"/>
              <a:t>第一节 讲到这里 因为放假掉一节课 所以讲得比较快</a:t>
            </a:r>
            <a:endParaRPr lang="zh-CN" altLang="en-US" dirty="0"/>
          </a:p>
        </p:txBody>
      </p:sp>
      <p:sp>
        <p:nvSpPr>
          <p:cNvPr id="4" name="灯片编号占位符 3"/>
          <p:cNvSpPr>
            <a:spLocks noGrp="1"/>
          </p:cNvSpPr>
          <p:nvPr>
            <p:ph type="sldNum" sz="quarter" idx="10"/>
          </p:nvPr>
        </p:nvSpPr>
        <p:spPr/>
        <p:txBody>
          <a:bodyPr/>
          <a:lstStyle/>
          <a:p>
            <a:pPr>
              <a:defRPr/>
            </a:pPr>
            <a:fld id="{79A1B25D-6B6A-4620-B766-E7DF5633985B}" type="slidenum">
              <a:rPr lang="en-US" altLang="zh-CN" smtClean="0"/>
              <a:pPr>
                <a:defRPr/>
              </a:pPr>
              <a:t>99</a:t>
            </a:fld>
            <a:endParaRPr lang="en-US" altLang="zh-CN"/>
          </a:p>
        </p:txBody>
      </p:sp>
    </p:spTree>
    <p:extLst>
      <p:ext uri="{BB962C8B-B14F-4D97-AF65-F5344CB8AC3E}">
        <p14:creationId xmlns:p14="http://schemas.microsoft.com/office/powerpoint/2010/main" val="2225021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后面的都没有讲</a:t>
            </a:r>
          </a:p>
          <a:p>
            <a:endParaRPr lang="zh-CN" altLang="en-US" dirty="0"/>
          </a:p>
        </p:txBody>
      </p:sp>
      <p:sp>
        <p:nvSpPr>
          <p:cNvPr id="4" name="灯片编号占位符 3"/>
          <p:cNvSpPr>
            <a:spLocks noGrp="1"/>
          </p:cNvSpPr>
          <p:nvPr>
            <p:ph type="sldNum" sz="quarter" idx="10"/>
          </p:nvPr>
        </p:nvSpPr>
        <p:spPr/>
        <p:txBody>
          <a:bodyPr/>
          <a:lstStyle/>
          <a:p>
            <a:pPr>
              <a:defRPr/>
            </a:pPr>
            <a:fld id="{79A1B25D-6B6A-4620-B766-E7DF5633985B}" type="slidenum">
              <a:rPr lang="en-US" altLang="zh-CN" smtClean="0"/>
              <a:pPr>
                <a:defRPr/>
              </a:pPr>
              <a:t>122</a:t>
            </a:fld>
            <a:endParaRPr lang="en-US" altLang="zh-CN"/>
          </a:p>
        </p:txBody>
      </p:sp>
    </p:spTree>
    <p:extLst>
      <p:ext uri="{BB962C8B-B14F-4D97-AF65-F5344CB8AC3E}">
        <p14:creationId xmlns:p14="http://schemas.microsoft.com/office/powerpoint/2010/main" val="3610430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没有讲</a:t>
            </a:r>
            <a:endParaRPr lang="zh-CN" altLang="en-US" dirty="0"/>
          </a:p>
        </p:txBody>
      </p:sp>
      <p:sp>
        <p:nvSpPr>
          <p:cNvPr id="4" name="灯片编号占位符 3"/>
          <p:cNvSpPr>
            <a:spLocks noGrp="1"/>
          </p:cNvSpPr>
          <p:nvPr>
            <p:ph type="sldNum" sz="quarter" idx="10"/>
          </p:nvPr>
        </p:nvSpPr>
        <p:spPr/>
        <p:txBody>
          <a:bodyPr/>
          <a:lstStyle/>
          <a:p>
            <a:pPr>
              <a:defRPr/>
            </a:pPr>
            <a:fld id="{79A1B25D-6B6A-4620-B766-E7DF5633985B}" type="slidenum">
              <a:rPr lang="en-US" altLang="zh-CN" smtClean="0"/>
              <a:pPr>
                <a:defRPr/>
              </a:pPr>
              <a:t>129</a:t>
            </a:fld>
            <a:endParaRPr lang="en-US" altLang="zh-CN"/>
          </a:p>
        </p:txBody>
      </p:sp>
    </p:spTree>
    <p:extLst>
      <p:ext uri="{BB962C8B-B14F-4D97-AF65-F5344CB8AC3E}">
        <p14:creationId xmlns:p14="http://schemas.microsoft.com/office/powerpoint/2010/main" val="3788864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eaLnBrk="1" hangingPunct="1"/>
            <a:fld id="{BAEF0C61-D4BF-4DF8-8DF5-205783178B41}" type="slidenum">
              <a:rPr lang="en-US" altLang="zh-CN" sz="1200"/>
              <a:pPr eaLnBrk="1" hangingPunct="1"/>
              <a:t>6</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9A1B25D-6B6A-4620-B766-E7DF5633985B}" type="slidenum">
              <a:rPr lang="en-US" altLang="zh-CN" smtClean="0"/>
              <a:pPr>
                <a:defRPr/>
              </a:pPr>
              <a:t>27</a:t>
            </a:fld>
            <a:endParaRPr lang="en-US" altLang="zh-CN"/>
          </a:p>
        </p:txBody>
      </p:sp>
    </p:spTree>
    <p:extLst>
      <p:ext uri="{BB962C8B-B14F-4D97-AF65-F5344CB8AC3E}">
        <p14:creationId xmlns:p14="http://schemas.microsoft.com/office/powerpoint/2010/main" val="1206420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ea typeface="宋体" charset="-122"/>
            </a:endParaRPr>
          </a:p>
        </p:txBody>
      </p:sp>
      <p:sp>
        <p:nvSpPr>
          <p:cNvPr id="1024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eaLnBrk="1" hangingPunct="1"/>
            <a:fld id="{9B8EAB35-3566-4572-939F-A96D844C2A0A}" type="slidenum">
              <a:rPr lang="en-US" altLang="zh-CN" sz="1200"/>
              <a:pPr eaLnBrk="1" hangingPunct="1"/>
              <a:t>28</a:t>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fld id="{E335A84E-DBF6-4A7E-889E-2E7D02A57884}" type="slidenum">
              <a:rPr lang="zh-CN" altLang="en-US" sz="1200"/>
              <a:pPr eaLnBrk="1" hangingPunct="1"/>
              <a:t>43</a:t>
            </a:fld>
            <a:endParaRPr lang="en-US" altLang="zh-C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a:ln/>
        </p:spPr>
      </p:sp>
      <p:sp>
        <p:nvSpPr>
          <p:cNvPr id="1361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361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eaLnBrk="1" hangingPunct="1"/>
            <a:fld id="{71DD8348-E95F-402A-8EB5-7981AB07C299}" type="slidenum">
              <a:rPr lang="en-US" altLang="zh-CN" sz="1200"/>
              <a:pPr eaLnBrk="1" hangingPunct="1"/>
              <a:t>82</a:t>
            </a:fld>
            <a:endParaRPr lang="en-US" altLang="zh-CN"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fld id="{E335A84E-DBF6-4A7E-889E-2E7D02A57884}" type="slidenum">
              <a:rPr lang="zh-CN" altLang="en-US" sz="1200"/>
              <a:pPr eaLnBrk="1" hangingPunct="1"/>
              <a:t>84</a:t>
            </a:fld>
            <a:endParaRPr lang="en-US" altLang="zh-CN"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删掉了很多东西</a:t>
            </a:r>
            <a:r>
              <a:rPr lang="zh-CN" altLang="en-US" baseline="0" dirty="0" smtClean="0"/>
              <a:t> 将将讲完</a:t>
            </a:r>
            <a:endParaRPr lang="zh-CN" altLang="en-US" dirty="0"/>
          </a:p>
        </p:txBody>
      </p:sp>
      <p:sp>
        <p:nvSpPr>
          <p:cNvPr id="4" name="灯片编号占位符 3"/>
          <p:cNvSpPr>
            <a:spLocks noGrp="1"/>
          </p:cNvSpPr>
          <p:nvPr>
            <p:ph type="sldNum" sz="quarter" idx="10"/>
          </p:nvPr>
        </p:nvSpPr>
        <p:spPr/>
        <p:txBody>
          <a:bodyPr/>
          <a:lstStyle/>
          <a:p>
            <a:pPr>
              <a:defRPr/>
            </a:pPr>
            <a:fld id="{79A1B25D-6B6A-4620-B766-E7DF5633985B}" type="slidenum">
              <a:rPr lang="en-US" altLang="zh-CN" smtClean="0"/>
              <a:pPr>
                <a:defRPr/>
              </a:pPr>
              <a:t>85</a:t>
            </a:fld>
            <a:endParaRPr lang="en-US" altLang="zh-CN"/>
          </a:p>
        </p:txBody>
      </p:sp>
    </p:spTree>
    <p:extLst>
      <p:ext uri="{BB962C8B-B14F-4D97-AF65-F5344CB8AC3E}">
        <p14:creationId xmlns:p14="http://schemas.microsoft.com/office/powerpoint/2010/main" val="1194302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9A1B25D-6B6A-4620-B766-E7DF5633985B}" type="slidenum">
              <a:rPr lang="en-US" altLang="zh-CN" smtClean="0"/>
              <a:pPr>
                <a:defRPr/>
              </a:pPr>
              <a:t>98</a:t>
            </a:fld>
            <a:endParaRPr lang="en-US" altLang="zh-CN"/>
          </a:p>
        </p:txBody>
      </p:sp>
    </p:spTree>
    <p:extLst>
      <p:ext uri="{BB962C8B-B14F-4D97-AF65-F5344CB8AC3E}">
        <p14:creationId xmlns:p14="http://schemas.microsoft.com/office/powerpoint/2010/main" val="759024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ctrTitle" sz="quarter"/>
          </p:nvPr>
        </p:nvSpPr>
        <p:spPr>
          <a:xfrm>
            <a:off x="3581400" y="685800"/>
            <a:ext cx="5561013" cy="3352800"/>
          </a:xfrm>
        </p:spPr>
        <p:txBody>
          <a:bodyPr/>
          <a:lstStyle>
            <a:lvl1pPr>
              <a:defRPr>
                <a:solidFill>
                  <a:schemeClr val="bg2"/>
                </a:solidFill>
                <a:effectLst>
                  <a:outerShdw blurRad="38100" dist="38100" dir="2700000" algn="tl">
                    <a:srgbClr val="000000"/>
                  </a:outerShdw>
                </a:effectLst>
              </a:defRPr>
            </a:lvl1pPr>
          </a:lstStyle>
          <a:p>
            <a:pPr lvl="0"/>
            <a:r>
              <a:rPr lang="zh-CN" altLang="en-US" noProof="0" smtClean="0"/>
              <a:t>单击此处编辑母版标题样式</a:t>
            </a:r>
          </a:p>
        </p:txBody>
      </p:sp>
      <p:sp>
        <p:nvSpPr>
          <p:cNvPr id="9219" name="Rectangle 3"/>
          <p:cNvSpPr>
            <a:spLocks noGrp="1" noChangeArrowheads="1"/>
          </p:cNvSpPr>
          <p:nvPr>
            <p:ph type="subTitle" sz="quarter" idx="1"/>
          </p:nvPr>
        </p:nvSpPr>
        <p:spPr>
          <a:xfrm>
            <a:off x="5181600" y="4038600"/>
            <a:ext cx="3960813" cy="1752600"/>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marL="0" indent="0" algn="ctr">
              <a:buFont typeface="Wingdings" pitchFamily="2" charset="2"/>
              <a:buNone/>
              <a:defRPr>
                <a:solidFill>
                  <a:schemeClr val="bg2"/>
                </a:solidFill>
              </a:defRPr>
            </a:lvl1pPr>
          </a:lstStyle>
          <a:p>
            <a:pPr lvl="0"/>
            <a:r>
              <a:rPr lang="zh-CN" altLang="en-US" noProof="0" smtClean="0"/>
              <a:t>单击此处编辑母版副标题样式</a:t>
            </a:r>
          </a:p>
        </p:txBody>
      </p:sp>
      <p:sp>
        <p:nvSpPr>
          <p:cNvPr id="9220" name="Rectangle 4"/>
          <p:cNvSpPr>
            <a:spLocks noGrp="1" noChangeArrowheads="1"/>
          </p:cNvSpPr>
          <p:nvPr>
            <p:ph type="dt" sz="quarter" idx="2"/>
          </p:nvPr>
        </p:nvSpPr>
        <p:spPr>
          <a:xfrm>
            <a:off x="685800" y="6248400"/>
            <a:ext cx="1905000" cy="457200"/>
          </a:xfrm>
        </p:spPr>
        <p:txBody>
          <a:bodyPr/>
          <a:lstStyle>
            <a:lvl1pPr>
              <a:defRPr>
                <a:solidFill>
                  <a:srgbClr val="EAEAEA"/>
                </a:solidFill>
              </a:defRPr>
            </a:lvl1pPr>
          </a:lstStyle>
          <a:p>
            <a:endParaRPr lang="en-US" altLang="zh-CN"/>
          </a:p>
        </p:txBody>
      </p:sp>
      <p:sp>
        <p:nvSpPr>
          <p:cNvPr id="9221" name="Rectangle 5"/>
          <p:cNvSpPr>
            <a:spLocks noGrp="1" noChangeArrowheads="1"/>
          </p:cNvSpPr>
          <p:nvPr>
            <p:ph type="ftr" sz="quarter" idx="3"/>
          </p:nvPr>
        </p:nvSpPr>
        <p:spPr>
          <a:xfrm>
            <a:off x="3124200" y="6248400"/>
            <a:ext cx="2895600" cy="457200"/>
          </a:xfrm>
        </p:spPr>
        <p:txBody>
          <a:bodyPr/>
          <a:lstStyle>
            <a:lvl1pPr>
              <a:defRPr>
                <a:solidFill>
                  <a:srgbClr val="EAEAEA"/>
                </a:solidFill>
              </a:defRPr>
            </a:lvl1pPr>
          </a:lstStyle>
          <a:p>
            <a:endParaRPr lang="en-US" altLang="zh-CN"/>
          </a:p>
        </p:txBody>
      </p:sp>
      <p:sp>
        <p:nvSpPr>
          <p:cNvPr id="9222" name="Rectangle 6"/>
          <p:cNvSpPr>
            <a:spLocks noGrp="1" noChangeArrowheads="1"/>
          </p:cNvSpPr>
          <p:nvPr>
            <p:ph type="sldNum" sz="quarter" idx="4"/>
          </p:nvPr>
        </p:nvSpPr>
        <p:spPr>
          <a:xfrm>
            <a:off x="6553200" y="6248400"/>
            <a:ext cx="1905000" cy="457200"/>
          </a:xfrm>
        </p:spPr>
        <p:txBody>
          <a:bodyPr/>
          <a:lstStyle>
            <a:lvl1pPr>
              <a:defRPr>
                <a:solidFill>
                  <a:srgbClr val="EAEAEA"/>
                </a:solidFill>
              </a:defRPr>
            </a:lvl1pPr>
          </a:lstStyle>
          <a:p>
            <a:fld id="{AFBE90D5-84FF-4853-B45C-E3AFAA40FFBC}" type="slidenum">
              <a:rPr lang="zh-CN" altLang="en-US"/>
              <a:pPr/>
              <a:t>‹#›</a:t>
            </a:fld>
            <a:endParaRPr lang="en-US" altLang="zh-CN"/>
          </a:p>
        </p:txBody>
      </p:sp>
    </p:spTree>
    <p:extLst>
      <p:ext uri="{BB962C8B-B14F-4D97-AF65-F5344CB8AC3E}">
        <p14:creationId xmlns:p14="http://schemas.microsoft.com/office/powerpoint/2010/main" val="38097558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D433081-F53B-47CB-8A47-72CEE663243E}" type="slidenum">
              <a:rPr lang="zh-CN" altLang="en-US"/>
              <a:pPr/>
              <a:t>‹#›</a:t>
            </a:fld>
            <a:endParaRPr lang="en-US" altLang="zh-CN"/>
          </a:p>
        </p:txBody>
      </p:sp>
    </p:spTree>
    <p:extLst>
      <p:ext uri="{BB962C8B-B14F-4D97-AF65-F5344CB8AC3E}">
        <p14:creationId xmlns:p14="http://schemas.microsoft.com/office/powerpoint/2010/main" val="174971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tx1"/>
                </a:solidFill>
              </a:defRPr>
            </a:lvl1p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7B12EC2-AE05-4AA9-ACD7-8827E4FB389A}" type="slidenum">
              <a:rPr lang="zh-CN" altLang="en-US"/>
              <a:pPr/>
              <a:t>‹#›</a:t>
            </a:fld>
            <a:endParaRPr lang="en-US" altLang="zh-CN"/>
          </a:p>
        </p:txBody>
      </p:sp>
    </p:spTree>
    <p:extLst>
      <p:ext uri="{BB962C8B-B14F-4D97-AF65-F5344CB8AC3E}">
        <p14:creationId xmlns:p14="http://schemas.microsoft.com/office/powerpoint/2010/main" val="34120633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6600" y="533400"/>
            <a:ext cx="1905000" cy="5562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371600" y="533400"/>
            <a:ext cx="5562600" cy="5562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7660A5E-4068-493E-9446-EC8E860A77CD}" type="slidenum">
              <a:rPr lang="zh-CN" altLang="en-US"/>
              <a:pPr/>
              <a:t>‹#›</a:t>
            </a:fld>
            <a:endParaRPr lang="en-US" altLang="zh-CN"/>
          </a:p>
        </p:txBody>
      </p:sp>
    </p:spTree>
    <p:extLst>
      <p:ext uri="{BB962C8B-B14F-4D97-AF65-F5344CB8AC3E}">
        <p14:creationId xmlns:p14="http://schemas.microsoft.com/office/powerpoint/2010/main" val="38858651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9050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9050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4213" y="6092825"/>
            <a:ext cx="1905000" cy="457200"/>
          </a:xfrm>
        </p:spPr>
        <p:txBody>
          <a:bodyPr/>
          <a:lstStyle>
            <a:lvl1pPr>
              <a:defRPr/>
            </a:lvl1pPr>
          </a:lstStyle>
          <a:p>
            <a:fld id="{B3A2219B-7BA5-4FFB-BA8A-FA402572202B}" type="datetime1">
              <a:rPr lang="zh-CN" altLang="en-US"/>
              <a:pPr/>
              <a:t>2017/5/9</a:t>
            </a:fld>
            <a:endParaRPr lang="en-US" altLang="zh-CN"/>
          </a:p>
        </p:txBody>
      </p:sp>
      <p:sp>
        <p:nvSpPr>
          <p:cNvPr id="6" name="页脚占位符 5"/>
          <p:cNvSpPr>
            <a:spLocks noGrp="1"/>
          </p:cNvSpPr>
          <p:nvPr>
            <p:ph type="ftr" sz="quarter" idx="11"/>
          </p:nvPr>
        </p:nvSpPr>
        <p:spPr>
          <a:xfrm>
            <a:off x="2870200" y="6053138"/>
            <a:ext cx="3600450" cy="457200"/>
          </a:xfrm>
        </p:spPr>
        <p:txBody>
          <a:bodyPr/>
          <a:lstStyle>
            <a:lvl1pPr>
              <a:defRPr/>
            </a:lvl1pPr>
          </a:lstStyle>
          <a:p>
            <a:r>
              <a:rPr lang="en-US" altLang="zh-CN"/>
              <a:t>北京邮电大学电信工程学院计算机技术中心</a:t>
            </a:r>
          </a:p>
        </p:txBody>
      </p:sp>
      <p:sp>
        <p:nvSpPr>
          <p:cNvPr id="7" name="灯片编号占位符 6"/>
          <p:cNvSpPr>
            <a:spLocks noGrp="1"/>
          </p:cNvSpPr>
          <p:nvPr>
            <p:ph type="sldNum" sz="quarter" idx="12"/>
          </p:nvPr>
        </p:nvSpPr>
        <p:spPr>
          <a:xfrm>
            <a:off x="6648450" y="6070600"/>
            <a:ext cx="1905000" cy="457200"/>
          </a:xfrm>
        </p:spPr>
        <p:txBody>
          <a:bodyPr/>
          <a:lstStyle>
            <a:lvl1pPr>
              <a:defRPr/>
            </a:lvl1pPr>
          </a:lstStyle>
          <a:p>
            <a:r>
              <a:rPr lang="en-US" altLang="zh-CN"/>
              <a:t>-</a:t>
            </a:r>
            <a:fld id="{D989363B-6CD3-4820-A146-EF4572318B1C}" type="slidenum">
              <a:rPr lang="en-US" altLang="zh-CN"/>
              <a:pPr/>
              <a:t>‹#›</a:t>
            </a:fld>
            <a:r>
              <a:rPr lang="en-US" altLang="zh-CN"/>
              <a:t>-</a:t>
            </a:r>
          </a:p>
        </p:txBody>
      </p:sp>
    </p:spTree>
    <p:extLst>
      <p:ext uri="{BB962C8B-B14F-4D97-AF65-F5344CB8AC3E}">
        <p14:creationId xmlns:p14="http://schemas.microsoft.com/office/powerpoint/2010/main" val="185530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218" name="Rectangle 2"/>
          <p:cNvSpPr>
            <a:spLocks noGrp="1" noChangeArrowheads="1"/>
          </p:cNvSpPr>
          <p:nvPr>
            <p:ph type="ctrTitle" sz="quarter"/>
          </p:nvPr>
        </p:nvSpPr>
        <p:spPr>
          <a:xfrm>
            <a:off x="3581400" y="685800"/>
            <a:ext cx="5561013" cy="3352800"/>
          </a:xfrm>
        </p:spPr>
        <p:txBody>
          <a:bodyPr/>
          <a:lstStyle>
            <a:lvl1pPr>
              <a:defRPr>
                <a:solidFill>
                  <a:schemeClr val="bg2"/>
                </a:solidFill>
                <a:effectLst>
                  <a:outerShdw blurRad="38100" dist="38100" dir="2700000" algn="tl">
                    <a:srgbClr val="000000"/>
                  </a:outerShdw>
                </a:effectLst>
              </a:defRPr>
            </a:lvl1pPr>
          </a:lstStyle>
          <a:p>
            <a:pPr lvl="0"/>
            <a:r>
              <a:rPr lang="zh-CN" altLang="en-US" noProof="0" smtClean="0"/>
              <a:t>单击此处编辑母版标题样式</a:t>
            </a:r>
          </a:p>
        </p:txBody>
      </p:sp>
      <p:sp>
        <p:nvSpPr>
          <p:cNvPr id="9219" name="Rectangle 3"/>
          <p:cNvSpPr>
            <a:spLocks noGrp="1" noChangeArrowheads="1"/>
          </p:cNvSpPr>
          <p:nvPr>
            <p:ph type="subTitle" sz="quarter" idx="1"/>
          </p:nvPr>
        </p:nvSpPr>
        <p:spPr>
          <a:xfrm>
            <a:off x="5181600" y="4038600"/>
            <a:ext cx="3960813" cy="1752600"/>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marL="0" indent="0" algn="ctr">
              <a:buFont typeface="Wingdings" pitchFamily="2" charset="2"/>
              <a:buNone/>
              <a:defRPr>
                <a:solidFill>
                  <a:schemeClr val="bg2"/>
                </a:solidFill>
              </a:defRPr>
            </a:lvl1pPr>
          </a:lstStyle>
          <a:p>
            <a:pPr lvl="0"/>
            <a:r>
              <a:rPr lang="zh-CN" altLang="en-US" noProof="0" smtClean="0"/>
              <a:t>单击此处编辑母版副标题样式</a:t>
            </a:r>
          </a:p>
        </p:txBody>
      </p:sp>
      <p:sp>
        <p:nvSpPr>
          <p:cNvPr id="9220" name="Rectangle 4"/>
          <p:cNvSpPr>
            <a:spLocks noGrp="1" noChangeArrowheads="1"/>
          </p:cNvSpPr>
          <p:nvPr>
            <p:ph type="dt" sz="quarter" idx="2"/>
          </p:nvPr>
        </p:nvSpPr>
        <p:spPr>
          <a:xfrm>
            <a:off x="685800" y="6248400"/>
            <a:ext cx="1905000" cy="457200"/>
          </a:xfrm>
        </p:spPr>
        <p:txBody>
          <a:bodyPr/>
          <a:lstStyle>
            <a:lvl1pPr>
              <a:defRPr>
                <a:solidFill>
                  <a:srgbClr val="EAEAEA"/>
                </a:solidFill>
              </a:defRPr>
            </a:lvl1pPr>
          </a:lstStyle>
          <a:p>
            <a:endParaRPr lang="en-US" altLang="zh-CN"/>
          </a:p>
        </p:txBody>
      </p:sp>
      <p:sp>
        <p:nvSpPr>
          <p:cNvPr id="9221" name="Rectangle 5"/>
          <p:cNvSpPr>
            <a:spLocks noGrp="1" noChangeArrowheads="1"/>
          </p:cNvSpPr>
          <p:nvPr>
            <p:ph type="ftr" sz="quarter" idx="3"/>
          </p:nvPr>
        </p:nvSpPr>
        <p:spPr>
          <a:xfrm>
            <a:off x="3124200" y="6248400"/>
            <a:ext cx="2895600" cy="457200"/>
          </a:xfrm>
        </p:spPr>
        <p:txBody>
          <a:bodyPr/>
          <a:lstStyle>
            <a:lvl1pPr>
              <a:defRPr>
                <a:solidFill>
                  <a:srgbClr val="EAEAEA"/>
                </a:solidFill>
              </a:defRPr>
            </a:lvl1pPr>
          </a:lstStyle>
          <a:p>
            <a:endParaRPr lang="en-US" altLang="zh-CN"/>
          </a:p>
        </p:txBody>
      </p:sp>
      <p:sp>
        <p:nvSpPr>
          <p:cNvPr id="9222" name="Rectangle 6"/>
          <p:cNvSpPr>
            <a:spLocks noGrp="1" noChangeArrowheads="1"/>
          </p:cNvSpPr>
          <p:nvPr>
            <p:ph type="sldNum" sz="quarter" idx="4"/>
          </p:nvPr>
        </p:nvSpPr>
        <p:spPr>
          <a:xfrm>
            <a:off x="6553200" y="6248400"/>
            <a:ext cx="1905000" cy="457200"/>
          </a:xfrm>
        </p:spPr>
        <p:txBody>
          <a:bodyPr/>
          <a:lstStyle>
            <a:lvl1pPr>
              <a:defRPr>
                <a:solidFill>
                  <a:srgbClr val="EAEAEA"/>
                </a:solidFill>
              </a:defRPr>
            </a:lvl1pPr>
          </a:lstStyle>
          <a:p>
            <a:fld id="{67259EF0-C5FC-4EBD-9ABC-3BD5825AEC07}" type="slidenum">
              <a:rPr lang="zh-CN" altLang="en-US"/>
              <a:pPr/>
              <a:t>‹#›</a:t>
            </a:fld>
            <a:endParaRPr lang="en-US" altLang="zh-CN"/>
          </a:p>
        </p:txBody>
      </p:sp>
    </p:spTree>
    <p:extLst>
      <p:ext uri="{BB962C8B-B14F-4D97-AF65-F5344CB8AC3E}">
        <p14:creationId xmlns:p14="http://schemas.microsoft.com/office/powerpoint/2010/main" val="12842622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1600" y="-45368"/>
            <a:ext cx="7543800" cy="1143000"/>
          </a:xfrm>
        </p:spPr>
        <p:txBody>
          <a:bodyPr/>
          <a:lstStyle>
            <a:lvl1pPr>
              <a:defRPr baseline="0">
                <a:solidFill>
                  <a:schemeClr val="accent4"/>
                </a:solidFil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1371600" y="1402432"/>
            <a:ext cx="762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dirty="0"/>
          </a:p>
        </p:txBody>
      </p:sp>
    </p:spTree>
    <p:extLst>
      <p:ext uri="{BB962C8B-B14F-4D97-AF65-F5344CB8AC3E}">
        <p14:creationId xmlns:p14="http://schemas.microsoft.com/office/powerpoint/2010/main" val="32423112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7FA3B28-8BC5-4C01-91D6-A90FC4E48B5A}" type="slidenum">
              <a:rPr lang="zh-CN" altLang="en-US"/>
              <a:pPr/>
              <a:t>‹#›</a:t>
            </a:fld>
            <a:endParaRPr lang="en-US" altLang="zh-CN"/>
          </a:p>
        </p:txBody>
      </p:sp>
    </p:spTree>
    <p:extLst>
      <p:ext uri="{BB962C8B-B14F-4D97-AF65-F5344CB8AC3E}">
        <p14:creationId xmlns:p14="http://schemas.microsoft.com/office/powerpoint/2010/main" val="12820999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371600" y="19812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257800" y="19812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B3026AF-0731-4242-8205-3C4213A77120}" type="slidenum">
              <a:rPr lang="zh-CN" altLang="en-US"/>
              <a:pPr/>
              <a:t>‹#›</a:t>
            </a:fld>
            <a:endParaRPr lang="en-US" altLang="zh-CN"/>
          </a:p>
        </p:txBody>
      </p:sp>
    </p:spTree>
    <p:extLst>
      <p:ext uri="{BB962C8B-B14F-4D97-AF65-F5344CB8AC3E}">
        <p14:creationId xmlns:p14="http://schemas.microsoft.com/office/powerpoint/2010/main" val="1275160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4248192-0075-4F25-A6F5-5897D0001235}" type="slidenum">
              <a:rPr lang="zh-CN" altLang="en-US"/>
              <a:pPr/>
              <a:t>‹#›</a:t>
            </a:fld>
            <a:endParaRPr lang="en-US" altLang="zh-CN"/>
          </a:p>
        </p:txBody>
      </p:sp>
    </p:spTree>
    <p:extLst>
      <p:ext uri="{BB962C8B-B14F-4D97-AF65-F5344CB8AC3E}">
        <p14:creationId xmlns:p14="http://schemas.microsoft.com/office/powerpoint/2010/main" val="247477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tx1"/>
                </a:solidFill>
              </a:defRPr>
            </a:lvl1p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A27AD1E-FF31-4BD2-874D-67BDBC9E2B4E}" type="slidenum">
              <a:rPr lang="zh-CN" altLang="en-US"/>
              <a:pPr/>
              <a:t>‹#›</a:t>
            </a:fld>
            <a:endParaRPr lang="en-US" altLang="zh-CN"/>
          </a:p>
        </p:txBody>
      </p:sp>
    </p:spTree>
    <p:extLst>
      <p:ext uri="{BB962C8B-B14F-4D97-AF65-F5344CB8AC3E}">
        <p14:creationId xmlns:p14="http://schemas.microsoft.com/office/powerpoint/2010/main" val="21005285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F091F0FE-CA0F-4FD9-9938-327BA354AF1F}" type="slidenum">
              <a:rPr lang="zh-CN" altLang="en-US"/>
              <a:pPr/>
              <a:t>‹#›</a:t>
            </a:fld>
            <a:endParaRPr lang="en-US" altLang="zh-CN"/>
          </a:p>
        </p:txBody>
      </p:sp>
    </p:spTree>
    <p:extLst>
      <p:ext uri="{BB962C8B-B14F-4D97-AF65-F5344CB8AC3E}">
        <p14:creationId xmlns:p14="http://schemas.microsoft.com/office/powerpoint/2010/main" val="287005904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8D32ECE-34C8-4C2A-8BF3-FC031B453056}" type="slidenum">
              <a:rPr lang="zh-CN" altLang="en-US"/>
              <a:pPr/>
              <a:t>‹#›</a:t>
            </a:fld>
            <a:endParaRPr lang="en-US" altLang="zh-CN"/>
          </a:p>
        </p:txBody>
      </p:sp>
    </p:spTree>
    <p:extLst>
      <p:ext uri="{BB962C8B-B14F-4D97-AF65-F5344CB8AC3E}">
        <p14:creationId xmlns:p14="http://schemas.microsoft.com/office/powerpoint/2010/main" val="129392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1371600" y="533400"/>
            <a:ext cx="7543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8195" name="Rectangle 3"/>
          <p:cNvSpPr>
            <a:spLocks noGrp="1" noChangeArrowheads="1"/>
          </p:cNvSpPr>
          <p:nvPr>
            <p:ph type="dt" sz="half" idx="2"/>
          </p:nvPr>
        </p:nvSpPr>
        <p:spPr bwMode="auto">
          <a:xfrm>
            <a:off x="1371600" y="62484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spcBef>
                <a:spcPct val="50000"/>
              </a:spcBef>
              <a:defRPr kumimoji="0" sz="1400"/>
            </a:lvl1pPr>
          </a:lstStyle>
          <a:p>
            <a:endParaRPr lang="en-US" altLang="zh-CN"/>
          </a:p>
        </p:txBody>
      </p:sp>
      <p:sp>
        <p:nvSpPr>
          <p:cNvPr id="8196" name="Rectangle 4"/>
          <p:cNvSpPr>
            <a:spLocks noGrp="1" noChangeArrowheads="1"/>
          </p:cNvSpPr>
          <p:nvPr>
            <p:ph type="ftr" sz="quarter" idx="3"/>
          </p:nvPr>
        </p:nvSpPr>
        <p:spPr bwMode="auto">
          <a:xfrm>
            <a:off x="3429000" y="62484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ctr">
              <a:spcBef>
                <a:spcPct val="50000"/>
              </a:spcBef>
              <a:defRPr kumimoji="0" sz="1400"/>
            </a:lvl1pPr>
          </a:lstStyle>
          <a:p>
            <a:endParaRPr lang="en-US" altLang="zh-CN" dirty="0"/>
          </a:p>
        </p:txBody>
      </p:sp>
      <p:sp>
        <p:nvSpPr>
          <p:cNvPr id="8197" name="Rectangle 5"/>
          <p:cNvSpPr>
            <a:spLocks noGrp="1" noChangeArrowheads="1"/>
          </p:cNvSpPr>
          <p:nvPr>
            <p:ph type="sldNum" sz="quarter" idx="4"/>
          </p:nvPr>
        </p:nvSpPr>
        <p:spPr bwMode="auto">
          <a:xfrm>
            <a:off x="7239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r">
              <a:spcBef>
                <a:spcPct val="50000"/>
              </a:spcBef>
              <a:defRPr kumimoji="0" sz="1400"/>
            </a:lvl1pPr>
          </a:lstStyle>
          <a:p>
            <a:fld id="{7F6626C8-D9ED-4588-B7E5-0E13C49EC32E}" type="slidenum">
              <a:rPr lang="zh-CN" altLang="en-US"/>
              <a:pPr/>
              <a:t>‹#›</a:t>
            </a:fld>
            <a:endParaRPr lang="en-US" altLang="zh-CN"/>
          </a:p>
        </p:txBody>
      </p:sp>
      <p:pic>
        <p:nvPicPr>
          <p:cNvPr id="8198" name="Picture 6" descr="strtegic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219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199" name="Rectangle 7"/>
          <p:cNvSpPr>
            <a:spLocks noGrp="1" noChangeArrowheads="1"/>
          </p:cNvSpPr>
          <p:nvPr>
            <p:ph type="body" idx="1"/>
          </p:nvPr>
        </p:nvSpPr>
        <p:spPr bwMode="auto">
          <a:xfrm>
            <a:off x="1371600" y="1981200"/>
            <a:ext cx="762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 name="Text Box 5"/>
          <p:cNvSpPr txBox="1">
            <a:spLocks noChangeArrowheads="1"/>
          </p:cNvSpPr>
          <p:nvPr/>
        </p:nvSpPr>
        <p:spPr bwMode="auto">
          <a:xfrm>
            <a:off x="3995738" y="6461125"/>
            <a:ext cx="1441450" cy="396875"/>
          </a:xfrm>
          <a:prstGeom prst="rect">
            <a:avLst/>
          </a:prstGeom>
          <a:noFill/>
          <a:ln w="9525">
            <a:noFill/>
            <a:miter lim="800000"/>
            <a:headEnd/>
            <a:tailEnd/>
          </a:ln>
          <a:effectLst/>
        </p:spPr>
        <p:txBody>
          <a:bodyPr>
            <a:spAutoFit/>
          </a:bodyPr>
          <a:lstStyle/>
          <a:p>
            <a:pPr>
              <a:spcBef>
                <a:spcPct val="50000"/>
              </a:spcBef>
              <a:defRPr/>
            </a:pPr>
            <a:r>
              <a:rPr lang="zh-CN" altLang="en-US" sz="2000" b="1" dirty="0" smtClean="0">
                <a:solidFill>
                  <a:schemeClr val="bg1"/>
                </a:solidFill>
              </a:rPr>
              <a:t> </a:t>
            </a:r>
            <a:fld id="{9226B6A3-140C-4174-8960-6A5BB7E40080}" type="slidenum">
              <a:rPr lang="zh-CN" altLang="en-US" sz="2000" b="1" smtClean="0">
                <a:solidFill>
                  <a:schemeClr val="bg1"/>
                </a:solidFill>
              </a:rPr>
              <a:pPr>
                <a:spcBef>
                  <a:spcPct val="50000"/>
                </a:spcBef>
                <a:defRPr/>
              </a:pPr>
              <a:t>‹#›</a:t>
            </a:fld>
            <a:r>
              <a:rPr lang="zh-CN" altLang="en-US" sz="2000" b="1" dirty="0" smtClean="0">
                <a:solidFill>
                  <a:schemeClr val="bg1"/>
                </a:solidFill>
              </a:rPr>
              <a:t> </a:t>
            </a:r>
            <a:endParaRPr lang="zh-CN" altLang="en-US" sz="2000" b="1" dirty="0">
              <a:solidFill>
                <a:schemeClr val="bg1"/>
              </a:solidFill>
            </a:endParaRPr>
          </a:p>
        </p:txBody>
      </p:sp>
      <p:sp>
        <p:nvSpPr>
          <p:cNvPr id="9" name="Text Box 6"/>
          <p:cNvSpPr txBox="1">
            <a:spLocks noChangeArrowheads="1"/>
          </p:cNvSpPr>
          <p:nvPr/>
        </p:nvSpPr>
        <p:spPr bwMode="auto">
          <a:xfrm>
            <a:off x="7559675" y="6521450"/>
            <a:ext cx="1584325" cy="366713"/>
          </a:xfrm>
          <a:prstGeom prst="rect">
            <a:avLst/>
          </a:prstGeom>
          <a:noFill/>
          <a:ln w="9525">
            <a:noFill/>
            <a:miter lim="800000"/>
            <a:headEnd/>
            <a:tailEnd/>
          </a:ln>
          <a:effectLst/>
        </p:spPr>
        <p:txBody>
          <a:bodyPr>
            <a:spAutoFit/>
          </a:bodyPr>
          <a:lstStyle/>
          <a:p>
            <a:pPr>
              <a:spcBef>
                <a:spcPct val="50000"/>
              </a:spcBef>
              <a:defRPr/>
            </a:pPr>
            <a:fld id="{10ED8954-114A-46FC-BF91-F3EABDFFD263}" type="datetime10">
              <a:rPr lang="zh-CN" altLang="en-US" sz="1800" b="1">
                <a:solidFill>
                  <a:schemeClr val="bg1"/>
                </a:solidFill>
              </a:rPr>
              <a:pPr>
                <a:spcBef>
                  <a:spcPct val="50000"/>
                </a:spcBef>
                <a:defRPr/>
              </a:pPr>
              <a:t>04:12</a:t>
            </a:fld>
            <a:endParaRPr lang="en-US" altLang="zh-CN" sz="1800" b="1">
              <a:solidFill>
                <a:schemeClr val="bg1"/>
              </a:solidFill>
            </a:endParaRPr>
          </a:p>
        </p:txBody>
      </p:sp>
      <p:sp>
        <p:nvSpPr>
          <p:cNvPr id="10" name="Text Box 5"/>
          <p:cNvSpPr txBox="1">
            <a:spLocks noChangeArrowheads="1"/>
          </p:cNvSpPr>
          <p:nvPr/>
        </p:nvSpPr>
        <p:spPr bwMode="auto">
          <a:xfrm>
            <a:off x="4500302" y="6458346"/>
            <a:ext cx="1441450" cy="396875"/>
          </a:xfrm>
          <a:prstGeom prst="rect">
            <a:avLst/>
          </a:prstGeom>
          <a:noFill/>
          <a:ln w="9525">
            <a:noFill/>
            <a:miter lim="800000"/>
            <a:headEnd/>
            <a:tailEnd/>
          </a:ln>
          <a:effectLst/>
        </p:spPr>
        <p:txBody>
          <a:bodyPr>
            <a:spAutoFit/>
          </a:bodyPr>
          <a:lstStyle/>
          <a:p>
            <a:pPr>
              <a:spcBef>
                <a:spcPct val="50000"/>
              </a:spcBef>
              <a:defRPr/>
            </a:pPr>
            <a:r>
              <a:rPr lang="zh-CN" altLang="en-US" sz="2000" b="1" baseline="0" dirty="0" smtClean="0">
                <a:solidFill>
                  <a:schemeClr val="accent4"/>
                </a:solidFill>
              </a:rPr>
              <a:t> </a:t>
            </a:r>
            <a:fld id="{9226B6A3-140C-4174-8960-6A5BB7E40080}" type="slidenum">
              <a:rPr lang="zh-CN" altLang="en-US" sz="2000" b="1" baseline="0" smtClean="0">
                <a:solidFill>
                  <a:schemeClr val="accent4"/>
                </a:solidFill>
              </a:rPr>
              <a:pPr>
                <a:spcBef>
                  <a:spcPct val="50000"/>
                </a:spcBef>
                <a:defRPr/>
              </a:pPr>
              <a:t>‹#›</a:t>
            </a:fld>
            <a:r>
              <a:rPr lang="zh-CN" altLang="en-US" sz="2000" b="1" baseline="0" dirty="0" smtClean="0">
                <a:solidFill>
                  <a:schemeClr val="accent4"/>
                </a:solidFill>
              </a:rPr>
              <a:t> </a:t>
            </a:r>
            <a:endParaRPr lang="zh-CN" altLang="en-US" sz="2000" b="1" baseline="0" dirty="0">
              <a:solidFill>
                <a:schemeClr val="accent4"/>
              </a:solidFill>
            </a:endParaRPr>
          </a:p>
        </p:txBody>
      </p:sp>
      <p:sp>
        <p:nvSpPr>
          <p:cNvPr id="11" name="Text Box 6"/>
          <p:cNvSpPr txBox="1">
            <a:spLocks noChangeArrowheads="1"/>
          </p:cNvSpPr>
          <p:nvPr/>
        </p:nvSpPr>
        <p:spPr bwMode="auto">
          <a:xfrm>
            <a:off x="8064239" y="6518671"/>
            <a:ext cx="1584325" cy="366713"/>
          </a:xfrm>
          <a:prstGeom prst="rect">
            <a:avLst/>
          </a:prstGeom>
          <a:noFill/>
          <a:ln w="9525">
            <a:noFill/>
            <a:miter lim="800000"/>
            <a:headEnd/>
            <a:tailEnd/>
          </a:ln>
          <a:effectLst/>
        </p:spPr>
        <p:txBody>
          <a:bodyPr>
            <a:spAutoFit/>
          </a:bodyPr>
          <a:lstStyle/>
          <a:p>
            <a:pPr>
              <a:spcBef>
                <a:spcPct val="50000"/>
              </a:spcBef>
              <a:defRPr/>
            </a:pPr>
            <a:fld id="{10ED8954-114A-46FC-BF91-F3EABDFFD263}" type="datetime10">
              <a:rPr lang="zh-CN" altLang="en-US" sz="1800" b="1" baseline="0">
                <a:solidFill>
                  <a:schemeClr val="accent4"/>
                </a:solidFill>
              </a:rPr>
              <a:pPr>
                <a:spcBef>
                  <a:spcPct val="50000"/>
                </a:spcBef>
                <a:defRPr/>
              </a:pPr>
              <a:t>04:12</a:t>
            </a:fld>
            <a:endParaRPr lang="en-US" altLang="zh-CN" sz="1800" b="1" baseline="0" dirty="0">
              <a:solidFill>
                <a:schemeClr val="accent4"/>
              </a:solidFill>
            </a:endParaRPr>
          </a:p>
        </p:txBody>
      </p:sp>
    </p:spTree>
    <p:extLst>
      <p:ext uri="{BB962C8B-B14F-4D97-AF65-F5344CB8AC3E}">
        <p14:creationId xmlns:p14="http://schemas.microsoft.com/office/powerpoint/2010/main" val="419457795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iming>
    <p:tnLst>
      <p:par>
        <p:cTn id="1" dur="indefinite" restart="never" nodeType="tmRoot"/>
      </p:par>
    </p:tnLst>
  </p:timing>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1" fontAlgn="base" hangingPunct="1">
        <a:lnSpc>
          <a:spcPct val="110000"/>
        </a:lnSpc>
        <a:spcBef>
          <a:spcPct val="20000"/>
        </a:spcBef>
        <a:spcAft>
          <a:spcPct val="0"/>
        </a:spcAft>
        <a:buClr>
          <a:schemeClr val="tx2"/>
        </a:buClr>
        <a:buFont typeface="Wingdings" pitchFamily="2" charset="2"/>
        <a:buChar char="w"/>
        <a:defRPr kumimoji="1" sz="3200">
          <a:solidFill>
            <a:schemeClr val="tx1"/>
          </a:solidFill>
          <a:latin typeface="+mn-lt"/>
          <a:ea typeface="+mn-ea"/>
          <a:cs typeface="+mn-cs"/>
        </a:defRPr>
      </a:lvl1pPr>
      <a:lvl2pPr marL="742950" indent="-285750" algn="l" rtl="0" eaLnBrk="1" fontAlgn="base" hangingPunct="1">
        <a:lnSpc>
          <a:spcPct val="110000"/>
        </a:lnSpc>
        <a:spcBef>
          <a:spcPct val="20000"/>
        </a:spcBef>
        <a:spcAft>
          <a:spcPct val="0"/>
        </a:spcAft>
        <a:buSzPct val="95000"/>
        <a:buChar char="–"/>
        <a:defRPr kumimoji="1" sz="2800">
          <a:solidFill>
            <a:schemeClr val="tx1"/>
          </a:solidFill>
          <a:latin typeface="+mn-lt"/>
          <a:ea typeface="+mn-ea"/>
        </a:defRPr>
      </a:lvl2pPr>
      <a:lvl3pPr marL="1143000" indent="-228600" algn="l" rtl="0" eaLnBrk="1" fontAlgn="base" hangingPunct="1">
        <a:lnSpc>
          <a:spcPct val="110000"/>
        </a:lnSpc>
        <a:spcBef>
          <a:spcPct val="20000"/>
        </a:spcBef>
        <a:spcAft>
          <a:spcPct val="0"/>
        </a:spcAft>
        <a:buChar char="•"/>
        <a:defRPr kumimoji="1" sz="2400">
          <a:solidFill>
            <a:schemeClr val="tx1"/>
          </a:solidFill>
          <a:latin typeface="+mn-lt"/>
          <a:ea typeface="+mn-ea"/>
        </a:defRPr>
      </a:lvl3pPr>
      <a:lvl4pPr marL="1600200" indent="-228600" algn="l" rtl="0" eaLnBrk="1" fontAlgn="base" hangingPunct="1">
        <a:lnSpc>
          <a:spcPct val="110000"/>
        </a:lnSpc>
        <a:spcBef>
          <a:spcPct val="20000"/>
        </a:spcBef>
        <a:spcAft>
          <a:spcPct val="0"/>
        </a:spcAft>
        <a:buChar char="–"/>
        <a:defRPr kumimoji="1" sz="2000">
          <a:solidFill>
            <a:schemeClr val="tx1"/>
          </a:solidFill>
          <a:latin typeface="+mn-lt"/>
          <a:ea typeface="+mn-ea"/>
        </a:defRPr>
      </a:lvl4pPr>
      <a:lvl5pPr marL="2057400" indent="-228600" algn="l" rtl="0" eaLnBrk="1" fontAlgn="base" hangingPunct="1">
        <a:lnSpc>
          <a:spcPct val="110000"/>
        </a:lnSpc>
        <a:spcBef>
          <a:spcPct val="20000"/>
        </a:spcBef>
        <a:spcAft>
          <a:spcPct val="0"/>
        </a:spcAft>
        <a:buChar char="•"/>
        <a:defRPr kumimoji="1" sz="2000">
          <a:solidFill>
            <a:schemeClr val="tx1"/>
          </a:solidFill>
          <a:latin typeface="+mn-lt"/>
          <a:ea typeface="+mn-ea"/>
        </a:defRPr>
      </a:lvl5pPr>
      <a:lvl6pPr marL="2514600" indent="-228600" algn="l" rtl="0" eaLnBrk="1" fontAlgn="base" hangingPunct="1">
        <a:lnSpc>
          <a:spcPct val="110000"/>
        </a:lnSpc>
        <a:spcBef>
          <a:spcPct val="20000"/>
        </a:spcBef>
        <a:spcAft>
          <a:spcPct val="0"/>
        </a:spcAft>
        <a:buChar char="•"/>
        <a:defRPr kumimoji="1" sz="2000">
          <a:solidFill>
            <a:schemeClr val="tx1"/>
          </a:solidFill>
          <a:latin typeface="+mn-lt"/>
          <a:ea typeface="+mn-ea"/>
        </a:defRPr>
      </a:lvl6pPr>
      <a:lvl7pPr marL="2971800" indent="-228600" algn="l" rtl="0" eaLnBrk="1" fontAlgn="base" hangingPunct="1">
        <a:lnSpc>
          <a:spcPct val="110000"/>
        </a:lnSpc>
        <a:spcBef>
          <a:spcPct val="20000"/>
        </a:spcBef>
        <a:spcAft>
          <a:spcPct val="0"/>
        </a:spcAft>
        <a:buChar char="•"/>
        <a:defRPr kumimoji="1" sz="2000">
          <a:solidFill>
            <a:schemeClr val="tx1"/>
          </a:solidFill>
          <a:latin typeface="+mn-lt"/>
          <a:ea typeface="+mn-ea"/>
        </a:defRPr>
      </a:lvl7pPr>
      <a:lvl8pPr marL="3429000" indent="-228600" algn="l" rtl="0" eaLnBrk="1" fontAlgn="base" hangingPunct="1">
        <a:lnSpc>
          <a:spcPct val="110000"/>
        </a:lnSpc>
        <a:spcBef>
          <a:spcPct val="20000"/>
        </a:spcBef>
        <a:spcAft>
          <a:spcPct val="0"/>
        </a:spcAft>
        <a:buChar char="•"/>
        <a:defRPr kumimoji="1" sz="2000">
          <a:solidFill>
            <a:schemeClr val="tx1"/>
          </a:solidFill>
          <a:latin typeface="+mn-lt"/>
          <a:ea typeface="+mn-ea"/>
        </a:defRPr>
      </a:lvl8pPr>
      <a:lvl9pPr marL="3886200" indent="-228600" algn="l" rtl="0" eaLnBrk="1" fontAlgn="base" hangingPunct="1">
        <a:lnSpc>
          <a:spcPct val="110000"/>
        </a:lnSpc>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29.e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29.e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3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4.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3.png"/><Relationship Id="rId5" Type="http://schemas.openxmlformats.org/officeDocument/2006/relationships/oleObject" Target="../embeddings/oleObject2.bin"/><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7.png"/><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22.png"/><Relationship Id="rId5" Type="http://schemas.openxmlformats.org/officeDocument/2006/relationships/oleObject" Target="../embeddings/oleObject9.bin"/><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3.png"/><Relationship Id="rId5" Type="http://schemas.openxmlformats.org/officeDocument/2006/relationships/oleObject" Target="../embeddings/oleObject12.bin"/><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3.png"/><Relationship Id="rId5" Type="http://schemas.openxmlformats.org/officeDocument/2006/relationships/oleObject" Target="../embeddings/oleObject14.bin"/><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29.emf"/></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30.emf"/><Relationship Id="rId4" Type="http://schemas.openxmlformats.org/officeDocument/2006/relationships/oleObject" Target="../embeddings/Microsoft_Word_97_-_2003_Document1.doc"/></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29.emf"/><Relationship Id="rId4"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a:xfrm>
            <a:off x="2483768" y="332656"/>
            <a:ext cx="6658645" cy="4680520"/>
          </a:xfrm>
        </p:spPr>
        <p:txBody>
          <a:bodyPr/>
          <a:lstStyle/>
          <a:p>
            <a:pPr>
              <a:lnSpc>
                <a:spcPct val="90000"/>
              </a:lnSpc>
            </a:pPr>
            <a:r>
              <a:rPr lang="zh-CN" altLang="en-US" sz="8800" dirty="0" smtClean="0">
                <a:solidFill>
                  <a:srgbClr val="002060"/>
                </a:solidFill>
              </a:rPr>
              <a:t>数据结构</a:t>
            </a:r>
            <a:r>
              <a:rPr lang="en-US" altLang="zh-CN" sz="8800" dirty="0" smtClean="0">
                <a:solidFill>
                  <a:srgbClr val="002060"/>
                </a:solidFill>
              </a:rPr>
              <a:t/>
            </a:r>
            <a:br>
              <a:rPr lang="en-US" altLang="zh-CN" sz="8800" dirty="0" smtClean="0">
                <a:solidFill>
                  <a:srgbClr val="002060"/>
                </a:solidFill>
              </a:rPr>
            </a:br>
            <a:r>
              <a:rPr lang="en-US" altLang="zh-CN" sz="3000" dirty="0" smtClean="0">
                <a:solidFill>
                  <a:srgbClr val="002060"/>
                </a:solidFill>
              </a:rPr>
              <a:t>   </a:t>
            </a:r>
            <a:r>
              <a:rPr lang="en-US" altLang="zh-CN" sz="8800" dirty="0" smtClean="0">
                <a:solidFill>
                  <a:srgbClr val="002060"/>
                </a:solidFill>
              </a:rPr>
              <a:t/>
            </a:r>
            <a:br>
              <a:rPr lang="en-US" altLang="zh-CN" sz="8800" dirty="0" smtClean="0">
                <a:solidFill>
                  <a:srgbClr val="002060"/>
                </a:solidFill>
              </a:rPr>
            </a:br>
            <a:r>
              <a:rPr lang="zh-CN" altLang="en-US" sz="6000" dirty="0" smtClean="0"/>
              <a:t>第</a:t>
            </a:r>
            <a:r>
              <a:rPr lang="en-US" altLang="zh-CN" sz="6000" dirty="0" smtClean="0"/>
              <a:t>5</a:t>
            </a:r>
            <a:r>
              <a:rPr lang="zh-CN" altLang="en-US" sz="6000" dirty="0" smtClean="0"/>
              <a:t>章 图    </a:t>
            </a:r>
            <a:r>
              <a:rPr lang="en-US" altLang="zh-CN" sz="6000" dirty="0" smtClean="0"/>
              <a:t>6</a:t>
            </a:r>
            <a:r>
              <a:rPr lang="zh-CN" altLang="en-US" sz="6000" dirty="0"/>
              <a:t>学时</a:t>
            </a:r>
            <a:r>
              <a:rPr lang="en-US" altLang="zh-CN" sz="6000" dirty="0" smtClean="0"/>
              <a:t/>
            </a:r>
            <a:br>
              <a:rPr lang="en-US" altLang="zh-CN" sz="6000" dirty="0" smtClean="0"/>
            </a:br>
            <a:r>
              <a:rPr lang="zh-CN" altLang="en-US" sz="6000" dirty="0" smtClean="0"/>
              <a:t> </a:t>
            </a:r>
            <a:r>
              <a:rPr lang="en-US" altLang="zh-CN" sz="6000" dirty="0" smtClean="0"/>
              <a:t>(</a:t>
            </a:r>
            <a:r>
              <a:rPr lang="zh-CN" altLang="en-US" sz="6000" dirty="0" smtClean="0"/>
              <a:t>教材</a:t>
            </a:r>
            <a:r>
              <a:rPr lang="en-US" altLang="zh-CN" sz="6000" dirty="0" smtClean="0"/>
              <a:t>8</a:t>
            </a:r>
            <a:r>
              <a:rPr lang="zh-CN" altLang="en-US" sz="6000" dirty="0" smtClean="0"/>
              <a:t>章</a:t>
            </a:r>
            <a:r>
              <a:rPr lang="en-US" altLang="zh-CN" sz="6000" dirty="0" smtClean="0"/>
              <a:t>)</a:t>
            </a:r>
            <a:br>
              <a:rPr lang="en-US" altLang="zh-CN" sz="6000" dirty="0" smtClean="0"/>
            </a:br>
            <a:endParaRPr lang="zh-CN" altLang="en-US" sz="6000" dirty="0"/>
          </a:p>
        </p:txBody>
      </p:sp>
      <p:sp>
        <p:nvSpPr>
          <p:cNvPr id="3075" name="Rectangle 4"/>
          <p:cNvSpPr>
            <a:spLocks noGrp="1" noChangeArrowheads="1"/>
          </p:cNvSpPr>
          <p:nvPr>
            <p:ph type="subTitle" sz="quarter" idx="1"/>
          </p:nvPr>
        </p:nvSpPr>
        <p:spPr>
          <a:xfrm>
            <a:off x="4499992" y="4653136"/>
            <a:ext cx="3960813" cy="1752600"/>
          </a:xfrm>
        </p:spPr>
        <p:txBody>
          <a:bodyPr/>
          <a:lstStyle/>
          <a:p>
            <a:pPr indent="95250" eaLnBrk="1" hangingPunct="1"/>
            <a:endParaRPr lang="en-US" altLang="zh-CN" sz="3600" dirty="0" smtClean="0">
              <a:solidFill>
                <a:srgbClr val="002060"/>
              </a:solidFill>
            </a:endParaRPr>
          </a:p>
          <a:p>
            <a:pPr indent="95250" eaLnBrk="1" hangingPunct="1"/>
            <a:r>
              <a:rPr lang="zh-CN" altLang="en-US" sz="3600" dirty="0">
                <a:solidFill>
                  <a:srgbClr val="002060"/>
                </a:solidFill>
              </a:rPr>
              <a:t>主讲教师：肖晨</a:t>
            </a:r>
            <a:endParaRPr lang="en-US" altLang="zh-CN" sz="3600" dirty="0">
              <a:solidFill>
                <a:srgbClr val="002060"/>
              </a:solidFill>
            </a:endParaRPr>
          </a:p>
          <a:p>
            <a:pPr indent="95250" eaLnBrk="1" hangingPunct="1"/>
            <a:endParaRPr lang="zh-CN" altLang="en-US" sz="3600" dirty="0" smtClean="0">
              <a:solidFill>
                <a:srgbClr val="002060"/>
              </a:solidFill>
            </a:endParaRPr>
          </a:p>
        </p:txBody>
      </p:sp>
    </p:spTree>
    <p:extLst>
      <p:ext uri="{BB962C8B-B14F-4D97-AF65-F5344CB8AC3E}">
        <p14:creationId xmlns:p14="http://schemas.microsoft.com/office/powerpoint/2010/main" val="3871850128"/>
      </p:ext>
    </p:extLst>
  </p:cSld>
  <p:clrMapOvr>
    <a:masterClrMapping/>
  </p:clrMapOvr>
  <mc:AlternateContent xmlns:mc="http://schemas.openxmlformats.org/markup-compatibility/2006" xmlns:p14="http://schemas.microsoft.com/office/powerpoint/2010/main">
    <mc:Choice Requires="p14">
      <p:transition spd="slow" p14:dur="2000" advTm="338"/>
    </mc:Choice>
    <mc:Fallback xmlns="">
      <p:transition spd="slow" advTm="33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ltLang="zh-CN" b="1">
                <a:latin typeface="楷体_GB2312" pitchFamily="49" charset="-122"/>
                <a:ea typeface="楷体_GB2312" pitchFamily="49" charset="-122"/>
              </a:rPr>
              <a:t>2.</a:t>
            </a:r>
            <a:r>
              <a:rPr lang="zh-CN" altLang="en-US" b="1">
                <a:ea typeface="楷体_GB2312" pitchFamily="49" charset="-122"/>
              </a:rPr>
              <a:t>图的基本术语</a:t>
            </a:r>
          </a:p>
        </p:txBody>
      </p:sp>
      <p:sp>
        <p:nvSpPr>
          <p:cNvPr id="245763" name="Rectangle 3" descr="Rectangle: Click to edit Master text styles&#10;Second level&#10;Third level&#10;Fourth level&#10;Fifth level"/>
          <p:cNvSpPr>
            <a:spLocks noGrp="1" noChangeArrowheads="1"/>
          </p:cNvSpPr>
          <p:nvPr>
            <p:ph type="body" idx="1"/>
          </p:nvPr>
        </p:nvSpPr>
        <p:spPr/>
        <p:txBody>
          <a:bodyPr/>
          <a:lstStyle/>
          <a:p>
            <a:pPr>
              <a:buFont typeface="Wingdings" pitchFamily="2" charset="2"/>
              <a:buNone/>
            </a:pPr>
            <a:r>
              <a:rPr lang="zh-CN" altLang="en-US">
                <a:solidFill>
                  <a:srgbClr val="FF6600"/>
                </a:solidFill>
                <a:sym typeface="Wingdings" pitchFamily="2" charset="2"/>
              </a:rPr>
              <a:t></a:t>
            </a:r>
            <a:r>
              <a:rPr lang="zh-CN" altLang="en-US">
                <a:solidFill>
                  <a:srgbClr val="FF6600"/>
                </a:solidFill>
              </a:rPr>
              <a:t>邻接、依附</a:t>
            </a:r>
            <a:endParaRPr lang="en-US" altLang="zh-CN"/>
          </a:p>
          <a:p>
            <a:pPr>
              <a:buFont typeface="Wingdings" pitchFamily="2" charset="2"/>
              <a:buNone/>
            </a:pPr>
            <a:r>
              <a:rPr lang="zh-CN" altLang="en-US">
                <a:latin typeface="Times New Roman" pitchFamily="18" charset="0"/>
              </a:rPr>
              <a:t>         </a:t>
            </a:r>
            <a:r>
              <a:rPr lang="zh-CN" altLang="en-US">
                <a:solidFill>
                  <a:srgbClr val="000000"/>
                </a:solidFill>
                <a:latin typeface="Times New Roman" pitchFamily="18" charset="0"/>
              </a:rPr>
              <a:t>如果 </a:t>
            </a:r>
            <a:r>
              <a:rPr lang="zh-CN" altLang="en-US">
                <a:solidFill>
                  <a:srgbClr val="0000FF"/>
                </a:solidFill>
                <a:latin typeface="Times New Roman" pitchFamily="18" charset="0"/>
              </a:rPr>
              <a:t>(</a:t>
            </a:r>
            <a:r>
              <a:rPr lang="en-US" altLang="zh-CN">
                <a:solidFill>
                  <a:srgbClr val="0000FF"/>
                </a:solidFill>
                <a:latin typeface="Times New Roman" pitchFamily="18" charset="0"/>
              </a:rPr>
              <a:t>v</a:t>
            </a:r>
            <a:r>
              <a:rPr lang="en-US" altLang="zh-CN" baseline="-25000">
                <a:solidFill>
                  <a:srgbClr val="0000FF"/>
                </a:solidFill>
                <a:latin typeface="Times New Roman" pitchFamily="18" charset="0"/>
              </a:rPr>
              <a:t>i</a:t>
            </a:r>
            <a:r>
              <a:rPr lang="en-US" altLang="zh-CN">
                <a:solidFill>
                  <a:srgbClr val="0000FF"/>
                </a:solidFill>
                <a:latin typeface="Times New Roman" pitchFamily="18" charset="0"/>
              </a:rPr>
              <a:t>, v</a:t>
            </a:r>
            <a:r>
              <a:rPr lang="en-US" altLang="zh-CN" baseline="-25000">
                <a:solidFill>
                  <a:srgbClr val="0000FF"/>
                </a:solidFill>
                <a:latin typeface="Times New Roman" pitchFamily="18" charset="0"/>
              </a:rPr>
              <a:t>j</a:t>
            </a:r>
            <a:r>
              <a:rPr lang="en-US" altLang="zh-CN">
                <a:solidFill>
                  <a:srgbClr val="0000FF"/>
                </a:solidFill>
                <a:latin typeface="Times New Roman" pitchFamily="18" charset="0"/>
              </a:rPr>
              <a:t>)</a:t>
            </a:r>
            <a:r>
              <a:rPr lang="en-US" altLang="zh-CN">
                <a:solidFill>
                  <a:srgbClr val="000000"/>
                </a:solidFill>
                <a:latin typeface="Times New Roman" pitchFamily="18" charset="0"/>
              </a:rPr>
              <a:t> </a:t>
            </a:r>
            <a:r>
              <a:rPr lang="zh-CN" altLang="en-US">
                <a:solidFill>
                  <a:srgbClr val="000000"/>
                </a:solidFill>
                <a:latin typeface="Times New Roman" pitchFamily="18" charset="0"/>
              </a:rPr>
              <a:t>是图中的一条边，则称 </a:t>
            </a:r>
            <a:r>
              <a:rPr lang="en-US" altLang="zh-CN">
                <a:solidFill>
                  <a:srgbClr val="000000"/>
                </a:solidFill>
                <a:latin typeface="Times New Roman" pitchFamily="18" charset="0"/>
              </a:rPr>
              <a:t>v</a:t>
            </a:r>
            <a:r>
              <a:rPr lang="en-US" altLang="zh-CN" baseline="-25000">
                <a:solidFill>
                  <a:srgbClr val="000000"/>
                </a:solidFill>
                <a:latin typeface="Times New Roman" pitchFamily="18" charset="0"/>
              </a:rPr>
              <a:t>i</a:t>
            </a:r>
            <a:r>
              <a:rPr lang="en-US" altLang="zh-CN">
                <a:solidFill>
                  <a:srgbClr val="000000"/>
                </a:solidFill>
                <a:latin typeface="Times New Roman" pitchFamily="18" charset="0"/>
              </a:rPr>
              <a:t> </a:t>
            </a:r>
            <a:r>
              <a:rPr lang="zh-CN" altLang="en-US">
                <a:solidFill>
                  <a:srgbClr val="000000"/>
                </a:solidFill>
                <a:latin typeface="Times New Roman" pitchFamily="18" charset="0"/>
              </a:rPr>
              <a:t>与 </a:t>
            </a:r>
            <a:r>
              <a:rPr lang="en-US" altLang="zh-CN">
                <a:solidFill>
                  <a:srgbClr val="000000"/>
                </a:solidFill>
                <a:latin typeface="Times New Roman" pitchFamily="18" charset="0"/>
              </a:rPr>
              <a:t>v</a:t>
            </a:r>
            <a:r>
              <a:rPr lang="en-US" altLang="zh-CN" baseline="-25000">
                <a:solidFill>
                  <a:srgbClr val="000000"/>
                </a:solidFill>
                <a:latin typeface="Times New Roman" pitchFamily="18" charset="0"/>
              </a:rPr>
              <a:t>j</a:t>
            </a:r>
            <a:r>
              <a:rPr lang="en-US" altLang="zh-CN">
                <a:solidFill>
                  <a:srgbClr val="000000"/>
                </a:solidFill>
                <a:latin typeface="Times New Roman" pitchFamily="18" charset="0"/>
              </a:rPr>
              <a:t> </a:t>
            </a:r>
            <a:r>
              <a:rPr lang="zh-CN" altLang="en-US">
                <a:solidFill>
                  <a:srgbClr val="000000"/>
                </a:solidFill>
                <a:latin typeface="Times New Roman" pitchFamily="18" charset="0"/>
              </a:rPr>
              <a:t>互为邻接点。</a:t>
            </a:r>
          </a:p>
          <a:p>
            <a:pPr>
              <a:buFont typeface="Wingdings" pitchFamily="2" charset="2"/>
              <a:buNone/>
            </a:pPr>
            <a:r>
              <a:rPr lang="zh-CN" altLang="en-US">
                <a:solidFill>
                  <a:srgbClr val="000000"/>
                </a:solidFill>
                <a:latin typeface="Times New Roman" pitchFamily="18" charset="0"/>
              </a:rPr>
              <a:t>         如果 </a:t>
            </a:r>
            <a:r>
              <a:rPr lang="en-US" altLang="zh-CN">
                <a:solidFill>
                  <a:srgbClr val="0000FF"/>
                </a:solidFill>
                <a:latin typeface="Times New Roman" pitchFamily="18" charset="0"/>
              </a:rPr>
              <a:t>&lt; v</a:t>
            </a:r>
            <a:r>
              <a:rPr lang="en-US" altLang="zh-CN" baseline="-25000">
                <a:solidFill>
                  <a:srgbClr val="0000FF"/>
                </a:solidFill>
                <a:latin typeface="Times New Roman" pitchFamily="18" charset="0"/>
              </a:rPr>
              <a:t>i</a:t>
            </a:r>
            <a:r>
              <a:rPr lang="en-US" altLang="zh-CN">
                <a:solidFill>
                  <a:srgbClr val="0000FF"/>
                </a:solidFill>
                <a:latin typeface="Times New Roman" pitchFamily="18" charset="0"/>
              </a:rPr>
              <a:t>, v</a:t>
            </a:r>
            <a:r>
              <a:rPr lang="en-US" altLang="zh-CN" baseline="-25000">
                <a:solidFill>
                  <a:srgbClr val="0000FF"/>
                </a:solidFill>
                <a:latin typeface="Times New Roman" pitchFamily="18" charset="0"/>
              </a:rPr>
              <a:t>j</a:t>
            </a:r>
            <a:r>
              <a:rPr lang="en-US" altLang="zh-CN">
                <a:solidFill>
                  <a:srgbClr val="0000FF"/>
                </a:solidFill>
                <a:latin typeface="Times New Roman" pitchFamily="18" charset="0"/>
              </a:rPr>
              <a:t> &gt;</a:t>
            </a:r>
            <a:r>
              <a:rPr lang="en-US" altLang="zh-CN">
                <a:solidFill>
                  <a:srgbClr val="000000"/>
                </a:solidFill>
                <a:latin typeface="Times New Roman" pitchFamily="18" charset="0"/>
              </a:rPr>
              <a:t> </a:t>
            </a:r>
            <a:r>
              <a:rPr lang="zh-CN" altLang="en-US">
                <a:solidFill>
                  <a:srgbClr val="000000"/>
                </a:solidFill>
                <a:latin typeface="Times New Roman" pitchFamily="18" charset="0"/>
              </a:rPr>
              <a:t>是图中的一条弧，则称 </a:t>
            </a:r>
            <a:r>
              <a:rPr lang="en-US" altLang="zh-CN">
                <a:solidFill>
                  <a:srgbClr val="000000"/>
                </a:solidFill>
                <a:latin typeface="Times New Roman" pitchFamily="18" charset="0"/>
              </a:rPr>
              <a:t>v</a:t>
            </a:r>
            <a:r>
              <a:rPr lang="en-US" altLang="zh-CN" baseline="-25000">
                <a:solidFill>
                  <a:srgbClr val="000000"/>
                </a:solidFill>
                <a:latin typeface="Times New Roman" pitchFamily="18" charset="0"/>
              </a:rPr>
              <a:t>j</a:t>
            </a:r>
            <a:r>
              <a:rPr lang="zh-CN" altLang="en-US">
                <a:solidFill>
                  <a:srgbClr val="000000"/>
                </a:solidFill>
                <a:latin typeface="Times New Roman" pitchFamily="18" charset="0"/>
              </a:rPr>
              <a:t>是</a:t>
            </a:r>
            <a:r>
              <a:rPr lang="en-US" altLang="zh-CN">
                <a:solidFill>
                  <a:srgbClr val="000000"/>
                </a:solidFill>
                <a:latin typeface="Times New Roman" pitchFamily="18" charset="0"/>
              </a:rPr>
              <a:t>v</a:t>
            </a:r>
            <a:r>
              <a:rPr lang="en-US" altLang="zh-CN" baseline="-25000">
                <a:solidFill>
                  <a:srgbClr val="000000"/>
                </a:solidFill>
                <a:latin typeface="Times New Roman" pitchFamily="18" charset="0"/>
              </a:rPr>
              <a:t>i</a:t>
            </a:r>
            <a:r>
              <a:rPr lang="zh-CN" altLang="en-US">
                <a:solidFill>
                  <a:srgbClr val="000000"/>
                </a:solidFill>
                <a:latin typeface="Times New Roman" pitchFamily="18" charset="0"/>
              </a:rPr>
              <a:t>的邻接点。</a:t>
            </a:r>
          </a:p>
          <a:p>
            <a:pPr>
              <a:buFont typeface="Wingdings" pitchFamily="2" charset="2"/>
              <a:buNone/>
            </a:pPr>
            <a:endParaRPr lang="zh-CN" altLang="en-US"/>
          </a:p>
        </p:txBody>
      </p:sp>
      <p:grpSp>
        <p:nvGrpSpPr>
          <p:cNvPr id="245764" name="Group 4"/>
          <p:cNvGrpSpPr>
            <a:grpSpLocks/>
          </p:cNvGrpSpPr>
          <p:nvPr/>
        </p:nvGrpSpPr>
        <p:grpSpPr bwMode="auto">
          <a:xfrm>
            <a:off x="2268538" y="4292600"/>
            <a:ext cx="2160587" cy="2036763"/>
            <a:chOff x="3878" y="436"/>
            <a:chExt cx="1361" cy="1283"/>
          </a:xfrm>
        </p:grpSpPr>
        <p:grpSp>
          <p:nvGrpSpPr>
            <p:cNvPr id="245765" name="Group 5"/>
            <p:cNvGrpSpPr>
              <a:grpSpLocks/>
            </p:cNvGrpSpPr>
            <p:nvPr/>
          </p:nvGrpSpPr>
          <p:grpSpPr bwMode="auto">
            <a:xfrm>
              <a:off x="3878" y="436"/>
              <a:ext cx="1361" cy="1088"/>
              <a:chOff x="3606" y="391"/>
              <a:chExt cx="1361" cy="1088"/>
            </a:xfrm>
          </p:grpSpPr>
          <p:sp>
            <p:nvSpPr>
              <p:cNvPr id="245766" name="Oval 6"/>
              <p:cNvSpPr>
                <a:spLocks noChangeArrowheads="1"/>
              </p:cNvSpPr>
              <p:nvPr/>
            </p:nvSpPr>
            <p:spPr bwMode="auto">
              <a:xfrm>
                <a:off x="3606" y="39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v1</a:t>
                </a:r>
              </a:p>
            </p:txBody>
          </p:sp>
          <p:sp>
            <p:nvSpPr>
              <p:cNvPr id="245767" name="Oval 7"/>
              <p:cNvSpPr>
                <a:spLocks noChangeArrowheads="1"/>
              </p:cNvSpPr>
              <p:nvPr/>
            </p:nvSpPr>
            <p:spPr bwMode="auto">
              <a:xfrm>
                <a:off x="3606" y="116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v4</a:t>
                </a:r>
              </a:p>
            </p:txBody>
          </p:sp>
          <p:sp>
            <p:nvSpPr>
              <p:cNvPr id="245768" name="Oval 8"/>
              <p:cNvSpPr>
                <a:spLocks noChangeArrowheads="1"/>
              </p:cNvSpPr>
              <p:nvPr/>
            </p:nvSpPr>
            <p:spPr bwMode="auto">
              <a:xfrm>
                <a:off x="4150" y="79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v3</a:t>
                </a:r>
              </a:p>
            </p:txBody>
          </p:sp>
          <p:sp>
            <p:nvSpPr>
              <p:cNvPr id="245769" name="Oval 9"/>
              <p:cNvSpPr>
                <a:spLocks noChangeArrowheads="1"/>
              </p:cNvSpPr>
              <p:nvPr/>
            </p:nvSpPr>
            <p:spPr bwMode="auto">
              <a:xfrm>
                <a:off x="4694" y="39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v2</a:t>
                </a:r>
              </a:p>
            </p:txBody>
          </p:sp>
          <p:sp>
            <p:nvSpPr>
              <p:cNvPr id="245770" name="Oval 10"/>
              <p:cNvSpPr>
                <a:spLocks noChangeArrowheads="1"/>
              </p:cNvSpPr>
              <p:nvPr/>
            </p:nvSpPr>
            <p:spPr bwMode="auto">
              <a:xfrm>
                <a:off x="4694" y="1207"/>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v5</a:t>
                </a:r>
              </a:p>
            </p:txBody>
          </p:sp>
          <p:sp>
            <p:nvSpPr>
              <p:cNvPr id="245771" name="Line 11"/>
              <p:cNvSpPr>
                <a:spLocks noChangeShapeType="1"/>
              </p:cNvSpPr>
              <p:nvPr/>
            </p:nvSpPr>
            <p:spPr bwMode="auto">
              <a:xfrm>
                <a:off x="3742" y="663"/>
                <a:ext cx="0" cy="499"/>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772" name="Line 12"/>
              <p:cNvSpPr>
                <a:spLocks noChangeShapeType="1"/>
              </p:cNvSpPr>
              <p:nvPr/>
            </p:nvSpPr>
            <p:spPr bwMode="auto">
              <a:xfrm>
                <a:off x="3878" y="527"/>
                <a:ext cx="816"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773" name="Line 13"/>
              <p:cNvSpPr>
                <a:spLocks noChangeShapeType="1"/>
              </p:cNvSpPr>
              <p:nvPr/>
            </p:nvSpPr>
            <p:spPr bwMode="auto">
              <a:xfrm>
                <a:off x="4830" y="663"/>
                <a:ext cx="0" cy="544"/>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774" name="Line 14"/>
              <p:cNvSpPr>
                <a:spLocks noChangeShapeType="1"/>
              </p:cNvSpPr>
              <p:nvPr/>
            </p:nvSpPr>
            <p:spPr bwMode="auto">
              <a:xfrm flipV="1">
                <a:off x="3878" y="1026"/>
                <a:ext cx="317" cy="272"/>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775" name="Line 15"/>
              <p:cNvSpPr>
                <a:spLocks noChangeShapeType="1"/>
              </p:cNvSpPr>
              <p:nvPr/>
            </p:nvSpPr>
            <p:spPr bwMode="auto">
              <a:xfrm flipH="1">
                <a:off x="4422" y="618"/>
                <a:ext cx="318" cy="272"/>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776" name="Line 16"/>
              <p:cNvSpPr>
                <a:spLocks noChangeShapeType="1"/>
              </p:cNvSpPr>
              <p:nvPr/>
            </p:nvSpPr>
            <p:spPr bwMode="auto">
              <a:xfrm>
                <a:off x="4377" y="1026"/>
                <a:ext cx="363" cy="227"/>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45777" name="Text Box 17"/>
            <p:cNvSpPr txBox="1">
              <a:spLocks noChangeArrowheads="1"/>
            </p:cNvSpPr>
            <p:nvPr/>
          </p:nvSpPr>
          <p:spPr bwMode="auto">
            <a:xfrm>
              <a:off x="4377" y="1389"/>
              <a:ext cx="4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Times New Roman" pitchFamily="18" charset="0"/>
                </a:rPr>
                <a:t>G1</a:t>
              </a:r>
            </a:p>
          </p:txBody>
        </p:sp>
      </p:grpSp>
      <p:grpSp>
        <p:nvGrpSpPr>
          <p:cNvPr id="245778" name="Group 18"/>
          <p:cNvGrpSpPr>
            <a:grpSpLocks/>
          </p:cNvGrpSpPr>
          <p:nvPr/>
        </p:nvGrpSpPr>
        <p:grpSpPr bwMode="auto">
          <a:xfrm>
            <a:off x="5364163" y="4292600"/>
            <a:ext cx="2160587" cy="2181225"/>
            <a:chOff x="4014" y="2704"/>
            <a:chExt cx="1361" cy="1374"/>
          </a:xfrm>
        </p:grpSpPr>
        <p:grpSp>
          <p:nvGrpSpPr>
            <p:cNvPr id="245779" name="Group 19"/>
            <p:cNvGrpSpPr>
              <a:grpSpLocks/>
            </p:cNvGrpSpPr>
            <p:nvPr/>
          </p:nvGrpSpPr>
          <p:grpSpPr bwMode="auto">
            <a:xfrm>
              <a:off x="4014" y="2704"/>
              <a:ext cx="1361" cy="1088"/>
              <a:chOff x="4059" y="2251"/>
              <a:chExt cx="1361" cy="1088"/>
            </a:xfrm>
          </p:grpSpPr>
          <p:sp>
            <p:nvSpPr>
              <p:cNvPr id="245780" name="Oval 20"/>
              <p:cNvSpPr>
                <a:spLocks noChangeArrowheads="1"/>
              </p:cNvSpPr>
              <p:nvPr/>
            </p:nvSpPr>
            <p:spPr bwMode="auto">
              <a:xfrm>
                <a:off x="4059" y="225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v1</a:t>
                </a:r>
              </a:p>
            </p:txBody>
          </p:sp>
          <p:sp>
            <p:nvSpPr>
              <p:cNvPr id="245781" name="Oval 21"/>
              <p:cNvSpPr>
                <a:spLocks noChangeArrowheads="1"/>
              </p:cNvSpPr>
              <p:nvPr/>
            </p:nvSpPr>
            <p:spPr bwMode="auto">
              <a:xfrm>
                <a:off x="4059" y="302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v3</a:t>
                </a:r>
              </a:p>
            </p:txBody>
          </p:sp>
          <p:sp>
            <p:nvSpPr>
              <p:cNvPr id="245782" name="Oval 22"/>
              <p:cNvSpPr>
                <a:spLocks noChangeArrowheads="1"/>
              </p:cNvSpPr>
              <p:nvPr/>
            </p:nvSpPr>
            <p:spPr bwMode="auto">
              <a:xfrm>
                <a:off x="5147" y="225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v2</a:t>
                </a:r>
              </a:p>
            </p:txBody>
          </p:sp>
          <p:sp>
            <p:nvSpPr>
              <p:cNvPr id="245783" name="Oval 23"/>
              <p:cNvSpPr>
                <a:spLocks noChangeArrowheads="1"/>
              </p:cNvSpPr>
              <p:nvPr/>
            </p:nvSpPr>
            <p:spPr bwMode="auto">
              <a:xfrm>
                <a:off x="5147" y="3067"/>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v5</a:t>
                </a:r>
              </a:p>
            </p:txBody>
          </p:sp>
          <p:sp>
            <p:nvSpPr>
              <p:cNvPr id="245784" name="Line 24"/>
              <p:cNvSpPr>
                <a:spLocks noChangeShapeType="1"/>
              </p:cNvSpPr>
              <p:nvPr/>
            </p:nvSpPr>
            <p:spPr bwMode="auto">
              <a:xfrm>
                <a:off x="4195" y="2523"/>
                <a:ext cx="0" cy="499"/>
              </a:xfrm>
              <a:prstGeom prst="line">
                <a:avLst/>
              </a:prstGeom>
              <a:noFill/>
              <a:ln w="25400">
                <a:solidFill>
                  <a:schemeClr val="tx1"/>
                </a:solidFill>
                <a:miter lim="800000"/>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785" name="Line 25"/>
              <p:cNvSpPr>
                <a:spLocks noChangeShapeType="1"/>
              </p:cNvSpPr>
              <p:nvPr/>
            </p:nvSpPr>
            <p:spPr bwMode="auto">
              <a:xfrm>
                <a:off x="4331" y="2387"/>
                <a:ext cx="816"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786" name="Line 26"/>
              <p:cNvSpPr>
                <a:spLocks noChangeShapeType="1"/>
              </p:cNvSpPr>
              <p:nvPr/>
            </p:nvSpPr>
            <p:spPr bwMode="auto">
              <a:xfrm flipH="1">
                <a:off x="4332" y="3203"/>
                <a:ext cx="816" cy="0"/>
              </a:xfrm>
              <a:prstGeom prst="line">
                <a:avLst/>
              </a:prstGeom>
              <a:noFill/>
              <a:ln w="25400">
                <a:solidFill>
                  <a:schemeClr val="tx1"/>
                </a:solidFill>
                <a:miter lim="800000"/>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787" name="Line 27"/>
              <p:cNvSpPr>
                <a:spLocks noChangeShapeType="1"/>
              </p:cNvSpPr>
              <p:nvPr/>
            </p:nvSpPr>
            <p:spPr bwMode="auto">
              <a:xfrm>
                <a:off x="4286" y="2478"/>
                <a:ext cx="907" cy="635"/>
              </a:xfrm>
              <a:prstGeom prst="line">
                <a:avLst/>
              </a:prstGeom>
              <a:noFill/>
              <a:ln w="25400">
                <a:solidFill>
                  <a:schemeClr val="tx1"/>
                </a:solidFill>
                <a:miter lim="800000"/>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45788" name="Text Box 28"/>
            <p:cNvSpPr txBox="1">
              <a:spLocks noChangeArrowheads="1"/>
            </p:cNvSpPr>
            <p:nvPr/>
          </p:nvSpPr>
          <p:spPr bwMode="auto">
            <a:xfrm>
              <a:off x="4468" y="3748"/>
              <a:ext cx="4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Times New Roman" pitchFamily="18" charset="0"/>
                </a:rPr>
                <a:t>G2</a:t>
              </a:r>
            </a:p>
          </p:txBody>
        </p:sp>
      </p:grpSp>
    </p:spTree>
    <p:extLst>
      <p:ext uri="{BB962C8B-B14F-4D97-AF65-F5344CB8AC3E}">
        <p14:creationId xmlns:p14="http://schemas.microsoft.com/office/powerpoint/2010/main" val="308529093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zh-CN" altLang="en-US" dirty="0"/>
              <a:t> 1、普里姆算法 </a:t>
            </a:r>
          </a:p>
        </p:txBody>
      </p:sp>
      <p:sp>
        <p:nvSpPr>
          <p:cNvPr id="365571" name="Rectangle 3" descr="Rectangle: Click to edit Master text styles&#10;Second level&#10;Third level&#10;Fourth level&#10;Fifth level"/>
          <p:cNvSpPr>
            <a:spLocks noGrp="1" noChangeArrowheads="1"/>
          </p:cNvSpPr>
          <p:nvPr>
            <p:ph type="body" idx="1"/>
          </p:nvPr>
        </p:nvSpPr>
        <p:spPr/>
        <p:txBody>
          <a:bodyPr/>
          <a:lstStyle/>
          <a:p>
            <a:pPr algn="just">
              <a:spcBef>
                <a:spcPct val="0"/>
              </a:spcBef>
              <a:buClrTx/>
              <a:buSzTx/>
              <a:buFontTx/>
              <a:buNone/>
            </a:pPr>
            <a:r>
              <a:rPr lang="zh-CN" altLang="en-US">
                <a:latin typeface="Times New Roman" pitchFamily="18" charset="0"/>
              </a:rPr>
              <a:t>然后</a:t>
            </a:r>
          </a:p>
          <a:p>
            <a:pPr algn="just">
              <a:spcBef>
                <a:spcPct val="0"/>
              </a:spcBef>
              <a:buClrTx/>
              <a:buSzTx/>
              <a:buFontTx/>
              <a:buNone/>
            </a:pPr>
            <a:r>
              <a:rPr lang="zh-CN" altLang="en-US">
                <a:latin typeface="Times New Roman" pitchFamily="18" charset="0"/>
              </a:rPr>
              <a:t>  </a:t>
            </a:r>
            <a:r>
              <a:rPr lang="en-US" altLang="zh-CN">
                <a:latin typeface="Times New Roman" pitchFamily="18" charset="0"/>
              </a:rPr>
              <a:t>U       ( A F C D) </a:t>
            </a:r>
          </a:p>
          <a:p>
            <a:pPr algn="just">
              <a:spcBef>
                <a:spcPct val="0"/>
              </a:spcBef>
              <a:buClrTx/>
              <a:buSzTx/>
              <a:buFontTx/>
              <a:buNone/>
            </a:pPr>
            <a:r>
              <a:rPr lang="en-US" altLang="zh-CN">
                <a:latin typeface="Times New Roman" pitchFamily="18" charset="0"/>
              </a:rPr>
              <a:t>  V-U   (B  E  )         </a:t>
            </a:r>
          </a:p>
          <a:p>
            <a:pPr algn="just">
              <a:spcBef>
                <a:spcPct val="0"/>
              </a:spcBef>
              <a:buClrTx/>
              <a:buSzTx/>
              <a:buFontTx/>
              <a:buNone/>
            </a:pPr>
            <a:r>
              <a:rPr lang="zh-CN" altLang="en-US">
                <a:latin typeface="Times New Roman" pitchFamily="18" charset="0"/>
              </a:rPr>
              <a:t> </a:t>
            </a:r>
          </a:p>
          <a:p>
            <a:pPr algn="just">
              <a:spcBef>
                <a:spcPct val="0"/>
              </a:spcBef>
              <a:buClrTx/>
              <a:buSzTx/>
              <a:buFontTx/>
              <a:buNone/>
            </a:pPr>
            <a:r>
              <a:rPr lang="zh-CN" altLang="en-US">
                <a:latin typeface="Times New Roman" pitchFamily="18" charset="0"/>
              </a:rPr>
              <a:t>         </a:t>
            </a:r>
          </a:p>
          <a:p>
            <a:pPr algn="just">
              <a:spcBef>
                <a:spcPct val="0"/>
              </a:spcBef>
              <a:buClrTx/>
              <a:buSzTx/>
              <a:buFontTx/>
              <a:buNone/>
            </a:pPr>
            <a:endParaRPr lang="zh-CN" altLang="en-US">
              <a:latin typeface="Times New Roman" pitchFamily="18" charset="0"/>
            </a:endParaRPr>
          </a:p>
        </p:txBody>
      </p:sp>
      <p:grpSp>
        <p:nvGrpSpPr>
          <p:cNvPr id="365591" name="Group 23"/>
          <p:cNvGrpSpPr>
            <a:grpSpLocks/>
          </p:cNvGrpSpPr>
          <p:nvPr/>
        </p:nvGrpSpPr>
        <p:grpSpPr bwMode="auto">
          <a:xfrm>
            <a:off x="5219700" y="908050"/>
            <a:ext cx="3457575" cy="3276600"/>
            <a:chOff x="431" y="1253"/>
            <a:chExt cx="2178" cy="2064"/>
          </a:xfrm>
        </p:grpSpPr>
        <p:sp>
          <p:nvSpPr>
            <p:cNvPr id="365592" name="Oval 24"/>
            <p:cNvSpPr>
              <a:spLocks noChangeArrowheads="1"/>
            </p:cNvSpPr>
            <p:nvPr/>
          </p:nvSpPr>
          <p:spPr bwMode="auto">
            <a:xfrm>
              <a:off x="1338" y="1253"/>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365593" name="Oval 25"/>
            <p:cNvSpPr>
              <a:spLocks noChangeArrowheads="1"/>
            </p:cNvSpPr>
            <p:nvPr/>
          </p:nvSpPr>
          <p:spPr bwMode="auto">
            <a:xfrm>
              <a:off x="431" y="1933"/>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365594" name="Oval 26"/>
            <p:cNvSpPr>
              <a:spLocks noChangeArrowheads="1"/>
            </p:cNvSpPr>
            <p:nvPr/>
          </p:nvSpPr>
          <p:spPr bwMode="auto">
            <a:xfrm>
              <a:off x="930" y="2886"/>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t>
              </a:r>
            </a:p>
          </p:txBody>
        </p:sp>
        <p:sp>
          <p:nvSpPr>
            <p:cNvPr id="365595" name="Oval 27"/>
            <p:cNvSpPr>
              <a:spLocks noChangeArrowheads="1"/>
            </p:cNvSpPr>
            <p:nvPr/>
          </p:nvSpPr>
          <p:spPr bwMode="auto">
            <a:xfrm>
              <a:off x="1882" y="2886"/>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a:t>
              </a:r>
            </a:p>
          </p:txBody>
        </p:sp>
        <p:sp>
          <p:nvSpPr>
            <p:cNvPr id="365596" name="Oval 28"/>
            <p:cNvSpPr>
              <a:spLocks noChangeArrowheads="1"/>
            </p:cNvSpPr>
            <p:nvPr/>
          </p:nvSpPr>
          <p:spPr bwMode="auto">
            <a:xfrm>
              <a:off x="2200" y="1888"/>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p>
          </p:txBody>
        </p:sp>
        <p:sp>
          <p:nvSpPr>
            <p:cNvPr id="365597" name="Oval 29"/>
            <p:cNvSpPr>
              <a:spLocks noChangeArrowheads="1"/>
            </p:cNvSpPr>
            <p:nvPr/>
          </p:nvSpPr>
          <p:spPr bwMode="auto">
            <a:xfrm>
              <a:off x="1383" y="2160"/>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a:t>
              </a:r>
            </a:p>
          </p:txBody>
        </p:sp>
        <p:sp>
          <p:nvSpPr>
            <p:cNvPr id="365598" name="Line 30"/>
            <p:cNvSpPr>
              <a:spLocks noChangeShapeType="1"/>
            </p:cNvSpPr>
            <p:nvPr/>
          </p:nvSpPr>
          <p:spPr bwMode="auto">
            <a:xfrm flipH="1">
              <a:off x="658" y="1434"/>
              <a:ext cx="680" cy="544"/>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5599" name="Line 31"/>
            <p:cNvSpPr>
              <a:spLocks noChangeShapeType="1"/>
            </p:cNvSpPr>
            <p:nvPr/>
          </p:nvSpPr>
          <p:spPr bwMode="auto">
            <a:xfrm>
              <a:off x="612" y="2205"/>
              <a:ext cx="408" cy="681"/>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5600" name="Line 32"/>
            <p:cNvSpPr>
              <a:spLocks noChangeShapeType="1"/>
            </p:cNvSpPr>
            <p:nvPr/>
          </p:nvSpPr>
          <p:spPr bwMode="auto">
            <a:xfrm>
              <a:off x="703" y="2069"/>
              <a:ext cx="680" cy="182"/>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5601" name="Line 33"/>
            <p:cNvSpPr>
              <a:spLocks noChangeShapeType="1"/>
            </p:cNvSpPr>
            <p:nvPr/>
          </p:nvSpPr>
          <p:spPr bwMode="auto">
            <a:xfrm flipH="1">
              <a:off x="1156" y="2432"/>
              <a:ext cx="318" cy="499"/>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5602" name="Line 34"/>
            <p:cNvSpPr>
              <a:spLocks noChangeShapeType="1"/>
            </p:cNvSpPr>
            <p:nvPr/>
          </p:nvSpPr>
          <p:spPr bwMode="auto">
            <a:xfrm>
              <a:off x="1202" y="3067"/>
              <a:ext cx="680" cy="0"/>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5603" name="Line 35"/>
            <p:cNvSpPr>
              <a:spLocks noChangeShapeType="1"/>
            </p:cNvSpPr>
            <p:nvPr/>
          </p:nvSpPr>
          <p:spPr bwMode="auto">
            <a:xfrm>
              <a:off x="1610" y="2387"/>
              <a:ext cx="363" cy="499"/>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5604" name="Line 36"/>
            <p:cNvSpPr>
              <a:spLocks noChangeShapeType="1"/>
            </p:cNvSpPr>
            <p:nvPr/>
          </p:nvSpPr>
          <p:spPr bwMode="auto">
            <a:xfrm flipV="1">
              <a:off x="2064" y="2160"/>
              <a:ext cx="272" cy="726"/>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5605" name="Line 37"/>
            <p:cNvSpPr>
              <a:spLocks noChangeShapeType="1"/>
            </p:cNvSpPr>
            <p:nvPr/>
          </p:nvSpPr>
          <p:spPr bwMode="auto">
            <a:xfrm>
              <a:off x="1610" y="1434"/>
              <a:ext cx="680" cy="454"/>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5606" name="Line 38"/>
            <p:cNvSpPr>
              <a:spLocks noChangeShapeType="1"/>
            </p:cNvSpPr>
            <p:nvPr/>
          </p:nvSpPr>
          <p:spPr bwMode="auto">
            <a:xfrm flipV="1">
              <a:off x="1655" y="2069"/>
              <a:ext cx="545" cy="182"/>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5607" name="Text Box 39"/>
            <p:cNvSpPr txBox="1">
              <a:spLocks noChangeArrowheads="1"/>
            </p:cNvSpPr>
            <p:nvPr/>
          </p:nvSpPr>
          <p:spPr bwMode="auto">
            <a:xfrm>
              <a:off x="748" y="1479"/>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34</a:t>
              </a:r>
            </a:p>
          </p:txBody>
        </p:sp>
        <p:sp>
          <p:nvSpPr>
            <p:cNvPr id="365608" name="Text Box 40"/>
            <p:cNvSpPr txBox="1">
              <a:spLocks noChangeArrowheads="1"/>
            </p:cNvSpPr>
            <p:nvPr/>
          </p:nvSpPr>
          <p:spPr bwMode="auto">
            <a:xfrm>
              <a:off x="1791" y="1389"/>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12</a:t>
              </a:r>
            </a:p>
          </p:txBody>
        </p:sp>
        <p:sp>
          <p:nvSpPr>
            <p:cNvPr id="365609" name="Text Box 41"/>
            <p:cNvSpPr txBox="1">
              <a:spLocks noChangeArrowheads="1"/>
            </p:cNvSpPr>
            <p:nvPr/>
          </p:nvSpPr>
          <p:spPr bwMode="auto">
            <a:xfrm>
              <a:off x="930" y="1933"/>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19</a:t>
              </a:r>
            </a:p>
          </p:txBody>
        </p:sp>
        <p:sp>
          <p:nvSpPr>
            <p:cNvPr id="365610" name="Text Box 42"/>
            <p:cNvSpPr txBox="1">
              <a:spLocks noChangeArrowheads="1"/>
            </p:cNvSpPr>
            <p:nvPr/>
          </p:nvSpPr>
          <p:spPr bwMode="auto">
            <a:xfrm>
              <a:off x="1655" y="1933"/>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26</a:t>
              </a:r>
            </a:p>
          </p:txBody>
        </p:sp>
        <p:sp>
          <p:nvSpPr>
            <p:cNvPr id="365611" name="Text Box 43"/>
            <p:cNvSpPr txBox="1">
              <a:spLocks noChangeArrowheads="1"/>
            </p:cNvSpPr>
            <p:nvPr/>
          </p:nvSpPr>
          <p:spPr bwMode="auto">
            <a:xfrm>
              <a:off x="476" y="238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46</a:t>
              </a:r>
            </a:p>
          </p:txBody>
        </p:sp>
        <p:sp>
          <p:nvSpPr>
            <p:cNvPr id="365612" name="Text Box 44"/>
            <p:cNvSpPr txBox="1">
              <a:spLocks noChangeArrowheads="1"/>
            </p:cNvSpPr>
            <p:nvPr/>
          </p:nvSpPr>
          <p:spPr bwMode="auto">
            <a:xfrm>
              <a:off x="1066" y="247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25</a:t>
              </a:r>
            </a:p>
          </p:txBody>
        </p:sp>
        <p:sp>
          <p:nvSpPr>
            <p:cNvPr id="365613" name="Text Box 45"/>
            <p:cNvSpPr txBox="1">
              <a:spLocks noChangeArrowheads="1"/>
            </p:cNvSpPr>
            <p:nvPr/>
          </p:nvSpPr>
          <p:spPr bwMode="auto">
            <a:xfrm>
              <a:off x="1701" y="238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25</a:t>
              </a:r>
            </a:p>
          </p:txBody>
        </p:sp>
        <p:sp>
          <p:nvSpPr>
            <p:cNvPr id="365614" name="Text Box 46"/>
            <p:cNvSpPr txBox="1">
              <a:spLocks noChangeArrowheads="1"/>
            </p:cNvSpPr>
            <p:nvPr/>
          </p:nvSpPr>
          <p:spPr bwMode="auto">
            <a:xfrm>
              <a:off x="1293" y="306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17</a:t>
              </a:r>
            </a:p>
          </p:txBody>
        </p:sp>
        <p:sp>
          <p:nvSpPr>
            <p:cNvPr id="365615" name="Text Box 47"/>
            <p:cNvSpPr txBox="1">
              <a:spLocks noChangeArrowheads="1"/>
            </p:cNvSpPr>
            <p:nvPr/>
          </p:nvSpPr>
          <p:spPr bwMode="auto">
            <a:xfrm>
              <a:off x="2200" y="243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38</a:t>
              </a:r>
            </a:p>
          </p:txBody>
        </p:sp>
      </p:grpSp>
      <p:sp>
        <p:nvSpPr>
          <p:cNvPr id="365619" name="Line 51"/>
          <p:cNvSpPr>
            <a:spLocks noChangeShapeType="1"/>
          </p:cNvSpPr>
          <p:nvPr/>
        </p:nvSpPr>
        <p:spPr bwMode="auto">
          <a:xfrm>
            <a:off x="5651500" y="2205038"/>
            <a:ext cx="1079500" cy="288925"/>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5620" name="Line 52"/>
          <p:cNvSpPr>
            <a:spLocks noChangeShapeType="1"/>
          </p:cNvSpPr>
          <p:nvPr/>
        </p:nvSpPr>
        <p:spPr bwMode="auto">
          <a:xfrm flipV="1">
            <a:off x="5580063" y="1196975"/>
            <a:ext cx="1079500" cy="863600"/>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5621" name="Line 53"/>
          <p:cNvSpPr>
            <a:spLocks noChangeShapeType="1"/>
          </p:cNvSpPr>
          <p:nvPr/>
        </p:nvSpPr>
        <p:spPr bwMode="auto">
          <a:xfrm flipV="1">
            <a:off x="7164388" y="2205038"/>
            <a:ext cx="863600" cy="287337"/>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5622" name="Line 54"/>
          <p:cNvSpPr>
            <a:spLocks noChangeShapeType="1"/>
          </p:cNvSpPr>
          <p:nvPr/>
        </p:nvSpPr>
        <p:spPr bwMode="auto">
          <a:xfrm flipH="1">
            <a:off x="6372225" y="2781300"/>
            <a:ext cx="479425" cy="792163"/>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5623" name="Line 55"/>
          <p:cNvSpPr>
            <a:spLocks noChangeShapeType="1"/>
          </p:cNvSpPr>
          <p:nvPr/>
        </p:nvSpPr>
        <p:spPr bwMode="auto">
          <a:xfrm>
            <a:off x="6444208" y="3789363"/>
            <a:ext cx="1081087" cy="0"/>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5624" name="Line 56"/>
          <p:cNvSpPr>
            <a:spLocks noChangeShapeType="1"/>
          </p:cNvSpPr>
          <p:nvPr/>
        </p:nvSpPr>
        <p:spPr bwMode="auto">
          <a:xfrm>
            <a:off x="6444208" y="3789363"/>
            <a:ext cx="1081087" cy="0"/>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5625" name="Freeform 57"/>
          <p:cNvSpPr>
            <a:spLocks/>
          </p:cNvSpPr>
          <p:nvPr/>
        </p:nvSpPr>
        <p:spPr bwMode="auto">
          <a:xfrm>
            <a:off x="5148263" y="1773238"/>
            <a:ext cx="3095625" cy="2447925"/>
          </a:xfrm>
          <a:custGeom>
            <a:avLst/>
            <a:gdLst>
              <a:gd name="T0" fmla="*/ 0 w 1897"/>
              <a:gd name="T1" fmla="*/ 0 h 1859"/>
              <a:gd name="T2" fmla="*/ 1179 w 1897"/>
              <a:gd name="T3" fmla="*/ 272 h 1859"/>
              <a:gd name="T4" fmla="*/ 1814 w 1897"/>
              <a:gd name="T5" fmla="*/ 1043 h 1859"/>
              <a:gd name="T6" fmla="*/ 1678 w 1897"/>
              <a:gd name="T7" fmla="*/ 1859 h 1859"/>
            </a:gdLst>
            <a:ahLst/>
            <a:cxnLst>
              <a:cxn ang="0">
                <a:pos x="T0" y="T1"/>
              </a:cxn>
              <a:cxn ang="0">
                <a:pos x="T2" y="T3"/>
              </a:cxn>
              <a:cxn ang="0">
                <a:pos x="T4" y="T5"/>
              </a:cxn>
              <a:cxn ang="0">
                <a:pos x="T6" y="T7"/>
              </a:cxn>
            </a:cxnLst>
            <a:rect l="0" t="0" r="r" b="b"/>
            <a:pathLst>
              <a:path w="1897" h="1859">
                <a:moveTo>
                  <a:pt x="0" y="0"/>
                </a:moveTo>
                <a:cubicBezTo>
                  <a:pt x="438" y="49"/>
                  <a:pt x="877" y="98"/>
                  <a:pt x="1179" y="272"/>
                </a:cubicBezTo>
                <a:cubicBezTo>
                  <a:pt x="1481" y="446"/>
                  <a:pt x="1731" y="778"/>
                  <a:pt x="1814" y="1043"/>
                </a:cubicBezTo>
                <a:cubicBezTo>
                  <a:pt x="1897" y="1308"/>
                  <a:pt x="1787" y="1583"/>
                  <a:pt x="1678" y="1859"/>
                </a:cubicBezTo>
              </a:path>
            </a:pathLst>
          </a:custGeom>
          <a:noFill/>
          <a:ln w="50800" cap="flat" cmpd="sng">
            <a:solidFill>
              <a:srgbClr val="FF0000"/>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5626" name="Line 58"/>
          <p:cNvSpPr>
            <a:spLocks noChangeShapeType="1"/>
          </p:cNvSpPr>
          <p:nvPr/>
        </p:nvSpPr>
        <p:spPr bwMode="auto">
          <a:xfrm flipV="1">
            <a:off x="7164388" y="2205038"/>
            <a:ext cx="863600" cy="287337"/>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5627" name="Line 59"/>
          <p:cNvSpPr>
            <a:spLocks noChangeShapeType="1"/>
          </p:cNvSpPr>
          <p:nvPr/>
        </p:nvSpPr>
        <p:spPr bwMode="auto">
          <a:xfrm flipV="1">
            <a:off x="7824788" y="2349500"/>
            <a:ext cx="419100" cy="1130300"/>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65628" name="Object 60"/>
          <p:cNvGraphicFramePr>
            <a:graphicFrameLocks noChangeAspect="1"/>
          </p:cNvGraphicFramePr>
          <p:nvPr>
            <p:extLst>
              <p:ext uri="{D42A27DB-BD31-4B8C-83A1-F6EECF244321}">
                <p14:modId xmlns:p14="http://schemas.microsoft.com/office/powerpoint/2010/main" val="1718505428"/>
              </p:ext>
            </p:extLst>
          </p:nvPr>
        </p:nvGraphicFramePr>
        <p:xfrm>
          <a:off x="1308224" y="4224338"/>
          <a:ext cx="8088312" cy="2446337"/>
        </p:xfrm>
        <a:graphic>
          <a:graphicData uri="http://schemas.openxmlformats.org/presentationml/2006/ole">
            <mc:AlternateContent xmlns:mc="http://schemas.openxmlformats.org/markup-compatibility/2006">
              <mc:Choice xmlns:v="urn:schemas-microsoft-com:vml" Requires="v">
                <p:oleObj spid="_x0000_s16390" name="文档" r:id="rId3" imgW="8030400" imgH="2494051" progId="Word.Document.8">
                  <p:embed/>
                </p:oleObj>
              </mc:Choice>
              <mc:Fallback>
                <p:oleObj name="文档" r:id="rId3" imgW="8030400" imgH="2494051"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8224" y="4224338"/>
                        <a:ext cx="8088312" cy="244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5629" name="Text Box 61"/>
          <p:cNvSpPr txBox="1">
            <a:spLocks noChangeArrowheads="1"/>
          </p:cNvSpPr>
          <p:nvPr/>
        </p:nvSpPr>
        <p:spPr bwMode="auto">
          <a:xfrm>
            <a:off x="4048249" y="5072063"/>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rgbClr val="000082"/>
                </a:solidFill>
                <a:latin typeface="Times New Roman" pitchFamily="18" charset="0"/>
              </a:rPr>
              <a:t>a</a:t>
            </a:r>
            <a:endParaRPr kumimoji="1" lang="en-US" altLang="zh-CN" sz="3600" b="1">
              <a:latin typeface="Times New Roman" pitchFamily="18" charset="0"/>
            </a:endParaRPr>
          </a:p>
        </p:txBody>
      </p:sp>
      <p:sp>
        <p:nvSpPr>
          <p:cNvPr id="365630" name="Text Box 62"/>
          <p:cNvSpPr txBox="1">
            <a:spLocks noChangeArrowheads="1"/>
          </p:cNvSpPr>
          <p:nvPr/>
        </p:nvSpPr>
        <p:spPr bwMode="auto">
          <a:xfrm>
            <a:off x="4073649" y="5734050"/>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chemeClr val="tx2"/>
                </a:solidFill>
                <a:latin typeface="Times New Roman" pitchFamily="18" charset="0"/>
              </a:rPr>
              <a:t>34</a:t>
            </a:r>
            <a:endParaRPr kumimoji="1" lang="en-US" altLang="zh-CN" sz="3600" b="1">
              <a:latin typeface="Times New Roman" pitchFamily="18" charset="0"/>
            </a:endParaRPr>
          </a:p>
        </p:txBody>
      </p:sp>
      <p:sp>
        <p:nvSpPr>
          <p:cNvPr id="365631" name="Text Box 63"/>
          <p:cNvSpPr txBox="1">
            <a:spLocks noChangeArrowheads="1"/>
          </p:cNvSpPr>
          <p:nvPr/>
        </p:nvSpPr>
        <p:spPr bwMode="auto">
          <a:xfrm>
            <a:off x="7745536" y="5084763"/>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rgbClr val="000082"/>
                </a:solidFill>
                <a:latin typeface="Times New Roman" pitchFamily="18" charset="0"/>
              </a:rPr>
              <a:t>a</a:t>
            </a:r>
            <a:endParaRPr kumimoji="1" lang="en-US" altLang="zh-CN" sz="3600" b="1">
              <a:latin typeface="Times New Roman" pitchFamily="18" charset="0"/>
            </a:endParaRPr>
          </a:p>
        </p:txBody>
      </p:sp>
      <p:sp>
        <p:nvSpPr>
          <p:cNvPr id="365632" name="Text Box 64"/>
          <p:cNvSpPr txBox="1">
            <a:spLocks noChangeArrowheads="1"/>
          </p:cNvSpPr>
          <p:nvPr/>
        </p:nvSpPr>
        <p:spPr bwMode="auto">
          <a:xfrm>
            <a:off x="7745536" y="5746750"/>
            <a:ext cx="854075" cy="641350"/>
          </a:xfrm>
          <a:prstGeom prst="rect">
            <a:avLst/>
          </a:prstGeom>
          <a:solidFill>
            <a:srgbClr val="FADCDC"/>
          </a:solidFill>
          <a:ln>
            <a:noFill/>
          </a:ln>
          <a:effectLst/>
          <a:extLs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FF0000"/>
                </a:solidFill>
                <a:latin typeface="Times New Roman" pitchFamily="18" charset="0"/>
              </a:rPr>
              <a:t>0</a:t>
            </a:r>
            <a:endParaRPr kumimoji="1" lang="en-US" altLang="zh-CN" sz="3600" b="1">
              <a:latin typeface="Times New Roman" pitchFamily="18" charset="0"/>
            </a:endParaRPr>
          </a:p>
        </p:txBody>
      </p:sp>
      <p:sp>
        <p:nvSpPr>
          <p:cNvPr id="365635" name="Text Box 67"/>
          <p:cNvSpPr txBox="1">
            <a:spLocks noChangeArrowheads="1"/>
          </p:cNvSpPr>
          <p:nvPr/>
        </p:nvSpPr>
        <p:spPr bwMode="auto">
          <a:xfrm>
            <a:off x="6775574" y="5084763"/>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rgbClr val="000082"/>
                </a:solidFill>
                <a:latin typeface="Times New Roman" pitchFamily="18" charset="0"/>
              </a:rPr>
              <a:t>f</a:t>
            </a:r>
            <a:endParaRPr kumimoji="1" lang="en-US" altLang="zh-CN" sz="3600" b="1">
              <a:latin typeface="Times New Roman" pitchFamily="18" charset="0"/>
            </a:endParaRPr>
          </a:p>
        </p:txBody>
      </p:sp>
      <p:sp>
        <p:nvSpPr>
          <p:cNvPr id="365636" name="Text Box 68"/>
          <p:cNvSpPr txBox="1">
            <a:spLocks noChangeArrowheads="1"/>
          </p:cNvSpPr>
          <p:nvPr/>
        </p:nvSpPr>
        <p:spPr bwMode="auto">
          <a:xfrm>
            <a:off x="6810499" y="5780088"/>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chemeClr val="tx2"/>
                </a:solidFill>
                <a:latin typeface="Times New Roman" pitchFamily="18" charset="0"/>
              </a:rPr>
              <a:t>26</a:t>
            </a:r>
            <a:endParaRPr kumimoji="1" lang="en-US" altLang="zh-CN" sz="3600" b="1">
              <a:latin typeface="Times New Roman" pitchFamily="18" charset="0"/>
            </a:endParaRPr>
          </a:p>
        </p:txBody>
      </p:sp>
      <p:sp>
        <p:nvSpPr>
          <p:cNvPr id="365637" name="Text Box 69"/>
          <p:cNvSpPr txBox="1">
            <a:spLocks noChangeArrowheads="1"/>
          </p:cNvSpPr>
          <p:nvPr/>
        </p:nvSpPr>
        <p:spPr bwMode="auto">
          <a:xfrm>
            <a:off x="4937249" y="5084763"/>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rgbClr val="000082"/>
                </a:solidFill>
                <a:latin typeface="Times New Roman" pitchFamily="18" charset="0"/>
              </a:rPr>
              <a:t>f</a:t>
            </a:r>
            <a:endParaRPr kumimoji="1" lang="en-US" altLang="zh-CN" sz="3600" b="1">
              <a:latin typeface="Times New Roman" pitchFamily="18" charset="0"/>
            </a:endParaRPr>
          </a:p>
        </p:txBody>
      </p:sp>
      <p:sp>
        <p:nvSpPr>
          <p:cNvPr id="365638" name="Text Box 70"/>
          <p:cNvSpPr txBox="1">
            <a:spLocks noChangeArrowheads="1"/>
          </p:cNvSpPr>
          <p:nvPr/>
        </p:nvSpPr>
        <p:spPr bwMode="auto">
          <a:xfrm>
            <a:off x="5010274" y="5734050"/>
            <a:ext cx="854075" cy="641350"/>
          </a:xfrm>
          <a:prstGeom prst="rect">
            <a:avLst/>
          </a:prstGeom>
          <a:solidFill>
            <a:srgbClr val="FADCDC"/>
          </a:solidFill>
          <a:ln>
            <a:noFill/>
          </a:ln>
          <a:effectLst/>
          <a:extLs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FF0000"/>
                </a:solidFill>
                <a:latin typeface="Times New Roman" pitchFamily="18" charset="0"/>
              </a:rPr>
              <a:t>0</a:t>
            </a:r>
            <a:endParaRPr kumimoji="1" lang="en-US" altLang="zh-CN" sz="3600" b="1">
              <a:latin typeface="Times New Roman" pitchFamily="18" charset="0"/>
            </a:endParaRPr>
          </a:p>
        </p:txBody>
      </p:sp>
      <p:sp>
        <p:nvSpPr>
          <p:cNvPr id="365639" name="Text Box 71"/>
          <p:cNvSpPr txBox="1">
            <a:spLocks noChangeArrowheads="1"/>
          </p:cNvSpPr>
          <p:nvPr/>
        </p:nvSpPr>
        <p:spPr bwMode="auto">
          <a:xfrm>
            <a:off x="5873874" y="5084763"/>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rgbClr val="000082"/>
                </a:solidFill>
                <a:latin typeface="Times New Roman" pitchFamily="18" charset="0"/>
              </a:rPr>
              <a:t>c</a:t>
            </a:r>
            <a:endParaRPr kumimoji="1" lang="en-US" altLang="zh-CN" sz="3600" b="1">
              <a:latin typeface="Times New Roman" pitchFamily="18" charset="0"/>
            </a:endParaRPr>
          </a:p>
        </p:txBody>
      </p:sp>
      <p:sp>
        <p:nvSpPr>
          <p:cNvPr id="365641" name="Text Box 73"/>
          <p:cNvSpPr txBox="1">
            <a:spLocks noChangeArrowheads="1"/>
          </p:cNvSpPr>
          <p:nvPr/>
        </p:nvSpPr>
        <p:spPr bwMode="auto">
          <a:xfrm>
            <a:off x="5945311" y="5734050"/>
            <a:ext cx="854075" cy="641350"/>
          </a:xfrm>
          <a:prstGeom prst="rect">
            <a:avLst/>
          </a:prstGeom>
          <a:solidFill>
            <a:srgbClr val="FADCDC"/>
          </a:solidFill>
          <a:ln>
            <a:noFill/>
          </a:ln>
          <a:effectLst/>
          <a:extLs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FF0000"/>
                </a:solidFill>
                <a:latin typeface="Times New Roman" pitchFamily="18" charset="0"/>
              </a:rPr>
              <a:t>0</a:t>
            </a:r>
            <a:endParaRPr kumimoji="1" lang="en-US" altLang="zh-CN" sz="3600" b="1">
              <a:latin typeface="Times New Roman" pitchFamily="18" charset="0"/>
            </a:endParaRPr>
          </a:p>
        </p:txBody>
      </p:sp>
      <p:sp>
        <p:nvSpPr>
          <p:cNvPr id="365642" name="Text Box 74"/>
          <p:cNvSpPr txBox="1">
            <a:spLocks noChangeArrowheads="1"/>
          </p:cNvSpPr>
          <p:nvPr/>
        </p:nvSpPr>
        <p:spPr bwMode="auto">
          <a:xfrm>
            <a:off x="6810499" y="5805488"/>
            <a:ext cx="854075" cy="641350"/>
          </a:xfrm>
          <a:prstGeom prst="rect">
            <a:avLst/>
          </a:prstGeom>
          <a:solidFill>
            <a:srgbClr val="FADCDC"/>
          </a:solidFill>
          <a:ln>
            <a:noFill/>
          </a:ln>
          <a:effectLst/>
          <a:extLs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FF0000"/>
                </a:solidFill>
                <a:latin typeface="Times New Roman" pitchFamily="18" charset="0"/>
              </a:rPr>
              <a:t>26</a:t>
            </a:r>
            <a:endParaRPr kumimoji="1" lang="en-US" altLang="zh-CN" sz="3600" b="1">
              <a:latin typeface="Times New Roman" pitchFamily="18" charset="0"/>
            </a:endParaRPr>
          </a:p>
        </p:txBody>
      </p:sp>
      <p:sp>
        <p:nvSpPr>
          <p:cNvPr id="51" name="Text Box 69"/>
          <p:cNvSpPr txBox="1">
            <a:spLocks noChangeArrowheads="1"/>
          </p:cNvSpPr>
          <p:nvPr/>
        </p:nvSpPr>
        <p:spPr bwMode="auto">
          <a:xfrm>
            <a:off x="3137495" y="5759451"/>
            <a:ext cx="854075" cy="654050"/>
          </a:xfrm>
          <a:prstGeom prst="rect">
            <a:avLst/>
          </a:prstGeom>
          <a:noFill/>
          <a:ln w="12700" cap="sq">
            <a:noFill/>
            <a:miter lim="800000"/>
            <a:headEnd type="none" w="sm" len="sm"/>
            <a:tailEnd type="none" w="sm" len="sm"/>
          </a:ln>
          <a:effectLst/>
          <a:extLst/>
        </p:spPr>
        <p:txBody>
          <a:bodyPr>
            <a:spAutoFit/>
          </a:bodyPr>
          <a:lstStyle/>
          <a:p>
            <a:pPr algn="ctr"/>
            <a:r>
              <a:rPr lang="en-US" altLang="zh-CN" sz="3600" dirty="0" smtClean="0">
                <a:solidFill>
                  <a:srgbClr val="000082"/>
                </a:solidFill>
              </a:rPr>
              <a:t>0</a:t>
            </a:r>
            <a:endParaRPr kumimoji="1" lang="en-US" altLang="zh-CN" sz="3600" b="1" dirty="0">
              <a:latin typeface="Times New Roman" pitchFamily="18" charset="0"/>
            </a:endParaRPr>
          </a:p>
        </p:txBody>
      </p:sp>
    </p:spTree>
    <p:extLst>
      <p:ext uri="{BB962C8B-B14F-4D97-AF65-F5344CB8AC3E}">
        <p14:creationId xmlns:p14="http://schemas.microsoft.com/office/powerpoint/2010/main" val="3190245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5627"/>
                                        </p:tgtEl>
                                        <p:attrNameLst>
                                          <p:attrName>style.visibility</p:attrName>
                                        </p:attrNameLst>
                                      </p:cBhvr>
                                      <p:to>
                                        <p:strVal val="visible"/>
                                      </p:to>
                                    </p:set>
                                    <p:animEffect transition="in" filter="wipe(down)">
                                      <p:cBhvr>
                                        <p:cTn id="7" dur="500"/>
                                        <p:tgtEl>
                                          <p:spTgt spid="3656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65626"/>
                                        </p:tgtEl>
                                        <p:attrNameLst>
                                          <p:attrName>style.visibility</p:attrName>
                                        </p:attrNameLst>
                                      </p:cBhvr>
                                      <p:to>
                                        <p:strVal val="visible"/>
                                      </p:to>
                                    </p:set>
                                    <p:animEffect transition="in" filter="wipe(down)">
                                      <p:cBhvr>
                                        <p:cTn id="12" dur="500"/>
                                        <p:tgtEl>
                                          <p:spTgt spid="365626"/>
                                        </p:tgtEl>
                                      </p:cBhvr>
                                    </p:animEffect>
                                  </p:childTnLst>
                                </p:cTn>
                              </p:par>
                            </p:childTnLst>
                          </p:cTn>
                        </p:par>
                        <p:par>
                          <p:cTn id="13" fill="hold" nodeType="afterGroup">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65642"/>
                                        </p:tgtEl>
                                        <p:attrNameLst>
                                          <p:attrName>style.visibility</p:attrName>
                                        </p:attrNameLst>
                                      </p:cBhvr>
                                      <p:to>
                                        <p:strVal val="visible"/>
                                      </p:to>
                                    </p:set>
                                    <p:anim calcmode="lin" valueType="num">
                                      <p:cBhvr additive="base">
                                        <p:cTn id="16" dur="500" fill="hold"/>
                                        <p:tgtEl>
                                          <p:spTgt spid="365642"/>
                                        </p:tgtEl>
                                        <p:attrNameLst>
                                          <p:attrName>ppt_x</p:attrName>
                                        </p:attrNameLst>
                                      </p:cBhvr>
                                      <p:tavLst>
                                        <p:tav tm="0">
                                          <p:val>
                                            <p:strVal val="#ppt_x"/>
                                          </p:val>
                                        </p:tav>
                                        <p:tav tm="100000">
                                          <p:val>
                                            <p:strVal val="#ppt_x"/>
                                          </p:val>
                                        </p:tav>
                                      </p:tavLst>
                                    </p:anim>
                                    <p:anim calcmode="lin" valueType="num">
                                      <p:cBhvr additive="base">
                                        <p:cTn id="17" dur="500" fill="hold"/>
                                        <p:tgtEl>
                                          <p:spTgt spid="3656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626" grpId="0" animBg="1"/>
      <p:bldP spid="365627" grpId="0" animBg="1"/>
      <p:bldP spid="365642"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zh-CN" altLang="en-US" dirty="0"/>
              <a:t> 1、普里姆算法 </a:t>
            </a:r>
          </a:p>
        </p:txBody>
      </p:sp>
      <p:sp>
        <p:nvSpPr>
          <p:cNvPr id="366595" name="Rectangle 3" descr="Rectangle: Click to edit Master text styles&#10;Second level&#10;Third level&#10;Fourth level&#10;Fifth level"/>
          <p:cNvSpPr>
            <a:spLocks noGrp="1" noChangeArrowheads="1"/>
          </p:cNvSpPr>
          <p:nvPr>
            <p:ph type="body" idx="1"/>
          </p:nvPr>
        </p:nvSpPr>
        <p:spPr/>
        <p:txBody>
          <a:bodyPr/>
          <a:lstStyle/>
          <a:p>
            <a:pPr algn="just">
              <a:spcBef>
                <a:spcPct val="0"/>
              </a:spcBef>
              <a:buClrTx/>
              <a:buSzTx/>
              <a:buFontTx/>
              <a:buNone/>
            </a:pPr>
            <a:r>
              <a:rPr lang="zh-CN" altLang="en-US">
                <a:latin typeface="Times New Roman" pitchFamily="18" charset="0"/>
              </a:rPr>
              <a:t>最后</a:t>
            </a:r>
          </a:p>
          <a:p>
            <a:pPr algn="just">
              <a:spcBef>
                <a:spcPct val="0"/>
              </a:spcBef>
              <a:buClrTx/>
              <a:buSzTx/>
              <a:buFontTx/>
              <a:buNone/>
            </a:pPr>
            <a:r>
              <a:rPr lang="zh-CN" altLang="en-US">
                <a:latin typeface="Times New Roman" pitchFamily="18" charset="0"/>
              </a:rPr>
              <a:t>  </a:t>
            </a:r>
            <a:r>
              <a:rPr lang="en-US" altLang="zh-CN">
                <a:latin typeface="Times New Roman" pitchFamily="18" charset="0"/>
              </a:rPr>
              <a:t>U       ( A F C D E) </a:t>
            </a:r>
          </a:p>
          <a:p>
            <a:pPr algn="just">
              <a:spcBef>
                <a:spcPct val="0"/>
              </a:spcBef>
              <a:buClrTx/>
              <a:buSzTx/>
              <a:buFontTx/>
              <a:buNone/>
            </a:pPr>
            <a:r>
              <a:rPr lang="en-US" altLang="zh-CN">
                <a:latin typeface="Times New Roman" pitchFamily="18" charset="0"/>
              </a:rPr>
              <a:t>  V-U   (B  )         </a:t>
            </a:r>
          </a:p>
          <a:p>
            <a:pPr algn="just">
              <a:spcBef>
                <a:spcPct val="0"/>
              </a:spcBef>
              <a:buClrTx/>
              <a:buSzTx/>
              <a:buFontTx/>
              <a:buNone/>
            </a:pPr>
            <a:r>
              <a:rPr lang="zh-CN" altLang="en-US">
                <a:latin typeface="Times New Roman" pitchFamily="18" charset="0"/>
              </a:rPr>
              <a:t> </a:t>
            </a:r>
          </a:p>
          <a:p>
            <a:pPr algn="just">
              <a:spcBef>
                <a:spcPct val="0"/>
              </a:spcBef>
              <a:buClrTx/>
              <a:buSzTx/>
              <a:buFontTx/>
              <a:buNone/>
            </a:pPr>
            <a:r>
              <a:rPr lang="zh-CN" altLang="en-US">
                <a:latin typeface="Times New Roman" pitchFamily="18" charset="0"/>
              </a:rPr>
              <a:t>         </a:t>
            </a:r>
          </a:p>
          <a:p>
            <a:pPr algn="just">
              <a:spcBef>
                <a:spcPct val="0"/>
              </a:spcBef>
              <a:buClrTx/>
              <a:buSzTx/>
              <a:buFontTx/>
              <a:buNone/>
            </a:pPr>
            <a:endParaRPr lang="zh-CN" altLang="en-US">
              <a:latin typeface="Times New Roman" pitchFamily="18" charset="0"/>
            </a:endParaRPr>
          </a:p>
        </p:txBody>
      </p:sp>
      <p:grpSp>
        <p:nvGrpSpPr>
          <p:cNvPr id="366615" name="Group 23"/>
          <p:cNvGrpSpPr>
            <a:grpSpLocks/>
          </p:cNvGrpSpPr>
          <p:nvPr/>
        </p:nvGrpSpPr>
        <p:grpSpPr bwMode="auto">
          <a:xfrm>
            <a:off x="5219700" y="908050"/>
            <a:ext cx="3457575" cy="3276600"/>
            <a:chOff x="431" y="1253"/>
            <a:chExt cx="2178" cy="2064"/>
          </a:xfrm>
        </p:grpSpPr>
        <p:sp>
          <p:nvSpPr>
            <p:cNvPr id="366616" name="Oval 24"/>
            <p:cNvSpPr>
              <a:spLocks noChangeArrowheads="1"/>
            </p:cNvSpPr>
            <p:nvPr/>
          </p:nvSpPr>
          <p:spPr bwMode="auto">
            <a:xfrm>
              <a:off x="1338" y="1253"/>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366617" name="Oval 25"/>
            <p:cNvSpPr>
              <a:spLocks noChangeArrowheads="1"/>
            </p:cNvSpPr>
            <p:nvPr/>
          </p:nvSpPr>
          <p:spPr bwMode="auto">
            <a:xfrm>
              <a:off x="431" y="1933"/>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366618" name="Oval 26"/>
            <p:cNvSpPr>
              <a:spLocks noChangeArrowheads="1"/>
            </p:cNvSpPr>
            <p:nvPr/>
          </p:nvSpPr>
          <p:spPr bwMode="auto">
            <a:xfrm>
              <a:off x="930" y="2886"/>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t>
              </a:r>
            </a:p>
          </p:txBody>
        </p:sp>
        <p:sp>
          <p:nvSpPr>
            <p:cNvPr id="366619" name="Oval 27"/>
            <p:cNvSpPr>
              <a:spLocks noChangeArrowheads="1"/>
            </p:cNvSpPr>
            <p:nvPr/>
          </p:nvSpPr>
          <p:spPr bwMode="auto">
            <a:xfrm>
              <a:off x="1882" y="2886"/>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a:t>
              </a:r>
            </a:p>
          </p:txBody>
        </p:sp>
        <p:sp>
          <p:nvSpPr>
            <p:cNvPr id="366620" name="Oval 28"/>
            <p:cNvSpPr>
              <a:spLocks noChangeArrowheads="1"/>
            </p:cNvSpPr>
            <p:nvPr/>
          </p:nvSpPr>
          <p:spPr bwMode="auto">
            <a:xfrm>
              <a:off x="2200" y="1888"/>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p>
          </p:txBody>
        </p:sp>
        <p:sp>
          <p:nvSpPr>
            <p:cNvPr id="366621" name="Oval 29"/>
            <p:cNvSpPr>
              <a:spLocks noChangeArrowheads="1"/>
            </p:cNvSpPr>
            <p:nvPr/>
          </p:nvSpPr>
          <p:spPr bwMode="auto">
            <a:xfrm>
              <a:off x="1383" y="2160"/>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a:t>
              </a:r>
            </a:p>
          </p:txBody>
        </p:sp>
        <p:sp>
          <p:nvSpPr>
            <p:cNvPr id="366622" name="Line 30"/>
            <p:cNvSpPr>
              <a:spLocks noChangeShapeType="1"/>
            </p:cNvSpPr>
            <p:nvPr/>
          </p:nvSpPr>
          <p:spPr bwMode="auto">
            <a:xfrm flipH="1">
              <a:off x="658" y="1434"/>
              <a:ext cx="680" cy="544"/>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6623" name="Line 31"/>
            <p:cNvSpPr>
              <a:spLocks noChangeShapeType="1"/>
            </p:cNvSpPr>
            <p:nvPr/>
          </p:nvSpPr>
          <p:spPr bwMode="auto">
            <a:xfrm>
              <a:off x="612" y="2205"/>
              <a:ext cx="408" cy="681"/>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6624" name="Line 32"/>
            <p:cNvSpPr>
              <a:spLocks noChangeShapeType="1"/>
            </p:cNvSpPr>
            <p:nvPr/>
          </p:nvSpPr>
          <p:spPr bwMode="auto">
            <a:xfrm>
              <a:off x="703" y="2069"/>
              <a:ext cx="680" cy="182"/>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6625" name="Line 33"/>
            <p:cNvSpPr>
              <a:spLocks noChangeShapeType="1"/>
            </p:cNvSpPr>
            <p:nvPr/>
          </p:nvSpPr>
          <p:spPr bwMode="auto">
            <a:xfrm flipH="1">
              <a:off x="1156" y="2432"/>
              <a:ext cx="318" cy="499"/>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6626" name="Line 34"/>
            <p:cNvSpPr>
              <a:spLocks noChangeShapeType="1"/>
            </p:cNvSpPr>
            <p:nvPr/>
          </p:nvSpPr>
          <p:spPr bwMode="auto">
            <a:xfrm>
              <a:off x="1202" y="3067"/>
              <a:ext cx="680" cy="0"/>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6627" name="Line 35"/>
            <p:cNvSpPr>
              <a:spLocks noChangeShapeType="1"/>
            </p:cNvSpPr>
            <p:nvPr/>
          </p:nvSpPr>
          <p:spPr bwMode="auto">
            <a:xfrm>
              <a:off x="1610" y="2387"/>
              <a:ext cx="363" cy="499"/>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6628" name="Line 36"/>
            <p:cNvSpPr>
              <a:spLocks noChangeShapeType="1"/>
            </p:cNvSpPr>
            <p:nvPr/>
          </p:nvSpPr>
          <p:spPr bwMode="auto">
            <a:xfrm flipV="1">
              <a:off x="2064" y="2160"/>
              <a:ext cx="272" cy="726"/>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6629" name="Line 37"/>
            <p:cNvSpPr>
              <a:spLocks noChangeShapeType="1"/>
            </p:cNvSpPr>
            <p:nvPr/>
          </p:nvSpPr>
          <p:spPr bwMode="auto">
            <a:xfrm>
              <a:off x="1610" y="1434"/>
              <a:ext cx="680" cy="454"/>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6630" name="Line 38"/>
            <p:cNvSpPr>
              <a:spLocks noChangeShapeType="1"/>
            </p:cNvSpPr>
            <p:nvPr/>
          </p:nvSpPr>
          <p:spPr bwMode="auto">
            <a:xfrm flipV="1">
              <a:off x="1655" y="2069"/>
              <a:ext cx="545" cy="182"/>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6631" name="Text Box 39"/>
            <p:cNvSpPr txBox="1">
              <a:spLocks noChangeArrowheads="1"/>
            </p:cNvSpPr>
            <p:nvPr/>
          </p:nvSpPr>
          <p:spPr bwMode="auto">
            <a:xfrm>
              <a:off x="748" y="1479"/>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34</a:t>
              </a:r>
            </a:p>
          </p:txBody>
        </p:sp>
        <p:sp>
          <p:nvSpPr>
            <p:cNvPr id="366632" name="Text Box 40"/>
            <p:cNvSpPr txBox="1">
              <a:spLocks noChangeArrowheads="1"/>
            </p:cNvSpPr>
            <p:nvPr/>
          </p:nvSpPr>
          <p:spPr bwMode="auto">
            <a:xfrm>
              <a:off x="1791" y="1389"/>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12</a:t>
              </a:r>
            </a:p>
          </p:txBody>
        </p:sp>
        <p:sp>
          <p:nvSpPr>
            <p:cNvPr id="366633" name="Text Box 41"/>
            <p:cNvSpPr txBox="1">
              <a:spLocks noChangeArrowheads="1"/>
            </p:cNvSpPr>
            <p:nvPr/>
          </p:nvSpPr>
          <p:spPr bwMode="auto">
            <a:xfrm>
              <a:off x="930" y="1933"/>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19</a:t>
              </a:r>
            </a:p>
          </p:txBody>
        </p:sp>
        <p:sp>
          <p:nvSpPr>
            <p:cNvPr id="366634" name="Text Box 42"/>
            <p:cNvSpPr txBox="1">
              <a:spLocks noChangeArrowheads="1"/>
            </p:cNvSpPr>
            <p:nvPr/>
          </p:nvSpPr>
          <p:spPr bwMode="auto">
            <a:xfrm>
              <a:off x="1655" y="1933"/>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26</a:t>
              </a:r>
            </a:p>
          </p:txBody>
        </p:sp>
        <p:sp>
          <p:nvSpPr>
            <p:cNvPr id="366635" name="Text Box 43"/>
            <p:cNvSpPr txBox="1">
              <a:spLocks noChangeArrowheads="1"/>
            </p:cNvSpPr>
            <p:nvPr/>
          </p:nvSpPr>
          <p:spPr bwMode="auto">
            <a:xfrm>
              <a:off x="476" y="238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46</a:t>
              </a:r>
            </a:p>
          </p:txBody>
        </p:sp>
        <p:sp>
          <p:nvSpPr>
            <p:cNvPr id="366636" name="Text Box 44"/>
            <p:cNvSpPr txBox="1">
              <a:spLocks noChangeArrowheads="1"/>
            </p:cNvSpPr>
            <p:nvPr/>
          </p:nvSpPr>
          <p:spPr bwMode="auto">
            <a:xfrm>
              <a:off x="1066" y="247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25</a:t>
              </a:r>
            </a:p>
          </p:txBody>
        </p:sp>
        <p:sp>
          <p:nvSpPr>
            <p:cNvPr id="366637" name="Text Box 45"/>
            <p:cNvSpPr txBox="1">
              <a:spLocks noChangeArrowheads="1"/>
            </p:cNvSpPr>
            <p:nvPr/>
          </p:nvSpPr>
          <p:spPr bwMode="auto">
            <a:xfrm>
              <a:off x="1701" y="238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25</a:t>
              </a:r>
            </a:p>
          </p:txBody>
        </p:sp>
        <p:sp>
          <p:nvSpPr>
            <p:cNvPr id="366638" name="Text Box 46"/>
            <p:cNvSpPr txBox="1">
              <a:spLocks noChangeArrowheads="1"/>
            </p:cNvSpPr>
            <p:nvPr/>
          </p:nvSpPr>
          <p:spPr bwMode="auto">
            <a:xfrm>
              <a:off x="1293" y="306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17</a:t>
              </a:r>
            </a:p>
          </p:txBody>
        </p:sp>
        <p:sp>
          <p:nvSpPr>
            <p:cNvPr id="366639" name="Text Box 47"/>
            <p:cNvSpPr txBox="1">
              <a:spLocks noChangeArrowheads="1"/>
            </p:cNvSpPr>
            <p:nvPr/>
          </p:nvSpPr>
          <p:spPr bwMode="auto">
            <a:xfrm>
              <a:off x="2200" y="243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38</a:t>
              </a:r>
            </a:p>
          </p:txBody>
        </p:sp>
      </p:grpSp>
      <p:sp>
        <p:nvSpPr>
          <p:cNvPr id="366643" name="Line 51"/>
          <p:cNvSpPr>
            <a:spLocks noChangeShapeType="1"/>
          </p:cNvSpPr>
          <p:nvPr/>
        </p:nvSpPr>
        <p:spPr bwMode="auto">
          <a:xfrm>
            <a:off x="5651500" y="2205038"/>
            <a:ext cx="1079500" cy="288925"/>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6644" name="Line 52"/>
          <p:cNvSpPr>
            <a:spLocks noChangeShapeType="1"/>
          </p:cNvSpPr>
          <p:nvPr/>
        </p:nvSpPr>
        <p:spPr bwMode="auto">
          <a:xfrm flipV="1">
            <a:off x="5580063" y="1196975"/>
            <a:ext cx="1079500" cy="863600"/>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6645" name="Line 53"/>
          <p:cNvSpPr>
            <a:spLocks noChangeShapeType="1"/>
          </p:cNvSpPr>
          <p:nvPr/>
        </p:nvSpPr>
        <p:spPr bwMode="auto">
          <a:xfrm flipV="1">
            <a:off x="7164388" y="2205038"/>
            <a:ext cx="863600" cy="287337"/>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6646" name="Line 54"/>
          <p:cNvSpPr>
            <a:spLocks noChangeShapeType="1"/>
          </p:cNvSpPr>
          <p:nvPr/>
        </p:nvSpPr>
        <p:spPr bwMode="auto">
          <a:xfrm flipH="1">
            <a:off x="6372225" y="2781300"/>
            <a:ext cx="479425" cy="792163"/>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6647" name="Line 55"/>
          <p:cNvSpPr>
            <a:spLocks noChangeShapeType="1"/>
          </p:cNvSpPr>
          <p:nvPr/>
        </p:nvSpPr>
        <p:spPr bwMode="auto">
          <a:xfrm>
            <a:off x="6444208" y="3789363"/>
            <a:ext cx="1081087" cy="0"/>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6648" name="Line 56"/>
          <p:cNvSpPr>
            <a:spLocks noChangeShapeType="1"/>
          </p:cNvSpPr>
          <p:nvPr/>
        </p:nvSpPr>
        <p:spPr bwMode="auto">
          <a:xfrm>
            <a:off x="6444208" y="3789363"/>
            <a:ext cx="1081087" cy="0"/>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6649" name="Line 57"/>
          <p:cNvSpPr>
            <a:spLocks noChangeShapeType="1"/>
          </p:cNvSpPr>
          <p:nvPr/>
        </p:nvSpPr>
        <p:spPr bwMode="auto">
          <a:xfrm flipH="1" flipV="1">
            <a:off x="7091363" y="1196975"/>
            <a:ext cx="1081087" cy="719138"/>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6650" name="Line 58"/>
          <p:cNvSpPr>
            <a:spLocks noChangeShapeType="1"/>
          </p:cNvSpPr>
          <p:nvPr/>
        </p:nvSpPr>
        <p:spPr bwMode="auto">
          <a:xfrm flipV="1">
            <a:off x="7164388" y="2205038"/>
            <a:ext cx="863600" cy="287337"/>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6651" name="Freeform 59"/>
          <p:cNvSpPr>
            <a:spLocks/>
          </p:cNvSpPr>
          <p:nvPr/>
        </p:nvSpPr>
        <p:spPr bwMode="auto">
          <a:xfrm>
            <a:off x="4859338" y="1773238"/>
            <a:ext cx="3887787" cy="82550"/>
          </a:xfrm>
          <a:custGeom>
            <a:avLst/>
            <a:gdLst>
              <a:gd name="T0" fmla="*/ 0 w 2449"/>
              <a:gd name="T1" fmla="*/ 45 h 52"/>
              <a:gd name="T2" fmla="*/ 1316 w 2449"/>
              <a:gd name="T3" fmla="*/ 0 h 52"/>
              <a:gd name="T4" fmla="*/ 2268 w 2449"/>
              <a:gd name="T5" fmla="*/ 45 h 52"/>
              <a:gd name="T6" fmla="*/ 2404 w 2449"/>
              <a:gd name="T7" fmla="*/ 45 h 52"/>
            </a:gdLst>
            <a:ahLst/>
            <a:cxnLst>
              <a:cxn ang="0">
                <a:pos x="T0" y="T1"/>
              </a:cxn>
              <a:cxn ang="0">
                <a:pos x="T2" y="T3"/>
              </a:cxn>
              <a:cxn ang="0">
                <a:pos x="T4" y="T5"/>
              </a:cxn>
              <a:cxn ang="0">
                <a:pos x="T6" y="T7"/>
              </a:cxn>
            </a:cxnLst>
            <a:rect l="0" t="0" r="r" b="b"/>
            <a:pathLst>
              <a:path w="2449" h="52">
                <a:moveTo>
                  <a:pt x="0" y="45"/>
                </a:moveTo>
                <a:cubicBezTo>
                  <a:pt x="469" y="22"/>
                  <a:pt x="938" y="0"/>
                  <a:pt x="1316" y="0"/>
                </a:cubicBezTo>
                <a:cubicBezTo>
                  <a:pt x="1694" y="0"/>
                  <a:pt x="2087" y="38"/>
                  <a:pt x="2268" y="45"/>
                </a:cubicBezTo>
                <a:cubicBezTo>
                  <a:pt x="2449" y="52"/>
                  <a:pt x="2426" y="48"/>
                  <a:pt x="2404" y="45"/>
                </a:cubicBezTo>
              </a:path>
            </a:pathLst>
          </a:custGeom>
          <a:noFill/>
          <a:ln w="50800" cap="flat" cmpd="sng">
            <a:solidFill>
              <a:srgbClr val="FF0000"/>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6652" name="Line 60"/>
          <p:cNvSpPr>
            <a:spLocks noChangeShapeType="1"/>
          </p:cNvSpPr>
          <p:nvPr/>
        </p:nvSpPr>
        <p:spPr bwMode="auto">
          <a:xfrm flipH="1" flipV="1">
            <a:off x="7092950" y="1196975"/>
            <a:ext cx="1081088" cy="719138"/>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6653" name="Line 61"/>
          <p:cNvSpPr>
            <a:spLocks noChangeShapeType="1"/>
          </p:cNvSpPr>
          <p:nvPr/>
        </p:nvSpPr>
        <p:spPr bwMode="auto">
          <a:xfrm>
            <a:off x="6444208" y="3789363"/>
            <a:ext cx="1081087" cy="0"/>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6654" name="Line 62"/>
          <p:cNvSpPr>
            <a:spLocks noChangeShapeType="1"/>
          </p:cNvSpPr>
          <p:nvPr/>
        </p:nvSpPr>
        <p:spPr bwMode="auto">
          <a:xfrm>
            <a:off x="6444208" y="3789363"/>
            <a:ext cx="1081087" cy="0"/>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66655" name="Object 63"/>
          <p:cNvGraphicFramePr>
            <a:graphicFrameLocks noChangeAspect="1"/>
          </p:cNvGraphicFramePr>
          <p:nvPr>
            <p:extLst>
              <p:ext uri="{D42A27DB-BD31-4B8C-83A1-F6EECF244321}">
                <p14:modId xmlns:p14="http://schemas.microsoft.com/office/powerpoint/2010/main" val="1571600014"/>
              </p:ext>
            </p:extLst>
          </p:nvPr>
        </p:nvGraphicFramePr>
        <p:xfrm>
          <a:off x="1308224" y="4224338"/>
          <a:ext cx="8088312" cy="2446337"/>
        </p:xfrm>
        <a:graphic>
          <a:graphicData uri="http://schemas.openxmlformats.org/presentationml/2006/ole">
            <mc:AlternateContent xmlns:mc="http://schemas.openxmlformats.org/markup-compatibility/2006">
              <mc:Choice xmlns:v="urn:schemas-microsoft-com:vml" Requires="v">
                <p:oleObj spid="_x0000_s17414" name="文档" r:id="rId3" imgW="8030400" imgH="2494051" progId="Word.Document.8">
                  <p:embed/>
                </p:oleObj>
              </mc:Choice>
              <mc:Fallback>
                <p:oleObj name="文档" r:id="rId3" imgW="8030400" imgH="2494051"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8224" y="4224338"/>
                        <a:ext cx="8088312" cy="244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6656" name="Text Box 64"/>
          <p:cNvSpPr txBox="1">
            <a:spLocks noChangeArrowheads="1"/>
          </p:cNvSpPr>
          <p:nvPr/>
        </p:nvSpPr>
        <p:spPr bwMode="auto">
          <a:xfrm>
            <a:off x="4048249" y="5072063"/>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rgbClr val="000082"/>
                </a:solidFill>
                <a:latin typeface="Times New Roman" pitchFamily="18" charset="0"/>
              </a:rPr>
              <a:t>a</a:t>
            </a:r>
            <a:endParaRPr kumimoji="1" lang="en-US" altLang="zh-CN" sz="3600" b="1">
              <a:latin typeface="Times New Roman" pitchFamily="18" charset="0"/>
            </a:endParaRPr>
          </a:p>
        </p:txBody>
      </p:sp>
      <p:sp>
        <p:nvSpPr>
          <p:cNvPr id="366657" name="Text Box 65"/>
          <p:cNvSpPr txBox="1">
            <a:spLocks noChangeArrowheads="1"/>
          </p:cNvSpPr>
          <p:nvPr/>
        </p:nvSpPr>
        <p:spPr bwMode="auto">
          <a:xfrm>
            <a:off x="4073649" y="5734050"/>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chemeClr val="tx2"/>
                </a:solidFill>
                <a:latin typeface="Times New Roman" pitchFamily="18" charset="0"/>
              </a:rPr>
              <a:t>34</a:t>
            </a:r>
            <a:endParaRPr kumimoji="1" lang="en-US" altLang="zh-CN" sz="3600" b="1">
              <a:latin typeface="Times New Roman" pitchFamily="18" charset="0"/>
            </a:endParaRPr>
          </a:p>
        </p:txBody>
      </p:sp>
      <p:sp>
        <p:nvSpPr>
          <p:cNvPr id="366658" name="Text Box 66"/>
          <p:cNvSpPr txBox="1">
            <a:spLocks noChangeArrowheads="1"/>
          </p:cNvSpPr>
          <p:nvPr/>
        </p:nvSpPr>
        <p:spPr bwMode="auto">
          <a:xfrm>
            <a:off x="7745536" y="5084763"/>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rgbClr val="000082"/>
                </a:solidFill>
                <a:latin typeface="Times New Roman" pitchFamily="18" charset="0"/>
              </a:rPr>
              <a:t>a</a:t>
            </a:r>
            <a:endParaRPr kumimoji="1" lang="en-US" altLang="zh-CN" sz="3600" b="1">
              <a:latin typeface="Times New Roman" pitchFamily="18" charset="0"/>
            </a:endParaRPr>
          </a:p>
        </p:txBody>
      </p:sp>
      <p:sp>
        <p:nvSpPr>
          <p:cNvPr id="366659" name="Text Box 67"/>
          <p:cNvSpPr txBox="1">
            <a:spLocks noChangeArrowheads="1"/>
          </p:cNvSpPr>
          <p:nvPr/>
        </p:nvSpPr>
        <p:spPr bwMode="auto">
          <a:xfrm>
            <a:off x="7745536" y="5746750"/>
            <a:ext cx="854075" cy="641350"/>
          </a:xfrm>
          <a:prstGeom prst="rect">
            <a:avLst/>
          </a:prstGeom>
          <a:solidFill>
            <a:srgbClr val="FADCDC"/>
          </a:solidFill>
          <a:ln>
            <a:noFill/>
          </a:ln>
          <a:effectLst/>
          <a:extLs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FF0000"/>
                </a:solidFill>
                <a:latin typeface="Times New Roman" pitchFamily="18" charset="0"/>
              </a:rPr>
              <a:t>0</a:t>
            </a:r>
            <a:endParaRPr kumimoji="1" lang="en-US" altLang="zh-CN" sz="3600" b="1">
              <a:latin typeface="Times New Roman" pitchFamily="18" charset="0"/>
            </a:endParaRPr>
          </a:p>
        </p:txBody>
      </p:sp>
      <p:sp>
        <p:nvSpPr>
          <p:cNvPr id="366660" name="Text Box 68"/>
          <p:cNvSpPr txBox="1">
            <a:spLocks noChangeArrowheads="1"/>
          </p:cNvSpPr>
          <p:nvPr/>
        </p:nvSpPr>
        <p:spPr bwMode="auto">
          <a:xfrm>
            <a:off x="6775574" y="5084763"/>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rgbClr val="000082"/>
                </a:solidFill>
                <a:latin typeface="Times New Roman" pitchFamily="18" charset="0"/>
              </a:rPr>
              <a:t>f</a:t>
            </a:r>
            <a:endParaRPr kumimoji="1" lang="en-US" altLang="zh-CN" sz="3600" b="1">
              <a:latin typeface="Times New Roman" pitchFamily="18" charset="0"/>
            </a:endParaRPr>
          </a:p>
        </p:txBody>
      </p:sp>
      <p:sp>
        <p:nvSpPr>
          <p:cNvPr id="366662" name="Text Box 70"/>
          <p:cNvSpPr txBox="1">
            <a:spLocks noChangeArrowheads="1"/>
          </p:cNvSpPr>
          <p:nvPr/>
        </p:nvSpPr>
        <p:spPr bwMode="auto">
          <a:xfrm>
            <a:off x="4937249" y="5084763"/>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rgbClr val="000082"/>
                </a:solidFill>
                <a:latin typeface="Times New Roman" pitchFamily="18" charset="0"/>
              </a:rPr>
              <a:t>f</a:t>
            </a:r>
            <a:endParaRPr kumimoji="1" lang="en-US" altLang="zh-CN" sz="3600" b="1">
              <a:latin typeface="Times New Roman" pitchFamily="18" charset="0"/>
            </a:endParaRPr>
          </a:p>
        </p:txBody>
      </p:sp>
      <p:sp>
        <p:nvSpPr>
          <p:cNvPr id="366663" name="Text Box 71"/>
          <p:cNvSpPr txBox="1">
            <a:spLocks noChangeArrowheads="1"/>
          </p:cNvSpPr>
          <p:nvPr/>
        </p:nvSpPr>
        <p:spPr bwMode="auto">
          <a:xfrm>
            <a:off x="5010274" y="5734050"/>
            <a:ext cx="854075" cy="641350"/>
          </a:xfrm>
          <a:prstGeom prst="rect">
            <a:avLst/>
          </a:prstGeom>
          <a:solidFill>
            <a:srgbClr val="FADCDC"/>
          </a:solidFill>
          <a:ln>
            <a:noFill/>
          </a:ln>
          <a:effectLst/>
          <a:extLs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FF0000"/>
                </a:solidFill>
                <a:latin typeface="Times New Roman" pitchFamily="18" charset="0"/>
              </a:rPr>
              <a:t>0</a:t>
            </a:r>
            <a:endParaRPr kumimoji="1" lang="en-US" altLang="zh-CN" sz="3600" b="1">
              <a:latin typeface="Times New Roman" pitchFamily="18" charset="0"/>
            </a:endParaRPr>
          </a:p>
        </p:txBody>
      </p:sp>
      <p:sp>
        <p:nvSpPr>
          <p:cNvPr id="366664" name="Text Box 72"/>
          <p:cNvSpPr txBox="1">
            <a:spLocks noChangeArrowheads="1"/>
          </p:cNvSpPr>
          <p:nvPr/>
        </p:nvSpPr>
        <p:spPr bwMode="auto">
          <a:xfrm>
            <a:off x="5873874" y="5084763"/>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rgbClr val="000082"/>
                </a:solidFill>
                <a:latin typeface="Times New Roman" pitchFamily="18" charset="0"/>
              </a:rPr>
              <a:t>c</a:t>
            </a:r>
            <a:endParaRPr kumimoji="1" lang="en-US" altLang="zh-CN" sz="3600" b="1">
              <a:latin typeface="Times New Roman" pitchFamily="18" charset="0"/>
            </a:endParaRPr>
          </a:p>
        </p:txBody>
      </p:sp>
      <p:sp>
        <p:nvSpPr>
          <p:cNvPr id="366665" name="Text Box 73"/>
          <p:cNvSpPr txBox="1">
            <a:spLocks noChangeArrowheads="1"/>
          </p:cNvSpPr>
          <p:nvPr/>
        </p:nvSpPr>
        <p:spPr bwMode="auto">
          <a:xfrm>
            <a:off x="5945311" y="5734050"/>
            <a:ext cx="854075" cy="641350"/>
          </a:xfrm>
          <a:prstGeom prst="rect">
            <a:avLst/>
          </a:prstGeom>
          <a:solidFill>
            <a:srgbClr val="FADCDC"/>
          </a:solidFill>
          <a:ln>
            <a:noFill/>
          </a:ln>
          <a:effectLst/>
          <a:extLs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FF0000"/>
                </a:solidFill>
                <a:latin typeface="Times New Roman" pitchFamily="18" charset="0"/>
              </a:rPr>
              <a:t>0</a:t>
            </a:r>
            <a:endParaRPr kumimoji="1" lang="en-US" altLang="zh-CN" sz="3600" b="1">
              <a:latin typeface="Times New Roman" pitchFamily="18" charset="0"/>
            </a:endParaRPr>
          </a:p>
        </p:txBody>
      </p:sp>
      <p:sp>
        <p:nvSpPr>
          <p:cNvPr id="366666" name="Text Box 74"/>
          <p:cNvSpPr txBox="1">
            <a:spLocks noChangeArrowheads="1"/>
          </p:cNvSpPr>
          <p:nvPr/>
        </p:nvSpPr>
        <p:spPr bwMode="auto">
          <a:xfrm>
            <a:off x="6810499" y="5734050"/>
            <a:ext cx="854075" cy="641350"/>
          </a:xfrm>
          <a:prstGeom prst="rect">
            <a:avLst/>
          </a:prstGeom>
          <a:solidFill>
            <a:srgbClr val="FADCDC"/>
          </a:solidFill>
          <a:ln>
            <a:noFill/>
          </a:ln>
          <a:effectLst/>
          <a:extLs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FF0000"/>
                </a:solidFill>
                <a:latin typeface="Times New Roman" pitchFamily="18" charset="0"/>
              </a:rPr>
              <a:t>0</a:t>
            </a:r>
            <a:endParaRPr kumimoji="1" lang="en-US" altLang="zh-CN" sz="3600" b="1">
              <a:latin typeface="Times New Roman" pitchFamily="18" charset="0"/>
            </a:endParaRPr>
          </a:p>
        </p:txBody>
      </p:sp>
      <p:sp>
        <p:nvSpPr>
          <p:cNvPr id="366667" name="Text Box 75"/>
          <p:cNvSpPr txBox="1">
            <a:spLocks noChangeArrowheads="1"/>
          </p:cNvSpPr>
          <p:nvPr/>
        </p:nvSpPr>
        <p:spPr bwMode="auto">
          <a:xfrm>
            <a:off x="4002211" y="5084763"/>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rgbClr val="000082"/>
                </a:solidFill>
                <a:latin typeface="Times New Roman" pitchFamily="18" charset="0"/>
              </a:rPr>
              <a:t>e</a:t>
            </a:r>
            <a:endParaRPr kumimoji="1" lang="en-US" altLang="zh-CN" sz="3600" b="1">
              <a:latin typeface="Times New Roman" pitchFamily="18" charset="0"/>
            </a:endParaRPr>
          </a:p>
        </p:txBody>
      </p:sp>
      <p:sp>
        <p:nvSpPr>
          <p:cNvPr id="366668" name="Text Box 76"/>
          <p:cNvSpPr txBox="1">
            <a:spLocks noChangeArrowheads="1"/>
          </p:cNvSpPr>
          <p:nvPr/>
        </p:nvSpPr>
        <p:spPr bwMode="auto">
          <a:xfrm>
            <a:off x="4073649" y="5734050"/>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chemeClr val="tx2"/>
                </a:solidFill>
                <a:latin typeface="Times New Roman" pitchFamily="18" charset="0"/>
              </a:rPr>
              <a:t>12</a:t>
            </a:r>
            <a:endParaRPr kumimoji="1" lang="en-US" altLang="zh-CN" sz="3600" b="1">
              <a:latin typeface="Times New Roman" pitchFamily="18" charset="0"/>
            </a:endParaRPr>
          </a:p>
        </p:txBody>
      </p:sp>
      <p:sp>
        <p:nvSpPr>
          <p:cNvPr id="366669" name="Text Box 77"/>
          <p:cNvSpPr txBox="1">
            <a:spLocks noChangeArrowheads="1"/>
          </p:cNvSpPr>
          <p:nvPr/>
        </p:nvSpPr>
        <p:spPr bwMode="auto">
          <a:xfrm>
            <a:off x="4073649" y="5734050"/>
            <a:ext cx="854075" cy="641350"/>
          </a:xfrm>
          <a:prstGeom prst="rect">
            <a:avLst/>
          </a:prstGeom>
          <a:solidFill>
            <a:srgbClr val="FADCDC"/>
          </a:solidFill>
          <a:ln>
            <a:noFill/>
          </a:ln>
          <a:effectLst/>
          <a:extLs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FF0000"/>
                </a:solidFill>
                <a:latin typeface="Times New Roman" pitchFamily="18" charset="0"/>
              </a:rPr>
              <a:t>12</a:t>
            </a:r>
            <a:endParaRPr kumimoji="1" lang="en-US" altLang="zh-CN" sz="3600" b="1">
              <a:latin typeface="Times New Roman" pitchFamily="18" charset="0"/>
            </a:endParaRPr>
          </a:p>
        </p:txBody>
      </p:sp>
      <p:sp>
        <p:nvSpPr>
          <p:cNvPr id="56" name="Text Box 69"/>
          <p:cNvSpPr txBox="1">
            <a:spLocks noChangeArrowheads="1"/>
          </p:cNvSpPr>
          <p:nvPr/>
        </p:nvSpPr>
        <p:spPr bwMode="auto">
          <a:xfrm>
            <a:off x="3137495" y="5759451"/>
            <a:ext cx="854075" cy="654050"/>
          </a:xfrm>
          <a:prstGeom prst="rect">
            <a:avLst/>
          </a:prstGeom>
          <a:noFill/>
          <a:ln w="12700" cap="sq">
            <a:noFill/>
            <a:miter lim="800000"/>
            <a:headEnd type="none" w="sm" len="sm"/>
            <a:tailEnd type="none" w="sm" len="sm"/>
          </a:ln>
          <a:effectLst/>
          <a:extLst/>
        </p:spPr>
        <p:txBody>
          <a:bodyPr>
            <a:spAutoFit/>
          </a:bodyPr>
          <a:lstStyle/>
          <a:p>
            <a:pPr algn="ctr"/>
            <a:r>
              <a:rPr lang="en-US" altLang="zh-CN" sz="3600" dirty="0" smtClean="0">
                <a:solidFill>
                  <a:srgbClr val="000082"/>
                </a:solidFill>
              </a:rPr>
              <a:t>0</a:t>
            </a:r>
            <a:endParaRPr kumimoji="1" lang="en-US" altLang="zh-CN" sz="3600" b="1" dirty="0">
              <a:latin typeface="Times New Roman" pitchFamily="18" charset="0"/>
            </a:endParaRPr>
          </a:p>
        </p:txBody>
      </p:sp>
    </p:spTree>
    <p:extLst>
      <p:ext uri="{BB962C8B-B14F-4D97-AF65-F5344CB8AC3E}">
        <p14:creationId xmlns:p14="http://schemas.microsoft.com/office/powerpoint/2010/main" val="1828641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6649"/>
                                        </p:tgtEl>
                                        <p:attrNameLst>
                                          <p:attrName>style.visibility</p:attrName>
                                        </p:attrNameLst>
                                      </p:cBhvr>
                                      <p:to>
                                        <p:strVal val="visible"/>
                                      </p:to>
                                    </p:set>
                                    <p:animEffect transition="in" filter="wipe(down)">
                                      <p:cBhvr>
                                        <p:cTn id="7" dur="500"/>
                                        <p:tgtEl>
                                          <p:spTgt spid="366649"/>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66667"/>
                                        </p:tgtEl>
                                        <p:attrNameLst>
                                          <p:attrName>style.visibility</p:attrName>
                                        </p:attrNameLst>
                                      </p:cBhvr>
                                      <p:to>
                                        <p:strVal val="visible"/>
                                      </p:to>
                                    </p:set>
                                    <p:anim calcmode="lin" valueType="num">
                                      <p:cBhvr additive="base">
                                        <p:cTn id="11" dur="500" fill="hold"/>
                                        <p:tgtEl>
                                          <p:spTgt spid="366667"/>
                                        </p:tgtEl>
                                        <p:attrNameLst>
                                          <p:attrName>ppt_x</p:attrName>
                                        </p:attrNameLst>
                                      </p:cBhvr>
                                      <p:tavLst>
                                        <p:tav tm="0">
                                          <p:val>
                                            <p:strVal val="#ppt_x"/>
                                          </p:val>
                                        </p:tav>
                                        <p:tav tm="100000">
                                          <p:val>
                                            <p:strVal val="#ppt_x"/>
                                          </p:val>
                                        </p:tav>
                                      </p:tavLst>
                                    </p:anim>
                                    <p:anim calcmode="lin" valueType="num">
                                      <p:cBhvr additive="base">
                                        <p:cTn id="12" dur="500" fill="hold"/>
                                        <p:tgtEl>
                                          <p:spTgt spid="366667"/>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66668"/>
                                        </p:tgtEl>
                                        <p:attrNameLst>
                                          <p:attrName>style.visibility</p:attrName>
                                        </p:attrNameLst>
                                      </p:cBhvr>
                                      <p:to>
                                        <p:strVal val="visible"/>
                                      </p:to>
                                    </p:set>
                                    <p:anim calcmode="lin" valueType="num">
                                      <p:cBhvr additive="base">
                                        <p:cTn id="16" dur="500" fill="hold"/>
                                        <p:tgtEl>
                                          <p:spTgt spid="366668"/>
                                        </p:tgtEl>
                                        <p:attrNameLst>
                                          <p:attrName>ppt_x</p:attrName>
                                        </p:attrNameLst>
                                      </p:cBhvr>
                                      <p:tavLst>
                                        <p:tav tm="0">
                                          <p:val>
                                            <p:strVal val="#ppt_x"/>
                                          </p:val>
                                        </p:tav>
                                        <p:tav tm="100000">
                                          <p:val>
                                            <p:strVal val="#ppt_x"/>
                                          </p:val>
                                        </p:tav>
                                      </p:tavLst>
                                    </p:anim>
                                    <p:anim calcmode="lin" valueType="num">
                                      <p:cBhvr additive="base">
                                        <p:cTn id="17" dur="500" fill="hold"/>
                                        <p:tgtEl>
                                          <p:spTgt spid="366668"/>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66652"/>
                                        </p:tgtEl>
                                        <p:attrNameLst>
                                          <p:attrName>style.visibility</p:attrName>
                                        </p:attrNameLst>
                                      </p:cBhvr>
                                      <p:to>
                                        <p:strVal val="visible"/>
                                      </p:to>
                                    </p:set>
                                    <p:animEffect transition="in" filter="wipe(down)">
                                      <p:cBhvr>
                                        <p:cTn id="22" dur="500"/>
                                        <p:tgtEl>
                                          <p:spTgt spid="366652"/>
                                        </p:tgtEl>
                                      </p:cBhvr>
                                    </p:animEffect>
                                  </p:childTnLst>
                                </p:cTn>
                              </p:par>
                            </p:childTnLst>
                          </p:cTn>
                        </p:par>
                        <p:par>
                          <p:cTn id="23" fill="hold" nodeType="afterGroup">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366669"/>
                                        </p:tgtEl>
                                        <p:attrNameLst>
                                          <p:attrName>style.visibility</p:attrName>
                                        </p:attrNameLst>
                                      </p:cBhvr>
                                      <p:to>
                                        <p:strVal val="visible"/>
                                      </p:to>
                                    </p:set>
                                    <p:anim calcmode="lin" valueType="num">
                                      <p:cBhvr additive="base">
                                        <p:cTn id="26" dur="500" fill="hold"/>
                                        <p:tgtEl>
                                          <p:spTgt spid="366669"/>
                                        </p:tgtEl>
                                        <p:attrNameLst>
                                          <p:attrName>ppt_x</p:attrName>
                                        </p:attrNameLst>
                                      </p:cBhvr>
                                      <p:tavLst>
                                        <p:tav tm="0">
                                          <p:val>
                                            <p:strVal val="#ppt_x"/>
                                          </p:val>
                                        </p:tav>
                                        <p:tav tm="100000">
                                          <p:val>
                                            <p:strVal val="#ppt_x"/>
                                          </p:val>
                                        </p:tav>
                                      </p:tavLst>
                                    </p:anim>
                                    <p:anim calcmode="lin" valueType="num">
                                      <p:cBhvr additive="base">
                                        <p:cTn id="27" dur="500" fill="hold"/>
                                        <p:tgtEl>
                                          <p:spTgt spid="3666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649" grpId="0" animBg="1"/>
      <p:bldP spid="366652" grpId="0" animBg="1"/>
      <p:bldP spid="366667" grpId="0" animBg="1"/>
      <p:bldP spid="366668" grpId="0" animBg="1"/>
      <p:bldP spid="366669"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800B3436-64FC-4A5E-84AA-C8DECD6F9A56}" type="slidenum">
              <a:rPr lang="en-US" altLang="zh-CN"/>
              <a:pPr/>
              <a:t>102</a:t>
            </a:fld>
            <a:r>
              <a:rPr lang="en-US" altLang="zh-CN"/>
              <a:t>-</a:t>
            </a:r>
          </a:p>
        </p:txBody>
      </p:sp>
      <p:sp>
        <p:nvSpPr>
          <p:cNvPr id="276482" name="Rectangle 2"/>
          <p:cNvSpPr>
            <a:spLocks noGrp="1" noChangeArrowheads="1"/>
          </p:cNvSpPr>
          <p:nvPr>
            <p:ph type="title"/>
          </p:nvPr>
        </p:nvSpPr>
        <p:spPr/>
        <p:txBody>
          <a:bodyPr/>
          <a:lstStyle/>
          <a:p>
            <a:r>
              <a:rPr lang="zh-CN" altLang="en-US" dirty="0"/>
              <a:t>1、普里姆</a:t>
            </a:r>
            <a:r>
              <a:rPr lang="zh-CN" altLang="en-US" dirty="0" smtClean="0"/>
              <a:t>算法</a:t>
            </a:r>
            <a:r>
              <a:rPr lang="en-US" altLang="zh-CN" dirty="0" smtClean="0"/>
              <a:t>(1) </a:t>
            </a:r>
            <a:r>
              <a:rPr lang="en-US" altLang="zh-CN" dirty="0"/>
              <a:t>(</a:t>
            </a:r>
            <a:r>
              <a:rPr lang="zh-CN" altLang="en-US" dirty="0"/>
              <a:t>程序自学</a:t>
            </a:r>
            <a:r>
              <a:rPr lang="en-US" altLang="zh-CN" dirty="0"/>
              <a:t>)</a:t>
            </a:r>
            <a:r>
              <a:rPr lang="zh-CN" altLang="en-US" dirty="0"/>
              <a:t> </a:t>
            </a:r>
          </a:p>
        </p:txBody>
      </p:sp>
      <p:sp>
        <p:nvSpPr>
          <p:cNvPr id="276483" name="Rectangle 3" descr="Rectangle: Click to edit Master text styles&#10;Second level&#10;Third level&#10;Fourth level&#10;Fifth level"/>
          <p:cNvSpPr>
            <a:spLocks noGrp="1" noChangeArrowheads="1"/>
          </p:cNvSpPr>
          <p:nvPr>
            <p:ph type="body" idx="1"/>
          </p:nvPr>
        </p:nvSpPr>
        <p:spPr/>
        <p:txBody>
          <a:bodyPr/>
          <a:lstStyle/>
          <a:p>
            <a:pPr>
              <a:spcBef>
                <a:spcPct val="0"/>
              </a:spcBef>
              <a:buFont typeface="Wingdings" pitchFamily="2" charset="2"/>
              <a:buNone/>
            </a:pPr>
            <a:r>
              <a:rPr lang="en-US" altLang="zh-CN" sz="2400" b="0" dirty="0">
                <a:solidFill>
                  <a:srgbClr val="0033CC"/>
                </a:solidFill>
                <a:latin typeface="Times New Roman" pitchFamily="18" charset="0"/>
              </a:rPr>
              <a:t>void</a:t>
            </a:r>
            <a:r>
              <a:rPr lang="en-US" altLang="zh-CN" sz="2400" b="0" dirty="0">
                <a:latin typeface="Times New Roman" pitchFamily="18" charset="0"/>
              </a:rPr>
              <a:t> </a:t>
            </a:r>
            <a:r>
              <a:rPr lang="en-US" altLang="zh-CN" sz="2400" b="0" dirty="0" err="1">
                <a:solidFill>
                  <a:srgbClr val="000000"/>
                </a:solidFill>
                <a:latin typeface="Times New Roman" pitchFamily="18" charset="0"/>
              </a:rPr>
              <a:t>CreateTree</a:t>
            </a:r>
            <a:r>
              <a:rPr lang="en-US" altLang="zh-CN" sz="2400" b="0" dirty="0">
                <a:solidFill>
                  <a:srgbClr val="000000"/>
                </a:solidFill>
                <a:latin typeface="Times New Roman" pitchFamily="18" charset="0"/>
              </a:rPr>
              <a:t>(</a:t>
            </a:r>
            <a:r>
              <a:rPr lang="en-US" altLang="zh-CN" sz="2400" b="0" dirty="0" err="1">
                <a:solidFill>
                  <a:srgbClr val="000000"/>
                </a:solidFill>
                <a:latin typeface="Times New Roman" pitchFamily="18" charset="0"/>
              </a:rPr>
              <a:t>MGraph</a:t>
            </a:r>
            <a:r>
              <a:rPr lang="en-US" altLang="zh-CN" sz="2400" b="0" dirty="0">
                <a:solidFill>
                  <a:srgbClr val="000000"/>
                </a:solidFill>
                <a:latin typeface="Times New Roman" pitchFamily="18" charset="0"/>
              </a:rPr>
              <a:t> G</a:t>
            </a:r>
            <a:r>
              <a:rPr lang="en-US" altLang="zh-CN" sz="2400" b="0" dirty="0" smtClean="0">
                <a:solidFill>
                  <a:srgbClr val="000000"/>
                </a:solidFill>
                <a:latin typeface="Times New Roman" pitchFamily="18" charset="0"/>
              </a:rPr>
              <a:t>) // </a:t>
            </a:r>
            <a:r>
              <a:rPr lang="zh-CN" altLang="en-US" sz="2400" b="0" dirty="0" smtClean="0">
                <a:solidFill>
                  <a:srgbClr val="000000"/>
                </a:solidFill>
                <a:latin typeface="Times New Roman" pitchFamily="18" charset="0"/>
              </a:rPr>
              <a:t>假设邻接矩阵</a:t>
            </a:r>
            <a:endParaRPr lang="en-US" altLang="zh-CN" sz="2400" b="0" dirty="0">
              <a:solidFill>
                <a:srgbClr val="000000"/>
              </a:solidFill>
              <a:latin typeface="Times New Roman" pitchFamily="18" charset="0"/>
            </a:endParaRPr>
          </a:p>
          <a:p>
            <a:pPr>
              <a:spcBef>
                <a:spcPct val="0"/>
              </a:spcBef>
              <a:buFont typeface="Wingdings" pitchFamily="2" charset="2"/>
              <a:buNone/>
            </a:pPr>
            <a:r>
              <a:rPr lang="en-US" altLang="zh-CN" sz="2400" b="0" dirty="0">
                <a:solidFill>
                  <a:srgbClr val="000000"/>
                </a:solidFill>
                <a:latin typeface="Times New Roman" pitchFamily="18" charset="0"/>
              </a:rPr>
              <a:t>{</a:t>
            </a:r>
          </a:p>
          <a:p>
            <a:pPr>
              <a:spcBef>
                <a:spcPct val="0"/>
              </a:spcBef>
              <a:buFont typeface="Wingdings" pitchFamily="2" charset="2"/>
              <a:buNone/>
            </a:pPr>
            <a:r>
              <a:rPr lang="en-US" altLang="zh-CN" sz="2400" b="0" dirty="0">
                <a:latin typeface="Times New Roman" pitchFamily="18" charset="0"/>
              </a:rPr>
              <a:t>	</a:t>
            </a:r>
            <a:r>
              <a:rPr lang="en-US" altLang="zh-CN" sz="2400" b="0" dirty="0" err="1">
                <a:solidFill>
                  <a:srgbClr val="0033CC"/>
                </a:solidFill>
                <a:latin typeface="Times New Roman" pitchFamily="18" charset="0"/>
              </a:rPr>
              <a:t>int</a:t>
            </a:r>
            <a:r>
              <a:rPr lang="en-US" altLang="zh-CN" sz="2400" b="0" dirty="0">
                <a:latin typeface="Times New Roman" pitchFamily="18" charset="0"/>
              </a:rPr>
              <a:t> </a:t>
            </a:r>
            <a:r>
              <a:rPr lang="en-US" altLang="zh-CN" sz="2400" b="0" dirty="0">
                <a:solidFill>
                  <a:srgbClr val="000000"/>
                </a:solidFill>
                <a:latin typeface="Times New Roman" pitchFamily="18" charset="0"/>
              </a:rPr>
              <a:t>k=0; </a:t>
            </a:r>
          </a:p>
          <a:p>
            <a:pPr>
              <a:spcBef>
                <a:spcPct val="0"/>
              </a:spcBef>
              <a:buFont typeface="Wingdings" pitchFamily="2" charset="2"/>
              <a:buNone/>
            </a:pPr>
            <a:r>
              <a:rPr lang="en-US" altLang="zh-CN" sz="2400" b="0" dirty="0">
                <a:latin typeface="Times New Roman" pitchFamily="18" charset="0"/>
              </a:rPr>
              <a:t>    </a:t>
            </a:r>
            <a:r>
              <a:rPr lang="en-US" altLang="zh-CN" sz="2400" b="0" dirty="0">
                <a:solidFill>
                  <a:srgbClr val="009900"/>
                </a:solidFill>
                <a:latin typeface="Times New Roman" pitchFamily="18" charset="0"/>
              </a:rPr>
              <a:t>//</a:t>
            </a:r>
            <a:r>
              <a:rPr lang="zh-CN" altLang="en-US" sz="2400" b="0" dirty="0">
                <a:solidFill>
                  <a:srgbClr val="009900"/>
                </a:solidFill>
                <a:latin typeface="Times New Roman" pitchFamily="18" charset="0"/>
              </a:rPr>
              <a:t>辅助数组存储所有到</a:t>
            </a:r>
            <a:r>
              <a:rPr lang="zh-CN" altLang="en-US" sz="2400" b="0" dirty="0" smtClean="0">
                <a:solidFill>
                  <a:srgbClr val="009900"/>
                </a:solidFill>
                <a:latin typeface="Times New Roman" pitchFamily="18" charset="0"/>
              </a:rPr>
              <a:t>的顶点</a:t>
            </a:r>
            <a:r>
              <a:rPr lang="en-US" altLang="zh-CN" sz="2400" b="0" dirty="0" smtClean="0">
                <a:solidFill>
                  <a:srgbClr val="009900"/>
                </a:solidFill>
                <a:latin typeface="Times New Roman" pitchFamily="18" charset="0"/>
              </a:rPr>
              <a:t>V</a:t>
            </a:r>
            <a:r>
              <a:rPr lang="en-US" altLang="zh-CN" sz="2400" b="0" baseline="-25000" dirty="0" smtClean="0">
                <a:solidFill>
                  <a:srgbClr val="009900"/>
                </a:solidFill>
                <a:latin typeface="Times New Roman" pitchFamily="18" charset="0"/>
              </a:rPr>
              <a:t>0</a:t>
            </a:r>
            <a:r>
              <a:rPr lang="zh-CN" altLang="en-US" sz="2400" b="0" dirty="0">
                <a:solidFill>
                  <a:srgbClr val="009900"/>
                </a:solidFill>
                <a:latin typeface="Times New Roman" pitchFamily="18" charset="0"/>
              </a:rPr>
              <a:t>边</a:t>
            </a:r>
          </a:p>
          <a:p>
            <a:pPr>
              <a:spcBef>
                <a:spcPct val="0"/>
              </a:spcBef>
              <a:buFont typeface="Wingdings" pitchFamily="2" charset="2"/>
              <a:buNone/>
            </a:pPr>
            <a:r>
              <a:rPr lang="en-US" altLang="zh-CN" sz="2400" b="0" dirty="0">
                <a:latin typeface="Times New Roman" pitchFamily="18" charset="0"/>
              </a:rPr>
              <a:t>    </a:t>
            </a:r>
            <a:r>
              <a:rPr lang="en-US" altLang="zh-CN" sz="2400" b="0" dirty="0">
                <a:solidFill>
                  <a:srgbClr val="0033CC"/>
                </a:solidFill>
                <a:latin typeface="Times New Roman" pitchFamily="18" charset="0"/>
              </a:rPr>
              <a:t>for</a:t>
            </a:r>
            <a:r>
              <a:rPr lang="en-US" altLang="zh-CN" sz="2400" b="0" dirty="0">
                <a:latin typeface="Times New Roman" pitchFamily="18" charset="0"/>
              </a:rPr>
              <a:t>(</a:t>
            </a:r>
            <a:r>
              <a:rPr lang="en-US" altLang="zh-CN" sz="2400" b="0" dirty="0" err="1">
                <a:solidFill>
                  <a:srgbClr val="0033CC"/>
                </a:solidFill>
                <a:latin typeface="Times New Roman" pitchFamily="18" charset="0"/>
              </a:rPr>
              <a:t>int</a:t>
            </a:r>
            <a:r>
              <a:rPr lang="en-US" altLang="zh-CN" sz="2400" b="0" dirty="0">
                <a:latin typeface="Times New Roman" pitchFamily="18" charset="0"/>
              </a:rPr>
              <a:t> </a:t>
            </a:r>
            <a:r>
              <a:rPr lang="en-US" altLang="zh-CN" sz="2400" b="0" dirty="0" err="1" smtClean="0">
                <a:solidFill>
                  <a:srgbClr val="000000"/>
                </a:solidFill>
                <a:latin typeface="Times New Roman" pitchFamily="18" charset="0"/>
              </a:rPr>
              <a:t>i</a:t>
            </a:r>
            <a:r>
              <a:rPr lang="en-US" altLang="zh-CN" sz="2400" b="0" dirty="0" smtClean="0">
                <a:solidFill>
                  <a:srgbClr val="000000"/>
                </a:solidFill>
                <a:latin typeface="Times New Roman" pitchFamily="18" charset="0"/>
              </a:rPr>
              <a:t>=0;i&lt;</a:t>
            </a:r>
            <a:r>
              <a:rPr lang="en-US" altLang="zh-CN" sz="2400" b="0" dirty="0" err="1" smtClean="0">
                <a:solidFill>
                  <a:srgbClr val="000000"/>
                </a:solidFill>
                <a:latin typeface="Times New Roman" pitchFamily="18" charset="0"/>
              </a:rPr>
              <a:t>G.num</a:t>
            </a:r>
            <a:r>
              <a:rPr lang="en-US" altLang="zh-CN" sz="2400" b="0" dirty="0" smtClean="0">
                <a:solidFill>
                  <a:srgbClr val="000000"/>
                </a:solidFill>
                <a:latin typeface="Times New Roman" pitchFamily="18" charset="0"/>
              </a:rPr>
              <a:t> ; </a:t>
            </a:r>
            <a:r>
              <a:rPr lang="en-US" altLang="zh-CN" sz="2400" b="0" dirty="0" err="1" smtClean="0">
                <a:solidFill>
                  <a:srgbClr val="000000"/>
                </a:solidFill>
                <a:latin typeface="Times New Roman" pitchFamily="18" charset="0"/>
              </a:rPr>
              <a:t>i</a:t>
            </a:r>
            <a:r>
              <a:rPr lang="en-US" altLang="zh-CN" sz="2400" b="0" dirty="0">
                <a:solidFill>
                  <a:srgbClr val="000000"/>
                </a:solidFill>
                <a:latin typeface="Times New Roman" pitchFamily="18" charset="0"/>
              </a:rPr>
              <a:t>++)</a:t>
            </a:r>
          </a:p>
          <a:p>
            <a:pPr>
              <a:spcBef>
                <a:spcPct val="0"/>
              </a:spcBef>
              <a:buFont typeface="Wingdings" pitchFamily="2" charset="2"/>
              <a:buNone/>
            </a:pPr>
            <a:r>
              <a:rPr lang="en-US" altLang="zh-CN" sz="2400" b="0" dirty="0">
                <a:solidFill>
                  <a:srgbClr val="003300"/>
                </a:solidFill>
                <a:latin typeface="Times New Roman" pitchFamily="18" charset="0"/>
              </a:rPr>
              <a:t>    </a:t>
            </a:r>
            <a:r>
              <a:rPr lang="en-US" altLang="zh-CN" sz="2400" b="0" dirty="0">
                <a:solidFill>
                  <a:srgbClr val="000000"/>
                </a:solidFill>
                <a:latin typeface="Times New Roman" pitchFamily="18" charset="0"/>
              </a:rPr>
              <a:t>{</a:t>
            </a:r>
          </a:p>
          <a:p>
            <a:pPr>
              <a:spcBef>
                <a:spcPct val="0"/>
              </a:spcBef>
              <a:buFont typeface="Wingdings" pitchFamily="2" charset="2"/>
              <a:buNone/>
            </a:pPr>
            <a:r>
              <a:rPr lang="en-US" altLang="zh-CN" sz="2400" b="0" dirty="0">
                <a:solidFill>
                  <a:srgbClr val="000000"/>
                </a:solidFill>
                <a:latin typeface="Times New Roman" pitchFamily="18" charset="0"/>
              </a:rPr>
              <a:t>		</a:t>
            </a:r>
            <a:r>
              <a:rPr lang="en-US" altLang="zh-CN" sz="2400" b="0" dirty="0" err="1">
                <a:solidFill>
                  <a:srgbClr val="000000"/>
                </a:solidFill>
                <a:latin typeface="Times New Roman" pitchFamily="18" charset="0"/>
              </a:rPr>
              <a:t>adjvex</a:t>
            </a:r>
            <a:r>
              <a:rPr lang="en-US" altLang="zh-CN" sz="2400" b="0" dirty="0">
                <a:solidFill>
                  <a:srgbClr val="000000"/>
                </a:solidFill>
                <a:latin typeface="Times New Roman" pitchFamily="18" charset="0"/>
              </a:rPr>
              <a:t>[</a:t>
            </a:r>
            <a:r>
              <a:rPr lang="en-US" altLang="zh-CN" sz="2400" b="0" dirty="0" err="1">
                <a:solidFill>
                  <a:srgbClr val="000000"/>
                </a:solidFill>
                <a:latin typeface="Times New Roman" pitchFamily="18" charset="0"/>
              </a:rPr>
              <a:t>i</a:t>
            </a:r>
            <a:r>
              <a:rPr lang="en-US" altLang="zh-CN" sz="2400" b="0" dirty="0">
                <a:solidFill>
                  <a:srgbClr val="000000"/>
                </a:solidFill>
                <a:latin typeface="Times New Roman" pitchFamily="18" charset="0"/>
              </a:rPr>
              <a:t>] = 0;</a:t>
            </a:r>
          </a:p>
          <a:p>
            <a:pPr>
              <a:spcBef>
                <a:spcPct val="0"/>
              </a:spcBef>
              <a:buFont typeface="Wingdings" pitchFamily="2" charset="2"/>
              <a:buNone/>
            </a:pPr>
            <a:r>
              <a:rPr lang="en-US" altLang="zh-CN" sz="2400" b="0" dirty="0">
                <a:solidFill>
                  <a:srgbClr val="000000"/>
                </a:solidFill>
                <a:latin typeface="Times New Roman" pitchFamily="18" charset="0"/>
              </a:rPr>
              <a:t>		</a:t>
            </a:r>
            <a:r>
              <a:rPr lang="en-US" altLang="zh-CN" sz="2400" b="0" dirty="0" err="1">
                <a:solidFill>
                  <a:srgbClr val="000000"/>
                </a:solidFill>
                <a:latin typeface="Times New Roman" pitchFamily="18" charset="0"/>
              </a:rPr>
              <a:t>lowcost</a:t>
            </a:r>
            <a:r>
              <a:rPr lang="en-US" altLang="zh-CN" sz="2400" b="0" dirty="0">
                <a:solidFill>
                  <a:srgbClr val="000000"/>
                </a:solidFill>
                <a:latin typeface="Times New Roman" pitchFamily="18" charset="0"/>
              </a:rPr>
              <a:t>[</a:t>
            </a:r>
            <a:r>
              <a:rPr lang="en-US" altLang="zh-CN" sz="2400" b="0" dirty="0" err="1">
                <a:solidFill>
                  <a:srgbClr val="000000"/>
                </a:solidFill>
                <a:latin typeface="Times New Roman" pitchFamily="18" charset="0"/>
              </a:rPr>
              <a:t>i</a:t>
            </a:r>
            <a:r>
              <a:rPr lang="en-US" altLang="zh-CN" sz="2400" b="0" dirty="0">
                <a:solidFill>
                  <a:srgbClr val="000000"/>
                </a:solidFill>
                <a:latin typeface="Times New Roman" pitchFamily="18" charset="0"/>
              </a:rPr>
              <a:t>] = </a:t>
            </a:r>
            <a:r>
              <a:rPr lang="en-US" altLang="zh-CN" sz="2400" b="0" dirty="0" err="1">
                <a:solidFill>
                  <a:srgbClr val="000000"/>
                </a:solidFill>
                <a:latin typeface="Times New Roman" pitchFamily="18" charset="0"/>
              </a:rPr>
              <a:t>G.arcs</a:t>
            </a:r>
            <a:r>
              <a:rPr lang="en-US" altLang="zh-CN" sz="2400" b="0" dirty="0">
                <a:solidFill>
                  <a:srgbClr val="000000"/>
                </a:solidFill>
                <a:latin typeface="Times New Roman" pitchFamily="18" charset="0"/>
              </a:rPr>
              <a:t>[0][</a:t>
            </a:r>
            <a:r>
              <a:rPr lang="en-US" altLang="zh-CN" sz="2400" b="0" dirty="0" err="1">
                <a:solidFill>
                  <a:srgbClr val="000000"/>
                </a:solidFill>
                <a:latin typeface="Times New Roman" pitchFamily="18" charset="0"/>
              </a:rPr>
              <a:t>i</a:t>
            </a:r>
            <a:r>
              <a:rPr lang="en-US" altLang="zh-CN" sz="2400" b="0" dirty="0" smtClean="0">
                <a:solidFill>
                  <a:srgbClr val="000000"/>
                </a:solidFill>
                <a:latin typeface="Times New Roman" pitchFamily="18" charset="0"/>
              </a:rPr>
              <a:t>];  </a:t>
            </a:r>
            <a:endParaRPr lang="en-US" altLang="zh-CN" sz="2400" b="0" dirty="0">
              <a:solidFill>
                <a:srgbClr val="000000"/>
              </a:solidFill>
              <a:latin typeface="Times New Roman" pitchFamily="18" charset="0"/>
            </a:endParaRPr>
          </a:p>
          <a:p>
            <a:pPr>
              <a:spcBef>
                <a:spcPct val="0"/>
              </a:spcBef>
              <a:buFont typeface="Wingdings" pitchFamily="2" charset="2"/>
              <a:buNone/>
            </a:pPr>
            <a:r>
              <a:rPr lang="en-US" altLang="zh-CN" sz="2400" b="0" dirty="0">
                <a:solidFill>
                  <a:srgbClr val="000000"/>
                </a:solidFill>
                <a:latin typeface="Times New Roman" pitchFamily="18" charset="0"/>
              </a:rPr>
              <a:t>	 }</a:t>
            </a:r>
          </a:p>
          <a:p>
            <a:pPr>
              <a:spcBef>
                <a:spcPct val="0"/>
              </a:spcBef>
              <a:buNone/>
            </a:pPr>
            <a:r>
              <a:rPr lang="en-US" altLang="zh-CN" sz="2400" dirty="0" smtClean="0">
                <a:solidFill>
                  <a:srgbClr val="000000"/>
                </a:solidFill>
                <a:latin typeface="Times New Roman" pitchFamily="18" charset="0"/>
              </a:rPr>
              <a:t>	</a:t>
            </a:r>
            <a:r>
              <a:rPr lang="en-US" altLang="zh-CN" sz="2400" dirty="0" err="1" smtClean="0">
                <a:solidFill>
                  <a:srgbClr val="000000"/>
                </a:solidFill>
                <a:latin typeface="Times New Roman" pitchFamily="18" charset="0"/>
              </a:rPr>
              <a:t>lowcost</a:t>
            </a:r>
            <a:r>
              <a:rPr lang="en-US" altLang="zh-CN" sz="2400" dirty="0" smtClean="0">
                <a:solidFill>
                  <a:srgbClr val="000000"/>
                </a:solidFill>
                <a:latin typeface="Times New Roman" pitchFamily="18" charset="0"/>
              </a:rPr>
              <a:t>[k</a:t>
            </a:r>
            <a:r>
              <a:rPr lang="en-US" altLang="zh-CN" sz="2400" dirty="0">
                <a:solidFill>
                  <a:srgbClr val="000000"/>
                </a:solidFill>
                <a:latin typeface="Times New Roman" pitchFamily="18" charset="0"/>
              </a:rPr>
              <a:t>] = 0;</a:t>
            </a:r>
            <a:endParaRPr lang="en-US" altLang="zh-CN" sz="2400" b="0" dirty="0" smtClean="0">
              <a:solidFill>
                <a:srgbClr val="009900"/>
              </a:solidFill>
              <a:latin typeface="Times New Roman" pitchFamily="18" charset="0"/>
            </a:endParaRPr>
          </a:p>
          <a:p>
            <a:pPr>
              <a:spcBef>
                <a:spcPct val="0"/>
              </a:spcBef>
              <a:buFont typeface="Wingdings" pitchFamily="2" charset="2"/>
              <a:buNone/>
            </a:pPr>
            <a:r>
              <a:rPr lang="zh-CN" altLang="en-US" sz="2400" b="0" dirty="0" smtClean="0">
                <a:latin typeface="Times New Roman" pitchFamily="18" charset="0"/>
              </a:rPr>
              <a:t>    </a:t>
            </a:r>
            <a:endParaRPr lang="zh-CN" altLang="en-US" sz="2400" b="0" dirty="0">
              <a:latin typeface="Times New Roman" pitchFamily="18" charset="0"/>
            </a:endParaRPr>
          </a:p>
          <a:p>
            <a:pPr>
              <a:spcBef>
                <a:spcPct val="0"/>
              </a:spcBef>
              <a:buFont typeface="Wingdings" pitchFamily="2" charset="2"/>
              <a:buNone/>
            </a:pPr>
            <a:endParaRPr lang="zh-CN" altLang="en-US" sz="2400" b="0" dirty="0">
              <a:latin typeface="Times New Roman" pitchFamily="18" charset="0"/>
            </a:endParaRPr>
          </a:p>
        </p:txBody>
      </p:sp>
    </p:spTree>
    <p:extLst>
      <p:ext uri="{BB962C8B-B14F-4D97-AF65-F5344CB8AC3E}">
        <p14:creationId xmlns:p14="http://schemas.microsoft.com/office/powerpoint/2010/main" val="373322646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AE8795A3-53F8-44D4-9881-6E71E0F4430F}" type="slidenum">
              <a:rPr lang="en-US" altLang="zh-CN"/>
              <a:pPr/>
              <a:t>103</a:t>
            </a:fld>
            <a:r>
              <a:rPr lang="en-US" altLang="zh-CN"/>
              <a:t>-</a:t>
            </a:r>
          </a:p>
        </p:txBody>
      </p:sp>
      <p:sp>
        <p:nvSpPr>
          <p:cNvPr id="277506" name="Rectangle 2"/>
          <p:cNvSpPr>
            <a:spLocks noGrp="1" noChangeArrowheads="1"/>
          </p:cNvSpPr>
          <p:nvPr>
            <p:ph type="title"/>
          </p:nvPr>
        </p:nvSpPr>
        <p:spPr/>
        <p:txBody>
          <a:bodyPr/>
          <a:lstStyle/>
          <a:p>
            <a:r>
              <a:rPr lang="zh-CN" altLang="en-US" dirty="0"/>
              <a:t>1、普里姆</a:t>
            </a:r>
            <a:r>
              <a:rPr lang="zh-CN" altLang="en-US" dirty="0" smtClean="0"/>
              <a:t>算法</a:t>
            </a:r>
            <a:r>
              <a:rPr lang="en-US" altLang="zh-CN" dirty="0" smtClean="0"/>
              <a:t>(</a:t>
            </a:r>
            <a:r>
              <a:rPr lang="en-US" altLang="zh-CN" dirty="0"/>
              <a:t>2</a:t>
            </a:r>
            <a:r>
              <a:rPr lang="en-US" altLang="zh-CN" dirty="0" smtClean="0"/>
              <a:t>)</a:t>
            </a:r>
            <a:r>
              <a:rPr lang="zh-CN" altLang="en-US" dirty="0" smtClean="0"/>
              <a:t> </a:t>
            </a:r>
            <a:r>
              <a:rPr lang="en-US" altLang="zh-CN" dirty="0" smtClean="0"/>
              <a:t>(</a:t>
            </a:r>
            <a:r>
              <a:rPr lang="zh-CN" altLang="en-US" dirty="0"/>
              <a:t>程序自学</a:t>
            </a:r>
            <a:r>
              <a:rPr lang="en-US" altLang="zh-CN" dirty="0"/>
              <a:t>)</a:t>
            </a:r>
            <a:r>
              <a:rPr lang="zh-CN" altLang="en-US" dirty="0"/>
              <a:t> </a:t>
            </a:r>
          </a:p>
        </p:txBody>
      </p:sp>
      <p:sp>
        <p:nvSpPr>
          <p:cNvPr id="277507" name="Rectangle 3" descr="Rectangle: Click to edit Master text styles&#10;Second level&#10;Third level&#10;Fourth level&#10;Fifth level"/>
          <p:cNvSpPr>
            <a:spLocks noGrp="1" noChangeArrowheads="1"/>
          </p:cNvSpPr>
          <p:nvPr>
            <p:ph type="body" idx="1"/>
          </p:nvPr>
        </p:nvSpPr>
        <p:spPr>
          <a:xfrm>
            <a:off x="1346323" y="1196753"/>
            <a:ext cx="7797677" cy="5661248"/>
          </a:xfrm>
        </p:spPr>
        <p:txBody>
          <a:bodyPr/>
          <a:lstStyle/>
          <a:p>
            <a:pPr>
              <a:lnSpc>
                <a:spcPct val="85000"/>
              </a:lnSpc>
              <a:spcBef>
                <a:spcPct val="0"/>
              </a:spcBef>
              <a:buNone/>
            </a:pPr>
            <a:r>
              <a:rPr lang="en-US" altLang="zh-CN" sz="2400" dirty="0" smtClean="0">
                <a:latin typeface="Times New Roman" pitchFamily="18" charset="0"/>
              </a:rPr>
              <a:t>	……</a:t>
            </a:r>
          </a:p>
          <a:p>
            <a:pPr>
              <a:lnSpc>
                <a:spcPct val="85000"/>
              </a:lnSpc>
              <a:spcBef>
                <a:spcPct val="0"/>
              </a:spcBef>
              <a:buNone/>
            </a:pPr>
            <a:r>
              <a:rPr lang="en-US" altLang="zh-CN" sz="2400" dirty="0">
                <a:latin typeface="Times New Roman" pitchFamily="18" charset="0"/>
              </a:rPr>
              <a:t>	 </a:t>
            </a:r>
            <a:r>
              <a:rPr lang="en-US" altLang="zh-CN" sz="2400" dirty="0">
                <a:solidFill>
                  <a:srgbClr val="009900"/>
                </a:solidFill>
                <a:latin typeface="Times New Roman" pitchFamily="18" charset="0"/>
              </a:rPr>
              <a:t>//</a:t>
            </a:r>
            <a:r>
              <a:rPr lang="zh-CN" altLang="en-US" sz="2400" dirty="0">
                <a:solidFill>
                  <a:srgbClr val="009900"/>
                </a:solidFill>
                <a:latin typeface="Times New Roman" pitchFamily="18" charset="0"/>
              </a:rPr>
              <a:t>初始化</a:t>
            </a:r>
            <a:r>
              <a:rPr lang="en-US" altLang="zh-CN" sz="2400" dirty="0">
                <a:solidFill>
                  <a:srgbClr val="009900"/>
                </a:solidFill>
                <a:latin typeface="Times New Roman" pitchFamily="18" charset="0"/>
              </a:rPr>
              <a:t>U={V</a:t>
            </a:r>
            <a:r>
              <a:rPr lang="en-US" altLang="zh-CN" sz="2400" baseline="-25000" dirty="0">
                <a:solidFill>
                  <a:srgbClr val="009900"/>
                </a:solidFill>
                <a:latin typeface="Times New Roman" pitchFamily="18" charset="0"/>
              </a:rPr>
              <a:t>0</a:t>
            </a:r>
            <a:r>
              <a:rPr lang="en-US" altLang="zh-CN" sz="2400" dirty="0">
                <a:solidFill>
                  <a:srgbClr val="009900"/>
                </a:solidFill>
                <a:latin typeface="Times New Roman" pitchFamily="18" charset="0"/>
              </a:rPr>
              <a:t>}</a:t>
            </a:r>
          </a:p>
          <a:p>
            <a:pPr>
              <a:spcBef>
                <a:spcPct val="0"/>
              </a:spcBef>
              <a:buFont typeface="Wingdings" pitchFamily="2" charset="2"/>
              <a:buNone/>
            </a:pPr>
            <a:r>
              <a:rPr lang="en-US" altLang="zh-CN" sz="2400" dirty="0" smtClean="0"/>
              <a:t>  </a:t>
            </a:r>
          </a:p>
          <a:p>
            <a:pPr>
              <a:spcBef>
                <a:spcPct val="0"/>
              </a:spcBef>
              <a:buFont typeface="Wingdings" pitchFamily="2" charset="2"/>
              <a:buNone/>
            </a:pPr>
            <a:r>
              <a:rPr lang="en-US" altLang="zh-CN" sz="2400" dirty="0" smtClean="0"/>
              <a:t> </a:t>
            </a:r>
            <a:r>
              <a:rPr lang="en-US" altLang="zh-CN" sz="2400" b="0" dirty="0">
                <a:solidFill>
                  <a:srgbClr val="0033CC"/>
                </a:solidFill>
                <a:latin typeface="Times New Roman" pitchFamily="18" charset="0"/>
              </a:rPr>
              <a:t>for </a:t>
            </a:r>
            <a:r>
              <a:rPr lang="en-US" altLang="zh-CN" sz="2400" b="0" dirty="0">
                <a:solidFill>
                  <a:srgbClr val="000000"/>
                </a:solidFill>
                <a:latin typeface="Times New Roman" pitchFamily="18" charset="0"/>
              </a:rPr>
              <a:t>(</a:t>
            </a:r>
            <a:r>
              <a:rPr lang="en-US" altLang="zh-CN" sz="2400" b="0" dirty="0" err="1">
                <a:solidFill>
                  <a:srgbClr val="000000"/>
                </a:solidFill>
                <a:latin typeface="Times New Roman" pitchFamily="18" charset="0"/>
              </a:rPr>
              <a:t>i</a:t>
            </a:r>
            <a:r>
              <a:rPr lang="en-US" altLang="zh-CN" sz="2400" b="0" dirty="0">
                <a:solidFill>
                  <a:srgbClr val="000000"/>
                </a:solidFill>
                <a:latin typeface="Times New Roman" pitchFamily="18" charset="0"/>
              </a:rPr>
              <a:t>=1;i&lt;</a:t>
            </a:r>
            <a:r>
              <a:rPr lang="en-US" altLang="zh-CN" sz="2400" b="0" dirty="0" err="1">
                <a:solidFill>
                  <a:srgbClr val="000000"/>
                </a:solidFill>
                <a:latin typeface="Times New Roman" pitchFamily="18" charset="0"/>
              </a:rPr>
              <a:t>G.vNum</a:t>
            </a:r>
            <a:r>
              <a:rPr lang="en-US" altLang="zh-CN" sz="2400" b="0" dirty="0">
                <a:solidFill>
                  <a:srgbClr val="000000"/>
                </a:solidFill>
                <a:latin typeface="Times New Roman" pitchFamily="18" charset="0"/>
              </a:rPr>
              <a:t>; </a:t>
            </a:r>
            <a:r>
              <a:rPr lang="en-US" altLang="zh-CN" sz="2400" b="0" dirty="0" err="1">
                <a:solidFill>
                  <a:srgbClr val="000000"/>
                </a:solidFill>
                <a:latin typeface="Times New Roman" pitchFamily="18" charset="0"/>
              </a:rPr>
              <a:t>i</a:t>
            </a:r>
            <a:r>
              <a:rPr lang="en-US" altLang="zh-CN" sz="2400" b="0" dirty="0">
                <a:solidFill>
                  <a:srgbClr val="000000"/>
                </a:solidFill>
                <a:latin typeface="Times New Roman" pitchFamily="18" charset="0"/>
              </a:rPr>
              <a:t>++)	</a:t>
            </a:r>
            <a:r>
              <a:rPr lang="en-US" altLang="zh-CN" sz="2400" b="0" dirty="0">
                <a:latin typeface="Times New Roman" pitchFamily="18" charset="0"/>
              </a:rPr>
              <a:t>                    </a:t>
            </a:r>
            <a:r>
              <a:rPr lang="en-US" altLang="zh-CN" sz="2400" b="0" dirty="0">
                <a:solidFill>
                  <a:srgbClr val="009900"/>
                </a:solidFill>
                <a:latin typeface="Times New Roman" pitchFamily="18" charset="0"/>
              </a:rPr>
              <a:t>//</a:t>
            </a:r>
            <a:r>
              <a:rPr lang="zh-CN" altLang="en-US" sz="2400" b="0" dirty="0">
                <a:solidFill>
                  <a:srgbClr val="009900"/>
                </a:solidFill>
                <a:latin typeface="Times New Roman" pitchFamily="18" charset="0"/>
              </a:rPr>
              <a:t>循环</a:t>
            </a:r>
            <a:r>
              <a:rPr lang="en-US" altLang="zh-CN" sz="2400" b="0" dirty="0">
                <a:solidFill>
                  <a:srgbClr val="009900"/>
                </a:solidFill>
                <a:latin typeface="Times New Roman" pitchFamily="18" charset="0"/>
              </a:rPr>
              <a:t>n-1</a:t>
            </a:r>
            <a:r>
              <a:rPr lang="zh-CN" altLang="en-US" sz="2400" b="0" dirty="0">
                <a:solidFill>
                  <a:srgbClr val="009900"/>
                </a:solidFill>
                <a:latin typeface="Times New Roman" pitchFamily="18" charset="0"/>
              </a:rPr>
              <a:t>次</a:t>
            </a:r>
          </a:p>
          <a:p>
            <a:pPr>
              <a:lnSpc>
                <a:spcPct val="40000"/>
              </a:lnSpc>
              <a:spcBef>
                <a:spcPct val="0"/>
              </a:spcBef>
              <a:buFont typeface="Wingdings" pitchFamily="2" charset="2"/>
              <a:buNone/>
            </a:pPr>
            <a:r>
              <a:rPr lang="en-US" altLang="zh-CN" sz="2400" b="0" dirty="0">
                <a:latin typeface="Times New Roman" pitchFamily="18" charset="0"/>
              </a:rPr>
              <a:t>     </a:t>
            </a:r>
            <a:r>
              <a:rPr lang="en-US" altLang="zh-CN" sz="2400" b="0" dirty="0">
                <a:solidFill>
                  <a:srgbClr val="000000"/>
                </a:solidFill>
                <a:latin typeface="Times New Roman" pitchFamily="18" charset="0"/>
              </a:rPr>
              <a:t>{</a:t>
            </a:r>
          </a:p>
          <a:p>
            <a:pPr>
              <a:spcBef>
                <a:spcPct val="0"/>
              </a:spcBef>
              <a:buFont typeface="Wingdings" pitchFamily="2" charset="2"/>
              <a:buNone/>
            </a:pPr>
            <a:r>
              <a:rPr lang="en-US" altLang="zh-CN" sz="2400" b="0" dirty="0">
                <a:solidFill>
                  <a:srgbClr val="000000"/>
                </a:solidFill>
                <a:latin typeface="Times New Roman" pitchFamily="18" charset="0"/>
              </a:rPr>
              <a:t>		k = </a:t>
            </a:r>
            <a:r>
              <a:rPr lang="en-US" altLang="zh-CN" sz="2400" b="0" dirty="0" err="1">
                <a:solidFill>
                  <a:srgbClr val="000000"/>
                </a:solidFill>
                <a:latin typeface="Times New Roman" pitchFamily="18" charset="0"/>
              </a:rPr>
              <a:t>mininum</a:t>
            </a:r>
            <a:r>
              <a:rPr lang="en-US" altLang="zh-CN" sz="2400" b="0" dirty="0">
                <a:solidFill>
                  <a:srgbClr val="000000"/>
                </a:solidFill>
                <a:latin typeface="Times New Roman" pitchFamily="18" charset="0"/>
              </a:rPr>
              <a:t>(G, </a:t>
            </a:r>
            <a:r>
              <a:rPr lang="en-US" altLang="zh-CN" sz="2400" b="0" dirty="0" err="1">
                <a:solidFill>
                  <a:srgbClr val="000000"/>
                </a:solidFill>
                <a:latin typeface="Times New Roman" pitchFamily="18" charset="0"/>
              </a:rPr>
              <a:t>lowcost</a:t>
            </a:r>
            <a:r>
              <a:rPr lang="en-US" altLang="zh-CN" sz="2400" b="0" dirty="0">
                <a:solidFill>
                  <a:srgbClr val="000000"/>
                </a:solidFill>
                <a:latin typeface="Times New Roman" pitchFamily="18" charset="0"/>
              </a:rPr>
              <a:t>);</a:t>
            </a:r>
            <a:r>
              <a:rPr lang="en-US" altLang="zh-CN" sz="2400" b="0" dirty="0">
                <a:latin typeface="Times New Roman" pitchFamily="18" charset="0"/>
              </a:rPr>
              <a:t>  </a:t>
            </a:r>
            <a:r>
              <a:rPr lang="en-US" altLang="zh-CN" sz="2400" b="0" dirty="0">
                <a:solidFill>
                  <a:srgbClr val="009900"/>
                </a:solidFill>
                <a:latin typeface="Times New Roman" pitchFamily="18" charset="0"/>
              </a:rPr>
              <a:t>//</a:t>
            </a:r>
            <a:r>
              <a:rPr lang="zh-CN" altLang="en-US" sz="2400" b="0" dirty="0">
                <a:solidFill>
                  <a:srgbClr val="009900"/>
                </a:solidFill>
                <a:latin typeface="Times New Roman" pitchFamily="18" charset="0"/>
              </a:rPr>
              <a:t>求下一个顶点</a:t>
            </a:r>
          </a:p>
          <a:p>
            <a:pPr>
              <a:spcBef>
                <a:spcPct val="0"/>
              </a:spcBef>
              <a:buFont typeface="Wingdings" pitchFamily="2" charset="2"/>
              <a:buNone/>
            </a:pPr>
            <a:r>
              <a:rPr lang="en-US" altLang="zh-CN" sz="2400" b="0" dirty="0">
                <a:latin typeface="Times New Roman" pitchFamily="18" charset="0"/>
              </a:rPr>
              <a:t>		</a:t>
            </a:r>
            <a:r>
              <a:rPr lang="en-US" altLang="zh-CN" sz="2400" b="0" dirty="0" err="1">
                <a:solidFill>
                  <a:srgbClr val="000000"/>
                </a:solidFill>
                <a:latin typeface="Times New Roman" pitchFamily="18" charset="0"/>
              </a:rPr>
              <a:t>cout</a:t>
            </a:r>
            <a:r>
              <a:rPr lang="en-US" altLang="zh-CN" sz="2400" b="0" dirty="0">
                <a:solidFill>
                  <a:srgbClr val="000000"/>
                </a:solidFill>
                <a:latin typeface="Times New Roman" pitchFamily="18" charset="0"/>
              </a:rPr>
              <a:t>&lt;&lt;'V'&lt;&lt;</a:t>
            </a:r>
            <a:r>
              <a:rPr lang="en-US" altLang="zh-CN" sz="2400" b="0" dirty="0" err="1">
                <a:solidFill>
                  <a:srgbClr val="000000"/>
                </a:solidFill>
                <a:latin typeface="Times New Roman" pitchFamily="18" charset="0"/>
              </a:rPr>
              <a:t>adjvex</a:t>
            </a:r>
            <a:r>
              <a:rPr lang="en-US" altLang="zh-CN" sz="2400" b="0" dirty="0">
                <a:solidFill>
                  <a:srgbClr val="000000"/>
                </a:solidFill>
                <a:latin typeface="Times New Roman" pitchFamily="18" charset="0"/>
              </a:rPr>
              <a:t>[k]&lt;&lt;"-&gt;V"&lt;&lt;k&lt;&lt;</a:t>
            </a:r>
            <a:r>
              <a:rPr lang="en-US" altLang="zh-CN" sz="2400" b="0" dirty="0" err="1">
                <a:solidFill>
                  <a:srgbClr val="000000"/>
                </a:solidFill>
                <a:latin typeface="Times New Roman" pitchFamily="18" charset="0"/>
              </a:rPr>
              <a:t>endl</a:t>
            </a:r>
            <a:r>
              <a:rPr lang="en-US" altLang="zh-CN" sz="2400" b="0" dirty="0">
                <a:solidFill>
                  <a:srgbClr val="000000"/>
                </a:solidFill>
                <a:latin typeface="Times New Roman" pitchFamily="18" charset="0"/>
              </a:rPr>
              <a:t>;</a:t>
            </a:r>
          </a:p>
          <a:p>
            <a:pPr>
              <a:spcBef>
                <a:spcPct val="0"/>
              </a:spcBef>
              <a:buFont typeface="Wingdings" pitchFamily="2" charset="2"/>
              <a:buNone/>
            </a:pPr>
            <a:r>
              <a:rPr lang="en-US" altLang="zh-CN" sz="2400" b="0" dirty="0">
                <a:solidFill>
                  <a:srgbClr val="000000"/>
                </a:solidFill>
                <a:latin typeface="Times New Roman" pitchFamily="18" charset="0"/>
              </a:rPr>
              <a:t>		</a:t>
            </a:r>
            <a:r>
              <a:rPr lang="en-US" altLang="zh-CN" sz="2400" b="0" dirty="0" err="1">
                <a:solidFill>
                  <a:srgbClr val="000000"/>
                </a:solidFill>
                <a:latin typeface="Times New Roman" pitchFamily="18" charset="0"/>
              </a:rPr>
              <a:t>lowcost</a:t>
            </a:r>
            <a:r>
              <a:rPr lang="en-US" altLang="zh-CN" sz="2400" b="0" dirty="0">
                <a:solidFill>
                  <a:srgbClr val="000000"/>
                </a:solidFill>
                <a:latin typeface="Times New Roman" pitchFamily="18" charset="0"/>
              </a:rPr>
              <a:t>[k] = 0;</a:t>
            </a:r>
            <a:r>
              <a:rPr lang="en-US" altLang="zh-CN" sz="2400" b="0" dirty="0">
                <a:latin typeface="Times New Roman" pitchFamily="18" charset="0"/>
              </a:rPr>
              <a:t>               </a:t>
            </a:r>
            <a:r>
              <a:rPr lang="en-US" altLang="zh-CN" sz="2400" b="0" dirty="0">
                <a:solidFill>
                  <a:srgbClr val="009900"/>
                </a:solidFill>
                <a:latin typeface="Times New Roman" pitchFamily="18" charset="0"/>
              </a:rPr>
              <a:t>//U=U+{</a:t>
            </a:r>
            <a:r>
              <a:rPr lang="en-US" altLang="zh-CN" sz="2400" b="0" dirty="0" err="1">
                <a:solidFill>
                  <a:srgbClr val="009900"/>
                </a:solidFill>
                <a:latin typeface="Times New Roman" pitchFamily="18" charset="0"/>
              </a:rPr>
              <a:t>V</a:t>
            </a:r>
            <a:r>
              <a:rPr lang="en-US" altLang="zh-CN" sz="2400" b="0" baseline="-25000" dirty="0" err="1">
                <a:solidFill>
                  <a:srgbClr val="009900"/>
                </a:solidFill>
                <a:latin typeface="Times New Roman" pitchFamily="18" charset="0"/>
              </a:rPr>
              <a:t>k</a:t>
            </a:r>
            <a:r>
              <a:rPr lang="en-US" altLang="zh-CN" sz="2400" b="0" dirty="0">
                <a:solidFill>
                  <a:srgbClr val="009900"/>
                </a:solidFill>
                <a:latin typeface="Times New Roman" pitchFamily="18" charset="0"/>
              </a:rPr>
              <a:t>}</a:t>
            </a:r>
          </a:p>
          <a:p>
            <a:pPr>
              <a:spcBef>
                <a:spcPct val="0"/>
              </a:spcBef>
              <a:buFont typeface="Wingdings" pitchFamily="2" charset="2"/>
              <a:buNone/>
            </a:pPr>
            <a:r>
              <a:rPr lang="en-US" altLang="zh-CN" sz="2400" b="0" dirty="0">
                <a:latin typeface="Times New Roman" pitchFamily="18" charset="0"/>
              </a:rPr>
              <a:t>		</a:t>
            </a:r>
            <a:r>
              <a:rPr lang="en-US" altLang="zh-CN" sz="2400" b="0" dirty="0">
                <a:solidFill>
                  <a:srgbClr val="0033CC"/>
                </a:solidFill>
                <a:latin typeface="Times New Roman" pitchFamily="18" charset="0"/>
              </a:rPr>
              <a:t>for</a:t>
            </a:r>
            <a:r>
              <a:rPr lang="en-US" altLang="zh-CN" sz="2400" b="0" dirty="0">
                <a:latin typeface="Times New Roman" pitchFamily="18" charset="0"/>
              </a:rPr>
              <a:t>(</a:t>
            </a:r>
            <a:r>
              <a:rPr lang="en-US" altLang="zh-CN" sz="2400" b="0" dirty="0" err="1">
                <a:solidFill>
                  <a:srgbClr val="0033CC"/>
                </a:solidFill>
                <a:latin typeface="Times New Roman" pitchFamily="18" charset="0"/>
              </a:rPr>
              <a:t>int</a:t>
            </a:r>
            <a:r>
              <a:rPr lang="en-US" altLang="zh-CN" sz="2400" b="0" dirty="0">
                <a:latin typeface="Times New Roman" pitchFamily="18" charset="0"/>
              </a:rPr>
              <a:t> </a:t>
            </a:r>
            <a:r>
              <a:rPr lang="en-US" altLang="zh-CN" sz="2400" b="0" dirty="0">
                <a:solidFill>
                  <a:srgbClr val="000000"/>
                </a:solidFill>
                <a:latin typeface="Times New Roman" pitchFamily="18" charset="0"/>
              </a:rPr>
              <a:t>j=0;j&lt;</a:t>
            </a:r>
            <a:r>
              <a:rPr lang="en-US" altLang="zh-CN" sz="2400" b="0" dirty="0" err="1">
                <a:solidFill>
                  <a:srgbClr val="000000"/>
                </a:solidFill>
                <a:latin typeface="Times New Roman" pitchFamily="18" charset="0"/>
              </a:rPr>
              <a:t>G.vNum;j</a:t>
            </a:r>
            <a:r>
              <a:rPr lang="en-US" altLang="zh-CN" sz="2400" b="0" dirty="0">
                <a:solidFill>
                  <a:srgbClr val="000000"/>
                </a:solidFill>
                <a:latin typeface="Times New Roman" pitchFamily="18" charset="0"/>
              </a:rPr>
              <a:t>++)</a:t>
            </a:r>
            <a:r>
              <a:rPr lang="en-US" altLang="zh-CN" sz="2400" b="0" dirty="0">
                <a:latin typeface="Times New Roman" pitchFamily="18" charset="0"/>
              </a:rPr>
              <a:t>          </a:t>
            </a:r>
            <a:r>
              <a:rPr lang="en-US" altLang="zh-CN" sz="2400" b="0" dirty="0">
                <a:solidFill>
                  <a:srgbClr val="009900"/>
                </a:solidFill>
                <a:latin typeface="Times New Roman" pitchFamily="18" charset="0"/>
              </a:rPr>
              <a:t>//</a:t>
            </a:r>
            <a:r>
              <a:rPr lang="zh-CN" altLang="en-US" sz="2400" b="0" dirty="0">
                <a:solidFill>
                  <a:srgbClr val="009900"/>
                </a:solidFill>
                <a:latin typeface="Times New Roman" pitchFamily="18" charset="0"/>
              </a:rPr>
              <a:t>设置辅助数组</a:t>
            </a:r>
          </a:p>
          <a:p>
            <a:pPr>
              <a:lnSpc>
                <a:spcPct val="40000"/>
              </a:lnSpc>
              <a:spcBef>
                <a:spcPct val="0"/>
              </a:spcBef>
              <a:buNone/>
            </a:pPr>
            <a:r>
              <a:rPr lang="en-US" altLang="zh-CN" sz="2400" dirty="0">
                <a:latin typeface="Times New Roman" pitchFamily="18" charset="0"/>
              </a:rPr>
              <a:t>  	      {</a:t>
            </a:r>
          </a:p>
          <a:p>
            <a:pPr>
              <a:spcBef>
                <a:spcPct val="0"/>
              </a:spcBef>
              <a:buFont typeface="Wingdings" pitchFamily="2" charset="2"/>
              <a:buNone/>
            </a:pPr>
            <a:r>
              <a:rPr lang="en-US" altLang="zh-CN" sz="2400" b="0" dirty="0">
                <a:latin typeface="Times New Roman" pitchFamily="18" charset="0"/>
              </a:rPr>
              <a:t>		       </a:t>
            </a:r>
            <a:r>
              <a:rPr lang="en-US" altLang="zh-CN" sz="2400" b="0" dirty="0">
                <a:solidFill>
                  <a:srgbClr val="0033CC"/>
                </a:solidFill>
                <a:latin typeface="Times New Roman" pitchFamily="18" charset="0"/>
              </a:rPr>
              <a:t>if </a:t>
            </a:r>
            <a:r>
              <a:rPr lang="en-US" altLang="zh-CN" sz="2400" b="0" dirty="0">
                <a:solidFill>
                  <a:srgbClr val="000000"/>
                </a:solidFill>
                <a:latin typeface="Times New Roman" pitchFamily="18" charset="0"/>
              </a:rPr>
              <a:t>(</a:t>
            </a:r>
            <a:r>
              <a:rPr lang="en-US" altLang="zh-CN" sz="2400" b="0" dirty="0" err="1">
                <a:solidFill>
                  <a:srgbClr val="000000"/>
                </a:solidFill>
                <a:latin typeface="Times New Roman" pitchFamily="18" charset="0"/>
              </a:rPr>
              <a:t>lowcost</a:t>
            </a:r>
            <a:r>
              <a:rPr lang="en-US" altLang="zh-CN" sz="2400" b="0" dirty="0">
                <a:solidFill>
                  <a:srgbClr val="000000"/>
                </a:solidFill>
                <a:latin typeface="Times New Roman" pitchFamily="18" charset="0"/>
              </a:rPr>
              <a:t>[j]!=0  &amp;&amp; </a:t>
            </a:r>
            <a:r>
              <a:rPr lang="en-US" altLang="zh-CN" sz="2400" b="0" dirty="0" err="1">
                <a:solidFill>
                  <a:srgbClr val="000000"/>
                </a:solidFill>
                <a:latin typeface="Times New Roman" pitchFamily="18" charset="0"/>
              </a:rPr>
              <a:t>G.arcs</a:t>
            </a:r>
            <a:r>
              <a:rPr lang="en-US" altLang="zh-CN" sz="2400" b="0" dirty="0">
                <a:solidFill>
                  <a:srgbClr val="000000"/>
                </a:solidFill>
                <a:latin typeface="Times New Roman" pitchFamily="18" charset="0"/>
              </a:rPr>
              <a:t>[k][j]&lt;</a:t>
            </a:r>
            <a:r>
              <a:rPr lang="en-US" altLang="zh-CN" sz="2400" b="0" dirty="0" err="1">
                <a:solidFill>
                  <a:srgbClr val="000000"/>
                </a:solidFill>
                <a:latin typeface="Times New Roman" pitchFamily="18" charset="0"/>
              </a:rPr>
              <a:t>lowcost</a:t>
            </a:r>
            <a:r>
              <a:rPr lang="en-US" altLang="zh-CN" sz="2400" b="0" dirty="0">
                <a:solidFill>
                  <a:srgbClr val="000000"/>
                </a:solidFill>
                <a:latin typeface="Times New Roman" pitchFamily="18" charset="0"/>
              </a:rPr>
              <a:t>[j])</a:t>
            </a:r>
          </a:p>
          <a:p>
            <a:pPr>
              <a:lnSpc>
                <a:spcPct val="40000"/>
              </a:lnSpc>
              <a:spcBef>
                <a:spcPct val="0"/>
              </a:spcBef>
              <a:buNone/>
            </a:pPr>
            <a:r>
              <a:rPr lang="en-US" altLang="zh-CN" sz="2400" dirty="0">
                <a:latin typeface="Times New Roman" pitchFamily="18" charset="0"/>
              </a:rPr>
              <a:t>                  {</a:t>
            </a:r>
          </a:p>
          <a:p>
            <a:pPr>
              <a:spcBef>
                <a:spcPct val="0"/>
              </a:spcBef>
              <a:buFont typeface="Wingdings" pitchFamily="2" charset="2"/>
              <a:buNone/>
            </a:pPr>
            <a:r>
              <a:rPr lang="en-US" altLang="zh-CN" sz="2400" b="0" dirty="0">
                <a:solidFill>
                  <a:srgbClr val="000000"/>
                </a:solidFill>
                <a:latin typeface="Times New Roman" pitchFamily="18" charset="0"/>
              </a:rPr>
              <a:t>			    </a:t>
            </a:r>
            <a:r>
              <a:rPr lang="en-US" altLang="zh-CN" sz="2400" b="0" dirty="0" err="1">
                <a:solidFill>
                  <a:srgbClr val="000000"/>
                </a:solidFill>
                <a:latin typeface="Times New Roman" pitchFamily="18" charset="0"/>
              </a:rPr>
              <a:t>lowcost</a:t>
            </a:r>
            <a:r>
              <a:rPr lang="en-US" altLang="zh-CN" sz="2400" b="0" dirty="0">
                <a:solidFill>
                  <a:srgbClr val="000000"/>
                </a:solidFill>
                <a:latin typeface="Times New Roman" pitchFamily="18" charset="0"/>
              </a:rPr>
              <a:t>[j] = </a:t>
            </a:r>
            <a:r>
              <a:rPr lang="en-US" altLang="zh-CN" sz="2400" b="0" dirty="0" err="1">
                <a:solidFill>
                  <a:srgbClr val="000000"/>
                </a:solidFill>
                <a:latin typeface="Times New Roman" pitchFamily="18" charset="0"/>
              </a:rPr>
              <a:t>G.arcs</a:t>
            </a:r>
            <a:r>
              <a:rPr lang="en-US" altLang="zh-CN" sz="2400" b="0" dirty="0">
                <a:solidFill>
                  <a:srgbClr val="000000"/>
                </a:solidFill>
                <a:latin typeface="Times New Roman" pitchFamily="18" charset="0"/>
              </a:rPr>
              <a:t>[k][j];</a:t>
            </a:r>
          </a:p>
          <a:p>
            <a:pPr>
              <a:spcBef>
                <a:spcPct val="0"/>
              </a:spcBef>
              <a:buFont typeface="Wingdings" pitchFamily="2" charset="2"/>
              <a:buNone/>
            </a:pPr>
            <a:r>
              <a:rPr lang="en-US" altLang="zh-CN" sz="2400" b="0" dirty="0">
                <a:solidFill>
                  <a:srgbClr val="000000"/>
                </a:solidFill>
                <a:latin typeface="Times New Roman" pitchFamily="18" charset="0"/>
              </a:rPr>
              <a:t>                            </a:t>
            </a:r>
            <a:r>
              <a:rPr lang="en-US" altLang="zh-CN" sz="2400" b="0" dirty="0" err="1">
                <a:solidFill>
                  <a:srgbClr val="000000"/>
                </a:solidFill>
                <a:latin typeface="Times New Roman" pitchFamily="18" charset="0"/>
              </a:rPr>
              <a:t>adjvex</a:t>
            </a:r>
            <a:r>
              <a:rPr lang="en-US" altLang="zh-CN" sz="2400" b="0" dirty="0">
                <a:solidFill>
                  <a:srgbClr val="000000"/>
                </a:solidFill>
                <a:latin typeface="Times New Roman" pitchFamily="18" charset="0"/>
              </a:rPr>
              <a:t>[j] = k;</a:t>
            </a:r>
          </a:p>
          <a:p>
            <a:pPr>
              <a:lnSpc>
                <a:spcPct val="40000"/>
              </a:lnSpc>
              <a:spcBef>
                <a:spcPct val="0"/>
              </a:spcBef>
              <a:buNone/>
            </a:pPr>
            <a:r>
              <a:rPr lang="en-US" altLang="zh-CN" sz="2400" dirty="0">
                <a:latin typeface="Times New Roman" pitchFamily="18" charset="0"/>
              </a:rPr>
              <a:t>		       }</a:t>
            </a:r>
          </a:p>
          <a:p>
            <a:pPr>
              <a:lnSpc>
                <a:spcPct val="40000"/>
              </a:lnSpc>
              <a:spcBef>
                <a:spcPct val="0"/>
              </a:spcBef>
              <a:buNone/>
            </a:pPr>
            <a:r>
              <a:rPr lang="en-US" altLang="zh-CN" sz="2400" dirty="0">
                <a:latin typeface="Times New Roman" pitchFamily="18" charset="0"/>
              </a:rPr>
              <a:t>		}	</a:t>
            </a:r>
          </a:p>
          <a:p>
            <a:pPr>
              <a:lnSpc>
                <a:spcPct val="40000"/>
              </a:lnSpc>
              <a:spcBef>
                <a:spcPct val="0"/>
              </a:spcBef>
              <a:buNone/>
            </a:pPr>
            <a:r>
              <a:rPr lang="en-US" altLang="zh-CN" sz="2400" dirty="0">
                <a:latin typeface="Times New Roman" pitchFamily="18" charset="0"/>
              </a:rPr>
              <a:t>     }       </a:t>
            </a:r>
            <a:endParaRPr lang="zh-CN" altLang="en-US" sz="2400" dirty="0">
              <a:latin typeface="Times New Roman" pitchFamily="18" charset="0"/>
            </a:endParaRPr>
          </a:p>
        </p:txBody>
      </p:sp>
    </p:spTree>
    <p:extLst>
      <p:ext uri="{BB962C8B-B14F-4D97-AF65-F5344CB8AC3E}">
        <p14:creationId xmlns:p14="http://schemas.microsoft.com/office/powerpoint/2010/main" val="228881691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2901D9F3-5EAC-4D2F-B2F6-ACE2A056C7A1}" type="slidenum">
              <a:rPr lang="en-US" altLang="zh-CN"/>
              <a:pPr/>
              <a:t>104</a:t>
            </a:fld>
            <a:r>
              <a:rPr lang="en-US" altLang="zh-CN"/>
              <a:t>-</a:t>
            </a:r>
          </a:p>
        </p:txBody>
      </p:sp>
      <p:sp>
        <p:nvSpPr>
          <p:cNvPr id="278530" name="Rectangle 2"/>
          <p:cNvSpPr>
            <a:spLocks noGrp="1" noChangeArrowheads="1"/>
          </p:cNvSpPr>
          <p:nvPr>
            <p:ph type="title"/>
          </p:nvPr>
        </p:nvSpPr>
        <p:spPr/>
        <p:txBody>
          <a:bodyPr/>
          <a:lstStyle/>
          <a:p>
            <a:r>
              <a:rPr lang="zh-CN" altLang="en-US" dirty="0"/>
              <a:t>求下一个邻接顶点</a:t>
            </a:r>
          </a:p>
        </p:txBody>
      </p:sp>
      <p:sp>
        <p:nvSpPr>
          <p:cNvPr id="278531"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spcBef>
                <a:spcPct val="0"/>
              </a:spcBef>
              <a:buFont typeface="Wingdings" pitchFamily="2" charset="2"/>
              <a:buNone/>
            </a:pPr>
            <a:r>
              <a:rPr lang="en-US" altLang="zh-CN" sz="2400" b="0" dirty="0" smtClean="0">
                <a:solidFill>
                  <a:srgbClr val="00B050"/>
                </a:solidFill>
                <a:latin typeface="Times New Roman" pitchFamily="18" charset="0"/>
              </a:rPr>
              <a:t>// </a:t>
            </a:r>
            <a:r>
              <a:rPr lang="zh-CN" altLang="en-US" sz="2400" b="0" dirty="0" smtClean="0">
                <a:solidFill>
                  <a:srgbClr val="00B050"/>
                </a:solidFill>
                <a:latin typeface="Times New Roman" pitchFamily="18" charset="0"/>
              </a:rPr>
              <a:t>非常简单 就是选最小的</a:t>
            </a:r>
            <a:endParaRPr lang="en-US" altLang="zh-CN" sz="2400" b="0" dirty="0" smtClean="0">
              <a:solidFill>
                <a:srgbClr val="00B050"/>
              </a:solidFill>
              <a:latin typeface="Times New Roman" pitchFamily="18" charset="0"/>
            </a:endParaRPr>
          </a:p>
          <a:p>
            <a:pPr>
              <a:lnSpc>
                <a:spcPct val="90000"/>
              </a:lnSpc>
              <a:spcBef>
                <a:spcPct val="0"/>
              </a:spcBef>
              <a:buFont typeface="Wingdings" pitchFamily="2" charset="2"/>
              <a:buNone/>
            </a:pPr>
            <a:r>
              <a:rPr lang="en-US" altLang="zh-CN" sz="2400" b="0" dirty="0" err="1" smtClean="0">
                <a:solidFill>
                  <a:srgbClr val="0033CC"/>
                </a:solidFill>
                <a:latin typeface="Times New Roman" pitchFamily="18" charset="0"/>
              </a:rPr>
              <a:t>int</a:t>
            </a:r>
            <a:r>
              <a:rPr lang="en-US" altLang="zh-CN" sz="2400" b="0" dirty="0" smtClean="0">
                <a:latin typeface="Times New Roman" pitchFamily="18" charset="0"/>
              </a:rPr>
              <a:t> </a:t>
            </a:r>
            <a:r>
              <a:rPr lang="en-US" altLang="zh-CN" sz="2400" b="0" dirty="0" err="1">
                <a:solidFill>
                  <a:srgbClr val="000000"/>
                </a:solidFill>
                <a:latin typeface="Times New Roman" pitchFamily="18" charset="0"/>
              </a:rPr>
              <a:t>mininum</a:t>
            </a:r>
            <a:r>
              <a:rPr lang="en-US" altLang="zh-CN" sz="2400" b="0" dirty="0">
                <a:solidFill>
                  <a:srgbClr val="000000"/>
                </a:solidFill>
                <a:latin typeface="Times New Roman" pitchFamily="18" charset="0"/>
              </a:rPr>
              <a:t>(</a:t>
            </a:r>
            <a:r>
              <a:rPr lang="en-US" altLang="zh-CN" sz="2400" b="0" dirty="0" err="1">
                <a:solidFill>
                  <a:srgbClr val="000000"/>
                </a:solidFill>
                <a:latin typeface="Times New Roman" pitchFamily="18" charset="0"/>
              </a:rPr>
              <a:t>MGraph</a:t>
            </a:r>
            <a:r>
              <a:rPr lang="en-US" altLang="zh-CN" sz="2400" b="0" dirty="0">
                <a:solidFill>
                  <a:srgbClr val="000000"/>
                </a:solidFill>
                <a:latin typeface="Times New Roman" pitchFamily="18" charset="0"/>
              </a:rPr>
              <a:t> </a:t>
            </a:r>
            <a:r>
              <a:rPr lang="en-US" altLang="zh-CN" sz="2400" b="0" dirty="0" err="1">
                <a:solidFill>
                  <a:srgbClr val="000000"/>
                </a:solidFill>
                <a:latin typeface="Times New Roman" pitchFamily="18" charset="0"/>
              </a:rPr>
              <a:t>G,Edge</a:t>
            </a:r>
            <a:r>
              <a:rPr lang="en-US" altLang="zh-CN" sz="2400" b="0" dirty="0">
                <a:solidFill>
                  <a:srgbClr val="000000"/>
                </a:solidFill>
                <a:latin typeface="Times New Roman" pitchFamily="18" charset="0"/>
              </a:rPr>
              <a:t> *</a:t>
            </a:r>
            <a:r>
              <a:rPr lang="en-US" altLang="zh-CN" sz="2400" b="0" dirty="0" err="1">
                <a:solidFill>
                  <a:srgbClr val="000000"/>
                </a:solidFill>
                <a:latin typeface="Times New Roman" pitchFamily="18" charset="0"/>
              </a:rPr>
              <a:t>cge</a:t>
            </a:r>
            <a:r>
              <a:rPr lang="en-US" altLang="zh-CN" sz="2400" b="0" dirty="0">
                <a:solidFill>
                  <a:srgbClr val="000000"/>
                </a:solidFill>
                <a:latin typeface="Times New Roman" pitchFamily="18" charset="0"/>
              </a:rPr>
              <a:t>)</a:t>
            </a:r>
          </a:p>
          <a:p>
            <a:pPr>
              <a:lnSpc>
                <a:spcPct val="90000"/>
              </a:lnSpc>
              <a:spcBef>
                <a:spcPct val="0"/>
              </a:spcBef>
              <a:buFont typeface="Wingdings" pitchFamily="2" charset="2"/>
              <a:buNone/>
            </a:pPr>
            <a:r>
              <a:rPr lang="en-US" altLang="zh-CN" sz="2400" b="0" dirty="0">
                <a:solidFill>
                  <a:srgbClr val="000000"/>
                </a:solidFill>
                <a:latin typeface="Times New Roman" pitchFamily="18" charset="0"/>
              </a:rPr>
              <a:t>{</a:t>
            </a:r>
          </a:p>
          <a:p>
            <a:pPr>
              <a:lnSpc>
                <a:spcPct val="90000"/>
              </a:lnSpc>
              <a:spcBef>
                <a:spcPct val="0"/>
              </a:spcBef>
              <a:buFont typeface="Wingdings" pitchFamily="2" charset="2"/>
              <a:buNone/>
            </a:pPr>
            <a:r>
              <a:rPr lang="en-US" altLang="zh-CN" sz="2400" b="0" dirty="0">
                <a:latin typeface="Times New Roman" pitchFamily="18" charset="0"/>
              </a:rPr>
              <a:t>	</a:t>
            </a:r>
            <a:r>
              <a:rPr lang="en-US" altLang="zh-CN" sz="2400" b="0" dirty="0" err="1">
                <a:solidFill>
                  <a:srgbClr val="0033CC"/>
                </a:solidFill>
                <a:latin typeface="Times New Roman" pitchFamily="18" charset="0"/>
              </a:rPr>
              <a:t>int</a:t>
            </a:r>
            <a:r>
              <a:rPr lang="en-US" altLang="zh-CN" sz="2400" b="0" dirty="0">
                <a:latin typeface="Times New Roman" pitchFamily="18" charset="0"/>
              </a:rPr>
              <a:t> </a:t>
            </a:r>
            <a:r>
              <a:rPr lang="en-US" altLang="zh-CN" sz="2400" b="0" dirty="0">
                <a:solidFill>
                  <a:srgbClr val="000000"/>
                </a:solidFill>
                <a:latin typeface="Times New Roman" pitchFamily="18" charset="0"/>
              </a:rPr>
              <a:t>min = MAX</a:t>
            </a:r>
            <a:r>
              <a:rPr lang="en-US" altLang="zh-CN" sz="2400" b="0" dirty="0">
                <a:solidFill>
                  <a:srgbClr val="003300"/>
                </a:solidFill>
                <a:latin typeface="Times New Roman" pitchFamily="18" charset="0"/>
              </a:rPr>
              <a:t>;</a:t>
            </a:r>
            <a:r>
              <a:rPr lang="en-US" altLang="zh-CN" sz="2400" b="0" dirty="0">
                <a:latin typeface="Times New Roman" pitchFamily="18" charset="0"/>
              </a:rPr>
              <a:t>	</a:t>
            </a:r>
            <a:r>
              <a:rPr lang="en-US" altLang="zh-CN" sz="2400" b="0" dirty="0" err="1">
                <a:solidFill>
                  <a:srgbClr val="0033CC"/>
                </a:solidFill>
                <a:latin typeface="Times New Roman" pitchFamily="18" charset="0"/>
              </a:rPr>
              <a:t>int</a:t>
            </a:r>
            <a:r>
              <a:rPr lang="en-US" altLang="zh-CN" sz="2400" b="0" dirty="0">
                <a:latin typeface="Times New Roman" pitchFamily="18" charset="0"/>
              </a:rPr>
              <a:t> </a:t>
            </a:r>
            <a:r>
              <a:rPr lang="en-US" altLang="zh-CN" sz="2400" b="0" dirty="0">
                <a:solidFill>
                  <a:srgbClr val="000000"/>
                </a:solidFill>
                <a:latin typeface="Times New Roman" pitchFamily="18" charset="0"/>
              </a:rPr>
              <a:t>k=0;</a:t>
            </a:r>
          </a:p>
          <a:p>
            <a:pPr>
              <a:lnSpc>
                <a:spcPct val="90000"/>
              </a:lnSpc>
              <a:spcBef>
                <a:spcPct val="0"/>
              </a:spcBef>
              <a:buFont typeface="Wingdings" pitchFamily="2" charset="2"/>
              <a:buNone/>
            </a:pPr>
            <a:r>
              <a:rPr lang="en-US" altLang="zh-CN" sz="2400" b="0" dirty="0">
                <a:latin typeface="Times New Roman" pitchFamily="18" charset="0"/>
              </a:rPr>
              <a:t>	</a:t>
            </a:r>
            <a:r>
              <a:rPr lang="en-US" altLang="zh-CN" sz="2400" b="0" dirty="0">
                <a:solidFill>
                  <a:srgbClr val="0033CC"/>
                </a:solidFill>
                <a:latin typeface="Times New Roman" pitchFamily="18" charset="0"/>
              </a:rPr>
              <a:t>for</a:t>
            </a:r>
            <a:r>
              <a:rPr lang="en-US" altLang="zh-CN" sz="2400" b="0" dirty="0">
                <a:latin typeface="Times New Roman" pitchFamily="18" charset="0"/>
              </a:rPr>
              <a:t>(</a:t>
            </a:r>
            <a:r>
              <a:rPr lang="en-US" altLang="zh-CN" sz="2400" b="0" dirty="0" err="1">
                <a:solidFill>
                  <a:srgbClr val="0033CC"/>
                </a:solidFill>
                <a:latin typeface="Times New Roman" pitchFamily="18" charset="0"/>
              </a:rPr>
              <a:t>int</a:t>
            </a:r>
            <a:r>
              <a:rPr lang="en-US" altLang="zh-CN" sz="2400" b="0" dirty="0">
                <a:solidFill>
                  <a:srgbClr val="0033CC"/>
                </a:solidFill>
                <a:latin typeface="Times New Roman" pitchFamily="18" charset="0"/>
              </a:rPr>
              <a:t> </a:t>
            </a:r>
            <a:r>
              <a:rPr lang="en-US" altLang="zh-CN" sz="2400" b="0" dirty="0" err="1">
                <a:solidFill>
                  <a:srgbClr val="000000"/>
                </a:solidFill>
                <a:latin typeface="Times New Roman" pitchFamily="18" charset="0"/>
              </a:rPr>
              <a:t>i</a:t>
            </a:r>
            <a:r>
              <a:rPr lang="en-US" altLang="zh-CN" sz="2400" b="0" dirty="0">
                <a:solidFill>
                  <a:srgbClr val="000000"/>
                </a:solidFill>
                <a:latin typeface="Times New Roman" pitchFamily="18" charset="0"/>
              </a:rPr>
              <a:t>=1</a:t>
            </a:r>
            <a:r>
              <a:rPr lang="en-US" altLang="zh-CN" sz="2400" b="0" dirty="0" smtClean="0">
                <a:solidFill>
                  <a:srgbClr val="000000"/>
                </a:solidFill>
                <a:latin typeface="Times New Roman" pitchFamily="18" charset="0"/>
              </a:rPr>
              <a:t>; </a:t>
            </a:r>
            <a:r>
              <a:rPr lang="en-US" altLang="zh-CN" sz="2400" b="0" dirty="0" err="1" smtClean="0">
                <a:solidFill>
                  <a:srgbClr val="000000"/>
                </a:solidFill>
                <a:latin typeface="Times New Roman" pitchFamily="18" charset="0"/>
              </a:rPr>
              <a:t>i</a:t>
            </a:r>
            <a:r>
              <a:rPr lang="en-US" altLang="zh-CN" sz="2400" b="0" dirty="0" smtClean="0">
                <a:solidFill>
                  <a:srgbClr val="000000"/>
                </a:solidFill>
                <a:latin typeface="Times New Roman" pitchFamily="18" charset="0"/>
              </a:rPr>
              <a:t>&lt;</a:t>
            </a:r>
            <a:r>
              <a:rPr lang="en-US" altLang="zh-CN" sz="2400" b="0" dirty="0" err="1" smtClean="0">
                <a:solidFill>
                  <a:srgbClr val="000000"/>
                </a:solidFill>
                <a:latin typeface="Times New Roman" pitchFamily="18" charset="0"/>
              </a:rPr>
              <a:t>G.n</a:t>
            </a:r>
            <a:r>
              <a:rPr lang="en-US" altLang="zh-CN" sz="2400" b="0" dirty="0" smtClean="0">
                <a:solidFill>
                  <a:srgbClr val="000000"/>
                </a:solidFill>
                <a:latin typeface="Times New Roman" pitchFamily="18" charset="0"/>
              </a:rPr>
              <a:t>; </a:t>
            </a:r>
            <a:r>
              <a:rPr lang="en-US" altLang="zh-CN" sz="2400" b="0" dirty="0" err="1" smtClean="0">
                <a:solidFill>
                  <a:srgbClr val="000000"/>
                </a:solidFill>
                <a:latin typeface="Times New Roman" pitchFamily="18" charset="0"/>
              </a:rPr>
              <a:t>i</a:t>
            </a:r>
            <a:r>
              <a:rPr lang="en-US" altLang="zh-CN" sz="2400" b="0" dirty="0">
                <a:solidFill>
                  <a:srgbClr val="000000"/>
                </a:solidFill>
                <a:latin typeface="Times New Roman" pitchFamily="18" charset="0"/>
              </a:rPr>
              <a:t>++)</a:t>
            </a:r>
          </a:p>
          <a:p>
            <a:pPr>
              <a:lnSpc>
                <a:spcPct val="90000"/>
              </a:lnSpc>
              <a:spcBef>
                <a:spcPct val="0"/>
              </a:spcBef>
              <a:buFont typeface="Wingdings" pitchFamily="2" charset="2"/>
              <a:buNone/>
            </a:pPr>
            <a:r>
              <a:rPr lang="en-US" altLang="zh-CN" sz="2400" b="0" dirty="0">
                <a:solidFill>
                  <a:srgbClr val="000000"/>
                </a:solidFill>
                <a:latin typeface="Times New Roman" pitchFamily="18" charset="0"/>
              </a:rPr>
              <a:t>	{</a:t>
            </a:r>
          </a:p>
          <a:p>
            <a:pPr>
              <a:lnSpc>
                <a:spcPct val="90000"/>
              </a:lnSpc>
              <a:spcBef>
                <a:spcPct val="0"/>
              </a:spcBef>
              <a:buFont typeface="Wingdings" pitchFamily="2" charset="2"/>
              <a:buNone/>
            </a:pPr>
            <a:r>
              <a:rPr lang="en-US" altLang="zh-CN" sz="2400" b="0" dirty="0">
                <a:solidFill>
                  <a:srgbClr val="000000"/>
                </a:solidFill>
                <a:latin typeface="Times New Roman" pitchFamily="18" charset="0"/>
              </a:rPr>
              <a:t>		if(</a:t>
            </a:r>
            <a:r>
              <a:rPr lang="en-US" altLang="zh-CN" sz="2400" b="0" dirty="0" err="1">
                <a:solidFill>
                  <a:srgbClr val="000000"/>
                </a:solidFill>
                <a:latin typeface="Times New Roman" pitchFamily="18" charset="0"/>
              </a:rPr>
              <a:t>cge</a:t>
            </a:r>
            <a:r>
              <a:rPr lang="en-US" altLang="zh-CN" sz="2400" b="0" dirty="0">
                <a:solidFill>
                  <a:srgbClr val="000000"/>
                </a:solidFill>
                <a:latin typeface="Times New Roman" pitchFamily="18" charset="0"/>
              </a:rPr>
              <a:t>[</a:t>
            </a:r>
            <a:r>
              <a:rPr lang="en-US" altLang="zh-CN" sz="2400" b="0" dirty="0" err="1">
                <a:solidFill>
                  <a:srgbClr val="000000"/>
                </a:solidFill>
                <a:latin typeface="Times New Roman" pitchFamily="18" charset="0"/>
              </a:rPr>
              <a:t>i</a:t>
            </a:r>
            <a:r>
              <a:rPr lang="en-US" altLang="zh-CN" sz="2400" b="0" dirty="0">
                <a:solidFill>
                  <a:srgbClr val="000000"/>
                </a:solidFill>
                <a:latin typeface="Times New Roman" pitchFamily="18" charset="0"/>
              </a:rPr>
              <a:t>].</a:t>
            </a:r>
            <a:r>
              <a:rPr lang="en-US" altLang="zh-CN" sz="2400" b="0" dirty="0" err="1">
                <a:solidFill>
                  <a:srgbClr val="000000"/>
                </a:solidFill>
                <a:latin typeface="Times New Roman" pitchFamily="18" charset="0"/>
              </a:rPr>
              <a:t>lowcost</a:t>
            </a:r>
            <a:r>
              <a:rPr lang="en-US" altLang="zh-CN" sz="2400" b="0" dirty="0">
                <a:solidFill>
                  <a:srgbClr val="000000"/>
                </a:solidFill>
                <a:latin typeface="Times New Roman" pitchFamily="18" charset="0"/>
              </a:rPr>
              <a:t>!=0 &amp;&amp; </a:t>
            </a:r>
            <a:r>
              <a:rPr lang="en-US" altLang="zh-CN" sz="2400" b="0" dirty="0" err="1">
                <a:solidFill>
                  <a:srgbClr val="000000"/>
                </a:solidFill>
                <a:latin typeface="Times New Roman" pitchFamily="18" charset="0"/>
              </a:rPr>
              <a:t>cge</a:t>
            </a:r>
            <a:r>
              <a:rPr lang="en-US" altLang="zh-CN" sz="2400" b="0" dirty="0">
                <a:solidFill>
                  <a:srgbClr val="000000"/>
                </a:solidFill>
                <a:latin typeface="Times New Roman" pitchFamily="18" charset="0"/>
              </a:rPr>
              <a:t>[</a:t>
            </a:r>
            <a:r>
              <a:rPr lang="en-US" altLang="zh-CN" sz="2400" b="0" dirty="0" err="1">
                <a:solidFill>
                  <a:srgbClr val="000000"/>
                </a:solidFill>
                <a:latin typeface="Times New Roman" pitchFamily="18" charset="0"/>
              </a:rPr>
              <a:t>i</a:t>
            </a:r>
            <a:r>
              <a:rPr lang="en-US" altLang="zh-CN" sz="2400" b="0" dirty="0">
                <a:solidFill>
                  <a:srgbClr val="000000"/>
                </a:solidFill>
                <a:latin typeface="Times New Roman" pitchFamily="18" charset="0"/>
              </a:rPr>
              <a:t>].</a:t>
            </a:r>
            <a:r>
              <a:rPr lang="en-US" altLang="zh-CN" sz="2400" b="0" dirty="0" err="1">
                <a:solidFill>
                  <a:srgbClr val="000000"/>
                </a:solidFill>
                <a:latin typeface="Times New Roman" pitchFamily="18" charset="0"/>
              </a:rPr>
              <a:t>lowcost</a:t>
            </a:r>
            <a:r>
              <a:rPr lang="en-US" altLang="zh-CN" sz="2400" b="0" dirty="0">
                <a:solidFill>
                  <a:srgbClr val="000000"/>
                </a:solidFill>
                <a:latin typeface="Times New Roman" pitchFamily="18" charset="0"/>
              </a:rPr>
              <a:t>&lt;min)</a:t>
            </a:r>
          </a:p>
          <a:p>
            <a:pPr>
              <a:lnSpc>
                <a:spcPct val="90000"/>
              </a:lnSpc>
              <a:spcBef>
                <a:spcPct val="0"/>
              </a:spcBef>
              <a:buFont typeface="Wingdings" pitchFamily="2" charset="2"/>
              <a:buNone/>
            </a:pPr>
            <a:r>
              <a:rPr lang="en-US" altLang="zh-CN" sz="2400" b="0" dirty="0">
                <a:solidFill>
                  <a:srgbClr val="000000"/>
                </a:solidFill>
                <a:latin typeface="Times New Roman" pitchFamily="18" charset="0"/>
              </a:rPr>
              <a:t>		{</a:t>
            </a:r>
          </a:p>
          <a:p>
            <a:pPr>
              <a:lnSpc>
                <a:spcPct val="90000"/>
              </a:lnSpc>
              <a:spcBef>
                <a:spcPct val="0"/>
              </a:spcBef>
              <a:buFont typeface="Wingdings" pitchFamily="2" charset="2"/>
              <a:buNone/>
            </a:pPr>
            <a:r>
              <a:rPr lang="en-US" altLang="zh-CN" sz="2400" b="0" dirty="0">
                <a:solidFill>
                  <a:srgbClr val="000000"/>
                </a:solidFill>
                <a:latin typeface="Times New Roman" pitchFamily="18" charset="0"/>
              </a:rPr>
              <a:t>			min = </a:t>
            </a:r>
            <a:r>
              <a:rPr lang="en-US" altLang="zh-CN" sz="2400" b="0" dirty="0" err="1">
                <a:solidFill>
                  <a:srgbClr val="000000"/>
                </a:solidFill>
                <a:latin typeface="Times New Roman" pitchFamily="18" charset="0"/>
              </a:rPr>
              <a:t>cge</a:t>
            </a:r>
            <a:r>
              <a:rPr lang="en-US" altLang="zh-CN" sz="2400" b="0" dirty="0">
                <a:solidFill>
                  <a:srgbClr val="000000"/>
                </a:solidFill>
                <a:latin typeface="Times New Roman" pitchFamily="18" charset="0"/>
              </a:rPr>
              <a:t>[</a:t>
            </a:r>
            <a:r>
              <a:rPr lang="en-US" altLang="zh-CN" sz="2400" b="0" dirty="0" err="1">
                <a:solidFill>
                  <a:srgbClr val="000000"/>
                </a:solidFill>
                <a:latin typeface="Times New Roman" pitchFamily="18" charset="0"/>
              </a:rPr>
              <a:t>i</a:t>
            </a:r>
            <a:r>
              <a:rPr lang="en-US" altLang="zh-CN" sz="2400" b="0" dirty="0">
                <a:solidFill>
                  <a:srgbClr val="000000"/>
                </a:solidFill>
                <a:latin typeface="Times New Roman" pitchFamily="18" charset="0"/>
              </a:rPr>
              <a:t>].</a:t>
            </a:r>
            <a:r>
              <a:rPr lang="en-US" altLang="zh-CN" sz="2400" b="0" dirty="0" err="1">
                <a:solidFill>
                  <a:srgbClr val="000000"/>
                </a:solidFill>
                <a:latin typeface="Times New Roman" pitchFamily="18" charset="0"/>
              </a:rPr>
              <a:t>lowcost</a:t>
            </a:r>
            <a:r>
              <a:rPr lang="en-US" altLang="zh-CN" sz="2400" b="0" dirty="0">
                <a:solidFill>
                  <a:srgbClr val="000000"/>
                </a:solidFill>
                <a:latin typeface="Times New Roman" pitchFamily="18" charset="0"/>
              </a:rPr>
              <a:t>;</a:t>
            </a:r>
          </a:p>
          <a:p>
            <a:pPr>
              <a:lnSpc>
                <a:spcPct val="90000"/>
              </a:lnSpc>
              <a:spcBef>
                <a:spcPct val="0"/>
              </a:spcBef>
              <a:buFont typeface="Wingdings" pitchFamily="2" charset="2"/>
              <a:buNone/>
            </a:pPr>
            <a:r>
              <a:rPr lang="en-US" altLang="zh-CN" sz="2400" b="0" dirty="0">
                <a:solidFill>
                  <a:srgbClr val="000000"/>
                </a:solidFill>
                <a:latin typeface="Times New Roman" pitchFamily="18" charset="0"/>
              </a:rPr>
              <a:t>			k = </a:t>
            </a:r>
            <a:r>
              <a:rPr lang="en-US" altLang="zh-CN" sz="2400" b="0" dirty="0" err="1">
                <a:solidFill>
                  <a:srgbClr val="000000"/>
                </a:solidFill>
                <a:latin typeface="Times New Roman" pitchFamily="18" charset="0"/>
              </a:rPr>
              <a:t>i</a:t>
            </a:r>
            <a:r>
              <a:rPr lang="en-US" altLang="zh-CN" sz="2400" b="0" dirty="0">
                <a:solidFill>
                  <a:srgbClr val="000000"/>
                </a:solidFill>
                <a:latin typeface="Times New Roman" pitchFamily="18" charset="0"/>
              </a:rPr>
              <a:t>;</a:t>
            </a:r>
          </a:p>
          <a:p>
            <a:pPr>
              <a:lnSpc>
                <a:spcPct val="90000"/>
              </a:lnSpc>
              <a:spcBef>
                <a:spcPct val="0"/>
              </a:spcBef>
              <a:buFont typeface="Wingdings" pitchFamily="2" charset="2"/>
              <a:buNone/>
            </a:pPr>
            <a:r>
              <a:rPr lang="en-US" altLang="zh-CN" sz="2400" b="0" dirty="0">
                <a:solidFill>
                  <a:srgbClr val="000000"/>
                </a:solidFill>
                <a:latin typeface="Times New Roman" pitchFamily="18" charset="0"/>
              </a:rPr>
              <a:t>		}</a:t>
            </a:r>
          </a:p>
          <a:p>
            <a:pPr>
              <a:lnSpc>
                <a:spcPct val="90000"/>
              </a:lnSpc>
              <a:spcBef>
                <a:spcPct val="0"/>
              </a:spcBef>
              <a:buFont typeface="Wingdings" pitchFamily="2" charset="2"/>
              <a:buNone/>
            </a:pPr>
            <a:r>
              <a:rPr lang="en-US" altLang="zh-CN" sz="2400" b="0" dirty="0">
                <a:solidFill>
                  <a:srgbClr val="000000"/>
                </a:solidFill>
                <a:latin typeface="Times New Roman" pitchFamily="18" charset="0"/>
              </a:rPr>
              <a:t>	}</a:t>
            </a:r>
          </a:p>
          <a:p>
            <a:pPr>
              <a:lnSpc>
                <a:spcPct val="90000"/>
              </a:lnSpc>
              <a:spcBef>
                <a:spcPct val="0"/>
              </a:spcBef>
              <a:buFont typeface="Wingdings" pitchFamily="2" charset="2"/>
              <a:buNone/>
            </a:pPr>
            <a:r>
              <a:rPr lang="en-US" altLang="zh-CN" sz="2400" b="0" dirty="0">
                <a:latin typeface="Times New Roman" pitchFamily="18" charset="0"/>
              </a:rPr>
              <a:t>	</a:t>
            </a:r>
            <a:r>
              <a:rPr lang="en-US" altLang="zh-CN" sz="2400" b="0" dirty="0">
                <a:solidFill>
                  <a:srgbClr val="0033CC"/>
                </a:solidFill>
                <a:latin typeface="Times New Roman" pitchFamily="18" charset="0"/>
              </a:rPr>
              <a:t>return</a:t>
            </a:r>
            <a:r>
              <a:rPr lang="en-US" altLang="zh-CN" sz="2400" b="0" dirty="0">
                <a:latin typeface="Times New Roman" pitchFamily="18" charset="0"/>
              </a:rPr>
              <a:t> </a:t>
            </a:r>
            <a:r>
              <a:rPr lang="en-US" altLang="zh-CN" sz="2400" b="0" dirty="0">
                <a:solidFill>
                  <a:srgbClr val="003300"/>
                </a:solidFill>
                <a:latin typeface="Times New Roman" pitchFamily="18" charset="0"/>
              </a:rPr>
              <a:t>k;</a:t>
            </a:r>
          </a:p>
          <a:p>
            <a:pPr>
              <a:lnSpc>
                <a:spcPct val="90000"/>
              </a:lnSpc>
              <a:spcBef>
                <a:spcPct val="0"/>
              </a:spcBef>
              <a:buFont typeface="Wingdings" pitchFamily="2" charset="2"/>
              <a:buNone/>
            </a:pPr>
            <a:r>
              <a:rPr lang="en-US" altLang="zh-CN" sz="2400" b="0" dirty="0">
                <a:solidFill>
                  <a:srgbClr val="003300"/>
                </a:solidFill>
                <a:latin typeface="Times New Roman" pitchFamily="18" charset="0"/>
              </a:rPr>
              <a:t>}</a:t>
            </a:r>
            <a:endParaRPr lang="zh-CN" altLang="en-US" sz="2400" b="0" dirty="0">
              <a:solidFill>
                <a:srgbClr val="003300"/>
              </a:solidFill>
              <a:latin typeface="Times New Roman" pitchFamily="18" charset="0"/>
            </a:endParaRPr>
          </a:p>
        </p:txBody>
      </p:sp>
    </p:spTree>
    <p:extLst>
      <p:ext uri="{BB962C8B-B14F-4D97-AF65-F5344CB8AC3E}">
        <p14:creationId xmlns:p14="http://schemas.microsoft.com/office/powerpoint/2010/main" val="170618382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17930D82-D4BE-41CB-AAE0-1EEB99C2A14E}" type="slidenum">
              <a:rPr lang="en-US" altLang="zh-CN"/>
              <a:pPr/>
              <a:t>105</a:t>
            </a:fld>
            <a:r>
              <a:rPr lang="en-US" altLang="zh-CN"/>
              <a:t>-</a:t>
            </a:r>
          </a:p>
        </p:txBody>
      </p:sp>
      <p:sp>
        <p:nvSpPr>
          <p:cNvPr id="279554" name="Rectangle 2"/>
          <p:cNvSpPr>
            <a:spLocks noGrp="1" noChangeArrowheads="1"/>
          </p:cNvSpPr>
          <p:nvPr>
            <p:ph type="title"/>
          </p:nvPr>
        </p:nvSpPr>
        <p:spPr/>
        <p:txBody>
          <a:bodyPr/>
          <a:lstStyle/>
          <a:p>
            <a:r>
              <a:rPr lang="zh-CN" altLang="en-US" dirty="0"/>
              <a:t>2、克鲁斯卡尔算法</a:t>
            </a:r>
          </a:p>
        </p:txBody>
      </p:sp>
      <p:sp>
        <p:nvSpPr>
          <p:cNvPr id="279555"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buFont typeface="Wingdings" pitchFamily="2" charset="2"/>
              <a:buNone/>
            </a:pPr>
            <a:r>
              <a:rPr lang="zh-CN" altLang="en-US" sz="3600" b="0" dirty="0">
                <a:solidFill>
                  <a:srgbClr val="FF6600"/>
                </a:solidFill>
                <a:effectLst>
                  <a:outerShdw blurRad="38100" dist="38100" dir="2700000" algn="tl">
                    <a:srgbClr val="C0C0C0"/>
                  </a:outerShdw>
                </a:effectLst>
                <a:latin typeface="Times New Roman" pitchFamily="18" charset="0"/>
                <a:ea typeface="仿宋_GB2312" pitchFamily="49" charset="-122"/>
                <a:sym typeface="Wingdings" pitchFamily="2" charset="2"/>
              </a:rPr>
              <a:t></a:t>
            </a:r>
            <a:r>
              <a:rPr lang="zh-CN" altLang="en-US" sz="3200" dirty="0"/>
              <a:t>怎么考虑？</a:t>
            </a:r>
          </a:p>
          <a:p>
            <a:pPr>
              <a:lnSpc>
                <a:spcPct val="90000"/>
              </a:lnSpc>
              <a:buFont typeface="Wingdings" pitchFamily="2" charset="2"/>
              <a:buNone/>
            </a:pPr>
            <a:r>
              <a:rPr lang="zh-CN" altLang="en-US" dirty="0">
                <a:latin typeface="Times New Roman" pitchFamily="18" charset="0"/>
              </a:rPr>
              <a:t>             为使生成树上边的权值之和最小，显然，其中每一条边的权值应该尽可能地小</a:t>
            </a:r>
            <a:r>
              <a:rPr lang="zh-CN" altLang="en-US" dirty="0" smtClean="0">
                <a:latin typeface="Times New Roman" pitchFamily="18" charset="0"/>
              </a:rPr>
              <a:t>。（增加权小的边   且   无回路）</a:t>
            </a:r>
            <a:endParaRPr lang="zh-CN" altLang="en-US" dirty="0">
              <a:latin typeface="Times New Roman" pitchFamily="18" charset="0"/>
            </a:endParaRPr>
          </a:p>
          <a:p>
            <a:pPr>
              <a:lnSpc>
                <a:spcPct val="90000"/>
              </a:lnSpc>
              <a:buFont typeface="Wingdings" pitchFamily="2" charset="2"/>
              <a:buNone/>
            </a:pPr>
            <a:r>
              <a:rPr lang="zh-CN" altLang="en-US" dirty="0">
                <a:latin typeface="Times New Roman" pitchFamily="18" charset="0"/>
              </a:rPr>
              <a:t> </a:t>
            </a:r>
            <a:r>
              <a:rPr lang="zh-CN" altLang="en-US" sz="3600" b="0" dirty="0">
                <a:solidFill>
                  <a:srgbClr val="FF6600"/>
                </a:solidFill>
                <a:effectLst>
                  <a:outerShdw blurRad="38100" dist="38100" dir="2700000" algn="tl">
                    <a:srgbClr val="C0C0C0"/>
                  </a:outerShdw>
                </a:effectLst>
                <a:latin typeface="Times New Roman" pitchFamily="18" charset="0"/>
                <a:ea typeface="仿宋_GB2312" pitchFamily="49" charset="-122"/>
                <a:sym typeface="Wingdings" pitchFamily="2" charset="2"/>
              </a:rPr>
              <a:t></a:t>
            </a:r>
            <a:r>
              <a:rPr lang="zh-CN" altLang="en-US" sz="3200" dirty="0">
                <a:latin typeface="Times New Roman" pitchFamily="18" charset="0"/>
              </a:rPr>
              <a:t>具体操作：</a:t>
            </a:r>
          </a:p>
          <a:p>
            <a:pPr>
              <a:lnSpc>
                <a:spcPct val="90000"/>
              </a:lnSpc>
              <a:buFont typeface="Wingdings" pitchFamily="2" charset="2"/>
              <a:buNone/>
            </a:pPr>
            <a:r>
              <a:rPr lang="zh-CN" altLang="en-US" dirty="0">
                <a:latin typeface="Times New Roman" pitchFamily="18" charset="0"/>
              </a:rPr>
              <a:t>            先构造一个只含</a:t>
            </a:r>
            <a:r>
              <a:rPr lang="en-US" altLang="zh-CN" dirty="0"/>
              <a:t>n</a:t>
            </a:r>
            <a:r>
              <a:rPr lang="zh-CN" altLang="en-US" dirty="0">
                <a:latin typeface="Times New Roman" pitchFamily="18" charset="0"/>
              </a:rPr>
              <a:t>个顶点的子图</a:t>
            </a:r>
            <a:r>
              <a:rPr lang="en-US" altLang="zh-CN" dirty="0"/>
              <a:t>SG</a:t>
            </a:r>
            <a:r>
              <a:rPr lang="en-US" altLang="zh-CN" dirty="0">
                <a:latin typeface="Times New Roman" pitchFamily="18" charset="0"/>
              </a:rPr>
              <a:t>，</a:t>
            </a:r>
            <a:r>
              <a:rPr lang="zh-CN" altLang="en-US" dirty="0">
                <a:latin typeface="Times New Roman" pitchFamily="18" charset="0"/>
              </a:rPr>
              <a:t>然后</a:t>
            </a:r>
            <a:r>
              <a:rPr lang="zh-CN" altLang="en-US" b="1" dirty="0">
                <a:solidFill>
                  <a:srgbClr val="C00000"/>
                </a:solidFill>
                <a:latin typeface="Times New Roman" pitchFamily="18" charset="0"/>
              </a:rPr>
              <a:t>从权值最小的边开始</a:t>
            </a:r>
            <a:r>
              <a:rPr lang="zh-CN" altLang="en-US" dirty="0">
                <a:latin typeface="Times New Roman" pitchFamily="18" charset="0"/>
              </a:rPr>
              <a:t>，若它的添加</a:t>
            </a:r>
            <a:r>
              <a:rPr lang="zh-CN" altLang="en-US" b="1" dirty="0">
                <a:solidFill>
                  <a:srgbClr val="C00000"/>
                </a:solidFill>
                <a:latin typeface="Times New Roman" pitchFamily="18" charset="0"/>
              </a:rPr>
              <a:t>不使</a:t>
            </a:r>
            <a:r>
              <a:rPr lang="en-US" altLang="zh-CN" b="1" dirty="0">
                <a:solidFill>
                  <a:srgbClr val="C00000"/>
                </a:solidFill>
              </a:rPr>
              <a:t>SG</a:t>
            </a:r>
            <a:r>
              <a:rPr lang="zh-CN" altLang="en-US" b="1" dirty="0">
                <a:solidFill>
                  <a:srgbClr val="C00000"/>
                </a:solidFill>
                <a:latin typeface="Times New Roman" pitchFamily="18" charset="0"/>
              </a:rPr>
              <a:t>中产生回路</a:t>
            </a:r>
            <a:r>
              <a:rPr lang="zh-CN" altLang="en-US" dirty="0">
                <a:latin typeface="Times New Roman" pitchFamily="18" charset="0"/>
              </a:rPr>
              <a:t>，则在</a:t>
            </a:r>
            <a:r>
              <a:rPr lang="en-US" altLang="zh-CN" dirty="0"/>
              <a:t>SG</a:t>
            </a:r>
            <a:r>
              <a:rPr lang="zh-CN" altLang="en-US" dirty="0">
                <a:latin typeface="Times New Roman" pitchFamily="18" charset="0"/>
              </a:rPr>
              <a:t>上加上这条边，如此重复，直至加上</a:t>
            </a:r>
            <a:r>
              <a:rPr lang="en-US" altLang="zh-CN" dirty="0"/>
              <a:t>n-1</a:t>
            </a:r>
            <a:r>
              <a:rPr lang="zh-CN" altLang="en-US" dirty="0">
                <a:latin typeface="Times New Roman" pitchFamily="18" charset="0"/>
              </a:rPr>
              <a:t>条边为止。</a:t>
            </a:r>
            <a:r>
              <a:rPr lang="zh-CN" altLang="en-US" dirty="0"/>
              <a:t> </a:t>
            </a:r>
          </a:p>
        </p:txBody>
      </p:sp>
    </p:spTree>
    <p:extLst>
      <p:ext uri="{BB962C8B-B14F-4D97-AF65-F5344CB8AC3E}">
        <p14:creationId xmlns:p14="http://schemas.microsoft.com/office/powerpoint/2010/main" val="191681128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65735D4F-6E02-4614-97E4-564E330DF0CA}" type="slidenum">
              <a:rPr lang="en-US" altLang="zh-CN"/>
              <a:pPr/>
              <a:t>106</a:t>
            </a:fld>
            <a:r>
              <a:rPr lang="en-US" altLang="zh-CN"/>
              <a:t>-</a:t>
            </a:r>
          </a:p>
        </p:txBody>
      </p:sp>
      <p:sp>
        <p:nvSpPr>
          <p:cNvPr id="280578" name="Rectangle 2"/>
          <p:cNvSpPr>
            <a:spLocks noGrp="1" noChangeArrowheads="1"/>
          </p:cNvSpPr>
          <p:nvPr>
            <p:ph type="title"/>
          </p:nvPr>
        </p:nvSpPr>
        <p:spPr/>
        <p:txBody>
          <a:bodyPr/>
          <a:lstStyle/>
          <a:p>
            <a:r>
              <a:rPr lang="zh-CN" altLang="en-US" dirty="0"/>
              <a:t>2、克鲁斯卡尔</a:t>
            </a:r>
            <a:r>
              <a:rPr lang="zh-CN" altLang="en-US" dirty="0" smtClean="0"/>
              <a:t>算法</a:t>
            </a:r>
            <a:r>
              <a:rPr lang="en-US" altLang="zh-CN" dirty="0"/>
              <a:t>(</a:t>
            </a:r>
            <a:r>
              <a:rPr lang="zh-CN" altLang="en-US" dirty="0"/>
              <a:t>自学</a:t>
            </a:r>
            <a:r>
              <a:rPr lang="en-US" altLang="zh-CN" dirty="0"/>
              <a:t>)</a:t>
            </a:r>
            <a:endParaRPr lang="zh-CN" altLang="en-US" dirty="0"/>
          </a:p>
        </p:txBody>
      </p:sp>
      <p:grpSp>
        <p:nvGrpSpPr>
          <p:cNvPr id="280579" name="Group 3"/>
          <p:cNvGrpSpPr>
            <a:grpSpLocks/>
          </p:cNvGrpSpPr>
          <p:nvPr/>
        </p:nvGrpSpPr>
        <p:grpSpPr bwMode="auto">
          <a:xfrm>
            <a:off x="1676400" y="2060575"/>
            <a:ext cx="5715000" cy="4389438"/>
            <a:chOff x="1200" y="864"/>
            <a:chExt cx="3600" cy="2765"/>
          </a:xfrm>
        </p:grpSpPr>
        <p:sp>
          <p:nvSpPr>
            <p:cNvPr id="280580" name="Oval 4"/>
            <p:cNvSpPr>
              <a:spLocks noChangeArrowheads="1"/>
            </p:cNvSpPr>
            <p:nvPr/>
          </p:nvSpPr>
          <p:spPr bwMode="auto">
            <a:xfrm>
              <a:off x="1584" y="989"/>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rPr>
                <a:t>a</a:t>
              </a:r>
              <a:endParaRPr kumimoji="1" lang="en-US" altLang="zh-CN">
                <a:latin typeface="Times New Roman" pitchFamily="18" charset="0"/>
              </a:endParaRPr>
            </a:p>
          </p:txBody>
        </p:sp>
        <p:sp>
          <p:nvSpPr>
            <p:cNvPr id="280581" name="Oval 5"/>
            <p:cNvSpPr>
              <a:spLocks noChangeArrowheads="1"/>
            </p:cNvSpPr>
            <p:nvPr/>
          </p:nvSpPr>
          <p:spPr bwMode="auto">
            <a:xfrm>
              <a:off x="3360" y="989"/>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rPr>
                <a:t>b</a:t>
              </a:r>
              <a:endParaRPr kumimoji="1" lang="en-US" altLang="zh-CN">
                <a:latin typeface="Times New Roman" pitchFamily="18" charset="0"/>
              </a:endParaRPr>
            </a:p>
          </p:txBody>
        </p:sp>
        <p:sp>
          <p:nvSpPr>
            <p:cNvPr id="280582" name="Oval 6"/>
            <p:cNvSpPr>
              <a:spLocks noChangeArrowheads="1"/>
            </p:cNvSpPr>
            <p:nvPr/>
          </p:nvSpPr>
          <p:spPr bwMode="auto">
            <a:xfrm>
              <a:off x="4464" y="1517"/>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rPr>
                <a:t>c</a:t>
              </a:r>
              <a:endParaRPr kumimoji="1" lang="en-US" altLang="zh-CN">
                <a:latin typeface="Times New Roman" pitchFamily="18" charset="0"/>
              </a:endParaRPr>
            </a:p>
          </p:txBody>
        </p:sp>
        <p:sp>
          <p:nvSpPr>
            <p:cNvPr id="280583" name="Oval 7"/>
            <p:cNvSpPr>
              <a:spLocks noChangeArrowheads="1"/>
            </p:cNvSpPr>
            <p:nvPr/>
          </p:nvSpPr>
          <p:spPr bwMode="auto">
            <a:xfrm>
              <a:off x="3504" y="2573"/>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rPr>
                <a:t>d</a:t>
              </a:r>
              <a:endParaRPr kumimoji="1" lang="en-US" altLang="zh-CN">
                <a:latin typeface="Times New Roman" pitchFamily="18" charset="0"/>
              </a:endParaRPr>
            </a:p>
          </p:txBody>
        </p:sp>
        <p:sp>
          <p:nvSpPr>
            <p:cNvPr id="280584" name="Oval 8"/>
            <p:cNvSpPr>
              <a:spLocks noChangeArrowheads="1"/>
            </p:cNvSpPr>
            <p:nvPr/>
          </p:nvSpPr>
          <p:spPr bwMode="auto">
            <a:xfrm>
              <a:off x="2448" y="1997"/>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rPr>
                <a:t>e</a:t>
              </a:r>
              <a:endParaRPr kumimoji="1" lang="en-US" altLang="zh-CN">
                <a:latin typeface="Times New Roman" pitchFamily="18" charset="0"/>
              </a:endParaRPr>
            </a:p>
          </p:txBody>
        </p:sp>
        <p:sp>
          <p:nvSpPr>
            <p:cNvPr id="280585" name="Oval 9"/>
            <p:cNvSpPr>
              <a:spLocks noChangeArrowheads="1"/>
            </p:cNvSpPr>
            <p:nvPr/>
          </p:nvSpPr>
          <p:spPr bwMode="auto">
            <a:xfrm>
              <a:off x="1200" y="2573"/>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rPr>
                <a:t>g</a:t>
              </a:r>
              <a:endParaRPr kumimoji="1" lang="en-US" altLang="zh-CN">
                <a:latin typeface="Times New Roman" pitchFamily="18" charset="0"/>
              </a:endParaRPr>
            </a:p>
          </p:txBody>
        </p:sp>
        <p:sp>
          <p:nvSpPr>
            <p:cNvPr id="280586" name="Oval 10"/>
            <p:cNvSpPr>
              <a:spLocks noChangeArrowheads="1"/>
            </p:cNvSpPr>
            <p:nvPr/>
          </p:nvSpPr>
          <p:spPr bwMode="auto">
            <a:xfrm>
              <a:off x="2640" y="3293"/>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rPr>
                <a:t>f</a:t>
              </a:r>
              <a:endParaRPr kumimoji="1" lang="en-US" altLang="zh-CN">
                <a:latin typeface="Times New Roman" pitchFamily="18" charset="0"/>
              </a:endParaRPr>
            </a:p>
          </p:txBody>
        </p:sp>
        <p:sp>
          <p:nvSpPr>
            <p:cNvPr id="280587" name="Line 11"/>
            <p:cNvSpPr>
              <a:spLocks noChangeShapeType="1"/>
            </p:cNvSpPr>
            <p:nvPr/>
          </p:nvSpPr>
          <p:spPr bwMode="auto">
            <a:xfrm>
              <a:off x="1920" y="1181"/>
              <a:ext cx="1440" cy="0"/>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88" name="Line 12"/>
            <p:cNvSpPr>
              <a:spLocks noChangeShapeType="1"/>
            </p:cNvSpPr>
            <p:nvPr/>
          </p:nvSpPr>
          <p:spPr bwMode="auto">
            <a:xfrm>
              <a:off x="1872" y="1277"/>
              <a:ext cx="624" cy="76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89" name="Line 13"/>
            <p:cNvSpPr>
              <a:spLocks noChangeShapeType="1"/>
            </p:cNvSpPr>
            <p:nvPr/>
          </p:nvSpPr>
          <p:spPr bwMode="auto">
            <a:xfrm flipH="1">
              <a:off x="2736" y="1277"/>
              <a:ext cx="672" cy="76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90" name="Line 14"/>
            <p:cNvSpPr>
              <a:spLocks noChangeShapeType="1"/>
            </p:cNvSpPr>
            <p:nvPr/>
          </p:nvSpPr>
          <p:spPr bwMode="auto">
            <a:xfrm flipH="1">
              <a:off x="1392" y="1277"/>
              <a:ext cx="288" cy="1296"/>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91" name="Line 15"/>
            <p:cNvSpPr>
              <a:spLocks noChangeShapeType="1"/>
            </p:cNvSpPr>
            <p:nvPr/>
          </p:nvSpPr>
          <p:spPr bwMode="auto">
            <a:xfrm flipV="1">
              <a:off x="1536" y="2237"/>
              <a:ext cx="960" cy="480"/>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92" name="Line 16"/>
            <p:cNvSpPr>
              <a:spLocks noChangeShapeType="1"/>
            </p:cNvSpPr>
            <p:nvPr/>
          </p:nvSpPr>
          <p:spPr bwMode="auto">
            <a:xfrm>
              <a:off x="2784" y="2237"/>
              <a:ext cx="768"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93" name="Line 17"/>
            <p:cNvSpPr>
              <a:spLocks noChangeShapeType="1"/>
            </p:cNvSpPr>
            <p:nvPr/>
          </p:nvSpPr>
          <p:spPr bwMode="auto">
            <a:xfrm>
              <a:off x="3696" y="1181"/>
              <a:ext cx="816"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94" name="Line 18"/>
            <p:cNvSpPr>
              <a:spLocks noChangeShapeType="1"/>
            </p:cNvSpPr>
            <p:nvPr/>
          </p:nvSpPr>
          <p:spPr bwMode="auto">
            <a:xfrm flipH="1">
              <a:off x="3792" y="1805"/>
              <a:ext cx="720" cy="86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95" name="Line 19"/>
            <p:cNvSpPr>
              <a:spLocks noChangeShapeType="1"/>
            </p:cNvSpPr>
            <p:nvPr/>
          </p:nvSpPr>
          <p:spPr bwMode="auto">
            <a:xfrm>
              <a:off x="3552" y="1325"/>
              <a:ext cx="96" cy="124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96" name="Line 20"/>
            <p:cNvSpPr>
              <a:spLocks noChangeShapeType="1"/>
            </p:cNvSpPr>
            <p:nvPr/>
          </p:nvSpPr>
          <p:spPr bwMode="auto">
            <a:xfrm>
              <a:off x="1488" y="2861"/>
              <a:ext cx="1152" cy="52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97" name="Line 21"/>
            <p:cNvSpPr>
              <a:spLocks noChangeShapeType="1"/>
            </p:cNvSpPr>
            <p:nvPr/>
          </p:nvSpPr>
          <p:spPr bwMode="auto">
            <a:xfrm flipH="1">
              <a:off x="2976" y="2861"/>
              <a:ext cx="576" cy="52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98" name="Text Box 22"/>
            <p:cNvSpPr txBox="1">
              <a:spLocks noChangeArrowheads="1"/>
            </p:cNvSpPr>
            <p:nvPr/>
          </p:nvSpPr>
          <p:spPr bwMode="auto">
            <a:xfrm>
              <a:off x="2342" y="864"/>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tx2"/>
                  </a:solidFill>
                  <a:latin typeface="Times New Roman" pitchFamily="18" charset="0"/>
                </a:rPr>
                <a:t>19</a:t>
              </a:r>
              <a:endParaRPr kumimoji="1" lang="zh-CN" altLang="en-US">
                <a:latin typeface="Times New Roman" pitchFamily="18" charset="0"/>
              </a:endParaRPr>
            </a:p>
          </p:txBody>
        </p:sp>
        <p:sp>
          <p:nvSpPr>
            <p:cNvPr id="280599" name="Text Box 23"/>
            <p:cNvSpPr txBox="1">
              <a:spLocks noChangeArrowheads="1"/>
            </p:cNvSpPr>
            <p:nvPr/>
          </p:nvSpPr>
          <p:spPr bwMode="auto">
            <a:xfrm>
              <a:off x="3936" y="1056"/>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tx2"/>
                  </a:solidFill>
                  <a:latin typeface="Times New Roman" pitchFamily="18" charset="0"/>
                </a:rPr>
                <a:t>5</a:t>
              </a:r>
              <a:endParaRPr kumimoji="1" lang="zh-CN" altLang="en-US">
                <a:solidFill>
                  <a:schemeClr val="tx2"/>
                </a:solidFill>
                <a:latin typeface="Times New Roman" pitchFamily="18" charset="0"/>
              </a:endParaRPr>
            </a:p>
          </p:txBody>
        </p:sp>
        <p:sp>
          <p:nvSpPr>
            <p:cNvPr id="280600" name="Text Box 24"/>
            <p:cNvSpPr txBox="1">
              <a:spLocks noChangeArrowheads="1"/>
            </p:cNvSpPr>
            <p:nvPr/>
          </p:nvSpPr>
          <p:spPr bwMode="auto">
            <a:xfrm>
              <a:off x="2112" y="1421"/>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tx2"/>
                  </a:solidFill>
                  <a:latin typeface="Times New Roman" pitchFamily="18" charset="0"/>
                </a:rPr>
                <a:t>14</a:t>
              </a:r>
              <a:endParaRPr kumimoji="1" lang="zh-CN" altLang="en-US">
                <a:latin typeface="Times New Roman" pitchFamily="18" charset="0"/>
              </a:endParaRPr>
            </a:p>
          </p:txBody>
        </p:sp>
        <p:sp>
          <p:nvSpPr>
            <p:cNvPr id="280601" name="Text Box 25"/>
            <p:cNvSpPr txBox="1">
              <a:spLocks noChangeArrowheads="1"/>
            </p:cNvSpPr>
            <p:nvPr/>
          </p:nvSpPr>
          <p:spPr bwMode="auto">
            <a:xfrm>
              <a:off x="1200" y="1721"/>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tx2"/>
                  </a:solidFill>
                  <a:latin typeface="Times New Roman" pitchFamily="18" charset="0"/>
                </a:rPr>
                <a:t>18</a:t>
              </a:r>
              <a:endParaRPr kumimoji="1" lang="zh-CN" altLang="en-US" sz="3200">
                <a:latin typeface="Times New Roman" pitchFamily="18" charset="0"/>
              </a:endParaRPr>
            </a:p>
          </p:txBody>
        </p:sp>
        <p:sp>
          <p:nvSpPr>
            <p:cNvPr id="280602" name="Text Box 26"/>
            <p:cNvSpPr txBox="1">
              <a:spLocks noChangeArrowheads="1"/>
            </p:cNvSpPr>
            <p:nvPr/>
          </p:nvSpPr>
          <p:spPr bwMode="auto">
            <a:xfrm>
              <a:off x="1862" y="3065"/>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latin typeface="Times New Roman" pitchFamily="18" charset="0"/>
                </a:rPr>
                <a:t>27</a:t>
              </a:r>
            </a:p>
          </p:txBody>
        </p:sp>
        <p:sp>
          <p:nvSpPr>
            <p:cNvPr id="280603" name="Text Box 27"/>
            <p:cNvSpPr txBox="1">
              <a:spLocks noChangeArrowheads="1"/>
            </p:cNvSpPr>
            <p:nvPr/>
          </p:nvSpPr>
          <p:spPr bwMode="auto">
            <a:xfrm>
              <a:off x="1814" y="2153"/>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tx2"/>
                  </a:solidFill>
                  <a:latin typeface="Times New Roman" pitchFamily="18" charset="0"/>
                </a:rPr>
                <a:t>16</a:t>
              </a:r>
              <a:endParaRPr kumimoji="1" lang="zh-CN" altLang="en-US" sz="3200">
                <a:latin typeface="Times New Roman" pitchFamily="18" charset="0"/>
              </a:endParaRPr>
            </a:p>
          </p:txBody>
        </p:sp>
        <p:sp>
          <p:nvSpPr>
            <p:cNvPr id="280604" name="Text Box 28"/>
            <p:cNvSpPr txBox="1">
              <a:spLocks noChangeArrowheads="1"/>
            </p:cNvSpPr>
            <p:nvPr/>
          </p:nvSpPr>
          <p:spPr bwMode="auto">
            <a:xfrm>
              <a:off x="3068" y="2160"/>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tx2"/>
                  </a:solidFill>
                  <a:latin typeface="Times New Roman" pitchFamily="18" charset="0"/>
                </a:rPr>
                <a:t>8</a:t>
              </a:r>
              <a:endParaRPr kumimoji="1" lang="zh-CN" altLang="en-US" sz="3200">
                <a:latin typeface="Times New Roman" pitchFamily="18" charset="0"/>
              </a:endParaRPr>
            </a:p>
          </p:txBody>
        </p:sp>
        <p:sp>
          <p:nvSpPr>
            <p:cNvPr id="280605" name="Text Box 29"/>
            <p:cNvSpPr txBox="1">
              <a:spLocks noChangeArrowheads="1"/>
            </p:cNvSpPr>
            <p:nvPr/>
          </p:nvSpPr>
          <p:spPr bwMode="auto">
            <a:xfrm>
              <a:off x="3120" y="3053"/>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tx2"/>
                  </a:solidFill>
                  <a:latin typeface="Times New Roman" pitchFamily="18" charset="0"/>
                </a:rPr>
                <a:t>21</a:t>
              </a:r>
              <a:endParaRPr kumimoji="1" lang="zh-CN" altLang="en-US" sz="3200">
                <a:latin typeface="Times New Roman" pitchFamily="18" charset="0"/>
              </a:endParaRPr>
            </a:p>
          </p:txBody>
        </p:sp>
        <p:sp>
          <p:nvSpPr>
            <p:cNvPr id="280606" name="Text Box 30"/>
            <p:cNvSpPr txBox="1">
              <a:spLocks noChangeArrowheads="1"/>
            </p:cNvSpPr>
            <p:nvPr/>
          </p:nvSpPr>
          <p:spPr bwMode="auto">
            <a:xfrm>
              <a:off x="4022" y="2201"/>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tx2"/>
                  </a:solidFill>
                  <a:latin typeface="Times New Roman" pitchFamily="18" charset="0"/>
                </a:rPr>
                <a:t>3</a:t>
              </a:r>
              <a:endParaRPr kumimoji="1" lang="zh-CN" altLang="en-US" sz="3200">
                <a:latin typeface="Times New Roman" pitchFamily="18" charset="0"/>
              </a:endParaRPr>
            </a:p>
          </p:txBody>
        </p:sp>
        <p:sp>
          <p:nvSpPr>
            <p:cNvPr id="280607" name="Text Box 31"/>
            <p:cNvSpPr txBox="1">
              <a:spLocks noChangeArrowheads="1"/>
            </p:cNvSpPr>
            <p:nvPr/>
          </p:nvSpPr>
          <p:spPr bwMode="auto">
            <a:xfrm>
              <a:off x="2832" y="1296"/>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tx2"/>
                  </a:solidFill>
                  <a:latin typeface="Times New Roman" pitchFamily="18" charset="0"/>
                </a:rPr>
                <a:t>12</a:t>
              </a:r>
              <a:endParaRPr kumimoji="1" lang="zh-CN" altLang="en-US" sz="3200">
                <a:latin typeface="Times New Roman" pitchFamily="18" charset="0"/>
              </a:endParaRPr>
            </a:p>
          </p:txBody>
        </p:sp>
        <p:sp>
          <p:nvSpPr>
            <p:cNvPr id="280608" name="Text Box 32"/>
            <p:cNvSpPr txBox="1">
              <a:spLocks noChangeArrowheads="1"/>
            </p:cNvSpPr>
            <p:nvPr/>
          </p:nvSpPr>
          <p:spPr bwMode="auto">
            <a:xfrm>
              <a:off x="3590" y="1625"/>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tx2"/>
                  </a:solidFill>
                  <a:latin typeface="Times New Roman" pitchFamily="18" charset="0"/>
                </a:rPr>
                <a:t>7</a:t>
              </a:r>
              <a:endParaRPr kumimoji="1" lang="zh-CN" altLang="en-US" sz="3200">
                <a:latin typeface="Times New Roman" pitchFamily="18" charset="0"/>
              </a:endParaRPr>
            </a:p>
          </p:txBody>
        </p:sp>
      </p:grpSp>
      <p:sp>
        <p:nvSpPr>
          <p:cNvPr id="280609" name="Oval 33"/>
          <p:cNvSpPr>
            <a:spLocks noChangeArrowheads="1"/>
          </p:cNvSpPr>
          <p:nvPr/>
        </p:nvSpPr>
        <p:spPr bwMode="auto">
          <a:xfrm>
            <a:off x="2286000" y="2289175"/>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a</a:t>
            </a:r>
            <a:endParaRPr kumimoji="1" lang="en-US" altLang="zh-CN">
              <a:latin typeface="Times New Roman" pitchFamily="18" charset="0"/>
            </a:endParaRPr>
          </a:p>
        </p:txBody>
      </p:sp>
      <p:sp>
        <p:nvSpPr>
          <p:cNvPr id="280610" name="Line 34"/>
          <p:cNvSpPr>
            <a:spLocks noChangeShapeType="1"/>
          </p:cNvSpPr>
          <p:nvPr/>
        </p:nvSpPr>
        <p:spPr bwMode="auto">
          <a:xfrm>
            <a:off x="2743200" y="2716213"/>
            <a:ext cx="990600" cy="12192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611" name="Oval 35"/>
          <p:cNvSpPr>
            <a:spLocks noChangeArrowheads="1"/>
          </p:cNvSpPr>
          <p:nvPr/>
        </p:nvSpPr>
        <p:spPr bwMode="auto">
          <a:xfrm>
            <a:off x="3657600" y="3859213"/>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e</a:t>
            </a:r>
            <a:endParaRPr kumimoji="1" lang="en-US" altLang="zh-CN">
              <a:latin typeface="Times New Roman" pitchFamily="18" charset="0"/>
            </a:endParaRPr>
          </a:p>
        </p:txBody>
      </p:sp>
      <p:sp>
        <p:nvSpPr>
          <p:cNvPr id="280612" name="Line 36"/>
          <p:cNvSpPr>
            <a:spLocks noChangeShapeType="1"/>
          </p:cNvSpPr>
          <p:nvPr/>
        </p:nvSpPr>
        <p:spPr bwMode="auto">
          <a:xfrm>
            <a:off x="4191000" y="4240213"/>
            <a:ext cx="1219200" cy="6858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613" name="Oval 37"/>
          <p:cNvSpPr>
            <a:spLocks noChangeArrowheads="1"/>
          </p:cNvSpPr>
          <p:nvPr/>
        </p:nvSpPr>
        <p:spPr bwMode="auto">
          <a:xfrm>
            <a:off x="5334000" y="4773613"/>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d</a:t>
            </a:r>
            <a:endParaRPr kumimoji="1" lang="en-US" altLang="zh-CN">
              <a:latin typeface="Times New Roman" pitchFamily="18" charset="0"/>
            </a:endParaRPr>
          </a:p>
        </p:txBody>
      </p:sp>
      <p:sp>
        <p:nvSpPr>
          <p:cNvPr id="280614" name="Line 38"/>
          <p:cNvSpPr>
            <a:spLocks noChangeShapeType="1"/>
          </p:cNvSpPr>
          <p:nvPr/>
        </p:nvSpPr>
        <p:spPr bwMode="auto">
          <a:xfrm flipH="1">
            <a:off x="5791200" y="3554413"/>
            <a:ext cx="1143000" cy="13716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615" name="Oval 39"/>
          <p:cNvSpPr>
            <a:spLocks noChangeArrowheads="1"/>
          </p:cNvSpPr>
          <p:nvPr/>
        </p:nvSpPr>
        <p:spPr bwMode="auto">
          <a:xfrm>
            <a:off x="6858000" y="3097213"/>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c</a:t>
            </a:r>
            <a:endParaRPr kumimoji="1" lang="en-US" altLang="zh-CN">
              <a:latin typeface="Times New Roman" pitchFamily="18" charset="0"/>
            </a:endParaRPr>
          </a:p>
        </p:txBody>
      </p:sp>
      <p:sp>
        <p:nvSpPr>
          <p:cNvPr id="280616" name="Line 40"/>
          <p:cNvSpPr>
            <a:spLocks noChangeShapeType="1"/>
          </p:cNvSpPr>
          <p:nvPr/>
        </p:nvSpPr>
        <p:spPr bwMode="auto">
          <a:xfrm>
            <a:off x="5638800" y="2563813"/>
            <a:ext cx="1295400" cy="6858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617" name="Oval 41"/>
          <p:cNvSpPr>
            <a:spLocks noChangeArrowheads="1"/>
          </p:cNvSpPr>
          <p:nvPr/>
        </p:nvSpPr>
        <p:spPr bwMode="auto">
          <a:xfrm>
            <a:off x="5105400" y="2259013"/>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b</a:t>
            </a:r>
            <a:endParaRPr kumimoji="1" lang="en-US" altLang="zh-CN">
              <a:latin typeface="Times New Roman" pitchFamily="18" charset="0"/>
            </a:endParaRPr>
          </a:p>
        </p:txBody>
      </p:sp>
      <p:sp>
        <p:nvSpPr>
          <p:cNvPr id="280618" name="Line 42"/>
          <p:cNvSpPr>
            <a:spLocks noChangeShapeType="1"/>
          </p:cNvSpPr>
          <p:nvPr/>
        </p:nvSpPr>
        <p:spPr bwMode="auto">
          <a:xfrm flipV="1">
            <a:off x="2209800" y="4240213"/>
            <a:ext cx="1524000" cy="7620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619" name="Oval 43"/>
          <p:cNvSpPr>
            <a:spLocks noChangeArrowheads="1"/>
          </p:cNvSpPr>
          <p:nvPr/>
        </p:nvSpPr>
        <p:spPr bwMode="auto">
          <a:xfrm>
            <a:off x="1676400" y="4773613"/>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g</a:t>
            </a:r>
            <a:endParaRPr kumimoji="1" lang="en-US" altLang="zh-CN">
              <a:latin typeface="Times New Roman" pitchFamily="18" charset="0"/>
            </a:endParaRPr>
          </a:p>
        </p:txBody>
      </p:sp>
      <p:sp>
        <p:nvSpPr>
          <p:cNvPr id="280620" name="Line 44"/>
          <p:cNvSpPr>
            <a:spLocks noChangeShapeType="1"/>
          </p:cNvSpPr>
          <p:nvPr/>
        </p:nvSpPr>
        <p:spPr bwMode="auto">
          <a:xfrm flipH="1">
            <a:off x="4495800" y="5230813"/>
            <a:ext cx="914400" cy="8382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621" name="Oval 45"/>
          <p:cNvSpPr>
            <a:spLocks noChangeArrowheads="1"/>
          </p:cNvSpPr>
          <p:nvPr/>
        </p:nvSpPr>
        <p:spPr bwMode="auto">
          <a:xfrm>
            <a:off x="3962400" y="5916613"/>
            <a:ext cx="533400" cy="533400"/>
          </a:xfrm>
          <a:prstGeom prst="ellipse">
            <a:avLst/>
          </a:prstGeom>
          <a:solidFill>
            <a:srgbClr val="FFFF99"/>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f</a:t>
            </a:r>
            <a:endParaRPr kumimoji="1" lang="en-US" altLang="zh-CN">
              <a:latin typeface="Times New Roman" pitchFamily="18" charset="0"/>
            </a:endParaRPr>
          </a:p>
        </p:txBody>
      </p:sp>
      <p:sp>
        <p:nvSpPr>
          <p:cNvPr id="280622" name="Text Box 46"/>
          <p:cNvSpPr txBox="1">
            <a:spLocks noChangeArrowheads="1"/>
          </p:cNvSpPr>
          <p:nvPr/>
        </p:nvSpPr>
        <p:spPr bwMode="auto">
          <a:xfrm>
            <a:off x="3124200" y="294481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0000"/>
                </a:solidFill>
                <a:latin typeface="Times New Roman" pitchFamily="18" charset="0"/>
              </a:rPr>
              <a:t>14</a:t>
            </a:r>
            <a:endParaRPr kumimoji="1" lang="zh-CN" altLang="en-US" b="1">
              <a:solidFill>
                <a:srgbClr val="FF0000"/>
              </a:solidFill>
              <a:latin typeface="Times New Roman" pitchFamily="18" charset="0"/>
            </a:endParaRPr>
          </a:p>
        </p:txBody>
      </p:sp>
      <p:sp>
        <p:nvSpPr>
          <p:cNvPr id="280623" name="Text Box 47"/>
          <p:cNvSpPr txBox="1">
            <a:spLocks noChangeArrowheads="1"/>
          </p:cNvSpPr>
          <p:nvPr/>
        </p:nvSpPr>
        <p:spPr bwMode="auto">
          <a:xfrm>
            <a:off x="4641850" y="41179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0000"/>
                </a:solidFill>
                <a:latin typeface="Times New Roman" pitchFamily="18" charset="0"/>
              </a:rPr>
              <a:t>8</a:t>
            </a:r>
            <a:endParaRPr kumimoji="1" lang="zh-CN" altLang="en-US" sz="3200">
              <a:latin typeface="Times New Roman" pitchFamily="18" charset="0"/>
            </a:endParaRPr>
          </a:p>
        </p:txBody>
      </p:sp>
      <p:sp>
        <p:nvSpPr>
          <p:cNvPr id="280624" name="Text Box 48"/>
          <p:cNvSpPr txBox="1">
            <a:spLocks noChangeArrowheads="1"/>
          </p:cNvSpPr>
          <p:nvPr/>
        </p:nvSpPr>
        <p:spPr bwMode="auto">
          <a:xfrm>
            <a:off x="6019800" y="23653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0000"/>
                </a:solidFill>
                <a:latin typeface="Times New Roman" pitchFamily="18" charset="0"/>
              </a:rPr>
              <a:t>5</a:t>
            </a:r>
            <a:endParaRPr kumimoji="1" lang="zh-CN" altLang="en-US">
              <a:solidFill>
                <a:schemeClr val="tx2"/>
              </a:solidFill>
              <a:latin typeface="Times New Roman" pitchFamily="18" charset="0"/>
            </a:endParaRPr>
          </a:p>
        </p:txBody>
      </p:sp>
      <p:sp>
        <p:nvSpPr>
          <p:cNvPr id="280625" name="Text Box 49"/>
          <p:cNvSpPr txBox="1">
            <a:spLocks noChangeArrowheads="1"/>
          </p:cNvSpPr>
          <p:nvPr/>
        </p:nvSpPr>
        <p:spPr bwMode="auto">
          <a:xfrm>
            <a:off x="6165850" y="41941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0000"/>
                </a:solidFill>
                <a:latin typeface="Times New Roman" pitchFamily="18" charset="0"/>
              </a:rPr>
              <a:t>3</a:t>
            </a:r>
            <a:endParaRPr kumimoji="1" lang="zh-CN" altLang="en-US" sz="3200">
              <a:latin typeface="Times New Roman" pitchFamily="18" charset="0"/>
            </a:endParaRPr>
          </a:p>
        </p:txBody>
      </p:sp>
      <p:sp>
        <p:nvSpPr>
          <p:cNvPr id="280626" name="Text Box 50"/>
          <p:cNvSpPr txBox="1">
            <a:spLocks noChangeArrowheads="1"/>
          </p:cNvSpPr>
          <p:nvPr/>
        </p:nvSpPr>
        <p:spPr bwMode="auto">
          <a:xfrm>
            <a:off x="2667000" y="408781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0000"/>
                </a:solidFill>
                <a:latin typeface="Times New Roman" pitchFamily="18" charset="0"/>
              </a:rPr>
              <a:t>16</a:t>
            </a:r>
          </a:p>
        </p:txBody>
      </p:sp>
      <p:sp>
        <p:nvSpPr>
          <p:cNvPr id="280627" name="Text Box 51"/>
          <p:cNvSpPr txBox="1">
            <a:spLocks noChangeArrowheads="1"/>
          </p:cNvSpPr>
          <p:nvPr/>
        </p:nvSpPr>
        <p:spPr bwMode="auto">
          <a:xfrm>
            <a:off x="4724400" y="553561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0000"/>
                </a:solidFill>
                <a:latin typeface="Times New Roman" pitchFamily="18" charset="0"/>
              </a:rPr>
              <a:t>21</a:t>
            </a:r>
            <a:endParaRPr kumimoji="1" lang="zh-CN" altLang="en-US" sz="3200">
              <a:latin typeface="Times New Roman" pitchFamily="18" charset="0"/>
            </a:endParaRPr>
          </a:p>
        </p:txBody>
      </p:sp>
      <p:sp>
        <p:nvSpPr>
          <p:cNvPr id="280628" name="Line 52"/>
          <p:cNvSpPr>
            <a:spLocks noChangeShapeType="1"/>
          </p:cNvSpPr>
          <p:nvPr/>
        </p:nvSpPr>
        <p:spPr bwMode="auto">
          <a:xfrm>
            <a:off x="5410200" y="2792413"/>
            <a:ext cx="152400" cy="1981200"/>
          </a:xfrm>
          <a:prstGeom prst="line">
            <a:avLst/>
          </a:prstGeom>
          <a:noFill/>
          <a:ln w="28575" cap="sq">
            <a:solidFill>
              <a:srgbClr val="DFA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629" name="Line 53"/>
          <p:cNvSpPr>
            <a:spLocks noChangeShapeType="1"/>
          </p:cNvSpPr>
          <p:nvPr/>
        </p:nvSpPr>
        <p:spPr bwMode="auto">
          <a:xfrm flipH="1">
            <a:off x="4114800" y="2716213"/>
            <a:ext cx="1066800" cy="1219200"/>
          </a:xfrm>
          <a:prstGeom prst="line">
            <a:avLst/>
          </a:prstGeom>
          <a:noFill/>
          <a:ln w="28575" cap="sq">
            <a:solidFill>
              <a:srgbClr val="DFA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630" name="Line 54"/>
          <p:cNvSpPr>
            <a:spLocks noChangeShapeType="1"/>
          </p:cNvSpPr>
          <p:nvPr/>
        </p:nvSpPr>
        <p:spPr bwMode="auto">
          <a:xfrm flipH="1">
            <a:off x="1981200" y="2716213"/>
            <a:ext cx="457200" cy="2057400"/>
          </a:xfrm>
          <a:prstGeom prst="line">
            <a:avLst/>
          </a:prstGeom>
          <a:noFill/>
          <a:ln w="28575" cap="sq">
            <a:solidFill>
              <a:srgbClr val="DFA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631" name="Line 55"/>
          <p:cNvSpPr>
            <a:spLocks noChangeShapeType="1"/>
          </p:cNvSpPr>
          <p:nvPr/>
        </p:nvSpPr>
        <p:spPr bwMode="auto">
          <a:xfrm>
            <a:off x="2819400" y="2563813"/>
            <a:ext cx="2286000" cy="0"/>
          </a:xfrm>
          <a:prstGeom prst="line">
            <a:avLst/>
          </a:prstGeom>
          <a:noFill/>
          <a:ln w="28575" cap="sq">
            <a:solidFill>
              <a:srgbClr val="DFA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632" name="Text Box 56"/>
          <p:cNvSpPr txBox="1">
            <a:spLocks noChangeArrowheads="1"/>
          </p:cNvSpPr>
          <p:nvPr/>
        </p:nvSpPr>
        <p:spPr bwMode="auto">
          <a:xfrm>
            <a:off x="5486400" y="32797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DFAFFF"/>
                </a:solidFill>
                <a:latin typeface="Times New Roman" pitchFamily="18" charset="0"/>
              </a:rPr>
              <a:t>7</a:t>
            </a:r>
            <a:endParaRPr kumimoji="1" lang="zh-CN" altLang="en-US" sz="3200">
              <a:latin typeface="Times New Roman" pitchFamily="18" charset="0"/>
            </a:endParaRPr>
          </a:p>
        </p:txBody>
      </p:sp>
      <p:sp>
        <p:nvSpPr>
          <p:cNvPr id="280633" name="Text Box 57"/>
          <p:cNvSpPr txBox="1">
            <a:spLocks noChangeArrowheads="1"/>
          </p:cNvSpPr>
          <p:nvPr/>
        </p:nvSpPr>
        <p:spPr bwMode="auto">
          <a:xfrm>
            <a:off x="4267200" y="274637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DFAFFF"/>
                </a:solidFill>
                <a:latin typeface="Times New Roman" pitchFamily="18" charset="0"/>
              </a:rPr>
              <a:t>12</a:t>
            </a:r>
            <a:endParaRPr kumimoji="1" lang="zh-CN" altLang="en-US" sz="3200">
              <a:latin typeface="Times New Roman" pitchFamily="18" charset="0"/>
            </a:endParaRPr>
          </a:p>
        </p:txBody>
      </p:sp>
      <p:sp>
        <p:nvSpPr>
          <p:cNvPr id="280634" name="Text Box 58"/>
          <p:cNvSpPr txBox="1">
            <a:spLocks noChangeArrowheads="1"/>
          </p:cNvSpPr>
          <p:nvPr/>
        </p:nvSpPr>
        <p:spPr bwMode="auto">
          <a:xfrm>
            <a:off x="1676400" y="343217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DFAFFF"/>
                </a:solidFill>
                <a:latin typeface="Times New Roman" pitchFamily="18" charset="0"/>
              </a:rPr>
              <a:t>18</a:t>
            </a:r>
            <a:endParaRPr kumimoji="1" lang="zh-CN" altLang="en-US" sz="3200">
              <a:latin typeface="Times New Roman" pitchFamily="18" charset="0"/>
            </a:endParaRPr>
          </a:p>
        </p:txBody>
      </p:sp>
      <p:sp>
        <p:nvSpPr>
          <p:cNvPr id="280635" name="Text Box 59"/>
          <p:cNvSpPr txBox="1">
            <a:spLocks noChangeArrowheads="1"/>
          </p:cNvSpPr>
          <p:nvPr/>
        </p:nvSpPr>
        <p:spPr bwMode="auto">
          <a:xfrm>
            <a:off x="3505200" y="206057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DFAFFF"/>
                </a:solidFill>
                <a:latin typeface="Times New Roman" pitchFamily="18" charset="0"/>
              </a:rPr>
              <a:t>19</a:t>
            </a:r>
            <a:endParaRPr kumimoji="1" lang="zh-CN" altLang="en-US">
              <a:latin typeface="Times New Roman" pitchFamily="18" charset="0"/>
            </a:endParaRPr>
          </a:p>
        </p:txBody>
      </p:sp>
    </p:spTree>
    <p:extLst>
      <p:ext uri="{BB962C8B-B14F-4D97-AF65-F5344CB8AC3E}">
        <p14:creationId xmlns:p14="http://schemas.microsoft.com/office/powerpoint/2010/main" val="1864180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80579"/>
                                        </p:tgtEl>
                                        <p:attrNameLst>
                                          <p:attrName>style.visibility</p:attrName>
                                        </p:attrNameLst>
                                      </p:cBhvr>
                                      <p:to>
                                        <p:strVal val="visible"/>
                                      </p:to>
                                    </p:set>
                                    <p:animEffect transition="in" filter="wipe(up)">
                                      <p:cBhvr>
                                        <p:cTn id="7" dur="500"/>
                                        <p:tgtEl>
                                          <p:spTgt spid="280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0609"/>
                                        </p:tgtEl>
                                        <p:attrNameLst>
                                          <p:attrName>style.visibility</p:attrName>
                                        </p:attrNameLst>
                                      </p:cBhvr>
                                      <p:to>
                                        <p:strVal val="visible"/>
                                      </p:to>
                                    </p:set>
                                    <p:animEffect transition="in" filter="wipe(up)">
                                      <p:cBhvr>
                                        <p:cTn id="12" dur="500"/>
                                        <p:tgtEl>
                                          <p:spTgt spid="280609"/>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80617"/>
                                        </p:tgtEl>
                                        <p:attrNameLst>
                                          <p:attrName>style.visibility</p:attrName>
                                        </p:attrNameLst>
                                      </p:cBhvr>
                                      <p:to>
                                        <p:strVal val="visible"/>
                                      </p:to>
                                    </p:set>
                                    <p:animEffect transition="in" filter="wipe(up)">
                                      <p:cBhvr>
                                        <p:cTn id="16" dur="500"/>
                                        <p:tgtEl>
                                          <p:spTgt spid="280617"/>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80615"/>
                                        </p:tgtEl>
                                        <p:attrNameLst>
                                          <p:attrName>style.visibility</p:attrName>
                                        </p:attrNameLst>
                                      </p:cBhvr>
                                      <p:to>
                                        <p:strVal val="visible"/>
                                      </p:to>
                                    </p:set>
                                    <p:animEffect transition="in" filter="wipe(left)">
                                      <p:cBhvr>
                                        <p:cTn id="20" dur="500"/>
                                        <p:tgtEl>
                                          <p:spTgt spid="280615"/>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280613"/>
                                        </p:tgtEl>
                                        <p:attrNameLst>
                                          <p:attrName>style.visibility</p:attrName>
                                        </p:attrNameLst>
                                      </p:cBhvr>
                                      <p:to>
                                        <p:strVal val="visible"/>
                                      </p:to>
                                    </p:set>
                                    <p:animEffect transition="in" filter="wipe(up)">
                                      <p:cBhvr>
                                        <p:cTn id="24" dur="500"/>
                                        <p:tgtEl>
                                          <p:spTgt spid="280613"/>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280611"/>
                                        </p:tgtEl>
                                        <p:attrNameLst>
                                          <p:attrName>style.visibility</p:attrName>
                                        </p:attrNameLst>
                                      </p:cBhvr>
                                      <p:to>
                                        <p:strVal val="visible"/>
                                      </p:to>
                                    </p:set>
                                    <p:animEffect transition="in" filter="wipe(up)">
                                      <p:cBhvr>
                                        <p:cTn id="28" dur="500"/>
                                        <p:tgtEl>
                                          <p:spTgt spid="280611"/>
                                        </p:tgtEl>
                                      </p:cBhvr>
                                    </p:animEffect>
                                  </p:childTnLst>
                                </p:cTn>
                              </p:par>
                            </p:childTnLst>
                          </p:cTn>
                        </p:par>
                        <p:par>
                          <p:cTn id="29" fill="hold" nodeType="afterGroup">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280621"/>
                                        </p:tgtEl>
                                        <p:attrNameLst>
                                          <p:attrName>style.visibility</p:attrName>
                                        </p:attrNameLst>
                                      </p:cBhvr>
                                      <p:to>
                                        <p:strVal val="visible"/>
                                      </p:to>
                                    </p:set>
                                    <p:animEffect transition="in" filter="wipe(up)">
                                      <p:cBhvr>
                                        <p:cTn id="32" dur="500"/>
                                        <p:tgtEl>
                                          <p:spTgt spid="280621"/>
                                        </p:tgtEl>
                                      </p:cBhvr>
                                    </p:animEffect>
                                  </p:childTnLst>
                                </p:cTn>
                              </p:par>
                            </p:childTnLst>
                          </p:cTn>
                        </p:par>
                        <p:par>
                          <p:cTn id="33" fill="hold" nodeType="afterGroup">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280619"/>
                                        </p:tgtEl>
                                        <p:attrNameLst>
                                          <p:attrName>style.visibility</p:attrName>
                                        </p:attrNameLst>
                                      </p:cBhvr>
                                      <p:to>
                                        <p:strVal val="visible"/>
                                      </p:to>
                                    </p:set>
                                    <p:animEffect transition="in" filter="wipe(up)">
                                      <p:cBhvr>
                                        <p:cTn id="36" dur="500"/>
                                        <p:tgtEl>
                                          <p:spTgt spid="28061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80614"/>
                                        </p:tgtEl>
                                        <p:attrNameLst>
                                          <p:attrName>style.visibility</p:attrName>
                                        </p:attrNameLst>
                                      </p:cBhvr>
                                      <p:to>
                                        <p:strVal val="visible"/>
                                      </p:to>
                                    </p:set>
                                    <p:animEffect transition="in" filter="wipe(up)">
                                      <p:cBhvr>
                                        <p:cTn id="41" dur="500"/>
                                        <p:tgtEl>
                                          <p:spTgt spid="280614"/>
                                        </p:tgtEl>
                                      </p:cBhvr>
                                    </p:animEffect>
                                  </p:childTnLst>
                                </p:cTn>
                              </p:par>
                            </p:childTnLst>
                          </p:cTn>
                        </p:par>
                        <p:par>
                          <p:cTn id="42" fill="hold" nodeType="afterGroup">
                            <p:stCondLst>
                              <p:cond delay="500"/>
                            </p:stCondLst>
                            <p:childTnLst>
                              <p:par>
                                <p:cTn id="43" presetID="12" presetClass="entr" presetSubtype="1" fill="hold" grpId="0" nodeType="afterEffect">
                                  <p:stCondLst>
                                    <p:cond delay="0"/>
                                  </p:stCondLst>
                                  <p:childTnLst>
                                    <p:set>
                                      <p:cBhvr>
                                        <p:cTn id="44" dur="1" fill="hold">
                                          <p:stCondLst>
                                            <p:cond delay="0"/>
                                          </p:stCondLst>
                                        </p:cTn>
                                        <p:tgtEl>
                                          <p:spTgt spid="280625"/>
                                        </p:tgtEl>
                                        <p:attrNameLst>
                                          <p:attrName>style.visibility</p:attrName>
                                        </p:attrNameLst>
                                      </p:cBhvr>
                                      <p:to>
                                        <p:strVal val="visible"/>
                                      </p:to>
                                    </p:set>
                                    <p:animEffect transition="in" filter="slide(fromTop)">
                                      <p:cBhvr>
                                        <p:cTn id="45" dur="500"/>
                                        <p:tgtEl>
                                          <p:spTgt spid="28062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280616"/>
                                        </p:tgtEl>
                                        <p:attrNameLst>
                                          <p:attrName>style.visibility</p:attrName>
                                        </p:attrNameLst>
                                      </p:cBhvr>
                                      <p:to>
                                        <p:strVal val="visible"/>
                                      </p:to>
                                    </p:set>
                                    <p:animEffect transition="in" filter="wipe(up)">
                                      <p:cBhvr>
                                        <p:cTn id="50" dur="500"/>
                                        <p:tgtEl>
                                          <p:spTgt spid="280616"/>
                                        </p:tgtEl>
                                      </p:cBhvr>
                                    </p:animEffect>
                                  </p:childTnLst>
                                </p:cTn>
                              </p:par>
                            </p:childTnLst>
                          </p:cTn>
                        </p:par>
                        <p:par>
                          <p:cTn id="51" fill="hold" nodeType="afterGroup">
                            <p:stCondLst>
                              <p:cond delay="500"/>
                            </p:stCondLst>
                            <p:childTnLst>
                              <p:par>
                                <p:cTn id="52" presetID="12" presetClass="entr" presetSubtype="1" fill="hold" grpId="0" nodeType="afterEffect">
                                  <p:stCondLst>
                                    <p:cond delay="0"/>
                                  </p:stCondLst>
                                  <p:childTnLst>
                                    <p:set>
                                      <p:cBhvr>
                                        <p:cTn id="53" dur="1" fill="hold">
                                          <p:stCondLst>
                                            <p:cond delay="0"/>
                                          </p:stCondLst>
                                        </p:cTn>
                                        <p:tgtEl>
                                          <p:spTgt spid="280624"/>
                                        </p:tgtEl>
                                        <p:attrNameLst>
                                          <p:attrName>style.visibility</p:attrName>
                                        </p:attrNameLst>
                                      </p:cBhvr>
                                      <p:to>
                                        <p:strVal val="visible"/>
                                      </p:to>
                                    </p:set>
                                    <p:animEffect transition="in" filter="slide(fromTop)">
                                      <p:cBhvr>
                                        <p:cTn id="54" dur="500"/>
                                        <p:tgtEl>
                                          <p:spTgt spid="28062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280628"/>
                                        </p:tgtEl>
                                        <p:attrNameLst>
                                          <p:attrName>style.visibility</p:attrName>
                                        </p:attrNameLst>
                                      </p:cBhvr>
                                      <p:to>
                                        <p:strVal val="visible"/>
                                      </p:to>
                                    </p:set>
                                    <p:animEffect transition="in" filter="wipe(up)">
                                      <p:cBhvr>
                                        <p:cTn id="59" dur="500"/>
                                        <p:tgtEl>
                                          <p:spTgt spid="280628"/>
                                        </p:tgtEl>
                                      </p:cBhvr>
                                    </p:animEffect>
                                  </p:childTnLst>
                                </p:cTn>
                              </p:par>
                            </p:childTnLst>
                          </p:cTn>
                        </p:par>
                        <p:par>
                          <p:cTn id="60" fill="hold" nodeType="afterGroup">
                            <p:stCondLst>
                              <p:cond delay="500"/>
                            </p:stCondLst>
                            <p:childTnLst>
                              <p:par>
                                <p:cTn id="61" presetID="4" presetClass="entr" presetSubtype="32" fill="hold" grpId="0" nodeType="afterEffect">
                                  <p:stCondLst>
                                    <p:cond delay="0"/>
                                  </p:stCondLst>
                                  <p:childTnLst>
                                    <p:set>
                                      <p:cBhvr>
                                        <p:cTn id="62" dur="1" fill="hold">
                                          <p:stCondLst>
                                            <p:cond delay="0"/>
                                          </p:stCondLst>
                                        </p:cTn>
                                        <p:tgtEl>
                                          <p:spTgt spid="280632"/>
                                        </p:tgtEl>
                                        <p:attrNameLst>
                                          <p:attrName>style.visibility</p:attrName>
                                        </p:attrNameLst>
                                      </p:cBhvr>
                                      <p:to>
                                        <p:strVal val="visible"/>
                                      </p:to>
                                    </p:set>
                                    <p:animEffect transition="in" filter="box(out)">
                                      <p:cBhvr>
                                        <p:cTn id="63" dur="500"/>
                                        <p:tgtEl>
                                          <p:spTgt spid="28063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80612"/>
                                        </p:tgtEl>
                                        <p:attrNameLst>
                                          <p:attrName>style.visibility</p:attrName>
                                        </p:attrNameLst>
                                      </p:cBhvr>
                                      <p:to>
                                        <p:strVal val="visible"/>
                                      </p:to>
                                    </p:set>
                                    <p:animEffect transition="in" filter="wipe(up)">
                                      <p:cBhvr>
                                        <p:cTn id="68" dur="500"/>
                                        <p:tgtEl>
                                          <p:spTgt spid="280612"/>
                                        </p:tgtEl>
                                      </p:cBhvr>
                                    </p:animEffect>
                                  </p:childTnLst>
                                </p:cTn>
                              </p:par>
                            </p:childTnLst>
                          </p:cTn>
                        </p:par>
                        <p:par>
                          <p:cTn id="69" fill="hold" nodeType="afterGroup">
                            <p:stCondLst>
                              <p:cond delay="500"/>
                            </p:stCondLst>
                            <p:childTnLst>
                              <p:par>
                                <p:cTn id="70" presetID="12" presetClass="entr" presetSubtype="1" fill="hold" grpId="0" nodeType="afterEffect">
                                  <p:stCondLst>
                                    <p:cond delay="0"/>
                                  </p:stCondLst>
                                  <p:childTnLst>
                                    <p:set>
                                      <p:cBhvr>
                                        <p:cTn id="71" dur="1" fill="hold">
                                          <p:stCondLst>
                                            <p:cond delay="0"/>
                                          </p:stCondLst>
                                        </p:cTn>
                                        <p:tgtEl>
                                          <p:spTgt spid="280623"/>
                                        </p:tgtEl>
                                        <p:attrNameLst>
                                          <p:attrName>style.visibility</p:attrName>
                                        </p:attrNameLst>
                                      </p:cBhvr>
                                      <p:to>
                                        <p:strVal val="visible"/>
                                      </p:to>
                                    </p:set>
                                    <p:animEffect transition="in" filter="slide(fromTop)">
                                      <p:cBhvr>
                                        <p:cTn id="72" dur="500"/>
                                        <p:tgtEl>
                                          <p:spTgt spid="28062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80629"/>
                                        </p:tgtEl>
                                        <p:attrNameLst>
                                          <p:attrName>style.visibility</p:attrName>
                                        </p:attrNameLst>
                                      </p:cBhvr>
                                      <p:to>
                                        <p:strVal val="visible"/>
                                      </p:to>
                                    </p:set>
                                    <p:animEffect transition="in" filter="wipe(up)">
                                      <p:cBhvr>
                                        <p:cTn id="77" dur="500"/>
                                        <p:tgtEl>
                                          <p:spTgt spid="280629"/>
                                        </p:tgtEl>
                                      </p:cBhvr>
                                    </p:animEffect>
                                  </p:childTnLst>
                                </p:cTn>
                              </p:par>
                            </p:childTnLst>
                          </p:cTn>
                        </p:par>
                        <p:par>
                          <p:cTn id="78" fill="hold" nodeType="afterGroup">
                            <p:stCondLst>
                              <p:cond delay="500"/>
                            </p:stCondLst>
                            <p:childTnLst>
                              <p:par>
                                <p:cTn id="79" presetID="4" presetClass="entr" presetSubtype="32" fill="hold" grpId="0" nodeType="afterEffect">
                                  <p:stCondLst>
                                    <p:cond delay="0"/>
                                  </p:stCondLst>
                                  <p:childTnLst>
                                    <p:set>
                                      <p:cBhvr>
                                        <p:cTn id="80" dur="1" fill="hold">
                                          <p:stCondLst>
                                            <p:cond delay="0"/>
                                          </p:stCondLst>
                                        </p:cTn>
                                        <p:tgtEl>
                                          <p:spTgt spid="280633"/>
                                        </p:tgtEl>
                                        <p:attrNameLst>
                                          <p:attrName>style.visibility</p:attrName>
                                        </p:attrNameLst>
                                      </p:cBhvr>
                                      <p:to>
                                        <p:strVal val="visible"/>
                                      </p:to>
                                    </p:set>
                                    <p:animEffect transition="in" filter="box(out)">
                                      <p:cBhvr>
                                        <p:cTn id="81" dur="500"/>
                                        <p:tgtEl>
                                          <p:spTgt spid="28063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280610"/>
                                        </p:tgtEl>
                                        <p:attrNameLst>
                                          <p:attrName>style.visibility</p:attrName>
                                        </p:attrNameLst>
                                      </p:cBhvr>
                                      <p:to>
                                        <p:strVal val="visible"/>
                                      </p:to>
                                    </p:set>
                                    <p:animEffect transition="in" filter="wipe(up)">
                                      <p:cBhvr>
                                        <p:cTn id="86" dur="500"/>
                                        <p:tgtEl>
                                          <p:spTgt spid="280610"/>
                                        </p:tgtEl>
                                      </p:cBhvr>
                                    </p:animEffect>
                                  </p:childTnLst>
                                </p:cTn>
                              </p:par>
                            </p:childTnLst>
                          </p:cTn>
                        </p:par>
                        <p:par>
                          <p:cTn id="87" fill="hold" nodeType="afterGroup">
                            <p:stCondLst>
                              <p:cond delay="500"/>
                            </p:stCondLst>
                            <p:childTnLst>
                              <p:par>
                                <p:cTn id="88" presetID="12" presetClass="entr" presetSubtype="1" fill="hold" grpId="0" nodeType="afterEffect">
                                  <p:stCondLst>
                                    <p:cond delay="0"/>
                                  </p:stCondLst>
                                  <p:childTnLst>
                                    <p:set>
                                      <p:cBhvr>
                                        <p:cTn id="89" dur="1" fill="hold">
                                          <p:stCondLst>
                                            <p:cond delay="0"/>
                                          </p:stCondLst>
                                        </p:cTn>
                                        <p:tgtEl>
                                          <p:spTgt spid="280622"/>
                                        </p:tgtEl>
                                        <p:attrNameLst>
                                          <p:attrName>style.visibility</p:attrName>
                                        </p:attrNameLst>
                                      </p:cBhvr>
                                      <p:to>
                                        <p:strVal val="visible"/>
                                      </p:to>
                                    </p:set>
                                    <p:animEffect transition="in" filter="slide(fromTop)">
                                      <p:cBhvr>
                                        <p:cTn id="90" dur="500"/>
                                        <p:tgtEl>
                                          <p:spTgt spid="280622"/>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280618"/>
                                        </p:tgtEl>
                                        <p:attrNameLst>
                                          <p:attrName>style.visibility</p:attrName>
                                        </p:attrNameLst>
                                      </p:cBhvr>
                                      <p:to>
                                        <p:strVal val="visible"/>
                                      </p:to>
                                    </p:set>
                                    <p:animEffect transition="in" filter="wipe(up)">
                                      <p:cBhvr>
                                        <p:cTn id="95" dur="500"/>
                                        <p:tgtEl>
                                          <p:spTgt spid="280618"/>
                                        </p:tgtEl>
                                      </p:cBhvr>
                                    </p:animEffect>
                                  </p:childTnLst>
                                </p:cTn>
                              </p:par>
                            </p:childTnLst>
                          </p:cTn>
                        </p:par>
                        <p:par>
                          <p:cTn id="96" fill="hold" nodeType="afterGroup">
                            <p:stCondLst>
                              <p:cond delay="500"/>
                            </p:stCondLst>
                            <p:childTnLst>
                              <p:par>
                                <p:cTn id="97" presetID="12" presetClass="entr" presetSubtype="1" fill="hold" grpId="0" nodeType="afterEffect">
                                  <p:stCondLst>
                                    <p:cond delay="0"/>
                                  </p:stCondLst>
                                  <p:childTnLst>
                                    <p:set>
                                      <p:cBhvr>
                                        <p:cTn id="98" dur="1" fill="hold">
                                          <p:stCondLst>
                                            <p:cond delay="0"/>
                                          </p:stCondLst>
                                        </p:cTn>
                                        <p:tgtEl>
                                          <p:spTgt spid="280626"/>
                                        </p:tgtEl>
                                        <p:attrNameLst>
                                          <p:attrName>style.visibility</p:attrName>
                                        </p:attrNameLst>
                                      </p:cBhvr>
                                      <p:to>
                                        <p:strVal val="visible"/>
                                      </p:to>
                                    </p:set>
                                    <p:animEffect transition="in" filter="slide(fromTop)">
                                      <p:cBhvr>
                                        <p:cTn id="99" dur="500"/>
                                        <p:tgtEl>
                                          <p:spTgt spid="280626"/>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280630"/>
                                        </p:tgtEl>
                                        <p:attrNameLst>
                                          <p:attrName>style.visibility</p:attrName>
                                        </p:attrNameLst>
                                      </p:cBhvr>
                                      <p:to>
                                        <p:strVal val="visible"/>
                                      </p:to>
                                    </p:set>
                                    <p:animEffect transition="in" filter="wipe(up)">
                                      <p:cBhvr>
                                        <p:cTn id="104" dur="500"/>
                                        <p:tgtEl>
                                          <p:spTgt spid="280630"/>
                                        </p:tgtEl>
                                      </p:cBhvr>
                                    </p:animEffect>
                                  </p:childTnLst>
                                </p:cTn>
                              </p:par>
                            </p:childTnLst>
                          </p:cTn>
                        </p:par>
                        <p:par>
                          <p:cTn id="105" fill="hold" nodeType="afterGroup">
                            <p:stCondLst>
                              <p:cond delay="500"/>
                            </p:stCondLst>
                            <p:childTnLst>
                              <p:par>
                                <p:cTn id="106" presetID="4" presetClass="entr" presetSubtype="32" fill="hold" grpId="0" nodeType="afterEffect">
                                  <p:stCondLst>
                                    <p:cond delay="0"/>
                                  </p:stCondLst>
                                  <p:childTnLst>
                                    <p:set>
                                      <p:cBhvr>
                                        <p:cTn id="107" dur="1" fill="hold">
                                          <p:stCondLst>
                                            <p:cond delay="0"/>
                                          </p:stCondLst>
                                        </p:cTn>
                                        <p:tgtEl>
                                          <p:spTgt spid="280634"/>
                                        </p:tgtEl>
                                        <p:attrNameLst>
                                          <p:attrName>style.visibility</p:attrName>
                                        </p:attrNameLst>
                                      </p:cBhvr>
                                      <p:to>
                                        <p:strVal val="visible"/>
                                      </p:to>
                                    </p:set>
                                    <p:animEffect transition="in" filter="box(out)">
                                      <p:cBhvr>
                                        <p:cTn id="108" dur="500"/>
                                        <p:tgtEl>
                                          <p:spTgt spid="280634"/>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7" presetClass="entr" presetSubtype="8" fill="hold" grpId="0" nodeType="clickEffect">
                                  <p:stCondLst>
                                    <p:cond delay="0"/>
                                  </p:stCondLst>
                                  <p:childTnLst>
                                    <p:set>
                                      <p:cBhvr>
                                        <p:cTn id="112" dur="1" fill="hold">
                                          <p:stCondLst>
                                            <p:cond delay="0"/>
                                          </p:stCondLst>
                                        </p:cTn>
                                        <p:tgtEl>
                                          <p:spTgt spid="280631"/>
                                        </p:tgtEl>
                                        <p:attrNameLst>
                                          <p:attrName>style.visibility</p:attrName>
                                        </p:attrNameLst>
                                      </p:cBhvr>
                                      <p:to>
                                        <p:strVal val="visible"/>
                                      </p:to>
                                    </p:set>
                                    <p:anim calcmode="lin" valueType="num">
                                      <p:cBhvr>
                                        <p:cTn id="113" dur="500" fill="hold"/>
                                        <p:tgtEl>
                                          <p:spTgt spid="280631"/>
                                        </p:tgtEl>
                                        <p:attrNameLst>
                                          <p:attrName>ppt_x</p:attrName>
                                        </p:attrNameLst>
                                      </p:cBhvr>
                                      <p:tavLst>
                                        <p:tav tm="0">
                                          <p:val>
                                            <p:strVal val="#ppt_x-#ppt_w/2"/>
                                          </p:val>
                                        </p:tav>
                                        <p:tav tm="100000">
                                          <p:val>
                                            <p:strVal val="#ppt_x"/>
                                          </p:val>
                                        </p:tav>
                                      </p:tavLst>
                                    </p:anim>
                                    <p:anim calcmode="lin" valueType="num">
                                      <p:cBhvr>
                                        <p:cTn id="114" dur="500" fill="hold"/>
                                        <p:tgtEl>
                                          <p:spTgt spid="280631"/>
                                        </p:tgtEl>
                                        <p:attrNameLst>
                                          <p:attrName>ppt_y</p:attrName>
                                        </p:attrNameLst>
                                      </p:cBhvr>
                                      <p:tavLst>
                                        <p:tav tm="0">
                                          <p:val>
                                            <p:strVal val="#ppt_y"/>
                                          </p:val>
                                        </p:tav>
                                        <p:tav tm="100000">
                                          <p:val>
                                            <p:strVal val="#ppt_y"/>
                                          </p:val>
                                        </p:tav>
                                      </p:tavLst>
                                    </p:anim>
                                    <p:anim calcmode="lin" valueType="num">
                                      <p:cBhvr>
                                        <p:cTn id="115" dur="500" fill="hold"/>
                                        <p:tgtEl>
                                          <p:spTgt spid="280631"/>
                                        </p:tgtEl>
                                        <p:attrNameLst>
                                          <p:attrName>ppt_w</p:attrName>
                                        </p:attrNameLst>
                                      </p:cBhvr>
                                      <p:tavLst>
                                        <p:tav tm="0">
                                          <p:val>
                                            <p:fltVal val="0"/>
                                          </p:val>
                                        </p:tav>
                                        <p:tav tm="100000">
                                          <p:val>
                                            <p:strVal val="#ppt_w"/>
                                          </p:val>
                                        </p:tav>
                                      </p:tavLst>
                                    </p:anim>
                                    <p:anim calcmode="lin" valueType="num">
                                      <p:cBhvr>
                                        <p:cTn id="116" dur="500" fill="hold"/>
                                        <p:tgtEl>
                                          <p:spTgt spid="280631"/>
                                        </p:tgtEl>
                                        <p:attrNameLst>
                                          <p:attrName>ppt_h</p:attrName>
                                        </p:attrNameLst>
                                      </p:cBhvr>
                                      <p:tavLst>
                                        <p:tav tm="0">
                                          <p:val>
                                            <p:strVal val="#ppt_h"/>
                                          </p:val>
                                        </p:tav>
                                        <p:tav tm="100000">
                                          <p:val>
                                            <p:strVal val="#ppt_h"/>
                                          </p:val>
                                        </p:tav>
                                      </p:tavLst>
                                    </p:anim>
                                  </p:childTnLst>
                                </p:cTn>
                              </p:par>
                            </p:childTnLst>
                          </p:cTn>
                        </p:par>
                        <p:par>
                          <p:cTn id="117" fill="hold" nodeType="afterGroup">
                            <p:stCondLst>
                              <p:cond delay="500"/>
                            </p:stCondLst>
                            <p:childTnLst>
                              <p:par>
                                <p:cTn id="118" presetID="4" presetClass="entr" presetSubtype="32" fill="hold" grpId="0" nodeType="afterEffect">
                                  <p:stCondLst>
                                    <p:cond delay="0"/>
                                  </p:stCondLst>
                                  <p:childTnLst>
                                    <p:set>
                                      <p:cBhvr>
                                        <p:cTn id="119" dur="1" fill="hold">
                                          <p:stCondLst>
                                            <p:cond delay="0"/>
                                          </p:stCondLst>
                                        </p:cTn>
                                        <p:tgtEl>
                                          <p:spTgt spid="280635"/>
                                        </p:tgtEl>
                                        <p:attrNameLst>
                                          <p:attrName>style.visibility</p:attrName>
                                        </p:attrNameLst>
                                      </p:cBhvr>
                                      <p:to>
                                        <p:strVal val="visible"/>
                                      </p:to>
                                    </p:set>
                                    <p:animEffect transition="in" filter="box(out)">
                                      <p:cBhvr>
                                        <p:cTn id="120" dur="500"/>
                                        <p:tgtEl>
                                          <p:spTgt spid="280635"/>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1" fill="hold" grpId="0" nodeType="clickEffect">
                                  <p:stCondLst>
                                    <p:cond delay="0"/>
                                  </p:stCondLst>
                                  <p:childTnLst>
                                    <p:set>
                                      <p:cBhvr>
                                        <p:cTn id="124" dur="1" fill="hold">
                                          <p:stCondLst>
                                            <p:cond delay="0"/>
                                          </p:stCondLst>
                                        </p:cTn>
                                        <p:tgtEl>
                                          <p:spTgt spid="280620"/>
                                        </p:tgtEl>
                                        <p:attrNameLst>
                                          <p:attrName>style.visibility</p:attrName>
                                        </p:attrNameLst>
                                      </p:cBhvr>
                                      <p:to>
                                        <p:strVal val="visible"/>
                                      </p:to>
                                    </p:set>
                                    <p:animEffect transition="in" filter="wipe(up)">
                                      <p:cBhvr>
                                        <p:cTn id="125" dur="500"/>
                                        <p:tgtEl>
                                          <p:spTgt spid="280620"/>
                                        </p:tgtEl>
                                      </p:cBhvr>
                                    </p:animEffect>
                                  </p:childTnLst>
                                </p:cTn>
                              </p:par>
                            </p:childTnLst>
                          </p:cTn>
                        </p:par>
                        <p:par>
                          <p:cTn id="126" fill="hold" nodeType="afterGroup">
                            <p:stCondLst>
                              <p:cond delay="500"/>
                            </p:stCondLst>
                            <p:childTnLst>
                              <p:par>
                                <p:cTn id="127" presetID="12" presetClass="entr" presetSubtype="1" fill="hold" grpId="0" nodeType="afterEffect">
                                  <p:stCondLst>
                                    <p:cond delay="0"/>
                                  </p:stCondLst>
                                  <p:childTnLst>
                                    <p:set>
                                      <p:cBhvr>
                                        <p:cTn id="128" dur="1" fill="hold">
                                          <p:stCondLst>
                                            <p:cond delay="0"/>
                                          </p:stCondLst>
                                        </p:cTn>
                                        <p:tgtEl>
                                          <p:spTgt spid="280627"/>
                                        </p:tgtEl>
                                        <p:attrNameLst>
                                          <p:attrName>style.visibility</p:attrName>
                                        </p:attrNameLst>
                                      </p:cBhvr>
                                      <p:to>
                                        <p:strVal val="visible"/>
                                      </p:to>
                                    </p:set>
                                    <p:animEffect transition="in" filter="slide(fromTop)">
                                      <p:cBhvr>
                                        <p:cTn id="129" dur="500"/>
                                        <p:tgtEl>
                                          <p:spTgt spid="280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609" grpId="0" animBg="1" autoUpdateAnimBg="0"/>
      <p:bldP spid="280610" grpId="0" animBg="1"/>
      <p:bldP spid="280611" grpId="0" animBg="1" autoUpdateAnimBg="0"/>
      <p:bldP spid="280612" grpId="0" animBg="1"/>
      <p:bldP spid="280613" grpId="0" animBg="1" autoUpdateAnimBg="0"/>
      <p:bldP spid="280614" grpId="0" animBg="1"/>
      <p:bldP spid="280615" grpId="0" animBg="1" autoUpdateAnimBg="0"/>
      <p:bldP spid="280616" grpId="0" animBg="1"/>
      <p:bldP spid="280617" grpId="0" animBg="1" autoUpdateAnimBg="0"/>
      <p:bldP spid="280618" grpId="0" animBg="1"/>
      <p:bldP spid="280619" grpId="0" animBg="1" autoUpdateAnimBg="0"/>
      <p:bldP spid="280620" grpId="0" animBg="1"/>
      <p:bldP spid="280621" grpId="0" animBg="1" autoUpdateAnimBg="0"/>
      <p:bldP spid="280622" grpId="0" autoUpdateAnimBg="0"/>
      <p:bldP spid="280623" grpId="0" autoUpdateAnimBg="0"/>
      <p:bldP spid="280624" grpId="0" autoUpdateAnimBg="0"/>
      <p:bldP spid="280625" grpId="0" autoUpdateAnimBg="0"/>
      <p:bldP spid="280626" grpId="0" autoUpdateAnimBg="0"/>
      <p:bldP spid="280627" grpId="0" autoUpdateAnimBg="0"/>
      <p:bldP spid="280628" grpId="0" animBg="1"/>
      <p:bldP spid="280629" grpId="0" animBg="1"/>
      <p:bldP spid="280630" grpId="0" animBg="1"/>
      <p:bldP spid="280631" grpId="0" animBg="1"/>
      <p:bldP spid="280632" grpId="0" autoUpdateAnimBg="0"/>
      <p:bldP spid="280633" grpId="0" autoUpdateAnimBg="0"/>
      <p:bldP spid="280634" grpId="0" autoUpdateAnimBg="0"/>
      <p:bldP spid="280635"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1371600" y="-171400"/>
            <a:ext cx="7543800" cy="1143000"/>
          </a:xfrm>
        </p:spPr>
        <p:txBody>
          <a:bodyPr/>
          <a:lstStyle/>
          <a:p>
            <a:r>
              <a:rPr lang="zh-CN" altLang="en-US" dirty="0"/>
              <a:t>2、克鲁斯卡尔</a:t>
            </a:r>
            <a:r>
              <a:rPr lang="zh-CN" altLang="en-US" dirty="0" smtClean="0"/>
              <a:t>算法</a:t>
            </a:r>
            <a:r>
              <a:rPr lang="en-US" altLang="zh-CN" dirty="0" smtClean="0"/>
              <a:t>(</a:t>
            </a:r>
            <a:r>
              <a:rPr lang="zh-CN" altLang="en-US" dirty="0"/>
              <a:t>自学</a:t>
            </a:r>
            <a:r>
              <a:rPr lang="en-US" altLang="zh-CN" dirty="0" smtClean="0"/>
              <a:t>)</a:t>
            </a:r>
            <a:endParaRPr lang="zh-CN" altLang="en-US" dirty="0"/>
          </a:p>
        </p:txBody>
      </p:sp>
      <p:sp>
        <p:nvSpPr>
          <p:cNvPr id="281603" name="Rectangle 3" descr="Rectangle: Click to edit Master text styles&#10;Second level&#10;Third level&#10;Fourth level&#10;Fifth level"/>
          <p:cNvSpPr>
            <a:spLocks noGrp="1" noChangeArrowheads="1"/>
          </p:cNvSpPr>
          <p:nvPr>
            <p:ph type="body" idx="1"/>
          </p:nvPr>
        </p:nvSpPr>
        <p:spPr>
          <a:xfrm>
            <a:off x="1371600" y="1276400"/>
            <a:ext cx="7620000" cy="4114800"/>
          </a:xfrm>
        </p:spPr>
        <p:txBody>
          <a:bodyPr/>
          <a:lstStyle/>
          <a:p>
            <a:pPr>
              <a:spcBef>
                <a:spcPct val="0"/>
              </a:spcBef>
              <a:buClrTx/>
              <a:buSzTx/>
              <a:buFontTx/>
              <a:buNone/>
            </a:pPr>
            <a:r>
              <a:rPr lang="zh-CN" altLang="en-US" sz="3000" b="0" dirty="0">
                <a:solidFill>
                  <a:srgbClr val="FF6600"/>
                </a:solidFill>
                <a:effectLst>
                  <a:outerShdw blurRad="38100" dist="38100" dir="2700000" algn="tl">
                    <a:srgbClr val="C0C0C0"/>
                  </a:outerShdw>
                </a:effectLst>
                <a:latin typeface="Times New Roman" pitchFamily="18" charset="0"/>
                <a:ea typeface="仿宋_GB2312" pitchFamily="49" charset="-122"/>
                <a:sym typeface="Wingdings" pitchFamily="2" charset="2"/>
              </a:rPr>
              <a:t></a:t>
            </a:r>
            <a:r>
              <a:rPr lang="zh-CN" altLang="en-US" sz="3000" dirty="0">
                <a:solidFill>
                  <a:srgbClr val="000082"/>
                </a:solidFill>
                <a:latin typeface="Times New Roman" pitchFamily="18" charset="0"/>
              </a:rPr>
              <a:t>主数据结构：</a:t>
            </a:r>
          </a:p>
          <a:p>
            <a:pPr>
              <a:spcBef>
                <a:spcPct val="0"/>
              </a:spcBef>
              <a:buClrTx/>
              <a:buSzTx/>
              <a:buFontTx/>
              <a:buNone/>
            </a:pPr>
            <a:r>
              <a:rPr lang="zh-CN" altLang="en-US" sz="3000" dirty="0">
                <a:solidFill>
                  <a:srgbClr val="000082"/>
                </a:solidFill>
                <a:latin typeface="Times New Roman" pitchFamily="18" charset="0"/>
              </a:rPr>
              <a:t>           一个数组，对图中所有的边按权值从小到大排列。该数组由</a:t>
            </a:r>
            <a:r>
              <a:rPr lang="zh-CN" altLang="en-US" sz="3000" dirty="0">
                <a:solidFill>
                  <a:srgbClr val="FF6600"/>
                </a:solidFill>
                <a:latin typeface="Times New Roman" pitchFamily="18" charset="0"/>
              </a:rPr>
              <a:t>邻接表</a:t>
            </a:r>
            <a:r>
              <a:rPr lang="zh-CN" altLang="en-US" sz="3000" dirty="0">
                <a:solidFill>
                  <a:srgbClr val="000082"/>
                </a:solidFill>
                <a:latin typeface="Times New Roman" pitchFamily="18" charset="0"/>
              </a:rPr>
              <a:t>或</a:t>
            </a:r>
            <a:r>
              <a:rPr lang="zh-CN" altLang="en-US" sz="3000" dirty="0">
                <a:solidFill>
                  <a:srgbClr val="FF6600"/>
                </a:solidFill>
                <a:latin typeface="Times New Roman" pitchFamily="18" charset="0"/>
              </a:rPr>
              <a:t>邻接矩阵</a:t>
            </a:r>
            <a:r>
              <a:rPr lang="zh-CN" altLang="en-US" sz="3000" dirty="0">
                <a:solidFill>
                  <a:srgbClr val="000082"/>
                </a:solidFill>
                <a:latin typeface="Times New Roman" pitchFamily="18" charset="0"/>
              </a:rPr>
              <a:t>生成。</a:t>
            </a:r>
          </a:p>
          <a:p>
            <a:pPr lvl="1">
              <a:spcBef>
                <a:spcPct val="0"/>
              </a:spcBef>
              <a:buClrTx/>
              <a:buSzTx/>
              <a:buFontTx/>
              <a:buNone/>
            </a:pPr>
            <a:r>
              <a:rPr lang="en-US" altLang="zh-CN" sz="2600" b="0" dirty="0" err="1">
                <a:solidFill>
                  <a:srgbClr val="000082"/>
                </a:solidFill>
                <a:latin typeface="Times New Roman" pitchFamily="18" charset="0"/>
              </a:rPr>
              <a:t>struct</a:t>
            </a:r>
            <a:r>
              <a:rPr lang="en-US" altLang="zh-CN" sz="2600" b="0" dirty="0">
                <a:solidFill>
                  <a:srgbClr val="000082"/>
                </a:solidFill>
                <a:latin typeface="Times New Roman" pitchFamily="18" charset="0"/>
              </a:rPr>
              <a:t> </a:t>
            </a:r>
            <a:r>
              <a:rPr lang="en-US" altLang="zh-CN" sz="2600" b="0" dirty="0" err="1">
                <a:solidFill>
                  <a:srgbClr val="000082"/>
                </a:solidFill>
                <a:latin typeface="Times New Roman" pitchFamily="18" charset="0"/>
              </a:rPr>
              <a:t>VEdge</a:t>
            </a:r>
            <a:r>
              <a:rPr lang="en-US" altLang="zh-CN" sz="2600" b="0" dirty="0">
                <a:solidFill>
                  <a:srgbClr val="000082"/>
                </a:solidFill>
                <a:latin typeface="Times New Roman" pitchFamily="18" charset="0"/>
              </a:rPr>
              <a:t>{</a:t>
            </a:r>
          </a:p>
          <a:p>
            <a:pPr lvl="1">
              <a:spcBef>
                <a:spcPct val="0"/>
              </a:spcBef>
              <a:buClrTx/>
              <a:buSzTx/>
              <a:buFontTx/>
              <a:buNone/>
            </a:pPr>
            <a:r>
              <a:rPr lang="en-US" altLang="zh-CN" sz="2600" b="0" dirty="0">
                <a:solidFill>
                  <a:srgbClr val="000082"/>
                </a:solidFill>
                <a:latin typeface="Times New Roman" pitchFamily="18" charset="0"/>
              </a:rPr>
              <a:t>     </a:t>
            </a:r>
            <a:r>
              <a:rPr lang="en-US" altLang="zh-CN" sz="2600" b="0" dirty="0" err="1">
                <a:solidFill>
                  <a:srgbClr val="000082"/>
                </a:solidFill>
                <a:latin typeface="Times New Roman" pitchFamily="18" charset="0"/>
              </a:rPr>
              <a:t>int</a:t>
            </a:r>
            <a:r>
              <a:rPr lang="en-US" altLang="zh-CN" sz="2600" b="0" dirty="0">
                <a:solidFill>
                  <a:srgbClr val="000082"/>
                </a:solidFill>
                <a:latin typeface="Times New Roman" pitchFamily="18" charset="0"/>
              </a:rPr>
              <a:t>    </a:t>
            </a:r>
            <a:r>
              <a:rPr lang="en-US" altLang="zh-CN" sz="2600" b="0" dirty="0" err="1">
                <a:solidFill>
                  <a:srgbClr val="000082"/>
                </a:solidFill>
                <a:latin typeface="Times New Roman" pitchFamily="18" charset="0"/>
              </a:rPr>
              <a:t>fromV</a:t>
            </a:r>
            <a:r>
              <a:rPr lang="en-US" altLang="zh-CN" sz="2600" b="0" dirty="0">
                <a:solidFill>
                  <a:srgbClr val="000082"/>
                </a:solidFill>
                <a:latin typeface="Times New Roman" pitchFamily="18" charset="0"/>
              </a:rPr>
              <a:t>;      // </a:t>
            </a:r>
            <a:r>
              <a:rPr lang="zh-CN" altLang="en-US" sz="2600" b="0" dirty="0">
                <a:solidFill>
                  <a:srgbClr val="000082"/>
                </a:solidFill>
                <a:latin typeface="Times New Roman" pitchFamily="18" charset="0"/>
              </a:rPr>
              <a:t>起始顶点</a:t>
            </a:r>
          </a:p>
          <a:p>
            <a:pPr lvl="1">
              <a:spcBef>
                <a:spcPct val="0"/>
              </a:spcBef>
              <a:buClrTx/>
              <a:buSzTx/>
              <a:buFontTx/>
              <a:buNone/>
            </a:pPr>
            <a:r>
              <a:rPr lang="zh-CN" altLang="en-US" sz="2600" b="0" dirty="0">
                <a:solidFill>
                  <a:srgbClr val="000082"/>
                </a:solidFill>
                <a:latin typeface="Times New Roman" pitchFamily="18" charset="0"/>
              </a:rPr>
              <a:t>     </a:t>
            </a:r>
            <a:r>
              <a:rPr lang="en-US" altLang="zh-CN" sz="2600" b="0" dirty="0" err="1">
                <a:solidFill>
                  <a:srgbClr val="000082"/>
                </a:solidFill>
                <a:latin typeface="Times New Roman" pitchFamily="18" charset="0"/>
              </a:rPr>
              <a:t>int</a:t>
            </a:r>
            <a:r>
              <a:rPr lang="en-US" altLang="zh-CN" sz="2600" b="0" dirty="0">
                <a:solidFill>
                  <a:srgbClr val="000082"/>
                </a:solidFill>
                <a:latin typeface="Times New Roman" pitchFamily="18" charset="0"/>
              </a:rPr>
              <a:t>    </a:t>
            </a:r>
            <a:r>
              <a:rPr lang="en-US" altLang="zh-CN" sz="2600" b="0" dirty="0" err="1">
                <a:solidFill>
                  <a:srgbClr val="000082"/>
                </a:solidFill>
                <a:latin typeface="Times New Roman" pitchFamily="18" charset="0"/>
              </a:rPr>
              <a:t>endV</a:t>
            </a:r>
            <a:r>
              <a:rPr lang="en-US" altLang="zh-CN" sz="2600" b="0" dirty="0">
                <a:solidFill>
                  <a:srgbClr val="000082"/>
                </a:solidFill>
                <a:latin typeface="Times New Roman" pitchFamily="18" charset="0"/>
              </a:rPr>
              <a:t>;       //</a:t>
            </a:r>
            <a:r>
              <a:rPr lang="zh-CN" altLang="en-US" sz="2600" b="0" dirty="0">
                <a:solidFill>
                  <a:srgbClr val="000082"/>
                </a:solidFill>
                <a:latin typeface="Times New Roman" pitchFamily="18" charset="0"/>
              </a:rPr>
              <a:t>终止顶点</a:t>
            </a:r>
          </a:p>
          <a:p>
            <a:pPr lvl="1">
              <a:spcBef>
                <a:spcPct val="0"/>
              </a:spcBef>
              <a:buClrTx/>
              <a:buSzTx/>
              <a:buFontTx/>
              <a:buNone/>
            </a:pPr>
            <a:r>
              <a:rPr lang="zh-CN" altLang="en-US" sz="2600" b="0" dirty="0">
                <a:solidFill>
                  <a:srgbClr val="000082"/>
                </a:solidFill>
                <a:latin typeface="Times New Roman" pitchFamily="18" charset="0"/>
              </a:rPr>
              <a:t>     </a:t>
            </a:r>
            <a:r>
              <a:rPr lang="en-US" altLang="zh-CN" sz="2600" b="0" dirty="0" err="1">
                <a:solidFill>
                  <a:srgbClr val="000082"/>
                </a:solidFill>
                <a:latin typeface="Times New Roman" pitchFamily="18" charset="0"/>
              </a:rPr>
              <a:t>int</a:t>
            </a:r>
            <a:r>
              <a:rPr lang="en-US" altLang="zh-CN" sz="2600" b="0" dirty="0">
                <a:solidFill>
                  <a:srgbClr val="000082"/>
                </a:solidFill>
                <a:latin typeface="Times New Roman" pitchFamily="18" charset="0"/>
              </a:rPr>
              <a:t>    weight;    // </a:t>
            </a:r>
            <a:r>
              <a:rPr lang="zh-CN" altLang="en-US" sz="2600" b="0" dirty="0">
                <a:solidFill>
                  <a:srgbClr val="000082"/>
                </a:solidFill>
                <a:latin typeface="Times New Roman" pitchFamily="18" charset="0"/>
              </a:rPr>
              <a:t>边的权值</a:t>
            </a:r>
          </a:p>
          <a:p>
            <a:pPr lvl="1">
              <a:spcBef>
                <a:spcPct val="0"/>
              </a:spcBef>
              <a:buClrTx/>
              <a:buSzTx/>
              <a:buFontTx/>
              <a:buNone/>
            </a:pPr>
            <a:r>
              <a:rPr lang="zh-CN" altLang="en-US" sz="2600" b="0" dirty="0">
                <a:solidFill>
                  <a:srgbClr val="000082"/>
                </a:solidFill>
                <a:latin typeface="Times New Roman" pitchFamily="18" charset="0"/>
              </a:rPr>
              <a:t>};</a:t>
            </a:r>
          </a:p>
          <a:p>
            <a:pPr lvl="1">
              <a:spcBef>
                <a:spcPct val="0"/>
              </a:spcBef>
              <a:buClrTx/>
              <a:buSzTx/>
              <a:buFontTx/>
              <a:buNone/>
            </a:pPr>
            <a:r>
              <a:rPr lang="en-US" altLang="zh-CN" sz="2600" b="0" dirty="0" err="1">
                <a:solidFill>
                  <a:srgbClr val="000082"/>
                </a:solidFill>
                <a:latin typeface="Times New Roman" pitchFamily="18" charset="0"/>
              </a:rPr>
              <a:t>VEdge</a:t>
            </a:r>
            <a:r>
              <a:rPr lang="en-US" altLang="zh-CN" sz="2600" b="0" dirty="0">
                <a:solidFill>
                  <a:srgbClr val="000082"/>
                </a:solidFill>
                <a:latin typeface="Times New Roman" pitchFamily="18" charset="0"/>
              </a:rPr>
              <a:t>  </a:t>
            </a:r>
            <a:r>
              <a:rPr lang="en-US" altLang="zh-CN" sz="2600" b="0" dirty="0" err="1">
                <a:solidFill>
                  <a:srgbClr val="000082"/>
                </a:solidFill>
                <a:latin typeface="Times New Roman" pitchFamily="18" charset="0"/>
              </a:rPr>
              <a:t>EdgeList</a:t>
            </a:r>
            <a:r>
              <a:rPr lang="en-US" altLang="zh-CN" sz="2600" b="0" dirty="0">
                <a:solidFill>
                  <a:srgbClr val="000082"/>
                </a:solidFill>
                <a:latin typeface="Times New Roman" pitchFamily="18" charset="0"/>
              </a:rPr>
              <a:t>[MAX_EDGE]</a:t>
            </a:r>
            <a:r>
              <a:rPr lang="zh-CN" altLang="en-US" sz="2600" b="0" dirty="0">
                <a:solidFill>
                  <a:srgbClr val="000082"/>
                </a:solidFill>
                <a:latin typeface="Times New Roman" pitchFamily="18" charset="0"/>
              </a:rPr>
              <a:t>;</a:t>
            </a:r>
          </a:p>
          <a:p>
            <a:pPr>
              <a:spcBef>
                <a:spcPct val="0"/>
              </a:spcBef>
              <a:buClrTx/>
              <a:buSzTx/>
              <a:buFontTx/>
              <a:buNone/>
            </a:pPr>
            <a:r>
              <a:rPr lang="zh-CN" altLang="en-US" sz="3000" b="0" dirty="0">
                <a:solidFill>
                  <a:srgbClr val="FF6600"/>
                </a:solidFill>
                <a:effectLst>
                  <a:outerShdw blurRad="38100" dist="38100" dir="2700000" algn="tl">
                    <a:srgbClr val="C0C0C0"/>
                  </a:outerShdw>
                </a:effectLst>
                <a:latin typeface="Times New Roman" pitchFamily="18" charset="0"/>
                <a:ea typeface="仿宋_GB2312" pitchFamily="49" charset="-122"/>
                <a:sym typeface="Wingdings" pitchFamily="2" charset="2"/>
              </a:rPr>
              <a:t></a:t>
            </a:r>
            <a:r>
              <a:rPr lang="zh-CN" altLang="en-US" sz="3000" dirty="0">
                <a:solidFill>
                  <a:srgbClr val="000082"/>
                </a:solidFill>
                <a:latin typeface="Times New Roman" pitchFamily="18" charset="0"/>
              </a:rPr>
              <a:t>辅助数据结构：</a:t>
            </a:r>
            <a:r>
              <a:rPr lang="en-US" altLang="zh-CN" sz="3000" dirty="0" err="1">
                <a:solidFill>
                  <a:srgbClr val="000082"/>
                </a:solidFill>
                <a:latin typeface="Times New Roman" pitchFamily="18" charset="0"/>
              </a:rPr>
              <a:t>int</a:t>
            </a:r>
            <a:r>
              <a:rPr lang="en-US" altLang="zh-CN" sz="3000" dirty="0">
                <a:solidFill>
                  <a:srgbClr val="000082"/>
                </a:solidFill>
                <a:latin typeface="Times New Roman" pitchFamily="18" charset="0"/>
              </a:rPr>
              <a:t> </a:t>
            </a:r>
            <a:r>
              <a:rPr lang="en-US" altLang="zh-CN" sz="3000" dirty="0" err="1">
                <a:solidFill>
                  <a:srgbClr val="000082"/>
                </a:solidFill>
                <a:latin typeface="Times New Roman" pitchFamily="18" charset="0"/>
              </a:rPr>
              <a:t>vset</a:t>
            </a:r>
            <a:r>
              <a:rPr lang="en-US" altLang="zh-CN" sz="3000" dirty="0">
                <a:solidFill>
                  <a:srgbClr val="000082"/>
                </a:solidFill>
                <a:latin typeface="Times New Roman" pitchFamily="18" charset="0"/>
              </a:rPr>
              <a:t>[MAX_VERTEX];</a:t>
            </a:r>
          </a:p>
        </p:txBody>
      </p:sp>
    </p:spTree>
    <p:extLst>
      <p:ext uri="{BB962C8B-B14F-4D97-AF65-F5344CB8AC3E}">
        <p14:creationId xmlns:p14="http://schemas.microsoft.com/office/powerpoint/2010/main" val="219099818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7ABBBB27-8EA0-43F0-8D66-C1827CE80A45}" type="slidenum">
              <a:rPr lang="en-US" altLang="zh-CN"/>
              <a:pPr/>
              <a:t>108</a:t>
            </a:fld>
            <a:r>
              <a:rPr lang="en-US" altLang="zh-CN"/>
              <a:t>-</a:t>
            </a:r>
          </a:p>
        </p:txBody>
      </p:sp>
      <p:sp>
        <p:nvSpPr>
          <p:cNvPr id="282626" name="Rectangle 2"/>
          <p:cNvSpPr>
            <a:spLocks noGrp="1" noChangeArrowheads="1"/>
          </p:cNvSpPr>
          <p:nvPr>
            <p:ph type="title"/>
          </p:nvPr>
        </p:nvSpPr>
        <p:spPr/>
        <p:txBody>
          <a:bodyPr/>
          <a:lstStyle/>
          <a:p>
            <a:r>
              <a:rPr lang="zh-CN" altLang="en-US" dirty="0"/>
              <a:t>准备工作获取</a:t>
            </a:r>
            <a:r>
              <a:rPr lang="en-US" altLang="zh-CN" dirty="0" err="1"/>
              <a:t>EdgeList</a:t>
            </a:r>
            <a:endParaRPr lang="en-US" altLang="zh-CN" dirty="0"/>
          </a:p>
        </p:txBody>
      </p:sp>
      <p:sp>
        <p:nvSpPr>
          <p:cNvPr id="282627" name="Rectangle 3" descr="Rectangle: Click to edit Master text styles&#10;Second level&#10;Third level&#10;Fourth level&#10;Fifth level"/>
          <p:cNvSpPr>
            <a:spLocks noGrp="1" noChangeArrowheads="1"/>
          </p:cNvSpPr>
          <p:nvPr>
            <p:ph type="body" idx="1"/>
          </p:nvPr>
        </p:nvSpPr>
        <p:spPr>
          <a:xfrm>
            <a:off x="1395536" y="1700213"/>
            <a:ext cx="8001000" cy="4267200"/>
          </a:xfrm>
        </p:spPr>
        <p:txBody>
          <a:bodyPr/>
          <a:lstStyle/>
          <a:p>
            <a:pPr>
              <a:lnSpc>
                <a:spcPct val="90000"/>
              </a:lnSpc>
              <a:spcBef>
                <a:spcPct val="0"/>
              </a:spcBef>
              <a:buFont typeface="Wingdings" pitchFamily="2" charset="2"/>
              <a:buNone/>
            </a:pPr>
            <a:r>
              <a:rPr lang="en-US" altLang="zh-CN" sz="2400" b="0">
                <a:solidFill>
                  <a:srgbClr val="0033CC"/>
                </a:solidFill>
                <a:latin typeface="Times New Roman" pitchFamily="18" charset="0"/>
              </a:rPr>
              <a:t>void</a:t>
            </a:r>
            <a:r>
              <a:rPr lang="en-US" altLang="zh-CN" sz="2400" b="0">
                <a:latin typeface="Times New Roman" pitchFamily="18" charset="0"/>
              </a:rPr>
              <a:t> </a:t>
            </a:r>
            <a:r>
              <a:rPr lang="en-US" altLang="zh-CN" sz="2400" b="0">
                <a:solidFill>
                  <a:srgbClr val="000000"/>
                </a:solidFill>
                <a:latin typeface="Times New Roman" pitchFamily="18" charset="0"/>
              </a:rPr>
              <a:t>GenSortEdge(MGraph G,VEdge EdgeList[])</a:t>
            </a:r>
          </a:p>
          <a:p>
            <a:pPr>
              <a:lnSpc>
                <a:spcPct val="90000"/>
              </a:lnSpc>
              <a:spcBef>
                <a:spcPct val="0"/>
              </a:spcBef>
              <a:buFont typeface="Wingdings" pitchFamily="2" charset="2"/>
              <a:buNone/>
            </a:pPr>
            <a:r>
              <a:rPr lang="en-US" altLang="zh-CN" sz="2400" b="0">
                <a:solidFill>
                  <a:srgbClr val="003300"/>
                </a:solidFill>
                <a:latin typeface="Times New Roman" pitchFamily="18" charset="0"/>
              </a:rPr>
              <a:t>{</a:t>
            </a:r>
          </a:p>
          <a:p>
            <a:pPr>
              <a:lnSpc>
                <a:spcPct val="90000"/>
              </a:lnSpc>
              <a:spcBef>
                <a:spcPct val="0"/>
              </a:spcBef>
              <a:buFont typeface="Wingdings" pitchFamily="2" charset="2"/>
              <a:buNone/>
            </a:pPr>
            <a:r>
              <a:rPr lang="en-US" altLang="zh-CN" sz="2400" b="0">
                <a:latin typeface="Times New Roman" pitchFamily="18" charset="0"/>
              </a:rPr>
              <a:t>	</a:t>
            </a:r>
            <a:r>
              <a:rPr lang="en-US" altLang="zh-CN" sz="2400" b="0">
                <a:solidFill>
                  <a:srgbClr val="0033CC"/>
                </a:solidFill>
                <a:latin typeface="Times New Roman" pitchFamily="18" charset="0"/>
              </a:rPr>
              <a:t>int</a:t>
            </a:r>
            <a:r>
              <a:rPr lang="en-US" altLang="zh-CN" sz="2400" b="0">
                <a:latin typeface="Times New Roman" pitchFamily="18" charset="0"/>
              </a:rPr>
              <a:t> </a:t>
            </a:r>
            <a:r>
              <a:rPr lang="en-US" altLang="zh-CN" sz="2400" b="0">
                <a:solidFill>
                  <a:srgbClr val="000000"/>
                </a:solidFill>
                <a:latin typeface="Times New Roman" pitchFamily="18" charset="0"/>
              </a:rPr>
              <a:t>k=0,i,j;</a:t>
            </a:r>
          </a:p>
          <a:p>
            <a:pPr>
              <a:lnSpc>
                <a:spcPct val="90000"/>
              </a:lnSpc>
              <a:spcBef>
                <a:spcPct val="0"/>
              </a:spcBef>
              <a:buFont typeface="Wingdings" pitchFamily="2" charset="2"/>
              <a:buNone/>
            </a:pPr>
            <a:r>
              <a:rPr lang="en-US" altLang="zh-CN" sz="2400" b="0">
                <a:latin typeface="Times New Roman" pitchFamily="18" charset="0"/>
              </a:rPr>
              <a:t>	</a:t>
            </a:r>
            <a:r>
              <a:rPr lang="en-US" altLang="zh-CN" sz="2400" b="0">
                <a:solidFill>
                  <a:srgbClr val="0033CC"/>
                </a:solidFill>
                <a:latin typeface="Times New Roman" pitchFamily="18" charset="0"/>
              </a:rPr>
              <a:t>for </a:t>
            </a:r>
            <a:r>
              <a:rPr lang="en-US" altLang="zh-CN" sz="2400" b="0">
                <a:solidFill>
                  <a:srgbClr val="000000"/>
                </a:solidFill>
                <a:latin typeface="Times New Roman" pitchFamily="18" charset="0"/>
              </a:rPr>
              <a:t>(i=0;i&lt;G.n;i++)</a:t>
            </a:r>
            <a:r>
              <a:rPr lang="en-US" altLang="zh-CN" sz="2400" b="0">
                <a:latin typeface="Times New Roman" pitchFamily="18" charset="0"/>
              </a:rPr>
              <a:t>                        </a:t>
            </a:r>
            <a:r>
              <a:rPr lang="en-US" altLang="zh-CN" sz="2400" b="0">
                <a:solidFill>
                  <a:srgbClr val="009900"/>
                </a:solidFill>
                <a:latin typeface="Times New Roman" pitchFamily="18" charset="0"/>
              </a:rPr>
              <a:t>//</a:t>
            </a:r>
            <a:r>
              <a:rPr lang="zh-CN" altLang="en-US" sz="2400" b="0">
                <a:solidFill>
                  <a:srgbClr val="009900"/>
                </a:solidFill>
                <a:latin typeface="Times New Roman" pitchFamily="18" charset="0"/>
              </a:rPr>
              <a:t>边赋值</a:t>
            </a:r>
          </a:p>
          <a:p>
            <a:pPr>
              <a:lnSpc>
                <a:spcPct val="90000"/>
              </a:lnSpc>
              <a:spcBef>
                <a:spcPct val="0"/>
              </a:spcBef>
              <a:buFont typeface="Wingdings" pitchFamily="2" charset="2"/>
              <a:buNone/>
            </a:pPr>
            <a:r>
              <a:rPr lang="en-US" altLang="zh-CN" sz="2400" b="0">
                <a:latin typeface="Times New Roman" pitchFamily="18" charset="0"/>
              </a:rPr>
              <a:t>		</a:t>
            </a:r>
            <a:r>
              <a:rPr lang="en-US" altLang="zh-CN" sz="2400" b="0">
                <a:solidFill>
                  <a:srgbClr val="0033CC"/>
                </a:solidFill>
                <a:latin typeface="Times New Roman" pitchFamily="18" charset="0"/>
              </a:rPr>
              <a:t>for </a:t>
            </a:r>
            <a:r>
              <a:rPr lang="en-US" altLang="zh-CN" sz="2400" b="0">
                <a:solidFill>
                  <a:srgbClr val="000000"/>
                </a:solidFill>
                <a:latin typeface="Times New Roman" pitchFamily="18" charset="0"/>
              </a:rPr>
              <a:t>(j=i;j&lt;G.n;j++)</a:t>
            </a:r>
          </a:p>
          <a:p>
            <a:pPr>
              <a:lnSpc>
                <a:spcPct val="90000"/>
              </a:lnSpc>
              <a:spcBef>
                <a:spcPct val="0"/>
              </a:spcBef>
              <a:buFont typeface="Wingdings" pitchFamily="2" charset="2"/>
              <a:buNone/>
            </a:pPr>
            <a:r>
              <a:rPr lang="en-US" altLang="zh-CN" sz="2400" b="0">
                <a:latin typeface="Times New Roman" pitchFamily="18" charset="0"/>
              </a:rPr>
              <a:t>			</a:t>
            </a:r>
            <a:r>
              <a:rPr lang="en-US" altLang="zh-CN" sz="2400" b="0">
                <a:solidFill>
                  <a:srgbClr val="0033CC"/>
                </a:solidFill>
                <a:latin typeface="Times New Roman" pitchFamily="18" charset="0"/>
              </a:rPr>
              <a:t>if </a:t>
            </a:r>
            <a:r>
              <a:rPr lang="en-US" altLang="zh-CN" sz="2400" b="0">
                <a:solidFill>
                  <a:srgbClr val="000000"/>
                </a:solidFill>
                <a:latin typeface="Times New Roman" pitchFamily="18" charset="0"/>
              </a:rPr>
              <a:t>(G.arcs[i][j]!=MAX)</a:t>
            </a:r>
          </a:p>
          <a:p>
            <a:pPr>
              <a:lnSpc>
                <a:spcPct val="90000"/>
              </a:lnSpc>
              <a:spcBef>
                <a:spcPct val="0"/>
              </a:spcBef>
              <a:buFont typeface="Wingdings" pitchFamily="2" charset="2"/>
              <a:buNone/>
            </a:pPr>
            <a:r>
              <a:rPr lang="en-US" altLang="zh-CN" sz="2400" b="0">
                <a:solidFill>
                  <a:srgbClr val="000000"/>
                </a:solidFill>
                <a:latin typeface="Times New Roman" pitchFamily="18" charset="0"/>
              </a:rPr>
              <a:t>			{</a:t>
            </a:r>
          </a:p>
          <a:p>
            <a:pPr>
              <a:lnSpc>
                <a:spcPct val="90000"/>
              </a:lnSpc>
              <a:spcBef>
                <a:spcPct val="0"/>
              </a:spcBef>
              <a:buFont typeface="Wingdings" pitchFamily="2" charset="2"/>
              <a:buNone/>
            </a:pPr>
            <a:r>
              <a:rPr lang="en-US" altLang="zh-CN" sz="2400" b="0">
                <a:solidFill>
                  <a:srgbClr val="000000"/>
                </a:solidFill>
                <a:latin typeface="Times New Roman" pitchFamily="18" charset="0"/>
              </a:rPr>
              <a:t>				EdgeList[k].fromV = i;</a:t>
            </a:r>
          </a:p>
          <a:p>
            <a:pPr>
              <a:lnSpc>
                <a:spcPct val="90000"/>
              </a:lnSpc>
              <a:spcBef>
                <a:spcPct val="0"/>
              </a:spcBef>
              <a:buFont typeface="Wingdings" pitchFamily="2" charset="2"/>
              <a:buNone/>
            </a:pPr>
            <a:r>
              <a:rPr lang="en-US" altLang="zh-CN" sz="2400" b="0">
                <a:solidFill>
                  <a:srgbClr val="000000"/>
                </a:solidFill>
                <a:latin typeface="Times New Roman" pitchFamily="18" charset="0"/>
              </a:rPr>
              <a:t>				EdgeList[k].endV  = j;</a:t>
            </a:r>
          </a:p>
          <a:p>
            <a:pPr>
              <a:lnSpc>
                <a:spcPct val="90000"/>
              </a:lnSpc>
              <a:spcBef>
                <a:spcPct val="0"/>
              </a:spcBef>
              <a:buFont typeface="Wingdings" pitchFamily="2" charset="2"/>
              <a:buNone/>
            </a:pPr>
            <a:r>
              <a:rPr lang="en-US" altLang="zh-CN" sz="2400" b="0">
                <a:solidFill>
                  <a:srgbClr val="000000"/>
                </a:solidFill>
                <a:latin typeface="Times New Roman" pitchFamily="18" charset="0"/>
              </a:rPr>
              <a:t>				EdgeList[k].weight = G.arcs[i][j];</a:t>
            </a:r>
          </a:p>
          <a:p>
            <a:pPr>
              <a:lnSpc>
                <a:spcPct val="90000"/>
              </a:lnSpc>
              <a:spcBef>
                <a:spcPct val="0"/>
              </a:spcBef>
              <a:buFont typeface="Wingdings" pitchFamily="2" charset="2"/>
              <a:buNone/>
            </a:pPr>
            <a:r>
              <a:rPr lang="en-US" altLang="zh-CN" sz="2400" b="0">
                <a:solidFill>
                  <a:srgbClr val="000000"/>
                </a:solidFill>
                <a:latin typeface="Times New Roman" pitchFamily="18" charset="0"/>
              </a:rPr>
              <a:t>				k++;</a:t>
            </a:r>
          </a:p>
          <a:p>
            <a:pPr>
              <a:lnSpc>
                <a:spcPct val="90000"/>
              </a:lnSpc>
              <a:spcBef>
                <a:spcPct val="0"/>
              </a:spcBef>
              <a:buFont typeface="Wingdings" pitchFamily="2" charset="2"/>
              <a:buNone/>
            </a:pPr>
            <a:r>
              <a:rPr lang="en-US" altLang="zh-CN" sz="2400" b="0">
                <a:solidFill>
                  <a:srgbClr val="000000"/>
                </a:solidFill>
                <a:latin typeface="Times New Roman" pitchFamily="18" charset="0"/>
              </a:rPr>
              <a:t>			}</a:t>
            </a:r>
          </a:p>
          <a:p>
            <a:pPr>
              <a:lnSpc>
                <a:spcPct val="90000"/>
              </a:lnSpc>
              <a:spcBef>
                <a:spcPct val="0"/>
              </a:spcBef>
              <a:buFont typeface="Wingdings" pitchFamily="2" charset="2"/>
              <a:buNone/>
            </a:pPr>
            <a:r>
              <a:rPr lang="en-US" altLang="zh-CN" sz="2400" b="0">
                <a:solidFill>
                  <a:srgbClr val="003300"/>
                </a:solidFill>
                <a:latin typeface="Times New Roman" pitchFamily="18" charset="0"/>
              </a:rPr>
              <a:t>		</a:t>
            </a:r>
            <a:endParaRPr lang="zh-CN" altLang="en-US" sz="2400" b="0">
              <a:solidFill>
                <a:srgbClr val="003300"/>
              </a:solidFill>
              <a:latin typeface="Times New Roman" pitchFamily="18" charset="0"/>
            </a:endParaRPr>
          </a:p>
        </p:txBody>
      </p:sp>
    </p:spTree>
    <p:extLst>
      <p:ext uri="{BB962C8B-B14F-4D97-AF65-F5344CB8AC3E}">
        <p14:creationId xmlns:p14="http://schemas.microsoft.com/office/powerpoint/2010/main" val="106339119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F8B7AAB9-59B0-4512-8C06-37974787FA01}" type="slidenum">
              <a:rPr lang="en-US" altLang="zh-CN"/>
              <a:pPr/>
              <a:t>109</a:t>
            </a:fld>
            <a:r>
              <a:rPr lang="en-US" altLang="zh-CN"/>
              <a:t>-</a:t>
            </a:r>
          </a:p>
        </p:txBody>
      </p:sp>
      <p:sp>
        <p:nvSpPr>
          <p:cNvPr id="283650" name="Rectangle 2"/>
          <p:cNvSpPr>
            <a:spLocks noGrp="1" noChangeArrowheads="1"/>
          </p:cNvSpPr>
          <p:nvPr>
            <p:ph type="title"/>
          </p:nvPr>
        </p:nvSpPr>
        <p:spPr/>
        <p:txBody>
          <a:bodyPr/>
          <a:lstStyle/>
          <a:p>
            <a:r>
              <a:rPr lang="zh-CN" altLang="en-US" dirty="0"/>
              <a:t>2、克鲁斯卡尔算法</a:t>
            </a:r>
          </a:p>
        </p:txBody>
      </p:sp>
      <p:sp>
        <p:nvSpPr>
          <p:cNvPr id="283651"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buFont typeface="Wingdings" pitchFamily="2" charset="2"/>
              <a:buNone/>
            </a:pPr>
            <a:r>
              <a:rPr lang="en-US" altLang="zh-CN" sz="2400" b="0" dirty="0">
                <a:solidFill>
                  <a:srgbClr val="0033CC"/>
                </a:solidFill>
                <a:latin typeface="Times New Roman" pitchFamily="18" charset="0"/>
              </a:rPr>
              <a:t> for </a:t>
            </a:r>
            <a:r>
              <a:rPr lang="en-US" altLang="zh-CN" sz="2400" b="0" dirty="0">
                <a:solidFill>
                  <a:srgbClr val="000000"/>
                </a:solidFill>
                <a:latin typeface="Times New Roman" pitchFamily="18" charset="0"/>
              </a:rPr>
              <a:t>(</a:t>
            </a:r>
            <a:r>
              <a:rPr lang="en-US" altLang="zh-CN" sz="2400" b="0" dirty="0" err="1">
                <a:solidFill>
                  <a:srgbClr val="000000"/>
                </a:solidFill>
                <a:latin typeface="Times New Roman" pitchFamily="18" charset="0"/>
              </a:rPr>
              <a:t>i</a:t>
            </a:r>
            <a:r>
              <a:rPr lang="en-US" altLang="zh-CN" sz="2400" b="0" dirty="0">
                <a:solidFill>
                  <a:srgbClr val="000000"/>
                </a:solidFill>
                <a:latin typeface="Times New Roman" pitchFamily="18" charset="0"/>
              </a:rPr>
              <a:t>=0;i&lt;G.e-1;i++)</a:t>
            </a:r>
            <a:r>
              <a:rPr lang="en-US" altLang="zh-CN" sz="2400" b="0" dirty="0">
                <a:latin typeface="Times New Roman" pitchFamily="18" charset="0"/>
              </a:rPr>
              <a:t>                                 </a:t>
            </a:r>
            <a:r>
              <a:rPr lang="en-US" altLang="zh-CN" sz="2400" b="0" dirty="0">
                <a:solidFill>
                  <a:srgbClr val="009900"/>
                </a:solidFill>
                <a:latin typeface="Times New Roman" pitchFamily="18" charset="0"/>
              </a:rPr>
              <a:t>//</a:t>
            </a:r>
            <a:r>
              <a:rPr lang="zh-CN" altLang="en-US" sz="2400" b="0" dirty="0">
                <a:solidFill>
                  <a:srgbClr val="009900"/>
                </a:solidFill>
                <a:latin typeface="Times New Roman" pitchFamily="18" charset="0"/>
              </a:rPr>
              <a:t>冒泡排序</a:t>
            </a:r>
          </a:p>
          <a:p>
            <a:pPr>
              <a:lnSpc>
                <a:spcPct val="90000"/>
              </a:lnSpc>
              <a:buFont typeface="Wingdings" pitchFamily="2" charset="2"/>
              <a:buNone/>
            </a:pPr>
            <a:r>
              <a:rPr lang="en-US" altLang="zh-CN" sz="2400" b="0" dirty="0">
                <a:latin typeface="Times New Roman" pitchFamily="18" charset="0"/>
              </a:rPr>
              <a:t>		</a:t>
            </a:r>
            <a:r>
              <a:rPr lang="en-US" altLang="zh-CN" sz="2400" b="0" dirty="0">
                <a:solidFill>
                  <a:srgbClr val="0033CC"/>
                </a:solidFill>
                <a:latin typeface="Times New Roman" pitchFamily="18" charset="0"/>
              </a:rPr>
              <a:t>for </a:t>
            </a:r>
            <a:r>
              <a:rPr lang="en-US" altLang="zh-CN" sz="2400" b="0" dirty="0">
                <a:solidFill>
                  <a:srgbClr val="000000"/>
                </a:solidFill>
                <a:latin typeface="Times New Roman" pitchFamily="18" charset="0"/>
              </a:rPr>
              <a:t>(j=i+1;j&lt;</a:t>
            </a:r>
            <a:r>
              <a:rPr lang="en-US" altLang="zh-CN" sz="2400" b="0" dirty="0" err="1">
                <a:solidFill>
                  <a:srgbClr val="000000"/>
                </a:solidFill>
                <a:latin typeface="Times New Roman" pitchFamily="18" charset="0"/>
              </a:rPr>
              <a:t>G.e;j</a:t>
            </a:r>
            <a:r>
              <a:rPr lang="en-US" altLang="zh-CN" sz="2400" b="0" dirty="0">
                <a:solidFill>
                  <a:srgbClr val="000000"/>
                </a:solidFill>
                <a:latin typeface="Times New Roman" pitchFamily="18" charset="0"/>
              </a:rPr>
              <a:t>++)</a:t>
            </a:r>
          </a:p>
          <a:p>
            <a:pPr>
              <a:lnSpc>
                <a:spcPct val="90000"/>
              </a:lnSpc>
              <a:buFont typeface="Wingdings" pitchFamily="2" charset="2"/>
              <a:buNone/>
            </a:pPr>
            <a:r>
              <a:rPr lang="en-US" altLang="zh-CN" sz="2400" b="0" dirty="0">
                <a:latin typeface="Times New Roman" pitchFamily="18" charset="0"/>
              </a:rPr>
              <a:t>			</a:t>
            </a:r>
            <a:r>
              <a:rPr lang="en-US" altLang="zh-CN" sz="2400" b="0" dirty="0">
                <a:solidFill>
                  <a:srgbClr val="0033CC"/>
                </a:solidFill>
                <a:latin typeface="Times New Roman" pitchFamily="18" charset="0"/>
              </a:rPr>
              <a:t>if </a:t>
            </a:r>
            <a:r>
              <a:rPr lang="en-US" altLang="zh-CN" sz="2400" b="0" dirty="0">
                <a:solidFill>
                  <a:srgbClr val="000000"/>
                </a:solidFill>
                <a:latin typeface="Times New Roman" pitchFamily="18" charset="0"/>
              </a:rPr>
              <a:t>(</a:t>
            </a:r>
            <a:r>
              <a:rPr lang="en-US" altLang="zh-CN" sz="2400" b="0" dirty="0" err="1">
                <a:solidFill>
                  <a:srgbClr val="000000"/>
                </a:solidFill>
                <a:latin typeface="Times New Roman" pitchFamily="18" charset="0"/>
              </a:rPr>
              <a:t>EdgeList</a:t>
            </a:r>
            <a:r>
              <a:rPr lang="en-US" altLang="zh-CN" sz="2400" b="0" dirty="0">
                <a:solidFill>
                  <a:srgbClr val="000000"/>
                </a:solidFill>
                <a:latin typeface="Times New Roman" pitchFamily="18" charset="0"/>
              </a:rPr>
              <a:t>[</a:t>
            </a:r>
            <a:r>
              <a:rPr lang="en-US" altLang="zh-CN" sz="2400" b="0" dirty="0" err="1">
                <a:solidFill>
                  <a:srgbClr val="000000"/>
                </a:solidFill>
                <a:latin typeface="Times New Roman" pitchFamily="18" charset="0"/>
              </a:rPr>
              <a:t>i</a:t>
            </a:r>
            <a:r>
              <a:rPr lang="en-US" altLang="zh-CN" sz="2400" b="0" dirty="0">
                <a:solidFill>
                  <a:srgbClr val="000000"/>
                </a:solidFill>
                <a:latin typeface="Times New Roman" pitchFamily="18" charset="0"/>
              </a:rPr>
              <a:t>].weight&gt;</a:t>
            </a:r>
            <a:r>
              <a:rPr lang="en-US" altLang="zh-CN" sz="2400" b="0" dirty="0" err="1">
                <a:solidFill>
                  <a:srgbClr val="000000"/>
                </a:solidFill>
                <a:latin typeface="Times New Roman" pitchFamily="18" charset="0"/>
              </a:rPr>
              <a:t>EdgeList</a:t>
            </a:r>
            <a:r>
              <a:rPr lang="en-US" altLang="zh-CN" sz="2400" b="0" dirty="0">
                <a:solidFill>
                  <a:srgbClr val="000000"/>
                </a:solidFill>
                <a:latin typeface="Times New Roman" pitchFamily="18" charset="0"/>
              </a:rPr>
              <a:t>[j].weight)</a:t>
            </a:r>
          </a:p>
          <a:p>
            <a:pPr>
              <a:lnSpc>
                <a:spcPct val="90000"/>
              </a:lnSpc>
              <a:buFont typeface="Wingdings" pitchFamily="2" charset="2"/>
              <a:buNone/>
            </a:pPr>
            <a:r>
              <a:rPr lang="en-US" altLang="zh-CN" sz="2400" b="0" dirty="0">
                <a:solidFill>
                  <a:srgbClr val="000000"/>
                </a:solidFill>
                <a:latin typeface="Times New Roman" pitchFamily="18" charset="0"/>
              </a:rPr>
              <a:t>			{</a:t>
            </a:r>
          </a:p>
          <a:p>
            <a:pPr>
              <a:lnSpc>
                <a:spcPct val="90000"/>
              </a:lnSpc>
              <a:buFont typeface="Wingdings" pitchFamily="2" charset="2"/>
              <a:buNone/>
            </a:pPr>
            <a:r>
              <a:rPr lang="en-US" altLang="zh-CN" sz="2400" b="0" dirty="0">
                <a:solidFill>
                  <a:srgbClr val="000000"/>
                </a:solidFill>
                <a:latin typeface="Times New Roman" pitchFamily="18" charset="0"/>
              </a:rPr>
              <a:t>				</a:t>
            </a:r>
            <a:r>
              <a:rPr lang="en-US" altLang="zh-CN" sz="2400" b="0" dirty="0" err="1">
                <a:solidFill>
                  <a:srgbClr val="000000"/>
                </a:solidFill>
                <a:latin typeface="Times New Roman" pitchFamily="18" charset="0"/>
              </a:rPr>
              <a:t>VEdge</a:t>
            </a:r>
            <a:r>
              <a:rPr lang="en-US" altLang="zh-CN" sz="2400" b="0" dirty="0">
                <a:solidFill>
                  <a:srgbClr val="000000"/>
                </a:solidFill>
                <a:latin typeface="Times New Roman" pitchFamily="18" charset="0"/>
              </a:rPr>
              <a:t> t=</a:t>
            </a:r>
            <a:r>
              <a:rPr lang="en-US" altLang="zh-CN" sz="2400" b="0" dirty="0" err="1">
                <a:solidFill>
                  <a:srgbClr val="000000"/>
                </a:solidFill>
                <a:latin typeface="Times New Roman" pitchFamily="18" charset="0"/>
              </a:rPr>
              <a:t>EdgeList</a:t>
            </a:r>
            <a:r>
              <a:rPr lang="en-US" altLang="zh-CN" sz="2400" b="0" dirty="0">
                <a:solidFill>
                  <a:srgbClr val="000000"/>
                </a:solidFill>
                <a:latin typeface="Times New Roman" pitchFamily="18" charset="0"/>
              </a:rPr>
              <a:t>[</a:t>
            </a:r>
            <a:r>
              <a:rPr lang="en-US" altLang="zh-CN" sz="2400" b="0" dirty="0" err="1">
                <a:solidFill>
                  <a:srgbClr val="000000"/>
                </a:solidFill>
                <a:latin typeface="Times New Roman" pitchFamily="18" charset="0"/>
              </a:rPr>
              <a:t>i</a:t>
            </a:r>
            <a:r>
              <a:rPr lang="en-US" altLang="zh-CN" sz="2400" b="0" dirty="0">
                <a:solidFill>
                  <a:srgbClr val="000000"/>
                </a:solidFill>
                <a:latin typeface="Times New Roman" pitchFamily="18" charset="0"/>
              </a:rPr>
              <a:t>];</a:t>
            </a:r>
          </a:p>
          <a:p>
            <a:pPr>
              <a:lnSpc>
                <a:spcPct val="90000"/>
              </a:lnSpc>
              <a:buFont typeface="Wingdings" pitchFamily="2" charset="2"/>
              <a:buNone/>
            </a:pPr>
            <a:r>
              <a:rPr lang="en-US" altLang="zh-CN" sz="2400" b="0" dirty="0">
                <a:solidFill>
                  <a:srgbClr val="000000"/>
                </a:solidFill>
                <a:latin typeface="Times New Roman" pitchFamily="18" charset="0"/>
              </a:rPr>
              <a:t>				</a:t>
            </a:r>
            <a:r>
              <a:rPr lang="en-US" altLang="zh-CN" sz="2400" b="0" dirty="0" err="1">
                <a:solidFill>
                  <a:srgbClr val="000000"/>
                </a:solidFill>
                <a:latin typeface="Times New Roman" pitchFamily="18" charset="0"/>
              </a:rPr>
              <a:t>EdgeList</a:t>
            </a:r>
            <a:r>
              <a:rPr lang="en-US" altLang="zh-CN" sz="2400" b="0" dirty="0">
                <a:solidFill>
                  <a:srgbClr val="000000"/>
                </a:solidFill>
                <a:latin typeface="Times New Roman" pitchFamily="18" charset="0"/>
              </a:rPr>
              <a:t>[</a:t>
            </a:r>
            <a:r>
              <a:rPr lang="en-US" altLang="zh-CN" sz="2400" b="0" dirty="0" err="1">
                <a:solidFill>
                  <a:srgbClr val="000000"/>
                </a:solidFill>
                <a:latin typeface="Times New Roman" pitchFamily="18" charset="0"/>
              </a:rPr>
              <a:t>i</a:t>
            </a:r>
            <a:r>
              <a:rPr lang="en-US" altLang="zh-CN" sz="2400" b="0" dirty="0">
                <a:solidFill>
                  <a:srgbClr val="000000"/>
                </a:solidFill>
                <a:latin typeface="Times New Roman" pitchFamily="18" charset="0"/>
              </a:rPr>
              <a:t>] = </a:t>
            </a:r>
            <a:r>
              <a:rPr lang="en-US" altLang="zh-CN" sz="2400" b="0" dirty="0" err="1">
                <a:solidFill>
                  <a:srgbClr val="000000"/>
                </a:solidFill>
                <a:latin typeface="Times New Roman" pitchFamily="18" charset="0"/>
              </a:rPr>
              <a:t>EdgeList</a:t>
            </a:r>
            <a:r>
              <a:rPr lang="en-US" altLang="zh-CN" sz="2400" b="0" dirty="0">
                <a:solidFill>
                  <a:srgbClr val="000000"/>
                </a:solidFill>
                <a:latin typeface="Times New Roman" pitchFamily="18" charset="0"/>
              </a:rPr>
              <a:t>[j] ;</a:t>
            </a:r>
          </a:p>
          <a:p>
            <a:pPr>
              <a:lnSpc>
                <a:spcPct val="90000"/>
              </a:lnSpc>
              <a:buFont typeface="Wingdings" pitchFamily="2" charset="2"/>
              <a:buNone/>
            </a:pPr>
            <a:r>
              <a:rPr lang="en-US" altLang="zh-CN" sz="2400" b="0" dirty="0">
                <a:solidFill>
                  <a:srgbClr val="000000"/>
                </a:solidFill>
                <a:latin typeface="Times New Roman" pitchFamily="18" charset="0"/>
              </a:rPr>
              <a:t>				</a:t>
            </a:r>
            <a:r>
              <a:rPr lang="en-US" altLang="zh-CN" sz="2400" b="0" dirty="0" err="1">
                <a:solidFill>
                  <a:srgbClr val="000000"/>
                </a:solidFill>
                <a:latin typeface="Times New Roman" pitchFamily="18" charset="0"/>
              </a:rPr>
              <a:t>EdgeList</a:t>
            </a:r>
            <a:r>
              <a:rPr lang="en-US" altLang="zh-CN" sz="2400" b="0" dirty="0">
                <a:solidFill>
                  <a:srgbClr val="000000"/>
                </a:solidFill>
                <a:latin typeface="Times New Roman" pitchFamily="18" charset="0"/>
              </a:rPr>
              <a:t>[j] = t;</a:t>
            </a:r>
          </a:p>
          <a:p>
            <a:pPr>
              <a:lnSpc>
                <a:spcPct val="90000"/>
              </a:lnSpc>
              <a:buFont typeface="Wingdings" pitchFamily="2" charset="2"/>
              <a:buNone/>
            </a:pPr>
            <a:r>
              <a:rPr lang="en-US" altLang="zh-CN" sz="2400" b="0" dirty="0">
                <a:solidFill>
                  <a:srgbClr val="000000"/>
                </a:solidFill>
                <a:latin typeface="Times New Roman" pitchFamily="18" charset="0"/>
              </a:rPr>
              <a:t>			}</a:t>
            </a:r>
          </a:p>
          <a:p>
            <a:pPr>
              <a:lnSpc>
                <a:spcPct val="90000"/>
              </a:lnSpc>
              <a:buFont typeface="Wingdings" pitchFamily="2" charset="2"/>
              <a:buNone/>
            </a:pPr>
            <a:r>
              <a:rPr lang="en-US" altLang="zh-CN" sz="2400" b="0" dirty="0">
                <a:solidFill>
                  <a:srgbClr val="000000"/>
                </a:solidFill>
                <a:latin typeface="Times New Roman" pitchFamily="18" charset="0"/>
              </a:rPr>
              <a:t>}</a:t>
            </a:r>
            <a:endParaRPr lang="zh-CN" altLang="en-US" sz="2400" b="0" dirty="0">
              <a:solidFill>
                <a:srgbClr val="000000"/>
              </a:solidFill>
              <a:latin typeface="Times New Roman" pitchFamily="18" charset="0"/>
            </a:endParaRPr>
          </a:p>
          <a:p>
            <a:pPr>
              <a:lnSpc>
                <a:spcPct val="90000"/>
              </a:lnSpc>
              <a:buFont typeface="Wingdings" pitchFamily="2" charset="2"/>
              <a:buNone/>
            </a:pPr>
            <a:endParaRPr lang="zh-CN" altLang="en-US" sz="2400" b="0" dirty="0">
              <a:solidFill>
                <a:srgbClr val="000000"/>
              </a:solidFill>
              <a:latin typeface="Times New Roman" pitchFamily="18" charset="0"/>
            </a:endParaRPr>
          </a:p>
        </p:txBody>
      </p:sp>
    </p:spTree>
    <p:extLst>
      <p:ext uri="{BB962C8B-B14F-4D97-AF65-F5344CB8AC3E}">
        <p14:creationId xmlns:p14="http://schemas.microsoft.com/office/powerpoint/2010/main" val="2637428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b="1">
                <a:latin typeface="楷体_GB2312" pitchFamily="49" charset="-122"/>
                <a:ea typeface="楷体_GB2312" pitchFamily="49" charset="-122"/>
              </a:rPr>
              <a:t>2.</a:t>
            </a:r>
            <a:r>
              <a:rPr lang="zh-CN" altLang="en-US" b="1">
                <a:ea typeface="楷体_GB2312" pitchFamily="49" charset="-122"/>
              </a:rPr>
              <a:t>图的基本术语</a:t>
            </a:r>
          </a:p>
        </p:txBody>
      </p:sp>
      <p:sp>
        <p:nvSpPr>
          <p:cNvPr id="190468" name="Rectangle 4"/>
          <p:cNvSpPr>
            <a:spLocks noGrp="1" noChangeArrowheads="1"/>
          </p:cNvSpPr>
          <p:nvPr>
            <p:ph type="body" idx="1"/>
          </p:nvPr>
        </p:nvSpPr>
        <p:spPr>
          <a:noFill/>
          <a:ln/>
        </p:spPr>
        <p:txBody>
          <a:bodyPr/>
          <a:lstStyle/>
          <a:p>
            <a:pPr>
              <a:buFont typeface="Wingdings" pitchFamily="2" charset="2"/>
              <a:buNone/>
            </a:pPr>
            <a:r>
              <a:rPr lang="zh-CN" altLang="en-US" b="0">
                <a:effectLst>
                  <a:outerShdw blurRad="38100" dist="38100" dir="2700000" algn="tl">
                    <a:srgbClr val="C0C0C0"/>
                  </a:outerShdw>
                </a:effectLst>
                <a:sym typeface="Wingdings" pitchFamily="2" charset="2"/>
              </a:rPr>
              <a:t> </a:t>
            </a:r>
            <a:r>
              <a:rPr lang="zh-CN" altLang="en-US"/>
              <a:t>若有</a:t>
            </a:r>
            <a:r>
              <a:rPr lang="en-US" altLang="zh-CN" i="1">
                <a:solidFill>
                  <a:srgbClr val="009900"/>
                </a:solidFill>
              </a:rPr>
              <a:t>n</a:t>
            </a:r>
            <a:r>
              <a:rPr lang="en-US" altLang="zh-CN" i="1"/>
              <a:t> </a:t>
            </a:r>
            <a:r>
              <a:rPr lang="zh-CN" altLang="en-US"/>
              <a:t>个顶点，</a:t>
            </a:r>
          </a:p>
          <a:p>
            <a:pPr>
              <a:buFont typeface="Wingdings" pitchFamily="2" charset="2"/>
              <a:buNone/>
            </a:pPr>
            <a:r>
              <a:rPr lang="zh-CN" altLang="en-US"/>
              <a:t>     有</a:t>
            </a:r>
            <a:r>
              <a:rPr lang="en-US" altLang="zh-CN" i="1">
                <a:solidFill>
                  <a:srgbClr val="009900"/>
                </a:solidFill>
              </a:rPr>
              <a:t>n</a:t>
            </a:r>
            <a:r>
              <a:rPr lang="en-US" altLang="zh-CN">
                <a:solidFill>
                  <a:srgbClr val="009900"/>
                </a:solidFill>
              </a:rPr>
              <a:t>(</a:t>
            </a:r>
            <a:r>
              <a:rPr lang="en-US" altLang="zh-CN" i="1">
                <a:solidFill>
                  <a:srgbClr val="009900"/>
                </a:solidFill>
              </a:rPr>
              <a:t>n</a:t>
            </a:r>
            <a:r>
              <a:rPr lang="en-US" altLang="zh-CN">
                <a:solidFill>
                  <a:srgbClr val="009900"/>
                </a:solidFill>
              </a:rPr>
              <a:t>-1)/2</a:t>
            </a:r>
            <a:r>
              <a:rPr lang="en-US" altLang="zh-CN"/>
              <a:t> </a:t>
            </a:r>
            <a:r>
              <a:rPr lang="zh-CN" altLang="en-US"/>
              <a:t>条边的，称为</a:t>
            </a:r>
            <a:r>
              <a:rPr lang="zh-CN" altLang="en-US">
                <a:solidFill>
                  <a:srgbClr val="FF6600"/>
                </a:solidFill>
              </a:rPr>
              <a:t>完全无向图</a:t>
            </a:r>
            <a:r>
              <a:rPr lang="zh-CN" altLang="en-US"/>
              <a:t>。</a:t>
            </a:r>
          </a:p>
          <a:p>
            <a:pPr>
              <a:buFont typeface="Wingdings" pitchFamily="2" charset="2"/>
              <a:buNone/>
            </a:pPr>
            <a:r>
              <a:rPr lang="zh-CN" altLang="en-US"/>
              <a:t>     有</a:t>
            </a:r>
            <a:r>
              <a:rPr lang="en-US" altLang="zh-CN" i="1">
                <a:solidFill>
                  <a:srgbClr val="009900"/>
                </a:solidFill>
              </a:rPr>
              <a:t>n</a:t>
            </a:r>
            <a:r>
              <a:rPr lang="en-US" altLang="zh-CN">
                <a:solidFill>
                  <a:srgbClr val="009900"/>
                </a:solidFill>
              </a:rPr>
              <a:t>(</a:t>
            </a:r>
            <a:r>
              <a:rPr lang="en-US" altLang="zh-CN" i="1">
                <a:solidFill>
                  <a:srgbClr val="009900"/>
                </a:solidFill>
              </a:rPr>
              <a:t>n-</a:t>
            </a:r>
            <a:r>
              <a:rPr lang="en-US" altLang="zh-CN">
                <a:solidFill>
                  <a:srgbClr val="009900"/>
                </a:solidFill>
              </a:rPr>
              <a:t>1)</a:t>
            </a:r>
            <a:r>
              <a:rPr lang="en-US" altLang="zh-CN"/>
              <a:t> </a:t>
            </a:r>
            <a:r>
              <a:rPr lang="zh-CN" altLang="en-US"/>
              <a:t>条弧的，称为</a:t>
            </a:r>
            <a:r>
              <a:rPr lang="zh-CN" altLang="en-US">
                <a:solidFill>
                  <a:srgbClr val="FF6600"/>
                </a:solidFill>
              </a:rPr>
              <a:t>完全有向图</a:t>
            </a:r>
            <a:r>
              <a:rPr lang="zh-CN" altLang="en-US"/>
              <a:t>。</a:t>
            </a:r>
          </a:p>
          <a:p>
            <a:pPr>
              <a:buFont typeface="Wingdings" pitchFamily="2" charset="2"/>
              <a:buNone/>
            </a:pPr>
            <a:r>
              <a:rPr lang="zh-CN" altLang="en-US"/>
              <a:t>     	边或弧很少的图，称为</a:t>
            </a:r>
            <a:r>
              <a:rPr lang="zh-CN" altLang="en-US">
                <a:solidFill>
                  <a:srgbClr val="FF6600"/>
                </a:solidFill>
                <a:sym typeface="Wingdings" pitchFamily="2" charset="2"/>
              </a:rPr>
              <a:t>稀疏图</a:t>
            </a:r>
            <a:r>
              <a:rPr lang="zh-CN" altLang="en-US"/>
              <a:t>。</a:t>
            </a:r>
            <a:endParaRPr lang="zh-CN" altLang="en-US" b="0">
              <a:sym typeface="Wingdings" pitchFamily="2" charset="2"/>
            </a:endParaRPr>
          </a:p>
          <a:p>
            <a:pPr>
              <a:buFont typeface="Wingdings" pitchFamily="2" charset="2"/>
              <a:buNone/>
            </a:pPr>
            <a:r>
              <a:rPr lang="zh-CN" altLang="en-US"/>
              <a:t>     	边或弧较多的图，称为</a:t>
            </a:r>
            <a:r>
              <a:rPr lang="zh-CN" altLang="en-US">
                <a:solidFill>
                  <a:srgbClr val="FF6600"/>
                </a:solidFill>
              </a:rPr>
              <a:t>稠密图</a:t>
            </a:r>
            <a:r>
              <a:rPr lang="zh-CN" altLang="en-US"/>
              <a:t>。</a:t>
            </a:r>
          </a:p>
        </p:txBody>
      </p:sp>
      <p:pic>
        <p:nvPicPr>
          <p:cNvPr id="19047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648200"/>
            <a:ext cx="1704975" cy="1876425"/>
          </a:xfrm>
          <a:prstGeom prst="rect">
            <a:avLst/>
          </a:prstGeom>
          <a:noFill/>
          <a:extLst>
            <a:ext uri="{909E8E84-426E-40DD-AFC4-6F175D3DCCD1}">
              <a14:hiddenFill xmlns:a14="http://schemas.microsoft.com/office/drawing/2010/main">
                <a:solidFill>
                  <a:srgbClr val="FFFFFF"/>
                </a:solidFill>
              </a14:hiddenFill>
            </a:ext>
          </a:extLst>
        </p:spPr>
      </p:pic>
      <p:pic>
        <p:nvPicPr>
          <p:cNvPr id="19047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724400"/>
            <a:ext cx="1587500" cy="1712913"/>
          </a:xfrm>
          <a:prstGeom prst="rect">
            <a:avLst/>
          </a:prstGeom>
          <a:noFill/>
          <a:extLst>
            <a:ext uri="{909E8E84-426E-40DD-AFC4-6F175D3DCCD1}">
              <a14:hiddenFill xmlns:a14="http://schemas.microsoft.com/office/drawing/2010/main">
                <a:solidFill>
                  <a:srgbClr val="FFFFFF"/>
                </a:solidFill>
              </a14:hiddenFill>
            </a:ext>
          </a:extLst>
        </p:spPr>
      </p:pic>
      <p:pic>
        <p:nvPicPr>
          <p:cNvPr id="19047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4724400"/>
            <a:ext cx="1371600" cy="1628775"/>
          </a:xfrm>
          <a:prstGeom prst="rect">
            <a:avLst/>
          </a:prstGeom>
          <a:noFill/>
          <a:extLst>
            <a:ext uri="{909E8E84-426E-40DD-AFC4-6F175D3DCCD1}">
              <a14:hiddenFill xmlns:a14="http://schemas.microsoft.com/office/drawing/2010/main">
                <a:solidFill>
                  <a:srgbClr val="FFFFFF"/>
                </a:solidFill>
              </a14:hiddenFill>
            </a:ext>
          </a:extLst>
        </p:spPr>
      </p:pic>
      <p:pic>
        <p:nvPicPr>
          <p:cNvPr id="19047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4724400"/>
            <a:ext cx="14478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3810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B39D9881-F308-467E-B800-F5C19BABEE5B}" type="slidenum">
              <a:rPr lang="en-US" altLang="zh-CN"/>
              <a:pPr/>
              <a:t>110</a:t>
            </a:fld>
            <a:r>
              <a:rPr lang="en-US" altLang="zh-CN"/>
              <a:t>-</a:t>
            </a:r>
          </a:p>
        </p:txBody>
      </p:sp>
      <p:sp>
        <p:nvSpPr>
          <p:cNvPr id="284674" name="Rectangle 2"/>
          <p:cNvSpPr>
            <a:spLocks noGrp="1" noChangeArrowheads="1"/>
          </p:cNvSpPr>
          <p:nvPr>
            <p:ph type="title"/>
          </p:nvPr>
        </p:nvSpPr>
        <p:spPr/>
        <p:txBody>
          <a:bodyPr/>
          <a:lstStyle/>
          <a:p>
            <a:r>
              <a:rPr lang="zh-CN" altLang="en-US" dirty="0"/>
              <a:t>2、克鲁斯卡尔算法</a:t>
            </a:r>
          </a:p>
        </p:txBody>
      </p:sp>
      <p:grpSp>
        <p:nvGrpSpPr>
          <p:cNvPr id="284675" name="Group 3"/>
          <p:cNvGrpSpPr>
            <a:grpSpLocks/>
          </p:cNvGrpSpPr>
          <p:nvPr/>
        </p:nvGrpSpPr>
        <p:grpSpPr bwMode="auto">
          <a:xfrm>
            <a:off x="838200" y="1700213"/>
            <a:ext cx="4349750" cy="2895600"/>
            <a:chOff x="192" y="470"/>
            <a:chExt cx="2740" cy="1738"/>
          </a:xfrm>
        </p:grpSpPr>
        <p:sp>
          <p:nvSpPr>
            <p:cNvPr id="284676" name="Oval 4"/>
            <p:cNvSpPr>
              <a:spLocks noChangeArrowheads="1"/>
            </p:cNvSpPr>
            <p:nvPr/>
          </p:nvSpPr>
          <p:spPr bwMode="auto">
            <a:xfrm>
              <a:off x="388" y="605"/>
              <a:ext cx="288" cy="259"/>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rPr>
                <a:t>a</a:t>
              </a:r>
              <a:endParaRPr kumimoji="1" lang="en-US" altLang="zh-CN">
                <a:latin typeface="Times New Roman" pitchFamily="18" charset="0"/>
              </a:endParaRPr>
            </a:p>
          </p:txBody>
        </p:sp>
        <p:sp>
          <p:nvSpPr>
            <p:cNvPr id="284677" name="Oval 5"/>
            <p:cNvSpPr>
              <a:spLocks noChangeArrowheads="1"/>
            </p:cNvSpPr>
            <p:nvPr/>
          </p:nvSpPr>
          <p:spPr bwMode="auto">
            <a:xfrm>
              <a:off x="1828" y="605"/>
              <a:ext cx="288" cy="259"/>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rPr>
                <a:t>b</a:t>
              </a:r>
              <a:endParaRPr kumimoji="1" lang="en-US" altLang="zh-CN">
                <a:latin typeface="Times New Roman" pitchFamily="18" charset="0"/>
              </a:endParaRPr>
            </a:p>
          </p:txBody>
        </p:sp>
        <p:sp>
          <p:nvSpPr>
            <p:cNvPr id="284678" name="Oval 6"/>
            <p:cNvSpPr>
              <a:spLocks noChangeArrowheads="1"/>
            </p:cNvSpPr>
            <p:nvPr/>
          </p:nvSpPr>
          <p:spPr bwMode="auto">
            <a:xfrm>
              <a:off x="2644" y="893"/>
              <a:ext cx="288" cy="259"/>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rPr>
                <a:t>c</a:t>
              </a:r>
              <a:endParaRPr kumimoji="1" lang="en-US" altLang="zh-CN">
                <a:latin typeface="Times New Roman" pitchFamily="18" charset="0"/>
              </a:endParaRPr>
            </a:p>
          </p:txBody>
        </p:sp>
        <p:sp>
          <p:nvSpPr>
            <p:cNvPr id="284679" name="Oval 7"/>
            <p:cNvSpPr>
              <a:spLocks noChangeArrowheads="1"/>
            </p:cNvSpPr>
            <p:nvPr/>
          </p:nvSpPr>
          <p:spPr bwMode="auto">
            <a:xfrm>
              <a:off x="2260" y="1421"/>
              <a:ext cx="288" cy="259"/>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rPr>
                <a:t>d</a:t>
              </a:r>
              <a:endParaRPr kumimoji="1" lang="en-US" altLang="zh-CN">
                <a:latin typeface="Times New Roman" pitchFamily="18" charset="0"/>
              </a:endParaRPr>
            </a:p>
          </p:txBody>
        </p:sp>
        <p:sp>
          <p:nvSpPr>
            <p:cNvPr id="284680" name="Oval 8"/>
            <p:cNvSpPr>
              <a:spLocks noChangeArrowheads="1"/>
            </p:cNvSpPr>
            <p:nvPr/>
          </p:nvSpPr>
          <p:spPr bwMode="auto">
            <a:xfrm>
              <a:off x="1396" y="1229"/>
              <a:ext cx="288" cy="259"/>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rPr>
                <a:t>e</a:t>
              </a:r>
              <a:endParaRPr kumimoji="1" lang="en-US" altLang="zh-CN">
                <a:latin typeface="Times New Roman" pitchFamily="18" charset="0"/>
              </a:endParaRPr>
            </a:p>
          </p:txBody>
        </p:sp>
        <p:sp>
          <p:nvSpPr>
            <p:cNvPr id="284681" name="Oval 9"/>
            <p:cNvSpPr>
              <a:spLocks noChangeArrowheads="1"/>
            </p:cNvSpPr>
            <p:nvPr/>
          </p:nvSpPr>
          <p:spPr bwMode="auto">
            <a:xfrm>
              <a:off x="292" y="1565"/>
              <a:ext cx="288" cy="259"/>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rPr>
                <a:t>g</a:t>
              </a:r>
              <a:endParaRPr kumimoji="1" lang="en-US" altLang="zh-CN">
                <a:latin typeface="Times New Roman" pitchFamily="18" charset="0"/>
              </a:endParaRPr>
            </a:p>
          </p:txBody>
        </p:sp>
        <p:sp>
          <p:nvSpPr>
            <p:cNvPr id="284682" name="Oval 10"/>
            <p:cNvSpPr>
              <a:spLocks noChangeArrowheads="1"/>
            </p:cNvSpPr>
            <p:nvPr/>
          </p:nvSpPr>
          <p:spPr bwMode="auto">
            <a:xfrm>
              <a:off x="1348" y="1949"/>
              <a:ext cx="288" cy="259"/>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rPr>
                <a:t>f</a:t>
              </a:r>
              <a:endParaRPr kumimoji="1" lang="en-US" altLang="zh-CN">
                <a:latin typeface="Times New Roman" pitchFamily="18" charset="0"/>
              </a:endParaRPr>
            </a:p>
          </p:txBody>
        </p:sp>
        <p:sp>
          <p:nvSpPr>
            <p:cNvPr id="284683" name="Line 11"/>
            <p:cNvSpPr>
              <a:spLocks noChangeShapeType="1"/>
            </p:cNvSpPr>
            <p:nvPr/>
          </p:nvSpPr>
          <p:spPr bwMode="auto">
            <a:xfrm flipV="1">
              <a:off x="676" y="749"/>
              <a:ext cx="1152" cy="0"/>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684" name="Line 12"/>
            <p:cNvSpPr>
              <a:spLocks noChangeShapeType="1"/>
            </p:cNvSpPr>
            <p:nvPr/>
          </p:nvSpPr>
          <p:spPr bwMode="auto">
            <a:xfrm>
              <a:off x="628" y="845"/>
              <a:ext cx="816"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685" name="Line 13"/>
            <p:cNvSpPr>
              <a:spLocks noChangeShapeType="1"/>
            </p:cNvSpPr>
            <p:nvPr/>
          </p:nvSpPr>
          <p:spPr bwMode="auto">
            <a:xfrm flipH="1">
              <a:off x="1588" y="845"/>
              <a:ext cx="288" cy="38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686" name="Line 14"/>
            <p:cNvSpPr>
              <a:spLocks noChangeShapeType="1"/>
            </p:cNvSpPr>
            <p:nvPr/>
          </p:nvSpPr>
          <p:spPr bwMode="auto">
            <a:xfrm flipH="1">
              <a:off x="436" y="893"/>
              <a:ext cx="96" cy="67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687" name="Line 15"/>
            <p:cNvSpPr>
              <a:spLocks noChangeShapeType="1"/>
            </p:cNvSpPr>
            <p:nvPr/>
          </p:nvSpPr>
          <p:spPr bwMode="auto">
            <a:xfrm flipV="1">
              <a:off x="580" y="1421"/>
              <a:ext cx="816" cy="240"/>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688" name="Line 16"/>
            <p:cNvSpPr>
              <a:spLocks noChangeShapeType="1"/>
            </p:cNvSpPr>
            <p:nvPr/>
          </p:nvSpPr>
          <p:spPr bwMode="auto">
            <a:xfrm>
              <a:off x="1684" y="1373"/>
              <a:ext cx="576" cy="14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689" name="Line 17"/>
            <p:cNvSpPr>
              <a:spLocks noChangeShapeType="1"/>
            </p:cNvSpPr>
            <p:nvPr/>
          </p:nvSpPr>
          <p:spPr bwMode="auto">
            <a:xfrm>
              <a:off x="2116" y="749"/>
              <a:ext cx="528" cy="19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690" name="Line 18"/>
            <p:cNvSpPr>
              <a:spLocks noChangeShapeType="1"/>
            </p:cNvSpPr>
            <p:nvPr/>
          </p:nvSpPr>
          <p:spPr bwMode="auto">
            <a:xfrm flipH="1">
              <a:off x="2500" y="1133"/>
              <a:ext cx="192" cy="28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691" name="Line 19"/>
            <p:cNvSpPr>
              <a:spLocks noChangeShapeType="1"/>
            </p:cNvSpPr>
            <p:nvPr/>
          </p:nvSpPr>
          <p:spPr bwMode="auto">
            <a:xfrm>
              <a:off x="2068" y="845"/>
              <a:ext cx="336" cy="62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692" name="Line 20"/>
            <p:cNvSpPr>
              <a:spLocks noChangeShapeType="1"/>
            </p:cNvSpPr>
            <p:nvPr/>
          </p:nvSpPr>
          <p:spPr bwMode="auto">
            <a:xfrm>
              <a:off x="580" y="1757"/>
              <a:ext cx="768" cy="28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693" name="Line 21"/>
            <p:cNvSpPr>
              <a:spLocks noChangeShapeType="1"/>
            </p:cNvSpPr>
            <p:nvPr/>
          </p:nvSpPr>
          <p:spPr bwMode="auto">
            <a:xfrm flipH="1">
              <a:off x="1636" y="1613"/>
              <a:ext cx="624"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694" name="Text Box 22"/>
            <p:cNvSpPr txBox="1">
              <a:spLocks noChangeArrowheads="1"/>
            </p:cNvSpPr>
            <p:nvPr/>
          </p:nvSpPr>
          <p:spPr bwMode="auto">
            <a:xfrm>
              <a:off x="1204" y="470"/>
              <a:ext cx="340"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chemeClr val="tx2"/>
                  </a:solidFill>
                  <a:latin typeface="Times New Roman" pitchFamily="18" charset="0"/>
                </a:rPr>
                <a:t>19</a:t>
              </a:r>
              <a:endParaRPr kumimoji="1" lang="zh-CN" altLang="en-US" sz="2800">
                <a:latin typeface="Times New Roman" pitchFamily="18" charset="0"/>
              </a:endParaRPr>
            </a:p>
          </p:txBody>
        </p:sp>
        <p:sp>
          <p:nvSpPr>
            <p:cNvPr id="284695" name="Text Box 23"/>
            <p:cNvSpPr txBox="1">
              <a:spLocks noChangeArrowheads="1"/>
            </p:cNvSpPr>
            <p:nvPr/>
          </p:nvSpPr>
          <p:spPr bwMode="auto">
            <a:xfrm>
              <a:off x="2356" y="557"/>
              <a:ext cx="22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chemeClr val="tx2"/>
                  </a:solidFill>
                  <a:latin typeface="Times New Roman" pitchFamily="18" charset="0"/>
                </a:rPr>
                <a:t>5</a:t>
              </a:r>
              <a:endParaRPr kumimoji="1" lang="zh-CN" altLang="en-US">
                <a:solidFill>
                  <a:schemeClr val="tx2"/>
                </a:solidFill>
                <a:latin typeface="Times New Roman" pitchFamily="18" charset="0"/>
              </a:endParaRPr>
            </a:p>
          </p:txBody>
        </p:sp>
        <p:sp>
          <p:nvSpPr>
            <p:cNvPr id="284696" name="Text Box 24"/>
            <p:cNvSpPr txBox="1">
              <a:spLocks noChangeArrowheads="1"/>
            </p:cNvSpPr>
            <p:nvPr/>
          </p:nvSpPr>
          <p:spPr bwMode="auto">
            <a:xfrm>
              <a:off x="772" y="749"/>
              <a:ext cx="340"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chemeClr val="tx2"/>
                  </a:solidFill>
                  <a:latin typeface="Times New Roman" pitchFamily="18" charset="0"/>
                </a:rPr>
                <a:t>14</a:t>
              </a:r>
              <a:endParaRPr kumimoji="1" lang="zh-CN" altLang="en-US">
                <a:latin typeface="Times New Roman" pitchFamily="18" charset="0"/>
              </a:endParaRPr>
            </a:p>
          </p:txBody>
        </p:sp>
        <p:sp>
          <p:nvSpPr>
            <p:cNvPr id="284697" name="Text Box 25"/>
            <p:cNvSpPr txBox="1">
              <a:spLocks noChangeArrowheads="1"/>
            </p:cNvSpPr>
            <p:nvPr/>
          </p:nvSpPr>
          <p:spPr bwMode="auto">
            <a:xfrm>
              <a:off x="192" y="1037"/>
              <a:ext cx="340"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chemeClr val="tx2"/>
                  </a:solidFill>
                  <a:latin typeface="Times New Roman" pitchFamily="18" charset="0"/>
                </a:rPr>
                <a:t>18</a:t>
              </a:r>
              <a:endParaRPr kumimoji="1" lang="zh-CN" altLang="en-US" sz="3200">
                <a:latin typeface="Times New Roman" pitchFamily="18" charset="0"/>
              </a:endParaRPr>
            </a:p>
          </p:txBody>
        </p:sp>
        <p:sp>
          <p:nvSpPr>
            <p:cNvPr id="284698" name="Text Box 26"/>
            <p:cNvSpPr txBox="1">
              <a:spLocks noChangeArrowheads="1"/>
            </p:cNvSpPr>
            <p:nvPr/>
          </p:nvSpPr>
          <p:spPr bwMode="auto">
            <a:xfrm>
              <a:off x="868" y="1661"/>
              <a:ext cx="340"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Times New Roman" pitchFamily="18" charset="0"/>
                </a:rPr>
                <a:t>27</a:t>
              </a:r>
              <a:endParaRPr kumimoji="1" lang="zh-CN" altLang="en-US" sz="3200">
                <a:latin typeface="Times New Roman" pitchFamily="18" charset="0"/>
              </a:endParaRPr>
            </a:p>
          </p:txBody>
        </p:sp>
        <p:sp>
          <p:nvSpPr>
            <p:cNvPr id="284699" name="Text Box 27"/>
            <p:cNvSpPr txBox="1">
              <a:spLocks noChangeArrowheads="1"/>
            </p:cNvSpPr>
            <p:nvPr/>
          </p:nvSpPr>
          <p:spPr bwMode="auto">
            <a:xfrm>
              <a:off x="676" y="1305"/>
              <a:ext cx="340"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chemeClr val="tx2"/>
                  </a:solidFill>
                  <a:latin typeface="Times New Roman" pitchFamily="18" charset="0"/>
                </a:rPr>
                <a:t>16</a:t>
              </a:r>
              <a:endParaRPr kumimoji="1" lang="zh-CN" altLang="en-US" sz="2800">
                <a:latin typeface="Times New Roman" pitchFamily="18" charset="0"/>
              </a:endParaRPr>
            </a:p>
          </p:txBody>
        </p:sp>
        <p:sp>
          <p:nvSpPr>
            <p:cNvPr id="284700" name="Text Box 28"/>
            <p:cNvSpPr txBox="1">
              <a:spLocks noChangeArrowheads="1"/>
            </p:cNvSpPr>
            <p:nvPr/>
          </p:nvSpPr>
          <p:spPr bwMode="auto">
            <a:xfrm>
              <a:off x="1828" y="1190"/>
              <a:ext cx="228"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chemeClr val="tx2"/>
                  </a:solidFill>
                  <a:latin typeface="Times New Roman" pitchFamily="18" charset="0"/>
                </a:rPr>
                <a:t>8</a:t>
              </a:r>
              <a:endParaRPr kumimoji="1" lang="zh-CN" altLang="en-US" sz="3200">
                <a:latin typeface="Times New Roman" pitchFamily="18" charset="0"/>
              </a:endParaRPr>
            </a:p>
          </p:txBody>
        </p:sp>
        <p:sp>
          <p:nvSpPr>
            <p:cNvPr id="284701" name="Text Box 29"/>
            <p:cNvSpPr txBox="1">
              <a:spLocks noChangeArrowheads="1"/>
            </p:cNvSpPr>
            <p:nvPr/>
          </p:nvSpPr>
          <p:spPr bwMode="auto">
            <a:xfrm>
              <a:off x="1684" y="1574"/>
              <a:ext cx="340"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chemeClr val="tx2"/>
                  </a:solidFill>
                  <a:latin typeface="Times New Roman" pitchFamily="18" charset="0"/>
                </a:rPr>
                <a:t>21</a:t>
              </a:r>
              <a:endParaRPr kumimoji="1" lang="zh-CN" altLang="en-US" sz="2800">
                <a:latin typeface="Times New Roman" pitchFamily="18" charset="0"/>
              </a:endParaRPr>
            </a:p>
          </p:txBody>
        </p:sp>
        <p:sp>
          <p:nvSpPr>
            <p:cNvPr id="284702" name="Text Box 30"/>
            <p:cNvSpPr txBox="1">
              <a:spLocks noChangeArrowheads="1"/>
            </p:cNvSpPr>
            <p:nvPr/>
          </p:nvSpPr>
          <p:spPr bwMode="auto">
            <a:xfrm>
              <a:off x="2596" y="1181"/>
              <a:ext cx="22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chemeClr val="tx2"/>
                  </a:solidFill>
                  <a:latin typeface="Times New Roman" pitchFamily="18" charset="0"/>
                </a:rPr>
                <a:t>3</a:t>
              </a:r>
              <a:endParaRPr kumimoji="1" lang="zh-CN" altLang="en-US" sz="3200">
                <a:latin typeface="Times New Roman" pitchFamily="18" charset="0"/>
              </a:endParaRPr>
            </a:p>
          </p:txBody>
        </p:sp>
        <p:sp>
          <p:nvSpPr>
            <p:cNvPr id="284703" name="Text Box 31"/>
            <p:cNvSpPr txBox="1">
              <a:spLocks noChangeArrowheads="1"/>
            </p:cNvSpPr>
            <p:nvPr/>
          </p:nvSpPr>
          <p:spPr bwMode="auto">
            <a:xfrm>
              <a:off x="1492" y="749"/>
              <a:ext cx="340"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chemeClr val="tx2"/>
                  </a:solidFill>
                  <a:latin typeface="Times New Roman" pitchFamily="18" charset="0"/>
                </a:rPr>
                <a:t>12</a:t>
              </a:r>
              <a:endParaRPr kumimoji="1" lang="zh-CN" altLang="en-US" sz="3200">
                <a:latin typeface="Times New Roman" pitchFamily="18" charset="0"/>
              </a:endParaRPr>
            </a:p>
          </p:txBody>
        </p:sp>
        <p:sp>
          <p:nvSpPr>
            <p:cNvPr id="284704" name="Text Box 32"/>
            <p:cNvSpPr txBox="1">
              <a:spLocks noChangeArrowheads="1"/>
            </p:cNvSpPr>
            <p:nvPr/>
          </p:nvSpPr>
          <p:spPr bwMode="auto">
            <a:xfrm>
              <a:off x="2164" y="941"/>
              <a:ext cx="22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chemeClr val="tx2"/>
                  </a:solidFill>
                  <a:latin typeface="Times New Roman" pitchFamily="18" charset="0"/>
                </a:rPr>
                <a:t>7</a:t>
              </a:r>
              <a:endParaRPr kumimoji="1" lang="zh-CN" altLang="en-US" sz="3200">
                <a:latin typeface="Times New Roman" pitchFamily="18" charset="0"/>
              </a:endParaRPr>
            </a:p>
          </p:txBody>
        </p:sp>
      </p:grpSp>
      <p:graphicFrame>
        <p:nvGraphicFramePr>
          <p:cNvPr id="284705" name="Group 33"/>
          <p:cNvGraphicFramePr>
            <a:graphicFrameLocks noGrp="1"/>
          </p:cNvGraphicFramePr>
          <p:nvPr/>
        </p:nvGraphicFramePr>
        <p:xfrm>
          <a:off x="1371600" y="4941888"/>
          <a:ext cx="6967538" cy="1143001"/>
        </p:xfrm>
        <a:graphic>
          <a:graphicData uri="http://schemas.openxmlformats.org/drawingml/2006/table">
            <a:tbl>
              <a:tblPr/>
              <a:tblGrid>
                <a:gridCol w="871538"/>
                <a:gridCol w="869950"/>
                <a:gridCol w="871537"/>
                <a:gridCol w="869950"/>
                <a:gridCol w="871538"/>
                <a:gridCol w="869950"/>
                <a:gridCol w="871537"/>
                <a:gridCol w="871538"/>
              </a:tblGrid>
              <a:tr h="5508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0 </a:t>
                      </a:r>
                      <a:r>
                        <a:rPr kumimoji="0" lang="en-US" altLang="zh-CN" sz="2400" b="1" i="0" u="none" strike="noStrike" cap="none" normalizeH="0" baseline="0" smtClean="0">
                          <a:ln>
                            <a:noFill/>
                          </a:ln>
                          <a:solidFill>
                            <a:srgbClr val="FF0000"/>
                          </a:solidFill>
                          <a:effectLst/>
                          <a:latin typeface="楷体_GB2312" pitchFamily="49" charset="-122"/>
                          <a:ea typeface="楷体_GB2312" pitchFamily="49" charset="-122"/>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1 </a:t>
                      </a:r>
                      <a:r>
                        <a:rPr kumimoji="0" lang="en-US" altLang="zh-CN" sz="2400" b="1" i="0" u="none" strike="noStrike" cap="none" normalizeH="0" baseline="0" smtClean="0">
                          <a:ln>
                            <a:noFill/>
                          </a:ln>
                          <a:solidFill>
                            <a:srgbClr val="FF0000"/>
                          </a:solidFill>
                          <a:effectLst/>
                          <a:latin typeface="楷体_GB2312" pitchFamily="49" charset="-122"/>
                          <a:ea typeface="楷体_GB2312" pitchFamily="49"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2 </a:t>
                      </a:r>
                      <a:r>
                        <a:rPr kumimoji="0" lang="en-US" altLang="zh-CN" sz="2400" b="1" i="0" u="none" strike="noStrike" cap="none" normalizeH="0" baseline="0" smtClean="0">
                          <a:ln>
                            <a:noFill/>
                          </a:ln>
                          <a:solidFill>
                            <a:srgbClr val="FF0000"/>
                          </a:solidFill>
                          <a:effectLst/>
                          <a:latin typeface="楷体_GB2312" pitchFamily="49" charset="-122"/>
                          <a:ea typeface="楷体_GB2312" pitchFamily="49" charset="-122"/>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3 </a:t>
                      </a:r>
                      <a:r>
                        <a:rPr kumimoji="0" lang="en-US" altLang="zh-CN" sz="2400" b="1" i="0" u="none" strike="noStrike" cap="none" normalizeH="0" baseline="0" smtClean="0">
                          <a:ln>
                            <a:noFill/>
                          </a:ln>
                          <a:solidFill>
                            <a:srgbClr val="FF0000"/>
                          </a:solidFill>
                          <a:effectLst/>
                          <a:latin typeface="楷体_GB2312" pitchFamily="49" charset="-122"/>
                          <a:ea typeface="楷体_GB2312" pitchFamily="49" charset="-122"/>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4 </a:t>
                      </a:r>
                      <a:r>
                        <a:rPr kumimoji="0" lang="en-US" altLang="zh-CN" sz="2400" b="1" i="0" u="none" strike="noStrike" cap="none" normalizeH="0" baseline="0" smtClean="0">
                          <a:ln>
                            <a:noFill/>
                          </a:ln>
                          <a:solidFill>
                            <a:srgbClr val="FF0000"/>
                          </a:solidFill>
                          <a:effectLst/>
                          <a:latin typeface="楷体_GB2312" pitchFamily="49" charset="-122"/>
                          <a:ea typeface="楷体_GB2312" pitchFamily="49" charset="-122"/>
                        </a:rPr>
                        <a: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5 </a:t>
                      </a:r>
                      <a:r>
                        <a:rPr kumimoji="0" lang="en-US" altLang="zh-CN" sz="2400" b="1" i="0" u="none" strike="noStrike" cap="none" normalizeH="0" baseline="0" smtClean="0">
                          <a:ln>
                            <a:noFill/>
                          </a:ln>
                          <a:solidFill>
                            <a:srgbClr val="FF0000"/>
                          </a:solidFill>
                          <a:effectLst/>
                          <a:latin typeface="楷体_GB2312" pitchFamily="49" charset="-122"/>
                          <a:ea typeface="楷体_GB2312" pitchFamily="49" charset="-122"/>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6 </a:t>
                      </a:r>
                      <a:r>
                        <a:rPr kumimoji="0" lang="en-US" altLang="zh-CN" sz="2400" b="1" i="0" u="none" strike="noStrike" cap="none" normalizeH="0" baseline="0" smtClean="0">
                          <a:ln>
                            <a:noFill/>
                          </a:ln>
                          <a:solidFill>
                            <a:srgbClr val="FF0000"/>
                          </a:solidFill>
                          <a:effectLst/>
                          <a:latin typeface="楷体_GB2312" pitchFamily="49" charset="-122"/>
                          <a:ea typeface="楷体_GB2312" pitchFamily="49" charset="-122"/>
                        </a:rPr>
                        <a:t>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92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vset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84736" name="Oval 64"/>
          <p:cNvSpPr>
            <a:spLocks noChangeArrowheads="1"/>
          </p:cNvSpPr>
          <p:nvPr/>
        </p:nvSpPr>
        <p:spPr bwMode="auto">
          <a:xfrm>
            <a:off x="4724400" y="2373313"/>
            <a:ext cx="457200" cy="487362"/>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c</a:t>
            </a:r>
            <a:endParaRPr kumimoji="1" lang="en-US" altLang="zh-CN">
              <a:latin typeface="Times New Roman" pitchFamily="18" charset="0"/>
            </a:endParaRPr>
          </a:p>
        </p:txBody>
      </p:sp>
      <p:sp>
        <p:nvSpPr>
          <p:cNvPr id="284737" name="Line 65"/>
          <p:cNvSpPr>
            <a:spLocks noChangeShapeType="1"/>
          </p:cNvSpPr>
          <p:nvPr/>
        </p:nvSpPr>
        <p:spPr bwMode="auto">
          <a:xfrm flipH="1">
            <a:off x="4495800" y="2830513"/>
            <a:ext cx="304800" cy="4572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738" name="Oval 66"/>
          <p:cNvSpPr>
            <a:spLocks noChangeArrowheads="1"/>
          </p:cNvSpPr>
          <p:nvPr/>
        </p:nvSpPr>
        <p:spPr bwMode="auto">
          <a:xfrm>
            <a:off x="4114800" y="3211513"/>
            <a:ext cx="457200" cy="487362"/>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d</a:t>
            </a:r>
            <a:endParaRPr kumimoji="1" lang="en-US" altLang="zh-CN">
              <a:latin typeface="Times New Roman" pitchFamily="18" charset="0"/>
            </a:endParaRPr>
          </a:p>
        </p:txBody>
      </p:sp>
      <p:sp>
        <p:nvSpPr>
          <p:cNvPr id="284741" name="Line 69"/>
          <p:cNvSpPr>
            <a:spLocks noChangeShapeType="1"/>
          </p:cNvSpPr>
          <p:nvPr/>
        </p:nvSpPr>
        <p:spPr bwMode="auto">
          <a:xfrm>
            <a:off x="3886200" y="2144713"/>
            <a:ext cx="838200" cy="3048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742" name="Oval 70"/>
          <p:cNvSpPr>
            <a:spLocks noChangeArrowheads="1"/>
          </p:cNvSpPr>
          <p:nvPr/>
        </p:nvSpPr>
        <p:spPr bwMode="auto">
          <a:xfrm>
            <a:off x="3429000" y="1916113"/>
            <a:ext cx="457200" cy="487362"/>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b</a:t>
            </a:r>
            <a:endParaRPr kumimoji="1" lang="en-US" altLang="zh-CN">
              <a:latin typeface="Times New Roman" pitchFamily="18" charset="0"/>
            </a:endParaRPr>
          </a:p>
        </p:txBody>
      </p:sp>
      <p:sp>
        <p:nvSpPr>
          <p:cNvPr id="284743" name="Line 71"/>
          <p:cNvSpPr>
            <a:spLocks noChangeShapeType="1"/>
          </p:cNvSpPr>
          <p:nvPr/>
        </p:nvSpPr>
        <p:spPr bwMode="auto">
          <a:xfrm>
            <a:off x="3810000" y="2297113"/>
            <a:ext cx="457200" cy="914400"/>
          </a:xfrm>
          <a:prstGeom prst="line">
            <a:avLst/>
          </a:prstGeom>
          <a:noFill/>
          <a:ln w="28575" cap="sq">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746" name="Line 74"/>
          <p:cNvSpPr>
            <a:spLocks noChangeShapeType="1"/>
          </p:cNvSpPr>
          <p:nvPr/>
        </p:nvSpPr>
        <p:spPr bwMode="auto">
          <a:xfrm>
            <a:off x="3276600" y="3211513"/>
            <a:ext cx="838200" cy="2286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747" name="Oval 75"/>
          <p:cNvSpPr>
            <a:spLocks noChangeArrowheads="1"/>
          </p:cNvSpPr>
          <p:nvPr/>
        </p:nvSpPr>
        <p:spPr bwMode="auto">
          <a:xfrm>
            <a:off x="2743200" y="2906713"/>
            <a:ext cx="457200" cy="487362"/>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e</a:t>
            </a:r>
            <a:endParaRPr kumimoji="1" lang="en-US" altLang="zh-CN">
              <a:latin typeface="Times New Roman" pitchFamily="18" charset="0"/>
            </a:endParaRPr>
          </a:p>
        </p:txBody>
      </p:sp>
      <p:sp>
        <p:nvSpPr>
          <p:cNvPr id="284748" name="Line 76"/>
          <p:cNvSpPr>
            <a:spLocks noChangeShapeType="1"/>
          </p:cNvSpPr>
          <p:nvPr/>
        </p:nvSpPr>
        <p:spPr bwMode="auto">
          <a:xfrm flipH="1">
            <a:off x="3124200" y="2297113"/>
            <a:ext cx="381000" cy="609600"/>
          </a:xfrm>
          <a:prstGeom prst="line">
            <a:avLst/>
          </a:prstGeom>
          <a:noFill/>
          <a:ln w="28575" cap="sq">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751" name="Line 79"/>
          <p:cNvSpPr>
            <a:spLocks noChangeShapeType="1"/>
          </p:cNvSpPr>
          <p:nvPr/>
        </p:nvSpPr>
        <p:spPr bwMode="auto">
          <a:xfrm>
            <a:off x="1524000" y="2297113"/>
            <a:ext cx="1219200" cy="6858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752" name="Oval 80"/>
          <p:cNvSpPr>
            <a:spLocks noChangeArrowheads="1"/>
          </p:cNvSpPr>
          <p:nvPr/>
        </p:nvSpPr>
        <p:spPr bwMode="auto">
          <a:xfrm>
            <a:off x="1143000" y="1916113"/>
            <a:ext cx="457200" cy="487362"/>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a</a:t>
            </a:r>
            <a:endParaRPr kumimoji="1" lang="en-US" altLang="zh-CN">
              <a:latin typeface="Times New Roman" pitchFamily="18" charset="0"/>
            </a:endParaRPr>
          </a:p>
        </p:txBody>
      </p:sp>
      <p:sp>
        <p:nvSpPr>
          <p:cNvPr id="284753" name="Line 81"/>
          <p:cNvSpPr>
            <a:spLocks noChangeShapeType="1"/>
          </p:cNvSpPr>
          <p:nvPr/>
        </p:nvSpPr>
        <p:spPr bwMode="auto">
          <a:xfrm flipH="1">
            <a:off x="1447800" y="3287713"/>
            <a:ext cx="1295400" cy="381000"/>
          </a:xfrm>
          <a:prstGeom prst="line">
            <a:avLst/>
          </a:prstGeom>
          <a:noFill/>
          <a:ln w="28575">
            <a:solidFill>
              <a:srgbClr val="FF66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4754" name="Oval 82"/>
          <p:cNvSpPr>
            <a:spLocks noChangeArrowheads="1"/>
          </p:cNvSpPr>
          <p:nvPr/>
        </p:nvSpPr>
        <p:spPr bwMode="auto">
          <a:xfrm>
            <a:off x="990600" y="3516313"/>
            <a:ext cx="457200" cy="487362"/>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g</a:t>
            </a:r>
            <a:endParaRPr kumimoji="1" lang="en-US" altLang="zh-CN">
              <a:latin typeface="Times New Roman" pitchFamily="18" charset="0"/>
            </a:endParaRPr>
          </a:p>
        </p:txBody>
      </p:sp>
      <p:sp>
        <p:nvSpPr>
          <p:cNvPr id="284757" name="Line 85"/>
          <p:cNvSpPr>
            <a:spLocks noChangeShapeType="1"/>
          </p:cNvSpPr>
          <p:nvPr/>
        </p:nvSpPr>
        <p:spPr bwMode="auto">
          <a:xfrm flipH="1">
            <a:off x="1219200" y="2373313"/>
            <a:ext cx="152400" cy="1143000"/>
          </a:xfrm>
          <a:prstGeom prst="line">
            <a:avLst/>
          </a:prstGeom>
          <a:noFill/>
          <a:ln w="222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4758" name="Line 86"/>
          <p:cNvSpPr>
            <a:spLocks noChangeShapeType="1"/>
          </p:cNvSpPr>
          <p:nvPr/>
        </p:nvSpPr>
        <p:spPr bwMode="auto">
          <a:xfrm flipH="1">
            <a:off x="1676400" y="2144713"/>
            <a:ext cx="1676400" cy="0"/>
          </a:xfrm>
          <a:prstGeom prst="line">
            <a:avLst/>
          </a:prstGeom>
          <a:noFill/>
          <a:ln w="222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4759" name="Line 87"/>
          <p:cNvSpPr>
            <a:spLocks noChangeShapeType="1"/>
          </p:cNvSpPr>
          <p:nvPr/>
        </p:nvSpPr>
        <p:spPr bwMode="auto">
          <a:xfrm flipH="1">
            <a:off x="3124200" y="3592513"/>
            <a:ext cx="990600" cy="762000"/>
          </a:xfrm>
          <a:prstGeom prst="line">
            <a:avLst/>
          </a:prstGeom>
          <a:noFill/>
          <a:ln w="28575">
            <a:solidFill>
              <a:srgbClr val="FF66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4760" name="Oval 88"/>
          <p:cNvSpPr>
            <a:spLocks noChangeArrowheads="1"/>
          </p:cNvSpPr>
          <p:nvPr/>
        </p:nvSpPr>
        <p:spPr bwMode="auto">
          <a:xfrm>
            <a:off x="2667000" y="4125913"/>
            <a:ext cx="457200" cy="487362"/>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f</a:t>
            </a:r>
            <a:endParaRPr kumimoji="1" lang="en-US" altLang="zh-CN">
              <a:latin typeface="Times New Roman" pitchFamily="18" charset="0"/>
            </a:endParaRPr>
          </a:p>
        </p:txBody>
      </p:sp>
      <p:sp>
        <p:nvSpPr>
          <p:cNvPr id="284763" name="Text Box 91"/>
          <p:cNvSpPr txBox="1">
            <a:spLocks noChangeArrowheads="1"/>
          </p:cNvSpPr>
          <p:nvPr/>
        </p:nvSpPr>
        <p:spPr bwMode="auto">
          <a:xfrm>
            <a:off x="4067175" y="5564188"/>
            <a:ext cx="649288" cy="457200"/>
          </a:xfrm>
          <a:prstGeom prst="rect">
            <a:avLst/>
          </a:prstGeom>
          <a:solidFill>
            <a:srgbClr val="CCFFCC"/>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a:t>
            </a:r>
          </a:p>
        </p:txBody>
      </p:sp>
      <p:sp>
        <p:nvSpPr>
          <p:cNvPr id="284764" name="Text Box 92"/>
          <p:cNvSpPr txBox="1">
            <a:spLocks noChangeArrowheads="1"/>
          </p:cNvSpPr>
          <p:nvPr/>
        </p:nvSpPr>
        <p:spPr bwMode="auto">
          <a:xfrm>
            <a:off x="4932363" y="5567363"/>
            <a:ext cx="649287" cy="457200"/>
          </a:xfrm>
          <a:prstGeom prst="rect">
            <a:avLst/>
          </a:prstGeom>
          <a:solidFill>
            <a:srgbClr val="CCFFCC"/>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a:t>
            </a:r>
          </a:p>
        </p:txBody>
      </p:sp>
      <p:sp>
        <p:nvSpPr>
          <p:cNvPr id="284765" name="Text Box 93"/>
          <p:cNvSpPr txBox="1">
            <a:spLocks noChangeArrowheads="1"/>
          </p:cNvSpPr>
          <p:nvPr/>
        </p:nvSpPr>
        <p:spPr bwMode="auto">
          <a:xfrm>
            <a:off x="3201988" y="5564188"/>
            <a:ext cx="649287" cy="457200"/>
          </a:xfrm>
          <a:prstGeom prst="rect">
            <a:avLst/>
          </a:prstGeom>
          <a:solidFill>
            <a:srgbClr val="FFFF99"/>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a:t>
            </a:r>
          </a:p>
        </p:txBody>
      </p:sp>
      <p:sp>
        <p:nvSpPr>
          <p:cNvPr id="284767" name="Text Box 95"/>
          <p:cNvSpPr txBox="1">
            <a:spLocks noChangeArrowheads="1"/>
          </p:cNvSpPr>
          <p:nvPr/>
        </p:nvSpPr>
        <p:spPr bwMode="auto">
          <a:xfrm>
            <a:off x="4067175" y="5567363"/>
            <a:ext cx="649288" cy="457200"/>
          </a:xfrm>
          <a:prstGeom prst="rect">
            <a:avLst/>
          </a:prstGeom>
          <a:solidFill>
            <a:srgbClr val="FFFF99"/>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a:t>
            </a:r>
          </a:p>
        </p:txBody>
      </p:sp>
      <p:sp>
        <p:nvSpPr>
          <p:cNvPr id="284768" name="Text Box 96"/>
          <p:cNvSpPr txBox="1">
            <a:spLocks noChangeArrowheads="1"/>
          </p:cNvSpPr>
          <p:nvPr/>
        </p:nvSpPr>
        <p:spPr bwMode="auto">
          <a:xfrm>
            <a:off x="4932363" y="5576888"/>
            <a:ext cx="649287" cy="457200"/>
          </a:xfrm>
          <a:prstGeom prst="rect">
            <a:avLst/>
          </a:prstGeom>
          <a:solidFill>
            <a:srgbClr val="FFFF99"/>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a:t>
            </a:r>
          </a:p>
        </p:txBody>
      </p:sp>
      <p:sp>
        <p:nvSpPr>
          <p:cNvPr id="284769" name="Text Box 97"/>
          <p:cNvSpPr txBox="1">
            <a:spLocks noChangeArrowheads="1"/>
          </p:cNvSpPr>
          <p:nvPr/>
        </p:nvSpPr>
        <p:spPr bwMode="auto">
          <a:xfrm>
            <a:off x="3203575" y="5589588"/>
            <a:ext cx="649288" cy="457200"/>
          </a:xfrm>
          <a:prstGeom prst="rect">
            <a:avLst/>
          </a:prstGeom>
          <a:solidFill>
            <a:srgbClr val="CCFFFF"/>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3</a:t>
            </a:r>
          </a:p>
        </p:txBody>
      </p:sp>
      <p:sp>
        <p:nvSpPr>
          <p:cNvPr id="284770" name="Text Box 98"/>
          <p:cNvSpPr txBox="1">
            <a:spLocks noChangeArrowheads="1"/>
          </p:cNvSpPr>
          <p:nvPr/>
        </p:nvSpPr>
        <p:spPr bwMode="auto">
          <a:xfrm>
            <a:off x="4932363" y="5589588"/>
            <a:ext cx="649287" cy="457200"/>
          </a:xfrm>
          <a:prstGeom prst="rect">
            <a:avLst/>
          </a:prstGeom>
          <a:solidFill>
            <a:srgbClr val="CCFFFF"/>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3</a:t>
            </a:r>
          </a:p>
        </p:txBody>
      </p:sp>
      <p:sp>
        <p:nvSpPr>
          <p:cNvPr id="284771" name="Text Box 99"/>
          <p:cNvSpPr txBox="1">
            <a:spLocks noChangeArrowheads="1"/>
          </p:cNvSpPr>
          <p:nvPr/>
        </p:nvSpPr>
        <p:spPr bwMode="auto">
          <a:xfrm>
            <a:off x="4067175" y="5589588"/>
            <a:ext cx="649288" cy="457200"/>
          </a:xfrm>
          <a:prstGeom prst="rect">
            <a:avLst/>
          </a:prstGeom>
          <a:solidFill>
            <a:srgbClr val="CCFFFF"/>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3</a:t>
            </a:r>
          </a:p>
        </p:txBody>
      </p:sp>
      <p:sp>
        <p:nvSpPr>
          <p:cNvPr id="284772" name="Text Box 100"/>
          <p:cNvSpPr txBox="1">
            <a:spLocks noChangeArrowheads="1"/>
          </p:cNvSpPr>
          <p:nvPr/>
        </p:nvSpPr>
        <p:spPr bwMode="auto">
          <a:xfrm>
            <a:off x="5795963" y="5589588"/>
            <a:ext cx="649287" cy="457200"/>
          </a:xfrm>
          <a:prstGeom prst="rect">
            <a:avLst/>
          </a:prstGeom>
          <a:solidFill>
            <a:srgbClr val="CCFFFF"/>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3</a:t>
            </a:r>
          </a:p>
        </p:txBody>
      </p:sp>
      <p:sp>
        <p:nvSpPr>
          <p:cNvPr id="284773" name="Text Box 101"/>
          <p:cNvSpPr txBox="1">
            <a:spLocks noChangeArrowheads="1"/>
          </p:cNvSpPr>
          <p:nvPr/>
        </p:nvSpPr>
        <p:spPr bwMode="auto">
          <a:xfrm>
            <a:off x="2339975" y="5589588"/>
            <a:ext cx="649288" cy="457200"/>
          </a:xfrm>
          <a:prstGeom prst="rect">
            <a:avLst/>
          </a:prstGeom>
          <a:solidFill>
            <a:srgbClr val="99CCFF"/>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0</a:t>
            </a:r>
          </a:p>
        </p:txBody>
      </p:sp>
      <p:sp>
        <p:nvSpPr>
          <p:cNvPr id="284774" name="Text Box 102"/>
          <p:cNvSpPr txBox="1">
            <a:spLocks noChangeArrowheads="1"/>
          </p:cNvSpPr>
          <p:nvPr/>
        </p:nvSpPr>
        <p:spPr bwMode="auto">
          <a:xfrm>
            <a:off x="3203575" y="5589588"/>
            <a:ext cx="649288" cy="457200"/>
          </a:xfrm>
          <a:prstGeom prst="rect">
            <a:avLst/>
          </a:prstGeom>
          <a:solidFill>
            <a:srgbClr val="99CCFF"/>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0</a:t>
            </a:r>
          </a:p>
        </p:txBody>
      </p:sp>
      <p:sp>
        <p:nvSpPr>
          <p:cNvPr id="284775" name="Text Box 103"/>
          <p:cNvSpPr txBox="1">
            <a:spLocks noChangeArrowheads="1"/>
          </p:cNvSpPr>
          <p:nvPr/>
        </p:nvSpPr>
        <p:spPr bwMode="auto">
          <a:xfrm>
            <a:off x="4067175" y="5589588"/>
            <a:ext cx="649288" cy="457200"/>
          </a:xfrm>
          <a:prstGeom prst="rect">
            <a:avLst/>
          </a:prstGeom>
          <a:solidFill>
            <a:srgbClr val="99CCFF"/>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0</a:t>
            </a:r>
          </a:p>
        </p:txBody>
      </p:sp>
      <p:sp>
        <p:nvSpPr>
          <p:cNvPr id="284776" name="Text Box 104"/>
          <p:cNvSpPr txBox="1">
            <a:spLocks noChangeArrowheads="1"/>
          </p:cNvSpPr>
          <p:nvPr/>
        </p:nvSpPr>
        <p:spPr bwMode="auto">
          <a:xfrm>
            <a:off x="4932363" y="5589588"/>
            <a:ext cx="649287" cy="457200"/>
          </a:xfrm>
          <a:prstGeom prst="rect">
            <a:avLst/>
          </a:prstGeom>
          <a:solidFill>
            <a:srgbClr val="99CCFF"/>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0</a:t>
            </a:r>
          </a:p>
        </p:txBody>
      </p:sp>
      <p:sp>
        <p:nvSpPr>
          <p:cNvPr id="284777" name="Text Box 105"/>
          <p:cNvSpPr txBox="1">
            <a:spLocks noChangeArrowheads="1"/>
          </p:cNvSpPr>
          <p:nvPr/>
        </p:nvSpPr>
        <p:spPr bwMode="auto">
          <a:xfrm>
            <a:off x="5795963" y="5589588"/>
            <a:ext cx="649287" cy="457200"/>
          </a:xfrm>
          <a:prstGeom prst="rect">
            <a:avLst/>
          </a:prstGeom>
          <a:solidFill>
            <a:srgbClr val="99CCFF"/>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0</a:t>
            </a:r>
          </a:p>
        </p:txBody>
      </p:sp>
      <p:sp>
        <p:nvSpPr>
          <p:cNvPr id="284778" name="Text Box 106"/>
          <p:cNvSpPr txBox="1">
            <a:spLocks noChangeArrowheads="1"/>
          </p:cNvSpPr>
          <p:nvPr/>
        </p:nvSpPr>
        <p:spPr bwMode="auto">
          <a:xfrm>
            <a:off x="2339975" y="5589588"/>
            <a:ext cx="649288" cy="457200"/>
          </a:xfrm>
          <a:prstGeom prst="rect">
            <a:avLst/>
          </a:prstGeom>
          <a:solidFill>
            <a:srgbClr val="FFCC99"/>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6</a:t>
            </a:r>
          </a:p>
        </p:txBody>
      </p:sp>
      <p:sp>
        <p:nvSpPr>
          <p:cNvPr id="284779" name="Text Box 107"/>
          <p:cNvSpPr txBox="1">
            <a:spLocks noChangeArrowheads="1"/>
          </p:cNvSpPr>
          <p:nvPr/>
        </p:nvSpPr>
        <p:spPr bwMode="auto">
          <a:xfrm>
            <a:off x="3203575" y="5589588"/>
            <a:ext cx="649288" cy="457200"/>
          </a:xfrm>
          <a:prstGeom prst="rect">
            <a:avLst/>
          </a:prstGeom>
          <a:solidFill>
            <a:srgbClr val="FFCC99"/>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6</a:t>
            </a:r>
          </a:p>
        </p:txBody>
      </p:sp>
      <p:sp>
        <p:nvSpPr>
          <p:cNvPr id="284780" name="Text Box 108"/>
          <p:cNvSpPr txBox="1">
            <a:spLocks noChangeArrowheads="1"/>
          </p:cNvSpPr>
          <p:nvPr/>
        </p:nvSpPr>
        <p:spPr bwMode="auto">
          <a:xfrm>
            <a:off x="4067175" y="5589588"/>
            <a:ext cx="649288" cy="457200"/>
          </a:xfrm>
          <a:prstGeom prst="rect">
            <a:avLst/>
          </a:prstGeom>
          <a:solidFill>
            <a:srgbClr val="FFCC99"/>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6</a:t>
            </a:r>
          </a:p>
        </p:txBody>
      </p:sp>
      <p:sp>
        <p:nvSpPr>
          <p:cNvPr id="284781" name="Text Box 109"/>
          <p:cNvSpPr txBox="1">
            <a:spLocks noChangeArrowheads="1"/>
          </p:cNvSpPr>
          <p:nvPr/>
        </p:nvSpPr>
        <p:spPr bwMode="auto">
          <a:xfrm>
            <a:off x="4932363" y="5589588"/>
            <a:ext cx="649287" cy="457200"/>
          </a:xfrm>
          <a:prstGeom prst="rect">
            <a:avLst/>
          </a:prstGeom>
          <a:solidFill>
            <a:srgbClr val="FFCC99"/>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6</a:t>
            </a:r>
          </a:p>
        </p:txBody>
      </p:sp>
      <p:sp>
        <p:nvSpPr>
          <p:cNvPr id="284782" name="Text Box 110"/>
          <p:cNvSpPr txBox="1">
            <a:spLocks noChangeArrowheads="1"/>
          </p:cNvSpPr>
          <p:nvPr/>
        </p:nvSpPr>
        <p:spPr bwMode="auto">
          <a:xfrm>
            <a:off x="5795963" y="5589588"/>
            <a:ext cx="649287" cy="457200"/>
          </a:xfrm>
          <a:prstGeom prst="rect">
            <a:avLst/>
          </a:prstGeom>
          <a:solidFill>
            <a:srgbClr val="FFCC99"/>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6</a:t>
            </a:r>
          </a:p>
        </p:txBody>
      </p:sp>
      <p:sp>
        <p:nvSpPr>
          <p:cNvPr id="284783" name="Text Box 111"/>
          <p:cNvSpPr txBox="1">
            <a:spLocks noChangeArrowheads="1"/>
          </p:cNvSpPr>
          <p:nvPr/>
        </p:nvSpPr>
        <p:spPr bwMode="auto">
          <a:xfrm>
            <a:off x="7524750" y="5516563"/>
            <a:ext cx="649288" cy="457200"/>
          </a:xfrm>
          <a:prstGeom prst="rect">
            <a:avLst/>
          </a:prstGeom>
          <a:solidFill>
            <a:srgbClr val="FFCC99"/>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6</a:t>
            </a:r>
          </a:p>
        </p:txBody>
      </p:sp>
      <p:sp>
        <p:nvSpPr>
          <p:cNvPr id="284784" name="Text Box 112"/>
          <p:cNvSpPr txBox="1">
            <a:spLocks noChangeArrowheads="1"/>
          </p:cNvSpPr>
          <p:nvPr/>
        </p:nvSpPr>
        <p:spPr bwMode="auto">
          <a:xfrm>
            <a:off x="2339975" y="5589588"/>
            <a:ext cx="649288" cy="457200"/>
          </a:xfrm>
          <a:prstGeom prst="rect">
            <a:avLst/>
          </a:prstGeom>
          <a:solidFill>
            <a:srgbClr val="CC99FF"/>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5</a:t>
            </a:r>
          </a:p>
        </p:txBody>
      </p:sp>
      <p:sp>
        <p:nvSpPr>
          <p:cNvPr id="284785" name="Text Box 113"/>
          <p:cNvSpPr txBox="1">
            <a:spLocks noChangeArrowheads="1"/>
          </p:cNvSpPr>
          <p:nvPr/>
        </p:nvSpPr>
        <p:spPr bwMode="auto">
          <a:xfrm>
            <a:off x="3203575" y="5589588"/>
            <a:ext cx="649288" cy="457200"/>
          </a:xfrm>
          <a:prstGeom prst="rect">
            <a:avLst/>
          </a:prstGeom>
          <a:solidFill>
            <a:srgbClr val="CC99FF"/>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5</a:t>
            </a:r>
          </a:p>
        </p:txBody>
      </p:sp>
      <p:sp>
        <p:nvSpPr>
          <p:cNvPr id="284786" name="Text Box 114"/>
          <p:cNvSpPr txBox="1">
            <a:spLocks noChangeArrowheads="1"/>
          </p:cNvSpPr>
          <p:nvPr/>
        </p:nvSpPr>
        <p:spPr bwMode="auto">
          <a:xfrm>
            <a:off x="4067175" y="5589588"/>
            <a:ext cx="649288" cy="457200"/>
          </a:xfrm>
          <a:prstGeom prst="rect">
            <a:avLst/>
          </a:prstGeom>
          <a:solidFill>
            <a:srgbClr val="CC99FF"/>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5</a:t>
            </a:r>
          </a:p>
        </p:txBody>
      </p:sp>
      <p:sp>
        <p:nvSpPr>
          <p:cNvPr id="284787" name="Text Box 115"/>
          <p:cNvSpPr txBox="1">
            <a:spLocks noChangeArrowheads="1"/>
          </p:cNvSpPr>
          <p:nvPr/>
        </p:nvSpPr>
        <p:spPr bwMode="auto">
          <a:xfrm>
            <a:off x="4932363" y="5589588"/>
            <a:ext cx="649287" cy="457200"/>
          </a:xfrm>
          <a:prstGeom prst="rect">
            <a:avLst/>
          </a:prstGeom>
          <a:solidFill>
            <a:srgbClr val="CC99FF"/>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5</a:t>
            </a:r>
          </a:p>
        </p:txBody>
      </p:sp>
      <p:sp>
        <p:nvSpPr>
          <p:cNvPr id="284788" name="Text Box 116"/>
          <p:cNvSpPr txBox="1">
            <a:spLocks noChangeArrowheads="1"/>
          </p:cNvSpPr>
          <p:nvPr/>
        </p:nvSpPr>
        <p:spPr bwMode="auto">
          <a:xfrm>
            <a:off x="5795963" y="5589588"/>
            <a:ext cx="649287" cy="457200"/>
          </a:xfrm>
          <a:prstGeom prst="rect">
            <a:avLst/>
          </a:prstGeom>
          <a:solidFill>
            <a:srgbClr val="CC99FF"/>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5</a:t>
            </a:r>
          </a:p>
        </p:txBody>
      </p:sp>
      <p:sp>
        <p:nvSpPr>
          <p:cNvPr id="284789" name="Text Box 117"/>
          <p:cNvSpPr txBox="1">
            <a:spLocks noChangeArrowheads="1"/>
          </p:cNvSpPr>
          <p:nvPr/>
        </p:nvSpPr>
        <p:spPr bwMode="auto">
          <a:xfrm>
            <a:off x="6659563" y="5589588"/>
            <a:ext cx="649287" cy="457200"/>
          </a:xfrm>
          <a:prstGeom prst="rect">
            <a:avLst/>
          </a:prstGeom>
          <a:solidFill>
            <a:srgbClr val="CC99FF"/>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5</a:t>
            </a:r>
          </a:p>
        </p:txBody>
      </p:sp>
      <p:sp>
        <p:nvSpPr>
          <p:cNvPr id="284790" name="Text Box 118"/>
          <p:cNvSpPr txBox="1">
            <a:spLocks noChangeArrowheads="1"/>
          </p:cNvSpPr>
          <p:nvPr/>
        </p:nvSpPr>
        <p:spPr bwMode="auto">
          <a:xfrm>
            <a:off x="7524750" y="5516563"/>
            <a:ext cx="649288" cy="457200"/>
          </a:xfrm>
          <a:prstGeom prst="rect">
            <a:avLst/>
          </a:prstGeom>
          <a:solidFill>
            <a:srgbClr val="CC99FF"/>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5</a:t>
            </a:r>
          </a:p>
        </p:txBody>
      </p:sp>
      <p:sp>
        <p:nvSpPr>
          <p:cNvPr id="79" name="Rectangle 3" descr="Rectangle: Click to edit Master text styles&#10;Second level&#10;Third level&#10;Fourth level&#10;Fifth level"/>
          <p:cNvSpPr txBox="1">
            <a:spLocks noChangeArrowheads="1"/>
          </p:cNvSpPr>
          <p:nvPr/>
        </p:nvSpPr>
        <p:spPr bwMode="auto">
          <a:xfrm>
            <a:off x="1371600" y="1402432"/>
            <a:ext cx="762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ct val="20000"/>
              </a:spcBef>
              <a:spcAft>
                <a:spcPct val="0"/>
              </a:spcAft>
              <a:buClr>
                <a:schemeClr val="tx2"/>
              </a:buClr>
              <a:buFont typeface="Wingdings" pitchFamily="2" charset="2"/>
              <a:buChar char="w"/>
              <a:defRPr kumimoji="1" sz="3200">
                <a:solidFill>
                  <a:schemeClr val="tx1"/>
                </a:solidFill>
                <a:latin typeface="+mn-lt"/>
                <a:ea typeface="+mn-ea"/>
                <a:cs typeface="+mn-cs"/>
              </a:defRPr>
            </a:lvl1pPr>
            <a:lvl2pPr marL="742950" indent="-285750" algn="l" rtl="0" eaLnBrk="1" fontAlgn="base" hangingPunct="1">
              <a:lnSpc>
                <a:spcPct val="110000"/>
              </a:lnSpc>
              <a:spcBef>
                <a:spcPct val="20000"/>
              </a:spcBef>
              <a:spcAft>
                <a:spcPct val="0"/>
              </a:spcAft>
              <a:buSzPct val="95000"/>
              <a:buChar char="–"/>
              <a:defRPr kumimoji="1" sz="2800">
                <a:solidFill>
                  <a:schemeClr val="tx1"/>
                </a:solidFill>
                <a:latin typeface="+mn-lt"/>
                <a:ea typeface="+mn-ea"/>
              </a:defRPr>
            </a:lvl2pPr>
            <a:lvl3pPr marL="1143000" indent="-228600" algn="l" rtl="0" eaLnBrk="1" fontAlgn="base" hangingPunct="1">
              <a:lnSpc>
                <a:spcPct val="110000"/>
              </a:lnSpc>
              <a:spcBef>
                <a:spcPct val="20000"/>
              </a:spcBef>
              <a:spcAft>
                <a:spcPct val="0"/>
              </a:spcAft>
              <a:buChar char="•"/>
              <a:defRPr kumimoji="1" sz="2400">
                <a:solidFill>
                  <a:schemeClr val="tx1"/>
                </a:solidFill>
                <a:latin typeface="+mn-lt"/>
                <a:ea typeface="+mn-ea"/>
              </a:defRPr>
            </a:lvl3pPr>
            <a:lvl4pPr marL="1600200" indent="-228600" algn="l" rtl="0" eaLnBrk="1" fontAlgn="base" hangingPunct="1">
              <a:lnSpc>
                <a:spcPct val="110000"/>
              </a:lnSpc>
              <a:spcBef>
                <a:spcPct val="20000"/>
              </a:spcBef>
              <a:spcAft>
                <a:spcPct val="0"/>
              </a:spcAft>
              <a:buChar char="–"/>
              <a:defRPr kumimoji="1" sz="2000">
                <a:solidFill>
                  <a:schemeClr val="tx1"/>
                </a:solidFill>
                <a:latin typeface="+mn-lt"/>
                <a:ea typeface="+mn-ea"/>
              </a:defRPr>
            </a:lvl4pPr>
            <a:lvl5pPr marL="2057400" indent="-228600" algn="l" rtl="0" eaLnBrk="1" fontAlgn="base" hangingPunct="1">
              <a:lnSpc>
                <a:spcPct val="110000"/>
              </a:lnSpc>
              <a:spcBef>
                <a:spcPct val="20000"/>
              </a:spcBef>
              <a:spcAft>
                <a:spcPct val="0"/>
              </a:spcAft>
              <a:buChar char="•"/>
              <a:defRPr kumimoji="1" sz="2000">
                <a:solidFill>
                  <a:schemeClr val="tx1"/>
                </a:solidFill>
                <a:latin typeface="+mn-lt"/>
                <a:ea typeface="+mn-ea"/>
              </a:defRPr>
            </a:lvl5pPr>
            <a:lvl6pPr marL="2514600" indent="-228600" algn="l" rtl="0" eaLnBrk="1" fontAlgn="base" hangingPunct="1">
              <a:lnSpc>
                <a:spcPct val="110000"/>
              </a:lnSpc>
              <a:spcBef>
                <a:spcPct val="20000"/>
              </a:spcBef>
              <a:spcAft>
                <a:spcPct val="0"/>
              </a:spcAft>
              <a:buChar char="•"/>
              <a:defRPr kumimoji="1" sz="2000">
                <a:solidFill>
                  <a:schemeClr val="tx1"/>
                </a:solidFill>
                <a:latin typeface="+mn-lt"/>
                <a:ea typeface="+mn-ea"/>
              </a:defRPr>
            </a:lvl6pPr>
            <a:lvl7pPr marL="2971800" indent="-228600" algn="l" rtl="0" eaLnBrk="1" fontAlgn="base" hangingPunct="1">
              <a:lnSpc>
                <a:spcPct val="110000"/>
              </a:lnSpc>
              <a:spcBef>
                <a:spcPct val="20000"/>
              </a:spcBef>
              <a:spcAft>
                <a:spcPct val="0"/>
              </a:spcAft>
              <a:buChar char="•"/>
              <a:defRPr kumimoji="1" sz="2000">
                <a:solidFill>
                  <a:schemeClr val="tx1"/>
                </a:solidFill>
                <a:latin typeface="+mn-lt"/>
                <a:ea typeface="+mn-ea"/>
              </a:defRPr>
            </a:lvl7pPr>
            <a:lvl8pPr marL="3429000" indent="-228600" algn="l" rtl="0" eaLnBrk="1" fontAlgn="base" hangingPunct="1">
              <a:lnSpc>
                <a:spcPct val="110000"/>
              </a:lnSpc>
              <a:spcBef>
                <a:spcPct val="20000"/>
              </a:spcBef>
              <a:spcAft>
                <a:spcPct val="0"/>
              </a:spcAft>
              <a:buChar char="•"/>
              <a:defRPr kumimoji="1" sz="2000">
                <a:solidFill>
                  <a:schemeClr val="tx1"/>
                </a:solidFill>
                <a:latin typeface="+mn-lt"/>
                <a:ea typeface="+mn-ea"/>
              </a:defRPr>
            </a:lvl8pPr>
            <a:lvl9pPr marL="3886200" indent="-228600" algn="l" rtl="0" eaLnBrk="1" fontAlgn="base" hangingPunct="1">
              <a:lnSpc>
                <a:spcPct val="110000"/>
              </a:lnSpc>
              <a:spcBef>
                <a:spcPct val="20000"/>
              </a:spcBef>
              <a:spcAft>
                <a:spcPct val="0"/>
              </a:spcAft>
              <a:buChar char="•"/>
              <a:defRPr kumimoji="1" sz="2000">
                <a:solidFill>
                  <a:schemeClr val="tx1"/>
                </a:solidFill>
                <a:latin typeface="+mn-lt"/>
                <a:ea typeface="+mn-ea"/>
              </a:defRPr>
            </a:lvl9pPr>
          </a:lstStyle>
          <a:p>
            <a:pPr>
              <a:lnSpc>
                <a:spcPct val="90000"/>
              </a:lnSpc>
              <a:buFont typeface="Wingdings" pitchFamily="2" charset="2"/>
              <a:buNone/>
            </a:pPr>
            <a:r>
              <a:rPr lang="en-US" altLang="zh-CN" sz="4000" kern="0" dirty="0" smtClean="0">
                <a:solidFill>
                  <a:srgbClr val="000000"/>
                </a:solidFill>
                <a:latin typeface="Times New Roman" pitchFamily="18" charset="0"/>
              </a:rPr>
              <a:t>	</a:t>
            </a:r>
            <a:r>
              <a:rPr lang="zh-CN" altLang="en-US" sz="4000" kern="0" dirty="0" smtClean="0">
                <a:solidFill>
                  <a:srgbClr val="000000"/>
                </a:solidFill>
                <a:latin typeface="Times New Roman" pitchFamily="18" charset="0"/>
              </a:rPr>
              <a:t>略</a:t>
            </a:r>
            <a:endParaRPr lang="zh-CN" altLang="en-US" sz="4000" kern="0" dirty="0">
              <a:solidFill>
                <a:srgbClr val="000000"/>
              </a:solidFill>
              <a:latin typeface="Times New Roman" pitchFamily="18" charset="0"/>
            </a:endParaRPr>
          </a:p>
        </p:txBody>
      </p:sp>
    </p:spTree>
    <p:extLst>
      <p:ext uri="{BB962C8B-B14F-4D97-AF65-F5344CB8AC3E}">
        <p14:creationId xmlns:p14="http://schemas.microsoft.com/office/powerpoint/2010/main" val="2908659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4736"/>
                                        </p:tgtEl>
                                        <p:attrNameLst>
                                          <p:attrName>style.visibility</p:attrName>
                                        </p:attrNameLst>
                                      </p:cBhvr>
                                      <p:to>
                                        <p:strVal val="visible"/>
                                      </p:to>
                                    </p:set>
                                    <p:animEffect transition="in" filter="wipe(up)">
                                      <p:cBhvr>
                                        <p:cTn id="7" dur="500"/>
                                        <p:tgtEl>
                                          <p:spTgt spid="2847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4737"/>
                                        </p:tgtEl>
                                        <p:attrNameLst>
                                          <p:attrName>style.visibility</p:attrName>
                                        </p:attrNameLst>
                                      </p:cBhvr>
                                      <p:to>
                                        <p:strVal val="visible"/>
                                      </p:to>
                                    </p:set>
                                    <p:animEffect transition="in" filter="wipe(up)">
                                      <p:cBhvr>
                                        <p:cTn id="12" dur="500"/>
                                        <p:tgtEl>
                                          <p:spTgt spid="2847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4738"/>
                                        </p:tgtEl>
                                        <p:attrNameLst>
                                          <p:attrName>style.visibility</p:attrName>
                                        </p:attrNameLst>
                                      </p:cBhvr>
                                      <p:to>
                                        <p:strVal val="visible"/>
                                      </p:to>
                                    </p:set>
                                    <p:animEffect transition="in" filter="wipe(up)">
                                      <p:cBhvr>
                                        <p:cTn id="17" dur="500"/>
                                        <p:tgtEl>
                                          <p:spTgt spid="2847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84763"/>
                                        </p:tgtEl>
                                        <p:attrNameLst>
                                          <p:attrName>style.visibility</p:attrName>
                                        </p:attrNameLst>
                                      </p:cBhvr>
                                      <p:to>
                                        <p:strVal val="visible"/>
                                      </p:to>
                                    </p:set>
                                    <p:animEffect transition="in" filter="wipe(down)">
                                      <p:cBhvr>
                                        <p:cTn id="22" dur="500"/>
                                        <p:tgtEl>
                                          <p:spTgt spid="2847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84764"/>
                                        </p:tgtEl>
                                        <p:attrNameLst>
                                          <p:attrName>style.visibility</p:attrName>
                                        </p:attrNameLst>
                                      </p:cBhvr>
                                      <p:to>
                                        <p:strVal val="visible"/>
                                      </p:to>
                                    </p:set>
                                    <p:animEffect transition="in" filter="wipe(down)">
                                      <p:cBhvr>
                                        <p:cTn id="27" dur="500"/>
                                        <p:tgtEl>
                                          <p:spTgt spid="2847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84741"/>
                                        </p:tgtEl>
                                        <p:attrNameLst>
                                          <p:attrName>style.visibility</p:attrName>
                                        </p:attrNameLst>
                                      </p:cBhvr>
                                      <p:to>
                                        <p:strVal val="visible"/>
                                      </p:to>
                                    </p:set>
                                    <p:animEffect transition="in" filter="wipe(down)">
                                      <p:cBhvr>
                                        <p:cTn id="32" dur="500"/>
                                        <p:tgtEl>
                                          <p:spTgt spid="2847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4742"/>
                                        </p:tgtEl>
                                        <p:attrNameLst>
                                          <p:attrName>style.visibility</p:attrName>
                                        </p:attrNameLst>
                                      </p:cBhvr>
                                      <p:to>
                                        <p:strVal val="visible"/>
                                      </p:to>
                                    </p:set>
                                    <p:animEffect transition="in" filter="wipe(up)">
                                      <p:cBhvr>
                                        <p:cTn id="37" dur="500"/>
                                        <p:tgtEl>
                                          <p:spTgt spid="2847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84765"/>
                                        </p:tgtEl>
                                        <p:attrNameLst>
                                          <p:attrName>style.visibility</p:attrName>
                                        </p:attrNameLst>
                                      </p:cBhvr>
                                      <p:to>
                                        <p:strVal val="visible"/>
                                      </p:to>
                                    </p:set>
                                    <p:animEffect transition="in" filter="wipe(down)">
                                      <p:cBhvr>
                                        <p:cTn id="42" dur="500"/>
                                        <p:tgtEl>
                                          <p:spTgt spid="28476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84767"/>
                                        </p:tgtEl>
                                        <p:attrNameLst>
                                          <p:attrName>style.visibility</p:attrName>
                                        </p:attrNameLst>
                                      </p:cBhvr>
                                      <p:to>
                                        <p:strVal val="visible"/>
                                      </p:to>
                                    </p:set>
                                    <p:animEffect transition="in" filter="wipe(down)">
                                      <p:cBhvr>
                                        <p:cTn id="47" dur="500"/>
                                        <p:tgtEl>
                                          <p:spTgt spid="28476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84768"/>
                                        </p:tgtEl>
                                        <p:attrNameLst>
                                          <p:attrName>style.visibility</p:attrName>
                                        </p:attrNameLst>
                                      </p:cBhvr>
                                      <p:to>
                                        <p:strVal val="visible"/>
                                      </p:to>
                                    </p:set>
                                    <p:animEffect transition="in" filter="wipe(down)">
                                      <p:cBhvr>
                                        <p:cTn id="52" dur="500"/>
                                        <p:tgtEl>
                                          <p:spTgt spid="28476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84743"/>
                                        </p:tgtEl>
                                        <p:attrNameLst>
                                          <p:attrName>style.visibility</p:attrName>
                                        </p:attrNameLst>
                                      </p:cBhvr>
                                      <p:to>
                                        <p:strVal val="visible"/>
                                      </p:to>
                                    </p:set>
                                    <p:animEffect transition="in" filter="wipe(up)">
                                      <p:cBhvr>
                                        <p:cTn id="57" dur="500"/>
                                        <p:tgtEl>
                                          <p:spTgt spid="28474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84746"/>
                                        </p:tgtEl>
                                        <p:attrNameLst>
                                          <p:attrName>style.visibility</p:attrName>
                                        </p:attrNameLst>
                                      </p:cBhvr>
                                      <p:to>
                                        <p:strVal val="visible"/>
                                      </p:to>
                                    </p:set>
                                    <p:animEffect transition="in" filter="wipe(up)">
                                      <p:cBhvr>
                                        <p:cTn id="62" dur="500"/>
                                        <p:tgtEl>
                                          <p:spTgt spid="28474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84747"/>
                                        </p:tgtEl>
                                        <p:attrNameLst>
                                          <p:attrName>style.visibility</p:attrName>
                                        </p:attrNameLst>
                                      </p:cBhvr>
                                      <p:to>
                                        <p:strVal val="visible"/>
                                      </p:to>
                                    </p:set>
                                    <p:animEffect transition="in" filter="wipe(up)">
                                      <p:cBhvr>
                                        <p:cTn id="67" dur="500"/>
                                        <p:tgtEl>
                                          <p:spTgt spid="28474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84769"/>
                                        </p:tgtEl>
                                        <p:attrNameLst>
                                          <p:attrName>style.visibility</p:attrName>
                                        </p:attrNameLst>
                                      </p:cBhvr>
                                      <p:to>
                                        <p:strVal val="visible"/>
                                      </p:to>
                                    </p:set>
                                    <p:animEffect transition="in" filter="wipe(down)">
                                      <p:cBhvr>
                                        <p:cTn id="72" dur="500"/>
                                        <p:tgtEl>
                                          <p:spTgt spid="28476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84771"/>
                                        </p:tgtEl>
                                        <p:attrNameLst>
                                          <p:attrName>style.visibility</p:attrName>
                                        </p:attrNameLst>
                                      </p:cBhvr>
                                      <p:to>
                                        <p:strVal val="visible"/>
                                      </p:to>
                                    </p:set>
                                    <p:animEffect transition="in" filter="wipe(down)">
                                      <p:cBhvr>
                                        <p:cTn id="77" dur="500"/>
                                        <p:tgtEl>
                                          <p:spTgt spid="28477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84770"/>
                                        </p:tgtEl>
                                        <p:attrNameLst>
                                          <p:attrName>style.visibility</p:attrName>
                                        </p:attrNameLst>
                                      </p:cBhvr>
                                      <p:to>
                                        <p:strVal val="visible"/>
                                      </p:to>
                                    </p:set>
                                    <p:animEffect transition="in" filter="wipe(down)">
                                      <p:cBhvr>
                                        <p:cTn id="82" dur="500"/>
                                        <p:tgtEl>
                                          <p:spTgt spid="28477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84772"/>
                                        </p:tgtEl>
                                        <p:attrNameLst>
                                          <p:attrName>style.visibility</p:attrName>
                                        </p:attrNameLst>
                                      </p:cBhvr>
                                      <p:to>
                                        <p:strVal val="visible"/>
                                      </p:to>
                                    </p:set>
                                    <p:animEffect transition="in" filter="wipe(down)">
                                      <p:cBhvr>
                                        <p:cTn id="87" dur="500"/>
                                        <p:tgtEl>
                                          <p:spTgt spid="28477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284748"/>
                                        </p:tgtEl>
                                        <p:attrNameLst>
                                          <p:attrName>style.visibility</p:attrName>
                                        </p:attrNameLst>
                                      </p:cBhvr>
                                      <p:to>
                                        <p:strVal val="visible"/>
                                      </p:to>
                                    </p:set>
                                    <p:animEffect transition="in" filter="wipe(up)">
                                      <p:cBhvr>
                                        <p:cTn id="92" dur="500"/>
                                        <p:tgtEl>
                                          <p:spTgt spid="28474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284751"/>
                                        </p:tgtEl>
                                        <p:attrNameLst>
                                          <p:attrName>style.visibility</p:attrName>
                                        </p:attrNameLst>
                                      </p:cBhvr>
                                      <p:to>
                                        <p:strVal val="visible"/>
                                      </p:to>
                                    </p:set>
                                    <p:animEffect transition="in" filter="wipe(up)">
                                      <p:cBhvr>
                                        <p:cTn id="97" dur="500"/>
                                        <p:tgtEl>
                                          <p:spTgt spid="284751"/>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284752"/>
                                        </p:tgtEl>
                                        <p:attrNameLst>
                                          <p:attrName>style.visibility</p:attrName>
                                        </p:attrNameLst>
                                      </p:cBhvr>
                                      <p:to>
                                        <p:strVal val="visible"/>
                                      </p:to>
                                    </p:set>
                                    <p:animEffect transition="in" filter="wipe(up)">
                                      <p:cBhvr>
                                        <p:cTn id="102" dur="500"/>
                                        <p:tgtEl>
                                          <p:spTgt spid="284752"/>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284773"/>
                                        </p:tgtEl>
                                        <p:attrNameLst>
                                          <p:attrName>style.visibility</p:attrName>
                                        </p:attrNameLst>
                                      </p:cBhvr>
                                      <p:to>
                                        <p:strVal val="visible"/>
                                      </p:to>
                                    </p:set>
                                    <p:animEffect transition="in" filter="wipe(down)">
                                      <p:cBhvr>
                                        <p:cTn id="107" dur="500"/>
                                        <p:tgtEl>
                                          <p:spTgt spid="284773"/>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284774"/>
                                        </p:tgtEl>
                                        <p:attrNameLst>
                                          <p:attrName>style.visibility</p:attrName>
                                        </p:attrNameLst>
                                      </p:cBhvr>
                                      <p:to>
                                        <p:strVal val="visible"/>
                                      </p:to>
                                    </p:set>
                                    <p:animEffect transition="in" filter="wipe(down)">
                                      <p:cBhvr>
                                        <p:cTn id="112" dur="500"/>
                                        <p:tgtEl>
                                          <p:spTgt spid="284774"/>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284775"/>
                                        </p:tgtEl>
                                        <p:attrNameLst>
                                          <p:attrName>style.visibility</p:attrName>
                                        </p:attrNameLst>
                                      </p:cBhvr>
                                      <p:to>
                                        <p:strVal val="visible"/>
                                      </p:to>
                                    </p:set>
                                    <p:animEffect transition="in" filter="wipe(down)">
                                      <p:cBhvr>
                                        <p:cTn id="117" dur="500"/>
                                        <p:tgtEl>
                                          <p:spTgt spid="284775"/>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284776"/>
                                        </p:tgtEl>
                                        <p:attrNameLst>
                                          <p:attrName>style.visibility</p:attrName>
                                        </p:attrNameLst>
                                      </p:cBhvr>
                                      <p:to>
                                        <p:strVal val="visible"/>
                                      </p:to>
                                    </p:set>
                                    <p:animEffect transition="in" filter="wipe(down)">
                                      <p:cBhvr>
                                        <p:cTn id="122" dur="500"/>
                                        <p:tgtEl>
                                          <p:spTgt spid="284776"/>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284777"/>
                                        </p:tgtEl>
                                        <p:attrNameLst>
                                          <p:attrName>style.visibility</p:attrName>
                                        </p:attrNameLst>
                                      </p:cBhvr>
                                      <p:to>
                                        <p:strVal val="visible"/>
                                      </p:to>
                                    </p:set>
                                    <p:animEffect transition="in" filter="wipe(down)">
                                      <p:cBhvr>
                                        <p:cTn id="127" dur="500"/>
                                        <p:tgtEl>
                                          <p:spTgt spid="284777"/>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284753"/>
                                        </p:tgtEl>
                                        <p:attrNameLst>
                                          <p:attrName>style.visibility</p:attrName>
                                        </p:attrNameLst>
                                      </p:cBhvr>
                                      <p:to>
                                        <p:strVal val="visible"/>
                                      </p:to>
                                    </p:set>
                                    <p:animEffect transition="in" filter="wipe(up)">
                                      <p:cBhvr>
                                        <p:cTn id="132" dur="500"/>
                                        <p:tgtEl>
                                          <p:spTgt spid="284753"/>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1" fill="hold" grpId="0" nodeType="clickEffect">
                                  <p:stCondLst>
                                    <p:cond delay="0"/>
                                  </p:stCondLst>
                                  <p:childTnLst>
                                    <p:set>
                                      <p:cBhvr>
                                        <p:cTn id="136" dur="1" fill="hold">
                                          <p:stCondLst>
                                            <p:cond delay="0"/>
                                          </p:stCondLst>
                                        </p:cTn>
                                        <p:tgtEl>
                                          <p:spTgt spid="284754"/>
                                        </p:tgtEl>
                                        <p:attrNameLst>
                                          <p:attrName>style.visibility</p:attrName>
                                        </p:attrNameLst>
                                      </p:cBhvr>
                                      <p:to>
                                        <p:strVal val="visible"/>
                                      </p:to>
                                    </p:set>
                                    <p:animEffect transition="in" filter="wipe(up)">
                                      <p:cBhvr>
                                        <p:cTn id="137" dur="500"/>
                                        <p:tgtEl>
                                          <p:spTgt spid="284754"/>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284778"/>
                                        </p:tgtEl>
                                        <p:attrNameLst>
                                          <p:attrName>style.visibility</p:attrName>
                                        </p:attrNameLst>
                                      </p:cBhvr>
                                      <p:to>
                                        <p:strVal val="visible"/>
                                      </p:to>
                                    </p:set>
                                    <p:animEffect transition="in" filter="wipe(down)">
                                      <p:cBhvr>
                                        <p:cTn id="142" dur="500"/>
                                        <p:tgtEl>
                                          <p:spTgt spid="284778"/>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284779"/>
                                        </p:tgtEl>
                                        <p:attrNameLst>
                                          <p:attrName>style.visibility</p:attrName>
                                        </p:attrNameLst>
                                      </p:cBhvr>
                                      <p:to>
                                        <p:strVal val="visible"/>
                                      </p:to>
                                    </p:set>
                                    <p:animEffect transition="in" filter="wipe(down)">
                                      <p:cBhvr>
                                        <p:cTn id="147" dur="500"/>
                                        <p:tgtEl>
                                          <p:spTgt spid="284779"/>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4" fill="hold" grpId="0" nodeType="clickEffect">
                                  <p:stCondLst>
                                    <p:cond delay="0"/>
                                  </p:stCondLst>
                                  <p:childTnLst>
                                    <p:set>
                                      <p:cBhvr>
                                        <p:cTn id="151" dur="1" fill="hold">
                                          <p:stCondLst>
                                            <p:cond delay="0"/>
                                          </p:stCondLst>
                                        </p:cTn>
                                        <p:tgtEl>
                                          <p:spTgt spid="284780"/>
                                        </p:tgtEl>
                                        <p:attrNameLst>
                                          <p:attrName>style.visibility</p:attrName>
                                        </p:attrNameLst>
                                      </p:cBhvr>
                                      <p:to>
                                        <p:strVal val="visible"/>
                                      </p:to>
                                    </p:set>
                                    <p:animEffect transition="in" filter="wipe(down)">
                                      <p:cBhvr>
                                        <p:cTn id="152" dur="500"/>
                                        <p:tgtEl>
                                          <p:spTgt spid="284780"/>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4" fill="hold" grpId="0" nodeType="clickEffect">
                                  <p:stCondLst>
                                    <p:cond delay="0"/>
                                  </p:stCondLst>
                                  <p:childTnLst>
                                    <p:set>
                                      <p:cBhvr>
                                        <p:cTn id="156" dur="1" fill="hold">
                                          <p:stCondLst>
                                            <p:cond delay="0"/>
                                          </p:stCondLst>
                                        </p:cTn>
                                        <p:tgtEl>
                                          <p:spTgt spid="284781"/>
                                        </p:tgtEl>
                                        <p:attrNameLst>
                                          <p:attrName>style.visibility</p:attrName>
                                        </p:attrNameLst>
                                      </p:cBhvr>
                                      <p:to>
                                        <p:strVal val="visible"/>
                                      </p:to>
                                    </p:set>
                                    <p:animEffect transition="in" filter="wipe(down)">
                                      <p:cBhvr>
                                        <p:cTn id="157" dur="500"/>
                                        <p:tgtEl>
                                          <p:spTgt spid="284781"/>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4" fill="hold" grpId="0" nodeType="clickEffect">
                                  <p:stCondLst>
                                    <p:cond delay="0"/>
                                  </p:stCondLst>
                                  <p:childTnLst>
                                    <p:set>
                                      <p:cBhvr>
                                        <p:cTn id="161" dur="1" fill="hold">
                                          <p:stCondLst>
                                            <p:cond delay="0"/>
                                          </p:stCondLst>
                                        </p:cTn>
                                        <p:tgtEl>
                                          <p:spTgt spid="284782"/>
                                        </p:tgtEl>
                                        <p:attrNameLst>
                                          <p:attrName>style.visibility</p:attrName>
                                        </p:attrNameLst>
                                      </p:cBhvr>
                                      <p:to>
                                        <p:strVal val="visible"/>
                                      </p:to>
                                    </p:set>
                                    <p:animEffect transition="in" filter="wipe(down)">
                                      <p:cBhvr>
                                        <p:cTn id="162" dur="500"/>
                                        <p:tgtEl>
                                          <p:spTgt spid="284782"/>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4" fill="hold" grpId="0" nodeType="clickEffect">
                                  <p:stCondLst>
                                    <p:cond delay="0"/>
                                  </p:stCondLst>
                                  <p:childTnLst>
                                    <p:set>
                                      <p:cBhvr>
                                        <p:cTn id="166" dur="1" fill="hold">
                                          <p:stCondLst>
                                            <p:cond delay="0"/>
                                          </p:stCondLst>
                                        </p:cTn>
                                        <p:tgtEl>
                                          <p:spTgt spid="284783"/>
                                        </p:tgtEl>
                                        <p:attrNameLst>
                                          <p:attrName>style.visibility</p:attrName>
                                        </p:attrNameLst>
                                      </p:cBhvr>
                                      <p:to>
                                        <p:strVal val="visible"/>
                                      </p:to>
                                    </p:set>
                                    <p:animEffect transition="in" filter="wipe(down)">
                                      <p:cBhvr>
                                        <p:cTn id="167" dur="500"/>
                                        <p:tgtEl>
                                          <p:spTgt spid="284783"/>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2" presetClass="entr" presetSubtype="1" fill="hold" grpId="0" nodeType="clickEffect">
                                  <p:stCondLst>
                                    <p:cond delay="0"/>
                                  </p:stCondLst>
                                  <p:childTnLst>
                                    <p:set>
                                      <p:cBhvr>
                                        <p:cTn id="171" dur="1" fill="hold">
                                          <p:stCondLst>
                                            <p:cond delay="0"/>
                                          </p:stCondLst>
                                        </p:cTn>
                                        <p:tgtEl>
                                          <p:spTgt spid="284757"/>
                                        </p:tgtEl>
                                        <p:attrNameLst>
                                          <p:attrName>style.visibility</p:attrName>
                                        </p:attrNameLst>
                                      </p:cBhvr>
                                      <p:to>
                                        <p:strVal val="visible"/>
                                      </p:to>
                                    </p:set>
                                    <p:animEffect transition="in" filter="wipe(up)">
                                      <p:cBhvr>
                                        <p:cTn id="172" dur="500"/>
                                        <p:tgtEl>
                                          <p:spTgt spid="284757"/>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284758"/>
                                        </p:tgtEl>
                                        <p:attrNameLst>
                                          <p:attrName>style.visibility</p:attrName>
                                        </p:attrNameLst>
                                      </p:cBhvr>
                                      <p:to>
                                        <p:strVal val="visible"/>
                                      </p:to>
                                    </p:set>
                                    <p:animEffect transition="in" filter="wipe(left)">
                                      <p:cBhvr>
                                        <p:cTn id="177" dur="500"/>
                                        <p:tgtEl>
                                          <p:spTgt spid="284758"/>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1" fill="hold" grpId="0" nodeType="clickEffect">
                                  <p:stCondLst>
                                    <p:cond delay="0"/>
                                  </p:stCondLst>
                                  <p:childTnLst>
                                    <p:set>
                                      <p:cBhvr>
                                        <p:cTn id="181" dur="1" fill="hold">
                                          <p:stCondLst>
                                            <p:cond delay="0"/>
                                          </p:stCondLst>
                                        </p:cTn>
                                        <p:tgtEl>
                                          <p:spTgt spid="284759"/>
                                        </p:tgtEl>
                                        <p:attrNameLst>
                                          <p:attrName>style.visibility</p:attrName>
                                        </p:attrNameLst>
                                      </p:cBhvr>
                                      <p:to>
                                        <p:strVal val="visible"/>
                                      </p:to>
                                    </p:set>
                                    <p:animEffect transition="in" filter="wipe(up)">
                                      <p:cBhvr>
                                        <p:cTn id="182" dur="500"/>
                                        <p:tgtEl>
                                          <p:spTgt spid="284759"/>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1" fill="hold" grpId="0" nodeType="clickEffect">
                                  <p:stCondLst>
                                    <p:cond delay="0"/>
                                  </p:stCondLst>
                                  <p:childTnLst>
                                    <p:set>
                                      <p:cBhvr>
                                        <p:cTn id="186" dur="1" fill="hold">
                                          <p:stCondLst>
                                            <p:cond delay="0"/>
                                          </p:stCondLst>
                                        </p:cTn>
                                        <p:tgtEl>
                                          <p:spTgt spid="284760"/>
                                        </p:tgtEl>
                                        <p:attrNameLst>
                                          <p:attrName>style.visibility</p:attrName>
                                        </p:attrNameLst>
                                      </p:cBhvr>
                                      <p:to>
                                        <p:strVal val="visible"/>
                                      </p:to>
                                    </p:set>
                                    <p:animEffect transition="in" filter="wipe(up)">
                                      <p:cBhvr>
                                        <p:cTn id="187" dur="500"/>
                                        <p:tgtEl>
                                          <p:spTgt spid="284760"/>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2" presetClass="entr" presetSubtype="4" fill="hold" grpId="0" nodeType="clickEffect">
                                  <p:stCondLst>
                                    <p:cond delay="0"/>
                                  </p:stCondLst>
                                  <p:childTnLst>
                                    <p:set>
                                      <p:cBhvr>
                                        <p:cTn id="191" dur="1" fill="hold">
                                          <p:stCondLst>
                                            <p:cond delay="0"/>
                                          </p:stCondLst>
                                        </p:cTn>
                                        <p:tgtEl>
                                          <p:spTgt spid="284784"/>
                                        </p:tgtEl>
                                        <p:attrNameLst>
                                          <p:attrName>style.visibility</p:attrName>
                                        </p:attrNameLst>
                                      </p:cBhvr>
                                      <p:to>
                                        <p:strVal val="visible"/>
                                      </p:to>
                                    </p:set>
                                    <p:animEffect transition="in" filter="wipe(down)">
                                      <p:cBhvr>
                                        <p:cTn id="192" dur="500"/>
                                        <p:tgtEl>
                                          <p:spTgt spid="284784"/>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2" presetClass="entr" presetSubtype="4" fill="hold" grpId="0" nodeType="clickEffect">
                                  <p:stCondLst>
                                    <p:cond delay="0"/>
                                  </p:stCondLst>
                                  <p:childTnLst>
                                    <p:set>
                                      <p:cBhvr>
                                        <p:cTn id="196" dur="1" fill="hold">
                                          <p:stCondLst>
                                            <p:cond delay="0"/>
                                          </p:stCondLst>
                                        </p:cTn>
                                        <p:tgtEl>
                                          <p:spTgt spid="284785"/>
                                        </p:tgtEl>
                                        <p:attrNameLst>
                                          <p:attrName>style.visibility</p:attrName>
                                        </p:attrNameLst>
                                      </p:cBhvr>
                                      <p:to>
                                        <p:strVal val="visible"/>
                                      </p:to>
                                    </p:set>
                                    <p:animEffect transition="in" filter="wipe(down)">
                                      <p:cBhvr>
                                        <p:cTn id="197" dur="500"/>
                                        <p:tgtEl>
                                          <p:spTgt spid="284785"/>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22" presetClass="entr" presetSubtype="4" fill="hold" grpId="0" nodeType="clickEffect">
                                  <p:stCondLst>
                                    <p:cond delay="0"/>
                                  </p:stCondLst>
                                  <p:childTnLst>
                                    <p:set>
                                      <p:cBhvr>
                                        <p:cTn id="201" dur="1" fill="hold">
                                          <p:stCondLst>
                                            <p:cond delay="0"/>
                                          </p:stCondLst>
                                        </p:cTn>
                                        <p:tgtEl>
                                          <p:spTgt spid="284786"/>
                                        </p:tgtEl>
                                        <p:attrNameLst>
                                          <p:attrName>style.visibility</p:attrName>
                                        </p:attrNameLst>
                                      </p:cBhvr>
                                      <p:to>
                                        <p:strVal val="visible"/>
                                      </p:to>
                                    </p:set>
                                    <p:animEffect transition="in" filter="wipe(down)">
                                      <p:cBhvr>
                                        <p:cTn id="202" dur="500"/>
                                        <p:tgtEl>
                                          <p:spTgt spid="284786"/>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22" presetClass="entr" presetSubtype="4" fill="hold" grpId="0" nodeType="clickEffect">
                                  <p:stCondLst>
                                    <p:cond delay="0"/>
                                  </p:stCondLst>
                                  <p:childTnLst>
                                    <p:set>
                                      <p:cBhvr>
                                        <p:cTn id="206" dur="1" fill="hold">
                                          <p:stCondLst>
                                            <p:cond delay="0"/>
                                          </p:stCondLst>
                                        </p:cTn>
                                        <p:tgtEl>
                                          <p:spTgt spid="284787"/>
                                        </p:tgtEl>
                                        <p:attrNameLst>
                                          <p:attrName>style.visibility</p:attrName>
                                        </p:attrNameLst>
                                      </p:cBhvr>
                                      <p:to>
                                        <p:strVal val="visible"/>
                                      </p:to>
                                    </p:set>
                                    <p:animEffect transition="in" filter="wipe(down)">
                                      <p:cBhvr>
                                        <p:cTn id="207" dur="500"/>
                                        <p:tgtEl>
                                          <p:spTgt spid="284787"/>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22" presetClass="entr" presetSubtype="4" fill="hold" grpId="0" nodeType="clickEffect">
                                  <p:stCondLst>
                                    <p:cond delay="0"/>
                                  </p:stCondLst>
                                  <p:childTnLst>
                                    <p:set>
                                      <p:cBhvr>
                                        <p:cTn id="211" dur="1" fill="hold">
                                          <p:stCondLst>
                                            <p:cond delay="0"/>
                                          </p:stCondLst>
                                        </p:cTn>
                                        <p:tgtEl>
                                          <p:spTgt spid="284788"/>
                                        </p:tgtEl>
                                        <p:attrNameLst>
                                          <p:attrName>style.visibility</p:attrName>
                                        </p:attrNameLst>
                                      </p:cBhvr>
                                      <p:to>
                                        <p:strVal val="visible"/>
                                      </p:to>
                                    </p:set>
                                    <p:animEffect transition="in" filter="wipe(down)">
                                      <p:cBhvr>
                                        <p:cTn id="212" dur="500"/>
                                        <p:tgtEl>
                                          <p:spTgt spid="284788"/>
                                        </p:tgtEl>
                                      </p:cBhvr>
                                    </p:animEffec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22" presetClass="entr" presetSubtype="4" fill="hold" grpId="0" nodeType="clickEffect">
                                  <p:stCondLst>
                                    <p:cond delay="0"/>
                                  </p:stCondLst>
                                  <p:childTnLst>
                                    <p:set>
                                      <p:cBhvr>
                                        <p:cTn id="216" dur="1" fill="hold">
                                          <p:stCondLst>
                                            <p:cond delay="0"/>
                                          </p:stCondLst>
                                        </p:cTn>
                                        <p:tgtEl>
                                          <p:spTgt spid="284789"/>
                                        </p:tgtEl>
                                        <p:attrNameLst>
                                          <p:attrName>style.visibility</p:attrName>
                                        </p:attrNameLst>
                                      </p:cBhvr>
                                      <p:to>
                                        <p:strVal val="visible"/>
                                      </p:to>
                                    </p:set>
                                    <p:animEffect transition="in" filter="wipe(down)">
                                      <p:cBhvr>
                                        <p:cTn id="217" dur="500"/>
                                        <p:tgtEl>
                                          <p:spTgt spid="284789"/>
                                        </p:tgtEl>
                                      </p:cBhvr>
                                    </p:animEffec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22" presetClass="entr" presetSubtype="4" fill="hold" grpId="0" nodeType="clickEffect">
                                  <p:stCondLst>
                                    <p:cond delay="0"/>
                                  </p:stCondLst>
                                  <p:childTnLst>
                                    <p:set>
                                      <p:cBhvr>
                                        <p:cTn id="221" dur="1" fill="hold">
                                          <p:stCondLst>
                                            <p:cond delay="0"/>
                                          </p:stCondLst>
                                        </p:cTn>
                                        <p:tgtEl>
                                          <p:spTgt spid="284790"/>
                                        </p:tgtEl>
                                        <p:attrNameLst>
                                          <p:attrName>style.visibility</p:attrName>
                                        </p:attrNameLst>
                                      </p:cBhvr>
                                      <p:to>
                                        <p:strVal val="visible"/>
                                      </p:to>
                                    </p:set>
                                    <p:animEffect transition="in" filter="wipe(down)">
                                      <p:cBhvr>
                                        <p:cTn id="222" dur="500"/>
                                        <p:tgtEl>
                                          <p:spTgt spid="284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736" grpId="0" animBg="1" autoUpdateAnimBg="0"/>
      <p:bldP spid="284737" grpId="0" animBg="1"/>
      <p:bldP spid="284738" grpId="0" animBg="1" autoUpdateAnimBg="0"/>
      <p:bldP spid="284741" grpId="0" animBg="1"/>
      <p:bldP spid="284742" grpId="0" animBg="1" autoUpdateAnimBg="0"/>
      <p:bldP spid="284743" grpId="0" animBg="1"/>
      <p:bldP spid="284746" grpId="0" animBg="1"/>
      <p:bldP spid="284747" grpId="0" animBg="1" autoUpdateAnimBg="0"/>
      <p:bldP spid="284748" grpId="0" animBg="1"/>
      <p:bldP spid="284751" grpId="0" animBg="1"/>
      <p:bldP spid="284752" grpId="0" animBg="1" autoUpdateAnimBg="0"/>
      <p:bldP spid="284753" grpId="0" animBg="1"/>
      <p:bldP spid="284754" grpId="0" animBg="1" autoUpdateAnimBg="0"/>
      <p:bldP spid="284757" grpId="0" animBg="1"/>
      <p:bldP spid="284758" grpId="0" animBg="1"/>
      <p:bldP spid="284759" grpId="0" animBg="1"/>
      <p:bldP spid="284760" grpId="0" animBg="1" autoUpdateAnimBg="0"/>
      <p:bldP spid="284763" grpId="0" animBg="1"/>
      <p:bldP spid="284764" grpId="0" animBg="1"/>
      <p:bldP spid="284765" grpId="0" animBg="1"/>
      <p:bldP spid="284767" grpId="0" animBg="1"/>
      <p:bldP spid="284768" grpId="0" animBg="1"/>
      <p:bldP spid="284769" grpId="0" animBg="1"/>
      <p:bldP spid="284770" grpId="0" animBg="1"/>
      <p:bldP spid="284771" grpId="0" animBg="1"/>
      <p:bldP spid="284772" grpId="0" animBg="1"/>
      <p:bldP spid="284773" grpId="0" animBg="1"/>
      <p:bldP spid="284774" grpId="0" animBg="1"/>
      <p:bldP spid="284775" grpId="0" animBg="1"/>
      <p:bldP spid="284776" grpId="0" animBg="1"/>
      <p:bldP spid="284777" grpId="0" animBg="1"/>
      <p:bldP spid="284778" grpId="0" animBg="1"/>
      <p:bldP spid="284779" grpId="0" animBg="1"/>
      <p:bldP spid="284780" grpId="0" animBg="1"/>
      <p:bldP spid="284781" grpId="0" animBg="1"/>
      <p:bldP spid="284782" grpId="0" animBg="1"/>
      <p:bldP spid="284783" grpId="0" animBg="1"/>
      <p:bldP spid="284784" grpId="0" animBg="1"/>
      <p:bldP spid="284785" grpId="0" animBg="1"/>
      <p:bldP spid="284786" grpId="0" animBg="1"/>
      <p:bldP spid="284787" grpId="0" animBg="1"/>
      <p:bldP spid="284788" grpId="0" animBg="1"/>
      <p:bldP spid="284789" grpId="0" animBg="1"/>
      <p:bldP spid="284790"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67F82741-098F-4D73-9D1C-7E57E2FDA0CB}" type="slidenum">
              <a:rPr lang="en-US" altLang="zh-CN"/>
              <a:pPr/>
              <a:t>111</a:t>
            </a:fld>
            <a:r>
              <a:rPr lang="en-US" altLang="zh-CN"/>
              <a:t>-</a:t>
            </a:r>
          </a:p>
        </p:txBody>
      </p:sp>
      <p:sp>
        <p:nvSpPr>
          <p:cNvPr id="285698" name="Rectangle 2"/>
          <p:cNvSpPr>
            <a:spLocks noGrp="1" noChangeArrowheads="1"/>
          </p:cNvSpPr>
          <p:nvPr>
            <p:ph type="title"/>
          </p:nvPr>
        </p:nvSpPr>
        <p:spPr/>
        <p:txBody>
          <a:bodyPr/>
          <a:lstStyle/>
          <a:p>
            <a:r>
              <a:rPr lang="zh-CN" altLang="en-US" dirty="0"/>
              <a:t>2、克鲁斯卡尔算法</a:t>
            </a:r>
          </a:p>
        </p:txBody>
      </p:sp>
      <p:sp>
        <p:nvSpPr>
          <p:cNvPr id="285699" name="Rectangle 3" descr="Rectangle: Click to edit Master text styles&#10;Second level&#10;Third level&#10;Fourth level&#10;Fifth level"/>
          <p:cNvSpPr>
            <a:spLocks noGrp="1" noChangeArrowheads="1"/>
          </p:cNvSpPr>
          <p:nvPr>
            <p:ph type="body" idx="1"/>
          </p:nvPr>
        </p:nvSpPr>
        <p:spPr>
          <a:xfrm>
            <a:off x="1331640" y="1556792"/>
            <a:ext cx="7704856" cy="4038600"/>
          </a:xfrm>
        </p:spPr>
        <p:txBody>
          <a:bodyPr/>
          <a:lstStyle/>
          <a:p>
            <a:pPr>
              <a:spcBef>
                <a:spcPct val="0"/>
              </a:spcBef>
              <a:buFont typeface="Wingdings" pitchFamily="2" charset="2"/>
              <a:buNone/>
            </a:pPr>
            <a:r>
              <a:rPr lang="en-US" altLang="zh-CN" sz="2400" b="0" dirty="0">
                <a:solidFill>
                  <a:srgbClr val="0033CC"/>
                </a:solidFill>
                <a:latin typeface="Times New Roman" pitchFamily="18" charset="0"/>
              </a:rPr>
              <a:t>void</a:t>
            </a:r>
            <a:r>
              <a:rPr lang="en-US" altLang="zh-CN" sz="2400" b="0" dirty="0">
                <a:latin typeface="Times New Roman" pitchFamily="18" charset="0"/>
              </a:rPr>
              <a:t> </a:t>
            </a:r>
            <a:r>
              <a:rPr lang="en-US" altLang="zh-CN" sz="2400" b="0" dirty="0" err="1">
                <a:solidFill>
                  <a:srgbClr val="000000"/>
                </a:solidFill>
                <a:latin typeface="Times New Roman" pitchFamily="18" charset="0"/>
              </a:rPr>
              <a:t>CreateTree_Kruskal</a:t>
            </a:r>
            <a:r>
              <a:rPr lang="en-US" altLang="zh-CN" sz="2400" b="0" dirty="0">
                <a:solidFill>
                  <a:srgbClr val="000000"/>
                </a:solidFill>
                <a:latin typeface="Times New Roman" pitchFamily="18" charset="0"/>
              </a:rPr>
              <a:t>(</a:t>
            </a:r>
            <a:r>
              <a:rPr lang="en-US" altLang="zh-CN" sz="2400" b="0" dirty="0" err="1">
                <a:solidFill>
                  <a:srgbClr val="000000"/>
                </a:solidFill>
                <a:latin typeface="Times New Roman" pitchFamily="18" charset="0"/>
              </a:rPr>
              <a:t>VEdge</a:t>
            </a:r>
            <a:r>
              <a:rPr lang="en-US" altLang="zh-CN" sz="2400" b="0" dirty="0">
                <a:solidFill>
                  <a:srgbClr val="000000"/>
                </a:solidFill>
                <a:latin typeface="Times New Roman" pitchFamily="18" charset="0"/>
              </a:rPr>
              <a:t> </a:t>
            </a:r>
            <a:r>
              <a:rPr lang="en-US" altLang="zh-CN" sz="2400" b="0" dirty="0" err="1">
                <a:solidFill>
                  <a:srgbClr val="000000"/>
                </a:solidFill>
                <a:latin typeface="Times New Roman" pitchFamily="18" charset="0"/>
              </a:rPr>
              <a:t>EdgeList</a:t>
            </a:r>
            <a:r>
              <a:rPr lang="en-US" altLang="zh-CN" sz="2400" b="0" dirty="0">
                <a:solidFill>
                  <a:srgbClr val="000000"/>
                </a:solidFill>
                <a:latin typeface="Times New Roman" pitchFamily="18" charset="0"/>
              </a:rPr>
              <a:t>[],</a:t>
            </a:r>
            <a:r>
              <a:rPr lang="en-US" altLang="zh-CN" sz="2400" b="0" dirty="0" err="1">
                <a:solidFill>
                  <a:srgbClr val="0000FF"/>
                </a:solidFill>
                <a:latin typeface="Times New Roman" pitchFamily="18" charset="0"/>
              </a:rPr>
              <a:t>int</a:t>
            </a:r>
            <a:r>
              <a:rPr lang="en-US" altLang="zh-CN" sz="2400" b="0" dirty="0">
                <a:solidFill>
                  <a:srgbClr val="000000"/>
                </a:solidFill>
                <a:latin typeface="Times New Roman" pitchFamily="18" charset="0"/>
              </a:rPr>
              <a:t> n, </a:t>
            </a:r>
            <a:r>
              <a:rPr lang="en-US" altLang="zh-CN" sz="2400" b="0" dirty="0" err="1">
                <a:solidFill>
                  <a:srgbClr val="0000FF"/>
                </a:solidFill>
                <a:latin typeface="Times New Roman" pitchFamily="18" charset="0"/>
              </a:rPr>
              <a:t>int</a:t>
            </a:r>
            <a:r>
              <a:rPr lang="en-US" altLang="zh-CN" sz="2400" b="0" dirty="0">
                <a:solidFill>
                  <a:srgbClr val="000000"/>
                </a:solidFill>
                <a:latin typeface="Times New Roman" pitchFamily="18" charset="0"/>
              </a:rPr>
              <a:t> e)</a:t>
            </a:r>
          </a:p>
          <a:p>
            <a:pPr>
              <a:spcBef>
                <a:spcPct val="0"/>
              </a:spcBef>
              <a:buFont typeface="Wingdings" pitchFamily="2" charset="2"/>
              <a:buNone/>
            </a:pPr>
            <a:r>
              <a:rPr lang="en-US" altLang="zh-CN" sz="2400" b="0" dirty="0">
                <a:solidFill>
                  <a:srgbClr val="000000"/>
                </a:solidFill>
                <a:latin typeface="Times New Roman" pitchFamily="18" charset="0"/>
              </a:rPr>
              <a:t>{</a:t>
            </a:r>
          </a:p>
          <a:p>
            <a:pPr>
              <a:spcBef>
                <a:spcPct val="0"/>
              </a:spcBef>
              <a:buFont typeface="Wingdings" pitchFamily="2" charset="2"/>
              <a:buNone/>
            </a:pPr>
            <a:r>
              <a:rPr lang="en-US" altLang="zh-CN" sz="2400" b="0" dirty="0">
                <a:latin typeface="Times New Roman" pitchFamily="18" charset="0"/>
              </a:rPr>
              <a:t>	</a:t>
            </a:r>
            <a:r>
              <a:rPr lang="en-US" altLang="zh-CN" sz="2400" b="0" dirty="0" err="1">
                <a:solidFill>
                  <a:srgbClr val="0033CC"/>
                </a:solidFill>
                <a:latin typeface="Times New Roman" pitchFamily="18" charset="0"/>
              </a:rPr>
              <a:t>int</a:t>
            </a:r>
            <a:r>
              <a:rPr lang="en-US" altLang="zh-CN" sz="2400" b="0" dirty="0">
                <a:latin typeface="Times New Roman" pitchFamily="18" charset="0"/>
              </a:rPr>
              <a:t> </a:t>
            </a:r>
            <a:r>
              <a:rPr lang="en-US" altLang="zh-CN" sz="2400" b="0" dirty="0" err="1">
                <a:solidFill>
                  <a:srgbClr val="000000"/>
                </a:solidFill>
                <a:latin typeface="Times New Roman" pitchFamily="18" charset="0"/>
              </a:rPr>
              <a:t>vset</a:t>
            </a:r>
            <a:r>
              <a:rPr lang="en-US" altLang="zh-CN" sz="2400" b="0" dirty="0">
                <a:solidFill>
                  <a:srgbClr val="000000"/>
                </a:solidFill>
                <a:latin typeface="Times New Roman" pitchFamily="18" charset="0"/>
              </a:rPr>
              <a:t>[MAX_VERTEX];</a:t>
            </a:r>
          </a:p>
          <a:p>
            <a:pPr>
              <a:spcBef>
                <a:spcPct val="0"/>
              </a:spcBef>
              <a:buFont typeface="Wingdings" pitchFamily="2" charset="2"/>
              <a:buNone/>
            </a:pPr>
            <a:r>
              <a:rPr lang="en-US" altLang="zh-CN" sz="2400" b="0" dirty="0">
                <a:solidFill>
                  <a:srgbClr val="0033CC"/>
                </a:solidFill>
                <a:latin typeface="Times New Roman" pitchFamily="18" charset="0"/>
              </a:rPr>
              <a:t>    for </a:t>
            </a:r>
            <a:r>
              <a:rPr lang="en-US" altLang="zh-CN" sz="2400" b="0" dirty="0">
                <a:latin typeface="Times New Roman" pitchFamily="18" charset="0"/>
              </a:rPr>
              <a:t>(</a:t>
            </a:r>
            <a:r>
              <a:rPr lang="en-US" altLang="zh-CN" sz="2400" b="0" dirty="0" err="1">
                <a:solidFill>
                  <a:srgbClr val="0000FF"/>
                </a:solidFill>
                <a:latin typeface="Times New Roman" pitchFamily="18" charset="0"/>
              </a:rPr>
              <a:t>int</a:t>
            </a:r>
            <a:r>
              <a:rPr lang="en-US" altLang="zh-CN" sz="2400" b="0" dirty="0">
                <a:latin typeface="Times New Roman" pitchFamily="18" charset="0"/>
              </a:rPr>
              <a:t> </a:t>
            </a:r>
            <a:r>
              <a:rPr lang="en-US" altLang="zh-CN" sz="2400" b="0" dirty="0" err="1">
                <a:solidFill>
                  <a:srgbClr val="000000"/>
                </a:solidFill>
                <a:latin typeface="Times New Roman" pitchFamily="18" charset="0"/>
              </a:rPr>
              <a:t>i</a:t>
            </a:r>
            <a:r>
              <a:rPr lang="en-US" altLang="zh-CN" sz="2400" b="0" dirty="0">
                <a:solidFill>
                  <a:srgbClr val="000000"/>
                </a:solidFill>
                <a:latin typeface="Times New Roman" pitchFamily="18" charset="0"/>
              </a:rPr>
              <a:t>=0;i&lt;</a:t>
            </a:r>
            <a:r>
              <a:rPr lang="en-US" altLang="zh-CN" sz="2400" b="0" dirty="0" err="1">
                <a:solidFill>
                  <a:srgbClr val="000000"/>
                </a:solidFill>
                <a:latin typeface="Times New Roman" pitchFamily="18" charset="0"/>
              </a:rPr>
              <a:t>n;i</a:t>
            </a:r>
            <a:r>
              <a:rPr lang="en-US" altLang="zh-CN" sz="2400" b="0" dirty="0">
                <a:solidFill>
                  <a:srgbClr val="000000"/>
                </a:solidFill>
                <a:latin typeface="Times New Roman" pitchFamily="18" charset="0"/>
              </a:rPr>
              <a:t>++) </a:t>
            </a:r>
            <a:r>
              <a:rPr lang="en-US" altLang="zh-CN" sz="2400" b="0" dirty="0" err="1">
                <a:solidFill>
                  <a:srgbClr val="000000"/>
                </a:solidFill>
                <a:latin typeface="Times New Roman" pitchFamily="18" charset="0"/>
              </a:rPr>
              <a:t>vset</a:t>
            </a:r>
            <a:r>
              <a:rPr lang="en-US" altLang="zh-CN" sz="2400" b="0" dirty="0">
                <a:solidFill>
                  <a:srgbClr val="000000"/>
                </a:solidFill>
                <a:latin typeface="Times New Roman" pitchFamily="18" charset="0"/>
              </a:rPr>
              <a:t>[</a:t>
            </a:r>
            <a:r>
              <a:rPr lang="en-US" altLang="zh-CN" sz="2400" b="0" dirty="0" err="1">
                <a:solidFill>
                  <a:srgbClr val="000000"/>
                </a:solidFill>
                <a:latin typeface="Times New Roman" pitchFamily="18" charset="0"/>
              </a:rPr>
              <a:t>i</a:t>
            </a:r>
            <a:r>
              <a:rPr lang="en-US" altLang="zh-CN" sz="2400" b="0" dirty="0">
                <a:solidFill>
                  <a:srgbClr val="000000"/>
                </a:solidFill>
                <a:latin typeface="Times New Roman" pitchFamily="18" charset="0"/>
              </a:rPr>
              <a:t>]=</a:t>
            </a:r>
            <a:r>
              <a:rPr lang="en-US" altLang="zh-CN" sz="2400" b="0" dirty="0" err="1">
                <a:solidFill>
                  <a:srgbClr val="000000"/>
                </a:solidFill>
                <a:latin typeface="Times New Roman" pitchFamily="18" charset="0"/>
              </a:rPr>
              <a:t>i</a:t>
            </a:r>
            <a:r>
              <a:rPr lang="en-US" altLang="zh-CN" sz="2400" b="0" dirty="0">
                <a:solidFill>
                  <a:srgbClr val="000000"/>
                </a:solidFill>
                <a:latin typeface="Times New Roman" pitchFamily="18" charset="0"/>
              </a:rPr>
              <a:t>;</a:t>
            </a:r>
            <a:r>
              <a:rPr lang="en-US" altLang="zh-CN" sz="2400" b="0" dirty="0">
                <a:latin typeface="Times New Roman" pitchFamily="18" charset="0"/>
              </a:rPr>
              <a:t>    </a:t>
            </a:r>
            <a:r>
              <a:rPr lang="en-US" altLang="zh-CN" sz="2400" b="0" dirty="0">
                <a:solidFill>
                  <a:srgbClr val="009900"/>
                </a:solidFill>
                <a:latin typeface="Times New Roman" pitchFamily="18" charset="0"/>
              </a:rPr>
              <a:t>//</a:t>
            </a:r>
            <a:r>
              <a:rPr lang="zh-CN" altLang="en-US" sz="2400" b="0" dirty="0">
                <a:solidFill>
                  <a:srgbClr val="009900"/>
                </a:solidFill>
                <a:latin typeface="Times New Roman" pitchFamily="18" charset="0"/>
              </a:rPr>
              <a:t>设置顶点各自独立</a:t>
            </a:r>
          </a:p>
          <a:p>
            <a:pPr>
              <a:spcBef>
                <a:spcPct val="0"/>
              </a:spcBef>
              <a:buFont typeface="Wingdings" pitchFamily="2" charset="2"/>
              <a:buNone/>
            </a:pPr>
            <a:r>
              <a:rPr lang="en-US" altLang="zh-CN" sz="2400" b="0" dirty="0">
                <a:solidFill>
                  <a:srgbClr val="0033CC"/>
                </a:solidFill>
                <a:latin typeface="Times New Roman" pitchFamily="18" charset="0"/>
              </a:rPr>
              <a:t>    </a:t>
            </a:r>
            <a:r>
              <a:rPr lang="en-US" altLang="zh-CN" sz="2400" b="0" dirty="0" err="1">
                <a:solidFill>
                  <a:srgbClr val="0033CC"/>
                </a:solidFill>
                <a:latin typeface="Times New Roman" pitchFamily="18" charset="0"/>
              </a:rPr>
              <a:t>int</a:t>
            </a:r>
            <a:r>
              <a:rPr lang="en-US" altLang="zh-CN" sz="2400" b="0" dirty="0">
                <a:latin typeface="Times New Roman" pitchFamily="18" charset="0"/>
              </a:rPr>
              <a:t> </a:t>
            </a:r>
            <a:r>
              <a:rPr lang="en-US" altLang="zh-CN" sz="2400" b="0" dirty="0">
                <a:solidFill>
                  <a:srgbClr val="000000"/>
                </a:solidFill>
                <a:latin typeface="Times New Roman" pitchFamily="18" charset="0"/>
              </a:rPr>
              <a:t>k=0,j=0;</a:t>
            </a:r>
          </a:p>
          <a:p>
            <a:pPr>
              <a:spcBef>
                <a:spcPct val="0"/>
              </a:spcBef>
              <a:buFont typeface="Wingdings" pitchFamily="2" charset="2"/>
              <a:buNone/>
            </a:pPr>
            <a:endParaRPr lang="en-US" altLang="zh-CN" sz="2400" b="0" dirty="0">
              <a:solidFill>
                <a:srgbClr val="000000"/>
              </a:solidFill>
              <a:latin typeface="Times New Roman" pitchFamily="18" charset="0"/>
            </a:endParaRPr>
          </a:p>
          <a:p>
            <a:pPr>
              <a:spcBef>
                <a:spcPct val="0"/>
              </a:spcBef>
              <a:buFont typeface="Wingdings" pitchFamily="2" charset="2"/>
              <a:buNone/>
            </a:pPr>
            <a:r>
              <a:rPr lang="en-US" altLang="zh-CN" sz="2400" b="0" dirty="0">
                <a:latin typeface="Times New Roman" pitchFamily="18" charset="0"/>
              </a:rPr>
              <a:t>    …</a:t>
            </a:r>
          </a:p>
          <a:p>
            <a:pPr>
              <a:spcBef>
                <a:spcPct val="0"/>
              </a:spcBef>
              <a:buFont typeface="Wingdings" pitchFamily="2" charset="2"/>
              <a:buNone/>
            </a:pPr>
            <a:endParaRPr lang="en-US" altLang="zh-CN" sz="2400" b="0" dirty="0">
              <a:latin typeface="Times New Roman" pitchFamily="18" charset="0"/>
            </a:endParaRPr>
          </a:p>
          <a:p>
            <a:pPr>
              <a:spcBef>
                <a:spcPct val="0"/>
              </a:spcBef>
              <a:buFont typeface="Wingdings" pitchFamily="2" charset="2"/>
              <a:buNone/>
            </a:pPr>
            <a:r>
              <a:rPr lang="en-US" altLang="zh-CN" sz="2400" b="0" dirty="0">
                <a:latin typeface="Times New Roman" pitchFamily="18" charset="0"/>
              </a:rPr>
              <a:t>}</a:t>
            </a:r>
            <a:endParaRPr lang="zh-CN" altLang="en-US" sz="2400" b="0" dirty="0">
              <a:latin typeface="Times New Roman" pitchFamily="18" charset="0"/>
            </a:endParaRPr>
          </a:p>
        </p:txBody>
      </p:sp>
    </p:spTree>
    <p:extLst>
      <p:ext uri="{BB962C8B-B14F-4D97-AF65-F5344CB8AC3E}">
        <p14:creationId xmlns:p14="http://schemas.microsoft.com/office/powerpoint/2010/main" val="363615082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CF152D91-5B01-44A4-8A2A-774C1EC4ACF3}" type="slidenum">
              <a:rPr lang="en-US" altLang="zh-CN"/>
              <a:pPr/>
              <a:t>112</a:t>
            </a:fld>
            <a:r>
              <a:rPr lang="en-US" altLang="zh-CN"/>
              <a:t>-</a:t>
            </a:r>
          </a:p>
        </p:txBody>
      </p:sp>
      <p:sp>
        <p:nvSpPr>
          <p:cNvPr id="286722" name="Rectangle 2" descr="Rectangle: Click to edit Master text styles&#10;Second level&#10;Third level&#10;Fourth level&#10;Fifth level"/>
          <p:cNvSpPr>
            <a:spLocks noGrp="1" noChangeArrowheads="1"/>
          </p:cNvSpPr>
          <p:nvPr>
            <p:ph type="body" idx="1"/>
          </p:nvPr>
        </p:nvSpPr>
        <p:spPr>
          <a:xfrm>
            <a:off x="1259632" y="27856"/>
            <a:ext cx="8001000" cy="6553200"/>
          </a:xfrm>
          <a:solidFill>
            <a:schemeClr val="bg1"/>
          </a:solidFill>
        </p:spPr>
        <p:txBody>
          <a:bodyPr/>
          <a:lstStyle/>
          <a:p>
            <a:pPr>
              <a:spcBef>
                <a:spcPct val="0"/>
              </a:spcBef>
              <a:buFont typeface="Wingdings" pitchFamily="2" charset="2"/>
              <a:buNone/>
            </a:pPr>
            <a:r>
              <a:rPr lang="en-US" altLang="zh-CN" sz="2400" b="0" dirty="0">
                <a:solidFill>
                  <a:srgbClr val="0033CC"/>
                </a:solidFill>
                <a:latin typeface="Times New Roman" pitchFamily="18" charset="0"/>
              </a:rPr>
              <a:t>while </a:t>
            </a:r>
            <a:r>
              <a:rPr lang="en-US" altLang="zh-CN" sz="2400" b="0" dirty="0">
                <a:solidFill>
                  <a:srgbClr val="000000"/>
                </a:solidFill>
                <a:latin typeface="Times New Roman" pitchFamily="18" charset="0"/>
              </a:rPr>
              <a:t>(k&lt;n-1) </a:t>
            </a:r>
          </a:p>
          <a:p>
            <a:pPr>
              <a:spcBef>
                <a:spcPct val="0"/>
              </a:spcBef>
              <a:buFont typeface="Wingdings" pitchFamily="2" charset="2"/>
              <a:buNone/>
            </a:pPr>
            <a:r>
              <a:rPr lang="en-US" altLang="zh-CN" sz="2400" b="0" dirty="0">
                <a:solidFill>
                  <a:srgbClr val="000000"/>
                </a:solidFill>
                <a:latin typeface="Times New Roman" pitchFamily="18" charset="0"/>
              </a:rPr>
              <a:t>{</a:t>
            </a:r>
          </a:p>
          <a:p>
            <a:pPr>
              <a:spcBef>
                <a:spcPct val="0"/>
              </a:spcBef>
              <a:buFont typeface="Wingdings" pitchFamily="2" charset="2"/>
              <a:buNone/>
            </a:pPr>
            <a:r>
              <a:rPr lang="en-US" altLang="zh-CN" sz="2400" b="0" dirty="0">
                <a:latin typeface="Times New Roman" pitchFamily="18" charset="0"/>
              </a:rPr>
              <a:t>	</a:t>
            </a:r>
            <a:r>
              <a:rPr lang="en-US" altLang="zh-CN" sz="2400" b="0" dirty="0" err="1">
                <a:solidFill>
                  <a:srgbClr val="0033CC"/>
                </a:solidFill>
                <a:latin typeface="Times New Roman" pitchFamily="18" charset="0"/>
              </a:rPr>
              <a:t>int</a:t>
            </a:r>
            <a:r>
              <a:rPr lang="en-US" altLang="zh-CN" sz="2400" b="0" dirty="0">
                <a:latin typeface="Times New Roman" pitchFamily="18" charset="0"/>
              </a:rPr>
              <a:t> </a:t>
            </a:r>
            <a:r>
              <a:rPr lang="en-US" altLang="zh-CN" sz="2400" b="0" dirty="0">
                <a:solidFill>
                  <a:srgbClr val="000000"/>
                </a:solidFill>
                <a:latin typeface="Times New Roman" pitchFamily="18" charset="0"/>
              </a:rPr>
              <a:t>m = </a:t>
            </a:r>
            <a:r>
              <a:rPr lang="en-US" altLang="zh-CN" sz="2400" b="0" dirty="0" err="1">
                <a:solidFill>
                  <a:srgbClr val="000000"/>
                </a:solidFill>
                <a:latin typeface="Times New Roman" pitchFamily="18" charset="0"/>
              </a:rPr>
              <a:t>EdgeList</a:t>
            </a:r>
            <a:r>
              <a:rPr lang="en-US" altLang="zh-CN" sz="2400" b="0" dirty="0">
                <a:solidFill>
                  <a:srgbClr val="000000"/>
                </a:solidFill>
                <a:latin typeface="Times New Roman" pitchFamily="18" charset="0"/>
              </a:rPr>
              <a:t>[j].</a:t>
            </a:r>
            <a:r>
              <a:rPr lang="en-US" altLang="zh-CN" sz="2400" b="0" dirty="0" err="1">
                <a:solidFill>
                  <a:srgbClr val="000000"/>
                </a:solidFill>
                <a:latin typeface="Times New Roman" pitchFamily="18" charset="0"/>
              </a:rPr>
              <a:t>fromV</a:t>
            </a:r>
            <a:r>
              <a:rPr lang="en-US" altLang="zh-CN" sz="2400" b="0" dirty="0">
                <a:solidFill>
                  <a:srgbClr val="000000"/>
                </a:solidFill>
                <a:latin typeface="Times New Roman" pitchFamily="18" charset="0"/>
              </a:rPr>
              <a:t>, n = </a:t>
            </a:r>
            <a:r>
              <a:rPr lang="en-US" altLang="zh-CN" sz="2400" b="0" dirty="0" err="1">
                <a:solidFill>
                  <a:srgbClr val="000000"/>
                </a:solidFill>
                <a:latin typeface="Times New Roman" pitchFamily="18" charset="0"/>
              </a:rPr>
              <a:t>EdgeList</a:t>
            </a:r>
            <a:r>
              <a:rPr lang="en-US" altLang="zh-CN" sz="2400" b="0" dirty="0">
                <a:solidFill>
                  <a:srgbClr val="000000"/>
                </a:solidFill>
                <a:latin typeface="Times New Roman" pitchFamily="18" charset="0"/>
              </a:rPr>
              <a:t>[j].</a:t>
            </a:r>
            <a:r>
              <a:rPr lang="en-US" altLang="zh-CN" sz="2400" b="0" dirty="0" err="1">
                <a:solidFill>
                  <a:srgbClr val="000000"/>
                </a:solidFill>
                <a:latin typeface="Times New Roman" pitchFamily="18" charset="0"/>
              </a:rPr>
              <a:t>endV</a:t>
            </a:r>
            <a:r>
              <a:rPr lang="en-US" altLang="zh-CN" sz="2400" b="0" dirty="0">
                <a:solidFill>
                  <a:srgbClr val="000000"/>
                </a:solidFill>
                <a:latin typeface="Times New Roman" pitchFamily="18" charset="0"/>
              </a:rPr>
              <a:t>;</a:t>
            </a:r>
          </a:p>
          <a:p>
            <a:pPr>
              <a:spcBef>
                <a:spcPct val="0"/>
              </a:spcBef>
              <a:buFont typeface="Wingdings" pitchFamily="2" charset="2"/>
              <a:buNone/>
            </a:pPr>
            <a:r>
              <a:rPr lang="en-US" altLang="zh-CN" sz="2400" b="0" dirty="0">
                <a:latin typeface="Times New Roman" pitchFamily="18" charset="0"/>
              </a:rPr>
              <a:t>	</a:t>
            </a:r>
            <a:r>
              <a:rPr lang="en-US" altLang="zh-CN" sz="2400" b="0" dirty="0" err="1">
                <a:solidFill>
                  <a:srgbClr val="0033CC"/>
                </a:solidFill>
                <a:latin typeface="Times New Roman" pitchFamily="18" charset="0"/>
              </a:rPr>
              <a:t>int</a:t>
            </a:r>
            <a:r>
              <a:rPr lang="en-US" altLang="zh-CN" sz="2400" b="0" dirty="0">
                <a:latin typeface="Times New Roman" pitchFamily="18" charset="0"/>
              </a:rPr>
              <a:t> </a:t>
            </a:r>
            <a:r>
              <a:rPr lang="en-US" altLang="zh-CN" sz="2400" b="0" dirty="0">
                <a:solidFill>
                  <a:srgbClr val="000000"/>
                </a:solidFill>
                <a:latin typeface="Times New Roman" pitchFamily="18" charset="0"/>
              </a:rPr>
              <a:t>sn1=</a:t>
            </a:r>
            <a:r>
              <a:rPr lang="en-US" altLang="zh-CN" sz="2400" b="0" dirty="0" err="1">
                <a:solidFill>
                  <a:srgbClr val="000000"/>
                </a:solidFill>
                <a:latin typeface="Times New Roman" pitchFamily="18" charset="0"/>
              </a:rPr>
              <a:t>vset</a:t>
            </a:r>
            <a:r>
              <a:rPr lang="en-US" altLang="zh-CN" sz="2400" b="0" dirty="0">
                <a:solidFill>
                  <a:srgbClr val="000000"/>
                </a:solidFill>
                <a:latin typeface="Times New Roman" pitchFamily="18" charset="0"/>
              </a:rPr>
              <a:t>[m];</a:t>
            </a:r>
            <a:r>
              <a:rPr lang="en-US" altLang="zh-CN" sz="2400" b="0" dirty="0">
                <a:latin typeface="Times New Roman" pitchFamily="18" charset="0"/>
              </a:rPr>
              <a:t> </a:t>
            </a:r>
            <a:r>
              <a:rPr lang="en-US" altLang="zh-CN" sz="2400" b="0" dirty="0">
                <a:solidFill>
                  <a:srgbClr val="009900"/>
                </a:solidFill>
                <a:latin typeface="Times New Roman" pitchFamily="18" charset="0"/>
              </a:rPr>
              <a:t>//m</a:t>
            </a:r>
            <a:r>
              <a:rPr lang="zh-CN" altLang="en-US" sz="2400" b="0" dirty="0">
                <a:solidFill>
                  <a:srgbClr val="009900"/>
                </a:solidFill>
                <a:latin typeface="Times New Roman" pitchFamily="18" charset="0"/>
              </a:rPr>
              <a:t>所属集合</a:t>
            </a:r>
          </a:p>
          <a:p>
            <a:pPr>
              <a:spcBef>
                <a:spcPct val="0"/>
              </a:spcBef>
              <a:buFont typeface="Wingdings" pitchFamily="2" charset="2"/>
              <a:buNone/>
            </a:pPr>
            <a:r>
              <a:rPr lang="zh-CN" altLang="en-US" sz="2400" b="0" dirty="0">
                <a:latin typeface="Times New Roman" pitchFamily="18" charset="0"/>
              </a:rPr>
              <a:t>	</a:t>
            </a:r>
            <a:r>
              <a:rPr lang="en-US" altLang="zh-CN" sz="2400" b="0" dirty="0" err="1">
                <a:solidFill>
                  <a:srgbClr val="0033CC"/>
                </a:solidFill>
                <a:latin typeface="Times New Roman" pitchFamily="18" charset="0"/>
              </a:rPr>
              <a:t>int</a:t>
            </a:r>
            <a:r>
              <a:rPr lang="en-US" altLang="zh-CN" sz="2400" b="0" dirty="0">
                <a:latin typeface="Times New Roman" pitchFamily="18" charset="0"/>
              </a:rPr>
              <a:t> </a:t>
            </a:r>
            <a:r>
              <a:rPr lang="en-US" altLang="zh-CN" sz="2400" b="0" dirty="0">
                <a:solidFill>
                  <a:srgbClr val="000000"/>
                </a:solidFill>
                <a:latin typeface="Times New Roman" pitchFamily="18" charset="0"/>
              </a:rPr>
              <a:t>sn2=</a:t>
            </a:r>
            <a:r>
              <a:rPr lang="en-US" altLang="zh-CN" sz="2400" b="0" dirty="0" err="1">
                <a:solidFill>
                  <a:srgbClr val="000000"/>
                </a:solidFill>
                <a:latin typeface="Times New Roman" pitchFamily="18" charset="0"/>
              </a:rPr>
              <a:t>vset</a:t>
            </a:r>
            <a:r>
              <a:rPr lang="en-US" altLang="zh-CN" sz="2400" b="0" dirty="0">
                <a:solidFill>
                  <a:srgbClr val="000000"/>
                </a:solidFill>
                <a:latin typeface="Times New Roman" pitchFamily="18" charset="0"/>
              </a:rPr>
              <a:t>[n];</a:t>
            </a:r>
            <a:r>
              <a:rPr lang="en-US" altLang="zh-CN" sz="2400" b="0" dirty="0">
                <a:latin typeface="Times New Roman" pitchFamily="18" charset="0"/>
              </a:rPr>
              <a:t> </a:t>
            </a:r>
            <a:r>
              <a:rPr lang="en-US" altLang="zh-CN" sz="2400" b="0" dirty="0">
                <a:solidFill>
                  <a:srgbClr val="009900"/>
                </a:solidFill>
                <a:latin typeface="Times New Roman" pitchFamily="18" charset="0"/>
              </a:rPr>
              <a:t>//n</a:t>
            </a:r>
            <a:r>
              <a:rPr lang="zh-CN" altLang="en-US" sz="2400" b="0" dirty="0">
                <a:solidFill>
                  <a:srgbClr val="009900"/>
                </a:solidFill>
                <a:latin typeface="Times New Roman" pitchFamily="18" charset="0"/>
              </a:rPr>
              <a:t>所属集合</a:t>
            </a:r>
          </a:p>
          <a:p>
            <a:pPr>
              <a:spcBef>
                <a:spcPct val="0"/>
              </a:spcBef>
              <a:buFont typeface="Wingdings" pitchFamily="2" charset="2"/>
              <a:buNone/>
            </a:pPr>
            <a:r>
              <a:rPr lang="zh-CN" altLang="en-US" sz="2400" b="0" dirty="0">
                <a:latin typeface="Times New Roman" pitchFamily="18" charset="0"/>
              </a:rPr>
              <a:t>	</a:t>
            </a:r>
            <a:r>
              <a:rPr lang="en-US" altLang="zh-CN" sz="2400" b="0" dirty="0">
                <a:solidFill>
                  <a:srgbClr val="0033CC"/>
                </a:solidFill>
                <a:latin typeface="Times New Roman" pitchFamily="18" charset="0"/>
              </a:rPr>
              <a:t>if </a:t>
            </a:r>
            <a:r>
              <a:rPr lang="en-US" altLang="zh-CN" sz="2400" b="0" dirty="0">
                <a:solidFill>
                  <a:srgbClr val="000000"/>
                </a:solidFill>
                <a:latin typeface="Times New Roman" pitchFamily="18" charset="0"/>
              </a:rPr>
              <a:t>(sn1!=sn2)</a:t>
            </a:r>
            <a:r>
              <a:rPr lang="en-US" altLang="zh-CN" sz="2400" b="0" dirty="0">
                <a:latin typeface="Times New Roman" pitchFamily="18" charset="0"/>
              </a:rPr>
              <a:t>   </a:t>
            </a:r>
            <a:r>
              <a:rPr lang="en-US" altLang="zh-CN" sz="2400" b="0" dirty="0">
                <a:solidFill>
                  <a:srgbClr val="009900"/>
                </a:solidFill>
                <a:latin typeface="Times New Roman" pitchFamily="18" charset="0"/>
              </a:rPr>
              <a:t>//</a:t>
            </a:r>
            <a:r>
              <a:rPr lang="zh-CN" altLang="en-US" sz="2400" b="0" dirty="0">
                <a:solidFill>
                  <a:srgbClr val="009900"/>
                </a:solidFill>
                <a:latin typeface="Times New Roman" pitchFamily="18" charset="0"/>
              </a:rPr>
              <a:t>两个顶点属于不同的集合</a:t>
            </a:r>
          </a:p>
          <a:p>
            <a:pPr>
              <a:spcBef>
                <a:spcPct val="0"/>
              </a:spcBef>
              <a:buFont typeface="Wingdings" pitchFamily="2" charset="2"/>
              <a:buNone/>
            </a:pPr>
            <a:r>
              <a:rPr lang="zh-CN" altLang="en-US" sz="2400" b="0" dirty="0">
                <a:latin typeface="Times New Roman" pitchFamily="18" charset="0"/>
              </a:rPr>
              <a:t>	</a:t>
            </a:r>
            <a:r>
              <a:rPr lang="zh-CN" altLang="en-US" sz="2400" b="0" dirty="0">
                <a:solidFill>
                  <a:srgbClr val="000000"/>
                </a:solidFill>
                <a:latin typeface="Times New Roman" pitchFamily="18" charset="0"/>
              </a:rPr>
              <a:t>{</a:t>
            </a:r>
          </a:p>
          <a:p>
            <a:pPr>
              <a:spcBef>
                <a:spcPct val="0"/>
              </a:spcBef>
              <a:buFont typeface="Wingdings" pitchFamily="2" charset="2"/>
              <a:buNone/>
            </a:pPr>
            <a:r>
              <a:rPr lang="zh-CN" altLang="en-US" sz="2400" b="0" dirty="0">
                <a:solidFill>
                  <a:srgbClr val="000000"/>
                </a:solidFill>
                <a:latin typeface="Times New Roman" pitchFamily="18" charset="0"/>
              </a:rPr>
              <a:t>	      </a:t>
            </a:r>
            <a:r>
              <a:rPr lang="en-US" altLang="zh-CN" sz="2400" b="0" dirty="0" err="1">
                <a:solidFill>
                  <a:srgbClr val="000000"/>
                </a:solidFill>
                <a:latin typeface="Times New Roman" pitchFamily="18" charset="0"/>
              </a:rPr>
              <a:t>cout</a:t>
            </a:r>
            <a:r>
              <a:rPr lang="en-US" altLang="zh-CN" sz="2400" b="0" dirty="0">
                <a:solidFill>
                  <a:srgbClr val="000000"/>
                </a:solidFill>
                <a:latin typeface="Times New Roman" pitchFamily="18" charset="0"/>
              </a:rPr>
              <a:t>&lt;&lt;'V'&lt;&lt;m&lt;&lt;"-&gt;V"&lt;&lt;n&lt;&lt;</a:t>
            </a:r>
            <a:r>
              <a:rPr lang="en-US" altLang="zh-CN" sz="2400" b="0" dirty="0" err="1">
                <a:solidFill>
                  <a:srgbClr val="000000"/>
                </a:solidFill>
                <a:latin typeface="Times New Roman" pitchFamily="18" charset="0"/>
              </a:rPr>
              <a:t>endl</a:t>
            </a:r>
            <a:r>
              <a:rPr lang="en-US" altLang="zh-CN" sz="2400" b="0" dirty="0">
                <a:solidFill>
                  <a:srgbClr val="000000"/>
                </a:solidFill>
                <a:latin typeface="Times New Roman" pitchFamily="18" charset="0"/>
              </a:rPr>
              <a:t>;</a:t>
            </a:r>
          </a:p>
          <a:p>
            <a:pPr>
              <a:spcBef>
                <a:spcPct val="0"/>
              </a:spcBef>
              <a:buFont typeface="Wingdings" pitchFamily="2" charset="2"/>
              <a:buNone/>
            </a:pPr>
            <a:r>
              <a:rPr lang="en-US" altLang="zh-CN" sz="2400" b="0" dirty="0">
                <a:solidFill>
                  <a:srgbClr val="000000"/>
                </a:solidFill>
                <a:latin typeface="Times New Roman" pitchFamily="18" charset="0"/>
              </a:rPr>
              <a:t>		k++;</a:t>
            </a:r>
          </a:p>
          <a:p>
            <a:pPr>
              <a:spcBef>
                <a:spcPct val="0"/>
              </a:spcBef>
              <a:buFont typeface="Wingdings" pitchFamily="2" charset="2"/>
              <a:buNone/>
            </a:pPr>
            <a:r>
              <a:rPr lang="en-US" altLang="zh-CN" sz="2400" b="0" dirty="0">
                <a:latin typeface="Times New Roman" pitchFamily="18" charset="0"/>
              </a:rPr>
              <a:t>		</a:t>
            </a:r>
            <a:r>
              <a:rPr lang="en-US" altLang="zh-CN" sz="2400" b="0" dirty="0">
                <a:solidFill>
                  <a:srgbClr val="0033CC"/>
                </a:solidFill>
                <a:latin typeface="Times New Roman" pitchFamily="18" charset="0"/>
              </a:rPr>
              <a:t>for </a:t>
            </a:r>
            <a:r>
              <a:rPr lang="en-US" altLang="zh-CN" sz="2400" b="0" dirty="0">
                <a:solidFill>
                  <a:srgbClr val="000000"/>
                </a:solidFill>
                <a:latin typeface="Times New Roman" pitchFamily="18" charset="0"/>
              </a:rPr>
              <a:t>(</a:t>
            </a:r>
            <a:r>
              <a:rPr lang="en-US" altLang="zh-CN" sz="2400" b="0" dirty="0" err="1">
                <a:solidFill>
                  <a:srgbClr val="000000"/>
                </a:solidFill>
                <a:latin typeface="Times New Roman" pitchFamily="18" charset="0"/>
              </a:rPr>
              <a:t>i</a:t>
            </a:r>
            <a:r>
              <a:rPr lang="en-US" altLang="zh-CN" sz="2400" b="0" dirty="0">
                <a:solidFill>
                  <a:srgbClr val="000000"/>
                </a:solidFill>
                <a:latin typeface="Times New Roman" pitchFamily="18" charset="0"/>
              </a:rPr>
              <a:t>=0;i&lt;</a:t>
            </a:r>
            <a:r>
              <a:rPr lang="en-US" altLang="zh-CN" sz="2400" b="0" dirty="0" err="1">
                <a:solidFill>
                  <a:srgbClr val="000000"/>
                </a:solidFill>
                <a:latin typeface="Times New Roman" pitchFamily="18" charset="0"/>
              </a:rPr>
              <a:t>n;i</a:t>
            </a:r>
            <a:r>
              <a:rPr lang="en-US" altLang="zh-CN" sz="2400" b="0" dirty="0">
                <a:solidFill>
                  <a:srgbClr val="000000"/>
                </a:solidFill>
                <a:latin typeface="Times New Roman" pitchFamily="18" charset="0"/>
              </a:rPr>
              <a:t>++)</a:t>
            </a:r>
          </a:p>
          <a:p>
            <a:pPr>
              <a:spcBef>
                <a:spcPct val="0"/>
              </a:spcBef>
              <a:buFont typeface="Wingdings" pitchFamily="2" charset="2"/>
              <a:buNone/>
            </a:pPr>
            <a:r>
              <a:rPr lang="en-US" altLang="zh-CN" sz="2400" b="0" dirty="0">
                <a:solidFill>
                  <a:srgbClr val="000000"/>
                </a:solidFill>
                <a:latin typeface="Times New Roman" pitchFamily="18" charset="0"/>
              </a:rPr>
              <a:t>		{</a:t>
            </a:r>
          </a:p>
          <a:p>
            <a:pPr>
              <a:spcBef>
                <a:spcPct val="0"/>
              </a:spcBef>
              <a:buFont typeface="Wingdings" pitchFamily="2" charset="2"/>
              <a:buNone/>
            </a:pPr>
            <a:r>
              <a:rPr lang="en-US" altLang="zh-CN" sz="2400" b="0" dirty="0">
                <a:latin typeface="Times New Roman" pitchFamily="18" charset="0"/>
              </a:rPr>
              <a:t>		     </a:t>
            </a:r>
            <a:r>
              <a:rPr lang="en-US" altLang="zh-CN" sz="2400" b="0" dirty="0">
                <a:solidFill>
                  <a:srgbClr val="0033CC"/>
                </a:solidFill>
                <a:latin typeface="Times New Roman" pitchFamily="18" charset="0"/>
              </a:rPr>
              <a:t>if </a:t>
            </a:r>
            <a:r>
              <a:rPr lang="en-US" altLang="zh-CN" sz="2400" b="0" dirty="0">
                <a:solidFill>
                  <a:srgbClr val="000000"/>
                </a:solidFill>
                <a:latin typeface="Times New Roman" pitchFamily="18" charset="0"/>
              </a:rPr>
              <a:t>(</a:t>
            </a:r>
            <a:r>
              <a:rPr lang="en-US" altLang="zh-CN" sz="2400" b="0" dirty="0" err="1">
                <a:solidFill>
                  <a:srgbClr val="000000"/>
                </a:solidFill>
                <a:latin typeface="Times New Roman" pitchFamily="18" charset="0"/>
              </a:rPr>
              <a:t>vset</a:t>
            </a:r>
            <a:r>
              <a:rPr lang="en-US" altLang="zh-CN" sz="2400" b="0" dirty="0">
                <a:solidFill>
                  <a:srgbClr val="000000"/>
                </a:solidFill>
                <a:latin typeface="Times New Roman" pitchFamily="18" charset="0"/>
              </a:rPr>
              <a:t>[</a:t>
            </a:r>
            <a:r>
              <a:rPr lang="en-US" altLang="zh-CN" sz="2400" b="0" dirty="0" err="1">
                <a:solidFill>
                  <a:srgbClr val="000000"/>
                </a:solidFill>
                <a:latin typeface="Times New Roman" pitchFamily="18" charset="0"/>
              </a:rPr>
              <a:t>i</a:t>
            </a:r>
            <a:r>
              <a:rPr lang="en-US" altLang="zh-CN" sz="2400" b="0" dirty="0">
                <a:solidFill>
                  <a:srgbClr val="000000"/>
                </a:solidFill>
                <a:latin typeface="Times New Roman" pitchFamily="18" charset="0"/>
              </a:rPr>
              <a:t>]==sn2)</a:t>
            </a:r>
            <a:r>
              <a:rPr lang="en-US" altLang="zh-CN" sz="2400" b="0" dirty="0">
                <a:latin typeface="Times New Roman" pitchFamily="18" charset="0"/>
              </a:rPr>
              <a:t> </a:t>
            </a:r>
            <a:r>
              <a:rPr lang="en-US" altLang="zh-CN" sz="2400" b="0" dirty="0">
                <a:solidFill>
                  <a:srgbClr val="009900"/>
                </a:solidFill>
                <a:latin typeface="Times New Roman" pitchFamily="18" charset="0"/>
              </a:rPr>
              <a:t>//</a:t>
            </a:r>
            <a:r>
              <a:rPr lang="zh-CN" altLang="en-US" sz="2400" b="0" dirty="0">
                <a:solidFill>
                  <a:srgbClr val="009900"/>
                </a:solidFill>
                <a:latin typeface="Times New Roman" pitchFamily="18" charset="0"/>
              </a:rPr>
              <a:t>集合编号为</a:t>
            </a:r>
            <a:r>
              <a:rPr lang="en-US" altLang="zh-CN" sz="2400" b="0" dirty="0">
                <a:solidFill>
                  <a:srgbClr val="009900"/>
                </a:solidFill>
                <a:latin typeface="Times New Roman" pitchFamily="18" charset="0"/>
              </a:rPr>
              <a:t>sn2</a:t>
            </a:r>
            <a:r>
              <a:rPr lang="zh-CN" altLang="en-US" sz="2400" b="0" dirty="0">
                <a:solidFill>
                  <a:srgbClr val="009900"/>
                </a:solidFill>
                <a:latin typeface="Times New Roman" pitchFamily="18" charset="0"/>
              </a:rPr>
              <a:t>的全部改为</a:t>
            </a:r>
            <a:r>
              <a:rPr lang="en-US" altLang="zh-CN" sz="2400" b="0" dirty="0">
                <a:solidFill>
                  <a:srgbClr val="009900"/>
                </a:solidFill>
                <a:latin typeface="Times New Roman" pitchFamily="18" charset="0"/>
              </a:rPr>
              <a:t>sn1</a:t>
            </a:r>
          </a:p>
          <a:p>
            <a:pPr>
              <a:spcBef>
                <a:spcPct val="0"/>
              </a:spcBef>
              <a:buFont typeface="Wingdings" pitchFamily="2" charset="2"/>
              <a:buNone/>
            </a:pPr>
            <a:r>
              <a:rPr lang="en-US" altLang="zh-CN" sz="2400" b="0" dirty="0">
                <a:latin typeface="Times New Roman" pitchFamily="18" charset="0"/>
              </a:rPr>
              <a:t>		         </a:t>
            </a:r>
            <a:r>
              <a:rPr lang="en-US" altLang="zh-CN" sz="2400" b="0" dirty="0" err="1">
                <a:solidFill>
                  <a:srgbClr val="000000"/>
                </a:solidFill>
                <a:latin typeface="Times New Roman" pitchFamily="18" charset="0"/>
              </a:rPr>
              <a:t>vset</a:t>
            </a:r>
            <a:r>
              <a:rPr lang="en-US" altLang="zh-CN" sz="2400" b="0" dirty="0">
                <a:solidFill>
                  <a:srgbClr val="000000"/>
                </a:solidFill>
                <a:latin typeface="Times New Roman" pitchFamily="18" charset="0"/>
              </a:rPr>
              <a:t>[</a:t>
            </a:r>
            <a:r>
              <a:rPr lang="en-US" altLang="zh-CN" sz="2400" b="0" dirty="0" err="1">
                <a:solidFill>
                  <a:srgbClr val="000000"/>
                </a:solidFill>
                <a:latin typeface="Times New Roman" pitchFamily="18" charset="0"/>
              </a:rPr>
              <a:t>i</a:t>
            </a:r>
            <a:r>
              <a:rPr lang="en-US" altLang="zh-CN" sz="2400" b="0" dirty="0">
                <a:solidFill>
                  <a:srgbClr val="000000"/>
                </a:solidFill>
                <a:latin typeface="Times New Roman" pitchFamily="18" charset="0"/>
              </a:rPr>
              <a:t>]=sn1;</a:t>
            </a:r>
          </a:p>
          <a:p>
            <a:pPr>
              <a:lnSpc>
                <a:spcPct val="40000"/>
              </a:lnSpc>
              <a:spcBef>
                <a:spcPct val="0"/>
              </a:spcBef>
              <a:buNone/>
            </a:pPr>
            <a:r>
              <a:rPr lang="en-US" altLang="zh-CN" sz="2400" dirty="0">
                <a:latin typeface="Times New Roman" pitchFamily="18" charset="0"/>
              </a:rPr>
              <a:t>		}</a:t>
            </a:r>
          </a:p>
          <a:p>
            <a:pPr>
              <a:lnSpc>
                <a:spcPct val="40000"/>
              </a:lnSpc>
              <a:spcBef>
                <a:spcPct val="0"/>
              </a:spcBef>
              <a:buNone/>
            </a:pPr>
            <a:r>
              <a:rPr lang="en-US" altLang="zh-CN" sz="2400" dirty="0">
                <a:latin typeface="Times New Roman" pitchFamily="18" charset="0"/>
              </a:rPr>
              <a:t>	}</a:t>
            </a:r>
          </a:p>
          <a:p>
            <a:pPr>
              <a:spcBef>
                <a:spcPct val="0"/>
              </a:spcBef>
              <a:buFont typeface="Wingdings" pitchFamily="2" charset="2"/>
              <a:buNone/>
            </a:pPr>
            <a:r>
              <a:rPr lang="en-US" altLang="zh-CN" sz="2400" b="0" dirty="0">
                <a:solidFill>
                  <a:srgbClr val="000000"/>
                </a:solidFill>
                <a:latin typeface="Times New Roman" pitchFamily="18" charset="0"/>
              </a:rPr>
              <a:t>	j++;</a:t>
            </a:r>
          </a:p>
          <a:p>
            <a:pPr>
              <a:spcBef>
                <a:spcPct val="0"/>
              </a:spcBef>
              <a:buFont typeface="Wingdings" pitchFamily="2" charset="2"/>
              <a:buNone/>
            </a:pPr>
            <a:r>
              <a:rPr lang="en-US" altLang="zh-CN" sz="2400" b="0" dirty="0">
                <a:solidFill>
                  <a:srgbClr val="000000"/>
                </a:solidFill>
                <a:latin typeface="Times New Roman" pitchFamily="18" charset="0"/>
              </a:rPr>
              <a:t>}</a:t>
            </a:r>
            <a:endParaRPr lang="zh-CN" altLang="en-US" sz="2400" b="0" dirty="0">
              <a:solidFill>
                <a:srgbClr val="000000"/>
              </a:solidFill>
              <a:latin typeface="Times New Roman" pitchFamily="18" charset="0"/>
            </a:endParaRPr>
          </a:p>
        </p:txBody>
      </p:sp>
    </p:spTree>
    <p:extLst>
      <p:ext uri="{BB962C8B-B14F-4D97-AF65-F5344CB8AC3E}">
        <p14:creationId xmlns:p14="http://schemas.microsoft.com/office/powerpoint/2010/main" val="266114290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zh-CN" altLang="en-US" dirty="0"/>
              <a:t>思考</a:t>
            </a:r>
          </a:p>
        </p:txBody>
      </p:sp>
      <p:sp>
        <p:nvSpPr>
          <p:cNvPr id="287747" name="Rectangle 3" descr="Rectangle: Click to edit Master text styles&#10;Second level&#10;Third level&#10;Fourth level&#10;Fifth level"/>
          <p:cNvSpPr>
            <a:spLocks noGrp="1" noChangeArrowheads="1"/>
          </p:cNvSpPr>
          <p:nvPr>
            <p:ph type="body" idx="1"/>
          </p:nvPr>
        </p:nvSpPr>
        <p:spPr>
          <a:xfrm>
            <a:off x="838200" y="1905000"/>
            <a:ext cx="7772400" cy="839788"/>
          </a:xfrm>
        </p:spPr>
        <p:txBody>
          <a:bodyPr/>
          <a:lstStyle/>
          <a:p>
            <a:r>
              <a:rPr lang="zh-CN" altLang="en-US"/>
              <a:t>使用普里姆算法构造出图的一棵最小生成树。</a:t>
            </a:r>
            <a:r>
              <a:rPr lang="zh-CN" altLang="en-US" sz="3200"/>
              <a:t> </a:t>
            </a:r>
          </a:p>
        </p:txBody>
      </p:sp>
      <p:graphicFrame>
        <p:nvGraphicFramePr>
          <p:cNvPr id="287748" name="Object 4"/>
          <p:cNvGraphicFramePr>
            <a:graphicFrameLocks noChangeAspect="1"/>
          </p:cNvGraphicFramePr>
          <p:nvPr/>
        </p:nvGraphicFramePr>
        <p:xfrm>
          <a:off x="2555875" y="2708275"/>
          <a:ext cx="3829050" cy="3381375"/>
        </p:xfrm>
        <a:graphic>
          <a:graphicData uri="http://schemas.openxmlformats.org/presentationml/2006/ole">
            <mc:AlternateContent xmlns:mc="http://schemas.openxmlformats.org/markup-compatibility/2006">
              <mc:Choice xmlns:v="urn:schemas-microsoft-com:vml" Requires="v">
                <p:oleObj spid="_x0000_s18438" name="位图图像" r:id="rId3" imgW="3828571" imgH="3381847" progId="Paint.Picture">
                  <p:embed/>
                </p:oleObj>
              </mc:Choice>
              <mc:Fallback>
                <p:oleObj name="位图图像" r:id="rId3" imgW="3828571" imgH="338184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708275"/>
                        <a:ext cx="382905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6856967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1"/>
          <p:cNvSpPr>
            <a:spLocks noGrp="1" noChangeArrowheads="1"/>
          </p:cNvSpPr>
          <p:nvPr>
            <p:ph type="sldNum" sz="quarter" idx="4"/>
          </p:nvPr>
        </p:nvSpPr>
        <p:spPr/>
        <p:txBody>
          <a:bodyPr/>
          <a:lstStyle/>
          <a:p>
            <a:fld id="{96BC9D5A-FC74-40B4-9666-1E8D9AE4A973}" type="slidenum">
              <a:rPr lang="zh-CN" altLang="en-US"/>
              <a:pPr/>
              <a:t>114</a:t>
            </a:fld>
            <a:endParaRPr lang="en-US" altLang="zh-CN"/>
          </a:p>
        </p:txBody>
      </p:sp>
      <p:sp>
        <p:nvSpPr>
          <p:cNvPr id="288770" name="Rectangle 2" descr="Rectangle: Click to edit Master text styles&#10;Second level&#10;Third level&#10;Fourth level&#10;Fifth level"/>
          <p:cNvSpPr>
            <a:spLocks noGrp="1" noChangeArrowheads="1"/>
          </p:cNvSpPr>
          <p:nvPr>
            <p:ph type="subTitle" idx="1"/>
          </p:nvPr>
        </p:nvSpPr>
        <p:spPr>
          <a:xfrm>
            <a:off x="2627312" y="2852738"/>
            <a:ext cx="4752999" cy="1081087"/>
          </a:xfrm>
        </p:spPr>
        <p:txBody>
          <a:bodyPr/>
          <a:lstStyle/>
          <a:p>
            <a:r>
              <a:rPr lang="zh-CN" altLang="en-US" sz="5400" dirty="0"/>
              <a:t>最短</a:t>
            </a:r>
            <a:r>
              <a:rPr lang="zh-CN" altLang="en-US" sz="5400" dirty="0" smtClean="0"/>
              <a:t>路径</a:t>
            </a:r>
            <a:r>
              <a:rPr lang="zh-CN" altLang="en-US" sz="5400" dirty="0">
                <a:solidFill>
                  <a:srgbClr val="C00000"/>
                </a:solidFill>
              </a:rPr>
              <a:t>★</a:t>
            </a:r>
            <a:endParaRPr lang="zh-CN" altLang="en-US" sz="5400" dirty="0"/>
          </a:p>
        </p:txBody>
      </p:sp>
    </p:spTree>
    <p:extLst>
      <p:ext uri="{BB962C8B-B14F-4D97-AF65-F5344CB8AC3E}">
        <p14:creationId xmlns:p14="http://schemas.microsoft.com/office/powerpoint/2010/main" val="90447087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FB30A53F-4EE1-4D3F-9BBC-CD27F30FDEBA}" type="slidenum">
              <a:rPr lang="en-US" altLang="zh-CN"/>
              <a:pPr/>
              <a:t>115</a:t>
            </a:fld>
            <a:r>
              <a:rPr lang="en-US" altLang="zh-CN"/>
              <a:t>-</a:t>
            </a:r>
          </a:p>
        </p:txBody>
      </p:sp>
      <p:sp>
        <p:nvSpPr>
          <p:cNvPr id="289794" name="Rectangle 2"/>
          <p:cNvSpPr>
            <a:spLocks noGrp="1" noChangeArrowheads="1"/>
          </p:cNvSpPr>
          <p:nvPr>
            <p:ph type="title"/>
          </p:nvPr>
        </p:nvSpPr>
        <p:spPr/>
        <p:txBody>
          <a:bodyPr/>
          <a:lstStyle/>
          <a:p>
            <a:r>
              <a:rPr lang="zh-CN" altLang="en-US" dirty="0"/>
              <a:t>最短路径</a:t>
            </a:r>
          </a:p>
        </p:txBody>
      </p:sp>
      <p:sp>
        <p:nvSpPr>
          <p:cNvPr id="289795" name="Rectangle 3" descr="Rectangle: Click to edit Master text styles&#10;Second level&#10;Third level&#10;Fourth level&#10;Fifth level"/>
          <p:cNvSpPr>
            <a:spLocks noGrp="1" noChangeArrowheads="1"/>
          </p:cNvSpPr>
          <p:nvPr>
            <p:ph type="body" idx="1"/>
          </p:nvPr>
        </p:nvSpPr>
        <p:spPr/>
        <p:txBody>
          <a:bodyPr/>
          <a:lstStyle/>
          <a:p>
            <a:r>
              <a:rPr lang="zh-CN" altLang="en-US" dirty="0"/>
              <a:t>主要内容</a:t>
            </a:r>
          </a:p>
          <a:p>
            <a:pPr lvl="1" latinLnBrk="1"/>
            <a:r>
              <a:rPr lang="en-US" altLang="zh-CN" dirty="0" smtClean="0"/>
              <a:t>1</a:t>
            </a:r>
            <a:r>
              <a:rPr lang="zh-CN" altLang="en-US" dirty="0"/>
              <a:t>．</a:t>
            </a:r>
            <a:r>
              <a:rPr lang="en-US" altLang="zh-CN" dirty="0" err="1"/>
              <a:t>Dijkstra</a:t>
            </a:r>
            <a:r>
              <a:rPr lang="zh-CN" altLang="en-US" dirty="0"/>
              <a:t>算法</a:t>
            </a:r>
            <a:r>
              <a:rPr lang="en-US" altLang="zh-CN" dirty="0"/>
              <a:t>(</a:t>
            </a:r>
            <a:r>
              <a:rPr lang="zh-CN" altLang="en-US" dirty="0"/>
              <a:t>结构程序设计之父</a:t>
            </a:r>
            <a:r>
              <a:rPr lang="en-US" altLang="zh-CN" dirty="0"/>
              <a:t>) </a:t>
            </a:r>
            <a:r>
              <a:rPr lang="en-US" altLang="zh-CN" dirty="0" smtClean="0"/>
              <a:t>O(n^2)</a:t>
            </a:r>
            <a:r>
              <a:rPr lang="zh-CN" altLang="en-US" dirty="0" smtClean="0"/>
              <a:t> </a:t>
            </a:r>
            <a:endParaRPr lang="zh-CN" altLang="en-US" dirty="0"/>
          </a:p>
          <a:p>
            <a:pPr lvl="1" latinLnBrk="1"/>
            <a:r>
              <a:rPr lang="en-US" altLang="zh-CN" dirty="0" smtClean="0"/>
              <a:t>2</a:t>
            </a:r>
            <a:r>
              <a:rPr lang="zh-CN" altLang="en-US" dirty="0"/>
              <a:t>．</a:t>
            </a:r>
            <a:r>
              <a:rPr lang="en-US" altLang="zh-CN" dirty="0">
                <a:latin typeface="Times New Roman" pitchFamily="18" charset="0"/>
              </a:rPr>
              <a:t>Floyd</a:t>
            </a:r>
            <a:r>
              <a:rPr lang="zh-CN" altLang="en-US" dirty="0" smtClean="0"/>
              <a:t>算法 </a:t>
            </a:r>
            <a:r>
              <a:rPr lang="zh-CN" altLang="en-US" dirty="0" smtClean="0">
                <a:latin typeface="Times New Roman" pitchFamily="18" charset="0"/>
              </a:rPr>
              <a:t>时间</a:t>
            </a:r>
            <a:r>
              <a:rPr lang="zh-CN" altLang="en-US" dirty="0">
                <a:latin typeface="Times New Roman" pitchFamily="18" charset="0"/>
              </a:rPr>
              <a:t>复杂度</a:t>
            </a:r>
            <a:r>
              <a:rPr lang="en-US" altLang="zh-CN" dirty="0">
                <a:latin typeface="Times New Roman" pitchFamily="18" charset="0"/>
              </a:rPr>
              <a:t>:O(n^3); </a:t>
            </a:r>
            <a:r>
              <a:rPr lang="zh-CN" altLang="en-US" dirty="0">
                <a:latin typeface="Times New Roman" pitchFamily="18" charset="0"/>
              </a:rPr>
              <a:t>空间复杂度</a:t>
            </a:r>
            <a:r>
              <a:rPr lang="en-US" altLang="zh-CN" dirty="0">
                <a:latin typeface="Times New Roman" pitchFamily="18" charset="0"/>
              </a:rPr>
              <a:t>:O(n^2</a:t>
            </a:r>
            <a:r>
              <a:rPr lang="en-US" altLang="zh-CN" dirty="0" smtClean="0">
                <a:latin typeface="Times New Roman" pitchFamily="18" charset="0"/>
              </a:rPr>
              <a:t>)</a:t>
            </a:r>
            <a:r>
              <a:rPr lang="zh-CN" altLang="en-US" dirty="0" smtClean="0">
                <a:latin typeface="Times New Roman" pitchFamily="18" charset="0"/>
              </a:rPr>
              <a:t>（非重点）</a:t>
            </a:r>
            <a:endParaRPr lang="en-US" altLang="zh-CN" dirty="0">
              <a:latin typeface="Times New Roman" pitchFamily="18" charset="0"/>
            </a:endParaRPr>
          </a:p>
          <a:p>
            <a:pPr>
              <a:buFont typeface="Wingdings" pitchFamily="2" charset="2"/>
              <a:buNone/>
            </a:pPr>
            <a:endParaRPr lang="zh-CN" altLang="en-US" dirty="0"/>
          </a:p>
        </p:txBody>
      </p:sp>
    </p:spTree>
    <p:extLst>
      <p:ext uri="{BB962C8B-B14F-4D97-AF65-F5344CB8AC3E}">
        <p14:creationId xmlns:p14="http://schemas.microsoft.com/office/powerpoint/2010/main" val="260107714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altLang="zh-CN" dirty="0"/>
              <a:t>1</a:t>
            </a:r>
            <a:r>
              <a:rPr lang="zh-CN" altLang="en-US" dirty="0"/>
              <a:t>．</a:t>
            </a:r>
            <a:r>
              <a:rPr lang="en-US" altLang="zh-CN" dirty="0" err="1"/>
              <a:t>Dijkstra</a:t>
            </a:r>
            <a:r>
              <a:rPr lang="zh-CN" altLang="en-US" dirty="0"/>
              <a:t>算法</a:t>
            </a:r>
          </a:p>
        </p:txBody>
      </p:sp>
      <p:sp>
        <p:nvSpPr>
          <p:cNvPr id="290819" name="Rectangle 3" descr="Rectangle: Click to edit Master text styles&#10;Second level&#10;Third level&#10;Fourth level&#10;Fifth level"/>
          <p:cNvSpPr>
            <a:spLocks noGrp="1" noChangeArrowheads="1"/>
          </p:cNvSpPr>
          <p:nvPr>
            <p:ph type="body" idx="1"/>
          </p:nvPr>
        </p:nvSpPr>
        <p:spPr>
          <a:xfrm>
            <a:off x="1371600" y="980728"/>
            <a:ext cx="7620000" cy="4536504"/>
          </a:xfrm>
        </p:spPr>
        <p:txBody>
          <a:bodyPr/>
          <a:lstStyle/>
          <a:p>
            <a:r>
              <a:rPr lang="zh-CN" altLang="en-US" dirty="0">
                <a:latin typeface="+mj-lt"/>
                <a:ea typeface="+mj-ea"/>
              </a:rPr>
              <a:t>问题：在有向带权图中</a:t>
            </a:r>
          </a:p>
          <a:p>
            <a:pPr>
              <a:buFont typeface="Wingdings" pitchFamily="2" charset="2"/>
              <a:buNone/>
            </a:pPr>
            <a:r>
              <a:rPr lang="zh-CN" altLang="en-US" dirty="0" smtClean="0">
                <a:latin typeface="+mj-lt"/>
                <a:ea typeface="+mj-ea"/>
              </a:rPr>
              <a:t>求</a:t>
            </a:r>
            <a:r>
              <a:rPr lang="zh-CN" altLang="en-US" dirty="0">
                <a:latin typeface="+mj-lt"/>
                <a:ea typeface="+mj-ea"/>
              </a:rPr>
              <a:t>从某个源点到其余各点的最短路径</a:t>
            </a:r>
          </a:p>
          <a:p>
            <a:pPr>
              <a:buFont typeface="Wingdings" pitchFamily="2" charset="2"/>
              <a:buNone/>
            </a:pPr>
            <a:r>
              <a:rPr lang="zh-CN" altLang="en-US" dirty="0">
                <a:latin typeface="+mj-lt"/>
                <a:ea typeface="+mj-ea"/>
              </a:rPr>
              <a:t>          </a:t>
            </a:r>
            <a:r>
              <a:rPr lang="en-US" altLang="zh-CN" dirty="0" err="1">
                <a:latin typeface="+mj-lt"/>
                <a:ea typeface="+mj-ea"/>
              </a:rPr>
              <a:t>Dijkstra</a:t>
            </a:r>
            <a:r>
              <a:rPr lang="zh-CN" altLang="en-US" dirty="0">
                <a:latin typeface="+mj-lt"/>
                <a:ea typeface="+mj-ea"/>
              </a:rPr>
              <a:t>算法</a:t>
            </a:r>
          </a:p>
          <a:p>
            <a:pPr>
              <a:buFont typeface="Wingdings" pitchFamily="2" charset="2"/>
              <a:buNone/>
            </a:pPr>
            <a:r>
              <a:rPr lang="zh-CN" altLang="en-US" dirty="0">
                <a:latin typeface="+mj-lt"/>
                <a:ea typeface="+mj-ea"/>
              </a:rPr>
              <a:t>   例如：求</a:t>
            </a:r>
            <a:r>
              <a:rPr lang="en-US" altLang="zh-CN" dirty="0">
                <a:latin typeface="+mj-lt"/>
                <a:ea typeface="+mj-ea"/>
              </a:rPr>
              <a:t>v0</a:t>
            </a:r>
            <a:r>
              <a:rPr lang="zh-CN" altLang="en-US" dirty="0">
                <a:latin typeface="+mj-lt"/>
                <a:ea typeface="+mj-ea"/>
              </a:rPr>
              <a:t>到其他顶点的最短路径</a:t>
            </a:r>
            <a:endParaRPr lang="en-US" altLang="zh-CN" dirty="0">
              <a:latin typeface="+mj-lt"/>
              <a:ea typeface="+mj-ea"/>
            </a:endParaRPr>
          </a:p>
        </p:txBody>
      </p:sp>
      <p:grpSp>
        <p:nvGrpSpPr>
          <p:cNvPr id="290820" name="Group 4"/>
          <p:cNvGrpSpPr>
            <a:grpSpLocks/>
          </p:cNvGrpSpPr>
          <p:nvPr/>
        </p:nvGrpSpPr>
        <p:grpSpPr bwMode="auto">
          <a:xfrm>
            <a:off x="5711825" y="3552825"/>
            <a:ext cx="3657600" cy="3141663"/>
            <a:chOff x="864" y="1680"/>
            <a:chExt cx="2304" cy="2237"/>
          </a:xfrm>
        </p:grpSpPr>
        <p:sp>
          <p:nvSpPr>
            <p:cNvPr id="290821" name="Line 5"/>
            <p:cNvSpPr>
              <a:spLocks noChangeShapeType="1"/>
            </p:cNvSpPr>
            <p:nvPr/>
          </p:nvSpPr>
          <p:spPr bwMode="auto">
            <a:xfrm>
              <a:off x="1200" y="2496"/>
              <a:ext cx="1392" cy="0"/>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j-lt"/>
                <a:ea typeface="+mj-ea"/>
              </a:endParaRPr>
            </a:p>
          </p:txBody>
        </p:sp>
        <p:sp>
          <p:nvSpPr>
            <p:cNvPr id="290822" name="Line 6"/>
            <p:cNvSpPr>
              <a:spLocks noChangeShapeType="1"/>
            </p:cNvSpPr>
            <p:nvPr/>
          </p:nvSpPr>
          <p:spPr bwMode="auto">
            <a:xfrm flipH="1" flipV="1">
              <a:off x="2016" y="1968"/>
              <a:ext cx="624" cy="432"/>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j-lt"/>
                <a:ea typeface="+mj-ea"/>
              </a:endParaRPr>
            </a:p>
          </p:txBody>
        </p:sp>
        <p:sp>
          <p:nvSpPr>
            <p:cNvPr id="290823" name="Line 7"/>
            <p:cNvSpPr>
              <a:spLocks noChangeShapeType="1"/>
            </p:cNvSpPr>
            <p:nvPr/>
          </p:nvSpPr>
          <p:spPr bwMode="auto">
            <a:xfrm flipH="1">
              <a:off x="1152" y="1968"/>
              <a:ext cx="576" cy="384"/>
            </a:xfrm>
            <a:prstGeom prst="line">
              <a:avLst/>
            </a:prstGeom>
            <a:noFill/>
            <a:ln w="38100">
              <a:solidFill>
                <a:srgbClr val="0099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j-lt"/>
                <a:ea typeface="+mj-ea"/>
              </a:endParaRPr>
            </a:p>
          </p:txBody>
        </p:sp>
        <p:sp>
          <p:nvSpPr>
            <p:cNvPr id="290824" name="Oval 8"/>
            <p:cNvSpPr>
              <a:spLocks noChangeArrowheads="1"/>
            </p:cNvSpPr>
            <p:nvPr/>
          </p:nvSpPr>
          <p:spPr bwMode="auto">
            <a:xfrm>
              <a:off x="1680" y="1680"/>
              <a:ext cx="360" cy="317"/>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latin typeface="+mj-lt"/>
                  <a:ea typeface="+mj-ea"/>
                </a:rPr>
                <a:t>V5</a:t>
              </a:r>
            </a:p>
          </p:txBody>
        </p:sp>
        <p:sp>
          <p:nvSpPr>
            <p:cNvPr id="290825" name="Oval 9"/>
            <p:cNvSpPr>
              <a:spLocks noChangeArrowheads="1"/>
            </p:cNvSpPr>
            <p:nvPr/>
          </p:nvSpPr>
          <p:spPr bwMode="auto">
            <a:xfrm>
              <a:off x="864" y="2976"/>
              <a:ext cx="360" cy="31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chemeClr val="bg1"/>
                  </a:solidFill>
                  <a:latin typeface="+mj-lt"/>
                  <a:ea typeface="+mj-ea"/>
                </a:rPr>
                <a:t>V1</a:t>
              </a:r>
            </a:p>
          </p:txBody>
        </p:sp>
        <p:sp>
          <p:nvSpPr>
            <p:cNvPr id="290826" name="Oval 10"/>
            <p:cNvSpPr>
              <a:spLocks noChangeArrowheads="1"/>
            </p:cNvSpPr>
            <p:nvPr/>
          </p:nvSpPr>
          <p:spPr bwMode="auto">
            <a:xfrm>
              <a:off x="2544" y="3024"/>
              <a:ext cx="360" cy="31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latin typeface="+mj-lt"/>
                  <a:ea typeface="+mj-ea"/>
                </a:rPr>
                <a:t>V3</a:t>
              </a:r>
            </a:p>
          </p:txBody>
        </p:sp>
        <p:sp>
          <p:nvSpPr>
            <p:cNvPr id="290827" name="Oval 11"/>
            <p:cNvSpPr>
              <a:spLocks noChangeArrowheads="1"/>
            </p:cNvSpPr>
            <p:nvPr/>
          </p:nvSpPr>
          <p:spPr bwMode="auto">
            <a:xfrm>
              <a:off x="864" y="2316"/>
              <a:ext cx="360" cy="317"/>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latin typeface="+mj-lt"/>
                  <a:ea typeface="+mj-ea"/>
                </a:rPr>
                <a:t>V0</a:t>
              </a:r>
            </a:p>
          </p:txBody>
        </p:sp>
        <p:sp>
          <p:nvSpPr>
            <p:cNvPr id="290828" name="Oval 12"/>
            <p:cNvSpPr>
              <a:spLocks noChangeArrowheads="1"/>
            </p:cNvSpPr>
            <p:nvPr/>
          </p:nvSpPr>
          <p:spPr bwMode="auto">
            <a:xfrm>
              <a:off x="2544" y="2352"/>
              <a:ext cx="360" cy="317"/>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latin typeface="+mj-lt"/>
                  <a:ea typeface="+mj-ea"/>
                </a:rPr>
                <a:t>V4</a:t>
              </a:r>
            </a:p>
          </p:txBody>
        </p:sp>
        <p:sp>
          <p:nvSpPr>
            <p:cNvPr id="290829" name="Line 13"/>
            <p:cNvSpPr>
              <a:spLocks noChangeShapeType="1"/>
            </p:cNvSpPr>
            <p:nvPr/>
          </p:nvSpPr>
          <p:spPr bwMode="auto">
            <a:xfrm>
              <a:off x="1152" y="3216"/>
              <a:ext cx="528" cy="432"/>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j-lt"/>
                <a:ea typeface="+mj-ea"/>
              </a:endParaRPr>
            </a:p>
          </p:txBody>
        </p:sp>
        <p:sp>
          <p:nvSpPr>
            <p:cNvPr id="290830" name="Oval 14"/>
            <p:cNvSpPr>
              <a:spLocks noChangeArrowheads="1"/>
            </p:cNvSpPr>
            <p:nvPr/>
          </p:nvSpPr>
          <p:spPr bwMode="auto">
            <a:xfrm>
              <a:off x="1632" y="3600"/>
              <a:ext cx="360" cy="317"/>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latin typeface="+mj-lt"/>
                  <a:ea typeface="+mj-ea"/>
                </a:rPr>
                <a:t>V2</a:t>
              </a:r>
            </a:p>
          </p:txBody>
        </p:sp>
        <p:sp>
          <p:nvSpPr>
            <p:cNvPr id="290831" name="Line 15"/>
            <p:cNvSpPr>
              <a:spLocks noChangeShapeType="1"/>
            </p:cNvSpPr>
            <p:nvPr/>
          </p:nvSpPr>
          <p:spPr bwMode="auto">
            <a:xfrm>
              <a:off x="1200" y="2592"/>
              <a:ext cx="576" cy="1056"/>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j-lt"/>
                <a:ea typeface="+mj-ea"/>
              </a:endParaRPr>
            </a:p>
          </p:txBody>
        </p:sp>
        <p:sp>
          <p:nvSpPr>
            <p:cNvPr id="290832" name="Line 16"/>
            <p:cNvSpPr>
              <a:spLocks noChangeShapeType="1"/>
            </p:cNvSpPr>
            <p:nvPr/>
          </p:nvSpPr>
          <p:spPr bwMode="auto">
            <a:xfrm flipV="1">
              <a:off x="1920" y="3312"/>
              <a:ext cx="672" cy="384"/>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j-lt"/>
                <a:ea typeface="+mj-ea"/>
              </a:endParaRPr>
            </a:p>
          </p:txBody>
        </p:sp>
        <p:sp>
          <p:nvSpPr>
            <p:cNvPr id="290833" name="Line 17"/>
            <p:cNvSpPr>
              <a:spLocks noChangeShapeType="1"/>
            </p:cNvSpPr>
            <p:nvPr/>
          </p:nvSpPr>
          <p:spPr bwMode="auto">
            <a:xfrm flipH="1" flipV="1">
              <a:off x="1920" y="2016"/>
              <a:ext cx="672" cy="1056"/>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j-lt"/>
                <a:ea typeface="+mj-ea"/>
              </a:endParaRPr>
            </a:p>
          </p:txBody>
        </p:sp>
        <p:sp>
          <p:nvSpPr>
            <p:cNvPr id="290834" name="Line 18"/>
            <p:cNvSpPr>
              <a:spLocks noChangeShapeType="1"/>
            </p:cNvSpPr>
            <p:nvPr/>
          </p:nvSpPr>
          <p:spPr bwMode="auto">
            <a:xfrm>
              <a:off x="2736" y="2688"/>
              <a:ext cx="0" cy="336"/>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j-lt"/>
                <a:ea typeface="+mj-ea"/>
              </a:endParaRPr>
            </a:p>
          </p:txBody>
        </p:sp>
        <p:sp>
          <p:nvSpPr>
            <p:cNvPr id="290835" name="Text Box 19"/>
            <p:cNvSpPr txBox="1">
              <a:spLocks noChangeArrowheads="1"/>
            </p:cNvSpPr>
            <p:nvPr/>
          </p:nvSpPr>
          <p:spPr bwMode="auto">
            <a:xfrm>
              <a:off x="1104" y="1968"/>
              <a:ext cx="480"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100</a:t>
              </a:r>
            </a:p>
          </p:txBody>
        </p:sp>
        <p:sp>
          <p:nvSpPr>
            <p:cNvPr id="290836" name="Text Box 20"/>
            <p:cNvSpPr txBox="1">
              <a:spLocks noChangeArrowheads="1"/>
            </p:cNvSpPr>
            <p:nvPr/>
          </p:nvSpPr>
          <p:spPr bwMode="auto">
            <a:xfrm>
              <a:off x="2256" y="1968"/>
              <a:ext cx="480"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60</a:t>
              </a:r>
            </a:p>
          </p:txBody>
        </p:sp>
        <p:sp>
          <p:nvSpPr>
            <p:cNvPr id="290837" name="Text Box 21"/>
            <p:cNvSpPr txBox="1">
              <a:spLocks noChangeArrowheads="1"/>
            </p:cNvSpPr>
            <p:nvPr/>
          </p:nvSpPr>
          <p:spPr bwMode="auto">
            <a:xfrm>
              <a:off x="1584" y="2256"/>
              <a:ext cx="480"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30</a:t>
              </a:r>
            </a:p>
          </p:txBody>
        </p:sp>
        <p:sp>
          <p:nvSpPr>
            <p:cNvPr id="290838" name="Text Box 22"/>
            <p:cNvSpPr txBox="1">
              <a:spLocks noChangeArrowheads="1"/>
            </p:cNvSpPr>
            <p:nvPr/>
          </p:nvSpPr>
          <p:spPr bwMode="auto">
            <a:xfrm>
              <a:off x="2064" y="2544"/>
              <a:ext cx="480"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latin typeface="+mj-lt"/>
                  <a:ea typeface="+mj-ea"/>
                </a:rPr>
                <a:t>10</a:t>
              </a:r>
            </a:p>
          </p:txBody>
        </p:sp>
        <p:sp>
          <p:nvSpPr>
            <p:cNvPr id="290839" name="Text Box 23"/>
            <p:cNvSpPr txBox="1">
              <a:spLocks noChangeArrowheads="1"/>
            </p:cNvSpPr>
            <p:nvPr/>
          </p:nvSpPr>
          <p:spPr bwMode="auto">
            <a:xfrm>
              <a:off x="1392" y="2880"/>
              <a:ext cx="480"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10</a:t>
              </a:r>
            </a:p>
          </p:txBody>
        </p:sp>
        <p:sp>
          <p:nvSpPr>
            <p:cNvPr id="290840" name="Text Box 24"/>
            <p:cNvSpPr txBox="1">
              <a:spLocks noChangeArrowheads="1"/>
            </p:cNvSpPr>
            <p:nvPr/>
          </p:nvSpPr>
          <p:spPr bwMode="auto">
            <a:xfrm>
              <a:off x="1200" y="3312"/>
              <a:ext cx="480"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5</a:t>
              </a:r>
            </a:p>
          </p:txBody>
        </p:sp>
        <p:sp>
          <p:nvSpPr>
            <p:cNvPr id="290841" name="Text Box 25"/>
            <p:cNvSpPr txBox="1">
              <a:spLocks noChangeArrowheads="1"/>
            </p:cNvSpPr>
            <p:nvPr/>
          </p:nvSpPr>
          <p:spPr bwMode="auto">
            <a:xfrm>
              <a:off x="2016" y="3312"/>
              <a:ext cx="480"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50</a:t>
              </a:r>
            </a:p>
          </p:txBody>
        </p:sp>
        <p:sp>
          <p:nvSpPr>
            <p:cNvPr id="290842" name="Text Box 26"/>
            <p:cNvSpPr txBox="1">
              <a:spLocks noChangeArrowheads="1"/>
            </p:cNvSpPr>
            <p:nvPr/>
          </p:nvSpPr>
          <p:spPr bwMode="auto">
            <a:xfrm>
              <a:off x="2688" y="2688"/>
              <a:ext cx="480"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20</a:t>
              </a:r>
            </a:p>
          </p:txBody>
        </p:sp>
      </p:grpSp>
    </p:spTree>
    <p:extLst>
      <p:ext uri="{BB962C8B-B14F-4D97-AF65-F5344CB8AC3E}">
        <p14:creationId xmlns:p14="http://schemas.microsoft.com/office/powerpoint/2010/main" val="3555523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altLang="zh-CN" sz="3600" dirty="0"/>
              <a:t>1、D</a:t>
            </a:r>
            <a:r>
              <a:rPr lang="zh-CN" altLang="en-US" sz="3600" dirty="0"/>
              <a:t>算法(</a:t>
            </a:r>
            <a:r>
              <a:rPr lang="en-US" altLang="zh-CN" sz="3600" dirty="0"/>
              <a:t>V</a:t>
            </a:r>
            <a:r>
              <a:rPr lang="en-US" altLang="zh-CN" sz="3600" baseline="-25000" dirty="0"/>
              <a:t>0</a:t>
            </a:r>
            <a:r>
              <a:rPr lang="zh-CN" altLang="en-US" sz="3600" dirty="0"/>
              <a:t>到其他顶点的最短路经)</a:t>
            </a:r>
          </a:p>
        </p:txBody>
      </p:sp>
      <p:grpSp>
        <p:nvGrpSpPr>
          <p:cNvPr id="291843" name="Group 3"/>
          <p:cNvGrpSpPr>
            <a:grpSpLocks/>
          </p:cNvGrpSpPr>
          <p:nvPr/>
        </p:nvGrpSpPr>
        <p:grpSpPr bwMode="auto">
          <a:xfrm>
            <a:off x="762000" y="1989138"/>
            <a:ext cx="3657600" cy="3551237"/>
            <a:chOff x="864" y="1680"/>
            <a:chExt cx="2304" cy="2237"/>
          </a:xfrm>
        </p:grpSpPr>
        <p:sp>
          <p:nvSpPr>
            <p:cNvPr id="291844" name="Line 4"/>
            <p:cNvSpPr>
              <a:spLocks noChangeShapeType="1"/>
            </p:cNvSpPr>
            <p:nvPr/>
          </p:nvSpPr>
          <p:spPr bwMode="auto">
            <a:xfrm>
              <a:off x="1200" y="2496"/>
              <a:ext cx="1392" cy="0"/>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j-lt"/>
                <a:ea typeface="+mj-ea"/>
              </a:endParaRPr>
            </a:p>
          </p:txBody>
        </p:sp>
        <p:sp>
          <p:nvSpPr>
            <p:cNvPr id="291845" name="Line 5"/>
            <p:cNvSpPr>
              <a:spLocks noChangeShapeType="1"/>
            </p:cNvSpPr>
            <p:nvPr/>
          </p:nvSpPr>
          <p:spPr bwMode="auto">
            <a:xfrm flipH="1" flipV="1">
              <a:off x="2016" y="1968"/>
              <a:ext cx="624" cy="432"/>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j-lt"/>
                <a:ea typeface="+mj-ea"/>
              </a:endParaRPr>
            </a:p>
          </p:txBody>
        </p:sp>
        <p:sp>
          <p:nvSpPr>
            <p:cNvPr id="291846" name="Line 6"/>
            <p:cNvSpPr>
              <a:spLocks noChangeShapeType="1"/>
            </p:cNvSpPr>
            <p:nvPr/>
          </p:nvSpPr>
          <p:spPr bwMode="auto">
            <a:xfrm flipH="1">
              <a:off x="1152" y="1968"/>
              <a:ext cx="576" cy="384"/>
            </a:xfrm>
            <a:prstGeom prst="line">
              <a:avLst/>
            </a:prstGeom>
            <a:noFill/>
            <a:ln w="38100">
              <a:solidFill>
                <a:srgbClr val="0099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j-lt"/>
                <a:ea typeface="+mj-ea"/>
              </a:endParaRPr>
            </a:p>
          </p:txBody>
        </p:sp>
        <p:sp>
          <p:nvSpPr>
            <p:cNvPr id="291847" name="Oval 7"/>
            <p:cNvSpPr>
              <a:spLocks noChangeArrowheads="1"/>
            </p:cNvSpPr>
            <p:nvPr/>
          </p:nvSpPr>
          <p:spPr bwMode="auto">
            <a:xfrm>
              <a:off x="1680" y="1680"/>
              <a:ext cx="360" cy="317"/>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latin typeface="+mj-lt"/>
                  <a:ea typeface="+mj-ea"/>
                </a:rPr>
                <a:t>V5</a:t>
              </a:r>
            </a:p>
          </p:txBody>
        </p:sp>
        <p:sp>
          <p:nvSpPr>
            <p:cNvPr id="291848" name="Oval 8"/>
            <p:cNvSpPr>
              <a:spLocks noChangeArrowheads="1"/>
            </p:cNvSpPr>
            <p:nvPr/>
          </p:nvSpPr>
          <p:spPr bwMode="auto">
            <a:xfrm>
              <a:off x="864" y="2976"/>
              <a:ext cx="360" cy="31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latin typeface="+mj-lt"/>
                  <a:ea typeface="+mj-ea"/>
                </a:rPr>
                <a:t>V1</a:t>
              </a:r>
            </a:p>
          </p:txBody>
        </p:sp>
        <p:sp>
          <p:nvSpPr>
            <p:cNvPr id="291849" name="Oval 9"/>
            <p:cNvSpPr>
              <a:spLocks noChangeArrowheads="1"/>
            </p:cNvSpPr>
            <p:nvPr/>
          </p:nvSpPr>
          <p:spPr bwMode="auto">
            <a:xfrm>
              <a:off x="2544" y="3024"/>
              <a:ext cx="360" cy="31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latin typeface="+mj-lt"/>
                  <a:ea typeface="+mj-ea"/>
                </a:rPr>
                <a:t>V3</a:t>
              </a:r>
            </a:p>
          </p:txBody>
        </p:sp>
        <p:sp>
          <p:nvSpPr>
            <p:cNvPr id="291850" name="Oval 10"/>
            <p:cNvSpPr>
              <a:spLocks noChangeArrowheads="1"/>
            </p:cNvSpPr>
            <p:nvPr/>
          </p:nvSpPr>
          <p:spPr bwMode="auto">
            <a:xfrm>
              <a:off x="864" y="2316"/>
              <a:ext cx="360" cy="317"/>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latin typeface="+mj-lt"/>
                  <a:ea typeface="+mj-ea"/>
                </a:rPr>
                <a:t>V0</a:t>
              </a:r>
            </a:p>
          </p:txBody>
        </p:sp>
        <p:sp>
          <p:nvSpPr>
            <p:cNvPr id="291851" name="Oval 11"/>
            <p:cNvSpPr>
              <a:spLocks noChangeArrowheads="1"/>
            </p:cNvSpPr>
            <p:nvPr/>
          </p:nvSpPr>
          <p:spPr bwMode="auto">
            <a:xfrm>
              <a:off x="2544" y="2352"/>
              <a:ext cx="360" cy="317"/>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latin typeface="+mj-lt"/>
                  <a:ea typeface="+mj-ea"/>
                </a:rPr>
                <a:t>V4</a:t>
              </a:r>
            </a:p>
          </p:txBody>
        </p:sp>
        <p:sp>
          <p:nvSpPr>
            <p:cNvPr id="291852" name="Line 12"/>
            <p:cNvSpPr>
              <a:spLocks noChangeShapeType="1"/>
            </p:cNvSpPr>
            <p:nvPr/>
          </p:nvSpPr>
          <p:spPr bwMode="auto">
            <a:xfrm>
              <a:off x="1152" y="3216"/>
              <a:ext cx="528" cy="432"/>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j-lt"/>
                <a:ea typeface="+mj-ea"/>
              </a:endParaRPr>
            </a:p>
          </p:txBody>
        </p:sp>
        <p:sp>
          <p:nvSpPr>
            <p:cNvPr id="291853" name="Oval 13"/>
            <p:cNvSpPr>
              <a:spLocks noChangeArrowheads="1"/>
            </p:cNvSpPr>
            <p:nvPr/>
          </p:nvSpPr>
          <p:spPr bwMode="auto">
            <a:xfrm>
              <a:off x="1632" y="3600"/>
              <a:ext cx="360" cy="317"/>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latin typeface="+mj-lt"/>
                  <a:ea typeface="+mj-ea"/>
                </a:rPr>
                <a:t>V2</a:t>
              </a:r>
            </a:p>
          </p:txBody>
        </p:sp>
        <p:sp>
          <p:nvSpPr>
            <p:cNvPr id="291854" name="Line 14"/>
            <p:cNvSpPr>
              <a:spLocks noChangeShapeType="1"/>
            </p:cNvSpPr>
            <p:nvPr/>
          </p:nvSpPr>
          <p:spPr bwMode="auto">
            <a:xfrm>
              <a:off x="1200" y="2592"/>
              <a:ext cx="576" cy="1056"/>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j-lt"/>
                <a:ea typeface="+mj-ea"/>
              </a:endParaRPr>
            </a:p>
          </p:txBody>
        </p:sp>
        <p:sp>
          <p:nvSpPr>
            <p:cNvPr id="291855" name="Line 15"/>
            <p:cNvSpPr>
              <a:spLocks noChangeShapeType="1"/>
            </p:cNvSpPr>
            <p:nvPr/>
          </p:nvSpPr>
          <p:spPr bwMode="auto">
            <a:xfrm flipV="1">
              <a:off x="1920" y="3312"/>
              <a:ext cx="672" cy="384"/>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j-lt"/>
                <a:ea typeface="+mj-ea"/>
              </a:endParaRPr>
            </a:p>
          </p:txBody>
        </p:sp>
        <p:sp>
          <p:nvSpPr>
            <p:cNvPr id="291856" name="Line 16"/>
            <p:cNvSpPr>
              <a:spLocks noChangeShapeType="1"/>
            </p:cNvSpPr>
            <p:nvPr/>
          </p:nvSpPr>
          <p:spPr bwMode="auto">
            <a:xfrm flipH="1" flipV="1">
              <a:off x="1920" y="2016"/>
              <a:ext cx="672" cy="1056"/>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j-lt"/>
                <a:ea typeface="+mj-ea"/>
              </a:endParaRPr>
            </a:p>
          </p:txBody>
        </p:sp>
        <p:sp>
          <p:nvSpPr>
            <p:cNvPr id="291857" name="Line 17"/>
            <p:cNvSpPr>
              <a:spLocks noChangeShapeType="1"/>
            </p:cNvSpPr>
            <p:nvPr/>
          </p:nvSpPr>
          <p:spPr bwMode="auto">
            <a:xfrm>
              <a:off x="2736" y="2688"/>
              <a:ext cx="0" cy="336"/>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j-lt"/>
                <a:ea typeface="+mj-ea"/>
              </a:endParaRPr>
            </a:p>
          </p:txBody>
        </p:sp>
        <p:sp>
          <p:nvSpPr>
            <p:cNvPr id="291858" name="Text Box 18"/>
            <p:cNvSpPr txBox="1">
              <a:spLocks noChangeArrowheads="1"/>
            </p:cNvSpPr>
            <p:nvPr/>
          </p:nvSpPr>
          <p:spPr bwMode="auto">
            <a:xfrm>
              <a:off x="1104" y="1968"/>
              <a:ext cx="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latin typeface="+mj-lt"/>
                  <a:ea typeface="+mj-ea"/>
                </a:rPr>
                <a:t>100</a:t>
              </a:r>
            </a:p>
          </p:txBody>
        </p:sp>
        <p:sp>
          <p:nvSpPr>
            <p:cNvPr id="291859" name="Text Box 19"/>
            <p:cNvSpPr txBox="1">
              <a:spLocks noChangeArrowheads="1"/>
            </p:cNvSpPr>
            <p:nvPr/>
          </p:nvSpPr>
          <p:spPr bwMode="auto">
            <a:xfrm>
              <a:off x="2256" y="1968"/>
              <a:ext cx="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60</a:t>
              </a:r>
            </a:p>
          </p:txBody>
        </p:sp>
        <p:sp>
          <p:nvSpPr>
            <p:cNvPr id="291860" name="Text Box 20"/>
            <p:cNvSpPr txBox="1">
              <a:spLocks noChangeArrowheads="1"/>
            </p:cNvSpPr>
            <p:nvPr/>
          </p:nvSpPr>
          <p:spPr bwMode="auto">
            <a:xfrm>
              <a:off x="1584" y="2256"/>
              <a:ext cx="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30</a:t>
              </a:r>
            </a:p>
          </p:txBody>
        </p:sp>
        <p:sp>
          <p:nvSpPr>
            <p:cNvPr id="291861" name="Text Box 21"/>
            <p:cNvSpPr txBox="1">
              <a:spLocks noChangeArrowheads="1"/>
            </p:cNvSpPr>
            <p:nvPr/>
          </p:nvSpPr>
          <p:spPr bwMode="auto">
            <a:xfrm>
              <a:off x="2064" y="2544"/>
              <a:ext cx="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10</a:t>
              </a:r>
            </a:p>
          </p:txBody>
        </p:sp>
        <p:sp>
          <p:nvSpPr>
            <p:cNvPr id="291862" name="Text Box 22"/>
            <p:cNvSpPr txBox="1">
              <a:spLocks noChangeArrowheads="1"/>
            </p:cNvSpPr>
            <p:nvPr/>
          </p:nvSpPr>
          <p:spPr bwMode="auto">
            <a:xfrm>
              <a:off x="1392" y="2880"/>
              <a:ext cx="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10</a:t>
              </a:r>
            </a:p>
          </p:txBody>
        </p:sp>
        <p:sp>
          <p:nvSpPr>
            <p:cNvPr id="291863" name="Text Box 23"/>
            <p:cNvSpPr txBox="1">
              <a:spLocks noChangeArrowheads="1"/>
            </p:cNvSpPr>
            <p:nvPr/>
          </p:nvSpPr>
          <p:spPr bwMode="auto">
            <a:xfrm>
              <a:off x="1200" y="3312"/>
              <a:ext cx="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5</a:t>
              </a:r>
            </a:p>
          </p:txBody>
        </p:sp>
        <p:sp>
          <p:nvSpPr>
            <p:cNvPr id="291864" name="Text Box 24"/>
            <p:cNvSpPr txBox="1">
              <a:spLocks noChangeArrowheads="1"/>
            </p:cNvSpPr>
            <p:nvPr/>
          </p:nvSpPr>
          <p:spPr bwMode="auto">
            <a:xfrm>
              <a:off x="2016" y="3312"/>
              <a:ext cx="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50</a:t>
              </a:r>
            </a:p>
          </p:txBody>
        </p:sp>
        <p:sp>
          <p:nvSpPr>
            <p:cNvPr id="291865" name="Text Box 25"/>
            <p:cNvSpPr txBox="1">
              <a:spLocks noChangeArrowheads="1"/>
            </p:cNvSpPr>
            <p:nvPr/>
          </p:nvSpPr>
          <p:spPr bwMode="auto">
            <a:xfrm>
              <a:off x="2688" y="2688"/>
              <a:ext cx="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20</a:t>
              </a:r>
            </a:p>
          </p:txBody>
        </p:sp>
      </p:grpSp>
      <p:graphicFrame>
        <p:nvGraphicFramePr>
          <p:cNvPr id="291866" name="Group 26"/>
          <p:cNvGraphicFramePr>
            <a:graphicFrameLocks noGrp="1"/>
          </p:cNvGraphicFramePr>
          <p:nvPr>
            <p:extLst>
              <p:ext uri="{D42A27DB-BD31-4B8C-83A1-F6EECF244321}">
                <p14:modId xmlns:p14="http://schemas.microsoft.com/office/powerpoint/2010/main" val="1054289253"/>
              </p:ext>
            </p:extLst>
          </p:nvPr>
        </p:nvGraphicFramePr>
        <p:xfrm>
          <a:off x="4343400" y="2141538"/>
          <a:ext cx="4419600" cy="3721735"/>
        </p:xfrm>
        <a:graphic>
          <a:graphicData uri="http://schemas.openxmlformats.org/drawingml/2006/table">
            <a:tbl>
              <a:tblPr/>
              <a:tblGrid>
                <a:gridCol w="533400"/>
                <a:gridCol w="609600"/>
                <a:gridCol w="2397968"/>
                <a:gridCol w="878632"/>
              </a:tblGrid>
              <a:tr h="5810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zh-CN" altLang="en-US" sz="2400" b="0" i="0" u="none" strike="noStrike" cap="none" normalizeH="0" baseline="0" smtClean="0">
                          <a:ln>
                            <a:noFill/>
                          </a:ln>
                          <a:solidFill>
                            <a:schemeClr val="tx1"/>
                          </a:solidFill>
                          <a:effectLst/>
                          <a:latin typeface="Times New Roman" pitchFamily="18" charset="0"/>
                          <a:ea typeface="楷体_GB2312" pitchFamily="49" charset="-122"/>
                        </a:rPr>
                        <a:t>始点</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zh-CN" altLang="en-US" sz="2400" b="0" i="0" u="none" strike="noStrike" cap="none" normalizeH="0" baseline="0" smtClean="0">
                          <a:ln>
                            <a:noFill/>
                          </a:ln>
                          <a:solidFill>
                            <a:schemeClr val="tx1"/>
                          </a:solidFill>
                          <a:effectLst/>
                          <a:latin typeface="Times New Roman" pitchFamily="18" charset="0"/>
                          <a:ea typeface="楷体_GB2312" pitchFamily="49" charset="-122"/>
                        </a:rPr>
                        <a:t>终点</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zh-CN" altLang="en-US" sz="2400" b="0" i="0" u="none" strike="noStrike" cap="none" normalizeH="0" baseline="0" smtClean="0">
                          <a:ln>
                            <a:noFill/>
                          </a:ln>
                          <a:solidFill>
                            <a:schemeClr val="tx1"/>
                          </a:solidFill>
                          <a:effectLst/>
                          <a:latin typeface="Times New Roman" pitchFamily="18" charset="0"/>
                          <a:ea typeface="楷体_GB2312" pitchFamily="49" charset="-122"/>
                        </a:rPr>
                        <a:t>最短路径</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zh-CN" altLang="en-US" sz="2400" b="0" i="0" u="none" strike="noStrike" cap="none" normalizeH="0" baseline="0" smtClean="0">
                          <a:ln>
                            <a:noFill/>
                          </a:ln>
                          <a:solidFill>
                            <a:schemeClr val="tx1"/>
                          </a:solidFill>
                          <a:effectLst/>
                          <a:latin typeface="Times New Roman" pitchFamily="18" charset="0"/>
                          <a:ea typeface="楷体_GB2312" pitchFamily="49" charset="-122"/>
                        </a:rPr>
                        <a:t>路径长</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7850">
                <a:tc rowSpan="5">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V</a:t>
                      </a:r>
                      <a:r>
                        <a:rPr kumimoji="0" lang="en-US" altLang="zh-CN" sz="2400" b="0" i="0" u="none" strike="noStrike" cap="none" normalizeH="0" baseline="-25000" smtClean="0">
                          <a:ln>
                            <a:noFill/>
                          </a:ln>
                          <a:solidFill>
                            <a:schemeClr val="tx1"/>
                          </a:solidFill>
                          <a:effectLst/>
                          <a:latin typeface="Times New Roman" pitchFamily="18" charset="0"/>
                          <a:ea typeface="楷体_GB2312" pitchFamily="49" charset="-122"/>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V</a:t>
                      </a:r>
                      <a:r>
                        <a:rPr kumimoji="0" lang="en-US" altLang="zh-CN" sz="2400" b="0" i="0" u="none" strike="noStrike" cap="none" normalizeH="0" baseline="-2500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zh-CN" altLang="en-US" sz="24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zh-CN" altLang="en-US" sz="2400" b="0" i="0" u="none" strike="noStrike" cap="none" normalizeH="0" baseline="0" dirty="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8102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V</a:t>
                      </a:r>
                      <a:r>
                        <a:rPr kumimoji="0" lang="en-US" altLang="zh-CN" sz="2400" b="0" i="0" u="none" strike="noStrike" cap="none" normalizeH="0" baseline="-25000" smtClean="0">
                          <a:ln>
                            <a:noFill/>
                          </a:ln>
                          <a:solidFill>
                            <a:schemeClr val="tx1"/>
                          </a:solidFill>
                          <a:effectLst/>
                          <a:latin typeface="Times New Roman" pitchFamily="18" charset="0"/>
                          <a:ea typeface="楷体_GB2312" pitchFamily="49" charset="-122"/>
                        </a:rPr>
                        <a:t>2</a:t>
                      </a:r>
                      <a:endParaRPr kumimoji="0" lang="zh-CN" altLang="en-US" sz="2400" b="0" i="0" u="none" strike="noStrike" cap="none" normalizeH="0" baseline="-2500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zh-CN" altLang="en-US" sz="24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zh-CN" altLang="en-US" sz="24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8102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V</a:t>
                      </a:r>
                      <a:r>
                        <a:rPr kumimoji="0" lang="en-US" altLang="zh-CN" sz="2400" b="0" i="0" u="none" strike="noStrike" cap="none" normalizeH="0" baseline="-25000" smtClean="0">
                          <a:ln>
                            <a:noFill/>
                          </a:ln>
                          <a:solidFill>
                            <a:schemeClr val="tx1"/>
                          </a:solidFill>
                          <a:effectLst/>
                          <a:latin typeface="Times New Roman" pitchFamily="18" charset="0"/>
                          <a:ea typeface="楷体_GB2312" pitchFamily="49" charset="-122"/>
                        </a:rPr>
                        <a:t>3</a:t>
                      </a:r>
                      <a:endParaRPr kumimoji="0" lang="zh-CN" altLang="en-US" sz="2400" b="0" i="0" u="none" strike="noStrike" cap="none" normalizeH="0" baseline="-2500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zh-CN" altLang="en-US" sz="24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zh-CN" altLang="en-US" sz="24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78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V</a:t>
                      </a:r>
                      <a:r>
                        <a:rPr kumimoji="0" lang="en-US" altLang="zh-CN" sz="2400" b="0" i="0" u="none" strike="noStrike" cap="none" normalizeH="0" baseline="-25000" smtClean="0">
                          <a:ln>
                            <a:noFill/>
                          </a:ln>
                          <a:solidFill>
                            <a:schemeClr val="tx1"/>
                          </a:solidFill>
                          <a:effectLst/>
                          <a:latin typeface="Times New Roman" pitchFamily="18" charset="0"/>
                          <a:ea typeface="楷体_GB2312" pitchFamily="49" charset="-122"/>
                        </a:rPr>
                        <a:t>4</a:t>
                      </a:r>
                      <a:endParaRPr kumimoji="0" lang="zh-CN" altLang="en-US" sz="2400" b="0" i="0" u="none" strike="noStrike" cap="none" normalizeH="0" baseline="-2500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zh-CN" altLang="en-US" sz="24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zh-CN" altLang="en-US" sz="24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8102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V</a:t>
                      </a:r>
                      <a:r>
                        <a:rPr kumimoji="0" lang="en-US" altLang="zh-CN" sz="2400" b="0" i="0" u="none" strike="noStrike" cap="none" normalizeH="0" baseline="-25000" smtClean="0">
                          <a:ln>
                            <a:noFill/>
                          </a:ln>
                          <a:solidFill>
                            <a:schemeClr val="tx1"/>
                          </a:solidFill>
                          <a:effectLst/>
                          <a:latin typeface="Times New Roman" pitchFamily="18" charset="0"/>
                          <a:ea typeface="楷体_GB2312" pitchFamily="49" charset="-122"/>
                        </a:rPr>
                        <a:t>5</a:t>
                      </a:r>
                      <a:endParaRPr kumimoji="0" lang="zh-CN" altLang="en-US" sz="2400" b="0" i="0" u="none" strike="noStrike" cap="none" normalizeH="0" baseline="-2500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zh-CN" altLang="en-US" sz="24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zh-CN" altLang="en-US" sz="2400" b="0" i="0" u="none" strike="noStrike" cap="none" normalizeH="0" baseline="0" dirty="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91899" name="Rectangle 59"/>
          <p:cNvSpPr>
            <a:spLocks noChangeArrowheads="1"/>
          </p:cNvSpPr>
          <p:nvPr/>
        </p:nvSpPr>
        <p:spPr bwMode="auto">
          <a:xfrm>
            <a:off x="6156325" y="2997200"/>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latin typeface="+mj-lt"/>
                <a:ea typeface="+mj-ea"/>
              </a:rPr>
              <a:t>无</a:t>
            </a:r>
          </a:p>
        </p:txBody>
      </p:sp>
      <p:sp>
        <p:nvSpPr>
          <p:cNvPr id="291903" name="Rectangle 63"/>
          <p:cNvSpPr>
            <a:spLocks noChangeArrowheads="1"/>
          </p:cNvSpPr>
          <p:nvPr/>
        </p:nvSpPr>
        <p:spPr bwMode="auto">
          <a:xfrm>
            <a:off x="5867400" y="3573463"/>
            <a:ext cx="13868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110000"/>
              <a:buFont typeface="Wingdings" pitchFamily="2" charset="2"/>
              <a:buNone/>
            </a:pPr>
            <a:r>
              <a:rPr lang="en-US" altLang="zh-CN" sz="2800">
                <a:latin typeface="+mj-lt"/>
                <a:ea typeface="+mj-ea"/>
              </a:rPr>
              <a:t>(V0 V2)</a:t>
            </a:r>
            <a:endParaRPr lang="zh-CN" altLang="en-US" sz="2800">
              <a:latin typeface="+mj-lt"/>
              <a:ea typeface="+mj-ea"/>
            </a:endParaRPr>
          </a:p>
        </p:txBody>
      </p:sp>
      <p:sp>
        <p:nvSpPr>
          <p:cNvPr id="291904" name="Rectangle 64"/>
          <p:cNvSpPr>
            <a:spLocks noChangeArrowheads="1"/>
          </p:cNvSpPr>
          <p:nvPr/>
        </p:nvSpPr>
        <p:spPr bwMode="auto">
          <a:xfrm>
            <a:off x="7885113" y="3573463"/>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latin typeface="+mj-lt"/>
                <a:ea typeface="+mj-ea"/>
              </a:rPr>
              <a:t>10</a:t>
            </a:r>
          </a:p>
        </p:txBody>
      </p:sp>
      <p:sp>
        <p:nvSpPr>
          <p:cNvPr id="291906" name="Rectangle 66"/>
          <p:cNvSpPr>
            <a:spLocks noChangeArrowheads="1"/>
          </p:cNvSpPr>
          <p:nvPr/>
        </p:nvSpPr>
        <p:spPr bwMode="auto">
          <a:xfrm>
            <a:off x="5651500" y="4149725"/>
            <a:ext cx="1909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110000"/>
              <a:buFont typeface="Wingdings" pitchFamily="2" charset="2"/>
              <a:buNone/>
            </a:pPr>
            <a:r>
              <a:rPr lang="en-US" altLang="zh-CN" sz="2800">
                <a:latin typeface="+mj-lt"/>
                <a:ea typeface="+mj-ea"/>
              </a:rPr>
              <a:t>(V0 V4 V3)</a:t>
            </a:r>
            <a:endParaRPr lang="zh-CN" altLang="en-US" sz="2800">
              <a:latin typeface="+mj-lt"/>
              <a:ea typeface="+mj-ea"/>
            </a:endParaRPr>
          </a:p>
        </p:txBody>
      </p:sp>
      <p:sp>
        <p:nvSpPr>
          <p:cNvPr id="291907" name="Rectangle 67"/>
          <p:cNvSpPr>
            <a:spLocks noChangeArrowheads="1"/>
          </p:cNvSpPr>
          <p:nvPr/>
        </p:nvSpPr>
        <p:spPr bwMode="auto">
          <a:xfrm>
            <a:off x="7885113" y="4149725"/>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latin typeface="+mj-lt"/>
                <a:ea typeface="+mj-ea"/>
              </a:rPr>
              <a:t>50</a:t>
            </a:r>
          </a:p>
        </p:txBody>
      </p:sp>
      <p:sp>
        <p:nvSpPr>
          <p:cNvPr id="291908" name="Rectangle 68"/>
          <p:cNvSpPr>
            <a:spLocks noChangeArrowheads="1"/>
          </p:cNvSpPr>
          <p:nvPr/>
        </p:nvSpPr>
        <p:spPr bwMode="auto">
          <a:xfrm>
            <a:off x="5940425" y="4724400"/>
            <a:ext cx="13868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110000"/>
              <a:buFont typeface="Wingdings" pitchFamily="2" charset="2"/>
              <a:buNone/>
            </a:pPr>
            <a:r>
              <a:rPr lang="en-US" altLang="zh-CN" sz="2800">
                <a:latin typeface="+mj-lt"/>
                <a:ea typeface="+mj-ea"/>
              </a:rPr>
              <a:t>(V0 V4)</a:t>
            </a:r>
            <a:endParaRPr lang="zh-CN" altLang="en-US" sz="2800">
              <a:latin typeface="+mj-lt"/>
              <a:ea typeface="+mj-ea"/>
            </a:endParaRPr>
          </a:p>
        </p:txBody>
      </p:sp>
      <p:sp>
        <p:nvSpPr>
          <p:cNvPr id="291909" name="Rectangle 69"/>
          <p:cNvSpPr>
            <a:spLocks noChangeArrowheads="1"/>
          </p:cNvSpPr>
          <p:nvPr/>
        </p:nvSpPr>
        <p:spPr bwMode="auto">
          <a:xfrm>
            <a:off x="7956550" y="4724400"/>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latin typeface="+mj-lt"/>
                <a:ea typeface="+mj-ea"/>
              </a:rPr>
              <a:t>30</a:t>
            </a:r>
          </a:p>
        </p:txBody>
      </p:sp>
      <p:sp>
        <p:nvSpPr>
          <p:cNvPr id="291910" name="Rectangle 70"/>
          <p:cNvSpPr>
            <a:spLocks noChangeArrowheads="1"/>
          </p:cNvSpPr>
          <p:nvPr/>
        </p:nvSpPr>
        <p:spPr bwMode="auto">
          <a:xfrm>
            <a:off x="5508104" y="5301208"/>
            <a:ext cx="23042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hlink"/>
              </a:buClr>
              <a:buSzPct val="110000"/>
              <a:buFont typeface="Wingdings" pitchFamily="2" charset="2"/>
              <a:buNone/>
            </a:pPr>
            <a:r>
              <a:rPr lang="en-US" altLang="zh-CN" sz="2800" dirty="0">
                <a:latin typeface="+mj-lt"/>
                <a:ea typeface="+mj-ea"/>
              </a:rPr>
              <a:t>(V0 V4 V3 V5)</a:t>
            </a:r>
            <a:endParaRPr lang="zh-CN" altLang="en-US" sz="2800" dirty="0">
              <a:latin typeface="+mj-lt"/>
              <a:ea typeface="+mj-ea"/>
            </a:endParaRPr>
          </a:p>
        </p:txBody>
      </p:sp>
      <p:sp>
        <p:nvSpPr>
          <p:cNvPr id="291911" name="Rectangle 71"/>
          <p:cNvSpPr>
            <a:spLocks noChangeArrowheads="1"/>
          </p:cNvSpPr>
          <p:nvPr/>
        </p:nvSpPr>
        <p:spPr bwMode="auto">
          <a:xfrm>
            <a:off x="7956550" y="5300663"/>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latin typeface="+mj-lt"/>
                <a:ea typeface="+mj-ea"/>
              </a:rPr>
              <a:t>60</a:t>
            </a:r>
          </a:p>
        </p:txBody>
      </p:sp>
    </p:spTree>
    <p:extLst>
      <p:ext uri="{BB962C8B-B14F-4D97-AF65-F5344CB8AC3E}">
        <p14:creationId xmlns:p14="http://schemas.microsoft.com/office/powerpoint/2010/main" val="240322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91866"/>
                                        </p:tgtEl>
                                        <p:attrNameLst>
                                          <p:attrName>style.visibility</p:attrName>
                                        </p:attrNameLst>
                                      </p:cBhvr>
                                      <p:to>
                                        <p:strVal val="visible"/>
                                      </p:to>
                                    </p:set>
                                    <p:anim calcmode="lin" valueType="num">
                                      <p:cBhvr additive="base">
                                        <p:cTn id="7" dur="500" fill="hold"/>
                                        <p:tgtEl>
                                          <p:spTgt spid="291866"/>
                                        </p:tgtEl>
                                        <p:attrNameLst>
                                          <p:attrName>ppt_x</p:attrName>
                                        </p:attrNameLst>
                                      </p:cBhvr>
                                      <p:tavLst>
                                        <p:tav tm="0">
                                          <p:val>
                                            <p:strVal val="0-#ppt_w/2"/>
                                          </p:val>
                                        </p:tav>
                                        <p:tav tm="100000">
                                          <p:val>
                                            <p:strVal val="#ppt_x"/>
                                          </p:val>
                                        </p:tav>
                                      </p:tavLst>
                                    </p:anim>
                                    <p:anim calcmode="lin" valueType="num">
                                      <p:cBhvr additive="base">
                                        <p:cTn id="8" dur="500" fill="hold"/>
                                        <p:tgtEl>
                                          <p:spTgt spid="2918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1903"/>
                                        </p:tgtEl>
                                        <p:attrNameLst>
                                          <p:attrName>style.visibility</p:attrName>
                                        </p:attrNameLst>
                                      </p:cBhvr>
                                      <p:to>
                                        <p:strVal val="visible"/>
                                      </p:to>
                                    </p:set>
                                    <p:anim calcmode="lin" valueType="num">
                                      <p:cBhvr additive="base">
                                        <p:cTn id="13" dur="500" fill="hold"/>
                                        <p:tgtEl>
                                          <p:spTgt spid="291903"/>
                                        </p:tgtEl>
                                        <p:attrNameLst>
                                          <p:attrName>ppt_x</p:attrName>
                                        </p:attrNameLst>
                                      </p:cBhvr>
                                      <p:tavLst>
                                        <p:tav tm="0">
                                          <p:val>
                                            <p:strVal val="#ppt_x"/>
                                          </p:val>
                                        </p:tav>
                                        <p:tav tm="100000">
                                          <p:val>
                                            <p:strVal val="#ppt_x"/>
                                          </p:val>
                                        </p:tav>
                                      </p:tavLst>
                                    </p:anim>
                                    <p:anim calcmode="lin" valueType="num">
                                      <p:cBhvr additive="base">
                                        <p:cTn id="14" dur="500" fill="hold"/>
                                        <p:tgtEl>
                                          <p:spTgt spid="291903"/>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291904"/>
                                        </p:tgtEl>
                                        <p:attrNameLst>
                                          <p:attrName>style.visibility</p:attrName>
                                        </p:attrNameLst>
                                      </p:cBhvr>
                                      <p:to>
                                        <p:strVal val="visible"/>
                                      </p:to>
                                    </p:set>
                                    <p:anim calcmode="lin" valueType="num">
                                      <p:cBhvr additive="base">
                                        <p:cTn id="18" dur="500" fill="hold"/>
                                        <p:tgtEl>
                                          <p:spTgt spid="291904"/>
                                        </p:tgtEl>
                                        <p:attrNameLst>
                                          <p:attrName>ppt_x</p:attrName>
                                        </p:attrNameLst>
                                      </p:cBhvr>
                                      <p:tavLst>
                                        <p:tav tm="0">
                                          <p:val>
                                            <p:strVal val="#ppt_x"/>
                                          </p:val>
                                        </p:tav>
                                        <p:tav tm="100000">
                                          <p:val>
                                            <p:strVal val="#ppt_x"/>
                                          </p:val>
                                        </p:tav>
                                      </p:tavLst>
                                    </p:anim>
                                    <p:anim calcmode="lin" valueType="num">
                                      <p:cBhvr additive="base">
                                        <p:cTn id="19" dur="500" fill="hold"/>
                                        <p:tgtEl>
                                          <p:spTgt spid="291904"/>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91906"/>
                                        </p:tgtEl>
                                        <p:attrNameLst>
                                          <p:attrName>style.visibility</p:attrName>
                                        </p:attrNameLst>
                                      </p:cBhvr>
                                      <p:to>
                                        <p:strVal val="visible"/>
                                      </p:to>
                                    </p:set>
                                    <p:anim calcmode="lin" valueType="num">
                                      <p:cBhvr additive="base">
                                        <p:cTn id="24" dur="500" fill="hold"/>
                                        <p:tgtEl>
                                          <p:spTgt spid="291906"/>
                                        </p:tgtEl>
                                        <p:attrNameLst>
                                          <p:attrName>ppt_x</p:attrName>
                                        </p:attrNameLst>
                                      </p:cBhvr>
                                      <p:tavLst>
                                        <p:tav tm="0">
                                          <p:val>
                                            <p:strVal val="#ppt_x"/>
                                          </p:val>
                                        </p:tav>
                                        <p:tav tm="100000">
                                          <p:val>
                                            <p:strVal val="#ppt_x"/>
                                          </p:val>
                                        </p:tav>
                                      </p:tavLst>
                                    </p:anim>
                                    <p:anim calcmode="lin" valueType="num">
                                      <p:cBhvr additive="base">
                                        <p:cTn id="25" dur="500" fill="hold"/>
                                        <p:tgtEl>
                                          <p:spTgt spid="291906"/>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291907"/>
                                        </p:tgtEl>
                                        <p:attrNameLst>
                                          <p:attrName>style.visibility</p:attrName>
                                        </p:attrNameLst>
                                      </p:cBhvr>
                                      <p:to>
                                        <p:strVal val="visible"/>
                                      </p:to>
                                    </p:set>
                                    <p:anim calcmode="lin" valueType="num">
                                      <p:cBhvr additive="base">
                                        <p:cTn id="29" dur="500" fill="hold"/>
                                        <p:tgtEl>
                                          <p:spTgt spid="291907"/>
                                        </p:tgtEl>
                                        <p:attrNameLst>
                                          <p:attrName>ppt_x</p:attrName>
                                        </p:attrNameLst>
                                      </p:cBhvr>
                                      <p:tavLst>
                                        <p:tav tm="0">
                                          <p:val>
                                            <p:strVal val="#ppt_x"/>
                                          </p:val>
                                        </p:tav>
                                        <p:tav tm="100000">
                                          <p:val>
                                            <p:strVal val="#ppt_x"/>
                                          </p:val>
                                        </p:tav>
                                      </p:tavLst>
                                    </p:anim>
                                    <p:anim calcmode="lin" valueType="num">
                                      <p:cBhvr additive="base">
                                        <p:cTn id="30" dur="500" fill="hold"/>
                                        <p:tgtEl>
                                          <p:spTgt spid="291907"/>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91908"/>
                                        </p:tgtEl>
                                        <p:attrNameLst>
                                          <p:attrName>style.visibility</p:attrName>
                                        </p:attrNameLst>
                                      </p:cBhvr>
                                      <p:to>
                                        <p:strVal val="visible"/>
                                      </p:to>
                                    </p:set>
                                    <p:anim calcmode="lin" valueType="num">
                                      <p:cBhvr additive="base">
                                        <p:cTn id="35" dur="500" fill="hold"/>
                                        <p:tgtEl>
                                          <p:spTgt spid="291908"/>
                                        </p:tgtEl>
                                        <p:attrNameLst>
                                          <p:attrName>ppt_x</p:attrName>
                                        </p:attrNameLst>
                                      </p:cBhvr>
                                      <p:tavLst>
                                        <p:tav tm="0">
                                          <p:val>
                                            <p:strVal val="#ppt_x"/>
                                          </p:val>
                                        </p:tav>
                                        <p:tav tm="100000">
                                          <p:val>
                                            <p:strVal val="#ppt_x"/>
                                          </p:val>
                                        </p:tav>
                                      </p:tavLst>
                                    </p:anim>
                                    <p:anim calcmode="lin" valueType="num">
                                      <p:cBhvr additive="base">
                                        <p:cTn id="36" dur="500" fill="hold"/>
                                        <p:tgtEl>
                                          <p:spTgt spid="291908"/>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291909"/>
                                        </p:tgtEl>
                                        <p:attrNameLst>
                                          <p:attrName>style.visibility</p:attrName>
                                        </p:attrNameLst>
                                      </p:cBhvr>
                                      <p:to>
                                        <p:strVal val="visible"/>
                                      </p:to>
                                    </p:set>
                                    <p:anim calcmode="lin" valueType="num">
                                      <p:cBhvr additive="base">
                                        <p:cTn id="40" dur="500" fill="hold"/>
                                        <p:tgtEl>
                                          <p:spTgt spid="291909"/>
                                        </p:tgtEl>
                                        <p:attrNameLst>
                                          <p:attrName>ppt_x</p:attrName>
                                        </p:attrNameLst>
                                      </p:cBhvr>
                                      <p:tavLst>
                                        <p:tav tm="0">
                                          <p:val>
                                            <p:strVal val="#ppt_x"/>
                                          </p:val>
                                        </p:tav>
                                        <p:tav tm="100000">
                                          <p:val>
                                            <p:strVal val="#ppt_x"/>
                                          </p:val>
                                        </p:tav>
                                      </p:tavLst>
                                    </p:anim>
                                    <p:anim calcmode="lin" valueType="num">
                                      <p:cBhvr additive="base">
                                        <p:cTn id="41" dur="500" fill="hold"/>
                                        <p:tgtEl>
                                          <p:spTgt spid="291909"/>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91910"/>
                                        </p:tgtEl>
                                        <p:attrNameLst>
                                          <p:attrName>style.visibility</p:attrName>
                                        </p:attrNameLst>
                                      </p:cBhvr>
                                      <p:to>
                                        <p:strVal val="visible"/>
                                      </p:to>
                                    </p:set>
                                    <p:anim calcmode="lin" valueType="num">
                                      <p:cBhvr additive="base">
                                        <p:cTn id="46" dur="500" fill="hold"/>
                                        <p:tgtEl>
                                          <p:spTgt spid="291910"/>
                                        </p:tgtEl>
                                        <p:attrNameLst>
                                          <p:attrName>ppt_x</p:attrName>
                                        </p:attrNameLst>
                                      </p:cBhvr>
                                      <p:tavLst>
                                        <p:tav tm="0">
                                          <p:val>
                                            <p:strVal val="#ppt_x"/>
                                          </p:val>
                                        </p:tav>
                                        <p:tav tm="100000">
                                          <p:val>
                                            <p:strVal val="#ppt_x"/>
                                          </p:val>
                                        </p:tav>
                                      </p:tavLst>
                                    </p:anim>
                                    <p:anim calcmode="lin" valueType="num">
                                      <p:cBhvr additive="base">
                                        <p:cTn id="47" dur="500" fill="hold"/>
                                        <p:tgtEl>
                                          <p:spTgt spid="291910"/>
                                        </p:tgtEl>
                                        <p:attrNameLst>
                                          <p:attrName>ppt_y</p:attrName>
                                        </p:attrNameLst>
                                      </p:cBhvr>
                                      <p:tavLst>
                                        <p:tav tm="0">
                                          <p:val>
                                            <p:strVal val="1+#ppt_h/2"/>
                                          </p:val>
                                        </p:tav>
                                        <p:tav tm="100000">
                                          <p:val>
                                            <p:strVal val="#ppt_y"/>
                                          </p:val>
                                        </p:tav>
                                      </p:tavLst>
                                    </p:anim>
                                  </p:childTnLst>
                                </p:cTn>
                              </p:par>
                            </p:childTnLst>
                          </p:cTn>
                        </p:par>
                        <p:par>
                          <p:cTn id="48" fill="hold" nodeType="afterGroup">
                            <p:stCondLst>
                              <p:cond delay="500"/>
                            </p:stCondLst>
                            <p:childTnLst>
                              <p:par>
                                <p:cTn id="49" presetID="2" presetClass="entr" presetSubtype="4" fill="hold" grpId="0" nodeType="afterEffect">
                                  <p:stCondLst>
                                    <p:cond delay="0"/>
                                  </p:stCondLst>
                                  <p:childTnLst>
                                    <p:set>
                                      <p:cBhvr>
                                        <p:cTn id="50" dur="1" fill="hold">
                                          <p:stCondLst>
                                            <p:cond delay="0"/>
                                          </p:stCondLst>
                                        </p:cTn>
                                        <p:tgtEl>
                                          <p:spTgt spid="291911"/>
                                        </p:tgtEl>
                                        <p:attrNameLst>
                                          <p:attrName>style.visibility</p:attrName>
                                        </p:attrNameLst>
                                      </p:cBhvr>
                                      <p:to>
                                        <p:strVal val="visible"/>
                                      </p:to>
                                    </p:set>
                                    <p:anim calcmode="lin" valueType="num">
                                      <p:cBhvr additive="base">
                                        <p:cTn id="51" dur="500" fill="hold"/>
                                        <p:tgtEl>
                                          <p:spTgt spid="291911"/>
                                        </p:tgtEl>
                                        <p:attrNameLst>
                                          <p:attrName>ppt_x</p:attrName>
                                        </p:attrNameLst>
                                      </p:cBhvr>
                                      <p:tavLst>
                                        <p:tav tm="0">
                                          <p:val>
                                            <p:strVal val="#ppt_x"/>
                                          </p:val>
                                        </p:tav>
                                        <p:tav tm="100000">
                                          <p:val>
                                            <p:strVal val="#ppt_x"/>
                                          </p:val>
                                        </p:tav>
                                      </p:tavLst>
                                    </p:anim>
                                    <p:anim calcmode="lin" valueType="num">
                                      <p:cBhvr additive="base">
                                        <p:cTn id="52" dur="500" fill="hold"/>
                                        <p:tgtEl>
                                          <p:spTgt spid="2919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903" grpId="0"/>
      <p:bldP spid="291904" grpId="0"/>
      <p:bldP spid="291906" grpId="0"/>
      <p:bldP spid="291907" grpId="0"/>
      <p:bldP spid="291908" grpId="0"/>
      <p:bldP spid="291909" grpId="0"/>
      <p:bldP spid="291910" grpId="0"/>
      <p:bldP spid="291911"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US" altLang="zh-CN" sz="4000" dirty="0" smtClean="0"/>
              <a:t>1, </a:t>
            </a:r>
            <a:r>
              <a:rPr lang="en-US" altLang="zh-CN" sz="4000" dirty="0" err="1" smtClean="0"/>
              <a:t>Dijkstra</a:t>
            </a:r>
            <a:r>
              <a:rPr lang="zh-CN" altLang="en-US" sz="4000" dirty="0" smtClean="0"/>
              <a:t>算法</a:t>
            </a:r>
            <a:endParaRPr lang="zh-CN" altLang="en-US" sz="3600" dirty="0"/>
          </a:p>
        </p:txBody>
      </p:sp>
      <p:sp>
        <p:nvSpPr>
          <p:cNvPr id="292867"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altLang="zh-CN" b="0" dirty="0" smtClean="0">
                <a:latin typeface="Times New Roman" pitchFamily="18" charset="0"/>
              </a:rPr>
              <a:t>v0~v5</a:t>
            </a:r>
            <a:r>
              <a:rPr lang="zh-CN" altLang="en-US" b="0" dirty="0">
                <a:latin typeface="Times New Roman" pitchFamily="18" charset="0"/>
              </a:rPr>
              <a:t>：</a:t>
            </a:r>
            <a:r>
              <a:rPr lang="en-US" altLang="zh-CN" b="0" dirty="0" smtClean="0">
                <a:latin typeface="Times New Roman" pitchFamily="18" charset="0"/>
              </a:rPr>
              <a:t>100</a:t>
            </a:r>
          </a:p>
          <a:p>
            <a:pPr>
              <a:lnSpc>
                <a:spcPct val="90000"/>
              </a:lnSpc>
            </a:pPr>
            <a:r>
              <a:rPr lang="en-US" altLang="zh-CN" b="0" dirty="0" smtClean="0">
                <a:latin typeface="Times New Roman" pitchFamily="18" charset="0"/>
              </a:rPr>
              <a:t>v0~</a:t>
            </a:r>
            <a:r>
              <a:rPr lang="en-US" altLang="zh-CN" b="0" dirty="0" smtClean="0">
                <a:solidFill>
                  <a:srgbClr val="FF0000"/>
                </a:solidFill>
                <a:latin typeface="Times New Roman" pitchFamily="18" charset="0"/>
              </a:rPr>
              <a:t>v4</a:t>
            </a:r>
            <a:r>
              <a:rPr lang="en-US" altLang="zh-CN" b="0" dirty="0" smtClean="0">
                <a:latin typeface="Times New Roman" pitchFamily="18" charset="0"/>
              </a:rPr>
              <a:t>~v5</a:t>
            </a:r>
            <a:r>
              <a:rPr lang="zh-CN" altLang="en-US" b="0" dirty="0">
                <a:latin typeface="Times New Roman" pitchFamily="18" charset="0"/>
              </a:rPr>
              <a:t>：</a:t>
            </a:r>
            <a:r>
              <a:rPr lang="en-US" altLang="zh-CN" b="0" dirty="0" smtClean="0">
                <a:latin typeface="Times New Roman" pitchFamily="18" charset="0"/>
              </a:rPr>
              <a:t>30+60</a:t>
            </a:r>
          </a:p>
          <a:p>
            <a:pPr>
              <a:lnSpc>
                <a:spcPct val="90000"/>
              </a:lnSpc>
            </a:pPr>
            <a:r>
              <a:rPr lang="en-US" altLang="zh-CN" dirty="0">
                <a:latin typeface="Times New Roman" pitchFamily="18" charset="0"/>
              </a:rPr>
              <a:t>v0~</a:t>
            </a:r>
            <a:r>
              <a:rPr lang="en-US" altLang="zh-CN" dirty="0">
                <a:solidFill>
                  <a:srgbClr val="FF0000"/>
                </a:solidFill>
                <a:latin typeface="Times New Roman" pitchFamily="18" charset="0"/>
              </a:rPr>
              <a:t>v4</a:t>
            </a:r>
            <a:r>
              <a:rPr lang="en-US" altLang="zh-CN" dirty="0">
                <a:latin typeface="Times New Roman" pitchFamily="18" charset="0"/>
              </a:rPr>
              <a:t>~</a:t>
            </a:r>
            <a:r>
              <a:rPr lang="en-US" altLang="zh-CN" dirty="0">
                <a:solidFill>
                  <a:srgbClr val="FF0000"/>
                </a:solidFill>
                <a:latin typeface="Times New Roman" pitchFamily="18" charset="0"/>
              </a:rPr>
              <a:t>v3</a:t>
            </a:r>
            <a:r>
              <a:rPr lang="en-US" altLang="zh-CN" dirty="0">
                <a:latin typeface="Times New Roman" pitchFamily="18" charset="0"/>
              </a:rPr>
              <a:t>~v5</a:t>
            </a:r>
            <a:r>
              <a:rPr lang="zh-CN" altLang="en-US" dirty="0" smtClean="0">
                <a:latin typeface="Times New Roman" pitchFamily="18" charset="0"/>
              </a:rPr>
              <a:t>：</a:t>
            </a:r>
            <a:r>
              <a:rPr lang="en-US" altLang="zh-CN" dirty="0" smtClean="0">
                <a:latin typeface="Times New Roman" pitchFamily="18" charset="0"/>
              </a:rPr>
              <a:t>30</a:t>
            </a:r>
            <a:r>
              <a:rPr lang="en-US" altLang="zh-CN" dirty="0">
                <a:latin typeface="Times New Roman" pitchFamily="18" charset="0"/>
              </a:rPr>
              <a:t>+20</a:t>
            </a:r>
            <a:r>
              <a:rPr lang="en-US" altLang="zh-CN" dirty="0" smtClean="0">
                <a:latin typeface="Times New Roman" pitchFamily="18" charset="0"/>
              </a:rPr>
              <a:t>+10</a:t>
            </a:r>
            <a:endParaRPr lang="en-US" altLang="zh-CN" dirty="0">
              <a:latin typeface="Times New Roman" pitchFamily="18" charset="0"/>
            </a:endParaRPr>
          </a:p>
          <a:p>
            <a:pPr>
              <a:lnSpc>
                <a:spcPct val="90000"/>
              </a:lnSpc>
            </a:pPr>
            <a:endParaRPr lang="en-US" altLang="zh-CN" b="0" dirty="0">
              <a:latin typeface="Times New Roman" pitchFamily="18" charset="0"/>
            </a:endParaRPr>
          </a:p>
        </p:txBody>
      </p:sp>
      <p:grpSp>
        <p:nvGrpSpPr>
          <p:cNvPr id="292868" name="Group 4"/>
          <p:cNvGrpSpPr>
            <a:grpSpLocks/>
          </p:cNvGrpSpPr>
          <p:nvPr/>
        </p:nvGrpSpPr>
        <p:grpSpPr bwMode="auto">
          <a:xfrm>
            <a:off x="5868144" y="3501008"/>
            <a:ext cx="3657600" cy="3141662"/>
            <a:chOff x="864" y="1680"/>
            <a:chExt cx="2304" cy="2237"/>
          </a:xfrm>
        </p:grpSpPr>
        <p:sp>
          <p:nvSpPr>
            <p:cNvPr id="292869" name="Line 5"/>
            <p:cNvSpPr>
              <a:spLocks noChangeShapeType="1"/>
            </p:cNvSpPr>
            <p:nvPr/>
          </p:nvSpPr>
          <p:spPr bwMode="auto">
            <a:xfrm>
              <a:off x="1200" y="2496"/>
              <a:ext cx="1392" cy="0"/>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292870" name="Line 6"/>
            <p:cNvSpPr>
              <a:spLocks noChangeShapeType="1"/>
            </p:cNvSpPr>
            <p:nvPr/>
          </p:nvSpPr>
          <p:spPr bwMode="auto">
            <a:xfrm flipH="1" flipV="1">
              <a:off x="2016" y="1968"/>
              <a:ext cx="624" cy="432"/>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292871" name="Line 7"/>
            <p:cNvSpPr>
              <a:spLocks noChangeShapeType="1"/>
            </p:cNvSpPr>
            <p:nvPr/>
          </p:nvSpPr>
          <p:spPr bwMode="auto">
            <a:xfrm flipH="1">
              <a:off x="1152" y="1968"/>
              <a:ext cx="576" cy="384"/>
            </a:xfrm>
            <a:prstGeom prst="line">
              <a:avLst/>
            </a:prstGeom>
            <a:noFill/>
            <a:ln w="38100">
              <a:solidFill>
                <a:srgbClr val="0099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292872" name="Oval 8"/>
            <p:cNvSpPr>
              <a:spLocks noChangeArrowheads="1"/>
            </p:cNvSpPr>
            <p:nvPr/>
          </p:nvSpPr>
          <p:spPr bwMode="auto">
            <a:xfrm>
              <a:off x="1680" y="1680"/>
              <a:ext cx="360" cy="317"/>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latin typeface="Times New Roman" pitchFamily="18" charset="0"/>
                </a:rPr>
                <a:t>V5</a:t>
              </a:r>
            </a:p>
          </p:txBody>
        </p:sp>
        <p:sp>
          <p:nvSpPr>
            <p:cNvPr id="292873" name="Oval 9"/>
            <p:cNvSpPr>
              <a:spLocks noChangeArrowheads="1"/>
            </p:cNvSpPr>
            <p:nvPr/>
          </p:nvSpPr>
          <p:spPr bwMode="auto">
            <a:xfrm>
              <a:off x="864" y="2976"/>
              <a:ext cx="360" cy="31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latin typeface="Times New Roman" pitchFamily="18" charset="0"/>
                </a:rPr>
                <a:t>V1</a:t>
              </a:r>
            </a:p>
          </p:txBody>
        </p:sp>
        <p:sp>
          <p:nvSpPr>
            <p:cNvPr id="292874" name="Oval 10"/>
            <p:cNvSpPr>
              <a:spLocks noChangeArrowheads="1"/>
            </p:cNvSpPr>
            <p:nvPr/>
          </p:nvSpPr>
          <p:spPr bwMode="auto">
            <a:xfrm>
              <a:off x="2544" y="3024"/>
              <a:ext cx="360" cy="31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latin typeface="Times New Roman" pitchFamily="18" charset="0"/>
                </a:rPr>
                <a:t>V3</a:t>
              </a:r>
            </a:p>
          </p:txBody>
        </p:sp>
        <p:sp>
          <p:nvSpPr>
            <p:cNvPr id="292875" name="Oval 11"/>
            <p:cNvSpPr>
              <a:spLocks noChangeArrowheads="1"/>
            </p:cNvSpPr>
            <p:nvPr/>
          </p:nvSpPr>
          <p:spPr bwMode="auto">
            <a:xfrm>
              <a:off x="864" y="2316"/>
              <a:ext cx="360" cy="317"/>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latin typeface="Times New Roman" pitchFamily="18" charset="0"/>
                </a:rPr>
                <a:t>V0</a:t>
              </a:r>
            </a:p>
          </p:txBody>
        </p:sp>
        <p:sp>
          <p:nvSpPr>
            <p:cNvPr id="292876" name="Oval 12"/>
            <p:cNvSpPr>
              <a:spLocks noChangeArrowheads="1"/>
            </p:cNvSpPr>
            <p:nvPr/>
          </p:nvSpPr>
          <p:spPr bwMode="auto">
            <a:xfrm>
              <a:off x="2544" y="2352"/>
              <a:ext cx="360" cy="317"/>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latin typeface="Times New Roman" pitchFamily="18" charset="0"/>
                </a:rPr>
                <a:t>V4</a:t>
              </a:r>
            </a:p>
          </p:txBody>
        </p:sp>
        <p:sp>
          <p:nvSpPr>
            <p:cNvPr id="292877" name="Line 13"/>
            <p:cNvSpPr>
              <a:spLocks noChangeShapeType="1"/>
            </p:cNvSpPr>
            <p:nvPr/>
          </p:nvSpPr>
          <p:spPr bwMode="auto">
            <a:xfrm>
              <a:off x="1152" y="3216"/>
              <a:ext cx="528" cy="432"/>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292878" name="Oval 14"/>
            <p:cNvSpPr>
              <a:spLocks noChangeArrowheads="1"/>
            </p:cNvSpPr>
            <p:nvPr/>
          </p:nvSpPr>
          <p:spPr bwMode="auto">
            <a:xfrm>
              <a:off x="1632" y="3600"/>
              <a:ext cx="360" cy="317"/>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latin typeface="Times New Roman" pitchFamily="18" charset="0"/>
                </a:rPr>
                <a:t>V2</a:t>
              </a:r>
            </a:p>
          </p:txBody>
        </p:sp>
        <p:sp>
          <p:nvSpPr>
            <p:cNvPr id="292879" name="Line 15"/>
            <p:cNvSpPr>
              <a:spLocks noChangeShapeType="1"/>
            </p:cNvSpPr>
            <p:nvPr/>
          </p:nvSpPr>
          <p:spPr bwMode="auto">
            <a:xfrm>
              <a:off x="1200" y="2592"/>
              <a:ext cx="576" cy="1056"/>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292880" name="Line 16"/>
            <p:cNvSpPr>
              <a:spLocks noChangeShapeType="1"/>
            </p:cNvSpPr>
            <p:nvPr/>
          </p:nvSpPr>
          <p:spPr bwMode="auto">
            <a:xfrm flipV="1">
              <a:off x="1920" y="3312"/>
              <a:ext cx="672" cy="384"/>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292881" name="Line 17"/>
            <p:cNvSpPr>
              <a:spLocks noChangeShapeType="1"/>
            </p:cNvSpPr>
            <p:nvPr/>
          </p:nvSpPr>
          <p:spPr bwMode="auto">
            <a:xfrm flipH="1" flipV="1">
              <a:off x="1920" y="2016"/>
              <a:ext cx="672" cy="1056"/>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292882" name="Line 18"/>
            <p:cNvSpPr>
              <a:spLocks noChangeShapeType="1"/>
            </p:cNvSpPr>
            <p:nvPr/>
          </p:nvSpPr>
          <p:spPr bwMode="auto">
            <a:xfrm>
              <a:off x="2736" y="2688"/>
              <a:ext cx="0" cy="336"/>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292883" name="Text Box 19"/>
            <p:cNvSpPr txBox="1">
              <a:spLocks noChangeArrowheads="1"/>
            </p:cNvSpPr>
            <p:nvPr/>
          </p:nvSpPr>
          <p:spPr bwMode="auto">
            <a:xfrm>
              <a:off x="1104" y="1968"/>
              <a:ext cx="480"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Times New Roman" pitchFamily="18" charset="0"/>
                </a:rPr>
                <a:t>100</a:t>
              </a:r>
            </a:p>
          </p:txBody>
        </p:sp>
        <p:sp>
          <p:nvSpPr>
            <p:cNvPr id="292884" name="Text Box 20"/>
            <p:cNvSpPr txBox="1">
              <a:spLocks noChangeArrowheads="1"/>
            </p:cNvSpPr>
            <p:nvPr/>
          </p:nvSpPr>
          <p:spPr bwMode="auto">
            <a:xfrm>
              <a:off x="2256" y="1968"/>
              <a:ext cx="480"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Times New Roman" pitchFamily="18" charset="0"/>
                </a:rPr>
                <a:t>60</a:t>
              </a:r>
            </a:p>
          </p:txBody>
        </p:sp>
        <p:sp>
          <p:nvSpPr>
            <p:cNvPr id="292885" name="Text Box 21"/>
            <p:cNvSpPr txBox="1">
              <a:spLocks noChangeArrowheads="1"/>
            </p:cNvSpPr>
            <p:nvPr/>
          </p:nvSpPr>
          <p:spPr bwMode="auto">
            <a:xfrm>
              <a:off x="1584" y="2256"/>
              <a:ext cx="480"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Times New Roman" pitchFamily="18" charset="0"/>
                </a:rPr>
                <a:t>30</a:t>
              </a:r>
            </a:p>
          </p:txBody>
        </p:sp>
        <p:sp>
          <p:nvSpPr>
            <p:cNvPr id="292886" name="Text Box 22"/>
            <p:cNvSpPr txBox="1">
              <a:spLocks noChangeArrowheads="1"/>
            </p:cNvSpPr>
            <p:nvPr/>
          </p:nvSpPr>
          <p:spPr bwMode="auto">
            <a:xfrm>
              <a:off x="2064" y="2544"/>
              <a:ext cx="480"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Times New Roman" pitchFamily="18" charset="0"/>
                </a:rPr>
                <a:t>10</a:t>
              </a:r>
            </a:p>
          </p:txBody>
        </p:sp>
        <p:sp>
          <p:nvSpPr>
            <p:cNvPr id="292887" name="Text Box 23"/>
            <p:cNvSpPr txBox="1">
              <a:spLocks noChangeArrowheads="1"/>
            </p:cNvSpPr>
            <p:nvPr/>
          </p:nvSpPr>
          <p:spPr bwMode="auto">
            <a:xfrm>
              <a:off x="1392" y="2880"/>
              <a:ext cx="480"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Times New Roman" pitchFamily="18" charset="0"/>
                </a:rPr>
                <a:t>10</a:t>
              </a:r>
            </a:p>
          </p:txBody>
        </p:sp>
        <p:sp>
          <p:nvSpPr>
            <p:cNvPr id="292888" name="Text Box 24"/>
            <p:cNvSpPr txBox="1">
              <a:spLocks noChangeArrowheads="1"/>
            </p:cNvSpPr>
            <p:nvPr/>
          </p:nvSpPr>
          <p:spPr bwMode="auto">
            <a:xfrm>
              <a:off x="1200" y="3312"/>
              <a:ext cx="480"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Times New Roman" pitchFamily="18" charset="0"/>
                </a:rPr>
                <a:t>5</a:t>
              </a:r>
            </a:p>
          </p:txBody>
        </p:sp>
        <p:sp>
          <p:nvSpPr>
            <p:cNvPr id="292889" name="Text Box 25"/>
            <p:cNvSpPr txBox="1">
              <a:spLocks noChangeArrowheads="1"/>
            </p:cNvSpPr>
            <p:nvPr/>
          </p:nvSpPr>
          <p:spPr bwMode="auto">
            <a:xfrm>
              <a:off x="2016" y="3312"/>
              <a:ext cx="480"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Times New Roman" pitchFamily="18" charset="0"/>
                </a:rPr>
                <a:t>50</a:t>
              </a:r>
            </a:p>
          </p:txBody>
        </p:sp>
        <p:sp>
          <p:nvSpPr>
            <p:cNvPr id="292890" name="Text Box 26"/>
            <p:cNvSpPr txBox="1">
              <a:spLocks noChangeArrowheads="1"/>
            </p:cNvSpPr>
            <p:nvPr/>
          </p:nvSpPr>
          <p:spPr bwMode="auto">
            <a:xfrm>
              <a:off x="2688" y="2688"/>
              <a:ext cx="480"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Times New Roman" pitchFamily="18" charset="0"/>
                </a:rPr>
                <a:t>20</a:t>
              </a:r>
            </a:p>
          </p:txBody>
        </p:sp>
      </p:grpSp>
    </p:spTree>
    <p:extLst>
      <p:ext uri="{BB962C8B-B14F-4D97-AF65-F5344CB8AC3E}">
        <p14:creationId xmlns:p14="http://schemas.microsoft.com/office/powerpoint/2010/main" val="2984401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 calcmode="lin" valueType="num">
                                      <p:cBhvr additive="base">
                                        <p:cTn id="7" dur="500" fill="hold"/>
                                        <p:tgtEl>
                                          <p:spTgt spid="292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2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2867">
                                            <p:txEl>
                                              <p:pRg st="1" end="1"/>
                                            </p:txEl>
                                          </p:spTgt>
                                        </p:tgtEl>
                                        <p:attrNameLst>
                                          <p:attrName>style.visibility</p:attrName>
                                        </p:attrNameLst>
                                      </p:cBhvr>
                                      <p:to>
                                        <p:strVal val="visible"/>
                                      </p:to>
                                    </p:set>
                                    <p:anim calcmode="lin" valueType="num">
                                      <p:cBhvr additive="base">
                                        <p:cTn id="13" dur="500" fill="hold"/>
                                        <p:tgtEl>
                                          <p:spTgt spid="292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2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2867">
                                            <p:txEl>
                                              <p:pRg st="2" end="2"/>
                                            </p:txEl>
                                          </p:spTgt>
                                        </p:tgtEl>
                                        <p:attrNameLst>
                                          <p:attrName>style.visibility</p:attrName>
                                        </p:attrNameLst>
                                      </p:cBhvr>
                                      <p:to>
                                        <p:strVal val="visible"/>
                                      </p:to>
                                    </p:set>
                                    <p:anim calcmode="lin" valueType="num">
                                      <p:cBhvr additive="base">
                                        <p:cTn id="19" dur="500" fill="hold"/>
                                        <p:tgtEl>
                                          <p:spTgt spid="292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28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altLang="zh-CN" dirty="0"/>
              <a:t>1、 </a:t>
            </a:r>
            <a:r>
              <a:rPr lang="en-US" altLang="zh-CN" dirty="0" err="1"/>
              <a:t>Dijkstra</a:t>
            </a:r>
            <a:r>
              <a:rPr lang="zh-CN" altLang="en-US" dirty="0"/>
              <a:t>算法</a:t>
            </a:r>
          </a:p>
        </p:txBody>
      </p:sp>
      <p:sp>
        <p:nvSpPr>
          <p:cNvPr id="293891" name="Rectangle 3" descr="Rectangle: Click to edit Master text styles&#10;Second level&#10;Third level&#10;Fourth level&#10;Fifth level"/>
          <p:cNvSpPr>
            <a:spLocks noGrp="1" noChangeArrowheads="1"/>
          </p:cNvSpPr>
          <p:nvPr>
            <p:ph type="body" idx="1"/>
          </p:nvPr>
        </p:nvSpPr>
        <p:spPr>
          <a:xfrm>
            <a:off x="1186880" y="1258416"/>
            <a:ext cx="7982272" cy="4114800"/>
          </a:xfrm>
        </p:spPr>
        <p:txBody>
          <a:bodyPr/>
          <a:lstStyle/>
          <a:p>
            <a:pPr>
              <a:lnSpc>
                <a:spcPct val="120000"/>
              </a:lnSpc>
              <a:spcBef>
                <a:spcPct val="0"/>
              </a:spcBef>
            </a:pPr>
            <a:r>
              <a:rPr lang="zh-CN" altLang="en-US" sz="3000" dirty="0"/>
              <a:t>基本思想</a:t>
            </a:r>
          </a:p>
          <a:p>
            <a:pPr>
              <a:lnSpc>
                <a:spcPct val="120000"/>
              </a:lnSpc>
              <a:spcBef>
                <a:spcPct val="0"/>
              </a:spcBef>
              <a:buFont typeface="Wingdings" pitchFamily="2" charset="2"/>
              <a:buNone/>
            </a:pPr>
            <a:r>
              <a:rPr lang="zh-CN" altLang="en-US" sz="3000" dirty="0"/>
              <a:t>      按路径长度递增的次序产生源点到其余各顶点的最短路径。</a:t>
            </a:r>
            <a:endParaRPr lang="en-US" altLang="zh-CN" sz="3000" dirty="0"/>
          </a:p>
          <a:p>
            <a:pPr>
              <a:lnSpc>
                <a:spcPct val="120000"/>
              </a:lnSpc>
              <a:spcBef>
                <a:spcPct val="0"/>
              </a:spcBef>
              <a:buFont typeface="Wingdings" pitchFamily="2" charset="2"/>
              <a:buNone/>
            </a:pPr>
            <a:r>
              <a:rPr lang="zh-CN" altLang="en-US" sz="3000" dirty="0"/>
              <a:t>     </a:t>
            </a:r>
            <a:r>
              <a:rPr lang="en-US" altLang="zh-CN" sz="3000" dirty="0"/>
              <a:t>1)</a:t>
            </a:r>
            <a:r>
              <a:rPr lang="zh-CN" altLang="en-US" sz="3000" dirty="0"/>
              <a:t>设置</a:t>
            </a:r>
            <a:r>
              <a:rPr lang="zh-CN" altLang="en-US" sz="3000" b="1" dirty="0">
                <a:solidFill>
                  <a:srgbClr val="C00000"/>
                </a:solidFill>
              </a:rPr>
              <a:t>集合</a:t>
            </a:r>
            <a:r>
              <a:rPr lang="en-US" altLang="zh-CN" sz="3000" b="1" dirty="0">
                <a:solidFill>
                  <a:srgbClr val="C00000"/>
                </a:solidFill>
              </a:rPr>
              <a:t>s</a:t>
            </a:r>
            <a:r>
              <a:rPr lang="zh-CN" altLang="en-US" sz="3000" dirty="0"/>
              <a:t>存储已求得的最短路径的顶点，</a:t>
            </a:r>
          </a:p>
          <a:p>
            <a:pPr>
              <a:lnSpc>
                <a:spcPct val="120000"/>
              </a:lnSpc>
              <a:spcBef>
                <a:spcPct val="0"/>
              </a:spcBef>
              <a:buFont typeface="Wingdings" pitchFamily="2" charset="2"/>
              <a:buNone/>
            </a:pPr>
            <a:r>
              <a:rPr lang="zh-CN" altLang="en-US" sz="3000" dirty="0"/>
              <a:t>     </a:t>
            </a:r>
            <a:r>
              <a:rPr lang="en-US" altLang="zh-CN" sz="3000" dirty="0"/>
              <a:t>2)</a:t>
            </a:r>
            <a:r>
              <a:rPr lang="zh-CN" altLang="en-US" sz="3000" dirty="0"/>
              <a:t>初始状态：</a:t>
            </a:r>
            <a:r>
              <a:rPr lang="en-US" altLang="zh-CN" sz="3000" dirty="0"/>
              <a:t>s=</a:t>
            </a:r>
            <a:r>
              <a:rPr lang="zh-CN" altLang="en-US" sz="3000" dirty="0"/>
              <a:t>源点</a:t>
            </a:r>
            <a:r>
              <a:rPr lang="en-US" altLang="zh-CN" sz="3000" dirty="0"/>
              <a:t>v</a:t>
            </a:r>
          </a:p>
          <a:p>
            <a:pPr>
              <a:lnSpc>
                <a:spcPct val="120000"/>
              </a:lnSpc>
              <a:spcBef>
                <a:spcPct val="0"/>
              </a:spcBef>
              <a:buFont typeface="Wingdings" pitchFamily="2" charset="2"/>
              <a:buNone/>
            </a:pPr>
            <a:r>
              <a:rPr lang="en-US" altLang="zh-CN" sz="3000" dirty="0"/>
              <a:t>     3)</a:t>
            </a:r>
            <a:r>
              <a:rPr lang="zh-CN" altLang="en-US" sz="3000" dirty="0"/>
              <a:t>叠代算法：</a:t>
            </a:r>
          </a:p>
          <a:p>
            <a:pPr lvl="1">
              <a:lnSpc>
                <a:spcPct val="120000"/>
              </a:lnSpc>
              <a:spcBef>
                <a:spcPct val="0"/>
              </a:spcBef>
            </a:pPr>
            <a:r>
              <a:rPr lang="zh-CN" altLang="en-US" sz="2600" b="1" dirty="0">
                <a:solidFill>
                  <a:srgbClr val="C00000"/>
                </a:solidFill>
              </a:rPr>
              <a:t>直接与</a:t>
            </a:r>
            <a:r>
              <a:rPr lang="en-US" altLang="zh-CN" sz="2600" b="1" dirty="0">
                <a:solidFill>
                  <a:srgbClr val="C00000"/>
                </a:solidFill>
              </a:rPr>
              <a:t>v</a:t>
            </a:r>
            <a:r>
              <a:rPr lang="zh-CN" altLang="en-US" sz="2600" b="1" dirty="0">
                <a:solidFill>
                  <a:srgbClr val="C00000"/>
                </a:solidFill>
              </a:rPr>
              <a:t>相连的最近顶点</a:t>
            </a:r>
            <a:r>
              <a:rPr lang="en-US" altLang="zh-CN" sz="2600" b="1" dirty="0">
                <a:solidFill>
                  <a:srgbClr val="C00000"/>
                </a:solidFill>
              </a:rPr>
              <a:t>vi,</a:t>
            </a:r>
            <a:r>
              <a:rPr lang="zh-CN" altLang="en-US" sz="2600" b="1" dirty="0">
                <a:solidFill>
                  <a:srgbClr val="C00000"/>
                </a:solidFill>
              </a:rPr>
              <a:t>加入</a:t>
            </a:r>
            <a:r>
              <a:rPr lang="en-US" altLang="zh-CN" sz="2600" b="1" dirty="0" smtClean="0">
                <a:solidFill>
                  <a:srgbClr val="C00000"/>
                </a:solidFill>
              </a:rPr>
              <a:t>s</a:t>
            </a:r>
          </a:p>
          <a:p>
            <a:pPr lvl="1">
              <a:lnSpc>
                <a:spcPct val="120000"/>
              </a:lnSpc>
              <a:spcBef>
                <a:spcPct val="0"/>
              </a:spcBef>
            </a:pPr>
            <a:r>
              <a:rPr lang="zh-CN" altLang="en-US" sz="2600" b="1" dirty="0">
                <a:solidFill>
                  <a:srgbClr val="C00000"/>
                </a:solidFill>
              </a:rPr>
              <a:t>从</a:t>
            </a:r>
            <a:r>
              <a:rPr lang="en-US" altLang="zh-CN" sz="2600" b="1" dirty="0">
                <a:solidFill>
                  <a:srgbClr val="C00000"/>
                </a:solidFill>
              </a:rPr>
              <a:t>v</a:t>
            </a:r>
            <a:r>
              <a:rPr lang="zh-CN" altLang="en-US" sz="2600" b="1" dirty="0">
                <a:solidFill>
                  <a:srgbClr val="C00000"/>
                </a:solidFill>
              </a:rPr>
              <a:t>经过</a:t>
            </a:r>
            <a:r>
              <a:rPr lang="en-US" altLang="zh-CN" sz="2600" b="1" dirty="0">
                <a:solidFill>
                  <a:srgbClr val="C00000"/>
                </a:solidFill>
              </a:rPr>
              <a:t>vi</a:t>
            </a:r>
            <a:r>
              <a:rPr lang="zh-CN" altLang="en-US" sz="2600" b="1" dirty="0">
                <a:solidFill>
                  <a:srgbClr val="C00000"/>
                </a:solidFill>
              </a:rPr>
              <a:t>可以到达的顶点中最短的，加入</a:t>
            </a:r>
            <a:r>
              <a:rPr lang="en-US" altLang="zh-CN" sz="2600" b="1" dirty="0" smtClean="0">
                <a:solidFill>
                  <a:srgbClr val="C00000"/>
                </a:solidFill>
              </a:rPr>
              <a:t>s</a:t>
            </a:r>
          </a:p>
          <a:p>
            <a:pPr>
              <a:lnSpc>
                <a:spcPct val="120000"/>
              </a:lnSpc>
              <a:spcBef>
                <a:spcPct val="0"/>
              </a:spcBef>
              <a:buFont typeface="Wingdings" pitchFamily="2" charset="2"/>
              <a:buNone/>
            </a:pPr>
            <a:r>
              <a:rPr lang="en-US" altLang="zh-CN" sz="3000" dirty="0" smtClean="0"/>
              <a:t>          </a:t>
            </a:r>
            <a:r>
              <a:rPr lang="en-US" altLang="zh-CN" sz="3000" dirty="0" smtClean="0">
                <a:latin typeface="Times New Roman"/>
              </a:rPr>
              <a:t>……</a:t>
            </a:r>
            <a:endParaRPr lang="en-US" altLang="zh-CN" sz="3000" dirty="0"/>
          </a:p>
        </p:txBody>
      </p:sp>
      <p:grpSp>
        <p:nvGrpSpPr>
          <p:cNvPr id="4" name="Group 4"/>
          <p:cNvGrpSpPr>
            <a:grpSpLocks/>
          </p:cNvGrpSpPr>
          <p:nvPr/>
        </p:nvGrpSpPr>
        <p:grpSpPr bwMode="auto">
          <a:xfrm>
            <a:off x="6969869" y="-1846"/>
            <a:ext cx="2133600" cy="1860841"/>
            <a:chOff x="864" y="1680"/>
            <a:chExt cx="2304" cy="2237"/>
          </a:xfrm>
        </p:grpSpPr>
        <p:sp>
          <p:nvSpPr>
            <p:cNvPr id="5" name="Line 5"/>
            <p:cNvSpPr>
              <a:spLocks noChangeShapeType="1"/>
            </p:cNvSpPr>
            <p:nvPr/>
          </p:nvSpPr>
          <p:spPr bwMode="auto">
            <a:xfrm>
              <a:off x="1200" y="2496"/>
              <a:ext cx="1392" cy="0"/>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 name="Line 6"/>
            <p:cNvSpPr>
              <a:spLocks noChangeShapeType="1"/>
            </p:cNvSpPr>
            <p:nvPr/>
          </p:nvSpPr>
          <p:spPr bwMode="auto">
            <a:xfrm flipH="1" flipV="1">
              <a:off x="2016" y="1968"/>
              <a:ext cx="624" cy="432"/>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7" name="Line 7"/>
            <p:cNvSpPr>
              <a:spLocks noChangeShapeType="1"/>
            </p:cNvSpPr>
            <p:nvPr/>
          </p:nvSpPr>
          <p:spPr bwMode="auto">
            <a:xfrm flipH="1">
              <a:off x="1152" y="1968"/>
              <a:ext cx="576" cy="384"/>
            </a:xfrm>
            <a:prstGeom prst="line">
              <a:avLst/>
            </a:prstGeom>
            <a:noFill/>
            <a:ln w="38100">
              <a:solidFill>
                <a:srgbClr val="0099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8" name="Oval 8"/>
            <p:cNvSpPr>
              <a:spLocks noChangeArrowheads="1"/>
            </p:cNvSpPr>
            <p:nvPr/>
          </p:nvSpPr>
          <p:spPr bwMode="auto">
            <a:xfrm>
              <a:off x="1680" y="1680"/>
              <a:ext cx="360" cy="317"/>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a:solidFill>
                    <a:schemeClr val="bg1"/>
                  </a:solidFill>
                  <a:latin typeface="Times New Roman" pitchFamily="18" charset="0"/>
                </a:rPr>
                <a:t>V5</a:t>
              </a:r>
            </a:p>
          </p:txBody>
        </p:sp>
        <p:sp>
          <p:nvSpPr>
            <p:cNvPr id="9" name="Oval 9"/>
            <p:cNvSpPr>
              <a:spLocks noChangeArrowheads="1"/>
            </p:cNvSpPr>
            <p:nvPr/>
          </p:nvSpPr>
          <p:spPr bwMode="auto">
            <a:xfrm>
              <a:off x="864" y="2976"/>
              <a:ext cx="360" cy="31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a:solidFill>
                    <a:schemeClr val="bg1"/>
                  </a:solidFill>
                  <a:latin typeface="Times New Roman" pitchFamily="18" charset="0"/>
                </a:rPr>
                <a:t>V1</a:t>
              </a:r>
            </a:p>
          </p:txBody>
        </p:sp>
        <p:sp>
          <p:nvSpPr>
            <p:cNvPr id="10" name="Oval 10"/>
            <p:cNvSpPr>
              <a:spLocks noChangeArrowheads="1"/>
            </p:cNvSpPr>
            <p:nvPr/>
          </p:nvSpPr>
          <p:spPr bwMode="auto">
            <a:xfrm>
              <a:off x="2544" y="3024"/>
              <a:ext cx="360" cy="31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a:solidFill>
                    <a:schemeClr val="bg1"/>
                  </a:solidFill>
                  <a:latin typeface="Times New Roman" pitchFamily="18" charset="0"/>
                </a:rPr>
                <a:t>V3</a:t>
              </a:r>
            </a:p>
          </p:txBody>
        </p:sp>
        <p:sp>
          <p:nvSpPr>
            <p:cNvPr id="11" name="Oval 11"/>
            <p:cNvSpPr>
              <a:spLocks noChangeArrowheads="1"/>
            </p:cNvSpPr>
            <p:nvPr/>
          </p:nvSpPr>
          <p:spPr bwMode="auto">
            <a:xfrm>
              <a:off x="864" y="2316"/>
              <a:ext cx="360" cy="317"/>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a:solidFill>
                    <a:schemeClr val="bg1"/>
                  </a:solidFill>
                  <a:latin typeface="Times New Roman" pitchFamily="18" charset="0"/>
                </a:rPr>
                <a:t>V0</a:t>
              </a:r>
            </a:p>
          </p:txBody>
        </p:sp>
        <p:sp>
          <p:nvSpPr>
            <p:cNvPr id="12" name="Oval 12"/>
            <p:cNvSpPr>
              <a:spLocks noChangeArrowheads="1"/>
            </p:cNvSpPr>
            <p:nvPr/>
          </p:nvSpPr>
          <p:spPr bwMode="auto">
            <a:xfrm>
              <a:off x="2544" y="2352"/>
              <a:ext cx="360" cy="317"/>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a:solidFill>
                    <a:schemeClr val="bg1"/>
                  </a:solidFill>
                  <a:latin typeface="Times New Roman" pitchFamily="18" charset="0"/>
                </a:rPr>
                <a:t>V4</a:t>
              </a:r>
            </a:p>
          </p:txBody>
        </p:sp>
        <p:sp>
          <p:nvSpPr>
            <p:cNvPr id="13" name="Line 13"/>
            <p:cNvSpPr>
              <a:spLocks noChangeShapeType="1"/>
            </p:cNvSpPr>
            <p:nvPr/>
          </p:nvSpPr>
          <p:spPr bwMode="auto">
            <a:xfrm>
              <a:off x="1152" y="3216"/>
              <a:ext cx="528" cy="432"/>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14" name="Oval 14"/>
            <p:cNvSpPr>
              <a:spLocks noChangeArrowheads="1"/>
            </p:cNvSpPr>
            <p:nvPr/>
          </p:nvSpPr>
          <p:spPr bwMode="auto">
            <a:xfrm>
              <a:off x="1632" y="3600"/>
              <a:ext cx="360" cy="317"/>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a:solidFill>
                    <a:schemeClr val="bg1"/>
                  </a:solidFill>
                  <a:latin typeface="Times New Roman" pitchFamily="18" charset="0"/>
                </a:rPr>
                <a:t>V2</a:t>
              </a:r>
            </a:p>
          </p:txBody>
        </p:sp>
        <p:sp>
          <p:nvSpPr>
            <p:cNvPr id="15" name="Line 15"/>
            <p:cNvSpPr>
              <a:spLocks noChangeShapeType="1"/>
            </p:cNvSpPr>
            <p:nvPr/>
          </p:nvSpPr>
          <p:spPr bwMode="auto">
            <a:xfrm>
              <a:off x="1200" y="2592"/>
              <a:ext cx="576" cy="1056"/>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16" name="Line 16"/>
            <p:cNvSpPr>
              <a:spLocks noChangeShapeType="1"/>
            </p:cNvSpPr>
            <p:nvPr/>
          </p:nvSpPr>
          <p:spPr bwMode="auto">
            <a:xfrm flipV="1">
              <a:off x="1920" y="3312"/>
              <a:ext cx="672" cy="384"/>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17" name="Line 17"/>
            <p:cNvSpPr>
              <a:spLocks noChangeShapeType="1"/>
            </p:cNvSpPr>
            <p:nvPr/>
          </p:nvSpPr>
          <p:spPr bwMode="auto">
            <a:xfrm flipH="1" flipV="1">
              <a:off x="1920" y="2016"/>
              <a:ext cx="672" cy="1056"/>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18" name="Line 18"/>
            <p:cNvSpPr>
              <a:spLocks noChangeShapeType="1"/>
            </p:cNvSpPr>
            <p:nvPr/>
          </p:nvSpPr>
          <p:spPr bwMode="auto">
            <a:xfrm>
              <a:off x="2736" y="2688"/>
              <a:ext cx="0" cy="336"/>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19" name="Text Box 19"/>
            <p:cNvSpPr txBox="1">
              <a:spLocks noChangeArrowheads="1"/>
            </p:cNvSpPr>
            <p:nvPr/>
          </p:nvSpPr>
          <p:spPr bwMode="auto">
            <a:xfrm>
              <a:off x="1104" y="1968"/>
              <a:ext cx="624"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1400" dirty="0">
                  <a:latin typeface="Times New Roman" pitchFamily="18" charset="0"/>
                </a:rPr>
                <a:t>100</a:t>
              </a:r>
            </a:p>
          </p:txBody>
        </p:sp>
        <p:sp>
          <p:nvSpPr>
            <p:cNvPr id="20" name="Text Box 20"/>
            <p:cNvSpPr txBox="1">
              <a:spLocks noChangeArrowheads="1"/>
            </p:cNvSpPr>
            <p:nvPr/>
          </p:nvSpPr>
          <p:spPr bwMode="auto">
            <a:xfrm>
              <a:off x="2256" y="1968"/>
              <a:ext cx="48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a:latin typeface="Times New Roman" pitchFamily="18" charset="0"/>
                </a:rPr>
                <a:t>60</a:t>
              </a:r>
            </a:p>
          </p:txBody>
        </p:sp>
        <p:sp>
          <p:nvSpPr>
            <p:cNvPr id="21" name="Text Box 21"/>
            <p:cNvSpPr txBox="1">
              <a:spLocks noChangeArrowheads="1"/>
            </p:cNvSpPr>
            <p:nvPr/>
          </p:nvSpPr>
          <p:spPr bwMode="auto">
            <a:xfrm>
              <a:off x="1584" y="2256"/>
              <a:ext cx="48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a:latin typeface="Times New Roman" pitchFamily="18" charset="0"/>
                </a:rPr>
                <a:t>30</a:t>
              </a:r>
            </a:p>
          </p:txBody>
        </p:sp>
        <p:sp>
          <p:nvSpPr>
            <p:cNvPr id="22" name="Text Box 22"/>
            <p:cNvSpPr txBox="1">
              <a:spLocks noChangeArrowheads="1"/>
            </p:cNvSpPr>
            <p:nvPr/>
          </p:nvSpPr>
          <p:spPr bwMode="auto">
            <a:xfrm>
              <a:off x="2064" y="2544"/>
              <a:ext cx="48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a:latin typeface="Times New Roman" pitchFamily="18" charset="0"/>
                </a:rPr>
                <a:t>10</a:t>
              </a:r>
            </a:p>
          </p:txBody>
        </p:sp>
        <p:sp>
          <p:nvSpPr>
            <p:cNvPr id="23" name="Text Box 23"/>
            <p:cNvSpPr txBox="1">
              <a:spLocks noChangeArrowheads="1"/>
            </p:cNvSpPr>
            <p:nvPr/>
          </p:nvSpPr>
          <p:spPr bwMode="auto">
            <a:xfrm>
              <a:off x="1392" y="2880"/>
              <a:ext cx="48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a:latin typeface="Times New Roman" pitchFamily="18" charset="0"/>
                </a:rPr>
                <a:t>10</a:t>
              </a:r>
            </a:p>
          </p:txBody>
        </p:sp>
        <p:sp>
          <p:nvSpPr>
            <p:cNvPr id="24" name="Text Box 24"/>
            <p:cNvSpPr txBox="1">
              <a:spLocks noChangeArrowheads="1"/>
            </p:cNvSpPr>
            <p:nvPr/>
          </p:nvSpPr>
          <p:spPr bwMode="auto">
            <a:xfrm>
              <a:off x="1200" y="3312"/>
              <a:ext cx="48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a:latin typeface="Times New Roman" pitchFamily="18" charset="0"/>
                </a:rPr>
                <a:t>5</a:t>
              </a:r>
            </a:p>
          </p:txBody>
        </p:sp>
        <p:sp>
          <p:nvSpPr>
            <p:cNvPr id="25" name="Text Box 25"/>
            <p:cNvSpPr txBox="1">
              <a:spLocks noChangeArrowheads="1"/>
            </p:cNvSpPr>
            <p:nvPr/>
          </p:nvSpPr>
          <p:spPr bwMode="auto">
            <a:xfrm>
              <a:off x="2016" y="3312"/>
              <a:ext cx="48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a:latin typeface="Times New Roman" pitchFamily="18" charset="0"/>
                </a:rPr>
                <a:t>50</a:t>
              </a:r>
            </a:p>
          </p:txBody>
        </p:sp>
        <p:sp>
          <p:nvSpPr>
            <p:cNvPr id="26" name="Text Box 26"/>
            <p:cNvSpPr txBox="1">
              <a:spLocks noChangeArrowheads="1"/>
            </p:cNvSpPr>
            <p:nvPr/>
          </p:nvSpPr>
          <p:spPr bwMode="auto">
            <a:xfrm>
              <a:off x="2688" y="2688"/>
              <a:ext cx="48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a:latin typeface="Times New Roman" pitchFamily="18" charset="0"/>
                </a:rPr>
                <a:t>20</a:t>
              </a:r>
            </a:p>
          </p:txBody>
        </p:sp>
      </p:grpSp>
    </p:spTree>
    <p:extLst>
      <p:ext uri="{BB962C8B-B14F-4D97-AF65-F5344CB8AC3E}">
        <p14:creationId xmlns:p14="http://schemas.microsoft.com/office/powerpoint/2010/main" val="1480440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ltLang="zh-CN" b="1"/>
              <a:t>2.</a:t>
            </a:r>
            <a:r>
              <a:rPr lang="zh-CN" altLang="en-US" b="1"/>
              <a:t>图的基本术语</a:t>
            </a:r>
          </a:p>
        </p:txBody>
      </p:sp>
      <p:sp>
        <p:nvSpPr>
          <p:cNvPr id="218115" name="Rectangle 3" descr="Rectangle: Click to edit Master text styles&#10;Second level&#10;Third level&#10;Fourth level&#10;Fifth level"/>
          <p:cNvSpPr>
            <a:spLocks noGrp="1" noChangeArrowheads="1"/>
          </p:cNvSpPr>
          <p:nvPr>
            <p:ph type="body" idx="1"/>
          </p:nvPr>
        </p:nvSpPr>
        <p:spPr/>
        <p:txBody>
          <a:bodyPr/>
          <a:lstStyle/>
          <a:p>
            <a:pPr>
              <a:buFont typeface="Wingdings" pitchFamily="2" charset="2"/>
              <a:buNone/>
            </a:pPr>
            <a:r>
              <a:rPr lang="zh-CN" altLang="en-US">
                <a:latin typeface="+mj-lt"/>
                <a:ea typeface="+mj-ea"/>
              </a:rPr>
              <a:t>     </a:t>
            </a:r>
          </a:p>
        </p:txBody>
      </p:sp>
      <p:sp>
        <p:nvSpPr>
          <p:cNvPr id="218116" name="Rectangle 4"/>
          <p:cNvSpPr>
            <a:spLocks noChangeArrowheads="1"/>
          </p:cNvSpPr>
          <p:nvPr/>
        </p:nvSpPr>
        <p:spPr bwMode="auto">
          <a:xfrm>
            <a:off x="1403648" y="1556792"/>
            <a:ext cx="7993063"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0" hangingPunct="0">
              <a:spcBef>
                <a:spcPct val="20000"/>
              </a:spcBef>
            </a:pPr>
            <a:r>
              <a:rPr lang="zh-CN" altLang="en-US" sz="3200" b="1" dirty="0">
                <a:solidFill>
                  <a:srgbClr val="FF6600"/>
                </a:solidFill>
                <a:effectLst>
                  <a:outerShdw blurRad="38100" dist="38100" dir="2700000" algn="tl">
                    <a:srgbClr val="C0C0C0"/>
                  </a:outerShdw>
                </a:effectLst>
                <a:latin typeface="+mj-lt"/>
                <a:ea typeface="+mj-ea"/>
                <a:sym typeface="Wingdings" pitchFamily="2" charset="2"/>
              </a:rPr>
              <a:t></a:t>
            </a:r>
            <a:r>
              <a:rPr lang="zh-CN" altLang="en-US" sz="2800" b="1" dirty="0">
                <a:solidFill>
                  <a:srgbClr val="FF6600"/>
                </a:solidFill>
                <a:latin typeface="+mj-lt"/>
                <a:ea typeface="+mj-ea"/>
                <a:sym typeface="Wingdings" pitchFamily="2" charset="2"/>
              </a:rPr>
              <a:t>度</a:t>
            </a:r>
            <a:r>
              <a:rPr lang="zh-CN" altLang="en-US" sz="2800" dirty="0">
                <a:latin typeface="+mj-lt"/>
                <a:ea typeface="+mj-ea"/>
                <a:sym typeface="Wingdings" pitchFamily="2" charset="2"/>
              </a:rPr>
              <a:t>：</a:t>
            </a:r>
            <a:r>
              <a:rPr lang="zh-CN" altLang="en-US" sz="2800" b="1" dirty="0">
                <a:latin typeface="+mj-lt"/>
                <a:ea typeface="+mj-ea"/>
              </a:rPr>
              <a:t>一个顶点的度是与它相关联的边的条数。</a:t>
            </a:r>
          </a:p>
          <a:p>
            <a:pPr marL="342900" indent="-342900" eaLnBrk="0" hangingPunct="0">
              <a:spcBef>
                <a:spcPct val="20000"/>
              </a:spcBef>
            </a:pPr>
            <a:r>
              <a:rPr lang="zh-CN" altLang="en-US" sz="2800" b="1" dirty="0">
                <a:latin typeface="+mj-lt"/>
                <a:ea typeface="+mj-ea"/>
              </a:rPr>
              <a:t>    </a:t>
            </a:r>
            <a:r>
              <a:rPr lang="zh-CN" altLang="en-US" sz="2800" b="1" dirty="0">
                <a:solidFill>
                  <a:srgbClr val="FF6600"/>
                </a:solidFill>
                <a:latin typeface="+mj-lt"/>
                <a:ea typeface="+mj-ea"/>
                <a:sym typeface="Wingdings" pitchFamily="2" charset="2"/>
              </a:rPr>
              <a:t>入度</a:t>
            </a:r>
            <a:r>
              <a:rPr lang="zh-CN" altLang="en-US" sz="2800" dirty="0">
                <a:latin typeface="+mj-lt"/>
                <a:ea typeface="+mj-ea"/>
                <a:sym typeface="Wingdings" pitchFamily="2" charset="2"/>
              </a:rPr>
              <a:t>：</a:t>
            </a:r>
            <a:r>
              <a:rPr lang="zh-CN" altLang="en-US" sz="2800" b="1" dirty="0">
                <a:latin typeface="+mj-lt"/>
                <a:ea typeface="+mj-ea"/>
                <a:sym typeface="Wingdings" pitchFamily="2" charset="2"/>
              </a:rPr>
              <a:t>有向图中，到达顶点的边数</a:t>
            </a:r>
          </a:p>
          <a:p>
            <a:pPr marL="342900" indent="-342900" eaLnBrk="0" hangingPunct="0">
              <a:spcBef>
                <a:spcPct val="20000"/>
              </a:spcBef>
            </a:pPr>
            <a:r>
              <a:rPr lang="zh-CN" altLang="en-US" sz="2800" dirty="0">
                <a:solidFill>
                  <a:srgbClr val="FF6600"/>
                </a:solidFill>
                <a:latin typeface="+mj-lt"/>
                <a:ea typeface="+mj-ea"/>
                <a:sym typeface="Wingdings" pitchFamily="2" charset="2"/>
              </a:rPr>
              <a:t>    </a:t>
            </a:r>
            <a:r>
              <a:rPr lang="zh-CN" altLang="en-US" sz="2800" b="1" dirty="0">
                <a:solidFill>
                  <a:srgbClr val="FF6600"/>
                </a:solidFill>
                <a:latin typeface="+mj-lt"/>
                <a:ea typeface="+mj-ea"/>
                <a:sym typeface="Wingdings" pitchFamily="2" charset="2"/>
              </a:rPr>
              <a:t>出度</a:t>
            </a:r>
            <a:r>
              <a:rPr lang="zh-CN" altLang="en-US" sz="2800" dirty="0">
                <a:latin typeface="+mj-lt"/>
                <a:ea typeface="+mj-ea"/>
                <a:sym typeface="Wingdings" pitchFamily="2" charset="2"/>
              </a:rPr>
              <a:t>：</a:t>
            </a:r>
            <a:r>
              <a:rPr lang="zh-CN" altLang="en-US" sz="2800" b="1" dirty="0">
                <a:latin typeface="+mj-lt"/>
                <a:ea typeface="+mj-ea"/>
                <a:sym typeface="Wingdings" pitchFamily="2" charset="2"/>
              </a:rPr>
              <a:t>有向图中，顶点出发的边数</a:t>
            </a:r>
          </a:p>
          <a:p>
            <a:pPr marL="342900" indent="-342900" eaLnBrk="0" hangingPunct="0"/>
            <a:endParaRPr lang="zh-CN" altLang="en-US" sz="3200" b="1" dirty="0">
              <a:latin typeface="+mj-lt"/>
              <a:ea typeface="+mj-ea"/>
              <a:sym typeface="Wingdings" pitchFamily="2" charset="2"/>
            </a:endParaRPr>
          </a:p>
        </p:txBody>
      </p:sp>
      <p:pic>
        <p:nvPicPr>
          <p:cNvPr id="2181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3933825"/>
            <a:ext cx="3048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218119" name="Text Box 7"/>
          <p:cNvSpPr txBox="1">
            <a:spLocks noChangeArrowheads="1"/>
          </p:cNvSpPr>
          <p:nvPr/>
        </p:nvSpPr>
        <p:spPr bwMode="auto">
          <a:xfrm>
            <a:off x="2051050" y="4076700"/>
            <a:ext cx="216058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9900"/>
                </a:solidFill>
                <a:latin typeface="+mj-lt"/>
                <a:ea typeface="+mj-ea"/>
              </a:rPr>
              <a:t>A</a:t>
            </a:r>
            <a:r>
              <a:rPr lang="zh-CN" altLang="en-US" sz="2800" b="1" dirty="0">
                <a:solidFill>
                  <a:srgbClr val="009900"/>
                </a:solidFill>
                <a:latin typeface="+mj-lt"/>
                <a:ea typeface="+mj-ea"/>
              </a:rPr>
              <a:t>的入度：</a:t>
            </a:r>
            <a:r>
              <a:rPr lang="en-US" altLang="zh-CN" sz="2800" b="1" dirty="0">
                <a:solidFill>
                  <a:srgbClr val="009900"/>
                </a:solidFill>
                <a:latin typeface="+mj-lt"/>
                <a:ea typeface="+mj-ea"/>
              </a:rPr>
              <a:t>1</a:t>
            </a:r>
          </a:p>
          <a:p>
            <a:r>
              <a:rPr lang="en-US" altLang="zh-CN" sz="2800" b="1" dirty="0">
                <a:solidFill>
                  <a:srgbClr val="009900"/>
                </a:solidFill>
                <a:latin typeface="+mj-lt"/>
                <a:ea typeface="+mj-ea"/>
              </a:rPr>
              <a:t>       </a:t>
            </a:r>
            <a:r>
              <a:rPr lang="zh-CN" altLang="en-US" sz="2800" b="1" dirty="0">
                <a:solidFill>
                  <a:srgbClr val="009900"/>
                </a:solidFill>
                <a:latin typeface="+mj-lt"/>
                <a:ea typeface="+mj-ea"/>
              </a:rPr>
              <a:t>出度：</a:t>
            </a:r>
            <a:r>
              <a:rPr lang="en-US" altLang="zh-CN" sz="2800" b="1" dirty="0">
                <a:solidFill>
                  <a:srgbClr val="009900"/>
                </a:solidFill>
                <a:latin typeface="+mj-lt"/>
                <a:ea typeface="+mj-ea"/>
              </a:rPr>
              <a:t>2</a:t>
            </a:r>
          </a:p>
        </p:txBody>
      </p:sp>
    </p:spTree>
    <p:extLst>
      <p:ext uri="{BB962C8B-B14F-4D97-AF65-F5344CB8AC3E}">
        <p14:creationId xmlns:p14="http://schemas.microsoft.com/office/powerpoint/2010/main" val="19710137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8118"/>
                                        </p:tgtEl>
                                        <p:attrNameLst>
                                          <p:attrName>style.visibility</p:attrName>
                                        </p:attrNameLst>
                                      </p:cBhvr>
                                      <p:to>
                                        <p:strVal val="visible"/>
                                      </p:to>
                                    </p:set>
                                    <p:anim calcmode="lin" valueType="num">
                                      <p:cBhvr additive="base">
                                        <p:cTn id="7" dur="500" fill="hold"/>
                                        <p:tgtEl>
                                          <p:spTgt spid="218118"/>
                                        </p:tgtEl>
                                        <p:attrNameLst>
                                          <p:attrName>ppt_x</p:attrName>
                                        </p:attrNameLst>
                                      </p:cBhvr>
                                      <p:tavLst>
                                        <p:tav tm="0">
                                          <p:val>
                                            <p:strVal val="#ppt_x"/>
                                          </p:val>
                                        </p:tav>
                                        <p:tav tm="100000">
                                          <p:val>
                                            <p:strVal val="#ppt_x"/>
                                          </p:val>
                                        </p:tav>
                                      </p:tavLst>
                                    </p:anim>
                                    <p:anim calcmode="lin" valueType="num">
                                      <p:cBhvr additive="base">
                                        <p:cTn id="8" dur="500" fill="hold"/>
                                        <p:tgtEl>
                                          <p:spTgt spid="2181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18119"/>
                                        </p:tgtEl>
                                        <p:attrNameLst>
                                          <p:attrName>style.visibility</p:attrName>
                                        </p:attrNameLst>
                                      </p:cBhvr>
                                      <p:to>
                                        <p:strVal val="visible"/>
                                      </p:to>
                                    </p:set>
                                    <p:animEffect transition="in" filter="wipe(up)">
                                      <p:cBhvr>
                                        <p:cTn id="13" dur="500"/>
                                        <p:tgtEl>
                                          <p:spTgt spid="218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9"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1581596" y="1007839"/>
            <a:ext cx="457200" cy="457200"/>
          </a:xfrm>
          <a:prstGeom prst="rect">
            <a:avLst/>
          </a:prstGeom>
          <a:noFill/>
          <a:ln w="9525">
            <a:solidFill>
              <a:srgbClr val="000000"/>
            </a:solidFill>
            <a:miter lim="800000"/>
            <a:headEnd/>
            <a:tailEnd/>
          </a:ln>
          <a:effectLst/>
          <a:extLst/>
        </p:spPr>
        <p:txBody>
          <a:bodyPr wrap="none" anchor="ctr"/>
          <a:lstStyle/>
          <a:p>
            <a:pPr algn="ctr"/>
            <a:r>
              <a:rPr kumimoji="1" lang="en-US" altLang="zh-CN" sz="2400">
                <a:solidFill>
                  <a:srgbClr val="000000"/>
                </a:solidFill>
                <a:latin typeface="+mj-lt"/>
                <a:ea typeface="+mj-ea"/>
              </a:rPr>
              <a:t>v1</a:t>
            </a:r>
          </a:p>
        </p:txBody>
      </p:sp>
      <p:sp>
        <p:nvSpPr>
          <p:cNvPr id="6" name="Rectangle 8"/>
          <p:cNvSpPr>
            <a:spLocks noChangeArrowheads="1"/>
          </p:cNvSpPr>
          <p:nvPr/>
        </p:nvSpPr>
        <p:spPr bwMode="auto">
          <a:xfrm>
            <a:off x="2038796" y="1007839"/>
            <a:ext cx="304800" cy="457200"/>
          </a:xfrm>
          <a:prstGeom prst="rect">
            <a:avLst/>
          </a:prstGeom>
          <a:noFill/>
          <a:ln w="9525">
            <a:solidFill>
              <a:srgbClr val="000000"/>
            </a:solidFill>
            <a:miter lim="800000"/>
            <a:headEnd/>
            <a:tailEnd/>
          </a:ln>
          <a:effectLst/>
          <a:extLst/>
        </p:spPr>
        <p:txBody>
          <a:bodyPr wrap="none" anchor="ctr"/>
          <a:lstStyle/>
          <a:p>
            <a:pPr algn="ctr"/>
            <a:endParaRPr kumimoji="1" lang="en-US" altLang="zh-CN" sz="2400">
              <a:solidFill>
                <a:srgbClr val="000000"/>
              </a:solidFill>
              <a:latin typeface="+mj-lt"/>
              <a:ea typeface="+mj-ea"/>
            </a:endParaRPr>
          </a:p>
        </p:txBody>
      </p:sp>
      <p:sp>
        <p:nvSpPr>
          <p:cNvPr id="7" name="Rectangle 9"/>
          <p:cNvSpPr>
            <a:spLocks noChangeArrowheads="1"/>
          </p:cNvSpPr>
          <p:nvPr/>
        </p:nvSpPr>
        <p:spPr bwMode="auto">
          <a:xfrm>
            <a:off x="2038796" y="1465039"/>
            <a:ext cx="314325" cy="457200"/>
          </a:xfrm>
          <a:prstGeom prst="rect">
            <a:avLst/>
          </a:prstGeom>
          <a:noFill/>
          <a:ln w="9525">
            <a:solidFill>
              <a:srgbClr val="000000"/>
            </a:solidFill>
            <a:miter lim="800000"/>
            <a:headEnd/>
            <a:tailEnd/>
          </a:ln>
          <a:effectLst/>
          <a:extLst/>
        </p:spPr>
        <p:txBody>
          <a:bodyPr wrap="none" anchor="ctr"/>
          <a:lstStyle/>
          <a:p>
            <a:pPr algn="ctr"/>
            <a:endParaRPr kumimoji="1" lang="en-US" altLang="zh-CN" sz="2400" b="1">
              <a:solidFill>
                <a:srgbClr val="000000"/>
              </a:solidFill>
              <a:latin typeface="+mj-lt"/>
              <a:ea typeface="+mj-ea"/>
            </a:endParaRPr>
          </a:p>
        </p:txBody>
      </p:sp>
      <p:sp>
        <p:nvSpPr>
          <p:cNvPr id="8" name="Rectangle 10"/>
          <p:cNvSpPr>
            <a:spLocks noChangeArrowheads="1"/>
          </p:cNvSpPr>
          <p:nvPr/>
        </p:nvSpPr>
        <p:spPr bwMode="auto">
          <a:xfrm>
            <a:off x="1581596" y="1922239"/>
            <a:ext cx="457200" cy="457200"/>
          </a:xfrm>
          <a:prstGeom prst="rect">
            <a:avLst/>
          </a:prstGeom>
          <a:noFill/>
          <a:ln w="9525">
            <a:solidFill>
              <a:srgbClr val="000000"/>
            </a:solidFill>
            <a:miter lim="800000"/>
            <a:headEnd/>
            <a:tailEnd/>
          </a:ln>
          <a:effectLst/>
          <a:extLst/>
        </p:spPr>
        <p:txBody>
          <a:bodyPr wrap="none" anchor="ctr"/>
          <a:lstStyle/>
          <a:p>
            <a:pPr algn="ctr"/>
            <a:r>
              <a:rPr kumimoji="1" lang="en-US" altLang="zh-CN" sz="2400">
                <a:solidFill>
                  <a:srgbClr val="000000"/>
                </a:solidFill>
                <a:latin typeface="+mj-lt"/>
                <a:ea typeface="+mj-ea"/>
              </a:rPr>
              <a:t>v3</a:t>
            </a:r>
          </a:p>
        </p:txBody>
      </p:sp>
      <p:sp>
        <p:nvSpPr>
          <p:cNvPr id="9" name="Rectangle 11"/>
          <p:cNvSpPr>
            <a:spLocks noChangeArrowheads="1"/>
          </p:cNvSpPr>
          <p:nvPr/>
        </p:nvSpPr>
        <p:spPr bwMode="auto">
          <a:xfrm>
            <a:off x="2038796" y="1922239"/>
            <a:ext cx="304800" cy="457200"/>
          </a:xfrm>
          <a:prstGeom prst="rect">
            <a:avLst/>
          </a:prstGeom>
          <a:noFill/>
          <a:ln w="9525">
            <a:solidFill>
              <a:srgbClr val="000000"/>
            </a:solidFill>
            <a:miter lim="800000"/>
            <a:headEnd/>
            <a:tailEnd/>
          </a:ln>
          <a:effectLst/>
          <a:extLst/>
        </p:spPr>
        <p:txBody>
          <a:bodyPr wrap="none" anchor="ctr"/>
          <a:lstStyle/>
          <a:p>
            <a:pPr algn="ctr"/>
            <a:endParaRPr kumimoji="1" lang="en-US" altLang="zh-CN" sz="2400">
              <a:solidFill>
                <a:srgbClr val="000000"/>
              </a:solidFill>
              <a:latin typeface="+mj-lt"/>
              <a:ea typeface="+mj-ea"/>
            </a:endParaRPr>
          </a:p>
        </p:txBody>
      </p:sp>
      <p:sp>
        <p:nvSpPr>
          <p:cNvPr id="10" name="Rectangle 12"/>
          <p:cNvSpPr>
            <a:spLocks noChangeArrowheads="1"/>
          </p:cNvSpPr>
          <p:nvPr/>
        </p:nvSpPr>
        <p:spPr bwMode="auto">
          <a:xfrm>
            <a:off x="1581596" y="2379439"/>
            <a:ext cx="457200" cy="457200"/>
          </a:xfrm>
          <a:prstGeom prst="rect">
            <a:avLst/>
          </a:prstGeom>
          <a:noFill/>
          <a:ln w="9525">
            <a:solidFill>
              <a:srgbClr val="000000"/>
            </a:solidFill>
            <a:miter lim="800000"/>
            <a:headEnd/>
            <a:tailEnd/>
          </a:ln>
          <a:effectLst/>
          <a:extLst/>
        </p:spPr>
        <p:txBody>
          <a:bodyPr wrap="none" anchor="ctr"/>
          <a:lstStyle/>
          <a:p>
            <a:pPr algn="ctr"/>
            <a:r>
              <a:rPr kumimoji="1" lang="en-US" altLang="zh-CN" sz="2400">
                <a:solidFill>
                  <a:srgbClr val="000000"/>
                </a:solidFill>
                <a:latin typeface="+mj-lt"/>
                <a:ea typeface="+mj-ea"/>
              </a:rPr>
              <a:t>v4</a:t>
            </a:r>
          </a:p>
        </p:txBody>
      </p:sp>
      <p:sp>
        <p:nvSpPr>
          <p:cNvPr id="11" name="Rectangle 13"/>
          <p:cNvSpPr>
            <a:spLocks noChangeArrowheads="1"/>
          </p:cNvSpPr>
          <p:nvPr/>
        </p:nvSpPr>
        <p:spPr bwMode="auto">
          <a:xfrm>
            <a:off x="2038796" y="2379439"/>
            <a:ext cx="304800" cy="457200"/>
          </a:xfrm>
          <a:prstGeom prst="rect">
            <a:avLst/>
          </a:prstGeom>
          <a:noFill/>
          <a:ln w="9525">
            <a:solidFill>
              <a:srgbClr val="000000"/>
            </a:solidFill>
            <a:miter lim="800000"/>
            <a:headEnd/>
            <a:tailEnd/>
          </a:ln>
          <a:effectLst/>
          <a:extLst/>
        </p:spPr>
        <p:txBody>
          <a:bodyPr wrap="none" anchor="ctr"/>
          <a:lstStyle/>
          <a:p>
            <a:pPr algn="ctr"/>
            <a:endParaRPr kumimoji="1" lang="en-US" altLang="zh-CN" sz="2400">
              <a:solidFill>
                <a:srgbClr val="000000"/>
              </a:solidFill>
              <a:latin typeface="+mj-lt"/>
              <a:ea typeface="+mj-ea"/>
            </a:endParaRPr>
          </a:p>
        </p:txBody>
      </p:sp>
      <p:sp>
        <p:nvSpPr>
          <p:cNvPr id="12" name="Rectangle 14"/>
          <p:cNvSpPr>
            <a:spLocks noChangeArrowheads="1"/>
          </p:cNvSpPr>
          <p:nvPr/>
        </p:nvSpPr>
        <p:spPr bwMode="auto">
          <a:xfrm>
            <a:off x="1581596" y="2836639"/>
            <a:ext cx="457200" cy="457200"/>
          </a:xfrm>
          <a:prstGeom prst="rect">
            <a:avLst/>
          </a:prstGeom>
          <a:noFill/>
          <a:ln w="9525">
            <a:solidFill>
              <a:srgbClr val="000000"/>
            </a:solidFill>
            <a:miter lim="800000"/>
            <a:headEnd/>
            <a:tailEnd/>
          </a:ln>
          <a:effectLst/>
          <a:extLst/>
        </p:spPr>
        <p:txBody>
          <a:bodyPr wrap="none" anchor="ctr"/>
          <a:lstStyle/>
          <a:p>
            <a:pPr algn="ctr"/>
            <a:r>
              <a:rPr kumimoji="1" lang="en-US" altLang="zh-CN" sz="2400">
                <a:solidFill>
                  <a:srgbClr val="000000"/>
                </a:solidFill>
                <a:latin typeface="+mj-lt"/>
                <a:ea typeface="+mj-ea"/>
              </a:rPr>
              <a:t>v5</a:t>
            </a:r>
          </a:p>
        </p:txBody>
      </p:sp>
      <p:sp>
        <p:nvSpPr>
          <p:cNvPr id="13" name="Rectangle 15"/>
          <p:cNvSpPr>
            <a:spLocks noChangeArrowheads="1"/>
          </p:cNvSpPr>
          <p:nvPr/>
        </p:nvSpPr>
        <p:spPr bwMode="auto">
          <a:xfrm>
            <a:off x="2038796" y="2836639"/>
            <a:ext cx="304800" cy="457200"/>
          </a:xfrm>
          <a:prstGeom prst="rect">
            <a:avLst/>
          </a:prstGeom>
          <a:noFill/>
          <a:ln w="9525">
            <a:solidFill>
              <a:srgbClr val="000000"/>
            </a:solidFill>
            <a:miter lim="800000"/>
            <a:headEnd/>
            <a:tailEnd/>
          </a:ln>
          <a:effectLst/>
          <a:extLst/>
        </p:spPr>
        <p:txBody>
          <a:bodyPr wrap="none" anchor="ctr"/>
          <a:lstStyle/>
          <a:p>
            <a:pPr algn="ctr"/>
            <a:r>
              <a:rPr lang="en-US" altLang="zh-CN" sz="2400" b="1" dirty="0">
                <a:solidFill>
                  <a:srgbClr val="000000"/>
                </a:solidFill>
              </a:rPr>
              <a:t>∧</a:t>
            </a:r>
          </a:p>
        </p:txBody>
      </p:sp>
      <p:sp>
        <p:nvSpPr>
          <p:cNvPr id="14" name="Rectangle 16"/>
          <p:cNvSpPr>
            <a:spLocks noChangeArrowheads="1"/>
          </p:cNvSpPr>
          <p:nvPr/>
        </p:nvSpPr>
        <p:spPr bwMode="auto">
          <a:xfrm>
            <a:off x="2724596" y="1031776"/>
            <a:ext cx="369888" cy="381000"/>
          </a:xfrm>
          <a:prstGeom prst="rect">
            <a:avLst/>
          </a:prstGeom>
          <a:noFill/>
          <a:ln w="9525">
            <a:solidFill>
              <a:srgbClr val="000000"/>
            </a:solidFill>
            <a:miter lim="800000"/>
            <a:headEnd/>
            <a:tailEnd/>
          </a:ln>
          <a:effectLst/>
          <a:extLst/>
        </p:spPr>
        <p:txBody>
          <a:bodyPr wrap="none" anchor="ctr"/>
          <a:lstStyle/>
          <a:p>
            <a:pPr algn="ctr"/>
            <a:r>
              <a:rPr kumimoji="1" lang="en-US" altLang="zh-CN" sz="2400" dirty="0" smtClean="0">
                <a:solidFill>
                  <a:srgbClr val="000000"/>
                </a:solidFill>
                <a:latin typeface="+mj-lt"/>
                <a:ea typeface="+mj-ea"/>
              </a:rPr>
              <a:t>2</a:t>
            </a:r>
            <a:endParaRPr kumimoji="1" lang="en-US" altLang="zh-CN" sz="2400" dirty="0">
              <a:solidFill>
                <a:srgbClr val="000000"/>
              </a:solidFill>
              <a:latin typeface="+mj-lt"/>
              <a:ea typeface="+mj-ea"/>
            </a:endParaRPr>
          </a:p>
        </p:txBody>
      </p:sp>
      <p:sp>
        <p:nvSpPr>
          <p:cNvPr id="15" name="Rectangle 17"/>
          <p:cNvSpPr>
            <a:spLocks noChangeArrowheads="1"/>
          </p:cNvSpPr>
          <p:nvPr/>
        </p:nvSpPr>
        <p:spPr bwMode="auto">
          <a:xfrm>
            <a:off x="3094484" y="1031776"/>
            <a:ext cx="431800" cy="381000"/>
          </a:xfrm>
          <a:prstGeom prst="rect">
            <a:avLst/>
          </a:prstGeom>
          <a:noFill/>
          <a:ln w="9525">
            <a:solidFill>
              <a:srgbClr val="000000"/>
            </a:solidFill>
            <a:miter lim="800000"/>
            <a:headEnd/>
            <a:tailEnd/>
          </a:ln>
          <a:effectLst/>
          <a:extLst/>
        </p:spPr>
        <p:txBody>
          <a:bodyPr wrap="none" anchor="ctr"/>
          <a:lstStyle/>
          <a:p>
            <a:pPr algn="ctr"/>
            <a:r>
              <a:rPr kumimoji="1" lang="en-US" altLang="zh-CN" sz="2400" dirty="0" smtClean="0">
                <a:solidFill>
                  <a:srgbClr val="000000"/>
                </a:solidFill>
                <a:latin typeface="+mj-lt"/>
                <a:ea typeface="+mj-ea"/>
              </a:rPr>
              <a:t>5</a:t>
            </a:r>
            <a:endParaRPr kumimoji="1" lang="en-US" altLang="zh-CN" sz="2400" dirty="0">
              <a:solidFill>
                <a:srgbClr val="000000"/>
              </a:solidFill>
              <a:latin typeface="+mj-lt"/>
              <a:ea typeface="+mj-ea"/>
            </a:endParaRPr>
          </a:p>
        </p:txBody>
      </p:sp>
      <p:sp>
        <p:nvSpPr>
          <p:cNvPr id="16" name="Line 18"/>
          <p:cNvSpPr>
            <a:spLocks noChangeShapeType="1"/>
          </p:cNvSpPr>
          <p:nvPr/>
        </p:nvSpPr>
        <p:spPr bwMode="auto">
          <a:xfrm>
            <a:off x="2191196" y="1236439"/>
            <a:ext cx="533400"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20" name="Rectangle 22"/>
          <p:cNvSpPr>
            <a:spLocks noChangeArrowheads="1"/>
          </p:cNvSpPr>
          <p:nvPr/>
        </p:nvSpPr>
        <p:spPr bwMode="auto">
          <a:xfrm>
            <a:off x="3526284" y="1031776"/>
            <a:ext cx="304800" cy="381000"/>
          </a:xfrm>
          <a:prstGeom prst="rect">
            <a:avLst/>
          </a:prstGeom>
          <a:noFill/>
          <a:ln w="9525">
            <a:solidFill>
              <a:srgbClr val="000000"/>
            </a:solidFill>
            <a:miter lim="800000"/>
            <a:headEnd/>
            <a:tailEnd/>
          </a:ln>
          <a:effectLst/>
          <a:extLst/>
        </p:spPr>
        <p:txBody>
          <a:bodyPr wrap="none" anchor="ctr"/>
          <a:lstStyle/>
          <a:p>
            <a:pPr algn="ctr"/>
            <a:r>
              <a:rPr lang="en-US" altLang="zh-CN" sz="2400" b="1" dirty="0">
                <a:solidFill>
                  <a:srgbClr val="000000"/>
                </a:solidFill>
              </a:rPr>
              <a:t>∧</a:t>
            </a:r>
          </a:p>
        </p:txBody>
      </p:sp>
      <p:sp>
        <p:nvSpPr>
          <p:cNvPr id="23" name="Rectangle 25"/>
          <p:cNvSpPr>
            <a:spLocks noChangeArrowheads="1"/>
          </p:cNvSpPr>
          <p:nvPr/>
        </p:nvSpPr>
        <p:spPr bwMode="auto">
          <a:xfrm>
            <a:off x="2729359" y="1490439"/>
            <a:ext cx="369888" cy="381000"/>
          </a:xfrm>
          <a:prstGeom prst="rect">
            <a:avLst/>
          </a:prstGeom>
          <a:noFill/>
          <a:ln w="9525">
            <a:solidFill>
              <a:srgbClr val="000000"/>
            </a:solidFill>
            <a:miter lim="800000"/>
            <a:headEnd/>
            <a:tailEnd/>
          </a:ln>
          <a:effectLst/>
          <a:extLst/>
        </p:spPr>
        <p:txBody>
          <a:bodyPr wrap="none" anchor="ctr"/>
          <a:lstStyle/>
          <a:p>
            <a:pPr algn="ctr"/>
            <a:r>
              <a:rPr kumimoji="1" lang="en-US" altLang="zh-CN" sz="2400" dirty="0" smtClean="0">
                <a:solidFill>
                  <a:srgbClr val="000000"/>
                </a:solidFill>
                <a:latin typeface="+mj-lt"/>
                <a:ea typeface="+mj-ea"/>
              </a:rPr>
              <a:t>3</a:t>
            </a:r>
            <a:endParaRPr kumimoji="1" lang="en-US" altLang="zh-CN" sz="2400" dirty="0">
              <a:solidFill>
                <a:srgbClr val="000000"/>
              </a:solidFill>
              <a:latin typeface="+mj-lt"/>
              <a:ea typeface="+mj-ea"/>
            </a:endParaRPr>
          </a:p>
        </p:txBody>
      </p:sp>
      <p:sp>
        <p:nvSpPr>
          <p:cNvPr id="24" name="Rectangle 26"/>
          <p:cNvSpPr>
            <a:spLocks noChangeArrowheads="1"/>
          </p:cNvSpPr>
          <p:nvPr/>
        </p:nvSpPr>
        <p:spPr bwMode="auto">
          <a:xfrm>
            <a:off x="3099246" y="1490439"/>
            <a:ext cx="431800" cy="381000"/>
          </a:xfrm>
          <a:prstGeom prst="rect">
            <a:avLst/>
          </a:prstGeom>
          <a:noFill/>
          <a:ln w="9525">
            <a:solidFill>
              <a:srgbClr val="000000"/>
            </a:solidFill>
            <a:miter lim="800000"/>
            <a:headEnd/>
            <a:tailEnd/>
          </a:ln>
          <a:effectLst/>
          <a:extLst/>
        </p:spPr>
        <p:txBody>
          <a:bodyPr wrap="none" anchor="ctr"/>
          <a:lstStyle/>
          <a:p>
            <a:pPr algn="ctr"/>
            <a:r>
              <a:rPr kumimoji="1" lang="en-US" altLang="zh-CN" sz="2400" dirty="0" smtClean="0">
                <a:solidFill>
                  <a:srgbClr val="000000"/>
                </a:solidFill>
                <a:latin typeface="+mj-lt"/>
                <a:ea typeface="+mj-ea"/>
              </a:rPr>
              <a:t>50</a:t>
            </a:r>
            <a:endParaRPr kumimoji="1" lang="en-US" altLang="zh-CN" sz="2400" dirty="0">
              <a:solidFill>
                <a:srgbClr val="000000"/>
              </a:solidFill>
              <a:latin typeface="+mj-lt"/>
              <a:ea typeface="+mj-ea"/>
            </a:endParaRPr>
          </a:p>
        </p:txBody>
      </p:sp>
      <p:sp>
        <p:nvSpPr>
          <p:cNvPr id="25" name="Line 27"/>
          <p:cNvSpPr>
            <a:spLocks noChangeShapeType="1"/>
          </p:cNvSpPr>
          <p:nvPr/>
        </p:nvSpPr>
        <p:spPr bwMode="auto">
          <a:xfrm>
            <a:off x="2195959" y="1719039"/>
            <a:ext cx="533400"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28" name="Rectangle 30"/>
          <p:cNvSpPr>
            <a:spLocks noChangeArrowheads="1"/>
          </p:cNvSpPr>
          <p:nvPr/>
        </p:nvSpPr>
        <p:spPr bwMode="auto">
          <a:xfrm>
            <a:off x="3531046" y="1490439"/>
            <a:ext cx="304800" cy="381000"/>
          </a:xfrm>
          <a:prstGeom prst="rect">
            <a:avLst/>
          </a:prstGeom>
          <a:noFill/>
          <a:ln w="9525">
            <a:solidFill>
              <a:srgbClr val="000000"/>
            </a:solidFill>
            <a:miter lim="800000"/>
            <a:headEnd/>
            <a:tailEnd/>
          </a:ln>
          <a:effectLst/>
          <a:extLst/>
        </p:spPr>
        <p:txBody>
          <a:bodyPr wrap="none" anchor="ctr"/>
          <a:lstStyle/>
          <a:p>
            <a:pPr algn="ctr"/>
            <a:r>
              <a:rPr lang="en-US" altLang="zh-CN" sz="2400" b="1" dirty="0">
                <a:solidFill>
                  <a:srgbClr val="000000"/>
                </a:solidFill>
              </a:rPr>
              <a:t>∧</a:t>
            </a:r>
          </a:p>
        </p:txBody>
      </p:sp>
      <p:sp>
        <p:nvSpPr>
          <p:cNvPr id="31" name="Rectangle 33"/>
          <p:cNvSpPr>
            <a:spLocks noChangeArrowheads="1"/>
          </p:cNvSpPr>
          <p:nvPr/>
        </p:nvSpPr>
        <p:spPr bwMode="auto">
          <a:xfrm>
            <a:off x="1581596" y="1465039"/>
            <a:ext cx="457200" cy="457200"/>
          </a:xfrm>
          <a:prstGeom prst="rect">
            <a:avLst/>
          </a:prstGeom>
          <a:noFill/>
          <a:ln w="9525">
            <a:solidFill>
              <a:srgbClr val="000000"/>
            </a:solidFill>
            <a:miter lim="800000"/>
            <a:headEnd/>
            <a:tailEnd/>
          </a:ln>
          <a:effectLst/>
          <a:extLst/>
        </p:spPr>
        <p:txBody>
          <a:bodyPr wrap="none" anchor="ctr"/>
          <a:lstStyle/>
          <a:p>
            <a:pPr algn="ctr"/>
            <a:r>
              <a:rPr kumimoji="1" lang="en-US" altLang="zh-CN" sz="2400" dirty="0">
                <a:solidFill>
                  <a:srgbClr val="000000"/>
                </a:solidFill>
                <a:latin typeface="+mj-lt"/>
                <a:ea typeface="+mj-ea"/>
              </a:rPr>
              <a:t>v2</a:t>
            </a:r>
          </a:p>
        </p:txBody>
      </p:sp>
      <p:sp>
        <p:nvSpPr>
          <p:cNvPr id="37" name="Rectangle 39"/>
          <p:cNvSpPr>
            <a:spLocks noChangeArrowheads="1"/>
          </p:cNvSpPr>
          <p:nvPr/>
        </p:nvSpPr>
        <p:spPr bwMode="auto">
          <a:xfrm>
            <a:off x="2754759" y="1985739"/>
            <a:ext cx="369888" cy="381000"/>
          </a:xfrm>
          <a:prstGeom prst="rect">
            <a:avLst/>
          </a:prstGeom>
          <a:noFill/>
          <a:ln w="9525">
            <a:solidFill>
              <a:srgbClr val="000000"/>
            </a:solidFill>
            <a:miter lim="800000"/>
            <a:headEnd/>
            <a:tailEnd/>
          </a:ln>
          <a:effectLst/>
          <a:extLst/>
        </p:spPr>
        <p:txBody>
          <a:bodyPr wrap="none" anchor="ctr"/>
          <a:lstStyle/>
          <a:p>
            <a:pPr algn="ctr"/>
            <a:r>
              <a:rPr kumimoji="1" lang="en-US" altLang="zh-CN" sz="2400" dirty="0" smtClean="0">
                <a:solidFill>
                  <a:srgbClr val="000000"/>
                </a:solidFill>
                <a:latin typeface="+mj-lt"/>
                <a:ea typeface="+mj-ea"/>
              </a:rPr>
              <a:t>5</a:t>
            </a:r>
            <a:endParaRPr kumimoji="1" lang="en-US" altLang="zh-CN" sz="2400" dirty="0">
              <a:solidFill>
                <a:srgbClr val="000000"/>
              </a:solidFill>
              <a:latin typeface="+mj-lt"/>
              <a:ea typeface="+mj-ea"/>
            </a:endParaRPr>
          </a:p>
        </p:txBody>
      </p:sp>
      <p:sp>
        <p:nvSpPr>
          <p:cNvPr id="38" name="Rectangle 40"/>
          <p:cNvSpPr>
            <a:spLocks noChangeArrowheads="1"/>
          </p:cNvSpPr>
          <p:nvPr/>
        </p:nvSpPr>
        <p:spPr bwMode="auto">
          <a:xfrm>
            <a:off x="3124646" y="1985739"/>
            <a:ext cx="431800" cy="381000"/>
          </a:xfrm>
          <a:prstGeom prst="rect">
            <a:avLst/>
          </a:prstGeom>
          <a:noFill/>
          <a:ln w="9525">
            <a:solidFill>
              <a:srgbClr val="000000"/>
            </a:solidFill>
            <a:miter lim="800000"/>
            <a:headEnd/>
            <a:tailEnd/>
          </a:ln>
          <a:effectLst/>
          <a:extLst/>
        </p:spPr>
        <p:txBody>
          <a:bodyPr wrap="none" anchor="ctr"/>
          <a:lstStyle/>
          <a:p>
            <a:pPr algn="ctr"/>
            <a:r>
              <a:rPr kumimoji="1" lang="en-US" altLang="zh-CN" sz="2400" dirty="0" smtClean="0">
                <a:solidFill>
                  <a:srgbClr val="000000"/>
                </a:solidFill>
                <a:latin typeface="+mj-lt"/>
                <a:ea typeface="+mj-ea"/>
              </a:rPr>
              <a:t>10</a:t>
            </a:r>
            <a:endParaRPr kumimoji="1" lang="en-US" altLang="zh-CN" sz="2400" dirty="0">
              <a:solidFill>
                <a:srgbClr val="000000"/>
              </a:solidFill>
              <a:latin typeface="+mj-lt"/>
              <a:ea typeface="+mj-ea"/>
            </a:endParaRPr>
          </a:p>
        </p:txBody>
      </p:sp>
      <p:sp>
        <p:nvSpPr>
          <p:cNvPr id="39" name="Line 41"/>
          <p:cNvSpPr>
            <a:spLocks noChangeShapeType="1"/>
          </p:cNvSpPr>
          <p:nvPr/>
        </p:nvSpPr>
        <p:spPr bwMode="auto">
          <a:xfrm>
            <a:off x="2221359" y="2214339"/>
            <a:ext cx="533400"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41" name="Rectangle 43"/>
          <p:cNvSpPr>
            <a:spLocks noChangeArrowheads="1"/>
          </p:cNvSpPr>
          <p:nvPr/>
        </p:nvSpPr>
        <p:spPr bwMode="auto">
          <a:xfrm>
            <a:off x="3556446" y="1985739"/>
            <a:ext cx="304800" cy="381000"/>
          </a:xfrm>
          <a:prstGeom prst="rect">
            <a:avLst/>
          </a:prstGeom>
          <a:noFill/>
          <a:ln w="9525">
            <a:solidFill>
              <a:srgbClr val="000000"/>
            </a:solidFill>
            <a:miter lim="800000"/>
            <a:headEnd/>
            <a:tailEnd/>
          </a:ln>
          <a:effectLst/>
          <a:extLst/>
        </p:spPr>
        <p:txBody>
          <a:bodyPr wrap="none" anchor="ctr"/>
          <a:lstStyle/>
          <a:p>
            <a:pPr algn="ctr"/>
            <a:r>
              <a:rPr lang="en-US" altLang="zh-CN" sz="2400" b="1" dirty="0">
                <a:solidFill>
                  <a:srgbClr val="000000"/>
                </a:solidFill>
              </a:rPr>
              <a:t>∧</a:t>
            </a:r>
          </a:p>
        </p:txBody>
      </p:sp>
      <p:sp>
        <p:nvSpPr>
          <p:cNvPr id="45" name="Rectangle 47"/>
          <p:cNvSpPr>
            <a:spLocks noChangeArrowheads="1"/>
          </p:cNvSpPr>
          <p:nvPr/>
        </p:nvSpPr>
        <p:spPr bwMode="auto">
          <a:xfrm>
            <a:off x="2775396" y="2439764"/>
            <a:ext cx="369888" cy="381000"/>
          </a:xfrm>
          <a:prstGeom prst="rect">
            <a:avLst/>
          </a:prstGeom>
          <a:noFill/>
          <a:ln w="9525">
            <a:solidFill>
              <a:srgbClr val="000000"/>
            </a:solidFill>
            <a:miter lim="800000"/>
            <a:headEnd/>
            <a:tailEnd/>
          </a:ln>
          <a:effectLst/>
          <a:extLst/>
        </p:spPr>
        <p:txBody>
          <a:bodyPr wrap="none" anchor="ctr"/>
          <a:lstStyle/>
          <a:p>
            <a:pPr algn="ctr"/>
            <a:r>
              <a:rPr kumimoji="1" lang="en-US" altLang="zh-CN" sz="2400" dirty="0" smtClean="0">
                <a:solidFill>
                  <a:srgbClr val="000000"/>
                </a:solidFill>
                <a:latin typeface="+mj-lt"/>
                <a:ea typeface="+mj-ea"/>
              </a:rPr>
              <a:t>3</a:t>
            </a:r>
            <a:endParaRPr kumimoji="1" lang="en-US" altLang="zh-CN" sz="2400" dirty="0">
              <a:solidFill>
                <a:srgbClr val="000000"/>
              </a:solidFill>
              <a:latin typeface="+mj-lt"/>
              <a:ea typeface="+mj-ea"/>
            </a:endParaRPr>
          </a:p>
        </p:txBody>
      </p:sp>
      <p:sp>
        <p:nvSpPr>
          <p:cNvPr id="46" name="Rectangle 48"/>
          <p:cNvSpPr>
            <a:spLocks noChangeArrowheads="1"/>
          </p:cNvSpPr>
          <p:nvPr/>
        </p:nvSpPr>
        <p:spPr bwMode="auto">
          <a:xfrm>
            <a:off x="3145284" y="2439764"/>
            <a:ext cx="431800" cy="381000"/>
          </a:xfrm>
          <a:prstGeom prst="rect">
            <a:avLst/>
          </a:prstGeom>
          <a:noFill/>
          <a:ln w="9525">
            <a:solidFill>
              <a:srgbClr val="000000"/>
            </a:solidFill>
            <a:miter lim="800000"/>
            <a:headEnd/>
            <a:tailEnd/>
          </a:ln>
          <a:effectLst/>
          <a:extLst/>
        </p:spPr>
        <p:txBody>
          <a:bodyPr wrap="none" anchor="ctr"/>
          <a:lstStyle/>
          <a:p>
            <a:pPr algn="ctr"/>
            <a:r>
              <a:rPr kumimoji="1" lang="en-US" altLang="zh-CN" sz="2400" dirty="0" smtClean="0">
                <a:solidFill>
                  <a:srgbClr val="000000"/>
                </a:solidFill>
                <a:latin typeface="+mj-lt"/>
                <a:ea typeface="+mj-ea"/>
              </a:rPr>
              <a:t>20</a:t>
            </a:r>
            <a:endParaRPr kumimoji="1" lang="en-US" altLang="zh-CN" sz="2400" dirty="0">
              <a:solidFill>
                <a:srgbClr val="000000"/>
              </a:solidFill>
              <a:latin typeface="+mj-lt"/>
              <a:ea typeface="+mj-ea"/>
            </a:endParaRPr>
          </a:p>
        </p:txBody>
      </p:sp>
      <p:sp>
        <p:nvSpPr>
          <p:cNvPr id="47" name="Line 49"/>
          <p:cNvSpPr>
            <a:spLocks noChangeShapeType="1"/>
          </p:cNvSpPr>
          <p:nvPr/>
        </p:nvSpPr>
        <p:spPr bwMode="auto">
          <a:xfrm>
            <a:off x="2241996" y="2668364"/>
            <a:ext cx="533400"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48" name="Rectangle 50"/>
          <p:cNvSpPr>
            <a:spLocks noChangeArrowheads="1"/>
          </p:cNvSpPr>
          <p:nvPr/>
        </p:nvSpPr>
        <p:spPr bwMode="auto">
          <a:xfrm>
            <a:off x="4283968" y="2420888"/>
            <a:ext cx="360363" cy="381000"/>
          </a:xfrm>
          <a:prstGeom prst="rect">
            <a:avLst/>
          </a:prstGeom>
          <a:noFill/>
          <a:ln w="9525">
            <a:solidFill>
              <a:srgbClr val="000000"/>
            </a:solidFill>
            <a:miter lim="800000"/>
            <a:headEnd/>
            <a:tailEnd/>
          </a:ln>
          <a:effectLst/>
          <a:extLst/>
        </p:spPr>
        <p:txBody>
          <a:bodyPr wrap="none" anchor="ctr"/>
          <a:lstStyle/>
          <a:p>
            <a:pPr algn="ctr"/>
            <a:r>
              <a:rPr kumimoji="1" lang="en-US" altLang="zh-CN" sz="2400" dirty="0" smtClean="0">
                <a:solidFill>
                  <a:srgbClr val="000000"/>
                </a:solidFill>
                <a:latin typeface="+mj-lt"/>
                <a:ea typeface="+mj-ea"/>
              </a:rPr>
              <a:t>5</a:t>
            </a:r>
            <a:endParaRPr kumimoji="1" lang="en-US" altLang="zh-CN" sz="2400" dirty="0">
              <a:solidFill>
                <a:srgbClr val="000000"/>
              </a:solidFill>
              <a:latin typeface="+mj-lt"/>
              <a:ea typeface="+mj-ea"/>
            </a:endParaRPr>
          </a:p>
        </p:txBody>
      </p:sp>
      <p:sp>
        <p:nvSpPr>
          <p:cNvPr id="49" name="Rectangle 51"/>
          <p:cNvSpPr>
            <a:spLocks noChangeArrowheads="1"/>
          </p:cNvSpPr>
          <p:nvPr/>
        </p:nvSpPr>
        <p:spPr bwMode="auto">
          <a:xfrm>
            <a:off x="3577084" y="2439764"/>
            <a:ext cx="304800" cy="381000"/>
          </a:xfrm>
          <a:prstGeom prst="rect">
            <a:avLst/>
          </a:prstGeom>
          <a:noFill/>
          <a:ln w="9525">
            <a:solidFill>
              <a:srgbClr val="000000"/>
            </a:solidFill>
            <a:miter lim="800000"/>
            <a:headEnd/>
            <a:tailEnd/>
          </a:ln>
          <a:effectLst/>
          <a:extLst/>
        </p:spPr>
        <p:txBody>
          <a:bodyPr wrap="none" anchor="ctr"/>
          <a:lstStyle/>
          <a:p>
            <a:pPr algn="ctr"/>
            <a:endParaRPr kumimoji="1" lang="en-US" altLang="zh-CN" sz="2400">
              <a:solidFill>
                <a:srgbClr val="000000"/>
              </a:solidFill>
              <a:latin typeface="+mj-lt"/>
              <a:ea typeface="+mj-ea"/>
            </a:endParaRPr>
          </a:p>
        </p:txBody>
      </p:sp>
      <p:sp>
        <p:nvSpPr>
          <p:cNvPr id="50" name="Line 52"/>
          <p:cNvSpPr>
            <a:spLocks noChangeShapeType="1"/>
          </p:cNvSpPr>
          <p:nvPr/>
        </p:nvSpPr>
        <p:spPr bwMode="auto">
          <a:xfrm>
            <a:off x="3721546" y="2655664"/>
            <a:ext cx="533400"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51" name="Rectangle 53"/>
          <p:cNvSpPr>
            <a:spLocks noChangeArrowheads="1"/>
          </p:cNvSpPr>
          <p:nvPr/>
        </p:nvSpPr>
        <p:spPr bwMode="auto">
          <a:xfrm>
            <a:off x="4644331" y="2420888"/>
            <a:ext cx="360363" cy="381000"/>
          </a:xfrm>
          <a:prstGeom prst="rect">
            <a:avLst/>
          </a:prstGeom>
          <a:noFill/>
          <a:ln w="9525">
            <a:solidFill>
              <a:srgbClr val="000000"/>
            </a:solidFill>
            <a:miter lim="800000"/>
            <a:headEnd/>
            <a:tailEnd/>
          </a:ln>
          <a:effectLst/>
          <a:extLst/>
        </p:spPr>
        <p:txBody>
          <a:bodyPr wrap="none" anchor="ctr"/>
          <a:lstStyle/>
          <a:p>
            <a:pPr algn="ctr"/>
            <a:r>
              <a:rPr kumimoji="1" lang="en-US" altLang="zh-CN" sz="2400" dirty="0" smtClean="0">
                <a:solidFill>
                  <a:srgbClr val="000000"/>
                </a:solidFill>
                <a:latin typeface="+mj-lt"/>
                <a:ea typeface="+mj-ea"/>
              </a:rPr>
              <a:t>60</a:t>
            </a:r>
            <a:endParaRPr kumimoji="1" lang="en-US" altLang="zh-CN" sz="2400" dirty="0">
              <a:solidFill>
                <a:srgbClr val="000000"/>
              </a:solidFill>
              <a:latin typeface="+mj-lt"/>
              <a:ea typeface="+mj-ea"/>
            </a:endParaRPr>
          </a:p>
        </p:txBody>
      </p:sp>
      <p:grpSp>
        <p:nvGrpSpPr>
          <p:cNvPr id="65" name="Group 3"/>
          <p:cNvGrpSpPr>
            <a:grpSpLocks/>
          </p:cNvGrpSpPr>
          <p:nvPr/>
        </p:nvGrpSpPr>
        <p:grpSpPr bwMode="auto">
          <a:xfrm>
            <a:off x="4948089" y="3622675"/>
            <a:ext cx="2743200" cy="2832100"/>
            <a:chOff x="864" y="1680"/>
            <a:chExt cx="2304" cy="2237"/>
          </a:xfrm>
        </p:grpSpPr>
        <p:sp>
          <p:nvSpPr>
            <p:cNvPr id="66" name="Line 4"/>
            <p:cNvSpPr>
              <a:spLocks noChangeShapeType="1"/>
            </p:cNvSpPr>
            <p:nvPr/>
          </p:nvSpPr>
          <p:spPr bwMode="auto">
            <a:xfrm>
              <a:off x="1200" y="2496"/>
              <a:ext cx="1392" cy="0"/>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j-lt"/>
                <a:ea typeface="+mj-ea"/>
              </a:endParaRPr>
            </a:p>
          </p:txBody>
        </p:sp>
        <p:sp>
          <p:nvSpPr>
            <p:cNvPr id="67" name="Line 5"/>
            <p:cNvSpPr>
              <a:spLocks noChangeShapeType="1"/>
            </p:cNvSpPr>
            <p:nvPr/>
          </p:nvSpPr>
          <p:spPr bwMode="auto">
            <a:xfrm flipH="1" flipV="1">
              <a:off x="2016" y="1968"/>
              <a:ext cx="624" cy="432"/>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j-lt"/>
                <a:ea typeface="+mj-ea"/>
              </a:endParaRPr>
            </a:p>
          </p:txBody>
        </p:sp>
        <p:sp>
          <p:nvSpPr>
            <p:cNvPr id="68" name="Line 6"/>
            <p:cNvSpPr>
              <a:spLocks noChangeShapeType="1"/>
            </p:cNvSpPr>
            <p:nvPr/>
          </p:nvSpPr>
          <p:spPr bwMode="auto">
            <a:xfrm flipH="1">
              <a:off x="1152" y="1968"/>
              <a:ext cx="576" cy="384"/>
            </a:xfrm>
            <a:prstGeom prst="line">
              <a:avLst/>
            </a:prstGeom>
            <a:noFill/>
            <a:ln w="38100">
              <a:solidFill>
                <a:srgbClr val="0099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j-lt"/>
                <a:ea typeface="+mj-ea"/>
              </a:endParaRPr>
            </a:p>
          </p:txBody>
        </p:sp>
        <p:sp>
          <p:nvSpPr>
            <p:cNvPr id="69" name="Oval 7"/>
            <p:cNvSpPr>
              <a:spLocks noChangeArrowheads="1"/>
            </p:cNvSpPr>
            <p:nvPr/>
          </p:nvSpPr>
          <p:spPr bwMode="auto">
            <a:xfrm>
              <a:off x="1680" y="1680"/>
              <a:ext cx="360" cy="317"/>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latin typeface="+mj-lt"/>
                  <a:ea typeface="+mj-ea"/>
                </a:rPr>
                <a:t>V5</a:t>
              </a:r>
            </a:p>
          </p:txBody>
        </p:sp>
        <p:sp>
          <p:nvSpPr>
            <p:cNvPr id="70" name="Oval 8"/>
            <p:cNvSpPr>
              <a:spLocks noChangeArrowheads="1"/>
            </p:cNvSpPr>
            <p:nvPr/>
          </p:nvSpPr>
          <p:spPr bwMode="auto">
            <a:xfrm>
              <a:off x="864" y="2976"/>
              <a:ext cx="360" cy="31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latin typeface="+mj-lt"/>
                  <a:ea typeface="+mj-ea"/>
                </a:rPr>
                <a:t>V1</a:t>
              </a:r>
            </a:p>
          </p:txBody>
        </p:sp>
        <p:sp>
          <p:nvSpPr>
            <p:cNvPr id="71" name="Oval 9"/>
            <p:cNvSpPr>
              <a:spLocks noChangeArrowheads="1"/>
            </p:cNvSpPr>
            <p:nvPr/>
          </p:nvSpPr>
          <p:spPr bwMode="auto">
            <a:xfrm>
              <a:off x="2544" y="3024"/>
              <a:ext cx="360" cy="31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latin typeface="+mj-lt"/>
                  <a:ea typeface="+mj-ea"/>
                </a:rPr>
                <a:t>V3</a:t>
              </a:r>
            </a:p>
          </p:txBody>
        </p:sp>
        <p:sp>
          <p:nvSpPr>
            <p:cNvPr id="72" name="Oval 10"/>
            <p:cNvSpPr>
              <a:spLocks noChangeArrowheads="1"/>
            </p:cNvSpPr>
            <p:nvPr/>
          </p:nvSpPr>
          <p:spPr bwMode="auto">
            <a:xfrm>
              <a:off x="864" y="2316"/>
              <a:ext cx="360" cy="317"/>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latin typeface="+mj-lt"/>
                  <a:ea typeface="+mj-ea"/>
                </a:rPr>
                <a:t>V0</a:t>
              </a:r>
            </a:p>
          </p:txBody>
        </p:sp>
        <p:sp>
          <p:nvSpPr>
            <p:cNvPr id="73" name="Oval 11"/>
            <p:cNvSpPr>
              <a:spLocks noChangeArrowheads="1"/>
            </p:cNvSpPr>
            <p:nvPr/>
          </p:nvSpPr>
          <p:spPr bwMode="auto">
            <a:xfrm>
              <a:off x="2544" y="2352"/>
              <a:ext cx="360" cy="317"/>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latin typeface="+mj-lt"/>
                  <a:ea typeface="+mj-ea"/>
                </a:rPr>
                <a:t>V4</a:t>
              </a:r>
            </a:p>
          </p:txBody>
        </p:sp>
        <p:sp>
          <p:nvSpPr>
            <p:cNvPr id="74" name="Line 12"/>
            <p:cNvSpPr>
              <a:spLocks noChangeShapeType="1"/>
            </p:cNvSpPr>
            <p:nvPr/>
          </p:nvSpPr>
          <p:spPr bwMode="auto">
            <a:xfrm>
              <a:off x="1152" y="3216"/>
              <a:ext cx="528" cy="432"/>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j-lt"/>
                <a:ea typeface="+mj-ea"/>
              </a:endParaRPr>
            </a:p>
          </p:txBody>
        </p:sp>
        <p:sp>
          <p:nvSpPr>
            <p:cNvPr id="75" name="Oval 13"/>
            <p:cNvSpPr>
              <a:spLocks noChangeArrowheads="1"/>
            </p:cNvSpPr>
            <p:nvPr/>
          </p:nvSpPr>
          <p:spPr bwMode="auto">
            <a:xfrm>
              <a:off x="1632" y="3600"/>
              <a:ext cx="360" cy="317"/>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latin typeface="+mj-lt"/>
                  <a:ea typeface="+mj-ea"/>
                </a:rPr>
                <a:t>V2</a:t>
              </a:r>
            </a:p>
          </p:txBody>
        </p:sp>
        <p:sp>
          <p:nvSpPr>
            <p:cNvPr id="76" name="Line 14"/>
            <p:cNvSpPr>
              <a:spLocks noChangeShapeType="1"/>
            </p:cNvSpPr>
            <p:nvPr/>
          </p:nvSpPr>
          <p:spPr bwMode="auto">
            <a:xfrm>
              <a:off x="1200" y="2592"/>
              <a:ext cx="576" cy="1056"/>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j-lt"/>
                <a:ea typeface="+mj-ea"/>
              </a:endParaRPr>
            </a:p>
          </p:txBody>
        </p:sp>
        <p:sp>
          <p:nvSpPr>
            <p:cNvPr id="77" name="Line 15"/>
            <p:cNvSpPr>
              <a:spLocks noChangeShapeType="1"/>
            </p:cNvSpPr>
            <p:nvPr/>
          </p:nvSpPr>
          <p:spPr bwMode="auto">
            <a:xfrm flipV="1">
              <a:off x="1920" y="3312"/>
              <a:ext cx="672" cy="384"/>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j-lt"/>
                <a:ea typeface="+mj-ea"/>
              </a:endParaRPr>
            </a:p>
          </p:txBody>
        </p:sp>
        <p:sp>
          <p:nvSpPr>
            <p:cNvPr id="78" name="Line 16"/>
            <p:cNvSpPr>
              <a:spLocks noChangeShapeType="1"/>
            </p:cNvSpPr>
            <p:nvPr/>
          </p:nvSpPr>
          <p:spPr bwMode="auto">
            <a:xfrm flipH="1" flipV="1">
              <a:off x="1920" y="2016"/>
              <a:ext cx="672" cy="1056"/>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j-lt"/>
                <a:ea typeface="+mj-ea"/>
              </a:endParaRPr>
            </a:p>
          </p:txBody>
        </p:sp>
        <p:sp>
          <p:nvSpPr>
            <p:cNvPr id="79" name="Line 17"/>
            <p:cNvSpPr>
              <a:spLocks noChangeShapeType="1"/>
            </p:cNvSpPr>
            <p:nvPr/>
          </p:nvSpPr>
          <p:spPr bwMode="auto">
            <a:xfrm>
              <a:off x="2736" y="2688"/>
              <a:ext cx="0" cy="336"/>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j-lt"/>
                <a:ea typeface="+mj-ea"/>
              </a:endParaRPr>
            </a:p>
          </p:txBody>
        </p:sp>
        <p:sp>
          <p:nvSpPr>
            <p:cNvPr id="80" name="Text Box 18"/>
            <p:cNvSpPr txBox="1">
              <a:spLocks noChangeArrowheads="1"/>
            </p:cNvSpPr>
            <p:nvPr/>
          </p:nvSpPr>
          <p:spPr bwMode="auto">
            <a:xfrm>
              <a:off x="1104" y="1968"/>
              <a:ext cx="792" cy="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dirty="0">
                  <a:latin typeface="+mj-lt"/>
                  <a:ea typeface="+mj-ea"/>
                </a:rPr>
                <a:t>100</a:t>
              </a:r>
            </a:p>
          </p:txBody>
        </p:sp>
        <p:sp>
          <p:nvSpPr>
            <p:cNvPr id="81" name="Text Box 19"/>
            <p:cNvSpPr txBox="1">
              <a:spLocks noChangeArrowheads="1"/>
            </p:cNvSpPr>
            <p:nvPr/>
          </p:nvSpPr>
          <p:spPr bwMode="auto">
            <a:xfrm>
              <a:off x="2256" y="1968"/>
              <a:ext cx="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60</a:t>
              </a:r>
            </a:p>
          </p:txBody>
        </p:sp>
        <p:sp>
          <p:nvSpPr>
            <p:cNvPr id="82" name="Text Box 20"/>
            <p:cNvSpPr txBox="1">
              <a:spLocks noChangeArrowheads="1"/>
            </p:cNvSpPr>
            <p:nvPr/>
          </p:nvSpPr>
          <p:spPr bwMode="auto">
            <a:xfrm>
              <a:off x="1584" y="2256"/>
              <a:ext cx="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30</a:t>
              </a:r>
            </a:p>
          </p:txBody>
        </p:sp>
        <p:sp>
          <p:nvSpPr>
            <p:cNvPr id="83" name="Text Box 21"/>
            <p:cNvSpPr txBox="1">
              <a:spLocks noChangeArrowheads="1"/>
            </p:cNvSpPr>
            <p:nvPr/>
          </p:nvSpPr>
          <p:spPr bwMode="auto">
            <a:xfrm>
              <a:off x="2064" y="2544"/>
              <a:ext cx="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10</a:t>
              </a:r>
            </a:p>
          </p:txBody>
        </p:sp>
        <p:sp>
          <p:nvSpPr>
            <p:cNvPr id="84" name="Text Box 22"/>
            <p:cNvSpPr txBox="1">
              <a:spLocks noChangeArrowheads="1"/>
            </p:cNvSpPr>
            <p:nvPr/>
          </p:nvSpPr>
          <p:spPr bwMode="auto">
            <a:xfrm>
              <a:off x="1392" y="2880"/>
              <a:ext cx="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10</a:t>
              </a:r>
            </a:p>
          </p:txBody>
        </p:sp>
        <p:sp>
          <p:nvSpPr>
            <p:cNvPr id="85" name="Text Box 23"/>
            <p:cNvSpPr txBox="1">
              <a:spLocks noChangeArrowheads="1"/>
            </p:cNvSpPr>
            <p:nvPr/>
          </p:nvSpPr>
          <p:spPr bwMode="auto">
            <a:xfrm>
              <a:off x="1200" y="3312"/>
              <a:ext cx="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5</a:t>
              </a:r>
            </a:p>
          </p:txBody>
        </p:sp>
        <p:sp>
          <p:nvSpPr>
            <p:cNvPr id="86" name="Text Box 24"/>
            <p:cNvSpPr txBox="1">
              <a:spLocks noChangeArrowheads="1"/>
            </p:cNvSpPr>
            <p:nvPr/>
          </p:nvSpPr>
          <p:spPr bwMode="auto">
            <a:xfrm>
              <a:off x="2016" y="3312"/>
              <a:ext cx="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50</a:t>
              </a:r>
            </a:p>
          </p:txBody>
        </p:sp>
        <p:sp>
          <p:nvSpPr>
            <p:cNvPr id="87" name="Text Box 25"/>
            <p:cNvSpPr txBox="1">
              <a:spLocks noChangeArrowheads="1"/>
            </p:cNvSpPr>
            <p:nvPr/>
          </p:nvSpPr>
          <p:spPr bwMode="auto">
            <a:xfrm>
              <a:off x="2688" y="2688"/>
              <a:ext cx="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20</a:t>
              </a:r>
            </a:p>
          </p:txBody>
        </p:sp>
      </p:grpSp>
      <p:sp>
        <p:nvSpPr>
          <p:cNvPr id="88" name="Rectangle 14"/>
          <p:cNvSpPr>
            <a:spLocks noChangeArrowheads="1"/>
          </p:cNvSpPr>
          <p:nvPr/>
        </p:nvSpPr>
        <p:spPr bwMode="auto">
          <a:xfrm>
            <a:off x="1581596" y="548680"/>
            <a:ext cx="457200" cy="457200"/>
          </a:xfrm>
          <a:prstGeom prst="rect">
            <a:avLst/>
          </a:prstGeom>
          <a:noFill/>
          <a:ln w="9525">
            <a:solidFill>
              <a:srgbClr val="000000"/>
            </a:solidFill>
            <a:miter lim="800000"/>
            <a:headEnd/>
            <a:tailEnd/>
          </a:ln>
          <a:effectLst/>
          <a:extLst/>
        </p:spPr>
        <p:txBody>
          <a:bodyPr wrap="none" anchor="ctr"/>
          <a:lstStyle/>
          <a:p>
            <a:pPr algn="ctr"/>
            <a:r>
              <a:rPr kumimoji="1" lang="en-US" altLang="zh-CN" sz="2400" dirty="0" smtClean="0">
                <a:solidFill>
                  <a:srgbClr val="000000"/>
                </a:solidFill>
                <a:latin typeface="+mj-lt"/>
                <a:ea typeface="+mj-ea"/>
              </a:rPr>
              <a:t>v0</a:t>
            </a:r>
            <a:endParaRPr kumimoji="1" lang="en-US" altLang="zh-CN" sz="2400" dirty="0">
              <a:solidFill>
                <a:srgbClr val="000000"/>
              </a:solidFill>
              <a:latin typeface="+mj-lt"/>
              <a:ea typeface="+mj-ea"/>
            </a:endParaRPr>
          </a:p>
        </p:txBody>
      </p:sp>
      <p:sp>
        <p:nvSpPr>
          <p:cNvPr id="89" name="Rectangle 15"/>
          <p:cNvSpPr>
            <a:spLocks noChangeArrowheads="1"/>
          </p:cNvSpPr>
          <p:nvPr/>
        </p:nvSpPr>
        <p:spPr bwMode="auto">
          <a:xfrm>
            <a:off x="2038796" y="548680"/>
            <a:ext cx="304800" cy="457200"/>
          </a:xfrm>
          <a:prstGeom prst="rect">
            <a:avLst/>
          </a:prstGeom>
          <a:noFill/>
          <a:ln w="9525">
            <a:solidFill>
              <a:srgbClr val="000000"/>
            </a:solidFill>
            <a:miter lim="800000"/>
            <a:headEnd/>
            <a:tailEnd/>
          </a:ln>
          <a:effectLst/>
          <a:extLst/>
        </p:spPr>
        <p:txBody>
          <a:bodyPr wrap="none" anchor="ctr"/>
          <a:lstStyle/>
          <a:p>
            <a:pPr algn="ctr"/>
            <a:endParaRPr kumimoji="1" lang="en-US" altLang="zh-CN" sz="2400">
              <a:solidFill>
                <a:srgbClr val="000000"/>
              </a:solidFill>
              <a:latin typeface="+mj-lt"/>
              <a:ea typeface="+mj-ea"/>
            </a:endParaRPr>
          </a:p>
        </p:txBody>
      </p:sp>
      <p:sp>
        <p:nvSpPr>
          <p:cNvPr id="90" name="Rectangle 54"/>
          <p:cNvSpPr>
            <a:spLocks noChangeArrowheads="1"/>
          </p:cNvSpPr>
          <p:nvPr/>
        </p:nvSpPr>
        <p:spPr bwMode="auto">
          <a:xfrm>
            <a:off x="2750790" y="616025"/>
            <a:ext cx="369888" cy="381000"/>
          </a:xfrm>
          <a:prstGeom prst="rect">
            <a:avLst/>
          </a:prstGeom>
          <a:noFill/>
          <a:ln w="9525">
            <a:solidFill>
              <a:srgbClr val="000000"/>
            </a:solidFill>
            <a:miter lim="800000"/>
            <a:headEnd/>
            <a:tailEnd/>
          </a:ln>
          <a:effectLst/>
          <a:extLst/>
        </p:spPr>
        <p:txBody>
          <a:bodyPr wrap="none" anchor="ctr"/>
          <a:lstStyle/>
          <a:p>
            <a:pPr algn="ctr"/>
            <a:r>
              <a:rPr kumimoji="1" lang="en-US" altLang="zh-CN" sz="2400" dirty="0" smtClean="0">
                <a:solidFill>
                  <a:srgbClr val="000000"/>
                </a:solidFill>
                <a:latin typeface="+mj-lt"/>
                <a:ea typeface="+mj-ea"/>
              </a:rPr>
              <a:t>2</a:t>
            </a:r>
            <a:endParaRPr kumimoji="1" lang="en-US" altLang="zh-CN" sz="2400" dirty="0">
              <a:solidFill>
                <a:srgbClr val="000000"/>
              </a:solidFill>
              <a:latin typeface="+mj-lt"/>
              <a:ea typeface="+mj-ea"/>
            </a:endParaRPr>
          </a:p>
        </p:txBody>
      </p:sp>
      <p:sp>
        <p:nvSpPr>
          <p:cNvPr id="91" name="Rectangle 55"/>
          <p:cNvSpPr>
            <a:spLocks noChangeArrowheads="1"/>
          </p:cNvSpPr>
          <p:nvPr/>
        </p:nvSpPr>
        <p:spPr bwMode="auto">
          <a:xfrm>
            <a:off x="3120677" y="616025"/>
            <a:ext cx="431800" cy="381000"/>
          </a:xfrm>
          <a:prstGeom prst="rect">
            <a:avLst/>
          </a:prstGeom>
          <a:noFill/>
          <a:ln w="9525">
            <a:solidFill>
              <a:srgbClr val="000000"/>
            </a:solidFill>
            <a:miter lim="800000"/>
            <a:headEnd/>
            <a:tailEnd/>
          </a:ln>
          <a:effectLst/>
          <a:extLst/>
        </p:spPr>
        <p:txBody>
          <a:bodyPr wrap="none" anchor="ctr"/>
          <a:lstStyle/>
          <a:p>
            <a:pPr algn="ctr"/>
            <a:r>
              <a:rPr kumimoji="1" lang="en-US" altLang="zh-CN" sz="2400" dirty="0" smtClean="0">
                <a:solidFill>
                  <a:srgbClr val="000000"/>
                </a:solidFill>
                <a:latin typeface="+mj-lt"/>
                <a:ea typeface="+mj-ea"/>
              </a:rPr>
              <a:t>10</a:t>
            </a:r>
            <a:endParaRPr kumimoji="1" lang="en-US" altLang="zh-CN" sz="2400" dirty="0">
              <a:solidFill>
                <a:srgbClr val="000000"/>
              </a:solidFill>
              <a:latin typeface="+mj-lt"/>
              <a:ea typeface="+mj-ea"/>
            </a:endParaRPr>
          </a:p>
        </p:txBody>
      </p:sp>
      <p:sp>
        <p:nvSpPr>
          <p:cNvPr id="92" name="Rectangle 56"/>
          <p:cNvSpPr>
            <a:spLocks noChangeArrowheads="1"/>
          </p:cNvSpPr>
          <p:nvPr/>
        </p:nvSpPr>
        <p:spPr bwMode="auto">
          <a:xfrm>
            <a:off x="4271615" y="616025"/>
            <a:ext cx="360363" cy="381000"/>
          </a:xfrm>
          <a:prstGeom prst="rect">
            <a:avLst/>
          </a:prstGeom>
          <a:noFill/>
          <a:ln w="9525">
            <a:solidFill>
              <a:srgbClr val="000000"/>
            </a:solidFill>
            <a:miter lim="800000"/>
            <a:headEnd/>
            <a:tailEnd/>
          </a:ln>
          <a:effectLst/>
          <a:extLst/>
        </p:spPr>
        <p:txBody>
          <a:bodyPr wrap="none" anchor="ctr"/>
          <a:lstStyle/>
          <a:p>
            <a:pPr algn="ctr"/>
            <a:r>
              <a:rPr kumimoji="1" lang="en-US" altLang="zh-CN" sz="2400" dirty="0" smtClean="0">
                <a:solidFill>
                  <a:srgbClr val="000000"/>
                </a:solidFill>
                <a:latin typeface="+mj-lt"/>
                <a:ea typeface="+mj-ea"/>
              </a:rPr>
              <a:t>4</a:t>
            </a:r>
            <a:endParaRPr kumimoji="1" lang="en-US" altLang="zh-CN" sz="2400" dirty="0">
              <a:solidFill>
                <a:srgbClr val="000000"/>
              </a:solidFill>
              <a:latin typeface="+mj-lt"/>
              <a:ea typeface="+mj-ea"/>
            </a:endParaRPr>
          </a:p>
        </p:txBody>
      </p:sp>
      <p:sp>
        <p:nvSpPr>
          <p:cNvPr id="93" name="Rectangle 57"/>
          <p:cNvSpPr>
            <a:spLocks noChangeArrowheads="1"/>
          </p:cNvSpPr>
          <p:nvPr/>
        </p:nvSpPr>
        <p:spPr bwMode="auto">
          <a:xfrm>
            <a:off x="4992340" y="616025"/>
            <a:ext cx="304800" cy="381000"/>
          </a:xfrm>
          <a:prstGeom prst="rect">
            <a:avLst/>
          </a:prstGeom>
          <a:noFill/>
          <a:ln w="9525">
            <a:solidFill>
              <a:srgbClr val="000000"/>
            </a:solidFill>
            <a:miter lim="800000"/>
            <a:headEnd/>
            <a:tailEnd/>
          </a:ln>
          <a:effectLst/>
          <a:extLst/>
        </p:spPr>
        <p:txBody>
          <a:bodyPr wrap="none" anchor="ctr"/>
          <a:lstStyle/>
          <a:p>
            <a:pPr algn="ctr"/>
            <a:endParaRPr kumimoji="1" lang="en-US" altLang="zh-CN" sz="2400" b="1">
              <a:solidFill>
                <a:srgbClr val="000000"/>
              </a:solidFill>
              <a:latin typeface="+mj-lt"/>
              <a:ea typeface="+mj-ea"/>
            </a:endParaRPr>
          </a:p>
        </p:txBody>
      </p:sp>
      <p:sp>
        <p:nvSpPr>
          <p:cNvPr id="94" name="Rectangle 58"/>
          <p:cNvSpPr>
            <a:spLocks noChangeArrowheads="1"/>
          </p:cNvSpPr>
          <p:nvPr/>
        </p:nvSpPr>
        <p:spPr bwMode="auto">
          <a:xfrm>
            <a:off x="3552477" y="616025"/>
            <a:ext cx="304800" cy="381000"/>
          </a:xfrm>
          <a:prstGeom prst="rect">
            <a:avLst/>
          </a:prstGeom>
          <a:noFill/>
          <a:ln w="9525">
            <a:solidFill>
              <a:srgbClr val="000000"/>
            </a:solidFill>
            <a:miter lim="800000"/>
            <a:headEnd/>
            <a:tailEnd/>
          </a:ln>
          <a:effectLst/>
          <a:extLst/>
        </p:spPr>
        <p:txBody>
          <a:bodyPr wrap="none" anchor="ctr"/>
          <a:lstStyle/>
          <a:p>
            <a:pPr algn="ctr"/>
            <a:endParaRPr kumimoji="1" lang="en-US" altLang="zh-CN" sz="2400">
              <a:solidFill>
                <a:srgbClr val="000000"/>
              </a:solidFill>
              <a:latin typeface="+mj-lt"/>
              <a:ea typeface="+mj-ea"/>
            </a:endParaRPr>
          </a:p>
        </p:txBody>
      </p:sp>
      <p:sp>
        <p:nvSpPr>
          <p:cNvPr id="96" name="Rectangle 60"/>
          <p:cNvSpPr>
            <a:spLocks noChangeArrowheads="1"/>
          </p:cNvSpPr>
          <p:nvPr/>
        </p:nvSpPr>
        <p:spPr bwMode="auto">
          <a:xfrm>
            <a:off x="4631977" y="616025"/>
            <a:ext cx="360363" cy="381000"/>
          </a:xfrm>
          <a:prstGeom prst="rect">
            <a:avLst/>
          </a:prstGeom>
          <a:noFill/>
          <a:ln w="9525">
            <a:solidFill>
              <a:srgbClr val="000000"/>
            </a:solidFill>
            <a:miter lim="800000"/>
            <a:headEnd/>
            <a:tailEnd/>
          </a:ln>
          <a:effectLst/>
          <a:extLst/>
        </p:spPr>
        <p:txBody>
          <a:bodyPr wrap="none" anchor="ctr"/>
          <a:lstStyle/>
          <a:p>
            <a:pPr algn="ctr"/>
            <a:r>
              <a:rPr lang="en-US" altLang="zh-CN" sz="2400" dirty="0" smtClean="0">
                <a:solidFill>
                  <a:srgbClr val="000000"/>
                </a:solidFill>
                <a:latin typeface="+mj-lt"/>
                <a:ea typeface="+mj-ea"/>
              </a:rPr>
              <a:t>30</a:t>
            </a:r>
            <a:endParaRPr kumimoji="1" lang="en-US" altLang="zh-CN" sz="2400" dirty="0">
              <a:solidFill>
                <a:srgbClr val="000000"/>
              </a:solidFill>
              <a:latin typeface="+mj-lt"/>
              <a:ea typeface="+mj-ea"/>
            </a:endParaRPr>
          </a:p>
        </p:txBody>
      </p:sp>
      <p:sp>
        <p:nvSpPr>
          <p:cNvPr id="97" name="Rectangle 61"/>
          <p:cNvSpPr>
            <a:spLocks noChangeArrowheads="1"/>
          </p:cNvSpPr>
          <p:nvPr/>
        </p:nvSpPr>
        <p:spPr bwMode="auto">
          <a:xfrm>
            <a:off x="5706715" y="603325"/>
            <a:ext cx="360363" cy="381000"/>
          </a:xfrm>
          <a:prstGeom prst="rect">
            <a:avLst/>
          </a:prstGeom>
          <a:noFill/>
          <a:ln w="9525">
            <a:solidFill>
              <a:srgbClr val="000000"/>
            </a:solidFill>
            <a:miter lim="800000"/>
            <a:headEnd/>
            <a:tailEnd/>
          </a:ln>
          <a:effectLst/>
          <a:extLst/>
        </p:spPr>
        <p:txBody>
          <a:bodyPr wrap="none" anchor="ctr"/>
          <a:lstStyle/>
          <a:p>
            <a:pPr algn="ctr"/>
            <a:r>
              <a:rPr kumimoji="1" lang="en-US" altLang="zh-CN" sz="2400" dirty="0" smtClean="0">
                <a:solidFill>
                  <a:srgbClr val="000000"/>
                </a:solidFill>
                <a:latin typeface="+mj-lt"/>
                <a:ea typeface="+mj-ea"/>
              </a:rPr>
              <a:t>5</a:t>
            </a:r>
            <a:endParaRPr kumimoji="1" lang="en-US" altLang="zh-CN" sz="2400" dirty="0">
              <a:solidFill>
                <a:srgbClr val="000000"/>
              </a:solidFill>
              <a:latin typeface="+mj-lt"/>
              <a:ea typeface="+mj-ea"/>
            </a:endParaRPr>
          </a:p>
        </p:txBody>
      </p:sp>
      <p:sp>
        <p:nvSpPr>
          <p:cNvPr id="98" name="Rectangle 62"/>
          <p:cNvSpPr>
            <a:spLocks noChangeArrowheads="1"/>
          </p:cNvSpPr>
          <p:nvPr/>
        </p:nvSpPr>
        <p:spPr bwMode="auto">
          <a:xfrm>
            <a:off x="6427440" y="603325"/>
            <a:ext cx="304800" cy="381000"/>
          </a:xfrm>
          <a:prstGeom prst="rect">
            <a:avLst/>
          </a:prstGeom>
          <a:noFill/>
          <a:ln w="9525">
            <a:solidFill>
              <a:srgbClr val="000000"/>
            </a:solidFill>
            <a:miter lim="800000"/>
            <a:headEnd/>
            <a:tailEnd/>
          </a:ln>
          <a:effectLst/>
          <a:extLst/>
        </p:spPr>
        <p:txBody>
          <a:bodyPr wrap="none" anchor="ctr"/>
          <a:lstStyle/>
          <a:p>
            <a:pPr algn="ctr"/>
            <a:r>
              <a:rPr kumimoji="1" lang="en-US" altLang="zh-CN" sz="2400" b="1">
                <a:solidFill>
                  <a:srgbClr val="000000"/>
                </a:solidFill>
                <a:latin typeface="+mj-lt"/>
                <a:ea typeface="+mj-ea"/>
              </a:rPr>
              <a:t>∧</a:t>
            </a:r>
          </a:p>
        </p:txBody>
      </p:sp>
      <p:sp>
        <p:nvSpPr>
          <p:cNvPr id="99" name="Line 63"/>
          <p:cNvSpPr>
            <a:spLocks noChangeShapeType="1"/>
          </p:cNvSpPr>
          <p:nvPr/>
        </p:nvSpPr>
        <p:spPr bwMode="auto">
          <a:xfrm>
            <a:off x="5132040" y="781125"/>
            <a:ext cx="533400"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100" name="Rectangle 64"/>
          <p:cNvSpPr>
            <a:spLocks noChangeArrowheads="1"/>
          </p:cNvSpPr>
          <p:nvPr/>
        </p:nvSpPr>
        <p:spPr bwMode="auto">
          <a:xfrm>
            <a:off x="6067077" y="603325"/>
            <a:ext cx="360363" cy="381000"/>
          </a:xfrm>
          <a:prstGeom prst="rect">
            <a:avLst/>
          </a:prstGeom>
          <a:noFill/>
          <a:ln w="9525">
            <a:solidFill>
              <a:srgbClr val="000000"/>
            </a:solidFill>
            <a:miter lim="800000"/>
            <a:headEnd/>
            <a:tailEnd/>
          </a:ln>
          <a:effectLst/>
          <a:extLst/>
        </p:spPr>
        <p:txBody>
          <a:bodyPr wrap="none" anchor="ctr"/>
          <a:lstStyle/>
          <a:p>
            <a:pPr algn="ctr"/>
            <a:r>
              <a:rPr kumimoji="1" lang="en-US" altLang="zh-CN" sz="2400" dirty="0" smtClean="0">
                <a:solidFill>
                  <a:srgbClr val="000000"/>
                </a:solidFill>
                <a:latin typeface="+mj-lt"/>
                <a:ea typeface="+mj-ea"/>
              </a:rPr>
              <a:t>10</a:t>
            </a:r>
            <a:endParaRPr kumimoji="1" lang="en-US" altLang="zh-CN" sz="2400" dirty="0">
              <a:solidFill>
                <a:srgbClr val="000000"/>
              </a:solidFill>
              <a:latin typeface="+mj-lt"/>
              <a:ea typeface="+mj-ea"/>
            </a:endParaRPr>
          </a:p>
        </p:txBody>
      </p:sp>
      <p:sp>
        <p:nvSpPr>
          <p:cNvPr id="101" name="Line 65"/>
          <p:cNvSpPr>
            <a:spLocks noChangeShapeType="1"/>
          </p:cNvSpPr>
          <p:nvPr/>
        </p:nvSpPr>
        <p:spPr bwMode="auto">
          <a:xfrm>
            <a:off x="2276921" y="807443"/>
            <a:ext cx="533400"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103" name="Rectangle 46"/>
          <p:cNvSpPr>
            <a:spLocks noChangeArrowheads="1"/>
          </p:cNvSpPr>
          <p:nvPr/>
        </p:nvSpPr>
        <p:spPr bwMode="auto">
          <a:xfrm>
            <a:off x="5004048" y="2420888"/>
            <a:ext cx="304800" cy="381000"/>
          </a:xfrm>
          <a:prstGeom prst="rect">
            <a:avLst/>
          </a:prstGeom>
          <a:noFill/>
          <a:ln w="9525">
            <a:solidFill>
              <a:srgbClr val="000000"/>
            </a:solidFill>
            <a:miter lim="800000"/>
            <a:headEnd/>
            <a:tailEnd/>
          </a:ln>
          <a:effectLst/>
          <a:extLst/>
        </p:spPr>
        <p:txBody>
          <a:bodyPr wrap="none" anchor="ctr"/>
          <a:lstStyle/>
          <a:p>
            <a:pPr algn="ctr"/>
            <a:r>
              <a:rPr kumimoji="1" lang="en-US" altLang="zh-CN" sz="2400" b="1">
                <a:solidFill>
                  <a:srgbClr val="000000"/>
                </a:solidFill>
                <a:latin typeface="+mj-lt"/>
                <a:ea typeface="+mj-ea"/>
              </a:rPr>
              <a:t>∧</a:t>
            </a:r>
          </a:p>
        </p:txBody>
      </p:sp>
      <p:sp>
        <p:nvSpPr>
          <p:cNvPr id="95" name="Line 52"/>
          <p:cNvSpPr>
            <a:spLocks noChangeShapeType="1"/>
          </p:cNvSpPr>
          <p:nvPr/>
        </p:nvSpPr>
        <p:spPr bwMode="auto">
          <a:xfrm>
            <a:off x="3738215" y="793825"/>
            <a:ext cx="533400"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Tree>
    <p:extLst>
      <p:ext uri="{BB962C8B-B14F-4D97-AF65-F5344CB8AC3E}">
        <p14:creationId xmlns:p14="http://schemas.microsoft.com/office/powerpoint/2010/main" val="116599304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092CE169-AE28-4AEE-8644-83F999A8EE54}" type="slidenum">
              <a:rPr lang="en-US" altLang="zh-CN"/>
              <a:pPr/>
              <a:t>121</a:t>
            </a:fld>
            <a:r>
              <a:rPr lang="en-US" altLang="zh-CN"/>
              <a:t>-</a:t>
            </a:r>
          </a:p>
        </p:txBody>
      </p:sp>
      <p:sp>
        <p:nvSpPr>
          <p:cNvPr id="294914" name="Rectangle 2"/>
          <p:cNvSpPr>
            <a:spLocks noGrp="1" noChangeArrowheads="1"/>
          </p:cNvSpPr>
          <p:nvPr>
            <p:ph type="title"/>
          </p:nvPr>
        </p:nvSpPr>
        <p:spPr/>
        <p:txBody>
          <a:bodyPr/>
          <a:lstStyle/>
          <a:p>
            <a:r>
              <a:rPr lang="en-US" altLang="zh-CN" dirty="0"/>
              <a:t>1、 </a:t>
            </a:r>
            <a:r>
              <a:rPr lang="en-US" altLang="zh-CN" dirty="0" err="1"/>
              <a:t>Dijkstra</a:t>
            </a:r>
            <a:r>
              <a:rPr lang="zh-CN" altLang="en-US" dirty="0"/>
              <a:t>算法</a:t>
            </a:r>
          </a:p>
        </p:txBody>
      </p:sp>
      <p:sp>
        <p:nvSpPr>
          <p:cNvPr id="294915" name="Rectangle 3" descr="Rectangle: Click to edit Master text styles&#10;Second level&#10;Third level&#10;Fourth level&#10;Fifth level"/>
          <p:cNvSpPr>
            <a:spLocks noGrp="1" noChangeArrowheads="1"/>
          </p:cNvSpPr>
          <p:nvPr>
            <p:ph type="body" idx="1"/>
          </p:nvPr>
        </p:nvSpPr>
        <p:spPr>
          <a:xfrm>
            <a:off x="1331640" y="1340768"/>
            <a:ext cx="7812360" cy="4267200"/>
          </a:xfrm>
        </p:spPr>
        <p:txBody>
          <a:bodyPr/>
          <a:lstStyle/>
          <a:p>
            <a:r>
              <a:rPr lang="zh-CN" altLang="en-US" dirty="0"/>
              <a:t>步骤</a:t>
            </a:r>
          </a:p>
          <a:p>
            <a:pPr>
              <a:buFont typeface="Wingdings" pitchFamily="2" charset="2"/>
              <a:buNone/>
            </a:pPr>
            <a:r>
              <a:rPr lang="zh-CN" altLang="en-US" dirty="0"/>
              <a:t>    </a:t>
            </a:r>
            <a:r>
              <a:rPr lang="zh-CN" altLang="en-US" sz="2400" dirty="0"/>
              <a:t>1、主数据结构：邻接矩阵</a:t>
            </a:r>
          </a:p>
          <a:p>
            <a:pPr>
              <a:buFont typeface="Wingdings" pitchFamily="2" charset="2"/>
              <a:buNone/>
            </a:pPr>
            <a:r>
              <a:rPr lang="zh-CN" altLang="en-US" sz="2400" dirty="0"/>
              <a:t>    2、辅助数据结构</a:t>
            </a:r>
          </a:p>
          <a:p>
            <a:pPr>
              <a:buFont typeface="Wingdings" pitchFamily="2" charset="2"/>
              <a:buNone/>
            </a:pPr>
            <a:r>
              <a:rPr lang="zh-CN" altLang="en-US" sz="2400" dirty="0"/>
              <a:t>        数组</a:t>
            </a:r>
            <a:r>
              <a:rPr lang="en-US" altLang="zh-CN" sz="2400" b="0" dirty="0" err="1">
                <a:latin typeface="Times New Roman" pitchFamily="18" charset="0"/>
              </a:rPr>
              <a:t>bool</a:t>
            </a:r>
            <a:r>
              <a:rPr lang="en-US" altLang="zh-CN" sz="2400" b="0" dirty="0">
                <a:latin typeface="Times New Roman" pitchFamily="18" charset="0"/>
              </a:rPr>
              <a:t> </a:t>
            </a:r>
            <a:r>
              <a:rPr lang="en-US" altLang="zh-CN" sz="2400" b="0" dirty="0" smtClean="0">
                <a:latin typeface="Times New Roman" pitchFamily="18" charset="0"/>
              </a:rPr>
              <a:t>S[MAX]:  </a:t>
            </a:r>
            <a:endParaRPr lang="en-US" altLang="zh-CN" sz="2400" b="0" dirty="0">
              <a:latin typeface="Times New Roman" pitchFamily="18" charset="0"/>
            </a:endParaRPr>
          </a:p>
          <a:p>
            <a:pPr>
              <a:buFont typeface="Wingdings" pitchFamily="2" charset="2"/>
              <a:buNone/>
            </a:pPr>
            <a:r>
              <a:rPr lang="en-US" altLang="zh-CN" sz="2400" b="0" dirty="0">
                <a:latin typeface="Times New Roman" pitchFamily="18" charset="0"/>
              </a:rPr>
              <a:t>                             </a:t>
            </a:r>
            <a:r>
              <a:rPr lang="en-US" altLang="zh-CN" sz="2400" b="0" dirty="0">
                <a:solidFill>
                  <a:srgbClr val="FF0000"/>
                </a:solidFill>
                <a:latin typeface="Times New Roman" pitchFamily="18" charset="0"/>
              </a:rPr>
              <a:t>S[</a:t>
            </a:r>
            <a:r>
              <a:rPr lang="en-US" altLang="zh-CN" sz="2400" b="0" dirty="0" err="1">
                <a:solidFill>
                  <a:srgbClr val="FF0000"/>
                </a:solidFill>
                <a:latin typeface="Times New Roman" pitchFamily="18" charset="0"/>
              </a:rPr>
              <a:t>i</a:t>
            </a:r>
            <a:r>
              <a:rPr lang="en-US" altLang="zh-CN" sz="2400" b="0" dirty="0">
                <a:solidFill>
                  <a:srgbClr val="FF0000"/>
                </a:solidFill>
                <a:latin typeface="Times New Roman" pitchFamily="18" charset="0"/>
              </a:rPr>
              <a:t>]</a:t>
            </a:r>
            <a:r>
              <a:rPr lang="zh-CN" altLang="en-US" sz="2400" dirty="0">
                <a:solidFill>
                  <a:srgbClr val="FF0000"/>
                </a:solidFill>
              </a:rPr>
              <a:t>记录顶点</a:t>
            </a:r>
            <a:r>
              <a:rPr lang="en-US" altLang="zh-CN" sz="2400" dirty="0" err="1">
                <a:solidFill>
                  <a:srgbClr val="FF0000"/>
                </a:solidFill>
              </a:rPr>
              <a:t>i</a:t>
            </a:r>
            <a:r>
              <a:rPr lang="zh-CN" altLang="en-US" sz="2400" dirty="0">
                <a:solidFill>
                  <a:srgbClr val="FF0000"/>
                </a:solidFill>
              </a:rPr>
              <a:t>是否已被添加</a:t>
            </a:r>
          </a:p>
          <a:p>
            <a:pPr>
              <a:buFont typeface="Wingdings" pitchFamily="2" charset="2"/>
              <a:buNone/>
            </a:pPr>
            <a:r>
              <a:rPr lang="zh-CN" altLang="en-US" sz="2400" dirty="0"/>
              <a:t>        数组</a:t>
            </a:r>
            <a:r>
              <a:rPr lang="en-US" altLang="zh-CN" sz="2400" b="0" dirty="0" err="1">
                <a:latin typeface="Times New Roman" pitchFamily="18" charset="0"/>
              </a:rPr>
              <a:t>int</a:t>
            </a:r>
            <a:r>
              <a:rPr lang="en-US" altLang="zh-CN" sz="2400" b="0" dirty="0">
                <a:latin typeface="Times New Roman" pitchFamily="18" charset="0"/>
              </a:rPr>
              <a:t> </a:t>
            </a:r>
            <a:r>
              <a:rPr lang="en-US" altLang="zh-CN" sz="2400" b="0" dirty="0" err="1" smtClean="0">
                <a:latin typeface="Times New Roman" pitchFamily="18" charset="0"/>
              </a:rPr>
              <a:t>Diks</a:t>
            </a:r>
            <a:r>
              <a:rPr lang="en-US" altLang="zh-CN" sz="2400" b="0" dirty="0" smtClean="0">
                <a:latin typeface="Times New Roman" pitchFamily="18" charset="0"/>
              </a:rPr>
              <a:t>[MAX]:  </a:t>
            </a:r>
            <a:endParaRPr lang="en-US" altLang="zh-CN" sz="2400" b="0" dirty="0">
              <a:latin typeface="Times New Roman" pitchFamily="18" charset="0"/>
            </a:endParaRPr>
          </a:p>
          <a:p>
            <a:pPr>
              <a:buFont typeface="Wingdings" pitchFamily="2" charset="2"/>
              <a:buNone/>
            </a:pPr>
            <a:r>
              <a:rPr lang="en-US" altLang="zh-CN" sz="2400" b="0" dirty="0">
                <a:latin typeface="Times New Roman" pitchFamily="18" charset="0"/>
              </a:rPr>
              <a:t>                            </a:t>
            </a:r>
            <a:r>
              <a:rPr lang="en-US" altLang="zh-CN" sz="2400" b="0" dirty="0">
                <a:solidFill>
                  <a:srgbClr val="FF0000"/>
                </a:solidFill>
                <a:latin typeface="Times New Roman" pitchFamily="18" charset="0"/>
              </a:rPr>
              <a:t>Disk[</a:t>
            </a:r>
            <a:r>
              <a:rPr lang="en-US" altLang="zh-CN" sz="2400" b="0" dirty="0" err="1">
                <a:solidFill>
                  <a:srgbClr val="FF0000"/>
                </a:solidFill>
                <a:latin typeface="Times New Roman" pitchFamily="18" charset="0"/>
              </a:rPr>
              <a:t>i</a:t>
            </a:r>
            <a:r>
              <a:rPr lang="en-US" altLang="zh-CN" sz="2400" b="0" dirty="0">
                <a:solidFill>
                  <a:srgbClr val="FF0000"/>
                </a:solidFill>
                <a:latin typeface="Times New Roman" pitchFamily="18" charset="0"/>
              </a:rPr>
              <a:t>]</a:t>
            </a:r>
            <a:r>
              <a:rPr lang="zh-CN" altLang="en-US" sz="2400" dirty="0">
                <a:solidFill>
                  <a:srgbClr val="FF0000"/>
                </a:solidFill>
              </a:rPr>
              <a:t>记录到顶点</a:t>
            </a:r>
            <a:r>
              <a:rPr lang="en-US" altLang="zh-CN" sz="2400" dirty="0" err="1">
                <a:solidFill>
                  <a:srgbClr val="FF0000"/>
                </a:solidFill>
              </a:rPr>
              <a:t>i</a:t>
            </a:r>
            <a:r>
              <a:rPr lang="zh-CN" altLang="en-US" sz="2400" dirty="0">
                <a:solidFill>
                  <a:srgbClr val="FF0000"/>
                </a:solidFill>
              </a:rPr>
              <a:t>的路径长度</a:t>
            </a:r>
          </a:p>
          <a:p>
            <a:pPr>
              <a:buNone/>
            </a:pPr>
            <a:r>
              <a:rPr lang="zh-CN" altLang="en-US" sz="2400" dirty="0"/>
              <a:t>        数组</a:t>
            </a:r>
            <a:r>
              <a:rPr lang="en-US" altLang="zh-CN" sz="2400" b="0" dirty="0" err="1">
                <a:latin typeface="Times New Roman" pitchFamily="18" charset="0"/>
              </a:rPr>
              <a:t>int</a:t>
            </a:r>
            <a:r>
              <a:rPr lang="en-US" altLang="zh-CN" sz="2400" b="0" dirty="0">
                <a:latin typeface="Times New Roman" pitchFamily="18" charset="0"/>
              </a:rPr>
              <a:t> </a:t>
            </a:r>
            <a:r>
              <a:rPr lang="en-US" altLang="zh-CN" sz="2400" dirty="0">
                <a:latin typeface="Times New Roman" pitchFamily="18" charset="0"/>
              </a:rPr>
              <a:t>Path[MAX</a:t>
            </a:r>
            <a:r>
              <a:rPr lang="en-US" altLang="zh-CN" sz="2400" dirty="0" smtClean="0">
                <a:latin typeface="Times New Roman" pitchFamily="18" charset="0"/>
              </a:rPr>
              <a:t>][</a:t>
            </a:r>
            <a:r>
              <a:rPr lang="en-US" altLang="zh-CN" sz="2400" dirty="0">
                <a:latin typeface="Times New Roman" pitchFamily="18" charset="0"/>
              </a:rPr>
              <a:t>MAX</a:t>
            </a:r>
            <a:r>
              <a:rPr lang="en-US" altLang="zh-CN" sz="2400" dirty="0" smtClean="0">
                <a:latin typeface="Times New Roman" pitchFamily="18" charset="0"/>
              </a:rPr>
              <a:t>]:  </a:t>
            </a:r>
            <a:endParaRPr lang="en-US" altLang="zh-CN" sz="2400" b="0" dirty="0">
              <a:latin typeface="Times New Roman" pitchFamily="18" charset="0"/>
            </a:endParaRPr>
          </a:p>
          <a:p>
            <a:pPr>
              <a:buFont typeface="Wingdings" pitchFamily="2" charset="2"/>
              <a:buNone/>
            </a:pPr>
            <a:r>
              <a:rPr lang="en-US" altLang="zh-CN" sz="2400" b="0" dirty="0">
                <a:latin typeface="Times New Roman" pitchFamily="18" charset="0"/>
              </a:rPr>
              <a:t>                            </a:t>
            </a:r>
            <a:r>
              <a:rPr lang="en-US" altLang="zh-CN" sz="2400" b="0" dirty="0">
                <a:solidFill>
                  <a:srgbClr val="FF0000"/>
                </a:solidFill>
                <a:latin typeface="Times New Roman" pitchFamily="18" charset="0"/>
              </a:rPr>
              <a:t>Path[</a:t>
            </a:r>
            <a:r>
              <a:rPr lang="en-US" altLang="zh-CN" sz="2400" b="0" dirty="0" err="1">
                <a:solidFill>
                  <a:srgbClr val="FF0000"/>
                </a:solidFill>
                <a:latin typeface="Times New Roman" pitchFamily="18" charset="0"/>
              </a:rPr>
              <a:t>i</a:t>
            </a:r>
            <a:r>
              <a:rPr lang="en-US" altLang="zh-CN" sz="2400" b="0" dirty="0">
                <a:solidFill>
                  <a:srgbClr val="FF0000"/>
                </a:solidFill>
                <a:latin typeface="Times New Roman" pitchFamily="18" charset="0"/>
              </a:rPr>
              <a:t>]</a:t>
            </a:r>
            <a:r>
              <a:rPr lang="zh-CN" altLang="en-US" sz="2400" dirty="0">
                <a:solidFill>
                  <a:srgbClr val="FF0000"/>
                </a:solidFill>
              </a:rPr>
              <a:t>记录顶点</a:t>
            </a:r>
            <a:r>
              <a:rPr lang="en-US" altLang="zh-CN" sz="2400" dirty="0" err="1">
                <a:solidFill>
                  <a:srgbClr val="FF0000"/>
                </a:solidFill>
              </a:rPr>
              <a:t>i</a:t>
            </a:r>
            <a:r>
              <a:rPr lang="zh-CN" altLang="en-US" sz="2400" dirty="0">
                <a:solidFill>
                  <a:srgbClr val="FF0000"/>
                </a:solidFill>
              </a:rPr>
              <a:t>的路径</a:t>
            </a:r>
          </a:p>
        </p:txBody>
      </p:sp>
    </p:spTree>
    <p:extLst>
      <p:ext uri="{BB962C8B-B14F-4D97-AF65-F5344CB8AC3E}">
        <p14:creationId xmlns:p14="http://schemas.microsoft.com/office/powerpoint/2010/main" val="185244485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algn="l"/>
            <a:r>
              <a:rPr lang="zh-CN" altLang="en-US" dirty="0"/>
              <a:t>求解过程</a:t>
            </a:r>
          </a:p>
        </p:txBody>
      </p:sp>
      <p:graphicFrame>
        <p:nvGraphicFramePr>
          <p:cNvPr id="295939" name="Group 3"/>
          <p:cNvGraphicFramePr>
            <a:graphicFrameLocks noGrp="1"/>
          </p:cNvGraphicFramePr>
          <p:nvPr>
            <p:extLst>
              <p:ext uri="{D42A27DB-BD31-4B8C-83A1-F6EECF244321}">
                <p14:modId xmlns:p14="http://schemas.microsoft.com/office/powerpoint/2010/main" val="538895944"/>
              </p:ext>
            </p:extLst>
          </p:nvPr>
        </p:nvGraphicFramePr>
        <p:xfrm>
          <a:off x="1268288" y="1916832"/>
          <a:ext cx="7696200" cy="4397838"/>
        </p:xfrm>
        <a:graphic>
          <a:graphicData uri="http://schemas.openxmlformats.org/drawingml/2006/table">
            <a:tbl>
              <a:tblPr/>
              <a:tblGrid>
                <a:gridCol w="838200"/>
                <a:gridCol w="1295400"/>
                <a:gridCol w="1371600"/>
                <a:gridCol w="1600200"/>
                <a:gridCol w="1905000"/>
                <a:gridCol w="685800"/>
              </a:tblGrid>
              <a:tr h="5406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终点</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楷体_GB2312" pitchFamily="49" charset="-122"/>
                        </a:rPr>
                        <a:t>i=1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楷体_GB2312" pitchFamily="49" charset="-122"/>
                        </a:rPr>
                        <a:t>i=2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楷体_GB2312" pitchFamily="49" charset="-122"/>
                        </a:rPr>
                        <a:t>i=3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楷体_GB2312" pitchFamily="49" charset="-122"/>
                        </a:rPr>
                        <a:t>i=4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楷体_GB2312" pitchFamily="49" charset="-122"/>
                        </a:rPr>
                        <a:t>i=5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1637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楷体_GB2312" pitchFamily="49" charset="-122"/>
                        </a:rPr>
                        <a:t>V</a:t>
                      </a:r>
                      <a:r>
                        <a:rPr kumimoji="0" lang="en-US" altLang="zh-CN" sz="2000" b="0" i="0" u="none" strike="noStrike" cap="none" normalizeH="0" baseline="-25000" dirty="0" smtClean="0">
                          <a:ln>
                            <a:noFill/>
                          </a:ln>
                          <a:solidFill>
                            <a:schemeClr val="tx1"/>
                          </a:solidFill>
                          <a:effectLst/>
                          <a:latin typeface="Arial" charset="0"/>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hlink"/>
                        </a:buClr>
                        <a:buSzPct val="110000"/>
                        <a:buFont typeface="Wingdings" pitchFamily="2" charset="2"/>
                        <a:buNone/>
                        <a:tabLst/>
                      </a:pPr>
                      <a:r>
                        <a:rPr kumimoji="0" lang="zh-CN" altLang="en-US" sz="2000" b="1" i="0" u="none" strike="noStrike" cap="none" normalizeH="0" baseline="0" smtClean="0">
                          <a:ln>
                            <a:noFill/>
                          </a:ln>
                          <a:solidFill>
                            <a:schemeClr val="bg1"/>
                          </a:solidFill>
                          <a:effectLst/>
                          <a:latin typeface="楷体_GB2312" pitchFamily="49" charset="-122"/>
                          <a:ea typeface="楷体_GB2312" pitchFamily="49" charset="-122"/>
                        </a:rPr>
                        <a:t>∞</a:t>
                      </a:r>
                    </a:p>
                    <a:p>
                      <a:pPr marL="0" marR="0" lvl="0" indent="0" algn="ctr" defTabSz="914400" rtl="0" eaLnBrk="1" fontAlgn="base" latinLnBrk="0" hangingPunct="1">
                        <a:lnSpc>
                          <a:spcPct val="80000"/>
                        </a:lnSpc>
                        <a:spcBef>
                          <a:spcPct val="0"/>
                        </a:spcBef>
                        <a:spcAft>
                          <a:spcPct val="0"/>
                        </a:spcAft>
                        <a:buClr>
                          <a:schemeClr val="hlink"/>
                        </a:buClr>
                        <a:buSzPct val="110000"/>
                        <a:buFont typeface="Wingdings" pitchFamily="2" charset="2"/>
                        <a:buNone/>
                        <a:tabLst/>
                      </a:pPr>
                      <a:r>
                        <a:rPr kumimoji="0" lang="zh-CN" altLang="en-US" sz="2000" b="1" i="0" u="none" strike="noStrike" cap="none" normalizeH="0" baseline="0" smtClean="0">
                          <a:ln>
                            <a:noFill/>
                          </a:ln>
                          <a:solidFill>
                            <a:schemeClr val="bg1"/>
                          </a:solidFill>
                          <a:effectLst/>
                          <a:latin typeface="楷体_GB2312" pitchFamily="49" charset="-122"/>
                          <a:ea typeface="楷体_GB2312" pitchFamily="49" charset="-122"/>
                        </a:rPr>
                        <a:t>无</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2684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楷体_GB2312" pitchFamily="49" charset="-122"/>
                        </a:rPr>
                        <a:t>V</a:t>
                      </a:r>
                      <a:r>
                        <a:rPr kumimoji="0" lang="en-US" altLang="zh-CN" sz="2000" b="0" i="0" u="none" strike="noStrike" cap="none" normalizeH="0" baseline="-25000" dirty="0" smtClean="0">
                          <a:ln>
                            <a:noFill/>
                          </a:ln>
                          <a:solidFill>
                            <a:schemeClr val="tx1"/>
                          </a:solidFill>
                          <a:effectLst/>
                          <a:latin typeface="Arial" charset="0"/>
                          <a:ea typeface="楷体_GB2312" pitchFamily="49" charset="-122"/>
                        </a:rPr>
                        <a:t>2</a:t>
                      </a:r>
                      <a:endParaRPr kumimoji="0" lang="zh-CN" altLang="en-US" sz="2000" b="0" i="0" u="none" strike="noStrike" cap="none" normalizeH="0" baseline="-25000" dirty="0" smtClean="0">
                        <a:ln>
                          <a:noFill/>
                        </a:ln>
                        <a:solidFill>
                          <a:schemeClr val="tx1"/>
                        </a:solidFill>
                        <a:effectLst/>
                        <a:latin typeface="Arial"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hlink"/>
                        </a:buClr>
                        <a:buSzPct val="110000"/>
                        <a:buFont typeface="Wingdings" pitchFamily="2" charset="2"/>
                        <a:buNone/>
                        <a:tabLst/>
                      </a:pP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hlink"/>
                        </a:buClr>
                        <a:buSzPct val="110000"/>
                        <a:buFont typeface="Wingdings" pitchFamily="2" charset="2"/>
                        <a:buNone/>
                        <a:tabLst/>
                      </a:pP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hlink"/>
                        </a:buClr>
                        <a:buSzPct val="110000"/>
                        <a:buFont typeface="Wingdings" pitchFamily="2" charset="2"/>
                        <a:buNone/>
                        <a:tabLst/>
                      </a:pP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hlink"/>
                        </a:buClr>
                        <a:buSzPct val="110000"/>
                        <a:buFont typeface="Wingdings" pitchFamily="2" charset="2"/>
                        <a:buNone/>
                        <a:tabLst/>
                      </a:pP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hlink"/>
                        </a:buClr>
                        <a:buSzPct val="110000"/>
                        <a:buFont typeface="Wingdings" pitchFamily="2" charset="2"/>
                        <a:buNone/>
                        <a:tabLst/>
                      </a:pP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9237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楷体_GB2312" pitchFamily="49" charset="-122"/>
                        </a:rPr>
                        <a:t>V</a:t>
                      </a:r>
                      <a:r>
                        <a:rPr kumimoji="0" lang="en-US" altLang="zh-CN" sz="2000" b="0" i="0" u="none" strike="noStrike" cap="none" normalizeH="0" baseline="-25000" dirty="0" smtClean="0">
                          <a:ln>
                            <a:noFill/>
                          </a:ln>
                          <a:solidFill>
                            <a:schemeClr val="tx1"/>
                          </a:solidFill>
                          <a:effectLst/>
                          <a:latin typeface="Arial" charset="0"/>
                          <a:ea typeface="楷体_GB2312" pitchFamily="49" charset="-122"/>
                        </a:rPr>
                        <a:t>3</a:t>
                      </a:r>
                      <a:endParaRPr kumimoji="0" lang="zh-CN" altLang="en-US" sz="2000" b="0" i="0" u="none" strike="noStrike" cap="none" normalizeH="0" baseline="-25000" dirty="0" smtClean="0">
                        <a:ln>
                          <a:noFill/>
                        </a:ln>
                        <a:solidFill>
                          <a:schemeClr val="tx1"/>
                        </a:solidFill>
                        <a:effectLst/>
                        <a:latin typeface="Arial"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50</a:t>
                      </a:r>
                    </a:p>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0 </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4 </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3</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a:t>
                      </a:r>
                      <a:endParaRPr kumimoji="0" lang="zh-CN" altLang="en-US" sz="2000" b="1" i="0" u="none" strike="noStrike" cap="none" normalizeH="0" baseline="0" smtClean="0">
                        <a:ln>
                          <a:noFill/>
                        </a:ln>
                        <a:solidFill>
                          <a:schemeClr val="bg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406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楷体_GB2312" pitchFamily="49" charset="-122"/>
                        </a:rPr>
                        <a:t>V</a:t>
                      </a:r>
                      <a:r>
                        <a:rPr kumimoji="0" lang="en-US" altLang="zh-CN" sz="2000" b="0" i="0" u="none" strike="noStrike" cap="none" normalizeH="0" baseline="-25000" dirty="0" smtClean="0">
                          <a:ln>
                            <a:noFill/>
                          </a:ln>
                          <a:solidFill>
                            <a:schemeClr val="tx1"/>
                          </a:solidFill>
                          <a:effectLst/>
                          <a:latin typeface="Arial" charset="0"/>
                          <a:ea typeface="楷体_GB2312" pitchFamily="49" charset="-122"/>
                        </a:rPr>
                        <a:t>4</a:t>
                      </a:r>
                      <a:endParaRPr kumimoji="0" lang="zh-CN" altLang="en-US" sz="2000" b="0" i="0" u="none" strike="noStrike" cap="none" normalizeH="0" baseline="-25000" dirty="0" smtClean="0">
                        <a:ln>
                          <a:noFill/>
                        </a:ln>
                        <a:solidFill>
                          <a:schemeClr val="tx1"/>
                        </a:solidFill>
                        <a:effectLst/>
                        <a:latin typeface="Arial"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hlink"/>
                        </a:buClr>
                        <a:buSzPct val="110000"/>
                        <a:buFont typeface="Wingdings" pitchFamily="2" charset="2"/>
                        <a:buNone/>
                        <a:tabLst/>
                      </a:pP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hlink"/>
                        </a:buClr>
                        <a:buSzPct val="110000"/>
                        <a:buFont typeface="Wingdings" pitchFamily="2" charset="2"/>
                        <a:buNone/>
                        <a:tabLst/>
                      </a:pP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000" b="1" i="0" u="none" strike="noStrike" cap="none" normalizeH="0" baseline="0" smtClean="0">
                        <a:ln>
                          <a:noFill/>
                        </a:ln>
                        <a:solidFill>
                          <a:schemeClr val="bg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1637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楷体_GB2312" pitchFamily="49" charset="-122"/>
                        </a:rPr>
                        <a:t>V</a:t>
                      </a:r>
                      <a:r>
                        <a:rPr kumimoji="0" lang="en-US" altLang="zh-CN" sz="2000" b="0" i="0" u="none" strike="noStrike" cap="none" normalizeH="0" baseline="-25000" dirty="0" smtClean="0">
                          <a:ln>
                            <a:noFill/>
                          </a:ln>
                          <a:solidFill>
                            <a:schemeClr val="tx1"/>
                          </a:solidFill>
                          <a:effectLst/>
                          <a:latin typeface="Arial" charset="0"/>
                          <a:ea typeface="楷体_GB2312" pitchFamily="49" charset="-122"/>
                        </a:rPr>
                        <a:t>5</a:t>
                      </a:r>
                      <a:endParaRPr kumimoji="0" lang="zh-CN" altLang="en-US" sz="2000" b="0" i="0" u="none" strike="noStrike" cap="none" normalizeH="0" baseline="-25000" dirty="0" smtClean="0">
                        <a:ln>
                          <a:noFill/>
                        </a:ln>
                        <a:solidFill>
                          <a:schemeClr val="tx1"/>
                        </a:solidFill>
                        <a:effectLst/>
                        <a:latin typeface="Arial"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hlink"/>
                        </a:buClr>
                        <a:buSzPct val="110000"/>
                        <a:buFont typeface="Wingdings" pitchFamily="2" charset="2"/>
                        <a:buNone/>
                        <a:tabLst/>
                      </a:pP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hlink"/>
                        </a:buClr>
                        <a:buSzPct val="110000"/>
                        <a:buFont typeface="Wingdings" pitchFamily="2" charset="2"/>
                        <a:buNone/>
                        <a:tabLst/>
                      </a:pP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hlink"/>
                        </a:buClr>
                        <a:buSzPct val="110000"/>
                        <a:buFont typeface="Wingdings" pitchFamily="2" charset="2"/>
                        <a:buNone/>
                        <a:tabLst/>
                      </a:pP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90</a:t>
                      </a:r>
                    </a:p>
                    <a:p>
                      <a:pPr marL="0" marR="0" lvl="0" indent="0" algn="ctr" defTabSz="914400" rtl="0" eaLnBrk="1" fontAlgn="base" latinLnBrk="0" hangingPunct="1">
                        <a:lnSpc>
                          <a:spcPct val="80000"/>
                        </a:lnSpc>
                        <a:spcBef>
                          <a:spcPct val="0"/>
                        </a:spcBef>
                        <a:spcAft>
                          <a:spcPct val="0"/>
                        </a:spcAft>
                        <a:buClr>
                          <a:schemeClr val="hlink"/>
                        </a:buClr>
                        <a:buSzPct val="110000"/>
                        <a:buFont typeface="Wingdings" pitchFamily="2" charset="2"/>
                        <a:buNone/>
                        <a:tabLst/>
                      </a:pP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0 </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4 </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5</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a:t>
                      </a:r>
                      <a:endParaRPr kumimoji="0" lang="zh-CN" altLang="en-US" sz="2000" b="1" i="0" u="none" strike="noStrike" cap="none" normalizeH="0" baseline="0" smtClean="0">
                        <a:ln>
                          <a:noFill/>
                        </a:ln>
                        <a:solidFill>
                          <a:schemeClr val="bg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hlink"/>
                        </a:buClr>
                        <a:buSzPct val="110000"/>
                        <a:buFont typeface="Wingdings" pitchFamily="2" charset="2"/>
                        <a:buNone/>
                        <a:tabLst/>
                      </a:pP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60</a:t>
                      </a:r>
                    </a:p>
                    <a:p>
                      <a:pPr marL="0" marR="0" lvl="0" indent="0" algn="ctr" defTabSz="914400" rtl="0" eaLnBrk="1" fontAlgn="base" latinLnBrk="0" hangingPunct="1">
                        <a:lnSpc>
                          <a:spcPct val="80000"/>
                        </a:lnSpc>
                        <a:spcBef>
                          <a:spcPct val="0"/>
                        </a:spcBef>
                        <a:spcAft>
                          <a:spcPct val="0"/>
                        </a:spcAft>
                        <a:buClr>
                          <a:schemeClr val="hlink"/>
                        </a:buClr>
                        <a:buSzPct val="110000"/>
                        <a:buFont typeface="Wingdings" pitchFamily="2" charset="2"/>
                        <a:buNone/>
                        <a:tabLst/>
                      </a:pP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0 </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4 </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3 </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5</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a:t>
                      </a:r>
                      <a:endParaRPr kumimoji="0" lang="zh-CN" altLang="en-US" sz="2000" b="1" i="0" u="none" strike="noStrike" cap="none" normalizeH="0" baseline="0" smtClean="0">
                        <a:ln>
                          <a:noFill/>
                        </a:ln>
                        <a:solidFill>
                          <a:schemeClr val="bg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825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smtClean="0">
                          <a:ln>
                            <a:noFill/>
                          </a:ln>
                          <a:solidFill>
                            <a:schemeClr val="tx1"/>
                          </a:solidFill>
                          <a:effectLst/>
                          <a:latin typeface="Arial" charset="0"/>
                          <a:ea typeface="楷体_GB2312" pitchFamily="49" charset="-122"/>
                        </a:rPr>
                        <a:t>V</a:t>
                      </a:r>
                      <a:r>
                        <a:rPr kumimoji="0" lang="en-US" altLang="zh-CN" sz="2000" b="0" i="0" u="none" strike="noStrike" cap="none" normalizeH="0" baseline="-25000" dirty="0" err="1" smtClean="0">
                          <a:ln>
                            <a:noFill/>
                          </a:ln>
                          <a:solidFill>
                            <a:schemeClr val="tx1"/>
                          </a:solidFill>
                          <a:effectLst/>
                          <a:latin typeface="Arial" charset="0"/>
                          <a:ea typeface="楷体_GB2312" pitchFamily="49" charset="-122"/>
                        </a:rPr>
                        <a:t>j</a:t>
                      </a:r>
                      <a:endParaRPr kumimoji="0" lang="zh-CN" altLang="en-US" sz="2000" b="0" i="0" u="none" strike="noStrike" cap="none" normalizeH="0" baseline="-25000" dirty="0" smtClean="0">
                        <a:ln>
                          <a:noFill/>
                        </a:ln>
                        <a:solidFill>
                          <a:schemeClr val="tx1"/>
                        </a:solidFill>
                        <a:effectLst/>
                        <a:latin typeface="Arial"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000" b="1" i="0" u="none" strike="noStrike" cap="none" normalizeH="0" baseline="-2500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000" b="1" i="0" u="none" strike="noStrike" cap="none" normalizeH="0" baseline="-2500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3</a:t>
                      </a:r>
                      <a:endParaRPr kumimoji="0" lang="zh-CN" altLang="en-US" sz="2000" b="1" i="0" u="none" strike="noStrike" cap="none" normalizeH="0" baseline="-25000" smtClean="0">
                        <a:ln>
                          <a:noFill/>
                        </a:ln>
                        <a:solidFill>
                          <a:schemeClr val="bg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5</a:t>
                      </a:r>
                      <a:endParaRPr kumimoji="0" lang="zh-CN" altLang="en-US" sz="2000" b="1" i="0" u="none" strike="noStrike" cap="none" normalizeH="0" baseline="0" smtClean="0">
                        <a:ln>
                          <a:noFill/>
                        </a:ln>
                        <a:solidFill>
                          <a:schemeClr val="bg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058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楷体_GB2312" pitchFamily="49" charset="-122"/>
                        </a:rPr>
                        <a:t>S</a:t>
                      </a:r>
                      <a:r>
                        <a:rPr kumimoji="0" lang="zh-CN" altLang="en-US" sz="2000" b="0" i="0" u="none" strike="noStrike" cap="none" normalizeH="0" baseline="0" dirty="0" smtClean="0">
                          <a:ln>
                            <a:noFill/>
                          </a:ln>
                          <a:solidFill>
                            <a:schemeClr val="tx1"/>
                          </a:solidFill>
                          <a:effectLst/>
                          <a:latin typeface="Arial" charset="0"/>
                          <a:ea typeface="楷体_GB2312" pitchFamily="49" charset="-122"/>
                        </a:rPr>
                        <a:t>集</a:t>
                      </a:r>
                      <a:endParaRPr kumimoji="0" lang="en-US" altLang="zh-CN" sz="20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0 </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2 </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3 </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4</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a:t>
                      </a:r>
                      <a:endParaRPr kumimoji="0" lang="zh-CN" altLang="en-US" sz="2000" b="1" i="0" u="none" strike="noStrike" cap="none" normalizeH="0" baseline="0" smtClean="0">
                        <a:ln>
                          <a:noFill/>
                        </a:ln>
                        <a:solidFill>
                          <a:schemeClr val="bg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0 </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2 </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3 </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4 </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5</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a:t>
                      </a:r>
                      <a:endParaRPr kumimoji="0" lang="zh-CN" altLang="en-US" sz="2000" b="1" i="0" u="none" strike="noStrike" cap="none" normalizeH="0" baseline="0" smtClean="0">
                        <a:ln>
                          <a:noFill/>
                        </a:ln>
                        <a:solidFill>
                          <a:schemeClr val="bg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96004" name="Text Box 68"/>
          <p:cNvSpPr txBox="1">
            <a:spLocks noChangeArrowheads="1"/>
          </p:cNvSpPr>
          <p:nvPr/>
        </p:nvSpPr>
        <p:spPr bwMode="auto">
          <a:xfrm>
            <a:off x="2030288" y="2374032"/>
            <a:ext cx="1371600" cy="388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30000"/>
              </a:lnSpc>
              <a:spcBef>
                <a:spcPct val="20000"/>
              </a:spcBef>
            </a:pPr>
            <a:r>
              <a:rPr lang="zh-CN" altLang="en-US" dirty="0">
                <a:latin typeface="+mj-lt"/>
                <a:ea typeface="+mj-ea"/>
              </a:rPr>
              <a:t>∞</a:t>
            </a:r>
          </a:p>
          <a:p>
            <a:pPr algn="ctr" eaLnBrk="0" hangingPunct="0">
              <a:lnSpc>
                <a:spcPct val="130000"/>
              </a:lnSpc>
            </a:pPr>
            <a:r>
              <a:rPr lang="en-US" altLang="zh-CN" sz="2000" dirty="0">
                <a:latin typeface="+mj-lt"/>
                <a:ea typeface="+mj-ea"/>
              </a:rPr>
              <a:t>10</a:t>
            </a:r>
          </a:p>
          <a:p>
            <a:pPr algn="ctr" eaLnBrk="0" hangingPunct="0">
              <a:lnSpc>
                <a:spcPct val="80000"/>
              </a:lnSpc>
            </a:pPr>
            <a:r>
              <a:rPr lang="en-US" altLang="zh-CN" sz="2000" dirty="0">
                <a:latin typeface="+mj-lt"/>
                <a:ea typeface="+mj-ea"/>
              </a:rPr>
              <a:t>(V</a:t>
            </a:r>
            <a:r>
              <a:rPr lang="en-US" altLang="zh-CN" sz="2000" baseline="-25000" dirty="0">
                <a:latin typeface="+mj-lt"/>
                <a:ea typeface="+mj-ea"/>
              </a:rPr>
              <a:t>0 </a:t>
            </a:r>
            <a:r>
              <a:rPr lang="en-US" altLang="zh-CN" sz="2000" dirty="0">
                <a:latin typeface="+mj-lt"/>
                <a:ea typeface="+mj-ea"/>
              </a:rPr>
              <a:t>V</a:t>
            </a:r>
            <a:r>
              <a:rPr lang="en-US" altLang="zh-CN" sz="2000" baseline="-25000" dirty="0">
                <a:latin typeface="+mj-lt"/>
                <a:ea typeface="+mj-ea"/>
              </a:rPr>
              <a:t>2</a:t>
            </a:r>
            <a:r>
              <a:rPr lang="en-US" altLang="zh-CN" sz="2000" dirty="0">
                <a:latin typeface="+mj-lt"/>
                <a:ea typeface="+mj-ea"/>
              </a:rPr>
              <a:t>)</a:t>
            </a:r>
          </a:p>
          <a:p>
            <a:pPr algn="ctr" eaLnBrk="0" hangingPunct="0">
              <a:lnSpc>
                <a:spcPct val="130000"/>
              </a:lnSpc>
              <a:spcBef>
                <a:spcPct val="25000"/>
              </a:spcBef>
            </a:pPr>
            <a:r>
              <a:rPr lang="zh-CN" altLang="en-US" sz="2000" dirty="0">
                <a:latin typeface="+mj-lt"/>
                <a:ea typeface="+mj-ea"/>
              </a:rPr>
              <a:t>∞</a:t>
            </a:r>
          </a:p>
          <a:p>
            <a:pPr algn="ctr" eaLnBrk="0" hangingPunct="0">
              <a:lnSpc>
                <a:spcPct val="130000"/>
              </a:lnSpc>
              <a:spcBef>
                <a:spcPct val="25000"/>
              </a:spcBef>
            </a:pPr>
            <a:r>
              <a:rPr lang="en-US" altLang="zh-CN" sz="2000" dirty="0">
                <a:latin typeface="+mj-lt"/>
                <a:ea typeface="+mj-ea"/>
              </a:rPr>
              <a:t>30</a:t>
            </a:r>
          </a:p>
          <a:p>
            <a:pPr algn="ctr" eaLnBrk="0" hangingPunct="0">
              <a:lnSpc>
                <a:spcPct val="80000"/>
              </a:lnSpc>
              <a:spcAft>
                <a:spcPct val="20000"/>
              </a:spcAft>
            </a:pPr>
            <a:r>
              <a:rPr lang="en-US" altLang="zh-CN" sz="2000" dirty="0">
                <a:latin typeface="+mj-lt"/>
                <a:ea typeface="+mj-ea"/>
              </a:rPr>
              <a:t>(V</a:t>
            </a:r>
            <a:r>
              <a:rPr lang="en-US" altLang="zh-CN" sz="2000" baseline="-25000" dirty="0">
                <a:latin typeface="+mj-lt"/>
                <a:ea typeface="+mj-ea"/>
              </a:rPr>
              <a:t>0 </a:t>
            </a:r>
            <a:r>
              <a:rPr lang="en-US" altLang="zh-CN" sz="2000" dirty="0">
                <a:latin typeface="+mj-lt"/>
                <a:ea typeface="+mj-ea"/>
              </a:rPr>
              <a:t>V</a:t>
            </a:r>
            <a:r>
              <a:rPr lang="en-US" altLang="zh-CN" sz="2000" baseline="-25000" dirty="0">
                <a:latin typeface="+mj-lt"/>
                <a:ea typeface="+mj-ea"/>
              </a:rPr>
              <a:t>4</a:t>
            </a:r>
            <a:r>
              <a:rPr lang="en-US" altLang="zh-CN" sz="2000" dirty="0">
                <a:latin typeface="+mj-lt"/>
                <a:ea typeface="+mj-ea"/>
              </a:rPr>
              <a:t>)</a:t>
            </a:r>
          </a:p>
          <a:p>
            <a:pPr algn="ctr" eaLnBrk="0" hangingPunct="0">
              <a:lnSpc>
                <a:spcPct val="75000"/>
              </a:lnSpc>
              <a:spcAft>
                <a:spcPct val="15000"/>
              </a:spcAft>
            </a:pPr>
            <a:r>
              <a:rPr lang="en-US" altLang="zh-CN" sz="2000" dirty="0">
                <a:latin typeface="+mj-lt"/>
                <a:ea typeface="+mj-ea"/>
              </a:rPr>
              <a:t>100</a:t>
            </a:r>
          </a:p>
          <a:p>
            <a:pPr algn="ctr" eaLnBrk="0" hangingPunct="0">
              <a:lnSpc>
                <a:spcPct val="75000"/>
              </a:lnSpc>
              <a:spcAft>
                <a:spcPct val="20000"/>
              </a:spcAft>
            </a:pPr>
            <a:r>
              <a:rPr lang="en-US" altLang="zh-CN" sz="2000" dirty="0">
                <a:latin typeface="+mj-lt"/>
                <a:ea typeface="+mj-ea"/>
              </a:rPr>
              <a:t>(V</a:t>
            </a:r>
            <a:r>
              <a:rPr lang="en-US" altLang="zh-CN" sz="2000" baseline="-25000" dirty="0">
                <a:latin typeface="+mj-lt"/>
                <a:ea typeface="+mj-ea"/>
              </a:rPr>
              <a:t>0 </a:t>
            </a:r>
            <a:r>
              <a:rPr lang="en-US" altLang="zh-CN" sz="2000" dirty="0">
                <a:latin typeface="+mj-lt"/>
                <a:ea typeface="+mj-ea"/>
              </a:rPr>
              <a:t>V</a:t>
            </a:r>
            <a:r>
              <a:rPr lang="en-US" altLang="zh-CN" sz="2000" baseline="-25000" dirty="0">
                <a:latin typeface="+mj-lt"/>
                <a:ea typeface="+mj-ea"/>
              </a:rPr>
              <a:t>5</a:t>
            </a:r>
            <a:r>
              <a:rPr lang="en-US" altLang="zh-CN" sz="2000" dirty="0">
                <a:latin typeface="+mj-lt"/>
                <a:ea typeface="+mj-ea"/>
              </a:rPr>
              <a:t>)</a:t>
            </a:r>
          </a:p>
          <a:p>
            <a:pPr algn="ctr" eaLnBrk="0" hangingPunct="0">
              <a:spcAft>
                <a:spcPct val="20000"/>
              </a:spcAft>
            </a:pPr>
            <a:r>
              <a:rPr lang="en-US" altLang="zh-CN" sz="2000" dirty="0">
                <a:latin typeface="+mj-lt"/>
                <a:ea typeface="+mj-ea"/>
              </a:rPr>
              <a:t>V</a:t>
            </a:r>
            <a:r>
              <a:rPr lang="en-US" altLang="zh-CN" sz="2000" baseline="-25000" dirty="0">
                <a:latin typeface="+mj-lt"/>
                <a:ea typeface="+mj-ea"/>
              </a:rPr>
              <a:t>2</a:t>
            </a:r>
          </a:p>
          <a:p>
            <a:pPr algn="ctr" eaLnBrk="0" hangingPunct="0">
              <a:spcAft>
                <a:spcPct val="40000"/>
              </a:spcAft>
            </a:pPr>
            <a:r>
              <a:rPr lang="en-US" altLang="zh-CN" sz="2000" dirty="0">
                <a:latin typeface="+mj-lt"/>
                <a:ea typeface="+mj-ea"/>
              </a:rPr>
              <a:t>(V</a:t>
            </a:r>
            <a:r>
              <a:rPr lang="en-US" altLang="zh-CN" sz="2000" baseline="-25000" dirty="0">
                <a:latin typeface="+mj-lt"/>
                <a:ea typeface="+mj-ea"/>
              </a:rPr>
              <a:t>0 </a:t>
            </a:r>
            <a:r>
              <a:rPr lang="en-US" altLang="zh-CN" sz="2000" dirty="0">
                <a:latin typeface="+mj-lt"/>
                <a:ea typeface="+mj-ea"/>
              </a:rPr>
              <a:t>V</a:t>
            </a:r>
            <a:r>
              <a:rPr lang="en-US" altLang="zh-CN" sz="2000" baseline="-25000" dirty="0">
                <a:latin typeface="+mj-lt"/>
                <a:ea typeface="+mj-ea"/>
              </a:rPr>
              <a:t>2</a:t>
            </a:r>
            <a:r>
              <a:rPr lang="en-US" altLang="zh-CN" sz="2000" dirty="0">
                <a:latin typeface="+mj-lt"/>
                <a:ea typeface="+mj-ea"/>
              </a:rPr>
              <a:t>)</a:t>
            </a:r>
            <a:endParaRPr lang="zh-CN" altLang="en-US" sz="2000" dirty="0">
              <a:latin typeface="+mj-lt"/>
              <a:ea typeface="+mj-ea"/>
            </a:endParaRPr>
          </a:p>
        </p:txBody>
      </p:sp>
      <p:sp>
        <p:nvSpPr>
          <p:cNvPr id="296005" name="Text Box 69"/>
          <p:cNvSpPr txBox="1">
            <a:spLocks noChangeArrowheads="1"/>
          </p:cNvSpPr>
          <p:nvPr/>
        </p:nvSpPr>
        <p:spPr bwMode="auto">
          <a:xfrm>
            <a:off x="3401888" y="2374032"/>
            <a:ext cx="1371600" cy="391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30000"/>
              </a:lnSpc>
              <a:spcBef>
                <a:spcPct val="20000"/>
              </a:spcBef>
            </a:pPr>
            <a:r>
              <a:rPr lang="zh-CN" altLang="en-US" dirty="0">
                <a:latin typeface="+mj-lt"/>
                <a:ea typeface="+mj-ea"/>
              </a:rPr>
              <a:t>∞</a:t>
            </a:r>
          </a:p>
          <a:p>
            <a:pPr algn="ctr" eaLnBrk="0" hangingPunct="0">
              <a:lnSpc>
                <a:spcPct val="130000"/>
              </a:lnSpc>
            </a:pPr>
            <a:r>
              <a:rPr lang="en-US" altLang="zh-CN" sz="2000" dirty="0">
                <a:latin typeface="+mj-lt"/>
                <a:ea typeface="+mj-ea"/>
              </a:rPr>
              <a:t> </a:t>
            </a:r>
          </a:p>
          <a:p>
            <a:pPr algn="ctr">
              <a:lnSpc>
                <a:spcPct val="80000"/>
              </a:lnSpc>
              <a:spcBef>
                <a:spcPct val="20000"/>
              </a:spcBef>
              <a:buClr>
                <a:schemeClr val="tx1"/>
              </a:buClr>
              <a:buSzPct val="75000"/>
              <a:buFont typeface="Wingdings" pitchFamily="2" charset="2"/>
              <a:buNone/>
            </a:pPr>
            <a:endParaRPr kumimoji="1" lang="en-US" altLang="zh-CN" sz="2000" dirty="0">
              <a:latin typeface="+mj-lt"/>
              <a:ea typeface="+mj-ea"/>
            </a:endParaRPr>
          </a:p>
          <a:p>
            <a:pPr algn="ctr">
              <a:lnSpc>
                <a:spcPct val="75000"/>
              </a:lnSpc>
              <a:spcBef>
                <a:spcPct val="20000"/>
              </a:spcBef>
              <a:buClr>
                <a:schemeClr val="tx1"/>
              </a:buClr>
              <a:buSzPct val="75000"/>
              <a:buFont typeface="Wingdings" pitchFamily="2" charset="2"/>
              <a:buNone/>
            </a:pPr>
            <a:r>
              <a:rPr kumimoji="1" lang="en-US" altLang="zh-CN" sz="2000" dirty="0">
                <a:latin typeface="+mj-lt"/>
                <a:ea typeface="+mj-ea"/>
              </a:rPr>
              <a:t>60</a:t>
            </a:r>
          </a:p>
          <a:p>
            <a:pPr algn="ctr">
              <a:lnSpc>
                <a:spcPct val="75000"/>
              </a:lnSpc>
              <a:spcBef>
                <a:spcPct val="20000"/>
              </a:spcBef>
              <a:buClr>
                <a:schemeClr val="tx1"/>
              </a:buClr>
              <a:buSzPct val="75000"/>
              <a:buFont typeface="Wingdings" pitchFamily="2" charset="2"/>
              <a:buNone/>
            </a:pPr>
            <a:r>
              <a:rPr kumimoji="1" lang="en-US" altLang="zh-CN" sz="2000" dirty="0">
                <a:latin typeface="+mj-lt"/>
                <a:ea typeface="+mj-ea"/>
              </a:rPr>
              <a:t>(V</a:t>
            </a:r>
            <a:r>
              <a:rPr kumimoji="1" lang="en-US" altLang="zh-CN" sz="2000" baseline="-25000" dirty="0">
                <a:latin typeface="+mj-lt"/>
                <a:ea typeface="+mj-ea"/>
              </a:rPr>
              <a:t>0 </a:t>
            </a:r>
            <a:r>
              <a:rPr kumimoji="1" lang="en-US" altLang="zh-CN" sz="2000" dirty="0">
                <a:latin typeface="+mj-lt"/>
                <a:ea typeface="+mj-ea"/>
              </a:rPr>
              <a:t>V</a:t>
            </a:r>
            <a:r>
              <a:rPr kumimoji="1" lang="en-US" altLang="zh-CN" sz="2000" baseline="-25000" dirty="0">
                <a:latin typeface="+mj-lt"/>
                <a:ea typeface="+mj-ea"/>
              </a:rPr>
              <a:t>2 </a:t>
            </a:r>
            <a:r>
              <a:rPr kumimoji="1" lang="en-US" altLang="zh-CN" sz="2000" dirty="0">
                <a:latin typeface="+mj-lt"/>
                <a:ea typeface="+mj-ea"/>
              </a:rPr>
              <a:t>V</a:t>
            </a:r>
            <a:r>
              <a:rPr kumimoji="1" lang="en-US" altLang="zh-CN" sz="2000" baseline="-25000" dirty="0">
                <a:latin typeface="+mj-lt"/>
                <a:ea typeface="+mj-ea"/>
              </a:rPr>
              <a:t>3</a:t>
            </a:r>
            <a:r>
              <a:rPr kumimoji="1" lang="en-US" altLang="zh-CN" sz="2000" dirty="0">
                <a:latin typeface="+mj-lt"/>
                <a:ea typeface="+mj-ea"/>
              </a:rPr>
              <a:t>)</a:t>
            </a:r>
            <a:endParaRPr lang="zh-CN" altLang="en-US" sz="2000" dirty="0">
              <a:latin typeface="+mj-lt"/>
              <a:ea typeface="+mj-ea"/>
            </a:endParaRPr>
          </a:p>
          <a:p>
            <a:pPr algn="ctr" eaLnBrk="0" hangingPunct="0">
              <a:lnSpc>
                <a:spcPct val="75000"/>
              </a:lnSpc>
              <a:spcBef>
                <a:spcPct val="30000"/>
              </a:spcBef>
            </a:pPr>
            <a:r>
              <a:rPr lang="en-US" altLang="zh-CN" sz="2000" dirty="0">
                <a:latin typeface="+mj-lt"/>
                <a:ea typeface="+mj-ea"/>
              </a:rPr>
              <a:t>30</a:t>
            </a:r>
          </a:p>
          <a:p>
            <a:pPr algn="ctr" eaLnBrk="0" hangingPunct="0">
              <a:lnSpc>
                <a:spcPct val="75000"/>
              </a:lnSpc>
              <a:spcAft>
                <a:spcPct val="20000"/>
              </a:spcAft>
            </a:pPr>
            <a:r>
              <a:rPr lang="en-US" altLang="zh-CN" sz="2000" dirty="0">
                <a:latin typeface="+mj-lt"/>
                <a:ea typeface="+mj-ea"/>
              </a:rPr>
              <a:t>(V</a:t>
            </a:r>
            <a:r>
              <a:rPr lang="en-US" altLang="zh-CN" sz="2000" baseline="-25000" dirty="0">
                <a:latin typeface="+mj-lt"/>
                <a:ea typeface="+mj-ea"/>
              </a:rPr>
              <a:t>0 </a:t>
            </a:r>
            <a:r>
              <a:rPr lang="en-US" altLang="zh-CN" sz="2000" dirty="0">
                <a:latin typeface="+mj-lt"/>
                <a:ea typeface="+mj-ea"/>
              </a:rPr>
              <a:t>V</a:t>
            </a:r>
            <a:r>
              <a:rPr lang="en-US" altLang="zh-CN" sz="2000" baseline="-25000" dirty="0">
                <a:latin typeface="+mj-lt"/>
                <a:ea typeface="+mj-ea"/>
              </a:rPr>
              <a:t>4</a:t>
            </a:r>
            <a:r>
              <a:rPr lang="en-US" altLang="zh-CN" sz="2000" dirty="0">
                <a:latin typeface="+mj-lt"/>
                <a:ea typeface="+mj-ea"/>
              </a:rPr>
              <a:t>)</a:t>
            </a:r>
          </a:p>
          <a:p>
            <a:pPr algn="ctr" eaLnBrk="0" hangingPunct="0">
              <a:lnSpc>
                <a:spcPct val="80000"/>
              </a:lnSpc>
              <a:spcAft>
                <a:spcPct val="20000"/>
              </a:spcAft>
            </a:pPr>
            <a:r>
              <a:rPr lang="en-US" altLang="zh-CN" sz="2000" dirty="0">
                <a:latin typeface="+mj-lt"/>
                <a:ea typeface="+mj-ea"/>
              </a:rPr>
              <a:t>100</a:t>
            </a:r>
          </a:p>
          <a:p>
            <a:pPr algn="ctr" eaLnBrk="0" hangingPunct="0">
              <a:lnSpc>
                <a:spcPct val="80000"/>
              </a:lnSpc>
              <a:spcAft>
                <a:spcPct val="20000"/>
              </a:spcAft>
            </a:pPr>
            <a:r>
              <a:rPr lang="en-US" altLang="zh-CN" sz="2000" dirty="0">
                <a:latin typeface="+mj-lt"/>
                <a:ea typeface="+mj-ea"/>
              </a:rPr>
              <a:t>(V</a:t>
            </a:r>
            <a:r>
              <a:rPr lang="en-US" altLang="zh-CN" sz="2000" baseline="-25000" dirty="0">
                <a:latin typeface="+mj-lt"/>
                <a:ea typeface="+mj-ea"/>
              </a:rPr>
              <a:t>0 </a:t>
            </a:r>
            <a:r>
              <a:rPr lang="en-US" altLang="zh-CN" sz="2000" dirty="0">
                <a:latin typeface="+mj-lt"/>
                <a:ea typeface="+mj-ea"/>
              </a:rPr>
              <a:t>V</a:t>
            </a:r>
            <a:r>
              <a:rPr lang="en-US" altLang="zh-CN" sz="2000" baseline="-25000" dirty="0">
                <a:latin typeface="+mj-lt"/>
                <a:ea typeface="+mj-ea"/>
              </a:rPr>
              <a:t>5</a:t>
            </a:r>
            <a:r>
              <a:rPr lang="en-US" altLang="zh-CN" sz="2000" dirty="0">
                <a:latin typeface="+mj-lt"/>
                <a:ea typeface="+mj-ea"/>
              </a:rPr>
              <a:t>)</a:t>
            </a:r>
          </a:p>
          <a:p>
            <a:pPr algn="ctr" eaLnBrk="0" hangingPunct="0">
              <a:spcAft>
                <a:spcPct val="15000"/>
              </a:spcAft>
            </a:pPr>
            <a:r>
              <a:rPr lang="en-US" altLang="zh-CN" sz="2000" dirty="0">
                <a:latin typeface="+mj-lt"/>
                <a:ea typeface="+mj-ea"/>
              </a:rPr>
              <a:t>V</a:t>
            </a:r>
            <a:r>
              <a:rPr lang="en-US" altLang="zh-CN" sz="2000" baseline="-25000" dirty="0">
                <a:latin typeface="+mj-lt"/>
                <a:ea typeface="+mj-ea"/>
              </a:rPr>
              <a:t>4</a:t>
            </a:r>
          </a:p>
          <a:p>
            <a:pPr algn="ctr" eaLnBrk="0" hangingPunct="0">
              <a:spcAft>
                <a:spcPct val="15000"/>
              </a:spcAft>
            </a:pPr>
            <a:r>
              <a:rPr lang="en-US" altLang="zh-CN" sz="2000" dirty="0">
                <a:latin typeface="+mj-lt"/>
                <a:ea typeface="+mj-ea"/>
              </a:rPr>
              <a:t>(V</a:t>
            </a:r>
            <a:r>
              <a:rPr lang="en-US" altLang="zh-CN" sz="2000" baseline="-25000" dirty="0">
                <a:latin typeface="+mj-lt"/>
                <a:ea typeface="+mj-ea"/>
              </a:rPr>
              <a:t>0 </a:t>
            </a:r>
            <a:r>
              <a:rPr lang="en-US" altLang="zh-CN" sz="2000" dirty="0">
                <a:latin typeface="+mj-lt"/>
                <a:ea typeface="+mj-ea"/>
              </a:rPr>
              <a:t>V</a:t>
            </a:r>
            <a:r>
              <a:rPr lang="en-US" altLang="zh-CN" sz="2000" baseline="-25000" dirty="0">
                <a:latin typeface="+mj-lt"/>
                <a:ea typeface="+mj-ea"/>
              </a:rPr>
              <a:t>2 </a:t>
            </a:r>
            <a:r>
              <a:rPr kumimoji="1" lang="en-US" altLang="zh-CN" sz="2000" dirty="0" smtClean="0">
                <a:latin typeface="+mj-lt"/>
                <a:ea typeface="+mj-ea"/>
              </a:rPr>
              <a:t>V</a:t>
            </a:r>
            <a:r>
              <a:rPr kumimoji="1" lang="en-US" altLang="zh-CN" sz="2000" baseline="-25000" dirty="0" smtClean="0">
                <a:latin typeface="+mj-lt"/>
                <a:ea typeface="+mj-ea"/>
              </a:rPr>
              <a:t>4</a:t>
            </a:r>
            <a:r>
              <a:rPr lang="en-US" altLang="zh-CN" sz="2000" dirty="0" smtClean="0">
                <a:latin typeface="+mj-lt"/>
                <a:ea typeface="+mj-ea"/>
              </a:rPr>
              <a:t>)</a:t>
            </a:r>
            <a:endParaRPr lang="zh-CN" altLang="en-US" sz="2000" dirty="0">
              <a:latin typeface="+mj-lt"/>
              <a:ea typeface="+mj-ea"/>
            </a:endParaRPr>
          </a:p>
        </p:txBody>
      </p:sp>
      <p:sp>
        <p:nvSpPr>
          <p:cNvPr id="296006" name="Text Box 70"/>
          <p:cNvSpPr txBox="1">
            <a:spLocks noChangeArrowheads="1"/>
          </p:cNvSpPr>
          <p:nvPr/>
        </p:nvSpPr>
        <p:spPr bwMode="auto">
          <a:xfrm>
            <a:off x="4773488" y="2374032"/>
            <a:ext cx="1600200" cy="390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30000"/>
              </a:lnSpc>
              <a:spcBef>
                <a:spcPct val="20000"/>
              </a:spcBef>
            </a:pPr>
            <a:r>
              <a:rPr lang="zh-CN" altLang="en-US" dirty="0">
                <a:latin typeface="+mj-lt"/>
                <a:ea typeface="+mj-ea"/>
              </a:rPr>
              <a:t>∞</a:t>
            </a:r>
          </a:p>
          <a:p>
            <a:pPr algn="ctr" eaLnBrk="0" hangingPunct="0">
              <a:lnSpc>
                <a:spcPct val="130000"/>
              </a:lnSpc>
            </a:pPr>
            <a:r>
              <a:rPr lang="en-US" altLang="zh-CN" sz="2000" dirty="0">
                <a:latin typeface="+mj-lt"/>
                <a:ea typeface="+mj-ea"/>
              </a:rPr>
              <a:t> </a:t>
            </a:r>
          </a:p>
          <a:p>
            <a:pPr algn="ctr">
              <a:lnSpc>
                <a:spcPct val="80000"/>
              </a:lnSpc>
              <a:spcBef>
                <a:spcPct val="20000"/>
              </a:spcBef>
              <a:buClr>
                <a:schemeClr val="tx1"/>
              </a:buClr>
              <a:buSzPct val="75000"/>
              <a:buFont typeface="Wingdings" pitchFamily="2" charset="2"/>
              <a:buNone/>
            </a:pPr>
            <a:endParaRPr kumimoji="1" lang="en-US" altLang="zh-CN" sz="2000" dirty="0">
              <a:latin typeface="+mj-lt"/>
              <a:ea typeface="+mj-ea"/>
            </a:endParaRPr>
          </a:p>
          <a:p>
            <a:pPr algn="ctr">
              <a:lnSpc>
                <a:spcPct val="75000"/>
              </a:lnSpc>
              <a:spcBef>
                <a:spcPct val="20000"/>
              </a:spcBef>
              <a:buClr>
                <a:schemeClr val="tx1"/>
              </a:buClr>
              <a:buSzPct val="75000"/>
              <a:buFont typeface="Wingdings" pitchFamily="2" charset="2"/>
              <a:buNone/>
            </a:pPr>
            <a:r>
              <a:rPr kumimoji="1" lang="en-US" altLang="zh-CN" sz="2000" dirty="0">
                <a:latin typeface="+mj-lt"/>
                <a:ea typeface="+mj-ea"/>
              </a:rPr>
              <a:t>50</a:t>
            </a:r>
          </a:p>
          <a:p>
            <a:pPr algn="ctr">
              <a:lnSpc>
                <a:spcPct val="75000"/>
              </a:lnSpc>
              <a:spcBef>
                <a:spcPct val="20000"/>
              </a:spcBef>
              <a:buClr>
                <a:schemeClr val="tx1"/>
              </a:buClr>
              <a:buSzPct val="75000"/>
              <a:buFont typeface="Wingdings" pitchFamily="2" charset="2"/>
              <a:buNone/>
            </a:pPr>
            <a:r>
              <a:rPr kumimoji="1" lang="en-US" altLang="zh-CN" sz="2000" dirty="0">
                <a:latin typeface="+mj-lt"/>
                <a:ea typeface="+mj-ea"/>
              </a:rPr>
              <a:t>(V</a:t>
            </a:r>
            <a:r>
              <a:rPr kumimoji="1" lang="en-US" altLang="zh-CN" sz="2000" baseline="-25000" dirty="0">
                <a:latin typeface="+mj-lt"/>
                <a:ea typeface="+mj-ea"/>
              </a:rPr>
              <a:t>0 </a:t>
            </a:r>
            <a:r>
              <a:rPr kumimoji="1" lang="en-US" altLang="zh-CN" sz="2000" dirty="0">
                <a:latin typeface="+mj-lt"/>
                <a:ea typeface="+mj-ea"/>
              </a:rPr>
              <a:t>V</a:t>
            </a:r>
            <a:r>
              <a:rPr kumimoji="1" lang="en-US" altLang="zh-CN" sz="2000" baseline="-25000" dirty="0">
                <a:latin typeface="+mj-lt"/>
                <a:ea typeface="+mj-ea"/>
              </a:rPr>
              <a:t>4 </a:t>
            </a:r>
            <a:r>
              <a:rPr kumimoji="1" lang="en-US" altLang="zh-CN" sz="2000" dirty="0">
                <a:latin typeface="+mj-lt"/>
                <a:ea typeface="+mj-ea"/>
              </a:rPr>
              <a:t>V</a:t>
            </a:r>
            <a:r>
              <a:rPr kumimoji="1" lang="en-US" altLang="zh-CN" sz="2000" baseline="-25000" dirty="0">
                <a:latin typeface="+mj-lt"/>
                <a:ea typeface="+mj-ea"/>
              </a:rPr>
              <a:t>3</a:t>
            </a:r>
            <a:r>
              <a:rPr kumimoji="1" lang="en-US" altLang="zh-CN" sz="2000" dirty="0">
                <a:latin typeface="+mj-lt"/>
                <a:ea typeface="+mj-ea"/>
              </a:rPr>
              <a:t>)</a:t>
            </a:r>
            <a:endParaRPr lang="zh-CN" altLang="en-US" sz="2000" dirty="0">
              <a:latin typeface="+mj-lt"/>
              <a:ea typeface="+mj-ea"/>
            </a:endParaRPr>
          </a:p>
          <a:p>
            <a:pPr algn="ctr" eaLnBrk="0" hangingPunct="0">
              <a:lnSpc>
                <a:spcPct val="75000"/>
              </a:lnSpc>
              <a:spcBef>
                <a:spcPct val="20000"/>
              </a:spcBef>
            </a:pPr>
            <a:endParaRPr lang="en-US" altLang="zh-CN" sz="2000" dirty="0">
              <a:latin typeface="+mj-lt"/>
              <a:ea typeface="+mj-ea"/>
            </a:endParaRPr>
          </a:p>
          <a:p>
            <a:pPr algn="ctr" eaLnBrk="0" hangingPunct="0">
              <a:lnSpc>
                <a:spcPct val="75000"/>
              </a:lnSpc>
              <a:spcBef>
                <a:spcPct val="20000"/>
              </a:spcBef>
            </a:pPr>
            <a:endParaRPr lang="en-US" altLang="zh-CN" sz="2000" dirty="0">
              <a:latin typeface="+mj-lt"/>
              <a:ea typeface="+mj-ea"/>
            </a:endParaRPr>
          </a:p>
          <a:p>
            <a:pPr algn="ctr" eaLnBrk="0" hangingPunct="0">
              <a:lnSpc>
                <a:spcPct val="75000"/>
              </a:lnSpc>
              <a:spcAft>
                <a:spcPct val="20000"/>
              </a:spcAft>
            </a:pPr>
            <a:r>
              <a:rPr lang="en-US" altLang="zh-CN" sz="2000" dirty="0">
                <a:latin typeface="+mj-lt"/>
                <a:ea typeface="+mj-ea"/>
              </a:rPr>
              <a:t>90</a:t>
            </a:r>
          </a:p>
          <a:p>
            <a:pPr algn="ctr" eaLnBrk="0" hangingPunct="0">
              <a:lnSpc>
                <a:spcPct val="80000"/>
              </a:lnSpc>
              <a:spcAft>
                <a:spcPct val="20000"/>
              </a:spcAft>
            </a:pPr>
            <a:r>
              <a:rPr lang="en-US" altLang="zh-CN" sz="2000" dirty="0">
                <a:latin typeface="+mj-lt"/>
                <a:ea typeface="+mj-ea"/>
              </a:rPr>
              <a:t>(V</a:t>
            </a:r>
            <a:r>
              <a:rPr lang="en-US" altLang="zh-CN" sz="2000" baseline="-25000" dirty="0">
                <a:latin typeface="+mj-lt"/>
                <a:ea typeface="+mj-ea"/>
              </a:rPr>
              <a:t>0 </a:t>
            </a:r>
            <a:r>
              <a:rPr lang="en-US" altLang="zh-CN" sz="2000" dirty="0">
                <a:latin typeface="+mj-lt"/>
                <a:ea typeface="+mj-ea"/>
              </a:rPr>
              <a:t>V</a:t>
            </a:r>
            <a:r>
              <a:rPr lang="en-US" altLang="zh-CN" sz="2000" baseline="-25000" dirty="0">
                <a:latin typeface="+mj-lt"/>
                <a:ea typeface="+mj-ea"/>
              </a:rPr>
              <a:t>4 </a:t>
            </a:r>
            <a:r>
              <a:rPr lang="en-US" altLang="zh-CN" sz="2000" dirty="0">
                <a:latin typeface="+mj-lt"/>
                <a:ea typeface="+mj-ea"/>
              </a:rPr>
              <a:t>V</a:t>
            </a:r>
            <a:r>
              <a:rPr lang="en-US" altLang="zh-CN" sz="2000" baseline="-25000" dirty="0">
                <a:latin typeface="+mj-lt"/>
                <a:ea typeface="+mj-ea"/>
              </a:rPr>
              <a:t>5</a:t>
            </a:r>
            <a:r>
              <a:rPr lang="en-US" altLang="zh-CN" sz="2000" dirty="0">
                <a:latin typeface="+mj-lt"/>
                <a:ea typeface="+mj-ea"/>
              </a:rPr>
              <a:t>)</a:t>
            </a:r>
          </a:p>
          <a:p>
            <a:pPr algn="ctr" eaLnBrk="0" hangingPunct="0">
              <a:lnSpc>
                <a:spcPct val="115000"/>
              </a:lnSpc>
              <a:spcAft>
                <a:spcPct val="5000"/>
              </a:spcAft>
            </a:pPr>
            <a:r>
              <a:rPr lang="en-US" altLang="zh-CN" sz="2000" dirty="0">
                <a:latin typeface="+mj-lt"/>
                <a:ea typeface="+mj-ea"/>
              </a:rPr>
              <a:t>V</a:t>
            </a:r>
            <a:r>
              <a:rPr lang="en-US" altLang="zh-CN" sz="2000" baseline="-25000" dirty="0">
                <a:latin typeface="+mj-lt"/>
                <a:ea typeface="+mj-ea"/>
              </a:rPr>
              <a:t>3</a:t>
            </a:r>
          </a:p>
          <a:p>
            <a:pPr algn="ctr" eaLnBrk="0" hangingPunct="0">
              <a:lnSpc>
                <a:spcPct val="115000"/>
              </a:lnSpc>
              <a:spcAft>
                <a:spcPct val="5000"/>
              </a:spcAft>
            </a:pPr>
            <a:r>
              <a:rPr lang="en-US" altLang="zh-CN" sz="2000" dirty="0">
                <a:latin typeface="+mj-lt"/>
                <a:ea typeface="+mj-ea"/>
              </a:rPr>
              <a:t>(V</a:t>
            </a:r>
            <a:r>
              <a:rPr lang="en-US" altLang="zh-CN" sz="2000" baseline="-25000" dirty="0">
                <a:latin typeface="+mj-lt"/>
                <a:ea typeface="+mj-ea"/>
              </a:rPr>
              <a:t>0 </a:t>
            </a:r>
            <a:r>
              <a:rPr lang="en-US" altLang="zh-CN" sz="2000" dirty="0">
                <a:latin typeface="+mj-lt"/>
                <a:ea typeface="+mj-ea"/>
              </a:rPr>
              <a:t>V</a:t>
            </a:r>
            <a:r>
              <a:rPr lang="en-US" altLang="zh-CN" sz="2000" baseline="-25000" dirty="0">
                <a:latin typeface="+mj-lt"/>
                <a:ea typeface="+mj-ea"/>
              </a:rPr>
              <a:t>2 </a:t>
            </a:r>
            <a:r>
              <a:rPr lang="en-US" altLang="zh-CN" sz="2000" dirty="0">
                <a:latin typeface="+mj-lt"/>
                <a:ea typeface="+mj-ea"/>
              </a:rPr>
              <a:t>V</a:t>
            </a:r>
            <a:r>
              <a:rPr lang="en-US" altLang="zh-CN" sz="2000" baseline="-25000" dirty="0">
                <a:latin typeface="+mj-lt"/>
                <a:ea typeface="+mj-ea"/>
              </a:rPr>
              <a:t>3 </a:t>
            </a:r>
            <a:r>
              <a:rPr kumimoji="1" lang="en-US" altLang="zh-CN" sz="2000" dirty="0">
                <a:latin typeface="+mj-lt"/>
                <a:ea typeface="+mj-ea"/>
              </a:rPr>
              <a:t>V</a:t>
            </a:r>
            <a:r>
              <a:rPr kumimoji="1" lang="en-US" altLang="zh-CN" sz="2000" baseline="-25000" dirty="0">
                <a:latin typeface="+mj-lt"/>
                <a:ea typeface="+mj-ea"/>
              </a:rPr>
              <a:t>4</a:t>
            </a:r>
            <a:r>
              <a:rPr lang="en-US" altLang="zh-CN" sz="2000" dirty="0">
                <a:latin typeface="+mj-lt"/>
                <a:ea typeface="+mj-ea"/>
              </a:rPr>
              <a:t>)</a:t>
            </a:r>
            <a:endParaRPr lang="zh-CN" altLang="en-US" sz="2000" dirty="0">
              <a:latin typeface="+mj-lt"/>
              <a:ea typeface="+mj-ea"/>
            </a:endParaRPr>
          </a:p>
        </p:txBody>
      </p:sp>
      <p:sp>
        <p:nvSpPr>
          <p:cNvPr id="296007" name="Text Box 71"/>
          <p:cNvSpPr txBox="1">
            <a:spLocks noChangeArrowheads="1"/>
          </p:cNvSpPr>
          <p:nvPr/>
        </p:nvSpPr>
        <p:spPr bwMode="auto">
          <a:xfrm>
            <a:off x="6297488" y="2378795"/>
            <a:ext cx="2057400" cy="393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30000"/>
              </a:lnSpc>
              <a:spcBef>
                <a:spcPct val="20000"/>
              </a:spcBef>
            </a:pPr>
            <a:r>
              <a:rPr lang="zh-CN" altLang="en-US" dirty="0">
                <a:latin typeface="+mj-lt"/>
                <a:ea typeface="+mj-ea"/>
              </a:rPr>
              <a:t>∞</a:t>
            </a:r>
          </a:p>
          <a:p>
            <a:pPr algn="ctr" eaLnBrk="0" hangingPunct="0">
              <a:lnSpc>
                <a:spcPct val="130000"/>
              </a:lnSpc>
            </a:pPr>
            <a:r>
              <a:rPr lang="en-US" altLang="zh-CN" sz="2000" dirty="0">
                <a:latin typeface="+mj-lt"/>
                <a:ea typeface="+mj-ea"/>
              </a:rPr>
              <a:t> </a:t>
            </a:r>
          </a:p>
          <a:p>
            <a:pPr algn="ctr">
              <a:lnSpc>
                <a:spcPct val="80000"/>
              </a:lnSpc>
              <a:spcBef>
                <a:spcPct val="20000"/>
              </a:spcBef>
              <a:buClr>
                <a:schemeClr val="tx1"/>
              </a:buClr>
              <a:buSzPct val="75000"/>
              <a:buFont typeface="Wingdings" pitchFamily="2" charset="2"/>
              <a:buNone/>
            </a:pPr>
            <a:endParaRPr kumimoji="1" lang="en-US" altLang="zh-CN" sz="2000" dirty="0">
              <a:latin typeface="+mj-lt"/>
              <a:ea typeface="+mj-ea"/>
            </a:endParaRPr>
          </a:p>
          <a:p>
            <a:pPr algn="ctr">
              <a:lnSpc>
                <a:spcPct val="75000"/>
              </a:lnSpc>
              <a:spcBef>
                <a:spcPct val="20000"/>
              </a:spcBef>
              <a:buClr>
                <a:schemeClr val="tx1"/>
              </a:buClr>
              <a:buSzPct val="75000"/>
              <a:buFont typeface="Wingdings" pitchFamily="2" charset="2"/>
              <a:buNone/>
            </a:pPr>
            <a:endParaRPr lang="en-US" altLang="zh-CN" sz="2000" dirty="0">
              <a:latin typeface="+mj-lt"/>
              <a:ea typeface="+mj-ea"/>
            </a:endParaRPr>
          </a:p>
          <a:p>
            <a:pPr algn="ctr">
              <a:lnSpc>
                <a:spcPct val="75000"/>
              </a:lnSpc>
              <a:spcBef>
                <a:spcPct val="20000"/>
              </a:spcBef>
              <a:buClr>
                <a:schemeClr val="tx1"/>
              </a:buClr>
              <a:buSzPct val="75000"/>
              <a:buFont typeface="Wingdings" pitchFamily="2" charset="2"/>
              <a:buNone/>
            </a:pPr>
            <a:endParaRPr lang="en-US" altLang="zh-CN" sz="2000" dirty="0">
              <a:latin typeface="+mj-lt"/>
              <a:ea typeface="+mj-ea"/>
            </a:endParaRPr>
          </a:p>
          <a:p>
            <a:pPr algn="ctr">
              <a:lnSpc>
                <a:spcPct val="75000"/>
              </a:lnSpc>
              <a:spcBef>
                <a:spcPct val="20000"/>
              </a:spcBef>
              <a:buClr>
                <a:schemeClr val="tx1"/>
              </a:buClr>
              <a:buSzPct val="75000"/>
              <a:buFont typeface="Wingdings" pitchFamily="2" charset="2"/>
              <a:buNone/>
            </a:pPr>
            <a:endParaRPr lang="en-US" altLang="zh-CN" sz="2000" dirty="0">
              <a:latin typeface="+mj-lt"/>
              <a:ea typeface="+mj-ea"/>
            </a:endParaRPr>
          </a:p>
          <a:p>
            <a:pPr algn="ctr" eaLnBrk="0" hangingPunct="0">
              <a:lnSpc>
                <a:spcPct val="75000"/>
              </a:lnSpc>
              <a:spcBef>
                <a:spcPct val="20000"/>
              </a:spcBef>
            </a:pPr>
            <a:endParaRPr lang="en-US" altLang="zh-CN" sz="2000" dirty="0">
              <a:latin typeface="+mj-lt"/>
              <a:ea typeface="+mj-ea"/>
            </a:endParaRPr>
          </a:p>
          <a:p>
            <a:pPr algn="ctr" eaLnBrk="0" hangingPunct="0">
              <a:lnSpc>
                <a:spcPct val="75000"/>
              </a:lnSpc>
              <a:spcAft>
                <a:spcPct val="20000"/>
              </a:spcAft>
            </a:pPr>
            <a:r>
              <a:rPr lang="en-US" altLang="zh-CN" sz="2000" dirty="0">
                <a:latin typeface="+mj-lt"/>
                <a:ea typeface="+mj-ea"/>
              </a:rPr>
              <a:t>60</a:t>
            </a:r>
          </a:p>
          <a:p>
            <a:pPr algn="ctr" eaLnBrk="0" hangingPunct="0">
              <a:lnSpc>
                <a:spcPct val="80000"/>
              </a:lnSpc>
              <a:spcAft>
                <a:spcPct val="20000"/>
              </a:spcAft>
            </a:pPr>
            <a:r>
              <a:rPr lang="en-US" altLang="zh-CN" sz="2000" dirty="0">
                <a:latin typeface="+mj-lt"/>
                <a:ea typeface="+mj-ea"/>
              </a:rPr>
              <a:t>(V</a:t>
            </a:r>
            <a:r>
              <a:rPr lang="en-US" altLang="zh-CN" sz="2000" baseline="-25000" dirty="0">
                <a:latin typeface="+mj-lt"/>
                <a:ea typeface="+mj-ea"/>
              </a:rPr>
              <a:t>0 </a:t>
            </a:r>
            <a:r>
              <a:rPr lang="en-US" altLang="zh-CN" sz="2000" dirty="0">
                <a:latin typeface="+mj-lt"/>
                <a:ea typeface="+mj-ea"/>
              </a:rPr>
              <a:t>V</a:t>
            </a:r>
            <a:r>
              <a:rPr lang="en-US" altLang="zh-CN" sz="2000" baseline="-25000" dirty="0">
                <a:latin typeface="+mj-lt"/>
                <a:ea typeface="+mj-ea"/>
              </a:rPr>
              <a:t>4 </a:t>
            </a:r>
            <a:r>
              <a:rPr kumimoji="1" lang="en-US" altLang="zh-CN" sz="2000" dirty="0">
                <a:latin typeface="+mj-lt"/>
                <a:ea typeface="+mj-ea"/>
              </a:rPr>
              <a:t>V</a:t>
            </a:r>
            <a:r>
              <a:rPr kumimoji="1" lang="en-US" altLang="zh-CN" sz="2000" baseline="-25000" dirty="0">
                <a:latin typeface="+mj-lt"/>
                <a:ea typeface="+mj-ea"/>
              </a:rPr>
              <a:t>3</a:t>
            </a:r>
            <a:r>
              <a:rPr lang="en-US" altLang="zh-CN" sz="2000" baseline="-25000" dirty="0">
                <a:latin typeface="+mj-lt"/>
                <a:ea typeface="+mj-ea"/>
              </a:rPr>
              <a:t> </a:t>
            </a:r>
            <a:r>
              <a:rPr lang="en-US" altLang="zh-CN" sz="2000" dirty="0">
                <a:latin typeface="+mj-lt"/>
                <a:ea typeface="+mj-ea"/>
              </a:rPr>
              <a:t>V</a:t>
            </a:r>
            <a:r>
              <a:rPr lang="en-US" altLang="zh-CN" sz="2000" baseline="-25000" dirty="0">
                <a:latin typeface="+mj-lt"/>
                <a:ea typeface="+mj-ea"/>
              </a:rPr>
              <a:t>5</a:t>
            </a:r>
            <a:r>
              <a:rPr lang="en-US" altLang="zh-CN" sz="2000" dirty="0">
                <a:latin typeface="+mj-lt"/>
                <a:ea typeface="+mj-ea"/>
              </a:rPr>
              <a:t>)</a:t>
            </a:r>
          </a:p>
          <a:p>
            <a:pPr algn="ctr" eaLnBrk="0" hangingPunct="0">
              <a:lnSpc>
                <a:spcPct val="115000"/>
              </a:lnSpc>
              <a:spcAft>
                <a:spcPct val="5000"/>
              </a:spcAft>
            </a:pPr>
            <a:r>
              <a:rPr lang="en-US" altLang="zh-CN" sz="2000" dirty="0">
                <a:latin typeface="+mj-lt"/>
                <a:ea typeface="+mj-ea"/>
              </a:rPr>
              <a:t>V</a:t>
            </a:r>
            <a:r>
              <a:rPr lang="en-US" altLang="zh-CN" sz="2000" baseline="-25000" dirty="0">
                <a:latin typeface="+mj-lt"/>
                <a:ea typeface="+mj-ea"/>
              </a:rPr>
              <a:t>5</a:t>
            </a:r>
          </a:p>
          <a:p>
            <a:pPr algn="ctr" eaLnBrk="0" hangingPunct="0">
              <a:lnSpc>
                <a:spcPct val="115000"/>
              </a:lnSpc>
              <a:spcAft>
                <a:spcPct val="5000"/>
              </a:spcAft>
            </a:pPr>
            <a:r>
              <a:rPr lang="en-US" altLang="zh-CN" sz="2000" dirty="0">
                <a:latin typeface="+mj-lt"/>
                <a:ea typeface="+mj-ea"/>
              </a:rPr>
              <a:t>(V</a:t>
            </a:r>
            <a:r>
              <a:rPr lang="en-US" altLang="zh-CN" sz="2000" baseline="-25000" dirty="0">
                <a:latin typeface="+mj-lt"/>
                <a:ea typeface="+mj-ea"/>
              </a:rPr>
              <a:t>0 </a:t>
            </a:r>
            <a:r>
              <a:rPr lang="en-US" altLang="zh-CN" sz="2000" dirty="0">
                <a:latin typeface="+mj-lt"/>
                <a:ea typeface="+mj-ea"/>
              </a:rPr>
              <a:t>V</a:t>
            </a:r>
            <a:r>
              <a:rPr lang="en-US" altLang="zh-CN" sz="2000" baseline="-25000" dirty="0">
                <a:latin typeface="+mj-lt"/>
                <a:ea typeface="+mj-ea"/>
              </a:rPr>
              <a:t>2 </a:t>
            </a:r>
            <a:r>
              <a:rPr lang="en-US" altLang="zh-CN" sz="2000" dirty="0">
                <a:latin typeface="+mj-lt"/>
                <a:ea typeface="+mj-ea"/>
              </a:rPr>
              <a:t>V</a:t>
            </a:r>
            <a:r>
              <a:rPr lang="en-US" altLang="zh-CN" sz="2000" baseline="-25000" dirty="0">
                <a:latin typeface="+mj-lt"/>
                <a:ea typeface="+mj-ea"/>
              </a:rPr>
              <a:t>3 </a:t>
            </a:r>
            <a:r>
              <a:rPr kumimoji="1" lang="en-US" altLang="zh-CN" sz="2000" dirty="0">
                <a:latin typeface="+mj-lt"/>
                <a:ea typeface="+mj-ea"/>
              </a:rPr>
              <a:t>V</a:t>
            </a:r>
            <a:r>
              <a:rPr kumimoji="1" lang="en-US" altLang="zh-CN" sz="2000" baseline="-25000" dirty="0">
                <a:latin typeface="+mj-lt"/>
                <a:ea typeface="+mj-ea"/>
              </a:rPr>
              <a:t>4 </a:t>
            </a:r>
            <a:r>
              <a:rPr kumimoji="1" lang="en-US" altLang="zh-CN" sz="2000" dirty="0">
                <a:latin typeface="+mj-lt"/>
                <a:ea typeface="+mj-ea"/>
              </a:rPr>
              <a:t>V</a:t>
            </a:r>
            <a:r>
              <a:rPr kumimoji="1" lang="en-US" altLang="zh-CN" sz="2000" baseline="-25000" dirty="0">
                <a:latin typeface="+mj-lt"/>
                <a:ea typeface="+mj-ea"/>
              </a:rPr>
              <a:t>5</a:t>
            </a:r>
            <a:r>
              <a:rPr lang="en-US" altLang="zh-CN" sz="2000" dirty="0">
                <a:latin typeface="+mj-lt"/>
                <a:ea typeface="+mj-ea"/>
              </a:rPr>
              <a:t>)</a:t>
            </a:r>
            <a:endParaRPr lang="zh-CN" altLang="en-US" sz="2000" dirty="0">
              <a:latin typeface="+mj-lt"/>
              <a:ea typeface="+mj-ea"/>
            </a:endParaRPr>
          </a:p>
        </p:txBody>
      </p:sp>
      <p:sp>
        <p:nvSpPr>
          <p:cNvPr id="296008" name="Text Box 72"/>
          <p:cNvSpPr txBox="1">
            <a:spLocks noChangeArrowheads="1"/>
          </p:cNvSpPr>
          <p:nvPr/>
        </p:nvSpPr>
        <p:spPr bwMode="auto">
          <a:xfrm>
            <a:off x="8278688" y="2450232"/>
            <a:ext cx="685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buClr>
                <a:schemeClr val="tx1"/>
              </a:buClr>
              <a:buSzPct val="75000"/>
              <a:buFont typeface="Wingdings" pitchFamily="2" charset="2"/>
              <a:buNone/>
            </a:pPr>
            <a:r>
              <a:rPr kumimoji="1" lang="zh-CN" altLang="en-US" sz="2000">
                <a:latin typeface="+mj-lt"/>
                <a:ea typeface="+mj-ea"/>
              </a:rPr>
              <a:t>∞</a:t>
            </a:r>
          </a:p>
          <a:p>
            <a:pPr algn="ctr">
              <a:lnSpc>
                <a:spcPct val="80000"/>
              </a:lnSpc>
              <a:buClr>
                <a:schemeClr val="tx1"/>
              </a:buClr>
              <a:buSzPct val="75000"/>
              <a:buFont typeface="Wingdings" pitchFamily="2" charset="2"/>
              <a:buNone/>
            </a:pPr>
            <a:r>
              <a:rPr kumimoji="1" lang="zh-CN" altLang="en-US" sz="2000">
                <a:latin typeface="+mj-lt"/>
                <a:ea typeface="+mj-ea"/>
              </a:rPr>
              <a:t>无</a:t>
            </a:r>
          </a:p>
        </p:txBody>
      </p:sp>
      <p:grpSp>
        <p:nvGrpSpPr>
          <p:cNvPr id="296009" name="Group 73"/>
          <p:cNvGrpSpPr>
            <a:grpSpLocks/>
          </p:cNvGrpSpPr>
          <p:nvPr/>
        </p:nvGrpSpPr>
        <p:grpSpPr bwMode="auto">
          <a:xfrm>
            <a:off x="5244604" y="-33178"/>
            <a:ext cx="3071812" cy="2238042"/>
            <a:chOff x="864" y="1680"/>
            <a:chExt cx="2304" cy="2237"/>
          </a:xfrm>
        </p:grpSpPr>
        <p:sp>
          <p:nvSpPr>
            <p:cNvPr id="296010" name="Line 74"/>
            <p:cNvSpPr>
              <a:spLocks noChangeShapeType="1"/>
            </p:cNvSpPr>
            <p:nvPr/>
          </p:nvSpPr>
          <p:spPr bwMode="auto">
            <a:xfrm>
              <a:off x="1200" y="2496"/>
              <a:ext cx="1392" cy="0"/>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j-lt"/>
                <a:ea typeface="+mj-ea"/>
              </a:endParaRPr>
            </a:p>
          </p:txBody>
        </p:sp>
        <p:sp>
          <p:nvSpPr>
            <p:cNvPr id="296011" name="Line 75"/>
            <p:cNvSpPr>
              <a:spLocks noChangeShapeType="1"/>
            </p:cNvSpPr>
            <p:nvPr/>
          </p:nvSpPr>
          <p:spPr bwMode="auto">
            <a:xfrm flipH="1" flipV="1">
              <a:off x="2016" y="1968"/>
              <a:ext cx="624" cy="432"/>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j-lt"/>
                <a:ea typeface="+mj-ea"/>
              </a:endParaRPr>
            </a:p>
          </p:txBody>
        </p:sp>
        <p:sp>
          <p:nvSpPr>
            <p:cNvPr id="296012" name="Line 76"/>
            <p:cNvSpPr>
              <a:spLocks noChangeShapeType="1"/>
            </p:cNvSpPr>
            <p:nvPr/>
          </p:nvSpPr>
          <p:spPr bwMode="auto">
            <a:xfrm flipH="1">
              <a:off x="1152" y="1968"/>
              <a:ext cx="576" cy="384"/>
            </a:xfrm>
            <a:prstGeom prst="line">
              <a:avLst/>
            </a:prstGeom>
            <a:noFill/>
            <a:ln w="38100">
              <a:solidFill>
                <a:srgbClr val="0099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j-lt"/>
                <a:ea typeface="+mj-ea"/>
              </a:endParaRPr>
            </a:p>
          </p:txBody>
        </p:sp>
        <p:sp>
          <p:nvSpPr>
            <p:cNvPr id="296013" name="Oval 77"/>
            <p:cNvSpPr>
              <a:spLocks noChangeArrowheads="1"/>
            </p:cNvSpPr>
            <p:nvPr/>
          </p:nvSpPr>
          <p:spPr bwMode="auto">
            <a:xfrm>
              <a:off x="1680" y="1680"/>
              <a:ext cx="360" cy="317"/>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bg1"/>
                  </a:solidFill>
                  <a:latin typeface="+mj-lt"/>
                  <a:ea typeface="+mj-ea"/>
                </a:rPr>
                <a:t>V5</a:t>
              </a:r>
            </a:p>
          </p:txBody>
        </p:sp>
        <p:sp>
          <p:nvSpPr>
            <p:cNvPr id="296014" name="Oval 78"/>
            <p:cNvSpPr>
              <a:spLocks noChangeArrowheads="1"/>
            </p:cNvSpPr>
            <p:nvPr/>
          </p:nvSpPr>
          <p:spPr bwMode="auto">
            <a:xfrm>
              <a:off x="864" y="2976"/>
              <a:ext cx="360" cy="31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bg1"/>
                  </a:solidFill>
                  <a:latin typeface="+mj-lt"/>
                  <a:ea typeface="+mj-ea"/>
                </a:rPr>
                <a:t>V1</a:t>
              </a:r>
            </a:p>
          </p:txBody>
        </p:sp>
        <p:sp>
          <p:nvSpPr>
            <p:cNvPr id="296015" name="Oval 79"/>
            <p:cNvSpPr>
              <a:spLocks noChangeArrowheads="1"/>
            </p:cNvSpPr>
            <p:nvPr/>
          </p:nvSpPr>
          <p:spPr bwMode="auto">
            <a:xfrm>
              <a:off x="2544" y="3024"/>
              <a:ext cx="360" cy="31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bg1"/>
                  </a:solidFill>
                  <a:latin typeface="+mj-lt"/>
                  <a:ea typeface="+mj-ea"/>
                </a:rPr>
                <a:t>V3</a:t>
              </a:r>
            </a:p>
          </p:txBody>
        </p:sp>
        <p:sp>
          <p:nvSpPr>
            <p:cNvPr id="296016" name="Oval 80"/>
            <p:cNvSpPr>
              <a:spLocks noChangeArrowheads="1"/>
            </p:cNvSpPr>
            <p:nvPr/>
          </p:nvSpPr>
          <p:spPr bwMode="auto">
            <a:xfrm>
              <a:off x="864" y="2316"/>
              <a:ext cx="360" cy="317"/>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bg1"/>
                  </a:solidFill>
                  <a:latin typeface="+mj-lt"/>
                  <a:ea typeface="+mj-ea"/>
                </a:rPr>
                <a:t>V0</a:t>
              </a:r>
            </a:p>
          </p:txBody>
        </p:sp>
        <p:sp>
          <p:nvSpPr>
            <p:cNvPr id="296017" name="Oval 81"/>
            <p:cNvSpPr>
              <a:spLocks noChangeArrowheads="1"/>
            </p:cNvSpPr>
            <p:nvPr/>
          </p:nvSpPr>
          <p:spPr bwMode="auto">
            <a:xfrm>
              <a:off x="2544" y="2352"/>
              <a:ext cx="360" cy="317"/>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bg1"/>
                  </a:solidFill>
                  <a:latin typeface="+mj-lt"/>
                  <a:ea typeface="+mj-ea"/>
                </a:rPr>
                <a:t>V4</a:t>
              </a:r>
            </a:p>
          </p:txBody>
        </p:sp>
        <p:sp>
          <p:nvSpPr>
            <p:cNvPr id="296018" name="Line 82"/>
            <p:cNvSpPr>
              <a:spLocks noChangeShapeType="1"/>
            </p:cNvSpPr>
            <p:nvPr/>
          </p:nvSpPr>
          <p:spPr bwMode="auto">
            <a:xfrm>
              <a:off x="1152" y="3216"/>
              <a:ext cx="528" cy="432"/>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j-lt"/>
                <a:ea typeface="+mj-ea"/>
              </a:endParaRPr>
            </a:p>
          </p:txBody>
        </p:sp>
        <p:sp>
          <p:nvSpPr>
            <p:cNvPr id="296019" name="Oval 83"/>
            <p:cNvSpPr>
              <a:spLocks noChangeArrowheads="1"/>
            </p:cNvSpPr>
            <p:nvPr/>
          </p:nvSpPr>
          <p:spPr bwMode="auto">
            <a:xfrm>
              <a:off x="1632" y="3600"/>
              <a:ext cx="360" cy="317"/>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bg1"/>
                  </a:solidFill>
                  <a:latin typeface="+mj-lt"/>
                  <a:ea typeface="+mj-ea"/>
                </a:rPr>
                <a:t>V2</a:t>
              </a:r>
            </a:p>
          </p:txBody>
        </p:sp>
        <p:sp>
          <p:nvSpPr>
            <p:cNvPr id="296020" name="Line 84"/>
            <p:cNvSpPr>
              <a:spLocks noChangeShapeType="1"/>
            </p:cNvSpPr>
            <p:nvPr/>
          </p:nvSpPr>
          <p:spPr bwMode="auto">
            <a:xfrm>
              <a:off x="1200" y="2592"/>
              <a:ext cx="576" cy="1056"/>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j-lt"/>
                <a:ea typeface="+mj-ea"/>
              </a:endParaRPr>
            </a:p>
          </p:txBody>
        </p:sp>
        <p:sp>
          <p:nvSpPr>
            <p:cNvPr id="296021" name="Line 85"/>
            <p:cNvSpPr>
              <a:spLocks noChangeShapeType="1"/>
            </p:cNvSpPr>
            <p:nvPr/>
          </p:nvSpPr>
          <p:spPr bwMode="auto">
            <a:xfrm flipV="1">
              <a:off x="1920" y="3312"/>
              <a:ext cx="672" cy="384"/>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j-lt"/>
                <a:ea typeface="+mj-ea"/>
              </a:endParaRPr>
            </a:p>
          </p:txBody>
        </p:sp>
        <p:sp>
          <p:nvSpPr>
            <p:cNvPr id="296022" name="Line 86"/>
            <p:cNvSpPr>
              <a:spLocks noChangeShapeType="1"/>
            </p:cNvSpPr>
            <p:nvPr/>
          </p:nvSpPr>
          <p:spPr bwMode="auto">
            <a:xfrm flipH="1" flipV="1">
              <a:off x="1920" y="2016"/>
              <a:ext cx="672" cy="1056"/>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j-lt"/>
                <a:ea typeface="+mj-ea"/>
              </a:endParaRPr>
            </a:p>
          </p:txBody>
        </p:sp>
        <p:sp>
          <p:nvSpPr>
            <p:cNvPr id="296023" name="Line 87"/>
            <p:cNvSpPr>
              <a:spLocks noChangeShapeType="1"/>
            </p:cNvSpPr>
            <p:nvPr/>
          </p:nvSpPr>
          <p:spPr bwMode="auto">
            <a:xfrm>
              <a:off x="2736" y="2688"/>
              <a:ext cx="0" cy="336"/>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j-lt"/>
                <a:ea typeface="+mj-ea"/>
              </a:endParaRPr>
            </a:p>
          </p:txBody>
        </p:sp>
        <p:sp>
          <p:nvSpPr>
            <p:cNvPr id="296024" name="Text Box 88"/>
            <p:cNvSpPr txBox="1">
              <a:spLocks noChangeArrowheads="1"/>
            </p:cNvSpPr>
            <p:nvPr/>
          </p:nvSpPr>
          <p:spPr bwMode="auto">
            <a:xfrm>
              <a:off x="1104" y="1968"/>
              <a:ext cx="480"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mj-lt"/>
                  <a:ea typeface="+mj-ea"/>
                </a:rPr>
                <a:t>100</a:t>
              </a:r>
            </a:p>
          </p:txBody>
        </p:sp>
        <p:sp>
          <p:nvSpPr>
            <p:cNvPr id="296025" name="Text Box 89"/>
            <p:cNvSpPr txBox="1">
              <a:spLocks noChangeArrowheads="1"/>
            </p:cNvSpPr>
            <p:nvPr/>
          </p:nvSpPr>
          <p:spPr bwMode="auto">
            <a:xfrm>
              <a:off x="2256" y="1968"/>
              <a:ext cx="480"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mj-lt"/>
                  <a:ea typeface="+mj-ea"/>
                </a:rPr>
                <a:t>60</a:t>
              </a:r>
            </a:p>
          </p:txBody>
        </p:sp>
        <p:sp>
          <p:nvSpPr>
            <p:cNvPr id="296026" name="Text Box 90"/>
            <p:cNvSpPr txBox="1">
              <a:spLocks noChangeArrowheads="1"/>
            </p:cNvSpPr>
            <p:nvPr/>
          </p:nvSpPr>
          <p:spPr bwMode="auto">
            <a:xfrm>
              <a:off x="1584" y="2257"/>
              <a:ext cx="480"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mj-lt"/>
                  <a:ea typeface="+mj-ea"/>
                </a:rPr>
                <a:t>30</a:t>
              </a:r>
            </a:p>
          </p:txBody>
        </p:sp>
        <p:sp>
          <p:nvSpPr>
            <p:cNvPr id="296027" name="Text Box 91"/>
            <p:cNvSpPr txBox="1">
              <a:spLocks noChangeArrowheads="1"/>
            </p:cNvSpPr>
            <p:nvPr/>
          </p:nvSpPr>
          <p:spPr bwMode="auto">
            <a:xfrm>
              <a:off x="2064" y="2544"/>
              <a:ext cx="480"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mj-lt"/>
                  <a:ea typeface="+mj-ea"/>
                </a:rPr>
                <a:t>10</a:t>
              </a:r>
            </a:p>
          </p:txBody>
        </p:sp>
        <p:sp>
          <p:nvSpPr>
            <p:cNvPr id="296028" name="Text Box 92"/>
            <p:cNvSpPr txBox="1">
              <a:spLocks noChangeArrowheads="1"/>
            </p:cNvSpPr>
            <p:nvPr/>
          </p:nvSpPr>
          <p:spPr bwMode="auto">
            <a:xfrm>
              <a:off x="1392" y="2880"/>
              <a:ext cx="480"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mj-lt"/>
                  <a:ea typeface="+mj-ea"/>
                </a:rPr>
                <a:t>10</a:t>
              </a:r>
            </a:p>
          </p:txBody>
        </p:sp>
        <p:sp>
          <p:nvSpPr>
            <p:cNvPr id="296029" name="Text Box 93"/>
            <p:cNvSpPr txBox="1">
              <a:spLocks noChangeArrowheads="1"/>
            </p:cNvSpPr>
            <p:nvPr/>
          </p:nvSpPr>
          <p:spPr bwMode="auto">
            <a:xfrm>
              <a:off x="1200" y="3312"/>
              <a:ext cx="480"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mj-lt"/>
                  <a:ea typeface="+mj-ea"/>
                </a:rPr>
                <a:t>5</a:t>
              </a:r>
            </a:p>
          </p:txBody>
        </p:sp>
        <p:sp>
          <p:nvSpPr>
            <p:cNvPr id="296030" name="Text Box 94"/>
            <p:cNvSpPr txBox="1">
              <a:spLocks noChangeArrowheads="1"/>
            </p:cNvSpPr>
            <p:nvPr/>
          </p:nvSpPr>
          <p:spPr bwMode="auto">
            <a:xfrm>
              <a:off x="2016" y="3312"/>
              <a:ext cx="480"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mj-lt"/>
                  <a:ea typeface="+mj-ea"/>
                </a:rPr>
                <a:t>50</a:t>
              </a:r>
            </a:p>
          </p:txBody>
        </p:sp>
        <p:sp>
          <p:nvSpPr>
            <p:cNvPr id="296031" name="Text Box 95"/>
            <p:cNvSpPr txBox="1">
              <a:spLocks noChangeArrowheads="1"/>
            </p:cNvSpPr>
            <p:nvPr/>
          </p:nvSpPr>
          <p:spPr bwMode="auto">
            <a:xfrm>
              <a:off x="2688" y="2687"/>
              <a:ext cx="480"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mj-lt"/>
                  <a:ea typeface="+mj-ea"/>
                </a:rPr>
                <a:t>20</a:t>
              </a:r>
            </a:p>
          </p:txBody>
        </p:sp>
      </p:grpSp>
      <p:sp>
        <p:nvSpPr>
          <p:cNvPr id="32" name="Oval 126"/>
          <p:cNvSpPr>
            <a:spLocks noChangeArrowheads="1"/>
          </p:cNvSpPr>
          <p:nvPr/>
        </p:nvSpPr>
        <p:spPr bwMode="auto">
          <a:xfrm>
            <a:off x="2195736" y="3010967"/>
            <a:ext cx="1206152" cy="83606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tIns="108000" anchor="ctr"/>
          <a:lstStyle/>
          <a:p>
            <a:endParaRPr lang="zh-CN" altLang="en-US" sz="2800">
              <a:latin typeface="+mn-lt"/>
              <a:ea typeface="+mn-ea"/>
            </a:endParaRPr>
          </a:p>
        </p:txBody>
      </p:sp>
      <p:sp>
        <p:nvSpPr>
          <p:cNvPr id="33" name="Oval 126"/>
          <p:cNvSpPr>
            <a:spLocks noChangeArrowheads="1"/>
          </p:cNvSpPr>
          <p:nvPr/>
        </p:nvSpPr>
        <p:spPr bwMode="auto">
          <a:xfrm>
            <a:off x="3484612" y="4099558"/>
            <a:ext cx="1206152" cy="83606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tIns="108000" anchor="ctr"/>
          <a:lstStyle/>
          <a:p>
            <a:endParaRPr lang="zh-CN" altLang="en-US" sz="2800">
              <a:latin typeface="+mn-lt"/>
              <a:ea typeface="+mn-ea"/>
            </a:endParaRPr>
          </a:p>
        </p:txBody>
      </p:sp>
      <p:sp>
        <p:nvSpPr>
          <p:cNvPr id="34" name="Oval 126"/>
          <p:cNvSpPr>
            <a:spLocks noChangeArrowheads="1"/>
          </p:cNvSpPr>
          <p:nvPr/>
        </p:nvSpPr>
        <p:spPr bwMode="auto">
          <a:xfrm>
            <a:off x="5062389" y="3681526"/>
            <a:ext cx="1206152" cy="83606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tIns="108000" anchor="ctr"/>
          <a:lstStyle/>
          <a:p>
            <a:endParaRPr lang="zh-CN" altLang="en-US" sz="2800">
              <a:latin typeface="+mn-lt"/>
              <a:ea typeface="+mn-ea"/>
            </a:endParaRPr>
          </a:p>
        </p:txBody>
      </p:sp>
      <p:sp>
        <p:nvSpPr>
          <p:cNvPr id="35" name="Oval 126"/>
          <p:cNvSpPr>
            <a:spLocks noChangeArrowheads="1"/>
          </p:cNvSpPr>
          <p:nvPr/>
        </p:nvSpPr>
        <p:spPr bwMode="auto">
          <a:xfrm>
            <a:off x="6716846" y="4725144"/>
            <a:ext cx="1206152" cy="83606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tIns="108000" anchor="ctr"/>
          <a:lstStyle/>
          <a:p>
            <a:endParaRPr lang="zh-CN" altLang="en-US" sz="2800">
              <a:latin typeface="+mn-lt"/>
              <a:ea typeface="+mn-ea"/>
            </a:endParaRPr>
          </a:p>
        </p:txBody>
      </p:sp>
      <p:sp>
        <p:nvSpPr>
          <p:cNvPr id="37" name="Oval 126"/>
          <p:cNvSpPr>
            <a:spLocks noChangeArrowheads="1"/>
          </p:cNvSpPr>
          <p:nvPr/>
        </p:nvSpPr>
        <p:spPr bwMode="auto">
          <a:xfrm>
            <a:off x="2680008" y="5877272"/>
            <a:ext cx="379824" cy="367104"/>
          </a:xfrm>
          <a:prstGeom prst="ellipse">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tIns="108000" anchor="ctr"/>
          <a:lstStyle/>
          <a:p>
            <a:endParaRPr lang="zh-CN" altLang="en-US" sz="2800">
              <a:latin typeface="+mn-lt"/>
              <a:ea typeface="+mn-ea"/>
            </a:endParaRPr>
          </a:p>
        </p:txBody>
      </p:sp>
      <p:sp>
        <p:nvSpPr>
          <p:cNvPr id="38" name="Oval 126"/>
          <p:cNvSpPr>
            <a:spLocks noChangeArrowheads="1"/>
          </p:cNvSpPr>
          <p:nvPr/>
        </p:nvSpPr>
        <p:spPr bwMode="auto">
          <a:xfrm>
            <a:off x="4192176" y="5877272"/>
            <a:ext cx="379824" cy="367104"/>
          </a:xfrm>
          <a:prstGeom prst="ellipse">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tIns="108000" anchor="ctr"/>
          <a:lstStyle/>
          <a:p>
            <a:endParaRPr lang="zh-CN" altLang="en-US" sz="2800">
              <a:latin typeface="+mn-lt"/>
              <a:ea typeface="+mn-ea"/>
            </a:endParaRPr>
          </a:p>
        </p:txBody>
      </p:sp>
      <p:sp>
        <p:nvSpPr>
          <p:cNvPr id="39" name="Oval 126"/>
          <p:cNvSpPr>
            <a:spLocks noChangeArrowheads="1"/>
          </p:cNvSpPr>
          <p:nvPr/>
        </p:nvSpPr>
        <p:spPr bwMode="auto">
          <a:xfrm>
            <a:off x="5585420" y="5877272"/>
            <a:ext cx="379824" cy="367104"/>
          </a:xfrm>
          <a:prstGeom prst="ellipse">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tIns="108000" anchor="ctr"/>
          <a:lstStyle/>
          <a:p>
            <a:endParaRPr lang="zh-CN" altLang="en-US" sz="2800">
              <a:latin typeface="+mn-lt"/>
              <a:ea typeface="+mn-ea"/>
            </a:endParaRPr>
          </a:p>
        </p:txBody>
      </p:sp>
      <p:sp>
        <p:nvSpPr>
          <p:cNvPr id="40" name="Oval 126"/>
          <p:cNvSpPr>
            <a:spLocks noChangeArrowheads="1"/>
          </p:cNvSpPr>
          <p:nvPr/>
        </p:nvSpPr>
        <p:spPr bwMode="auto">
          <a:xfrm>
            <a:off x="7774526" y="5894146"/>
            <a:ext cx="379824" cy="367104"/>
          </a:xfrm>
          <a:prstGeom prst="ellipse">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tIns="108000" anchor="ctr"/>
          <a:lstStyle/>
          <a:p>
            <a:endParaRPr lang="zh-CN" altLang="en-US" sz="2800">
              <a:latin typeface="+mn-lt"/>
              <a:ea typeface="+mn-ea"/>
            </a:endParaRPr>
          </a:p>
        </p:txBody>
      </p:sp>
    </p:spTree>
    <p:extLst>
      <p:ext uri="{BB962C8B-B14F-4D97-AF65-F5344CB8AC3E}">
        <p14:creationId xmlns:p14="http://schemas.microsoft.com/office/powerpoint/2010/main" val="3897277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6004">
                                            <p:txEl>
                                              <p:pRg st="0" end="0"/>
                                            </p:txEl>
                                          </p:spTgt>
                                        </p:tgtEl>
                                        <p:attrNameLst>
                                          <p:attrName>style.visibility</p:attrName>
                                        </p:attrNameLst>
                                      </p:cBhvr>
                                      <p:to>
                                        <p:strVal val="visible"/>
                                      </p:to>
                                    </p:set>
                                    <p:animEffect transition="in" filter="wipe(up)">
                                      <p:cBhvr>
                                        <p:cTn id="7" dur="500"/>
                                        <p:tgtEl>
                                          <p:spTgt spid="2960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6004">
                                            <p:txEl>
                                              <p:pRg st="1" end="1"/>
                                            </p:txEl>
                                          </p:spTgt>
                                        </p:tgtEl>
                                        <p:attrNameLst>
                                          <p:attrName>style.visibility</p:attrName>
                                        </p:attrNameLst>
                                      </p:cBhvr>
                                      <p:to>
                                        <p:strVal val="visible"/>
                                      </p:to>
                                    </p:set>
                                    <p:animEffect transition="in" filter="wipe(up)">
                                      <p:cBhvr>
                                        <p:cTn id="12" dur="500"/>
                                        <p:tgtEl>
                                          <p:spTgt spid="29600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6004">
                                            <p:txEl>
                                              <p:pRg st="2" end="2"/>
                                            </p:txEl>
                                          </p:spTgt>
                                        </p:tgtEl>
                                        <p:attrNameLst>
                                          <p:attrName>style.visibility</p:attrName>
                                        </p:attrNameLst>
                                      </p:cBhvr>
                                      <p:to>
                                        <p:strVal val="visible"/>
                                      </p:to>
                                    </p:set>
                                    <p:animEffect transition="in" filter="wipe(up)">
                                      <p:cBhvr>
                                        <p:cTn id="17" dur="500"/>
                                        <p:tgtEl>
                                          <p:spTgt spid="29600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6004">
                                            <p:txEl>
                                              <p:pRg st="3" end="3"/>
                                            </p:txEl>
                                          </p:spTgt>
                                        </p:tgtEl>
                                        <p:attrNameLst>
                                          <p:attrName>style.visibility</p:attrName>
                                        </p:attrNameLst>
                                      </p:cBhvr>
                                      <p:to>
                                        <p:strVal val="visible"/>
                                      </p:to>
                                    </p:set>
                                    <p:animEffect transition="in" filter="wipe(up)">
                                      <p:cBhvr>
                                        <p:cTn id="22" dur="500"/>
                                        <p:tgtEl>
                                          <p:spTgt spid="29600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6004">
                                            <p:txEl>
                                              <p:pRg st="4" end="4"/>
                                            </p:txEl>
                                          </p:spTgt>
                                        </p:tgtEl>
                                        <p:attrNameLst>
                                          <p:attrName>style.visibility</p:attrName>
                                        </p:attrNameLst>
                                      </p:cBhvr>
                                      <p:to>
                                        <p:strVal val="visible"/>
                                      </p:to>
                                    </p:set>
                                    <p:animEffect transition="in" filter="wipe(up)">
                                      <p:cBhvr>
                                        <p:cTn id="27" dur="500"/>
                                        <p:tgtEl>
                                          <p:spTgt spid="29600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96004">
                                            <p:txEl>
                                              <p:pRg st="5" end="5"/>
                                            </p:txEl>
                                          </p:spTgt>
                                        </p:tgtEl>
                                        <p:attrNameLst>
                                          <p:attrName>style.visibility</p:attrName>
                                        </p:attrNameLst>
                                      </p:cBhvr>
                                      <p:to>
                                        <p:strVal val="visible"/>
                                      </p:to>
                                    </p:set>
                                    <p:animEffect transition="in" filter="wipe(up)">
                                      <p:cBhvr>
                                        <p:cTn id="32" dur="500"/>
                                        <p:tgtEl>
                                          <p:spTgt spid="29600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96004">
                                            <p:txEl>
                                              <p:pRg st="6" end="6"/>
                                            </p:txEl>
                                          </p:spTgt>
                                        </p:tgtEl>
                                        <p:attrNameLst>
                                          <p:attrName>style.visibility</p:attrName>
                                        </p:attrNameLst>
                                      </p:cBhvr>
                                      <p:to>
                                        <p:strVal val="visible"/>
                                      </p:to>
                                    </p:set>
                                    <p:animEffect transition="in" filter="wipe(up)">
                                      <p:cBhvr>
                                        <p:cTn id="37" dur="500"/>
                                        <p:tgtEl>
                                          <p:spTgt spid="29600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96004">
                                            <p:txEl>
                                              <p:pRg st="7" end="7"/>
                                            </p:txEl>
                                          </p:spTgt>
                                        </p:tgtEl>
                                        <p:attrNameLst>
                                          <p:attrName>style.visibility</p:attrName>
                                        </p:attrNameLst>
                                      </p:cBhvr>
                                      <p:to>
                                        <p:strVal val="visible"/>
                                      </p:to>
                                    </p:set>
                                    <p:animEffect transition="in" filter="wipe(up)">
                                      <p:cBhvr>
                                        <p:cTn id="42" dur="500"/>
                                        <p:tgtEl>
                                          <p:spTgt spid="29600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96004">
                                            <p:txEl>
                                              <p:pRg st="8" end="8"/>
                                            </p:txEl>
                                          </p:spTgt>
                                        </p:tgtEl>
                                        <p:attrNameLst>
                                          <p:attrName>style.visibility</p:attrName>
                                        </p:attrNameLst>
                                      </p:cBhvr>
                                      <p:to>
                                        <p:strVal val="visible"/>
                                      </p:to>
                                    </p:set>
                                    <p:animEffect transition="in" filter="wipe(up)">
                                      <p:cBhvr>
                                        <p:cTn id="47" dur="500"/>
                                        <p:tgtEl>
                                          <p:spTgt spid="296004">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96004">
                                            <p:txEl>
                                              <p:pRg st="9" end="9"/>
                                            </p:txEl>
                                          </p:spTgt>
                                        </p:tgtEl>
                                        <p:attrNameLst>
                                          <p:attrName>style.visibility</p:attrName>
                                        </p:attrNameLst>
                                      </p:cBhvr>
                                      <p:to>
                                        <p:strVal val="visible"/>
                                      </p:to>
                                    </p:set>
                                    <p:animEffect transition="in" filter="wipe(up)">
                                      <p:cBhvr>
                                        <p:cTn id="52" dur="500"/>
                                        <p:tgtEl>
                                          <p:spTgt spid="296004">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296005">
                                            <p:txEl>
                                              <p:pRg st="0" end="0"/>
                                            </p:txEl>
                                          </p:spTgt>
                                        </p:tgtEl>
                                        <p:attrNameLst>
                                          <p:attrName>style.visibility</p:attrName>
                                        </p:attrNameLst>
                                      </p:cBhvr>
                                      <p:to>
                                        <p:strVal val="visible"/>
                                      </p:to>
                                    </p:set>
                                    <p:animEffect transition="in" filter="wipe(up)">
                                      <p:cBhvr>
                                        <p:cTn id="65" dur="500"/>
                                        <p:tgtEl>
                                          <p:spTgt spid="296005">
                                            <p:txEl>
                                              <p:pRg st="0" end="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296005">
                                            <p:txEl>
                                              <p:pRg st="1" end="1"/>
                                            </p:txEl>
                                          </p:spTgt>
                                        </p:tgtEl>
                                        <p:attrNameLst>
                                          <p:attrName>style.visibility</p:attrName>
                                        </p:attrNameLst>
                                      </p:cBhvr>
                                      <p:to>
                                        <p:strVal val="visible"/>
                                      </p:to>
                                    </p:set>
                                    <p:animEffect transition="in" filter="wipe(up)">
                                      <p:cBhvr>
                                        <p:cTn id="70" dur="500"/>
                                        <p:tgtEl>
                                          <p:spTgt spid="296005">
                                            <p:txEl>
                                              <p:pRg st="1" end="1"/>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296005">
                                            <p:txEl>
                                              <p:pRg st="3" end="3"/>
                                            </p:txEl>
                                          </p:spTgt>
                                        </p:tgtEl>
                                        <p:attrNameLst>
                                          <p:attrName>style.visibility</p:attrName>
                                        </p:attrNameLst>
                                      </p:cBhvr>
                                      <p:to>
                                        <p:strVal val="visible"/>
                                      </p:to>
                                    </p:set>
                                    <p:animEffect transition="in" filter="wipe(up)">
                                      <p:cBhvr>
                                        <p:cTn id="75" dur="500"/>
                                        <p:tgtEl>
                                          <p:spTgt spid="296005">
                                            <p:txEl>
                                              <p:pRg st="3" end="3"/>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96005">
                                            <p:txEl>
                                              <p:pRg st="4" end="4"/>
                                            </p:txEl>
                                          </p:spTgt>
                                        </p:tgtEl>
                                        <p:attrNameLst>
                                          <p:attrName>style.visibility</p:attrName>
                                        </p:attrNameLst>
                                      </p:cBhvr>
                                      <p:to>
                                        <p:strVal val="visible"/>
                                      </p:to>
                                    </p:set>
                                    <p:animEffect transition="in" filter="wipe(up)">
                                      <p:cBhvr>
                                        <p:cTn id="80" dur="500"/>
                                        <p:tgtEl>
                                          <p:spTgt spid="296005">
                                            <p:txEl>
                                              <p:pRg st="4" end="4"/>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296005">
                                            <p:txEl>
                                              <p:pRg st="5" end="5"/>
                                            </p:txEl>
                                          </p:spTgt>
                                        </p:tgtEl>
                                        <p:attrNameLst>
                                          <p:attrName>style.visibility</p:attrName>
                                        </p:attrNameLst>
                                      </p:cBhvr>
                                      <p:to>
                                        <p:strVal val="visible"/>
                                      </p:to>
                                    </p:set>
                                    <p:animEffect transition="in" filter="wipe(up)">
                                      <p:cBhvr>
                                        <p:cTn id="85" dur="500"/>
                                        <p:tgtEl>
                                          <p:spTgt spid="296005">
                                            <p:txEl>
                                              <p:pRg st="5" end="5"/>
                                            </p:txEl>
                                          </p:spTgt>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296005">
                                            <p:txEl>
                                              <p:pRg st="6" end="6"/>
                                            </p:txEl>
                                          </p:spTgt>
                                        </p:tgtEl>
                                        <p:attrNameLst>
                                          <p:attrName>style.visibility</p:attrName>
                                        </p:attrNameLst>
                                      </p:cBhvr>
                                      <p:to>
                                        <p:strVal val="visible"/>
                                      </p:to>
                                    </p:set>
                                    <p:animEffect transition="in" filter="wipe(up)">
                                      <p:cBhvr>
                                        <p:cTn id="90" dur="500"/>
                                        <p:tgtEl>
                                          <p:spTgt spid="296005">
                                            <p:txEl>
                                              <p:pRg st="6" end="6"/>
                                            </p:txEl>
                                          </p:spTgt>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296005">
                                            <p:txEl>
                                              <p:pRg st="7" end="7"/>
                                            </p:txEl>
                                          </p:spTgt>
                                        </p:tgtEl>
                                        <p:attrNameLst>
                                          <p:attrName>style.visibility</p:attrName>
                                        </p:attrNameLst>
                                      </p:cBhvr>
                                      <p:to>
                                        <p:strVal val="visible"/>
                                      </p:to>
                                    </p:set>
                                    <p:animEffect transition="in" filter="wipe(up)">
                                      <p:cBhvr>
                                        <p:cTn id="95" dur="500"/>
                                        <p:tgtEl>
                                          <p:spTgt spid="296005">
                                            <p:txEl>
                                              <p:pRg st="7" end="7"/>
                                            </p:txEl>
                                          </p:spTgt>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296005">
                                            <p:txEl>
                                              <p:pRg st="8" end="8"/>
                                            </p:txEl>
                                          </p:spTgt>
                                        </p:tgtEl>
                                        <p:attrNameLst>
                                          <p:attrName>style.visibility</p:attrName>
                                        </p:attrNameLst>
                                      </p:cBhvr>
                                      <p:to>
                                        <p:strVal val="visible"/>
                                      </p:to>
                                    </p:set>
                                    <p:animEffect transition="in" filter="wipe(up)">
                                      <p:cBhvr>
                                        <p:cTn id="100" dur="500"/>
                                        <p:tgtEl>
                                          <p:spTgt spid="296005">
                                            <p:txEl>
                                              <p:pRg st="8" end="8"/>
                                            </p:txEl>
                                          </p:spTgt>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296005">
                                            <p:txEl>
                                              <p:pRg st="9" end="9"/>
                                            </p:txEl>
                                          </p:spTgt>
                                        </p:tgtEl>
                                        <p:attrNameLst>
                                          <p:attrName>style.visibility</p:attrName>
                                        </p:attrNameLst>
                                      </p:cBhvr>
                                      <p:to>
                                        <p:strVal val="visible"/>
                                      </p:to>
                                    </p:set>
                                    <p:animEffect transition="in" filter="wipe(up)">
                                      <p:cBhvr>
                                        <p:cTn id="105" dur="500"/>
                                        <p:tgtEl>
                                          <p:spTgt spid="296005">
                                            <p:txEl>
                                              <p:pRg st="9" end="9"/>
                                            </p:txEl>
                                          </p:spTgt>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296005">
                                            <p:txEl>
                                              <p:pRg st="10" end="10"/>
                                            </p:txEl>
                                          </p:spTgt>
                                        </p:tgtEl>
                                        <p:attrNameLst>
                                          <p:attrName>style.visibility</p:attrName>
                                        </p:attrNameLst>
                                      </p:cBhvr>
                                      <p:to>
                                        <p:strVal val="visible"/>
                                      </p:to>
                                    </p:set>
                                    <p:animEffect transition="in" filter="wipe(up)">
                                      <p:cBhvr>
                                        <p:cTn id="110" dur="500"/>
                                        <p:tgtEl>
                                          <p:spTgt spid="296005">
                                            <p:txEl>
                                              <p:pRg st="10" end="1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grpId="0" nodeType="clickEffect">
                                  <p:stCondLst>
                                    <p:cond delay="0"/>
                                  </p:stCondLst>
                                  <p:childTnLst>
                                    <p:set>
                                      <p:cBhvr>
                                        <p:cTn id="122" dur="1" fill="hold">
                                          <p:stCondLst>
                                            <p:cond delay="0"/>
                                          </p:stCondLst>
                                        </p:cTn>
                                        <p:tgtEl>
                                          <p:spTgt spid="296006">
                                            <p:txEl>
                                              <p:pRg st="0" end="0"/>
                                            </p:txEl>
                                          </p:spTgt>
                                        </p:tgtEl>
                                        <p:attrNameLst>
                                          <p:attrName>style.visibility</p:attrName>
                                        </p:attrNameLst>
                                      </p:cBhvr>
                                      <p:to>
                                        <p:strVal val="visible"/>
                                      </p:to>
                                    </p:set>
                                    <p:animEffect transition="in" filter="wipe(up)">
                                      <p:cBhvr>
                                        <p:cTn id="123" dur="500"/>
                                        <p:tgtEl>
                                          <p:spTgt spid="296006">
                                            <p:txEl>
                                              <p:pRg st="0" end="0"/>
                                            </p:txEl>
                                          </p:spTgt>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1" fill="hold" grpId="0" nodeType="clickEffect">
                                  <p:stCondLst>
                                    <p:cond delay="0"/>
                                  </p:stCondLst>
                                  <p:childTnLst>
                                    <p:set>
                                      <p:cBhvr>
                                        <p:cTn id="127" dur="1" fill="hold">
                                          <p:stCondLst>
                                            <p:cond delay="0"/>
                                          </p:stCondLst>
                                        </p:cTn>
                                        <p:tgtEl>
                                          <p:spTgt spid="296006">
                                            <p:txEl>
                                              <p:pRg st="1" end="1"/>
                                            </p:txEl>
                                          </p:spTgt>
                                        </p:tgtEl>
                                        <p:attrNameLst>
                                          <p:attrName>style.visibility</p:attrName>
                                        </p:attrNameLst>
                                      </p:cBhvr>
                                      <p:to>
                                        <p:strVal val="visible"/>
                                      </p:to>
                                    </p:set>
                                    <p:animEffect transition="in" filter="wipe(up)">
                                      <p:cBhvr>
                                        <p:cTn id="128" dur="500"/>
                                        <p:tgtEl>
                                          <p:spTgt spid="296006">
                                            <p:txEl>
                                              <p:pRg st="1" end="1"/>
                                            </p:txEl>
                                          </p:spTgt>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1" fill="hold" grpId="0" nodeType="clickEffect">
                                  <p:stCondLst>
                                    <p:cond delay="0"/>
                                  </p:stCondLst>
                                  <p:childTnLst>
                                    <p:set>
                                      <p:cBhvr>
                                        <p:cTn id="132" dur="1" fill="hold">
                                          <p:stCondLst>
                                            <p:cond delay="0"/>
                                          </p:stCondLst>
                                        </p:cTn>
                                        <p:tgtEl>
                                          <p:spTgt spid="296006">
                                            <p:txEl>
                                              <p:pRg st="3" end="3"/>
                                            </p:txEl>
                                          </p:spTgt>
                                        </p:tgtEl>
                                        <p:attrNameLst>
                                          <p:attrName>style.visibility</p:attrName>
                                        </p:attrNameLst>
                                      </p:cBhvr>
                                      <p:to>
                                        <p:strVal val="visible"/>
                                      </p:to>
                                    </p:set>
                                    <p:animEffect transition="in" filter="wipe(up)">
                                      <p:cBhvr>
                                        <p:cTn id="133" dur="500"/>
                                        <p:tgtEl>
                                          <p:spTgt spid="296006">
                                            <p:txEl>
                                              <p:pRg st="3" end="3"/>
                                            </p:txEl>
                                          </p:spTgt>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1" fill="hold" grpId="0" nodeType="clickEffect">
                                  <p:stCondLst>
                                    <p:cond delay="0"/>
                                  </p:stCondLst>
                                  <p:childTnLst>
                                    <p:set>
                                      <p:cBhvr>
                                        <p:cTn id="137" dur="1" fill="hold">
                                          <p:stCondLst>
                                            <p:cond delay="0"/>
                                          </p:stCondLst>
                                        </p:cTn>
                                        <p:tgtEl>
                                          <p:spTgt spid="296006">
                                            <p:txEl>
                                              <p:pRg st="4" end="4"/>
                                            </p:txEl>
                                          </p:spTgt>
                                        </p:tgtEl>
                                        <p:attrNameLst>
                                          <p:attrName>style.visibility</p:attrName>
                                        </p:attrNameLst>
                                      </p:cBhvr>
                                      <p:to>
                                        <p:strVal val="visible"/>
                                      </p:to>
                                    </p:set>
                                    <p:animEffect transition="in" filter="wipe(up)">
                                      <p:cBhvr>
                                        <p:cTn id="138" dur="500"/>
                                        <p:tgtEl>
                                          <p:spTgt spid="296006">
                                            <p:txEl>
                                              <p:pRg st="4" end="4"/>
                                            </p:txEl>
                                          </p:spTgt>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1" fill="hold" grpId="0" nodeType="clickEffect">
                                  <p:stCondLst>
                                    <p:cond delay="0"/>
                                  </p:stCondLst>
                                  <p:childTnLst>
                                    <p:set>
                                      <p:cBhvr>
                                        <p:cTn id="142" dur="1" fill="hold">
                                          <p:stCondLst>
                                            <p:cond delay="0"/>
                                          </p:stCondLst>
                                        </p:cTn>
                                        <p:tgtEl>
                                          <p:spTgt spid="296006">
                                            <p:txEl>
                                              <p:pRg st="7" end="7"/>
                                            </p:txEl>
                                          </p:spTgt>
                                        </p:tgtEl>
                                        <p:attrNameLst>
                                          <p:attrName>style.visibility</p:attrName>
                                        </p:attrNameLst>
                                      </p:cBhvr>
                                      <p:to>
                                        <p:strVal val="visible"/>
                                      </p:to>
                                    </p:set>
                                    <p:animEffect transition="in" filter="wipe(up)">
                                      <p:cBhvr>
                                        <p:cTn id="143" dur="500"/>
                                        <p:tgtEl>
                                          <p:spTgt spid="296006">
                                            <p:txEl>
                                              <p:pRg st="7" end="7"/>
                                            </p:txEl>
                                          </p:spTgt>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2" presetClass="entr" presetSubtype="1" fill="hold" grpId="0" nodeType="clickEffect">
                                  <p:stCondLst>
                                    <p:cond delay="0"/>
                                  </p:stCondLst>
                                  <p:childTnLst>
                                    <p:set>
                                      <p:cBhvr>
                                        <p:cTn id="147" dur="1" fill="hold">
                                          <p:stCondLst>
                                            <p:cond delay="0"/>
                                          </p:stCondLst>
                                        </p:cTn>
                                        <p:tgtEl>
                                          <p:spTgt spid="296006">
                                            <p:txEl>
                                              <p:pRg st="8" end="8"/>
                                            </p:txEl>
                                          </p:spTgt>
                                        </p:tgtEl>
                                        <p:attrNameLst>
                                          <p:attrName>style.visibility</p:attrName>
                                        </p:attrNameLst>
                                      </p:cBhvr>
                                      <p:to>
                                        <p:strVal val="visible"/>
                                      </p:to>
                                    </p:set>
                                    <p:animEffect transition="in" filter="wipe(up)">
                                      <p:cBhvr>
                                        <p:cTn id="148" dur="500"/>
                                        <p:tgtEl>
                                          <p:spTgt spid="296006">
                                            <p:txEl>
                                              <p:pRg st="8" end="8"/>
                                            </p:txEl>
                                          </p:spTgt>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1" fill="hold" grpId="0" nodeType="clickEffect">
                                  <p:stCondLst>
                                    <p:cond delay="0"/>
                                  </p:stCondLst>
                                  <p:childTnLst>
                                    <p:set>
                                      <p:cBhvr>
                                        <p:cTn id="152" dur="1" fill="hold">
                                          <p:stCondLst>
                                            <p:cond delay="0"/>
                                          </p:stCondLst>
                                        </p:cTn>
                                        <p:tgtEl>
                                          <p:spTgt spid="296006">
                                            <p:txEl>
                                              <p:pRg st="9" end="9"/>
                                            </p:txEl>
                                          </p:spTgt>
                                        </p:tgtEl>
                                        <p:attrNameLst>
                                          <p:attrName>style.visibility</p:attrName>
                                        </p:attrNameLst>
                                      </p:cBhvr>
                                      <p:to>
                                        <p:strVal val="visible"/>
                                      </p:to>
                                    </p:set>
                                    <p:animEffect transition="in" filter="wipe(up)">
                                      <p:cBhvr>
                                        <p:cTn id="153" dur="500"/>
                                        <p:tgtEl>
                                          <p:spTgt spid="296006">
                                            <p:txEl>
                                              <p:pRg st="9" end="9"/>
                                            </p:txEl>
                                          </p:spTgt>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2" presetClass="entr" presetSubtype="1" fill="hold" grpId="0" nodeType="clickEffect">
                                  <p:stCondLst>
                                    <p:cond delay="0"/>
                                  </p:stCondLst>
                                  <p:childTnLst>
                                    <p:set>
                                      <p:cBhvr>
                                        <p:cTn id="157" dur="1" fill="hold">
                                          <p:stCondLst>
                                            <p:cond delay="0"/>
                                          </p:stCondLst>
                                        </p:cTn>
                                        <p:tgtEl>
                                          <p:spTgt spid="296006">
                                            <p:txEl>
                                              <p:pRg st="10" end="10"/>
                                            </p:txEl>
                                          </p:spTgt>
                                        </p:tgtEl>
                                        <p:attrNameLst>
                                          <p:attrName>style.visibility</p:attrName>
                                        </p:attrNameLst>
                                      </p:cBhvr>
                                      <p:to>
                                        <p:strVal val="visible"/>
                                      </p:to>
                                    </p:set>
                                    <p:animEffect transition="in" filter="wipe(up)">
                                      <p:cBhvr>
                                        <p:cTn id="158" dur="500"/>
                                        <p:tgtEl>
                                          <p:spTgt spid="296006">
                                            <p:txEl>
                                              <p:pRg st="10" end="10"/>
                                            </p:txEl>
                                          </p:spTgt>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34"/>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39"/>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22" presetClass="entr" presetSubtype="1" fill="hold" grpId="0" nodeType="clickEffect">
                                  <p:stCondLst>
                                    <p:cond delay="0"/>
                                  </p:stCondLst>
                                  <p:childTnLst>
                                    <p:set>
                                      <p:cBhvr>
                                        <p:cTn id="170" dur="1" fill="hold">
                                          <p:stCondLst>
                                            <p:cond delay="0"/>
                                          </p:stCondLst>
                                        </p:cTn>
                                        <p:tgtEl>
                                          <p:spTgt spid="296007">
                                            <p:txEl>
                                              <p:pRg st="0" end="0"/>
                                            </p:txEl>
                                          </p:spTgt>
                                        </p:tgtEl>
                                        <p:attrNameLst>
                                          <p:attrName>style.visibility</p:attrName>
                                        </p:attrNameLst>
                                      </p:cBhvr>
                                      <p:to>
                                        <p:strVal val="visible"/>
                                      </p:to>
                                    </p:set>
                                    <p:animEffect transition="in" filter="wipe(up)">
                                      <p:cBhvr>
                                        <p:cTn id="171" dur="500"/>
                                        <p:tgtEl>
                                          <p:spTgt spid="296007">
                                            <p:txEl>
                                              <p:pRg st="0" end="0"/>
                                            </p:txEl>
                                          </p:spTgt>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2" presetClass="entr" presetSubtype="1" fill="hold" grpId="0" nodeType="clickEffect">
                                  <p:stCondLst>
                                    <p:cond delay="0"/>
                                  </p:stCondLst>
                                  <p:childTnLst>
                                    <p:set>
                                      <p:cBhvr>
                                        <p:cTn id="175" dur="1" fill="hold">
                                          <p:stCondLst>
                                            <p:cond delay="0"/>
                                          </p:stCondLst>
                                        </p:cTn>
                                        <p:tgtEl>
                                          <p:spTgt spid="296007">
                                            <p:txEl>
                                              <p:pRg st="1" end="1"/>
                                            </p:txEl>
                                          </p:spTgt>
                                        </p:tgtEl>
                                        <p:attrNameLst>
                                          <p:attrName>style.visibility</p:attrName>
                                        </p:attrNameLst>
                                      </p:cBhvr>
                                      <p:to>
                                        <p:strVal val="visible"/>
                                      </p:to>
                                    </p:set>
                                    <p:animEffect transition="in" filter="wipe(up)">
                                      <p:cBhvr>
                                        <p:cTn id="176" dur="500"/>
                                        <p:tgtEl>
                                          <p:spTgt spid="296007">
                                            <p:txEl>
                                              <p:pRg st="1" end="1"/>
                                            </p:txEl>
                                          </p:spTgt>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2" presetClass="entr" presetSubtype="1" fill="hold" grpId="0" nodeType="clickEffect">
                                  <p:stCondLst>
                                    <p:cond delay="0"/>
                                  </p:stCondLst>
                                  <p:childTnLst>
                                    <p:set>
                                      <p:cBhvr>
                                        <p:cTn id="180" dur="1" fill="hold">
                                          <p:stCondLst>
                                            <p:cond delay="0"/>
                                          </p:stCondLst>
                                        </p:cTn>
                                        <p:tgtEl>
                                          <p:spTgt spid="296007">
                                            <p:txEl>
                                              <p:pRg st="7" end="7"/>
                                            </p:txEl>
                                          </p:spTgt>
                                        </p:tgtEl>
                                        <p:attrNameLst>
                                          <p:attrName>style.visibility</p:attrName>
                                        </p:attrNameLst>
                                      </p:cBhvr>
                                      <p:to>
                                        <p:strVal val="visible"/>
                                      </p:to>
                                    </p:set>
                                    <p:animEffect transition="in" filter="wipe(up)">
                                      <p:cBhvr>
                                        <p:cTn id="181" dur="500"/>
                                        <p:tgtEl>
                                          <p:spTgt spid="296007">
                                            <p:txEl>
                                              <p:pRg st="7" end="7"/>
                                            </p:txEl>
                                          </p:spTgt>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2" presetClass="entr" presetSubtype="1" fill="hold" grpId="0" nodeType="clickEffect">
                                  <p:stCondLst>
                                    <p:cond delay="0"/>
                                  </p:stCondLst>
                                  <p:childTnLst>
                                    <p:set>
                                      <p:cBhvr>
                                        <p:cTn id="185" dur="1" fill="hold">
                                          <p:stCondLst>
                                            <p:cond delay="0"/>
                                          </p:stCondLst>
                                        </p:cTn>
                                        <p:tgtEl>
                                          <p:spTgt spid="296007">
                                            <p:txEl>
                                              <p:pRg st="8" end="8"/>
                                            </p:txEl>
                                          </p:spTgt>
                                        </p:tgtEl>
                                        <p:attrNameLst>
                                          <p:attrName>style.visibility</p:attrName>
                                        </p:attrNameLst>
                                      </p:cBhvr>
                                      <p:to>
                                        <p:strVal val="visible"/>
                                      </p:to>
                                    </p:set>
                                    <p:animEffect transition="in" filter="wipe(up)">
                                      <p:cBhvr>
                                        <p:cTn id="186" dur="500"/>
                                        <p:tgtEl>
                                          <p:spTgt spid="296007">
                                            <p:txEl>
                                              <p:pRg st="8" end="8"/>
                                            </p:txEl>
                                          </p:spTgt>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2" presetClass="entr" presetSubtype="1" fill="hold" grpId="0" nodeType="clickEffect">
                                  <p:stCondLst>
                                    <p:cond delay="0"/>
                                  </p:stCondLst>
                                  <p:childTnLst>
                                    <p:set>
                                      <p:cBhvr>
                                        <p:cTn id="190" dur="1" fill="hold">
                                          <p:stCondLst>
                                            <p:cond delay="0"/>
                                          </p:stCondLst>
                                        </p:cTn>
                                        <p:tgtEl>
                                          <p:spTgt spid="296007">
                                            <p:txEl>
                                              <p:pRg st="9" end="9"/>
                                            </p:txEl>
                                          </p:spTgt>
                                        </p:tgtEl>
                                        <p:attrNameLst>
                                          <p:attrName>style.visibility</p:attrName>
                                        </p:attrNameLst>
                                      </p:cBhvr>
                                      <p:to>
                                        <p:strVal val="visible"/>
                                      </p:to>
                                    </p:set>
                                    <p:animEffect transition="in" filter="wipe(up)">
                                      <p:cBhvr>
                                        <p:cTn id="191" dur="500"/>
                                        <p:tgtEl>
                                          <p:spTgt spid="296007">
                                            <p:txEl>
                                              <p:pRg st="9" end="9"/>
                                            </p:txEl>
                                          </p:spTgt>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2" presetClass="entr" presetSubtype="1" fill="hold" grpId="0" nodeType="clickEffect">
                                  <p:stCondLst>
                                    <p:cond delay="0"/>
                                  </p:stCondLst>
                                  <p:childTnLst>
                                    <p:set>
                                      <p:cBhvr>
                                        <p:cTn id="195" dur="1" fill="hold">
                                          <p:stCondLst>
                                            <p:cond delay="0"/>
                                          </p:stCondLst>
                                        </p:cTn>
                                        <p:tgtEl>
                                          <p:spTgt spid="296007">
                                            <p:txEl>
                                              <p:pRg st="10" end="10"/>
                                            </p:txEl>
                                          </p:spTgt>
                                        </p:tgtEl>
                                        <p:attrNameLst>
                                          <p:attrName>style.visibility</p:attrName>
                                        </p:attrNameLst>
                                      </p:cBhvr>
                                      <p:to>
                                        <p:strVal val="visible"/>
                                      </p:to>
                                    </p:set>
                                    <p:animEffect transition="in" filter="wipe(up)">
                                      <p:cBhvr>
                                        <p:cTn id="196" dur="500"/>
                                        <p:tgtEl>
                                          <p:spTgt spid="296007">
                                            <p:txEl>
                                              <p:pRg st="10" end="10"/>
                                            </p:txEl>
                                          </p:spTgt>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35"/>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40"/>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22" presetClass="entr" presetSubtype="1" fill="hold" grpId="0" nodeType="clickEffect">
                                  <p:stCondLst>
                                    <p:cond delay="0"/>
                                  </p:stCondLst>
                                  <p:childTnLst>
                                    <p:set>
                                      <p:cBhvr>
                                        <p:cTn id="208" dur="1" fill="hold">
                                          <p:stCondLst>
                                            <p:cond delay="0"/>
                                          </p:stCondLst>
                                        </p:cTn>
                                        <p:tgtEl>
                                          <p:spTgt spid="296008"/>
                                        </p:tgtEl>
                                        <p:attrNameLst>
                                          <p:attrName>style.visibility</p:attrName>
                                        </p:attrNameLst>
                                      </p:cBhvr>
                                      <p:to>
                                        <p:strVal val="visible"/>
                                      </p:to>
                                    </p:set>
                                    <p:animEffect transition="in" filter="wipe(up)">
                                      <p:cBhvr>
                                        <p:cTn id="209" dur="500"/>
                                        <p:tgtEl>
                                          <p:spTgt spid="296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004" grpId="0" build="p" autoUpdateAnimBg="0"/>
      <p:bldP spid="296005" grpId="0" build="p" autoUpdateAnimBg="0"/>
      <p:bldP spid="296006" grpId="0" build="p" autoUpdateAnimBg="0"/>
      <p:bldP spid="296007" grpId="0" build="p" autoUpdateAnimBg="0"/>
      <p:bldP spid="296008" grpId="0" autoUpdateAnimBg="0"/>
      <p:bldP spid="32" grpId="0" animBg="1"/>
      <p:bldP spid="33" grpId="0" animBg="1"/>
      <p:bldP spid="34" grpId="0" animBg="1"/>
      <p:bldP spid="35" grpId="0" animBg="1"/>
      <p:bldP spid="37" grpId="0" animBg="1"/>
      <p:bldP spid="38" grpId="0" animBg="1"/>
      <p:bldP spid="39" grpId="0" animBg="1"/>
      <p:bldP spid="40"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ltLang="zh-CN" dirty="0"/>
              <a:t>1、 </a:t>
            </a:r>
            <a:r>
              <a:rPr lang="en-US" altLang="zh-CN" dirty="0" err="1"/>
              <a:t>Dijkstra</a:t>
            </a:r>
            <a:r>
              <a:rPr lang="zh-CN" altLang="en-US" dirty="0"/>
              <a:t>算法</a:t>
            </a:r>
          </a:p>
        </p:txBody>
      </p:sp>
      <p:sp>
        <p:nvSpPr>
          <p:cNvPr id="296963"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spcBef>
                <a:spcPct val="10000"/>
              </a:spcBef>
              <a:buFont typeface="Wingdings" pitchFamily="2" charset="2"/>
              <a:buNone/>
            </a:pPr>
            <a:r>
              <a:rPr lang="en-US" altLang="zh-CN" sz="2400" b="0" dirty="0">
                <a:solidFill>
                  <a:srgbClr val="0033CC"/>
                </a:solidFill>
                <a:latin typeface="Times New Roman" pitchFamily="18" charset="0"/>
              </a:rPr>
              <a:t>void</a:t>
            </a:r>
            <a:r>
              <a:rPr lang="en-US" altLang="zh-CN" sz="2400" b="0" dirty="0">
                <a:latin typeface="Times New Roman" pitchFamily="18" charset="0"/>
              </a:rPr>
              <a:t> </a:t>
            </a:r>
            <a:r>
              <a:rPr lang="en-US" altLang="zh-CN" sz="2400" b="0" dirty="0" err="1">
                <a:solidFill>
                  <a:srgbClr val="003300"/>
                </a:solidFill>
                <a:latin typeface="Times New Roman" pitchFamily="18" charset="0"/>
              </a:rPr>
              <a:t>ShortPath</a:t>
            </a:r>
            <a:r>
              <a:rPr lang="en-US" altLang="zh-CN" sz="2400" b="0" dirty="0">
                <a:solidFill>
                  <a:srgbClr val="003300"/>
                </a:solidFill>
                <a:latin typeface="Times New Roman" pitchFamily="18" charset="0"/>
              </a:rPr>
              <a:t>(</a:t>
            </a:r>
            <a:r>
              <a:rPr lang="en-US" altLang="zh-CN" sz="2400" b="0" dirty="0" err="1">
                <a:solidFill>
                  <a:srgbClr val="003300"/>
                </a:solidFill>
                <a:latin typeface="Times New Roman" pitchFamily="18" charset="0"/>
              </a:rPr>
              <a:t>MGraph</a:t>
            </a:r>
            <a:r>
              <a:rPr lang="en-US" altLang="zh-CN" sz="2400" b="0" dirty="0">
                <a:solidFill>
                  <a:srgbClr val="003300"/>
                </a:solidFill>
                <a:latin typeface="Times New Roman" pitchFamily="18" charset="0"/>
              </a:rPr>
              <a:t> G,</a:t>
            </a:r>
            <a:r>
              <a:rPr lang="en-US" altLang="zh-CN" sz="2400" b="0" dirty="0">
                <a:latin typeface="Times New Roman" pitchFamily="18" charset="0"/>
              </a:rPr>
              <a:t> </a:t>
            </a:r>
            <a:r>
              <a:rPr lang="en-US" altLang="zh-CN" sz="2400" b="0" dirty="0" err="1">
                <a:solidFill>
                  <a:srgbClr val="0033CC"/>
                </a:solidFill>
                <a:latin typeface="Times New Roman" pitchFamily="18" charset="0"/>
              </a:rPr>
              <a:t>int</a:t>
            </a:r>
            <a:r>
              <a:rPr lang="en-US" altLang="zh-CN" sz="2400" b="0" dirty="0">
                <a:latin typeface="Times New Roman" pitchFamily="18" charset="0"/>
              </a:rPr>
              <a:t> </a:t>
            </a:r>
            <a:r>
              <a:rPr lang="en-US" altLang="zh-CN" sz="2400" b="0" dirty="0" err="1">
                <a:latin typeface="Times New Roman" pitchFamily="18" charset="0"/>
              </a:rPr>
              <a:t>v,</a:t>
            </a:r>
            <a:r>
              <a:rPr lang="en-US" altLang="zh-CN" sz="2400" b="0" dirty="0" err="1">
                <a:solidFill>
                  <a:srgbClr val="0033CC"/>
                </a:solidFill>
                <a:latin typeface="Times New Roman" pitchFamily="18" charset="0"/>
              </a:rPr>
              <a:t>int</a:t>
            </a:r>
            <a:r>
              <a:rPr lang="en-US" altLang="zh-CN" sz="2400" b="0" dirty="0">
                <a:latin typeface="Times New Roman" pitchFamily="18" charset="0"/>
              </a:rPr>
              <a:t> Disk[],</a:t>
            </a:r>
            <a:r>
              <a:rPr lang="en-US" altLang="zh-CN" sz="2400" b="0" dirty="0">
                <a:solidFill>
                  <a:srgbClr val="0033CC"/>
                </a:solidFill>
                <a:latin typeface="Times New Roman" pitchFamily="18" charset="0"/>
              </a:rPr>
              <a:t>char</a:t>
            </a:r>
            <a:r>
              <a:rPr lang="en-US" altLang="zh-CN" sz="2400" b="0" dirty="0">
                <a:latin typeface="Times New Roman" pitchFamily="18" charset="0"/>
              </a:rPr>
              <a:t> P[])</a:t>
            </a:r>
          </a:p>
          <a:p>
            <a:pPr>
              <a:lnSpc>
                <a:spcPct val="90000"/>
              </a:lnSpc>
              <a:spcBef>
                <a:spcPct val="10000"/>
              </a:spcBef>
              <a:buFont typeface="Wingdings" pitchFamily="2" charset="2"/>
              <a:buNone/>
            </a:pPr>
            <a:r>
              <a:rPr lang="en-US" altLang="zh-CN" sz="2400" b="0" dirty="0">
                <a:latin typeface="Times New Roman" pitchFamily="18" charset="0"/>
              </a:rPr>
              <a:t>{</a:t>
            </a:r>
          </a:p>
          <a:p>
            <a:pPr>
              <a:lnSpc>
                <a:spcPct val="90000"/>
              </a:lnSpc>
              <a:spcBef>
                <a:spcPct val="10000"/>
              </a:spcBef>
              <a:buFont typeface="Wingdings" pitchFamily="2" charset="2"/>
              <a:buNone/>
            </a:pPr>
            <a:r>
              <a:rPr lang="en-US" altLang="zh-CN" sz="2400" b="0" dirty="0">
                <a:latin typeface="Times New Roman" pitchFamily="18" charset="0"/>
              </a:rPr>
              <a:t>	</a:t>
            </a:r>
            <a:r>
              <a:rPr lang="en-US" altLang="zh-CN" sz="2400" b="0" dirty="0" err="1">
                <a:solidFill>
                  <a:srgbClr val="0033CC"/>
                </a:solidFill>
                <a:latin typeface="Times New Roman" pitchFamily="18" charset="0"/>
              </a:rPr>
              <a:t>bool</a:t>
            </a:r>
            <a:r>
              <a:rPr lang="en-US" altLang="zh-CN" sz="2400" b="0" dirty="0">
                <a:latin typeface="Times New Roman" pitchFamily="18" charset="0"/>
              </a:rPr>
              <a:t> </a:t>
            </a:r>
            <a:r>
              <a:rPr lang="en-US" altLang="zh-CN" sz="2400" b="0" dirty="0">
                <a:solidFill>
                  <a:srgbClr val="003300"/>
                </a:solidFill>
                <a:latin typeface="Times New Roman" pitchFamily="18" charset="0"/>
              </a:rPr>
              <a:t>S[MAX_VERTEX];</a:t>
            </a:r>
          </a:p>
          <a:p>
            <a:pPr>
              <a:lnSpc>
                <a:spcPct val="90000"/>
              </a:lnSpc>
              <a:spcBef>
                <a:spcPct val="10000"/>
              </a:spcBef>
              <a:buFont typeface="Wingdings" pitchFamily="2" charset="2"/>
              <a:buNone/>
            </a:pPr>
            <a:r>
              <a:rPr lang="en-US" altLang="zh-CN" sz="2400" b="0" dirty="0">
                <a:latin typeface="Times New Roman" pitchFamily="18" charset="0"/>
              </a:rPr>
              <a:t>    </a:t>
            </a:r>
            <a:r>
              <a:rPr lang="en-US" altLang="zh-CN" sz="2400" b="0" dirty="0">
                <a:solidFill>
                  <a:srgbClr val="0033CC"/>
                </a:solidFill>
                <a:latin typeface="Times New Roman" pitchFamily="18" charset="0"/>
              </a:rPr>
              <a:t>for</a:t>
            </a:r>
            <a:r>
              <a:rPr lang="en-US" altLang="zh-CN" sz="2400" b="0" dirty="0">
                <a:latin typeface="Times New Roman" pitchFamily="18" charset="0"/>
              </a:rPr>
              <a:t>(</a:t>
            </a:r>
            <a:r>
              <a:rPr lang="en-US" altLang="zh-CN" sz="2400" b="0" dirty="0" err="1">
                <a:solidFill>
                  <a:srgbClr val="0033CC"/>
                </a:solidFill>
                <a:latin typeface="Times New Roman" pitchFamily="18" charset="0"/>
              </a:rPr>
              <a:t>int</a:t>
            </a:r>
            <a:r>
              <a:rPr lang="en-US" altLang="zh-CN" sz="2400" b="0" dirty="0">
                <a:latin typeface="Times New Roman" pitchFamily="18" charset="0"/>
              </a:rPr>
              <a:t> </a:t>
            </a:r>
            <a:r>
              <a:rPr lang="en-US" altLang="zh-CN" sz="2400" b="0" dirty="0" err="1">
                <a:solidFill>
                  <a:srgbClr val="003300"/>
                </a:solidFill>
                <a:latin typeface="Times New Roman" pitchFamily="18" charset="0"/>
              </a:rPr>
              <a:t>i</a:t>
            </a:r>
            <a:r>
              <a:rPr lang="en-US" altLang="zh-CN" sz="2400" b="0" dirty="0">
                <a:solidFill>
                  <a:srgbClr val="003300"/>
                </a:solidFill>
                <a:latin typeface="Times New Roman" pitchFamily="18" charset="0"/>
              </a:rPr>
              <a:t>=0;i&lt;</a:t>
            </a:r>
            <a:r>
              <a:rPr lang="en-US" altLang="zh-CN" sz="2400" b="0" dirty="0" err="1">
                <a:solidFill>
                  <a:srgbClr val="003300"/>
                </a:solidFill>
                <a:latin typeface="Times New Roman" pitchFamily="18" charset="0"/>
              </a:rPr>
              <a:t>G.n;i</a:t>
            </a:r>
            <a:r>
              <a:rPr lang="en-US" altLang="zh-CN" sz="2400" b="0" dirty="0">
                <a:solidFill>
                  <a:srgbClr val="003300"/>
                </a:solidFill>
                <a:latin typeface="Times New Roman" pitchFamily="18" charset="0"/>
              </a:rPr>
              <a:t>++)</a:t>
            </a:r>
            <a:r>
              <a:rPr lang="en-US" altLang="zh-CN" sz="2400" b="0" dirty="0">
                <a:latin typeface="Times New Roman" pitchFamily="18" charset="0"/>
              </a:rPr>
              <a:t>              </a:t>
            </a:r>
            <a:r>
              <a:rPr lang="en-US" altLang="zh-CN" sz="2400" b="0" dirty="0">
                <a:solidFill>
                  <a:srgbClr val="009900"/>
                </a:solidFill>
                <a:latin typeface="Times New Roman" pitchFamily="18" charset="0"/>
              </a:rPr>
              <a:t>//</a:t>
            </a:r>
            <a:r>
              <a:rPr lang="zh-CN" altLang="en-US" sz="2400" b="0" dirty="0">
                <a:solidFill>
                  <a:srgbClr val="009900"/>
                </a:solidFill>
                <a:latin typeface="Times New Roman" pitchFamily="18" charset="0"/>
              </a:rPr>
              <a:t>初始化辅助数组</a:t>
            </a:r>
          </a:p>
          <a:p>
            <a:pPr>
              <a:lnSpc>
                <a:spcPct val="90000"/>
              </a:lnSpc>
              <a:spcBef>
                <a:spcPct val="10000"/>
              </a:spcBef>
              <a:buFont typeface="Wingdings" pitchFamily="2" charset="2"/>
              <a:buNone/>
            </a:pPr>
            <a:r>
              <a:rPr lang="zh-CN" altLang="en-US" sz="2400" b="0" dirty="0">
                <a:latin typeface="Times New Roman" pitchFamily="18" charset="0"/>
              </a:rPr>
              <a:t>	</a:t>
            </a:r>
            <a:r>
              <a:rPr lang="zh-CN" altLang="en-US" sz="2400" b="0" dirty="0">
                <a:solidFill>
                  <a:srgbClr val="003300"/>
                </a:solidFill>
                <a:latin typeface="Times New Roman" pitchFamily="18" charset="0"/>
              </a:rPr>
              <a:t>{</a:t>
            </a:r>
          </a:p>
          <a:p>
            <a:pPr>
              <a:lnSpc>
                <a:spcPct val="90000"/>
              </a:lnSpc>
              <a:spcBef>
                <a:spcPct val="10000"/>
              </a:spcBef>
              <a:buFont typeface="Wingdings" pitchFamily="2" charset="2"/>
              <a:buNone/>
            </a:pPr>
            <a:r>
              <a:rPr lang="zh-CN" altLang="en-US" sz="2400" b="0" dirty="0">
                <a:solidFill>
                  <a:srgbClr val="003300"/>
                </a:solidFill>
                <a:latin typeface="Times New Roman" pitchFamily="18" charset="0"/>
              </a:rPr>
              <a:t>		</a:t>
            </a:r>
            <a:r>
              <a:rPr lang="en-US" altLang="zh-CN" sz="2400" b="0" dirty="0">
                <a:solidFill>
                  <a:srgbClr val="003300"/>
                </a:solidFill>
                <a:latin typeface="Times New Roman" pitchFamily="18" charset="0"/>
              </a:rPr>
              <a:t>S[</a:t>
            </a:r>
            <a:r>
              <a:rPr lang="en-US" altLang="zh-CN" sz="2400" b="0" dirty="0" err="1">
                <a:solidFill>
                  <a:srgbClr val="003300"/>
                </a:solidFill>
                <a:latin typeface="Times New Roman" pitchFamily="18" charset="0"/>
              </a:rPr>
              <a:t>i</a:t>
            </a:r>
            <a:r>
              <a:rPr lang="en-US" altLang="zh-CN" sz="2400" b="0" dirty="0">
                <a:solidFill>
                  <a:srgbClr val="003300"/>
                </a:solidFill>
                <a:latin typeface="Times New Roman" pitchFamily="18" charset="0"/>
              </a:rPr>
              <a:t>]=false;	Disk[</a:t>
            </a:r>
            <a:r>
              <a:rPr lang="en-US" altLang="zh-CN" sz="2400" b="0" dirty="0" err="1">
                <a:solidFill>
                  <a:srgbClr val="003300"/>
                </a:solidFill>
                <a:latin typeface="Times New Roman" pitchFamily="18" charset="0"/>
              </a:rPr>
              <a:t>i</a:t>
            </a:r>
            <a:r>
              <a:rPr lang="en-US" altLang="zh-CN" sz="2400" b="0" dirty="0">
                <a:solidFill>
                  <a:srgbClr val="003300"/>
                </a:solidFill>
                <a:latin typeface="Times New Roman" pitchFamily="18" charset="0"/>
              </a:rPr>
              <a:t>]=</a:t>
            </a:r>
            <a:r>
              <a:rPr lang="en-US" altLang="zh-CN" sz="2400" b="0" dirty="0" err="1">
                <a:solidFill>
                  <a:srgbClr val="003300"/>
                </a:solidFill>
                <a:latin typeface="Times New Roman" pitchFamily="18" charset="0"/>
              </a:rPr>
              <a:t>G.arcs</a:t>
            </a:r>
            <a:r>
              <a:rPr lang="en-US" altLang="zh-CN" sz="2400" b="0" dirty="0">
                <a:solidFill>
                  <a:srgbClr val="003300"/>
                </a:solidFill>
                <a:latin typeface="Times New Roman" pitchFamily="18" charset="0"/>
              </a:rPr>
              <a:t>[v][</a:t>
            </a:r>
            <a:r>
              <a:rPr lang="en-US" altLang="zh-CN" sz="2400" b="0" dirty="0" err="1">
                <a:solidFill>
                  <a:srgbClr val="003300"/>
                </a:solidFill>
                <a:latin typeface="Times New Roman" pitchFamily="18" charset="0"/>
              </a:rPr>
              <a:t>i</a:t>
            </a:r>
            <a:r>
              <a:rPr lang="en-US" altLang="zh-CN" sz="2400" b="0" dirty="0">
                <a:solidFill>
                  <a:srgbClr val="003300"/>
                </a:solidFill>
                <a:latin typeface="Times New Roman" pitchFamily="18" charset="0"/>
              </a:rPr>
              <a:t>];</a:t>
            </a:r>
          </a:p>
          <a:p>
            <a:pPr>
              <a:lnSpc>
                <a:spcPct val="90000"/>
              </a:lnSpc>
              <a:spcBef>
                <a:spcPct val="10000"/>
              </a:spcBef>
              <a:buFont typeface="Wingdings" pitchFamily="2" charset="2"/>
              <a:buNone/>
            </a:pPr>
            <a:r>
              <a:rPr lang="en-US" altLang="zh-CN" sz="2400" b="0" dirty="0">
                <a:solidFill>
                  <a:srgbClr val="003300"/>
                </a:solidFill>
                <a:latin typeface="Times New Roman" pitchFamily="18" charset="0"/>
              </a:rPr>
              <a:t>		</a:t>
            </a:r>
            <a:r>
              <a:rPr lang="en-US" altLang="zh-CN" sz="2400" b="0" dirty="0">
                <a:solidFill>
                  <a:srgbClr val="0000FF"/>
                </a:solidFill>
                <a:latin typeface="Times New Roman" pitchFamily="18" charset="0"/>
              </a:rPr>
              <a:t>if</a:t>
            </a:r>
            <a:r>
              <a:rPr lang="en-US" altLang="zh-CN" sz="2400" b="0" dirty="0">
                <a:solidFill>
                  <a:srgbClr val="003300"/>
                </a:solidFill>
                <a:latin typeface="Times New Roman" pitchFamily="18" charset="0"/>
              </a:rPr>
              <a:t>(Disk[</a:t>
            </a:r>
            <a:r>
              <a:rPr lang="en-US" altLang="zh-CN" sz="2400" b="0" dirty="0" err="1">
                <a:solidFill>
                  <a:srgbClr val="003300"/>
                </a:solidFill>
                <a:latin typeface="Times New Roman" pitchFamily="18" charset="0"/>
              </a:rPr>
              <a:t>i</a:t>
            </a:r>
            <a:r>
              <a:rPr lang="en-US" altLang="zh-CN" sz="2400" b="0" dirty="0">
                <a:solidFill>
                  <a:srgbClr val="003300"/>
                </a:solidFill>
                <a:latin typeface="Times New Roman" pitchFamily="18" charset="0"/>
              </a:rPr>
              <a:t>]!=MAX)   Path[</a:t>
            </a:r>
            <a:r>
              <a:rPr lang="en-US" altLang="zh-CN" sz="2400" b="0" dirty="0" err="1">
                <a:solidFill>
                  <a:srgbClr val="003300"/>
                </a:solidFill>
                <a:latin typeface="Times New Roman" pitchFamily="18" charset="0"/>
              </a:rPr>
              <a:t>i</a:t>
            </a:r>
            <a:r>
              <a:rPr lang="en-US" altLang="zh-CN" sz="2400" b="0" dirty="0">
                <a:solidFill>
                  <a:srgbClr val="003300"/>
                </a:solidFill>
                <a:latin typeface="Times New Roman" pitchFamily="18" charset="0"/>
              </a:rPr>
              <a:t>]=</a:t>
            </a:r>
            <a:r>
              <a:rPr lang="en-US" altLang="zh-CN" sz="2400" b="0" dirty="0" err="1">
                <a:solidFill>
                  <a:srgbClr val="003300"/>
                </a:solidFill>
                <a:latin typeface="Times New Roman" pitchFamily="18" charset="0"/>
              </a:rPr>
              <a:t>G.vertex</a:t>
            </a:r>
            <a:r>
              <a:rPr lang="en-US" altLang="zh-CN" sz="2400" b="0" dirty="0">
                <a:solidFill>
                  <a:srgbClr val="003300"/>
                </a:solidFill>
                <a:latin typeface="Times New Roman" pitchFamily="18" charset="0"/>
              </a:rPr>
              <a:t>[v]+ </a:t>
            </a:r>
            <a:r>
              <a:rPr lang="en-US" altLang="zh-CN" sz="2400" b="0" dirty="0" err="1">
                <a:solidFill>
                  <a:srgbClr val="003300"/>
                </a:solidFill>
                <a:latin typeface="Times New Roman" pitchFamily="18" charset="0"/>
              </a:rPr>
              <a:t>G.vertex</a:t>
            </a:r>
            <a:r>
              <a:rPr lang="en-US" altLang="zh-CN" sz="2400" b="0" dirty="0">
                <a:solidFill>
                  <a:srgbClr val="003300"/>
                </a:solidFill>
                <a:latin typeface="Times New Roman" pitchFamily="18" charset="0"/>
              </a:rPr>
              <a:t>[</a:t>
            </a:r>
            <a:r>
              <a:rPr lang="en-US" altLang="zh-CN" sz="2400" b="0" dirty="0" err="1">
                <a:solidFill>
                  <a:srgbClr val="003300"/>
                </a:solidFill>
                <a:latin typeface="Times New Roman" pitchFamily="18" charset="0"/>
              </a:rPr>
              <a:t>i</a:t>
            </a:r>
            <a:r>
              <a:rPr lang="en-US" altLang="zh-CN" sz="2400" b="0" dirty="0">
                <a:solidFill>
                  <a:srgbClr val="003300"/>
                </a:solidFill>
                <a:latin typeface="Times New Roman" pitchFamily="18" charset="0"/>
              </a:rPr>
              <a:t>];</a:t>
            </a:r>
          </a:p>
          <a:p>
            <a:pPr>
              <a:lnSpc>
                <a:spcPct val="90000"/>
              </a:lnSpc>
              <a:spcBef>
                <a:spcPct val="10000"/>
              </a:spcBef>
              <a:buFont typeface="Wingdings" pitchFamily="2" charset="2"/>
              <a:buNone/>
            </a:pPr>
            <a:r>
              <a:rPr lang="en-US" altLang="zh-CN" sz="2400" b="0" dirty="0">
                <a:latin typeface="Times New Roman" pitchFamily="18" charset="0"/>
              </a:rPr>
              <a:t>		</a:t>
            </a:r>
            <a:r>
              <a:rPr lang="en-US" altLang="zh-CN" sz="2400" b="0" dirty="0">
                <a:solidFill>
                  <a:srgbClr val="0033CC"/>
                </a:solidFill>
                <a:latin typeface="Times New Roman" pitchFamily="18" charset="0"/>
              </a:rPr>
              <a:t>else</a:t>
            </a:r>
            <a:r>
              <a:rPr lang="en-US" altLang="zh-CN" sz="2400" b="0" dirty="0">
                <a:latin typeface="Times New Roman" pitchFamily="18" charset="0"/>
              </a:rPr>
              <a:t> 			</a:t>
            </a:r>
            <a:r>
              <a:rPr lang="en-US" altLang="zh-CN" sz="2400" b="0" dirty="0">
                <a:solidFill>
                  <a:srgbClr val="000000"/>
                </a:solidFill>
                <a:latin typeface="Times New Roman" pitchFamily="18" charset="0"/>
              </a:rPr>
              <a:t>Path[</a:t>
            </a:r>
            <a:r>
              <a:rPr lang="en-US" altLang="zh-CN" sz="2400" b="0" dirty="0" err="1">
                <a:solidFill>
                  <a:srgbClr val="000000"/>
                </a:solidFill>
                <a:latin typeface="Times New Roman" pitchFamily="18" charset="0"/>
              </a:rPr>
              <a:t>i</a:t>
            </a:r>
            <a:r>
              <a:rPr lang="en-US" altLang="zh-CN" sz="2400" b="0" dirty="0">
                <a:solidFill>
                  <a:srgbClr val="000000"/>
                </a:solidFill>
                <a:latin typeface="Times New Roman" pitchFamily="18" charset="0"/>
              </a:rPr>
              <a:t>]=“”;</a:t>
            </a:r>
            <a:r>
              <a:rPr lang="en-US" altLang="zh-CN" sz="2400" b="0" dirty="0">
                <a:latin typeface="Times New Roman" pitchFamily="18" charset="0"/>
              </a:rPr>
              <a:t>        </a:t>
            </a:r>
            <a:r>
              <a:rPr lang="en-US" altLang="zh-CN" sz="2400" b="0" dirty="0">
                <a:solidFill>
                  <a:srgbClr val="009900"/>
                </a:solidFill>
                <a:latin typeface="Times New Roman" pitchFamily="18" charset="0"/>
              </a:rPr>
              <a:t>//</a:t>
            </a:r>
            <a:r>
              <a:rPr lang="zh-CN" altLang="en-US" sz="2400" b="0" dirty="0">
                <a:solidFill>
                  <a:srgbClr val="009900"/>
                </a:solidFill>
                <a:latin typeface="Times New Roman" pitchFamily="18" charset="0"/>
              </a:rPr>
              <a:t>无前驱</a:t>
            </a:r>
          </a:p>
          <a:p>
            <a:pPr>
              <a:lnSpc>
                <a:spcPct val="90000"/>
              </a:lnSpc>
              <a:spcBef>
                <a:spcPct val="10000"/>
              </a:spcBef>
              <a:buFont typeface="Wingdings" pitchFamily="2" charset="2"/>
              <a:buNone/>
            </a:pPr>
            <a:r>
              <a:rPr lang="en-US" altLang="zh-CN" sz="2400" b="0" dirty="0">
                <a:latin typeface="Times New Roman" pitchFamily="18" charset="0"/>
              </a:rPr>
              <a:t>	}</a:t>
            </a:r>
          </a:p>
          <a:p>
            <a:pPr>
              <a:lnSpc>
                <a:spcPct val="90000"/>
              </a:lnSpc>
              <a:spcBef>
                <a:spcPct val="10000"/>
              </a:spcBef>
              <a:buFont typeface="Wingdings" pitchFamily="2" charset="2"/>
              <a:buNone/>
            </a:pPr>
            <a:r>
              <a:rPr lang="en-US" altLang="zh-CN" sz="2400" b="0" dirty="0">
                <a:latin typeface="Times New Roman" pitchFamily="18" charset="0"/>
              </a:rPr>
              <a:t>    </a:t>
            </a:r>
            <a:r>
              <a:rPr lang="en-US" altLang="zh-CN" sz="2400" b="0" dirty="0">
                <a:solidFill>
                  <a:srgbClr val="000000"/>
                </a:solidFill>
                <a:latin typeface="Times New Roman" pitchFamily="18" charset="0"/>
              </a:rPr>
              <a:t>S[v]=true;	Disk[v]=0;</a:t>
            </a:r>
            <a:r>
              <a:rPr lang="en-US" altLang="zh-CN" sz="2400" b="0" dirty="0">
                <a:latin typeface="Times New Roman" pitchFamily="18" charset="0"/>
              </a:rPr>
              <a:t>               </a:t>
            </a:r>
            <a:r>
              <a:rPr lang="en-US" altLang="zh-CN" sz="2400" b="0" dirty="0">
                <a:solidFill>
                  <a:srgbClr val="009900"/>
                </a:solidFill>
                <a:latin typeface="Times New Roman" pitchFamily="18" charset="0"/>
              </a:rPr>
              <a:t>//</a:t>
            </a:r>
            <a:r>
              <a:rPr lang="zh-CN" altLang="en-US" sz="2400" b="0" dirty="0">
                <a:solidFill>
                  <a:srgbClr val="009900"/>
                </a:solidFill>
                <a:latin typeface="Times New Roman" pitchFamily="18" charset="0"/>
              </a:rPr>
              <a:t>初始化</a:t>
            </a:r>
            <a:r>
              <a:rPr lang="en-US" altLang="zh-CN" sz="2400" b="0" dirty="0">
                <a:solidFill>
                  <a:srgbClr val="009900"/>
                </a:solidFill>
                <a:latin typeface="Times New Roman" pitchFamily="18" charset="0"/>
              </a:rPr>
              <a:t>V0</a:t>
            </a:r>
            <a:r>
              <a:rPr lang="zh-CN" altLang="en-US" sz="2400" b="0" dirty="0">
                <a:solidFill>
                  <a:srgbClr val="009900"/>
                </a:solidFill>
                <a:latin typeface="Times New Roman" pitchFamily="18" charset="0"/>
              </a:rPr>
              <a:t>顶点∈</a:t>
            </a:r>
            <a:r>
              <a:rPr lang="en-US" altLang="zh-CN" sz="2400" b="0" dirty="0">
                <a:solidFill>
                  <a:srgbClr val="009900"/>
                </a:solidFill>
                <a:latin typeface="Times New Roman" pitchFamily="18" charset="0"/>
              </a:rPr>
              <a:t>S</a:t>
            </a:r>
          </a:p>
          <a:p>
            <a:pPr>
              <a:lnSpc>
                <a:spcPct val="90000"/>
              </a:lnSpc>
              <a:spcBef>
                <a:spcPct val="10000"/>
              </a:spcBef>
              <a:buFont typeface="Wingdings" pitchFamily="2" charset="2"/>
              <a:buNone/>
            </a:pPr>
            <a:r>
              <a:rPr lang="en-US" altLang="zh-CN" sz="2400" b="0" dirty="0">
                <a:solidFill>
                  <a:srgbClr val="0000FF"/>
                </a:solidFill>
                <a:latin typeface="Times New Roman" pitchFamily="18" charset="0"/>
              </a:rPr>
              <a:t>   </a:t>
            </a:r>
            <a:endParaRPr lang="zh-CN" altLang="en-US" sz="2400" b="0" dirty="0">
              <a:solidFill>
                <a:srgbClr val="0000FF"/>
              </a:solidFill>
              <a:latin typeface="Times New Roman" pitchFamily="18" charset="0"/>
            </a:endParaRPr>
          </a:p>
        </p:txBody>
      </p:sp>
    </p:spTree>
    <p:extLst>
      <p:ext uri="{BB962C8B-B14F-4D97-AF65-F5344CB8AC3E}">
        <p14:creationId xmlns:p14="http://schemas.microsoft.com/office/powerpoint/2010/main" val="120893485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ltLang="zh-CN" dirty="0"/>
              <a:t>1、 </a:t>
            </a:r>
            <a:r>
              <a:rPr lang="en-US" altLang="zh-CN" dirty="0" err="1"/>
              <a:t>Dijkstra</a:t>
            </a:r>
            <a:r>
              <a:rPr lang="zh-CN" altLang="en-US" dirty="0"/>
              <a:t>算法</a:t>
            </a:r>
          </a:p>
        </p:txBody>
      </p:sp>
      <p:sp>
        <p:nvSpPr>
          <p:cNvPr id="297987" name="Rectangle 3" descr="Rectangle: Click to edit Master text styles&#10;Second level&#10;Third level&#10;Fourth level&#10;Fifth level"/>
          <p:cNvSpPr>
            <a:spLocks noGrp="1" noChangeArrowheads="1"/>
          </p:cNvSpPr>
          <p:nvPr>
            <p:ph type="body" idx="1"/>
          </p:nvPr>
        </p:nvSpPr>
        <p:spPr>
          <a:xfrm>
            <a:off x="914400" y="1989138"/>
            <a:ext cx="8001000" cy="4343400"/>
          </a:xfrm>
        </p:spPr>
        <p:txBody>
          <a:bodyPr/>
          <a:lstStyle/>
          <a:p>
            <a:pPr>
              <a:lnSpc>
                <a:spcPct val="80000"/>
              </a:lnSpc>
              <a:spcBef>
                <a:spcPct val="10000"/>
              </a:spcBef>
              <a:buFont typeface="Wingdings" pitchFamily="2" charset="2"/>
              <a:buNone/>
            </a:pPr>
            <a:r>
              <a:rPr lang="en-US" altLang="zh-CN" sz="2400"/>
              <a:t>  </a:t>
            </a:r>
            <a:r>
              <a:rPr lang="en-US" altLang="zh-CN" sz="2400" b="0">
                <a:solidFill>
                  <a:srgbClr val="0033CC"/>
                </a:solidFill>
                <a:latin typeface="Times New Roman" pitchFamily="18" charset="0"/>
              </a:rPr>
              <a:t>for </a:t>
            </a:r>
            <a:r>
              <a:rPr lang="en-US" altLang="zh-CN" sz="2400" b="0">
                <a:latin typeface="Times New Roman" pitchFamily="18" charset="0"/>
              </a:rPr>
              <a:t>(</a:t>
            </a:r>
            <a:r>
              <a:rPr lang="en-US" altLang="zh-CN" sz="2400" b="0">
                <a:solidFill>
                  <a:srgbClr val="000000"/>
                </a:solidFill>
                <a:latin typeface="Times New Roman" pitchFamily="18" charset="0"/>
              </a:rPr>
              <a:t>i=0;i&lt;G.n;i++)</a:t>
            </a:r>
          </a:p>
          <a:p>
            <a:pPr>
              <a:lnSpc>
                <a:spcPct val="80000"/>
              </a:lnSpc>
              <a:spcBef>
                <a:spcPct val="10000"/>
              </a:spcBef>
              <a:buFont typeface="Wingdings" pitchFamily="2" charset="2"/>
              <a:buNone/>
            </a:pPr>
            <a:r>
              <a:rPr lang="en-US" altLang="zh-CN" sz="2400" b="0">
                <a:solidFill>
                  <a:srgbClr val="000000"/>
                </a:solidFill>
                <a:latin typeface="Times New Roman" pitchFamily="18" charset="0"/>
              </a:rPr>
              <a:t>	{</a:t>
            </a:r>
            <a:r>
              <a:rPr lang="en-US" altLang="zh-CN" sz="2400" b="0">
                <a:latin typeface="Times New Roman" pitchFamily="18" charset="0"/>
              </a:rPr>
              <a:t>     </a:t>
            </a:r>
            <a:r>
              <a:rPr lang="en-US" altLang="zh-CN" sz="2400" b="0">
                <a:solidFill>
                  <a:srgbClr val="009900"/>
                </a:solidFill>
                <a:latin typeface="Times New Roman" pitchFamily="18" charset="0"/>
              </a:rPr>
              <a:t>// </a:t>
            </a:r>
            <a:r>
              <a:rPr lang="zh-CN" altLang="en-US" sz="2400" b="0">
                <a:solidFill>
                  <a:srgbClr val="009900"/>
                </a:solidFill>
                <a:latin typeface="Times New Roman" pitchFamily="18" charset="0"/>
              </a:rPr>
              <a:t>寻找离</a:t>
            </a:r>
            <a:r>
              <a:rPr lang="en-US" altLang="zh-CN" sz="2400" b="0">
                <a:solidFill>
                  <a:srgbClr val="009900"/>
                </a:solidFill>
                <a:latin typeface="Times New Roman" pitchFamily="18" charset="0"/>
              </a:rPr>
              <a:t>V0</a:t>
            </a:r>
            <a:r>
              <a:rPr lang="zh-CN" altLang="en-US" sz="2400" b="0">
                <a:solidFill>
                  <a:srgbClr val="009900"/>
                </a:solidFill>
                <a:latin typeface="Times New Roman" pitchFamily="18" charset="0"/>
              </a:rPr>
              <a:t>最近的顶点</a:t>
            </a:r>
            <a:endParaRPr lang="en-US" altLang="zh-CN" sz="2400" b="0">
              <a:solidFill>
                <a:srgbClr val="009900"/>
              </a:solidFill>
              <a:latin typeface="Times New Roman" pitchFamily="18" charset="0"/>
            </a:endParaRPr>
          </a:p>
          <a:p>
            <a:pPr>
              <a:lnSpc>
                <a:spcPct val="80000"/>
              </a:lnSpc>
              <a:spcBef>
                <a:spcPct val="10000"/>
              </a:spcBef>
              <a:buFont typeface="Wingdings" pitchFamily="2" charset="2"/>
              <a:buNone/>
            </a:pPr>
            <a:r>
              <a:rPr lang="en-US" altLang="zh-CN" sz="2400" b="0">
                <a:latin typeface="Times New Roman" pitchFamily="18" charset="0"/>
              </a:rPr>
              <a:t>		</a:t>
            </a:r>
            <a:r>
              <a:rPr lang="en-US" altLang="zh-CN" sz="2400" b="0">
                <a:solidFill>
                  <a:srgbClr val="0033CC"/>
                </a:solidFill>
                <a:latin typeface="Times New Roman" pitchFamily="18" charset="0"/>
              </a:rPr>
              <a:t>if </a:t>
            </a:r>
            <a:r>
              <a:rPr lang="en-US" altLang="zh-CN" sz="2400" b="0">
                <a:solidFill>
                  <a:srgbClr val="000000"/>
                </a:solidFill>
                <a:latin typeface="Times New Roman" pitchFamily="18" charset="0"/>
              </a:rPr>
              <a:t>((v = FindMin(D,S,G.n))==-1)</a:t>
            </a:r>
            <a:r>
              <a:rPr lang="en-US" altLang="zh-CN" sz="2400" b="0">
                <a:latin typeface="Times New Roman" pitchFamily="18" charset="0"/>
              </a:rPr>
              <a:t>  </a:t>
            </a:r>
            <a:r>
              <a:rPr lang="en-US" altLang="zh-CN" sz="2400" b="0">
                <a:solidFill>
                  <a:srgbClr val="0033CC"/>
                </a:solidFill>
                <a:latin typeface="Times New Roman" pitchFamily="18" charset="0"/>
              </a:rPr>
              <a:t>return</a:t>
            </a:r>
            <a:r>
              <a:rPr lang="en-US" altLang="zh-CN" sz="2400" b="0">
                <a:latin typeface="Times New Roman" pitchFamily="18" charset="0"/>
              </a:rPr>
              <a:t>;</a:t>
            </a:r>
            <a:endParaRPr lang="zh-CN" altLang="en-US" sz="2400" b="0">
              <a:latin typeface="Times New Roman" pitchFamily="18" charset="0"/>
            </a:endParaRPr>
          </a:p>
          <a:p>
            <a:pPr>
              <a:lnSpc>
                <a:spcPct val="80000"/>
              </a:lnSpc>
              <a:spcBef>
                <a:spcPct val="10000"/>
              </a:spcBef>
              <a:buFont typeface="Wingdings" pitchFamily="2" charset="2"/>
              <a:buNone/>
            </a:pPr>
            <a:r>
              <a:rPr lang="en-US" altLang="zh-CN" sz="2400" b="0">
                <a:latin typeface="Times New Roman" pitchFamily="18" charset="0"/>
              </a:rPr>
              <a:t>		</a:t>
            </a:r>
            <a:r>
              <a:rPr lang="en-US" altLang="zh-CN" sz="2400" b="0">
                <a:solidFill>
                  <a:srgbClr val="000000"/>
                </a:solidFill>
                <a:latin typeface="Times New Roman" pitchFamily="18" charset="0"/>
              </a:rPr>
              <a:t>S[v]=true;</a:t>
            </a:r>
            <a:r>
              <a:rPr lang="en-US" altLang="zh-CN" sz="2400" b="0">
                <a:latin typeface="Times New Roman" pitchFamily="18" charset="0"/>
              </a:rPr>
              <a:t>   </a:t>
            </a:r>
            <a:r>
              <a:rPr lang="en-US" altLang="zh-CN" sz="2400" b="0">
                <a:solidFill>
                  <a:srgbClr val="009900"/>
                </a:solidFill>
                <a:latin typeface="Times New Roman" pitchFamily="18" charset="0"/>
              </a:rPr>
              <a:t>//</a:t>
            </a:r>
            <a:r>
              <a:rPr lang="zh-CN" altLang="en-US" sz="2400" b="0">
                <a:solidFill>
                  <a:srgbClr val="009900"/>
                </a:solidFill>
                <a:latin typeface="Times New Roman" pitchFamily="18" charset="0"/>
              </a:rPr>
              <a:t>加入</a:t>
            </a:r>
            <a:r>
              <a:rPr lang="en-US" altLang="zh-CN" sz="2400" b="0">
                <a:solidFill>
                  <a:srgbClr val="009900"/>
                </a:solidFill>
                <a:latin typeface="Times New Roman" pitchFamily="18" charset="0"/>
              </a:rPr>
              <a:t>S</a:t>
            </a:r>
          </a:p>
          <a:p>
            <a:pPr>
              <a:lnSpc>
                <a:spcPct val="80000"/>
              </a:lnSpc>
              <a:spcBef>
                <a:spcPct val="10000"/>
              </a:spcBef>
              <a:buFont typeface="Wingdings" pitchFamily="2" charset="2"/>
              <a:buNone/>
            </a:pPr>
            <a:r>
              <a:rPr lang="en-US" altLang="zh-CN" sz="2400" b="0">
                <a:latin typeface="Times New Roman" pitchFamily="18" charset="0"/>
              </a:rPr>
              <a:t>	       </a:t>
            </a:r>
            <a:r>
              <a:rPr lang="en-US" altLang="zh-CN" sz="2400" b="0">
                <a:solidFill>
                  <a:srgbClr val="0033CC"/>
                </a:solidFill>
                <a:latin typeface="Times New Roman" pitchFamily="18" charset="0"/>
              </a:rPr>
              <a:t>for</a:t>
            </a:r>
            <a:r>
              <a:rPr lang="en-US" altLang="zh-CN" sz="2400" b="0">
                <a:latin typeface="Times New Roman" pitchFamily="18" charset="0"/>
              </a:rPr>
              <a:t>(</a:t>
            </a:r>
            <a:r>
              <a:rPr lang="en-US" altLang="zh-CN" sz="2400" b="0">
                <a:solidFill>
                  <a:srgbClr val="0033CC"/>
                </a:solidFill>
                <a:latin typeface="Times New Roman" pitchFamily="18" charset="0"/>
              </a:rPr>
              <a:t>int</a:t>
            </a:r>
            <a:r>
              <a:rPr lang="en-US" altLang="zh-CN" sz="2400" b="0">
                <a:latin typeface="Times New Roman" pitchFamily="18" charset="0"/>
              </a:rPr>
              <a:t> </a:t>
            </a:r>
            <a:r>
              <a:rPr lang="en-US" altLang="zh-CN" sz="2400" b="0">
                <a:solidFill>
                  <a:srgbClr val="000000"/>
                </a:solidFill>
                <a:latin typeface="Times New Roman" pitchFamily="18" charset="0"/>
              </a:rPr>
              <a:t>j=0;j&lt;G.vNum;j++)</a:t>
            </a:r>
            <a:r>
              <a:rPr lang="en-US" altLang="zh-CN" sz="2400" b="0">
                <a:latin typeface="Times New Roman" pitchFamily="18" charset="0"/>
              </a:rPr>
              <a:t> </a:t>
            </a:r>
            <a:r>
              <a:rPr lang="en-US" altLang="zh-CN" sz="2400" b="0">
                <a:solidFill>
                  <a:srgbClr val="009900"/>
                </a:solidFill>
                <a:latin typeface="Times New Roman" pitchFamily="18" charset="0"/>
              </a:rPr>
              <a:t>//</a:t>
            </a:r>
            <a:r>
              <a:rPr lang="zh-CN" altLang="en-US" sz="2400" b="0">
                <a:solidFill>
                  <a:srgbClr val="009900"/>
                </a:solidFill>
                <a:latin typeface="Times New Roman" pitchFamily="18" charset="0"/>
              </a:rPr>
              <a:t>更新辅助数组…</a:t>
            </a:r>
            <a:r>
              <a:rPr lang="en-US" altLang="zh-CN" sz="2400" b="0">
                <a:latin typeface="Times New Roman" pitchFamily="18" charset="0"/>
              </a:rPr>
              <a:t> 	</a:t>
            </a:r>
          </a:p>
          <a:p>
            <a:pPr>
              <a:lnSpc>
                <a:spcPct val="80000"/>
              </a:lnSpc>
              <a:spcBef>
                <a:spcPct val="10000"/>
              </a:spcBef>
              <a:buFont typeface="Wingdings" pitchFamily="2" charset="2"/>
              <a:buNone/>
            </a:pPr>
            <a:r>
              <a:rPr lang="en-US" altLang="zh-CN" sz="2400" b="0">
                <a:latin typeface="Times New Roman" pitchFamily="18" charset="0"/>
              </a:rPr>
              <a:t> 		     </a:t>
            </a:r>
            <a:r>
              <a:rPr lang="en-US" altLang="zh-CN" sz="2400" b="0">
                <a:solidFill>
                  <a:srgbClr val="0033CC"/>
                </a:solidFill>
                <a:latin typeface="Times New Roman" pitchFamily="18" charset="0"/>
              </a:rPr>
              <a:t>if</a:t>
            </a:r>
            <a:r>
              <a:rPr lang="en-US" altLang="zh-CN" sz="2400" b="0">
                <a:solidFill>
                  <a:srgbClr val="000000"/>
                </a:solidFill>
                <a:latin typeface="Times New Roman" pitchFamily="18" charset="0"/>
              </a:rPr>
              <a:t>(!S[j] &amp;&amp; (Disk[j]&gt;G.arcs[v][j]+Disk[v]))</a:t>
            </a:r>
          </a:p>
          <a:p>
            <a:pPr>
              <a:lnSpc>
                <a:spcPct val="80000"/>
              </a:lnSpc>
              <a:spcBef>
                <a:spcPct val="10000"/>
              </a:spcBef>
              <a:buFont typeface="Wingdings" pitchFamily="2" charset="2"/>
              <a:buNone/>
            </a:pPr>
            <a:r>
              <a:rPr lang="en-US" altLang="zh-CN" sz="2400" b="0">
                <a:solidFill>
                  <a:srgbClr val="000000"/>
                </a:solidFill>
                <a:latin typeface="Times New Roman" pitchFamily="18" charset="0"/>
              </a:rPr>
              <a:t>		     {</a:t>
            </a:r>
          </a:p>
          <a:p>
            <a:pPr>
              <a:lnSpc>
                <a:spcPct val="80000"/>
              </a:lnSpc>
              <a:spcBef>
                <a:spcPct val="10000"/>
              </a:spcBef>
              <a:buFont typeface="Wingdings" pitchFamily="2" charset="2"/>
              <a:buNone/>
            </a:pPr>
            <a:r>
              <a:rPr lang="en-US" altLang="zh-CN" sz="2400" b="0">
                <a:solidFill>
                  <a:srgbClr val="000000"/>
                </a:solidFill>
                <a:latin typeface="Times New Roman" pitchFamily="18" charset="0"/>
              </a:rPr>
              <a:t>			Disk[j] = G.arcs[v][j]+Disk[v];</a:t>
            </a:r>
          </a:p>
          <a:p>
            <a:pPr>
              <a:lnSpc>
                <a:spcPct val="80000"/>
              </a:lnSpc>
              <a:spcBef>
                <a:spcPct val="10000"/>
              </a:spcBef>
              <a:buFont typeface="Wingdings" pitchFamily="2" charset="2"/>
              <a:buNone/>
            </a:pPr>
            <a:r>
              <a:rPr lang="en-US" altLang="zh-CN" sz="2400" b="0">
                <a:solidFill>
                  <a:srgbClr val="000000"/>
                </a:solidFill>
                <a:latin typeface="Times New Roman" pitchFamily="18" charset="0"/>
              </a:rPr>
              <a:t>			Path[j] = path[k]+</a:t>
            </a:r>
            <a:r>
              <a:rPr lang="en-US" altLang="zh-CN" sz="2400" b="0">
                <a:solidFill>
                  <a:srgbClr val="003300"/>
                </a:solidFill>
                <a:latin typeface="Times New Roman" pitchFamily="18" charset="0"/>
              </a:rPr>
              <a:t>G.vertex[j];</a:t>
            </a:r>
            <a:endParaRPr lang="en-US" altLang="zh-CN" sz="2400" b="0">
              <a:solidFill>
                <a:srgbClr val="000000"/>
              </a:solidFill>
              <a:latin typeface="Times New Roman" pitchFamily="18" charset="0"/>
            </a:endParaRPr>
          </a:p>
          <a:p>
            <a:pPr>
              <a:lnSpc>
                <a:spcPct val="80000"/>
              </a:lnSpc>
              <a:spcBef>
                <a:spcPct val="10000"/>
              </a:spcBef>
              <a:buFont typeface="Wingdings" pitchFamily="2" charset="2"/>
              <a:buNone/>
            </a:pPr>
            <a:r>
              <a:rPr lang="en-US" altLang="zh-CN" sz="2400" b="0">
                <a:solidFill>
                  <a:srgbClr val="000000"/>
                </a:solidFill>
                <a:latin typeface="Times New Roman" pitchFamily="18" charset="0"/>
              </a:rPr>
              <a:t>		     }</a:t>
            </a:r>
          </a:p>
          <a:p>
            <a:pPr>
              <a:lnSpc>
                <a:spcPct val="80000"/>
              </a:lnSpc>
              <a:spcBef>
                <a:spcPct val="10000"/>
              </a:spcBef>
              <a:buFont typeface="Wingdings" pitchFamily="2" charset="2"/>
              <a:buNone/>
            </a:pPr>
            <a:r>
              <a:rPr lang="en-US" altLang="zh-CN" sz="2400" b="0">
                <a:solidFill>
                  <a:srgbClr val="000000"/>
                </a:solidFill>
                <a:latin typeface="Times New Roman" pitchFamily="18" charset="0"/>
              </a:rPr>
              <a:t>	}</a:t>
            </a:r>
          </a:p>
          <a:p>
            <a:pPr>
              <a:lnSpc>
                <a:spcPct val="80000"/>
              </a:lnSpc>
              <a:spcBef>
                <a:spcPct val="10000"/>
              </a:spcBef>
              <a:buFont typeface="Wingdings" pitchFamily="2" charset="2"/>
              <a:buNone/>
            </a:pPr>
            <a:r>
              <a:rPr lang="en-US" altLang="zh-CN" sz="2400" b="0">
                <a:solidFill>
                  <a:srgbClr val="000000"/>
                </a:solidFill>
                <a:latin typeface="Times New Roman" pitchFamily="18" charset="0"/>
              </a:rPr>
              <a:t>    Print(Disk,Path,G.n);</a:t>
            </a:r>
          </a:p>
          <a:p>
            <a:pPr>
              <a:lnSpc>
                <a:spcPct val="80000"/>
              </a:lnSpc>
              <a:spcBef>
                <a:spcPct val="10000"/>
              </a:spcBef>
              <a:buFont typeface="Wingdings" pitchFamily="2" charset="2"/>
              <a:buNone/>
            </a:pPr>
            <a:r>
              <a:rPr lang="en-US" altLang="zh-CN" sz="2400" b="0">
                <a:solidFill>
                  <a:srgbClr val="000000"/>
                </a:solidFill>
                <a:latin typeface="Times New Roman" pitchFamily="18" charset="0"/>
              </a:rPr>
              <a:t>}</a:t>
            </a:r>
            <a:endParaRPr lang="zh-CN" altLang="en-US" sz="2400" b="0">
              <a:solidFill>
                <a:srgbClr val="000000"/>
              </a:solidFill>
              <a:latin typeface="Times New Roman" pitchFamily="18" charset="0"/>
            </a:endParaRPr>
          </a:p>
        </p:txBody>
      </p:sp>
      <p:sp>
        <p:nvSpPr>
          <p:cNvPr id="297988" name="AutoShape 4"/>
          <p:cNvSpPr>
            <a:spLocks noChangeArrowheads="1"/>
          </p:cNvSpPr>
          <p:nvPr/>
        </p:nvSpPr>
        <p:spPr bwMode="auto">
          <a:xfrm>
            <a:off x="6172200" y="838200"/>
            <a:ext cx="1828800" cy="685800"/>
          </a:xfrm>
          <a:prstGeom prst="wedgeRoundRectCallout">
            <a:avLst>
              <a:gd name="adj1" fmla="val -157468"/>
              <a:gd name="adj2" fmla="val 18865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3200" b="1">
                <a:solidFill>
                  <a:schemeClr val="tx2"/>
                </a:solidFill>
                <a:latin typeface="Arial" charset="0"/>
                <a:ea typeface="隶书" pitchFamily="49" charset="-122"/>
              </a:rPr>
              <a:t>O(n</a:t>
            </a:r>
            <a:r>
              <a:rPr kumimoji="1" lang="en-US" altLang="zh-CN" sz="3200" b="1" baseline="30000">
                <a:solidFill>
                  <a:schemeClr val="tx2"/>
                </a:solidFill>
                <a:latin typeface="Arial" charset="0"/>
                <a:ea typeface="隶书" pitchFamily="49" charset="-122"/>
              </a:rPr>
              <a:t>2</a:t>
            </a:r>
            <a:r>
              <a:rPr kumimoji="1" lang="en-US" altLang="zh-CN" sz="3200" b="1">
                <a:solidFill>
                  <a:schemeClr val="tx2"/>
                </a:solidFill>
                <a:latin typeface="Arial" charset="0"/>
                <a:ea typeface="隶书" pitchFamily="49" charset="-122"/>
              </a:rPr>
              <a:t>)</a:t>
            </a:r>
            <a:endParaRPr kumimoji="1" lang="zh-CN" altLang="en-US" sz="3200" b="1">
              <a:solidFill>
                <a:schemeClr val="tx2"/>
              </a:solidFill>
              <a:latin typeface="Arial" charset="0"/>
              <a:ea typeface="隶书" pitchFamily="49" charset="-122"/>
            </a:endParaRPr>
          </a:p>
        </p:txBody>
      </p:sp>
    </p:spTree>
    <p:extLst>
      <p:ext uri="{BB962C8B-B14F-4D97-AF65-F5344CB8AC3E}">
        <p14:creationId xmlns:p14="http://schemas.microsoft.com/office/powerpoint/2010/main" val="1979335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988"/>
                                        </p:tgtEl>
                                        <p:attrNameLst>
                                          <p:attrName>style.visibility</p:attrName>
                                        </p:attrNameLst>
                                      </p:cBhvr>
                                      <p:to>
                                        <p:strVal val="visible"/>
                                      </p:to>
                                    </p:set>
                                    <p:anim calcmode="lin" valueType="num">
                                      <p:cBhvr additive="base">
                                        <p:cTn id="7" dur="500" fill="hold"/>
                                        <p:tgtEl>
                                          <p:spTgt spid="297988"/>
                                        </p:tgtEl>
                                        <p:attrNameLst>
                                          <p:attrName>ppt_x</p:attrName>
                                        </p:attrNameLst>
                                      </p:cBhvr>
                                      <p:tavLst>
                                        <p:tav tm="0">
                                          <p:val>
                                            <p:strVal val="0-#ppt_w/2"/>
                                          </p:val>
                                        </p:tav>
                                        <p:tav tm="100000">
                                          <p:val>
                                            <p:strVal val="#ppt_x"/>
                                          </p:val>
                                        </p:tav>
                                      </p:tavLst>
                                    </p:anim>
                                    <p:anim calcmode="lin" valueType="num">
                                      <p:cBhvr additive="base">
                                        <p:cTn id="8" dur="500" fill="hold"/>
                                        <p:tgtEl>
                                          <p:spTgt spid="2979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8" grpId="0" animBg="1"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zh-CN" altLang="en-US" dirty="0"/>
              <a:t>寻找离</a:t>
            </a:r>
            <a:r>
              <a:rPr lang="en-US" altLang="zh-CN" dirty="0"/>
              <a:t>V0</a:t>
            </a:r>
            <a:r>
              <a:rPr lang="zh-CN" altLang="en-US" dirty="0"/>
              <a:t>最近的顶点</a:t>
            </a:r>
          </a:p>
        </p:txBody>
      </p:sp>
      <p:sp>
        <p:nvSpPr>
          <p:cNvPr id="299011"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spcBef>
                <a:spcPct val="0"/>
              </a:spcBef>
              <a:buFont typeface="Wingdings" pitchFamily="2" charset="2"/>
              <a:buNone/>
            </a:pPr>
            <a:r>
              <a:rPr lang="en-US" altLang="zh-CN" sz="2400" b="0">
                <a:solidFill>
                  <a:srgbClr val="0033CC"/>
                </a:solidFill>
                <a:latin typeface="Times New Roman" pitchFamily="18" charset="0"/>
              </a:rPr>
              <a:t>int</a:t>
            </a:r>
            <a:r>
              <a:rPr lang="en-US" altLang="zh-CN" sz="2400" b="0">
                <a:latin typeface="Times New Roman" pitchFamily="18" charset="0"/>
              </a:rPr>
              <a:t> </a:t>
            </a:r>
            <a:r>
              <a:rPr lang="en-US" altLang="zh-CN" sz="2400" b="0">
                <a:solidFill>
                  <a:srgbClr val="000000"/>
                </a:solidFill>
                <a:latin typeface="Times New Roman" pitchFamily="18" charset="0"/>
              </a:rPr>
              <a:t>FindMin(</a:t>
            </a:r>
            <a:r>
              <a:rPr lang="en-US" altLang="zh-CN" sz="2400" b="0">
                <a:solidFill>
                  <a:srgbClr val="0033CC"/>
                </a:solidFill>
                <a:latin typeface="Times New Roman" pitchFamily="18" charset="0"/>
              </a:rPr>
              <a:t>int</a:t>
            </a:r>
            <a:r>
              <a:rPr lang="en-US" altLang="zh-CN" sz="2400" b="0">
                <a:latin typeface="Times New Roman" pitchFamily="18" charset="0"/>
              </a:rPr>
              <a:t> </a:t>
            </a:r>
            <a:r>
              <a:rPr lang="en-US" altLang="zh-CN" sz="2400" b="0">
                <a:solidFill>
                  <a:srgbClr val="000000"/>
                </a:solidFill>
                <a:latin typeface="Times New Roman" pitchFamily="18" charset="0"/>
              </a:rPr>
              <a:t>D[],</a:t>
            </a:r>
            <a:r>
              <a:rPr lang="en-US" altLang="zh-CN" sz="2400" b="0">
                <a:solidFill>
                  <a:srgbClr val="0033CC"/>
                </a:solidFill>
                <a:latin typeface="Times New Roman" pitchFamily="18" charset="0"/>
              </a:rPr>
              <a:t>int</a:t>
            </a:r>
            <a:r>
              <a:rPr lang="en-US" altLang="zh-CN" sz="2400" b="0">
                <a:latin typeface="Times New Roman" pitchFamily="18" charset="0"/>
              </a:rPr>
              <a:t> </a:t>
            </a:r>
            <a:r>
              <a:rPr lang="en-US" altLang="zh-CN" sz="2400" b="0">
                <a:solidFill>
                  <a:srgbClr val="000000"/>
                </a:solidFill>
                <a:latin typeface="Times New Roman" pitchFamily="18" charset="0"/>
              </a:rPr>
              <a:t>S[],</a:t>
            </a:r>
            <a:r>
              <a:rPr lang="en-US" altLang="zh-CN" sz="2400" b="0">
                <a:solidFill>
                  <a:srgbClr val="0033CC"/>
                </a:solidFill>
                <a:latin typeface="Times New Roman" pitchFamily="18" charset="0"/>
              </a:rPr>
              <a:t>int</a:t>
            </a:r>
            <a:r>
              <a:rPr lang="en-US" altLang="zh-CN" sz="2400" b="0">
                <a:latin typeface="Times New Roman" pitchFamily="18" charset="0"/>
              </a:rPr>
              <a:t> </a:t>
            </a:r>
            <a:r>
              <a:rPr lang="en-US" altLang="zh-CN" sz="2400" b="0">
                <a:solidFill>
                  <a:srgbClr val="000000"/>
                </a:solidFill>
                <a:latin typeface="Times New Roman" pitchFamily="18" charset="0"/>
              </a:rPr>
              <a:t>n)</a:t>
            </a:r>
          </a:p>
          <a:p>
            <a:pPr>
              <a:lnSpc>
                <a:spcPct val="90000"/>
              </a:lnSpc>
              <a:spcBef>
                <a:spcPct val="0"/>
              </a:spcBef>
              <a:buFont typeface="Wingdings" pitchFamily="2" charset="2"/>
              <a:buNone/>
            </a:pPr>
            <a:r>
              <a:rPr lang="en-US" altLang="zh-CN" sz="2400" b="0">
                <a:solidFill>
                  <a:srgbClr val="000000"/>
                </a:solidFill>
                <a:latin typeface="Times New Roman" pitchFamily="18" charset="0"/>
              </a:rPr>
              <a:t>{</a:t>
            </a:r>
          </a:p>
          <a:p>
            <a:pPr>
              <a:lnSpc>
                <a:spcPct val="90000"/>
              </a:lnSpc>
              <a:spcBef>
                <a:spcPct val="0"/>
              </a:spcBef>
              <a:buFont typeface="Wingdings" pitchFamily="2" charset="2"/>
              <a:buNone/>
            </a:pPr>
            <a:r>
              <a:rPr lang="en-US" altLang="zh-CN" sz="2400" b="0">
                <a:latin typeface="Times New Roman" pitchFamily="18" charset="0"/>
              </a:rPr>
              <a:t>	</a:t>
            </a:r>
            <a:r>
              <a:rPr lang="en-US" altLang="zh-CN" sz="2400" b="0">
                <a:solidFill>
                  <a:srgbClr val="0033CC"/>
                </a:solidFill>
                <a:latin typeface="Times New Roman" pitchFamily="18" charset="0"/>
              </a:rPr>
              <a:t>int</a:t>
            </a:r>
            <a:r>
              <a:rPr lang="en-US" altLang="zh-CN" sz="2400" b="0">
                <a:latin typeface="Times New Roman" pitchFamily="18" charset="0"/>
              </a:rPr>
              <a:t> </a:t>
            </a:r>
            <a:r>
              <a:rPr lang="en-US" altLang="zh-CN" sz="2400" b="0">
                <a:solidFill>
                  <a:srgbClr val="000000"/>
                </a:solidFill>
                <a:latin typeface="Times New Roman" pitchFamily="18" charset="0"/>
              </a:rPr>
              <a:t>k=0, min=MAX;</a:t>
            </a:r>
          </a:p>
          <a:p>
            <a:pPr>
              <a:lnSpc>
                <a:spcPct val="90000"/>
              </a:lnSpc>
              <a:spcBef>
                <a:spcPct val="0"/>
              </a:spcBef>
              <a:buFont typeface="Wingdings" pitchFamily="2" charset="2"/>
              <a:buNone/>
            </a:pPr>
            <a:r>
              <a:rPr lang="en-US" altLang="zh-CN" sz="2400" b="0">
                <a:latin typeface="Times New Roman" pitchFamily="18" charset="0"/>
              </a:rPr>
              <a:t>	</a:t>
            </a:r>
            <a:r>
              <a:rPr lang="en-US" altLang="zh-CN" sz="2400" b="0">
                <a:solidFill>
                  <a:srgbClr val="0033CC"/>
                </a:solidFill>
                <a:latin typeface="Times New Roman" pitchFamily="18" charset="0"/>
              </a:rPr>
              <a:t>for</a:t>
            </a:r>
            <a:r>
              <a:rPr lang="en-US" altLang="zh-CN" sz="2400" b="0">
                <a:latin typeface="Times New Roman" pitchFamily="18" charset="0"/>
              </a:rPr>
              <a:t>(</a:t>
            </a:r>
            <a:r>
              <a:rPr lang="en-US" altLang="zh-CN" sz="2400" b="0">
                <a:solidFill>
                  <a:srgbClr val="0033CC"/>
                </a:solidFill>
                <a:latin typeface="Times New Roman" pitchFamily="18" charset="0"/>
              </a:rPr>
              <a:t>int</a:t>
            </a:r>
            <a:r>
              <a:rPr lang="en-US" altLang="zh-CN" sz="2400" b="0">
                <a:latin typeface="Times New Roman" pitchFamily="18" charset="0"/>
              </a:rPr>
              <a:t> </a:t>
            </a:r>
            <a:r>
              <a:rPr lang="en-US" altLang="zh-CN" sz="2400" b="0">
                <a:solidFill>
                  <a:srgbClr val="000000"/>
                </a:solidFill>
                <a:latin typeface="Times New Roman" pitchFamily="18" charset="0"/>
              </a:rPr>
              <a:t>i=0;i&lt;n;i++)</a:t>
            </a:r>
          </a:p>
          <a:p>
            <a:pPr>
              <a:lnSpc>
                <a:spcPct val="90000"/>
              </a:lnSpc>
              <a:spcBef>
                <a:spcPct val="0"/>
              </a:spcBef>
              <a:buFont typeface="Wingdings" pitchFamily="2" charset="2"/>
              <a:buNone/>
            </a:pPr>
            <a:r>
              <a:rPr lang="en-US" altLang="zh-CN" sz="2400" b="0">
                <a:solidFill>
                  <a:srgbClr val="000000"/>
                </a:solidFill>
                <a:latin typeface="Times New Roman" pitchFamily="18" charset="0"/>
              </a:rPr>
              <a:t>	{</a:t>
            </a:r>
          </a:p>
          <a:p>
            <a:pPr>
              <a:lnSpc>
                <a:spcPct val="90000"/>
              </a:lnSpc>
              <a:spcBef>
                <a:spcPct val="0"/>
              </a:spcBef>
              <a:buFont typeface="Wingdings" pitchFamily="2" charset="2"/>
              <a:buNone/>
            </a:pPr>
            <a:r>
              <a:rPr lang="en-US" altLang="zh-CN" sz="2400" b="0">
                <a:latin typeface="Times New Roman" pitchFamily="18" charset="0"/>
              </a:rPr>
              <a:t>		</a:t>
            </a:r>
            <a:r>
              <a:rPr lang="en-US" altLang="zh-CN" sz="2400" b="0">
                <a:solidFill>
                  <a:srgbClr val="0033CC"/>
                </a:solidFill>
                <a:latin typeface="Times New Roman" pitchFamily="18" charset="0"/>
              </a:rPr>
              <a:t>if</a:t>
            </a:r>
            <a:r>
              <a:rPr lang="en-US" altLang="zh-CN" sz="2400" b="0">
                <a:solidFill>
                  <a:srgbClr val="000000"/>
                </a:solidFill>
                <a:latin typeface="Times New Roman" pitchFamily="18" charset="0"/>
              </a:rPr>
              <a:t>(!S[i] &amp;&amp; min&gt;D[i])</a:t>
            </a:r>
          </a:p>
          <a:p>
            <a:pPr>
              <a:lnSpc>
                <a:spcPct val="90000"/>
              </a:lnSpc>
              <a:spcBef>
                <a:spcPct val="0"/>
              </a:spcBef>
              <a:buFont typeface="Wingdings" pitchFamily="2" charset="2"/>
              <a:buNone/>
            </a:pPr>
            <a:r>
              <a:rPr lang="en-US" altLang="zh-CN" sz="2400" b="0">
                <a:solidFill>
                  <a:srgbClr val="000000"/>
                </a:solidFill>
                <a:latin typeface="Times New Roman" pitchFamily="18" charset="0"/>
              </a:rPr>
              <a:t>		{</a:t>
            </a:r>
          </a:p>
          <a:p>
            <a:pPr>
              <a:lnSpc>
                <a:spcPct val="90000"/>
              </a:lnSpc>
              <a:spcBef>
                <a:spcPct val="0"/>
              </a:spcBef>
              <a:buFont typeface="Wingdings" pitchFamily="2" charset="2"/>
              <a:buNone/>
            </a:pPr>
            <a:r>
              <a:rPr lang="en-US" altLang="zh-CN" sz="2400" b="0">
                <a:solidFill>
                  <a:srgbClr val="000000"/>
                </a:solidFill>
                <a:latin typeface="Times New Roman" pitchFamily="18" charset="0"/>
              </a:rPr>
              <a:t>			min=D[i];	k = i;</a:t>
            </a:r>
          </a:p>
          <a:p>
            <a:pPr>
              <a:lnSpc>
                <a:spcPct val="90000"/>
              </a:lnSpc>
              <a:spcBef>
                <a:spcPct val="0"/>
              </a:spcBef>
              <a:buFont typeface="Wingdings" pitchFamily="2" charset="2"/>
              <a:buNone/>
            </a:pPr>
            <a:r>
              <a:rPr lang="en-US" altLang="zh-CN" sz="2400" b="0">
                <a:solidFill>
                  <a:srgbClr val="000000"/>
                </a:solidFill>
                <a:latin typeface="Times New Roman" pitchFamily="18" charset="0"/>
              </a:rPr>
              <a:t>		}</a:t>
            </a:r>
          </a:p>
          <a:p>
            <a:pPr>
              <a:lnSpc>
                <a:spcPct val="90000"/>
              </a:lnSpc>
              <a:spcBef>
                <a:spcPct val="0"/>
              </a:spcBef>
              <a:buFont typeface="Wingdings" pitchFamily="2" charset="2"/>
              <a:buNone/>
            </a:pPr>
            <a:r>
              <a:rPr lang="en-US" altLang="zh-CN" sz="2400" b="0">
                <a:solidFill>
                  <a:srgbClr val="000000"/>
                </a:solidFill>
                <a:latin typeface="Times New Roman" pitchFamily="18" charset="0"/>
              </a:rPr>
              <a:t>	}</a:t>
            </a:r>
          </a:p>
          <a:p>
            <a:pPr>
              <a:lnSpc>
                <a:spcPct val="90000"/>
              </a:lnSpc>
              <a:spcBef>
                <a:spcPct val="0"/>
              </a:spcBef>
              <a:buFont typeface="Wingdings" pitchFamily="2" charset="2"/>
              <a:buNone/>
            </a:pPr>
            <a:r>
              <a:rPr lang="en-US" altLang="zh-CN" sz="2400" b="0">
                <a:latin typeface="Times New Roman" pitchFamily="18" charset="0"/>
              </a:rPr>
              <a:t>	</a:t>
            </a:r>
            <a:r>
              <a:rPr lang="en-US" altLang="zh-CN" sz="2400" b="0">
                <a:solidFill>
                  <a:srgbClr val="0033CC"/>
                </a:solidFill>
                <a:latin typeface="Times New Roman" pitchFamily="18" charset="0"/>
              </a:rPr>
              <a:t>if </a:t>
            </a:r>
            <a:r>
              <a:rPr lang="en-US" altLang="zh-CN" sz="2400" b="0">
                <a:solidFill>
                  <a:srgbClr val="000000"/>
                </a:solidFill>
                <a:latin typeface="Times New Roman" pitchFamily="18" charset="0"/>
              </a:rPr>
              <a:t>(min==MAX)</a:t>
            </a:r>
            <a:r>
              <a:rPr lang="en-US" altLang="zh-CN" sz="2400" b="0">
                <a:latin typeface="Times New Roman" pitchFamily="18" charset="0"/>
              </a:rPr>
              <a:t> </a:t>
            </a:r>
            <a:r>
              <a:rPr lang="en-US" altLang="zh-CN" sz="2400" b="0">
                <a:solidFill>
                  <a:srgbClr val="0033CC"/>
                </a:solidFill>
                <a:latin typeface="Times New Roman" pitchFamily="18" charset="0"/>
              </a:rPr>
              <a:t>return</a:t>
            </a:r>
            <a:r>
              <a:rPr lang="en-US" altLang="zh-CN" sz="2400" b="0">
                <a:latin typeface="Times New Roman" pitchFamily="18" charset="0"/>
              </a:rPr>
              <a:t> -1;</a:t>
            </a:r>
          </a:p>
          <a:p>
            <a:pPr>
              <a:lnSpc>
                <a:spcPct val="90000"/>
              </a:lnSpc>
              <a:spcBef>
                <a:spcPct val="0"/>
              </a:spcBef>
              <a:buFont typeface="Wingdings" pitchFamily="2" charset="2"/>
              <a:buNone/>
            </a:pPr>
            <a:r>
              <a:rPr lang="en-US" altLang="zh-CN" sz="2400" b="0">
                <a:latin typeface="Times New Roman" pitchFamily="18" charset="0"/>
              </a:rPr>
              <a:t>	</a:t>
            </a:r>
            <a:r>
              <a:rPr lang="en-US" altLang="zh-CN" sz="2400" b="0">
                <a:solidFill>
                  <a:srgbClr val="0033CC"/>
                </a:solidFill>
                <a:latin typeface="Times New Roman" pitchFamily="18" charset="0"/>
              </a:rPr>
              <a:t>return</a:t>
            </a:r>
            <a:r>
              <a:rPr lang="en-US" altLang="zh-CN" sz="2400" b="0">
                <a:latin typeface="Times New Roman" pitchFamily="18" charset="0"/>
              </a:rPr>
              <a:t> </a:t>
            </a:r>
            <a:r>
              <a:rPr lang="en-US" altLang="zh-CN" sz="2400" b="0">
                <a:solidFill>
                  <a:srgbClr val="000000"/>
                </a:solidFill>
                <a:latin typeface="Times New Roman" pitchFamily="18" charset="0"/>
              </a:rPr>
              <a:t>k;</a:t>
            </a:r>
          </a:p>
          <a:p>
            <a:pPr>
              <a:lnSpc>
                <a:spcPct val="90000"/>
              </a:lnSpc>
              <a:spcBef>
                <a:spcPct val="0"/>
              </a:spcBef>
              <a:buFont typeface="Wingdings" pitchFamily="2" charset="2"/>
              <a:buNone/>
            </a:pPr>
            <a:r>
              <a:rPr lang="en-US" altLang="zh-CN" sz="2400" b="0">
                <a:solidFill>
                  <a:srgbClr val="000000"/>
                </a:solidFill>
                <a:latin typeface="Times New Roman" pitchFamily="18" charset="0"/>
              </a:rPr>
              <a:t>}</a:t>
            </a:r>
            <a:endParaRPr lang="zh-CN" altLang="en-US" sz="2400" b="0">
              <a:solidFill>
                <a:srgbClr val="000000"/>
              </a:solidFill>
              <a:latin typeface="Times New Roman" pitchFamily="18" charset="0"/>
            </a:endParaRPr>
          </a:p>
        </p:txBody>
      </p:sp>
    </p:spTree>
    <p:extLst>
      <p:ext uri="{BB962C8B-B14F-4D97-AF65-F5344CB8AC3E}">
        <p14:creationId xmlns:p14="http://schemas.microsoft.com/office/powerpoint/2010/main" val="364911095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zh-CN" altLang="en-US" dirty="0"/>
              <a:t>打印路径</a:t>
            </a:r>
          </a:p>
        </p:txBody>
      </p:sp>
      <p:sp>
        <p:nvSpPr>
          <p:cNvPr id="300035"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spcBef>
                <a:spcPct val="0"/>
              </a:spcBef>
              <a:buFont typeface="Wingdings" pitchFamily="2" charset="2"/>
              <a:buNone/>
            </a:pPr>
            <a:r>
              <a:rPr lang="en-US" altLang="zh-CN" sz="2400" b="0">
                <a:solidFill>
                  <a:srgbClr val="0033CC"/>
                </a:solidFill>
                <a:latin typeface="Times New Roman" pitchFamily="18" charset="0"/>
              </a:rPr>
              <a:t>void</a:t>
            </a:r>
            <a:r>
              <a:rPr lang="en-US" altLang="zh-CN" sz="2400" b="0">
                <a:latin typeface="Times New Roman" pitchFamily="18" charset="0"/>
              </a:rPr>
              <a:t> Print(</a:t>
            </a:r>
            <a:r>
              <a:rPr lang="en-US" altLang="zh-CN" sz="2400" b="0">
                <a:solidFill>
                  <a:srgbClr val="0033CC"/>
                </a:solidFill>
                <a:latin typeface="Times New Roman" pitchFamily="18" charset="0"/>
              </a:rPr>
              <a:t>int</a:t>
            </a:r>
            <a:r>
              <a:rPr lang="en-US" altLang="zh-CN" sz="2400" b="0">
                <a:latin typeface="Times New Roman" pitchFamily="18" charset="0"/>
              </a:rPr>
              <a:t> D[],</a:t>
            </a:r>
            <a:r>
              <a:rPr lang="en-US" altLang="zh-CN" sz="2400" b="0">
                <a:solidFill>
                  <a:srgbClr val="0033CC"/>
                </a:solidFill>
                <a:latin typeface="Times New Roman" pitchFamily="18" charset="0"/>
              </a:rPr>
              <a:t>int </a:t>
            </a:r>
            <a:r>
              <a:rPr lang="en-US" altLang="zh-CN" sz="2400" b="0">
                <a:latin typeface="Times New Roman" pitchFamily="18" charset="0"/>
              </a:rPr>
              <a:t>P[],</a:t>
            </a:r>
            <a:r>
              <a:rPr lang="en-US" altLang="zh-CN" sz="2400" b="0">
                <a:solidFill>
                  <a:srgbClr val="0033CC"/>
                </a:solidFill>
                <a:latin typeface="Times New Roman" pitchFamily="18" charset="0"/>
              </a:rPr>
              <a:t>int</a:t>
            </a:r>
            <a:r>
              <a:rPr lang="en-US" altLang="zh-CN" sz="2400" b="0">
                <a:latin typeface="Times New Roman" pitchFamily="18" charset="0"/>
              </a:rPr>
              <a:t> n)</a:t>
            </a:r>
          </a:p>
          <a:p>
            <a:pPr>
              <a:lnSpc>
                <a:spcPct val="90000"/>
              </a:lnSpc>
              <a:spcBef>
                <a:spcPct val="0"/>
              </a:spcBef>
              <a:buFont typeface="Wingdings" pitchFamily="2" charset="2"/>
              <a:buNone/>
            </a:pPr>
            <a:r>
              <a:rPr lang="en-US" altLang="zh-CN" sz="2400" b="0">
                <a:latin typeface="Times New Roman" pitchFamily="18" charset="0"/>
              </a:rPr>
              <a:t>{</a:t>
            </a:r>
          </a:p>
          <a:p>
            <a:pPr>
              <a:lnSpc>
                <a:spcPct val="90000"/>
              </a:lnSpc>
              <a:spcBef>
                <a:spcPct val="0"/>
              </a:spcBef>
              <a:buFont typeface="Wingdings" pitchFamily="2" charset="2"/>
              <a:buNone/>
            </a:pPr>
            <a:r>
              <a:rPr lang="en-US" altLang="zh-CN" sz="2400" b="0">
                <a:latin typeface="Times New Roman" pitchFamily="18" charset="0"/>
              </a:rPr>
              <a:t>	</a:t>
            </a:r>
            <a:r>
              <a:rPr lang="en-US" altLang="zh-CN" sz="2400" b="0">
                <a:solidFill>
                  <a:srgbClr val="0033CC"/>
                </a:solidFill>
                <a:latin typeface="Times New Roman" pitchFamily="18" charset="0"/>
              </a:rPr>
              <a:t>for</a:t>
            </a:r>
            <a:r>
              <a:rPr lang="en-US" altLang="zh-CN" sz="2400" b="0">
                <a:latin typeface="Times New Roman" pitchFamily="18" charset="0"/>
              </a:rPr>
              <a:t>(</a:t>
            </a:r>
            <a:r>
              <a:rPr lang="en-US" altLang="zh-CN" sz="2400" b="0">
                <a:solidFill>
                  <a:srgbClr val="0033CC"/>
                </a:solidFill>
                <a:latin typeface="Times New Roman" pitchFamily="18" charset="0"/>
              </a:rPr>
              <a:t>int</a:t>
            </a:r>
            <a:r>
              <a:rPr lang="en-US" altLang="zh-CN" sz="2400" b="0">
                <a:latin typeface="Times New Roman" pitchFamily="18" charset="0"/>
              </a:rPr>
              <a:t> </a:t>
            </a:r>
            <a:r>
              <a:rPr lang="en-US" altLang="zh-CN" sz="2400" b="0">
                <a:solidFill>
                  <a:srgbClr val="000000"/>
                </a:solidFill>
                <a:latin typeface="Times New Roman" pitchFamily="18" charset="0"/>
              </a:rPr>
              <a:t>i=0;i&lt;n;i++)</a:t>
            </a:r>
          </a:p>
          <a:p>
            <a:pPr>
              <a:lnSpc>
                <a:spcPct val="90000"/>
              </a:lnSpc>
              <a:spcBef>
                <a:spcPct val="0"/>
              </a:spcBef>
              <a:buFont typeface="Wingdings" pitchFamily="2" charset="2"/>
              <a:buNone/>
            </a:pPr>
            <a:r>
              <a:rPr lang="en-US" altLang="zh-CN" sz="2400" b="0">
                <a:solidFill>
                  <a:srgbClr val="000000"/>
                </a:solidFill>
                <a:latin typeface="Times New Roman" pitchFamily="18" charset="0"/>
              </a:rPr>
              <a:t>	{</a:t>
            </a:r>
          </a:p>
          <a:p>
            <a:pPr>
              <a:lnSpc>
                <a:spcPct val="90000"/>
              </a:lnSpc>
              <a:spcBef>
                <a:spcPct val="0"/>
              </a:spcBef>
              <a:buFont typeface="Wingdings" pitchFamily="2" charset="2"/>
              <a:buNone/>
            </a:pPr>
            <a:r>
              <a:rPr lang="en-US" altLang="zh-CN" sz="2400" b="0">
                <a:solidFill>
                  <a:srgbClr val="000000"/>
                </a:solidFill>
                <a:latin typeface="Times New Roman" pitchFamily="18" charset="0"/>
              </a:rPr>
              <a:t>		cout&lt;&lt;'V'&lt;&lt;i&lt;&lt;": "&lt;&lt;D[i]&lt;&lt;"\t{V"&lt;&lt;i;</a:t>
            </a:r>
          </a:p>
          <a:p>
            <a:pPr>
              <a:lnSpc>
                <a:spcPct val="90000"/>
              </a:lnSpc>
              <a:spcBef>
                <a:spcPct val="0"/>
              </a:spcBef>
              <a:buFont typeface="Wingdings" pitchFamily="2" charset="2"/>
              <a:buNone/>
            </a:pPr>
            <a:r>
              <a:rPr lang="en-US" altLang="zh-CN" sz="2400" b="0">
                <a:latin typeface="Times New Roman" pitchFamily="18" charset="0"/>
              </a:rPr>
              <a:t>		</a:t>
            </a:r>
            <a:r>
              <a:rPr lang="en-US" altLang="zh-CN" sz="2400" b="0">
                <a:solidFill>
                  <a:srgbClr val="0033CC"/>
                </a:solidFill>
                <a:latin typeface="Times New Roman" pitchFamily="18" charset="0"/>
              </a:rPr>
              <a:t>int</a:t>
            </a:r>
            <a:r>
              <a:rPr lang="en-US" altLang="zh-CN" sz="2400" b="0">
                <a:latin typeface="Times New Roman" pitchFamily="18" charset="0"/>
              </a:rPr>
              <a:t> </a:t>
            </a:r>
            <a:r>
              <a:rPr lang="en-US" altLang="zh-CN" sz="2400" b="0">
                <a:solidFill>
                  <a:srgbClr val="000000"/>
                </a:solidFill>
                <a:latin typeface="Times New Roman" pitchFamily="18" charset="0"/>
              </a:rPr>
              <a:t>pre=P[i];</a:t>
            </a:r>
          </a:p>
          <a:p>
            <a:pPr>
              <a:lnSpc>
                <a:spcPct val="90000"/>
              </a:lnSpc>
              <a:spcBef>
                <a:spcPct val="0"/>
              </a:spcBef>
              <a:buFont typeface="Wingdings" pitchFamily="2" charset="2"/>
              <a:buNone/>
            </a:pPr>
            <a:r>
              <a:rPr lang="en-US" altLang="zh-CN" sz="2400" b="0">
                <a:latin typeface="Times New Roman" pitchFamily="18" charset="0"/>
              </a:rPr>
              <a:t>		</a:t>
            </a:r>
            <a:r>
              <a:rPr lang="en-US" altLang="zh-CN" sz="2400" b="0">
                <a:solidFill>
                  <a:srgbClr val="0033CC"/>
                </a:solidFill>
                <a:latin typeface="Times New Roman" pitchFamily="18" charset="0"/>
              </a:rPr>
              <a:t>while </a:t>
            </a:r>
            <a:r>
              <a:rPr lang="en-US" altLang="zh-CN" sz="2400" b="0">
                <a:solidFill>
                  <a:srgbClr val="000000"/>
                </a:solidFill>
                <a:latin typeface="Times New Roman" pitchFamily="18" charset="0"/>
              </a:rPr>
              <a:t>(pre!=-1)</a:t>
            </a:r>
          </a:p>
          <a:p>
            <a:pPr>
              <a:lnSpc>
                <a:spcPct val="90000"/>
              </a:lnSpc>
              <a:spcBef>
                <a:spcPct val="0"/>
              </a:spcBef>
              <a:buFont typeface="Wingdings" pitchFamily="2" charset="2"/>
              <a:buNone/>
            </a:pPr>
            <a:r>
              <a:rPr lang="en-US" altLang="zh-CN" sz="2400" b="0">
                <a:solidFill>
                  <a:srgbClr val="000000"/>
                </a:solidFill>
                <a:latin typeface="Times New Roman" pitchFamily="18" charset="0"/>
              </a:rPr>
              <a:t>		{</a:t>
            </a:r>
          </a:p>
          <a:p>
            <a:pPr>
              <a:lnSpc>
                <a:spcPct val="90000"/>
              </a:lnSpc>
              <a:spcBef>
                <a:spcPct val="0"/>
              </a:spcBef>
              <a:buFont typeface="Wingdings" pitchFamily="2" charset="2"/>
              <a:buNone/>
            </a:pPr>
            <a:r>
              <a:rPr lang="en-US" altLang="zh-CN" sz="2400" b="0">
                <a:solidFill>
                  <a:srgbClr val="000000"/>
                </a:solidFill>
                <a:latin typeface="Times New Roman" pitchFamily="18" charset="0"/>
              </a:rPr>
              <a:t>			cout&lt;&lt;'V'&lt;&lt;pre;	</a:t>
            </a:r>
          </a:p>
          <a:p>
            <a:pPr>
              <a:lnSpc>
                <a:spcPct val="90000"/>
              </a:lnSpc>
              <a:spcBef>
                <a:spcPct val="0"/>
              </a:spcBef>
              <a:buFont typeface="Wingdings" pitchFamily="2" charset="2"/>
              <a:buNone/>
            </a:pPr>
            <a:r>
              <a:rPr lang="en-US" altLang="zh-CN" sz="2400" b="0">
                <a:solidFill>
                  <a:srgbClr val="000000"/>
                </a:solidFill>
                <a:latin typeface="Times New Roman" pitchFamily="18" charset="0"/>
              </a:rPr>
              <a:t>			pre=P[pre];</a:t>
            </a:r>
          </a:p>
          <a:p>
            <a:pPr>
              <a:lnSpc>
                <a:spcPct val="90000"/>
              </a:lnSpc>
              <a:spcBef>
                <a:spcPct val="0"/>
              </a:spcBef>
              <a:buFont typeface="Wingdings" pitchFamily="2" charset="2"/>
              <a:buNone/>
            </a:pPr>
            <a:r>
              <a:rPr lang="en-US" altLang="zh-CN" sz="2400" b="0">
                <a:solidFill>
                  <a:srgbClr val="000000"/>
                </a:solidFill>
                <a:latin typeface="Times New Roman" pitchFamily="18" charset="0"/>
              </a:rPr>
              <a:t>		}</a:t>
            </a:r>
          </a:p>
          <a:p>
            <a:pPr>
              <a:lnSpc>
                <a:spcPct val="90000"/>
              </a:lnSpc>
              <a:spcBef>
                <a:spcPct val="0"/>
              </a:spcBef>
              <a:buFont typeface="Wingdings" pitchFamily="2" charset="2"/>
              <a:buNone/>
            </a:pPr>
            <a:r>
              <a:rPr lang="en-US" altLang="zh-CN" sz="2400" b="0">
                <a:solidFill>
                  <a:srgbClr val="000000"/>
                </a:solidFill>
                <a:latin typeface="Times New Roman" pitchFamily="18" charset="0"/>
              </a:rPr>
              <a:t>		cout&lt;&lt;"}"&lt;&lt;endl;</a:t>
            </a:r>
          </a:p>
          <a:p>
            <a:pPr>
              <a:lnSpc>
                <a:spcPct val="90000"/>
              </a:lnSpc>
              <a:spcBef>
                <a:spcPct val="0"/>
              </a:spcBef>
              <a:buFont typeface="Wingdings" pitchFamily="2" charset="2"/>
              <a:buNone/>
            </a:pPr>
            <a:r>
              <a:rPr lang="en-US" altLang="zh-CN" sz="2400" b="0">
                <a:solidFill>
                  <a:srgbClr val="000000"/>
                </a:solidFill>
                <a:latin typeface="Times New Roman" pitchFamily="18" charset="0"/>
              </a:rPr>
              <a:t>	}</a:t>
            </a:r>
          </a:p>
          <a:p>
            <a:pPr>
              <a:lnSpc>
                <a:spcPct val="90000"/>
              </a:lnSpc>
              <a:spcBef>
                <a:spcPct val="0"/>
              </a:spcBef>
              <a:buFont typeface="Wingdings" pitchFamily="2" charset="2"/>
              <a:buNone/>
            </a:pPr>
            <a:r>
              <a:rPr lang="en-US" altLang="zh-CN" sz="2400" b="0">
                <a:solidFill>
                  <a:srgbClr val="000000"/>
                </a:solidFill>
                <a:latin typeface="Times New Roman" pitchFamily="18" charset="0"/>
              </a:rPr>
              <a:t>}</a:t>
            </a:r>
          </a:p>
          <a:p>
            <a:pPr>
              <a:lnSpc>
                <a:spcPct val="90000"/>
              </a:lnSpc>
              <a:spcBef>
                <a:spcPct val="0"/>
              </a:spcBef>
              <a:buFont typeface="Wingdings" pitchFamily="2" charset="2"/>
              <a:buNone/>
            </a:pPr>
            <a:endParaRPr lang="zh-CN" altLang="en-US" sz="2400" b="0">
              <a:solidFill>
                <a:srgbClr val="000000"/>
              </a:solidFill>
              <a:latin typeface="Times New Roman" pitchFamily="18" charset="0"/>
            </a:endParaRPr>
          </a:p>
        </p:txBody>
      </p:sp>
    </p:spTree>
    <p:extLst>
      <p:ext uri="{BB962C8B-B14F-4D97-AF65-F5344CB8AC3E}">
        <p14:creationId xmlns:p14="http://schemas.microsoft.com/office/powerpoint/2010/main" val="339394508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zh-CN" altLang="en-US" dirty="0"/>
              <a:t>习题：最短路径</a:t>
            </a:r>
          </a:p>
        </p:txBody>
      </p:sp>
      <p:grpSp>
        <p:nvGrpSpPr>
          <p:cNvPr id="301059" name="Group 3"/>
          <p:cNvGrpSpPr>
            <a:grpSpLocks/>
          </p:cNvGrpSpPr>
          <p:nvPr/>
        </p:nvGrpSpPr>
        <p:grpSpPr bwMode="auto">
          <a:xfrm>
            <a:off x="1724000" y="2819400"/>
            <a:ext cx="4648200" cy="2960688"/>
            <a:chOff x="576" y="1776"/>
            <a:chExt cx="2928" cy="1865"/>
          </a:xfrm>
        </p:grpSpPr>
        <p:sp>
          <p:nvSpPr>
            <p:cNvPr id="301060" name="Oval 4"/>
            <p:cNvSpPr>
              <a:spLocks noChangeArrowheads="1"/>
            </p:cNvSpPr>
            <p:nvPr/>
          </p:nvSpPr>
          <p:spPr bwMode="auto">
            <a:xfrm>
              <a:off x="1104" y="2112"/>
              <a:ext cx="336" cy="28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a:latin typeface="+mj-lt"/>
                  <a:ea typeface="+mj-ea"/>
                </a:rPr>
                <a:t>0</a:t>
              </a:r>
            </a:p>
          </p:txBody>
        </p:sp>
        <p:sp>
          <p:nvSpPr>
            <p:cNvPr id="301061" name="Oval 5"/>
            <p:cNvSpPr>
              <a:spLocks noChangeArrowheads="1"/>
            </p:cNvSpPr>
            <p:nvPr/>
          </p:nvSpPr>
          <p:spPr bwMode="auto">
            <a:xfrm>
              <a:off x="1104" y="3216"/>
              <a:ext cx="336" cy="28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a:latin typeface="+mj-lt"/>
                  <a:ea typeface="+mj-ea"/>
                </a:rPr>
                <a:t>1</a:t>
              </a:r>
            </a:p>
          </p:txBody>
        </p:sp>
        <p:sp>
          <p:nvSpPr>
            <p:cNvPr id="301062" name="Oval 6"/>
            <p:cNvSpPr>
              <a:spLocks noChangeArrowheads="1"/>
            </p:cNvSpPr>
            <p:nvPr/>
          </p:nvSpPr>
          <p:spPr bwMode="auto">
            <a:xfrm>
              <a:off x="1872" y="2688"/>
              <a:ext cx="336" cy="28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a:latin typeface="+mj-lt"/>
                  <a:ea typeface="+mj-ea"/>
                </a:rPr>
                <a:t>4</a:t>
              </a:r>
            </a:p>
          </p:txBody>
        </p:sp>
        <p:sp>
          <p:nvSpPr>
            <p:cNvPr id="301063" name="Oval 7"/>
            <p:cNvSpPr>
              <a:spLocks noChangeArrowheads="1"/>
            </p:cNvSpPr>
            <p:nvPr/>
          </p:nvSpPr>
          <p:spPr bwMode="auto">
            <a:xfrm>
              <a:off x="2832" y="2112"/>
              <a:ext cx="336" cy="28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a:latin typeface="+mj-lt"/>
                  <a:ea typeface="+mj-ea"/>
                </a:rPr>
                <a:t>3</a:t>
              </a:r>
            </a:p>
          </p:txBody>
        </p:sp>
        <p:sp>
          <p:nvSpPr>
            <p:cNvPr id="301064" name="Oval 8"/>
            <p:cNvSpPr>
              <a:spLocks noChangeArrowheads="1"/>
            </p:cNvSpPr>
            <p:nvPr/>
          </p:nvSpPr>
          <p:spPr bwMode="auto">
            <a:xfrm>
              <a:off x="2880" y="3216"/>
              <a:ext cx="336" cy="28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a:latin typeface="+mj-lt"/>
                  <a:ea typeface="+mj-ea"/>
                </a:rPr>
                <a:t>2</a:t>
              </a:r>
            </a:p>
          </p:txBody>
        </p:sp>
        <p:sp>
          <p:nvSpPr>
            <p:cNvPr id="301065" name="Line 9"/>
            <p:cNvSpPr>
              <a:spLocks noChangeShapeType="1"/>
            </p:cNvSpPr>
            <p:nvPr/>
          </p:nvSpPr>
          <p:spPr bwMode="auto">
            <a:xfrm flipV="1">
              <a:off x="1248" y="2400"/>
              <a:ext cx="0" cy="81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latin typeface="+mj-lt"/>
                <a:ea typeface="+mj-ea"/>
              </a:endParaRPr>
            </a:p>
          </p:txBody>
        </p:sp>
        <p:sp>
          <p:nvSpPr>
            <p:cNvPr id="301066" name="Line 10"/>
            <p:cNvSpPr>
              <a:spLocks noChangeShapeType="1"/>
            </p:cNvSpPr>
            <p:nvPr/>
          </p:nvSpPr>
          <p:spPr bwMode="auto">
            <a:xfrm flipV="1">
              <a:off x="1392" y="2928"/>
              <a:ext cx="528" cy="33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latin typeface="+mj-lt"/>
                <a:ea typeface="+mj-ea"/>
              </a:endParaRPr>
            </a:p>
          </p:txBody>
        </p:sp>
        <p:sp>
          <p:nvSpPr>
            <p:cNvPr id="301067" name="Line 11"/>
            <p:cNvSpPr>
              <a:spLocks noChangeShapeType="1"/>
            </p:cNvSpPr>
            <p:nvPr/>
          </p:nvSpPr>
          <p:spPr bwMode="auto">
            <a:xfrm>
              <a:off x="1440" y="3360"/>
              <a:ext cx="144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latin typeface="+mj-lt"/>
                <a:ea typeface="+mj-ea"/>
              </a:endParaRPr>
            </a:p>
          </p:txBody>
        </p:sp>
        <p:sp>
          <p:nvSpPr>
            <p:cNvPr id="301068" name="Line 12"/>
            <p:cNvSpPr>
              <a:spLocks noChangeShapeType="1"/>
            </p:cNvSpPr>
            <p:nvPr/>
          </p:nvSpPr>
          <p:spPr bwMode="auto">
            <a:xfrm flipV="1">
              <a:off x="3024" y="2352"/>
              <a:ext cx="0" cy="86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latin typeface="+mj-lt"/>
                <a:ea typeface="+mj-ea"/>
              </a:endParaRPr>
            </a:p>
          </p:txBody>
        </p:sp>
        <p:sp>
          <p:nvSpPr>
            <p:cNvPr id="301069" name="Line 13"/>
            <p:cNvSpPr>
              <a:spLocks noChangeShapeType="1"/>
            </p:cNvSpPr>
            <p:nvPr/>
          </p:nvSpPr>
          <p:spPr bwMode="auto">
            <a:xfrm>
              <a:off x="2208" y="2880"/>
              <a:ext cx="672" cy="38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latin typeface="+mj-lt"/>
                <a:ea typeface="+mj-ea"/>
              </a:endParaRPr>
            </a:p>
          </p:txBody>
        </p:sp>
        <p:sp>
          <p:nvSpPr>
            <p:cNvPr id="301070" name="Line 14"/>
            <p:cNvSpPr>
              <a:spLocks noChangeShapeType="1"/>
            </p:cNvSpPr>
            <p:nvPr/>
          </p:nvSpPr>
          <p:spPr bwMode="auto">
            <a:xfrm flipV="1">
              <a:off x="2208" y="2352"/>
              <a:ext cx="624" cy="38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latin typeface="+mj-lt"/>
                <a:ea typeface="+mj-ea"/>
              </a:endParaRPr>
            </a:p>
          </p:txBody>
        </p:sp>
        <p:sp>
          <p:nvSpPr>
            <p:cNvPr id="301071" name="Line 15"/>
            <p:cNvSpPr>
              <a:spLocks noChangeShapeType="1"/>
            </p:cNvSpPr>
            <p:nvPr/>
          </p:nvSpPr>
          <p:spPr bwMode="auto">
            <a:xfrm flipH="1">
              <a:off x="1440" y="2256"/>
              <a:ext cx="139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latin typeface="+mj-lt"/>
                <a:ea typeface="+mj-ea"/>
              </a:endParaRPr>
            </a:p>
          </p:txBody>
        </p:sp>
        <p:sp>
          <p:nvSpPr>
            <p:cNvPr id="301072" name="Freeform 16"/>
            <p:cNvSpPr>
              <a:spLocks/>
            </p:cNvSpPr>
            <p:nvPr/>
          </p:nvSpPr>
          <p:spPr bwMode="auto">
            <a:xfrm>
              <a:off x="864" y="2304"/>
              <a:ext cx="240" cy="1008"/>
            </a:xfrm>
            <a:custGeom>
              <a:avLst/>
              <a:gdLst>
                <a:gd name="T0" fmla="*/ 240 w 240"/>
                <a:gd name="T1" fmla="*/ 0 h 1008"/>
                <a:gd name="T2" fmla="*/ 0 w 240"/>
                <a:gd name="T3" fmla="*/ 480 h 1008"/>
                <a:gd name="T4" fmla="*/ 240 w 240"/>
                <a:gd name="T5" fmla="*/ 1008 h 1008"/>
              </a:gdLst>
              <a:ahLst/>
              <a:cxnLst>
                <a:cxn ang="0">
                  <a:pos x="T0" y="T1"/>
                </a:cxn>
                <a:cxn ang="0">
                  <a:pos x="T2" y="T3"/>
                </a:cxn>
                <a:cxn ang="0">
                  <a:pos x="T4" y="T5"/>
                </a:cxn>
              </a:cxnLst>
              <a:rect l="0" t="0" r="r" b="b"/>
              <a:pathLst>
                <a:path w="240" h="1008">
                  <a:moveTo>
                    <a:pt x="240" y="0"/>
                  </a:moveTo>
                  <a:cubicBezTo>
                    <a:pt x="120" y="156"/>
                    <a:pt x="0" y="312"/>
                    <a:pt x="0" y="480"/>
                  </a:cubicBezTo>
                  <a:cubicBezTo>
                    <a:pt x="0" y="648"/>
                    <a:pt x="200" y="920"/>
                    <a:pt x="240" y="1008"/>
                  </a:cubicBezTo>
                </a:path>
              </a:pathLst>
            </a:custGeom>
            <a:noFill/>
            <a:ln w="12700" cap="flat" cmpd="sng">
              <a:solidFill>
                <a:schemeClr val="tx1"/>
              </a:solidFill>
              <a:prstDash val="solid"/>
              <a:miter lim="800000"/>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latin typeface="+mj-lt"/>
                <a:ea typeface="+mj-ea"/>
              </a:endParaRPr>
            </a:p>
          </p:txBody>
        </p:sp>
        <p:sp>
          <p:nvSpPr>
            <p:cNvPr id="301073" name="Freeform 17"/>
            <p:cNvSpPr>
              <a:spLocks/>
            </p:cNvSpPr>
            <p:nvPr/>
          </p:nvSpPr>
          <p:spPr bwMode="auto">
            <a:xfrm>
              <a:off x="1296" y="2016"/>
              <a:ext cx="1680" cy="96"/>
            </a:xfrm>
            <a:custGeom>
              <a:avLst/>
              <a:gdLst>
                <a:gd name="T0" fmla="*/ 0 w 1680"/>
                <a:gd name="T1" fmla="*/ 96 h 96"/>
                <a:gd name="T2" fmla="*/ 912 w 1680"/>
                <a:gd name="T3" fmla="*/ 0 h 96"/>
                <a:gd name="T4" fmla="*/ 1680 w 1680"/>
                <a:gd name="T5" fmla="*/ 96 h 96"/>
              </a:gdLst>
              <a:ahLst/>
              <a:cxnLst>
                <a:cxn ang="0">
                  <a:pos x="T0" y="T1"/>
                </a:cxn>
                <a:cxn ang="0">
                  <a:pos x="T2" y="T3"/>
                </a:cxn>
                <a:cxn ang="0">
                  <a:pos x="T4" y="T5"/>
                </a:cxn>
              </a:cxnLst>
              <a:rect l="0" t="0" r="r" b="b"/>
              <a:pathLst>
                <a:path w="1680" h="96">
                  <a:moveTo>
                    <a:pt x="0" y="96"/>
                  </a:moveTo>
                  <a:cubicBezTo>
                    <a:pt x="316" y="48"/>
                    <a:pt x="632" y="0"/>
                    <a:pt x="912" y="0"/>
                  </a:cubicBezTo>
                  <a:cubicBezTo>
                    <a:pt x="1192" y="0"/>
                    <a:pt x="1552" y="80"/>
                    <a:pt x="1680" y="96"/>
                  </a:cubicBezTo>
                </a:path>
              </a:pathLst>
            </a:custGeom>
            <a:noFill/>
            <a:ln w="9525" cap="flat" cmpd="sng">
              <a:solidFill>
                <a:schemeClr val="tx1"/>
              </a:solidFill>
              <a:prstDash val="solid"/>
              <a:miter lim="800000"/>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latin typeface="+mj-lt"/>
                <a:ea typeface="+mj-ea"/>
              </a:endParaRPr>
            </a:p>
          </p:txBody>
        </p:sp>
        <p:sp>
          <p:nvSpPr>
            <p:cNvPr id="301074" name="Freeform 18"/>
            <p:cNvSpPr>
              <a:spLocks/>
            </p:cNvSpPr>
            <p:nvPr/>
          </p:nvSpPr>
          <p:spPr bwMode="auto">
            <a:xfrm>
              <a:off x="3120" y="2304"/>
              <a:ext cx="152" cy="912"/>
            </a:xfrm>
            <a:custGeom>
              <a:avLst/>
              <a:gdLst>
                <a:gd name="T0" fmla="*/ 48 w 152"/>
                <a:gd name="T1" fmla="*/ 0 h 912"/>
                <a:gd name="T2" fmla="*/ 144 w 152"/>
                <a:gd name="T3" fmla="*/ 528 h 912"/>
                <a:gd name="T4" fmla="*/ 0 w 152"/>
                <a:gd name="T5" fmla="*/ 912 h 912"/>
              </a:gdLst>
              <a:ahLst/>
              <a:cxnLst>
                <a:cxn ang="0">
                  <a:pos x="T0" y="T1"/>
                </a:cxn>
                <a:cxn ang="0">
                  <a:pos x="T2" y="T3"/>
                </a:cxn>
                <a:cxn ang="0">
                  <a:pos x="T4" y="T5"/>
                </a:cxn>
              </a:cxnLst>
              <a:rect l="0" t="0" r="r" b="b"/>
              <a:pathLst>
                <a:path w="152" h="912">
                  <a:moveTo>
                    <a:pt x="48" y="0"/>
                  </a:moveTo>
                  <a:cubicBezTo>
                    <a:pt x="100" y="188"/>
                    <a:pt x="152" y="376"/>
                    <a:pt x="144" y="528"/>
                  </a:cubicBezTo>
                  <a:cubicBezTo>
                    <a:pt x="136" y="680"/>
                    <a:pt x="24" y="848"/>
                    <a:pt x="0" y="912"/>
                  </a:cubicBezTo>
                </a:path>
              </a:pathLst>
            </a:custGeom>
            <a:noFill/>
            <a:ln w="9525" cap="flat" cmpd="sng">
              <a:solidFill>
                <a:schemeClr val="tx1"/>
              </a:solidFill>
              <a:prstDash val="solid"/>
              <a:miter lim="800000"/>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latin typeface="+mj-lt"/>
                <a:ea typeface="+mj-ea"/>
              </a:endParaRPr>
            </a:p>
          </p:txBody>
        </p:sp>
        <p:sp>
          <p:nvSpPr>
            <p:cNvPr id="301075" name="Text Box 19"/>
            <p:cNvSpPr txBox="1">
              <a:spLocks noChangeArrowheads="1"/>
            </p:cNvSpPr>
            <p:nvPr/>
          </p:nvSpPr>
          <p:spPr bwMode="auto">
            <a:xfrm>
              <a:off x="576" y="2592"/>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mj-lt"/>
                  <a:ea typeface="+mj-ea"/>
                </a:rPr>
                <a:t>13</a:t>
              </a:r>
            </a:p>
          </p:txBody>
        </p:sp>
        <p:sp>
          <p:nvSpPr>
            <p:cNvPr id="301076" name="Text Box 20"/>
            <p:cNvSpPr txBox="1">
              <a:spLocks noChangeArrowheads="1"/>
            </p:cNvSpPr>
            <p:nvPr/>
          </p:nvSpPr>
          <p:spPr bwMode="auto">
            <a:xfrm>
              <a:off x="1872" y="3408"/>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mj-lt"/>
                  <a:ea typeface="+mj-ea"/>
                </a:rPr>
                <a:t>15</a:t>
              </a:r>
            </a:p>
          </p:txBody>
        </p:sp>
        <p:sp>
          <p:nvSpPr>
            <p:cNvPr id="301077" name="Text Box 21"/>
            <p:cNvSpPr txBox="1">
              <a:spLocks noChangeArrowheads="1"/>
            </p:cNvSpPr>
            <p:nvPr/>
          </p:nvSpPr>
          <p:spPr bwMode="auto">
            <a:xfrm>
              <a:off x="1968" y="1776"/>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mj-lt"/>
                  <a:ea typeface="+mj-ea"/>
                </a:rPr>
                <a:t>4</a:t>
              </a:r>
            </a:p>
          </p:txBody>
        </p:sp>
        <p:sp>
          <p:nvSpPr>
            <p:cNvPr id="301078" name="Text Box 22"/>
            <p:cNvSpPr txBox="1">
              <a:spLocks noChangeArrowheads="1"/>
            </p:cNvSpPr>
            <p:nvPr/>
          </p:nvSpPr>
          <p:spPr bwMode="auto">
            <a:xfrm>
              <a:off x="1968" y="2112"/>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mj-lt"/>
                  <a:ea typeface="+mj-ea"/>
                </a:rPr>
                <a:t>4</a:t>
              </a:r>
            </a:p>
          </p:txBody>
        </p:sp>
        <p:sp>
          <p:nvSpPr>
            <p:cNvPr id="301079" name="Text Box 23"/>
            <p:cNvSpPr txBox="1">
              <a:spLocks noChangeArrowheads="1"/>
            </p:cNvSpPr>
            <p:nvPr/>
          </p:nvSpPr>
          <p:spPr bwMode="auto">
            <a:xfrm>
              <a:off x="1008" y="2640"/>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mj-lt"/>
                  <a:ea typeface="+mj-ea"/>
                </a:rPr>
                <a:t>13</a:t>
              </a:r>
            </a:p>
          </p:txBody>
        </p:sp>
        <p:sp>
          <p:nvSpPr>
            <p:cNvPr id="301080" name="Text Box 24"/>
            <p:cNvSpPr txBox="1">
              <a:spLocks noChangeArrowheads="1"/>
            </p:cNvSpPr>
            <p:nvPr/>
          </p:nvSpPr>
          <p:spPr bwMode="auto">
            <a:xfrm>
              <a:off x="1536" y="2976"/>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mj-lt"/>
                  <a:ea typeface="+mj-ea"/>
                </a:rPr>
                <a:t>5</a:t>
              </a:r>
            </a:p>
          </p:txBody>
        </p:sp>
        <p:sp>
          <p:nvSpPr>
            <p:cNvPr id="301081" name="Text Box 25"/>
            <p:cNvSpPr txBox="1">
              <a:spLocks noChangeArrowheads="1"/>
            </p:cNvSpPr>
            <p:nvPr/>
          </p:nvSpPr>
          <p:spPr bwMode="auto">
            <a:xfrm>
              <a:off x="2256" y="2928"/>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mj-lt"/>
                  <a:ea typeface="+mj-ea"/>
                </a:rPr>
                <a:t>6</a:t>
              </a:r>
            </a:p>
          </p:txBody>
        </p:sp>
        <p:sp>
          <p:nvSpPr>
            <p:cNvPr id="301082" name="Text Box 26"/>
            <p:cNvSpPr txBox="1">
              <a:spLocks noChangeArrowheads="1"/>
            </p:cNvSpPr>
            <p:nvPr/>
          </p:nvSpPr>
          <p:spPr bwMode="auto">
            <a:xfrm>
              <a:off x="3168" y="2640"/>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mj-lt"/>
                  <a:ea typeface="+mj-ea"/>
                </a:rPr>
                <a:t>12</a:t>
              </a:r>
            </a:p>
          </p:txBody>
        </p:sp>
        <p:sp>
          <p:nvSpPr>
            <p:cNvPr id="301083" name="Text Box 27"/>
            <p:cNvSpPr txBox="1">
              <a:spLocks noChangeArrowheads="1"/>
            </p:cNvSpPr>
            <p:nvPr/>
          </p:nvSpPr>
          <p:spPr bwMode="auto">
            <a:xfrm>
              <a:off x="2736" y="2640"/>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mj-lt"/>
                  <a:ea typeface="+mj-ea"/>
                </a:rPr>
                <a:t>12</a:t>
              </a:r>
            </a:p>
          </p:txBody>
        </p:sp>
        <p:sp>
          <p:nvSpPr>
            <p:cNvPr id="301084" name="Text Box 28"/>
            <p:cNvSpPr txBox="1">
              <a:spLocks noChangeArrowheads="1"/>
            </p:cNvSpPr>
            <p:nvPr/>
          </p:nvSpPr>
          <p:spPr bwMode="auto">
            <a:xfrm>
              <a:off x="2304" y="2400"/>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mj-lt"/>
                  <a:ea typeface="+mj-ea"/>
                </a:rPr>
                <a:t>3</a:t>
              </a:r>
            </a:p>
          </p:txBody>
        </p:sp>
      </p:grpSp>
      <p:sp>
        <p:nvSpPr>
          <p:cNvPr id="301085" name="Text Box 29"/>
          <p:cNvSpPr txBox="1">
            <a:spLocks noChangeArrowheads="1"/>
          </p:cNvSpPr>
          <p:nvPr/>
        </p:nvSpPr>
        <p:spPr bwMode="auto">
          <a:xfrm>
            <a:off x="1478632" y="1556792"/>
            <a:ext cx="5181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dirty="0">
                <a:latin typeface="+mj-lt"/>
                <a:ea typeface="+mj-ea"/>
              </a:rPr>
              <a:t>求源点1到其他各顶点的最短路径？</a:t>
            </a:r>
          </a:p>
        </p:txBody>
      </p:sp>
      <p:sp>
        <p:nvSpPr>
          <p:cNvPr id="301086" name="Line 30"/>
          <p:cNvSpPr>
            <a:spLocks noChangeShapeType="1"/>
          </p:cNvSpPr>
          <p:nvPr/>
        </p:nvSpPr>
        <p:spPr bwMode="auto">
          <a:xfrm flipV="1">
            <a:off x="2943200" y="4513263"/>
            <a:ext cx="720725" cy="504825"/>
          </a:xfrm>
          <a:prstGeom prst="line">
            <a:avLst/>
          </a:prstGeom>
          <a:noFill/>
          <a:ln w="50800">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Tree>
    <p:extLst>
      <p:ext uri="{BB962C8B-B14F-4D97-AF65-F5344CB8AC3E}">
        <p14:creationId xmlns:p14="http://schemas.microsoft.com/office/powerpoint/2010/main" val="358214847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2082" name="Group 2"/>
          <p:cNvGraphicFramePr>
            <a:graphicFrameLocks noGrp="1"/>
          </p:cNvGraphicFramePr>
          <p:nvPr>
            <p:extLst>
              <p:ext uri="{D42A27DB-BD31-4B8C-83A1-F6EECF244321}">
                <p14:modId xmlns:p14="http://schemas.microsoft.com/office/powerpoint/2010/main" val="683415104"/>
              </p:ext>
            </p:extLst>
          </p:nvPr>
        </p:nvGraphicFramePr>
        <p:xfrm>
          <a:off x="1517848" y="2571326"/>
          <a:ext cx="7010400" cy="3810002"/>
        </p:xfrm>
        <a:graphic>
          <a:graphicData uri="http://schemas.openxmlformats.org/drawingml/2006/table">
            <a:tbl>
              <a:tblPr/>
              <a:tblGrid>
                <a:gridCol w="838200"/>
                <a:gridCol w="1295400"/>
                <a:gridCol w="1371600"/>
                <a:gridCol w="1600200"/>
                <a:gridCol w="1905000"/>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终点</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i=1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i=2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i=3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i=4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49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tx1"/>
                          </a:solidFill>
                          <a:effectLst/>
                          <a:latin typeface="楷体_GB2312" pitchFamily="49" charset="-122"/>
                          <a:ea typeface="楷体_GB2312" pitchFamily="49" charset="-122"/>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175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tx1"/>
                          </a:solidFill>
                          <a:effectLst/>
                          <a:latin typeface="楷体_GB2312" pitchFamily="49" charset="-122"/>
                          <a:ea typeface="楷体_GB2312" pitchFamily="49" charset="-122"/>
                        </a:rPr>
                        <a:t>2</a:t>
                      </a:r>
                      <a:endParaRPr kumimoji="0" lang="zh-CN" altLang="en-US" sz="2000" b="1" i="0" u="none" strike="noStrike" cap="none" normalizeH="0" baseline="-25000" smtClean="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hlink"/>
                        </a:buClr>
                        <a:buSzPct val="110000"/>
                        <a:buFont typeface="Wingdings" pitchFamily="2" charset="2"/>
                        <a:buNone/>
                        <a:tabLst/>
                      </a:pP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hlink"/>
                        </a:buClr>
                        <a:buSzPct val="110000"/>
                        <a:buFont typeface="Wingdings" pitchFamily="2" charset="2"/>
                        <a:buNone/>
                        <a:tabLst/>
                      </a:pP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hlink"/>
                        </a:buClr>
                        <a:buSzPct val="110000"/>
                        <a:buFont typeface="Wingdings" pitchFamily="2" charset="2"/>
                        <a:buNone/>
                        <a:tabLst/>
                      </a:pP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hlink"/>
                        </a:buClr>
                        <a:buSzPct val="110000"/>
                        <a:buFont typeface="Wingdings" pitchFamily="2" charset="2"/>
                        <a:buNone/>
                        <a:tabLst/>
                      </a:pP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3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tx1"/>
                          </a:solidFill>
                          <a:effectLst/>
                          <a:latin typeface="楷体_GB2312" pitchFamily="49" charset="-122"/>
                          <a:ea typeface="楷体_GB2312" pitchFamily="49" charset="-122"/>
                        </a:rPr>
                        <a:t>3</a:t>
                      </a:r>
                      <a:endParaRPr kumimoji="0" lang="zh-CN" altLang="en-US" sz="2000" b="1" i="0" u="none" strike="noStrike" cap="none" normalizeH="0" baseline="-25000" smtClean="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50</a:t>
                      </a:r>
                    </a:p>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0 </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4 </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3</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a:t>
                      </a:r>
                      <a:endParaRPr kumimoji="0" lang="zh-CN" altLang="en-US" sz="2000" b="1" i="0" u="none" strike="noStrike" cap="none" normalizeH="0" baseline="0" smtClean="0">
                        <a:ln>
                          <a:noFill/>
                        </a:ln>
                        <a:solidFill>
                          <a:schemeClr val="bg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8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tx1"/>
                          </a:solidFill>
                          <a:effectLst/>
                          <a:latin typeface="楷体_GB2312" pitchFamily="49" charset="-122"/>
                          <a:ea typeface="楷体_GB2312" pitchFamily="49" charset="-122"/>
                        </a:rPr>
                        <a:t>4</a:t>
                      </a:r>
                      <a:endParaRPr kumimoji="0" lang="zh-CN" altLang="en-US" sz="2000" b="1" i="0" u="none" strike="noStrike" cap="none" normalizeH="0" baseline="-25000" smtClean="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hlink"/>
                        </a:buClr>
                        <a:buSzPct val="110000"/>
                        <a:buFont typeface="Wingdings" pitchFamily="2" charset="2"/>
                        <a:buNone/>
                        <a:tabLst/>
                      </a:pP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hlink"/>
                        </a:buClr>
                        <a:buSzPct val="110000"/>
                        <a:buFont typeface="Wingdings" pitchFamily="2" charset="2"/>
                        <a:buNone/>
                        <a:tabLst/>
                      </a:pP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000" b="1" i="0" u="none" strike="noStrike" cap="none" normalizeH="0" baseline="0" smtClean="0">
                        <a:ln>
                          <a:noFill/>
                        </a:ln>
                        <a:solidFill>
                          <a:schemeClr val="bg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tx1"/>
                          </a:solidFill>
                          <a:effectLst/>
                          <a:latin typeface="楷体_GB2312" pitchFamily="49" charset="-122"/>
                          <a:ea typeface="楷体_GB2312" pitchFamily="49" charset="-122"/>
                        </a:rPr>
                        <a:t>j</a:t>
                      </a:r>
                      <a:endParaRPr kumimoji="0" lang="zh-CN" altLang="en-US" sz="2000" b="1" i="0" u="none" strike="noStrike" cap="none" normalizeH="0" baseline="-25000" smtClean="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000" b="1" i="0" u="none" strike="noStrike" cap="none" normalizeH="0" baseline="-2500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000" b="1" i="0" u="none" strike="noStrike" cap="none" normalizeH="0" baseline="-2500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3</a:t>
                      </a:r>
                      <a:endParaRPr kumimoji="0" lang="zh-CN" altLang="en-US" sz="2000" b="1" i="0" u="none" strike="noStrike" cap="none" normalizeH="0" baseline="-25000" smtClean="0">
                        <a:ln>
                          <a:noFill/>
                        </a:ln>
                        <a:solidFill>
                          <a:schemeClr val="bg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5</a:t>
                      </a:r>
                      <a:endParaRPr kumimoji="0" lang="zh-CN" altLang="en-US" sz="2000" b="1" i="0" u="none" strike="noStrike" cap="none" normalizeH="0" baseline="0" smtClean="0">
                        <a:ln>
                          <a:noFill/>
                        </a:ln>
                        <a:solidFill>
                          <a:schemeClr val="bg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64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0 </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2 </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3 </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4</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a:t>
                      </a:r>
                      <a:endParaRPr kumimoji="0" lang="zh-CN" altLang="en-US" sz="2000" b="1" i="0" u="none" strike="noStrike" cap="none" normalizeH="0" baseline="0" smtClean="0">
                        <a:ln>
                          <a:noFill/>
                        </a:ln>
                        <a:solidFill>
                          <a:schemeClr val="bg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0 </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2 </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3 </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4 </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V</a:t>
                      </a:r>
                      <a:r>
                        <a:rPr kumimoji="0" lang="en-US" altLang="zh-CN" sz="2000" b="1" i="0" u="none" strike="noStrike" cap="none" normalizeH="0" baseline="-25000" smtClean="0">
                          <a:ln>
                            <a:noFill/>
                          </a:ln>
                          <a:solidFill>
                            <a:schemeClr val="bg1"/>
                          </a:solidFill>
                          <a:effectLst/>
                          <a:latin typeface="楷体_GB2312" pitchFamily="49" charset="-122"/>
                          <a:ea typeface="楷体_GB2312" pitchFamily="49" charset="-122"/>
                        </a:rPr>
                        <a:t>5</a:t>
                      </a:r>
                      <a:r>
                        <a:rPr kumimoji="0" lang="en-US" altLang="zh-CN" sz="2000" b="1" i="0" u="none" strike="noStrike" cap="none" normalizeH="0" baseline="0" smtClean="0">
                          <a:ln>
                            <a:noFill/>
                          </a:ln>
                          <a:solidFill>
                            <a:schemeClr val="bg1"/>
                          </a:solidFill>
                          <a:effectLst/>
                          <a:latin typeface="楷体_GB2312" pitchFamily="49" charset="-122"/>
                          <a:ea typeface="楷体_GB2312" pitchFamily="49" charset="-122"/>
                        </a:rPr>
                        <a:t>)</a:t>
                      </a:r>
                      <a:endParaRPr kumimoji="0" lang="zh-CN" altLang="en-US" sz="2000" b="1" i="0" u="none" strike="noStrike" cap="none" normalizeH="0" baseline="0" smtClean="0">
                        <a:ln>
                          <a:noFill/>
                        </a:ln>
                        <a:solidFill>
                          <a:schemeClr val="bg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02132" name="Text Box 52"/>
          <p:cNvSpPr txBox="1">
            <a:spLocks noChangeArrowheads="1"/>
          </p:cNvSpPr>
          <p:nvPr/>
        </p:nvSpPr>
        <p:spPr bwMode="auto">
          <a:xfrm>
            <a:off x="2279848" y="3028526"/>
            <a:ext cx="1371600" cy="320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5000"/>
              </a:lnSpc>
            </a:pPr>
            <a:r>
              <a:rPr lang="zh-CN" altLang="en-US" sz="2000">
                <a:latin typeface="Times New Roman" pitchFamily="18" charset="0"/>
              </a:rPr>
              <a:t>13 </a:t>
            </a:r>
          </a:p>
          <a:p>
            <a:pPr algn="ctr" eaLnBrk="0" hangingPunct="0">
              <a:lnSpc>
                <a:spcPct val="95000"/>
              </a:lnSpc>
            </a:pPr>
            <a:r>
              <a:rPr lang="en-US" altLang="zh-CN" sz="2000">
                <a:latin typeface="Times New Roman" pitchFamily="18" charset="0"/>
              </a:rPr>
              <a:t>(V</a:t>
            </a:r>
            <a:r>
              <a:rPr lang="en-US" altLang="zh-CN" sz="2000" baseline="-25000">
                <a:latin typeface="Times New Roman" pitchFamily="18" charset="0"/>
              </a:rPr>
              <a:t>1</a:t>
            </a:r>
            <a:r>
              <a:rPr lang="en-US" altLang="zh-CN" sz="2000">
                <a:latin typeface="Times New Roman" pitchFamily="18" charset="0"/>
              </a:rPr>
              <a:t> V</a:t>
            </a:r>
            <a:r>
              <a:rPr lang="en-US" altLang="zh-CN" sz="2000" baseline="-25000">
                <a:latin typeface="Times New Roman" pitchFamily="18" charset="0"/>
              </a:rPr>
              <a:t>0</a:t>
            </a:r>
            <a:r>
              <a:rPr lang="en-US" altLang="zh-CN" sz="2000">
                <a:latin typeface="Times New Roman" pitchFamily="18" charset="0"/>
              </a:rPr>
              <a:t>)</a:t>
            </a:r>
            <a:endParaRPr lang="zh-CN" altLang="en-US" sz="2000">
              <a:latin typeface="Times New Roman" pitchFamily="18" charset="0"/>
            </a:endParaRPr>
          </a:p>
          <a:p>
            <a:pPr algn="ctr" eaLnBrk="0" hangingPunct="0">
              <a:lnSpc>
                <a:spcPct val="95000"/>
              </a:lnSpc>
              <a:spcBef>
                <a:spcPct val="20000"/>
              </a:spcBef>
            </a:pPr>
            <a:r>
              <a:rPr lang="en-US" altLang="zh-CN" sz="2000">
                <a:latin typeface="Times New Roman" pitchFamily="18" charset="0"/>
              </a:rPr>
              <a:t>15</a:t>
            </a:r>
          </a:p>
          <a:p>
            <a:pPr algn="ctr" eaLnBrk="0" hangingPunct="0">
              <a:lnSpc>
                <a:spcPct val="95000"/>
              </a:lnSpc>
            </a:pPr>
            <a:r>
              <a:rPr lang="en-US" altLang="zh-CN" sz="2000">
                <a:latin typeface="Times New Roman" pitchFamily="18" charset="0"/>
              </a:rPr>
              <a:t>(V</a:t>
            </a:r>
            <a:r>
              <a:rPr lang="en-US" altLang="zh-CN" sz="2000" baseline="-25000">
                <a:latin typeface="Times New Roman" pitchFamily="18" charset="0"/>
              </a:rPr>
              <a:t>1 </a:t>
            </a:r>
            <a:r>
              <a:rPr lang="en-US" altLang="zh-CN" sz="2000">
                <a:latin typeface="Times New Roman" pitchFamily="18" charset="0"/>
              </a:rPr>
              <a:t>V</a:t>
            </a:r>
            <a:r>
              <a:rPr lang="en-US" altLang="zh-CN" sz="2000" baseline="-25000">
                <a:latin typeface="Times New Roman" pitchFamily="18" charset="0"/>
              </a:rPr>
              <a:t>2</a:t>
            </a:r>
            <a:r>
              <a:rPr lang="en-US" altLang="zh-CN" sz="2000">
                <a:latin typeface="Times New Roman" pitchFamily="18" charset="0"/>
              </a:rPr>
              <a:t>)</a:t>
            </a:r>
          </a:p>
          <a:p>
            <a:pPr algn="ctr" eaLnBrk="0" hangingPunct="0">
              <a:lnSpc>
                <a:spcPct val="110000"/>
              </a:lnSpc>
              <a:spcBef>
                <a:spcPct val="50000"/>
              </a:spcBef>
            </a:pPr>
            <a:r>
              <a:rPr lang="zh-CN" altLang="en-US" sz="2000">
                <a:latin typeface="Times New Roman" pitchFamily="18" charset="0"/>
              </a:rPr>
              <a:t>∞</a:t>
            </a:r>
          </a:p>
          <a:p>
            <a:pPr algn="ctr" eaLnBrk="0" hangingPunct="0">
              <a:lnSpc>
                <a:spcPct val="95000"/>
              </a:lnSpc>
              <a:spcBef>
                <a:spcPct val="25000"/>
              </a:spcBef>
            </a:pPr>
            <a:r>
              <a:rPr lang="en-US" altLang="zh-CN" sz="2000">
                <a:latin typeface="Times New Roman" pitchFamily="18" charset="0"/>
              </a:rPr>
              <a:t>5</a:t>
            </a:r>
          </a:p>
          <a:p>
            <a:pPr algn="ctr" eaLnBrk="0" hangingPunct="0">
              <a:lnSpc>
                <a:spcPct val="95000"/>
              </a:lnSpc>
              <a:spcAft>
                <a:spcPct val="20000"/>
              </a:spcAft>
            </a:pPr>
            <a:r>
              <a:rPr lang="en-US" altLang="zh-CN" sz="2000">
                <a:latin typeface="Times New Roman" pitchFamily="18" charset="0"/>
              </a:rPr>
              <a:t>(V</a:t>
            </a:r>
            <a:r>
              <a:rPr lang="en-US" altLang="zh-CN" sz="2000" baseline="-25000">
                <a:latin typeface="Times New Roman" pitchFamily="18" charset="0"/>
              </a:rPr>
              <a:t>1 </a:t>
            </a:r>
            <a:r>
              <a:rPr lang="en-US" altLang="zh-CN" sz="2000">
                <a:latin typeface="Times New Roman" pitchFamily="18" charset="0"/>
              </a:rPr>
              <a:t>V</a:t>
            </a:r>
            <a:r>
              <a:rPr lang="en-US" altLang="zh-CN" sz="2000" baseline="-25000">
                <a:latin typeface="Times New Roman" pitchFamily="18" charset="0"/>
              </a:rPr>
              <a:t>4</a:t>
            </a:r>
            <a:r>
              <a:rPr lang="en-US" altLang="zh-CN" sz="2000">
                <a:latin typeface="Times New Roman" pitchFamily="18" charset="0"/>
              </a:rPr>
              <a:t>)</a:t>
            </a:r>
          </a:p>
          <a:p>
            <a:pPr algn="ctr" eaLnBrk="0" hangingPunct="0">
              <a:lnSpc>
                <a:spcPct val="95000"/>
              </a:lnSpc>
              <a:spcAft>
                <a:spcPct val="20000"/>
              </a:spcAft>
            </a:pPr>
            <a:r>
              <a:rPr lang="en-US" altLang="zh-CN" sz="2000">
                <a:latin typeface="Times New Roman" pitchFamily="18" charset="0"/>
              </a:rPr>
              <a:t>V</a:t>
            </a:r>
            <a:r>
              <a:rPr lang="en-US" altLang="zh-CN" sz="2000" baseline="-25000">
                <a:latin typeface="Times New Roman" pitchFamily="18" charset="0"/>
              </a:rPr>
              <a:t>4</a:t>
            </a:r>
          </a:p>
          <a:p>
            <a:pPr algn="ctr" eaLnBrk="0" hangingPunct="0">
              <a:lnSpc>
                <a:spcPct val="95000"/>
              </a:lnSpc>
              <a:spcAft>
                <a:spcPct val="40000"/>
              </a:spcAft>
            </a:pPr>
            <a:r>
              <a:rPr lang="en-US" altLang="zh-CN" sz="2000">
                <a:latin typeface="Times New Roman" pitchFamily="18" charset="0"/>
              </a:rPr>
              <a:t>(V</a:t>
            </a:r>
            <a:r>
              <a:rPr lang="en-US" altLang="zh-CN" sz="2000" baseline="-25000">
                <a:latin typeface="Times New Roman" pitchFamily="18" charset="0"/>
              </a:rPr>
              <a:t>1 </a:t>
            </a:r>
            <a:r>
              <a:rPr lang="en-US" altLang="zh-CN" sz="2000">
                <a:latin typeface="Times New Roman" pitchFamily="18" charset="0"/>
              </a:rPr>
              <a:t>V</a:t>
            </a:r>
            <a:r>
              <a:rPr lang="en-US" altLang="zh-CN" sz="2000" baseline="-25000">
                <a:latin typeface="Times New Roman" pitchFamily="18" charset="0"/>
              </a:rPr>
              <a:t>4</a:t>
            </a:r>
            <a:r>
              <a:rPr lang="en-US" altLang="zh-CN">
                <a:latin typeface="Times New Roman" pitchFamily="18" charset="0"/>
              </a:rPr>
              <a:t>)</a:t>
            </a:r>
            <a:endParaRPr lang="zh-CN" altLang="en-US">
              <a:latin typeface="Times New Roman" pitchFamily="18" charset="0"/>
            </a:endParaRPr>
          </a:p>
        </p:txBody>
      </p:sp>
      <p:grpSp>
        <p:nvGrpSpPr>
          <p:cNvPr id="302133" name="Group 53"/>
          <p:cNvGrpSpPr>
            <a:grpSpLocks/>
          </p:cNvGrpSpPr>
          <p:nvPr/>
        </p:nvGrpSpPr>
        <p:grpSpPr bwMode="auto">
          <a:xfrm>
            <a:off x="4876800" y="0"/>
            <a:ext cx="4267200" cy="2376810"/>
            <a:chOff x="576" y="1776"/>
            <a:chExt cx="2928" cy="1932"/>
          </a:xfrm>
        </p:grpSpPr>
        <p:sp>
          <p:nvSpPr>
            <p:cNvPr id="302134" name="Oval 54"/>
            <p:cNvSpPr>
              <a:spLocks noChangeArrowheads="1"/>
            </p:cNvSpPr>
            <p:nvPr/>
          </p:nvSpPr>
          <p:spPr bwMode="auto">
            <a:xfrm>
              <a:off x="1104" y="2112"/>
              <a:ext cx="336" cy="28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a:latin typeface="Times New Roman" pitchFamily="18" charset="0"/>
                </a:rPr>
                <a:t>0</a:t>
              </a:r>
            </a:p>
          </p:txBody>
        </p:sp>
        <p:sp>
          <p:nvSpPr>
            <p:cNvPr id="302135" name="Oval 55"/>
            <p:cNvSpPr>
              <a:spLocks noChangeArrowheads="1"/>
            </p:cNvSpPr>
            <p:nvPr/>
          </p:nvSpPr>
          <p:spPr bwMode="auto">
            <a:xfrm>
              <a:off x="1104" y="3216"/>
              <a:ext cx="336" cy="28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a:latin typeface="Times New Roman" pitchFamily="18" charset="0"/>
                </a:rPr>
                <a:t>1</a:t>
              </a:r>
            </a:p>
          </p:txBody>
        </p:sp>
        <p:sp>
          <p:nvSpPr>
            <p:cNvPr id="302136" name="Oval 56"/>
            <p:cNvSpPr>
              <a:spLocks noChangeArrowheads="1"/>
            </p:cNvSpPr>
            <p:nvPr/>
          </p:nvSpPr>
          <p:spPr bwMode="auto">
            <a:xfrm>
              <a:off x="1872" y="2688"/>
              <a:ext cx="336" cy="28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a:latin typeface="Times New Roman" pitchFamily="18" charset="0"/>
                </a:rPr>
                <a:t>4</a:t>
              </a:r>
            </a:p>
          </p:txBody>
        </p:sp>
        <p:sp>
          <p:nvSpPr>
            <p:cNvPr id="302137" name="Oval 57"/>
            <p:cNvSpPr>
              <a:spLocks noChangeArrowheads="1"/>
            </p:cNvSpPr>
            <p:nvPr/>
          </p:nvSpPr>
          <p:spPr bwMode="auto">
            <a:xfrm>
              <a:off x="2832" y="2112"/>
              <a:ext cx="336" cy="28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a:latin typeface="Times New Roman" pitchFamily="18" charset="0"/>
                </a:rPr>
                <a:t>3</a:t>
              </a:r>
            </a:p>
          </p:txBody>
        </p:sp>
        <p:sp>
          <p:nvSpPr>
            <p:cNvPr id="302138" name="Oval 58"/>
            <p:cNvSpPr>
              <a:spLocks noChangeArrowheads="1"/>
            </p:cNvSpPr>
            <p:nvPr/>
          </p:nvSpPr>
          <p:spPr bwMode="auto">
            <a:xfrm>
              <a:off x="2880" y="3216"/>
              <a:ext cx="336" cy="28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a:latin typeface="Times New Roman" pitchFamily="18" charset="0"/>
                </a:rPr>
                <a:t>2</a:t>
              </a:r>
            </a:p>
          </p:txBody>
        </p:sp>
        <p:sp>
          <p:nvSpPr>
            <p:cNvPr id="302139" name="Line 59"/>
            <p:cNvSpPr>
              <a:spLocks noChangeShapeType="1"/>
            </p:cNvSpPr>
            <p:nvPr/>
          </p:nvSpPr>
          <p:spPr bwMode="auto">
            <a:xfrm flipV="1">
              <a:off x="1248" y="2400"/>
              <a:ext cx="0" cy="81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302140" name="Line 60"/>
            <p:cNvSpPr>
              <a:spLocks noChangeShapeType="1"/>
            </p:cNvSpPr>
            <p:nvPr/>
          </p:nvSpPr>
          <p:spPr bwMode="auto">
            <a:xfrm flipV="1">
              <a:off x="1392" y="2928"/>
              <a:ext cx="528" cy="33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302141" name="Line 61"/>
            <p:cNvSpPr>
              <a:spLocks noChangeShapeType="1"/>
            </p:cNvSpPr>
            <p:nvPr/>
          </p:nvSpPr>
          <p:spPr bwMode="auto">
            <a:xfrm>
              <a:off x="1440" y="3360"/>
              <a:ext cx="144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302142" name="Line 62"/>
            <p:cNvSpPr>
              <a:spLocks noChangeShapeType="1"/>
            </p:cNvSpPr>
            <p:nvPr/>
          </p:nvSpPr>
          <p:spPr bwMode="auto">
            <a:xfrm flipV="1">
              <a:off x="3024" y="2352"/>
              <a:ext cx="0" cy="86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302143" name="Line 63"/>
            <p:cNvSpPr>
              <a:spLocks noChangeShapeType="1"/>
            </p:cNvSpPr>
            <p:nvPr/>
          </p:nvSpPr>
          <p:spPr bwMode="auto">
            <a:xfrm>
              <a:off x="2208" y="2880"/>
              <a:ext cx="672" cy="38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302144" name="Line 64"/>
            <p:cNvSpPr>
              <a:spLocks noChangeShapeType="1"/>
            </p:cNvSpPr>
            <p:nvPr/>
          </p:nvSpPr>
          <p:spPr bwMode="auto">
            <a:xfrm flipV="1">
              <a:off x="2208" y="2352"/>
              <a:ext cx="624" cy="38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302145" name="Line 65"/>
            <p:cNvSpPr>
              <a:spLocks noChangeShapeType="1"/>
            </p:cNvSpPr>
            <p:nvPr/>
          </p:nvSpPr>
          <p:spPr bwMode="auto">
            <a:xfrm flipH="1">
              <a:off x="1440" y="2256"/>
              <a:ext cx="139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302146" name="Freeform 66"/>
            <p:cNvSpPr>
              <a:spLocks/>
            </p:cNvSpPr>
            <p:nvPr/>
          </p:nvSpPr>
          <p:spPr bwMode="auto">
            <a:xfrm>
              <a:off x="864" y="2304"/>
              <a:ext cx="240" cy="1008"/>
            </a:xfrm>
            <a:custGeom>
              <a:avLst/>
              <a:gdLst>
                <a:gd name="T0" fmla="*/ 240 w 240"/>
                <a:gd name="T1" fmla="*/ 0 h 1008"/>
                <a:gd name="T2" fmla="*/ 0 w 240"/>
                <a:gd name="T3" fmla="*/ 480 h 1008"/>
                <a:gd name="T4" fmla="*/ 240 w 240"/>
                <a:gd name="T5" fmla="*/ 1008 h 1008"/>
              </a:gdLst>
              <a:ahLst/>
              <a:cxnLst>
                <a:cxn ang="0">
                  <a:pos x="T0" y="T1"/>
                </a:cxn>
                <a:cxn ang="0">
                  <a:pos x="T2" y="T3"/>
                </a:cxn>
                <a:cxn ang="0">
                  <a:pos x="T4" y="T5"/>
                </a:cxn>
              </a:cxnLst>
              <a:rect l="0" t="0" r="r" b="b"/>
              <a:pathLst>
                <a:path w="240" h="1008">
                  <a:moveTo>
                    <a:pt x="240" y="0"/>
                  </a:moveTo>
                  <a:cubicBezTo>
                    <a:pt x="120" y="156"/>
                    <a:pt x="0" y="312"/>
                    <a:pt x="0" y="480"/>
                  </a:cubicBezTo>
                  <a:cubicBezTo>
                    <a:pt x="0" y="648"/>
                    <a:pt x="200" y="920"/>
                    <a:pt x="240" y="1008"/>
                  </a:cubicBezTo>
                </a:path>
              </a:pathLst>
            </a:custGeom>
            <a:noFill/>
            <a:ln w="12700" cap="flat" cmpd="sng">
              <a:solidFill>
                <a:schemeClr val="tx1"/>
              </a:solidFill>
              <a:prstDash val="solid"/>
              <a:miter lim="800000"/>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302147" name="Freeform 67"/>
            <p:cNvSpPr>
              <a:spLocks/>
            </p:cNvSpPr>
            <p:nvPr/>
          </p:nvSpPr>
          <p:spPr bwMode="auto">
            <a:xfrm>
              <a:off x="1296" y="2016"/>
              <a:ext cx="1680" cy="96"/>
            </a:xfrm>
            <a:custGeom>
              <a:avLst/>
              <a:gdLst>
                <a:gd name="T0" fmla="*/ 0 w 1680"/>
                <a:gd name="T1" fmla="*/ 96 h 96"/>
                <a:gd name="T2" fmla="*/ 912 w 1680"/>
                <a:gd name="T3" fmla="*/ 0 h 96"/>
                <a:gd name="T4" fmla="*/ 1680 w 1680"/>
                <a:gd name="T5" fmla="*/ 96 h 96"/>
              </a:gdLst>
              <a:ahLst/>
              <a:cxnLst>
                <a:cxn ang="0">
                  <a:pos x="T0" y="T1"/>
                </a:cxn>
                <a:cxn ang="0">
                  <a:pos x="T2" y="T3"/>
                </a:cxn>
                <a:cxn ang="0">
                  <a:pos x="T4" y="T5"/>
                </a:cxn>
              </a:cxnLst>
              <a:rect l="0" t="0" r="r" b="b"/>
              <a:pathLst>
                <a:path w="1680" h="96">
                  <a:moveTo>
                    <a:pt x="0" y="96"/>
                  </a:moveTo>
                  <a:cubicBezTo>
                    <a:pt x="316" y="48"/>
                    <a:pt x="632" y="0"/>
                    <a:pt x="912" y="0"/>
                  </a:cubicBezTo>
                  <a:cubicBezTo>
                    <a:pt x="1192" y="0"/>
                    <a:pt x="1552" y="80"/>
                    <a:pt x="1680" y="96"/>
                  </a:cubicBezTo>
                </a:path>
              </a:pathLst>
            </a:custGeom>
            <a:noFill/>
            <a:ln w="9525" cap="flat" cmpd="sng">
              <a:solidFill>
                <a:schemeClr val="tx1"/>
              </a:solidFill>
              <a:prstDash val="solid"/>
              <a:miter lim="800000"/>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302148" name="Freeform 68"/>
            <p:cNvSpPr>
              <a:spLocks/>
            </p:cNvSpPr>
            <p:nvPr/>
          </p:nvSpPr>
          <p:spPr bwMode="auto">
            <a:xfrm>
              <a:off x="3120" y="2304"/>
              <a:ext cx="152" cy="912"/>
            </a:xfrm>
            <a:custGeom>
              <a:avLst/>
              <a:gdLst>
                <a:gd name="T0" fmla="*/ 48 w 152"/>
                <a:gd name="T1" fmla="*/ 0 h 912"/>
                <a:gd name="T2" fmla="*/ 144 w 152"/>
                <a:gd name="T3" fmla="*/ 528 h 912"/>
                <a:gd name="T4" fmla="*/ 0 w 152"/>
                <a:gd name="T5" fmla="*/ 912 h 912"/>
              </a:gdLst>
              <a:ahLst/>
              <a:cxnLst>
                <a:cxn ang="0">
                  <a:pos x="T0" y="T1"/>
                </a:cxn>
                <a:cxn ang="0">
                  <a:pos x="T2" y="T3"/>
                </a:cxn>
                <a:cxn ang="0">
                  <a:pos x="T4" y="T5"/>
                </a:cxn>
              </a:cxnLst>
              <a:rect l="0" t="0" r="r" b="b"/>
              <a:pathLst>
                <a:path w="152" h="912">
                  <a:moveTo>
                    <a:pt x="48" y="0"/>
                  </a:moveTo>
                  <a:cubicBezTo>
                    <a:pt x="100" y="188"/>
                    <a:pt x="152" y="376"/>
                    <a:pt x="144" y="528"/>
                  </a:cubicBezTo>
                  <a:cubicBezTo>
                    <a:pt x="136" y="680"/>
                    <a:pt x="24" y="848"/>
                    <a:pt x="0" y="912"/>
                  </a:cubicBezTo>
                </a:path>
              </a:pathLst>
            </a:custGeom>
            <a:noFill/>
            <a:ln w="9525" cap="flat" cmpd="sng">
              <a:solidFill>
                <a:schemeClr val="tx1"/>
              </a:solidFill>
              <a:prstDash val="solid"/>
              <a:miter lim="800000"/>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302149" name="Text Box 69"/>
            <p:cNvSpPr txBox="1">
              <a:spLocks noChangeArrowheads="1"/>
            </p:cNvSpPr>
            <p:nvPr/>
          </p:nvSpPr>
          <p:spPr bwMode="auto">
            <a:xfrm>
              <a:off x="576" y="2592"/>
              <a:ext cx="33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Times New Roman" pitchFamily="18" charset="0"/>
                </a:rPr>
                <a:t>13</a:t>
              </a:r>
            </a:p>
          </p:txBody>
        </p:sp>
        <p:sp>
          <p:nvSpPr>
            <p:cNvPr id="302150" name="Text Box 70"/>
            <p:cNvSpPr txBox="1">
              <a:spLocks noChangeArrowheads="1"/>
            </p:cNvSpPr>
            <p:nvPr/>
          </p:nvSpPr>
          <p:spPr bwMode="auto">
            <a:xfrm>
              <a:off x="1872" y="3408"/>
              <a:ext cx="33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Times New Roman" pitchFamily="18" charset="0"/>
                </a:rPr>
                <a:t>15</a:t>
              </a:r>
            </a:p>
          </p:txBody>
        </p:sp>
        <p:sp>
          <p:nvSpPr>
            <p:cNvPr id="302151" name="Text Box 71"/>
            <p:cNvSpPr txBox="1">
              <a:spLocks noChangeArrowheads="1"/>
            </p:cNvSpPr>
            <p:nvPr/>
          </p:nvSpPr>
          <p:spPr bwMode="auto">
            <a:xfrm>
              <a:off x="1968" y="1776"/>
              <a:ext cx="33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Times New Roman" pitchFamily="18" charset="0"/>
                </a:rPr>
                <a:t>4</a:t>
              </a:r>
            </a:p>
          </p:txBody>
        </p:sp>
        <p:sp>
          <p:nvSpPr>
            <p:cNvPr id="302152" name="Text Box 72"/>
            <p:cNvSpPr txBox="1">
              <a:spLocks noChangeArrowheads="1"/>
            </p:cNvSpPr>
            <p:nvPr/>
          </p:nvSpPr>
          <p:spPr bwMode="auto">
            <a:xfrm>
              <a:off x="1968" y="2111"/>
              <a:ext cx="33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Times New Roman" pitchFamily="18" charset="0"/>
                </a:rPr>
                <a:t>4</a:t>
              </a:r>
            </a:p>
          </p:txBody>
        </p:sp>
        <p:sp>
          <p:nvSpPr>
            <p:cNvPr id="302153" name="Text Box 73"/>
            <p:cNvSpPr txBox="1">
              <a:spLocks noChangeArrowheads="1"/>
            </p:cNvSpPr>
            <p:nvPr/>
          </p:nvSpPr>
          <p:spPr bwMode="auto">
            <a:xfrm>
              <a:off x="1008" y="2641"/>
              <a:ext cx="33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Times New Roman" pitchFamily="18" charset="0"/>
                </a:rPr>
                <a:t>13</a:t>
              </a:r>
            </a:p>
          </p:txBody>
        </p:sp>
        <p:sp>
          <p:nvSpPr>
            <p:cNvPr id="302154" name="Text Box 74"/>
            <p:cNvSpPr txBox="1">
              <a:spLocks noChangeArrowheads="1"/>
            </p:cNvSpPr>
            <p:nvPr/>
          </p:nvSpPr>
          <p:spPr bwMode="auto">
            <a:xfrm>
              <a:off x="1536" y="2976"/>
              <a:ext cx="33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Times New Roman" pitchFamily="18" charset="0"/>
                </a:rPr>
                <a:t>5</a:t>
              </a:r>
            </a:p>
          </p:txBody>
        </p:sp>
        <p:sp>
          <p:nvSpPr>
            <p:cNvPr id="302155" name="Text Box 75"/>
            <p:cNvSpPr txBox="1">
              <a:spLocks noChangeArrowheads="1"/>
            </p:cNvSpPr>
            <p:nvPr/>
          </p:nvSpPr>
          <p:spPr bwMode="auto">
            <a:xfrm>
              <a:off x="2256" y="2928"/>
              <a:ext cx="33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Times New Roman" pitchFamily="18" charset="0"/>
                </a:rPr>
                <a:t>6</a:t>
              </a:r>
            </a:p>
          </p:txBody>
        </p:sp>
        <p:sp>
          <p:nvSpPr>
            <p:cNvPr id="302156" name="Text Box 76"/>
            <p:cNvSpPr txBox="1">
              <a:spLocks noChangeArrowheads="1"/>
            </p:cNvSpPr>
            <p:nvPr/>
          </p:nvSpPr>
          <p:spPr bwMode="auto">
            <a:xfrm>
              <a:off x="3169" y="2641"/>
              <a:ext cx="335"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Times New Roman" pitchFamily="18" charset="0"/>
                </a:rPr>
                <a:t>12</a:t>
              </a:r>
            </a:p>
          </p:txBody>
        </p:sp>
        <p:sp>
          <p:nvSpPr>
            <p:cNvPr id="302157" name="Text Box 77"/>
            <p:cNvSpPr txBox="1">
              <a:spLocks noChangeArrowheads="1"/>
            </p:cNvSpPr>
            <p:nvPr/>
          </p:nvSpPr>
          <p:spPr bwMode="auto">
            <a:xfrm>
              <a:off x="2736" y="2641"/>
              <a:ext cx="33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Times New Roman" pitchFamily="18" charset="0"/>
                </a:rPr>
                <a:t>12</a:t>
              </a:r>
            </a:p>
          </p:txBody>
        </p:sp>
        <p:sp>
          <p:nvSpPr>
            <p:cNvPr id="302158" name="Text Box 78"/>
            <p:cNvSpPr txBox="1">
              <a:spLocks noChangeArrowheads="1"/>
            </p:cNvSpPr>
            <p:nvPr/>
          </p:nvSpPr>
          <p:spPr bwMode="auto">
            <a:xfrm>
              <a:off x="2304" y="2401"/>
              <a:ext cx="33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latin typeface="Times New Roman" pitchFamily="18" charset="0"/>
                </a:rPr>
                <a:t>3</a:t>
              </a:r>
            </a:p>
          </p:txBody>
        </p:sp>
      </p:grpSp>
      <p:sp>
        <p:nvSpPr>
          <p:cNvPr id="302159" name="Text Box 79"/>
          <p:cNvSpPr txBox="1">
            <a:spLocks noChangeArrowheads="1"/>
          </p:cNvSpPr>
          <p:nvPr/>
        </p:nvSpPr>
        <p:spPr bwMode="auto">
          <a:xfrm>
            <a:off x="3651448" y="3028526"/>
            <a:ext cx="1371600" cy="322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5000"/>
              </a:lnSpc>
            </a:pPr>
            <a:r>
              <a:rPr lang="zh-CN" altLang="en-US" sz="2000">
                <a:latin typeface="Times New Roman" pitchFamily="18" charset="0"/>
              </a:rPr>
              <a:t>13 </a:t>
            </a:r>
          </a:p>
          <a:p>
            <a:pPr algn="ctr" eaLnBrk="0" hangingPunct="0">
              <a:lnSpc>
                <a:spcPct val="95000"/>
              </a:lnSpc>
            </a:pPr>
            <a:r>
              <a:rPr lang="en-US" altLang="zh-CN" sz="2000">
                <a:latin typeface="Times New Roman" pitchFamily="18" charset="0"/>
              </a:rPr>
              <a:t>(V</a:t>
            </a:r>
            <a:r>
              <a:rPr lang="en-US" altLang="zh-CN" sz="2000" baseline="-25000">
                <a:latin typeface="Times New Roman" pitchFamily="18" charset="0"/>
              </a:rPr>
              <a:t>1</a:t>
            </a:r>
            <a:r>
              <a:rPr lang="en-US" altLang="zh-CN" sz="2000">
                <a:latin typeface="Times New Roman" pitchFamily="18" charset="0"/>
              </a:rPr>
              <a:t> V</a:t>
            </a:r>
            <a:r>
              <a:rPr lang="en-US" altLang="zh-CN" sz="2000" baseline="-25000">
                <a:latin typeface="Times New Roman" pitchFamily="18" charset="0"/>
              </a:rPr>
              <a:t>0</a:t>
            </a:r>
            <a:r>
              <a:rPr lang="en-US" altLang="zh-CN" sz="2000">
                <a:latin typeface="Times New Roman" pitchFamily="18" charset="0"/>
              </a:rPr>
              <a:t>)</a:t>
            </a:r>
            <a:endParaRPr lang="zh-CN" altLang="en-US" sz="2000">
              <a:latin typeface="Times New Roman" pitchFamily="18" charset="0"/>
            </a:endParaRPr>
          </a:p>
          <a:p>
            <a:pPr algn="ctr" eaLnBrk="0" hangingPunct="0">
              <a:lnSpc>
                <a:spcPct val="95000"/>
              </a:lnSpc>
              <a:spcBef>
                <a:spcPct val="20000"/>
              </a:spcBef>
            </a:pPr>
            <a:r>
              <a:rPr lang="en-US" altLang="zh-CN" sz="2000">
                <a:latin typeface="Times New Roman" pitchFamily="18" charset="0"/>
              </a:rPr>
              <a:t>11</a:t>
            </a:r>
          </a:p>
          <a:p>
            <a:pPr algn="ctr" eaLnBrk="0" hangingPunct="0">
              <a:lnSpc>
                <a:spcPct val="95000"/>
              </a:lnSpc>
            </a:pPr>
            <a:r>
              <a:rPr lang="en-US" altLang="zh-CN" sz="2000">
                <a:latin typeface="Times New Roman" pitchFamily="18" charset="0"/>
              </a:rPr>
              <a:t>(V</a:t>
            </a:r>
            <a:r>
              <a:rPr lang="en-US" altLang="zh-CN" sz="2000" baseline="-25000">
                <a:latin typeface="Times New Roman" pitchFamily="18" charset="0"/>
              </a:rPr>
              <a:t>1</a:t>
            </a:r>
            <a:r>
              <a:rPr lang="en-US" altLang="zh-CN" sz="2000">
                <a:latin typeface="Times New Roman" pitchFamily="18" charset="0"/>
              </a:rPr>
              <a:t>V</a:t>
            </a:r>
            <a:r>
              <a:rPr lang="en-US" altLang="zh-CN" sz="2000" baseline="-25000">
                <a:latin typeface="Times New Roman" pitchFamily="18" charset="0"/>
              </a:rPr>
              <a:t>4 </a:t>
            </a:r>
            <a:r>
              <a:rPr lang="en-US" altLang="zh-CN" sz="2000">
                <a:latin typeface="Times New Roman" pitchFamily="18" charset="0"/>
              </a:rPr>
              <a:t>V</a:t>
            </a:r>
            <a:r>
              <a:rPr lang="en-US" altLang="zh-CN" sz="2000" baseline="-25000">
                <a:latin typeface="Times New Roman" pitchFamily="18" charset="0"/>
              </a:rPr>
              <a:t>2</a:t>
            </a:r>
            <a:r>
              <a:rPr lang="en-US" altLang="zh-CN" sz="2000">
                <a:latin typeface="Times New Roman" pitchFamily="18" charset="0"/>
              </a:rPr>
              <a:t>)</a:t>
            </a:r>
          </a:p>
          <a:p>
            <a:pPr algn="ctr" eaLnBrk="0" hangingPunct="0">
              <a:lnSpc>
                <a:spcPct val="95000"/>
              </a:lnSpc>
            </a:pPr>
            <a:r>
              <a:rPr lang="en-US" altLang="zh-CN" sz="2000">
                <a:latin typeface="Times New Roman" pitchFamily="18" charset="0"/>
              </a:rPr>
              <a:t>8</a:t>
            </a:r>
          </a:p>
          <a:p>
            <a:pPr algn="ctr" eaLnBrk="0" hangingPunct="0">
              <a:lnSpc>
                <a:spcPct val="75000"/>
              </a:lnSpc>
              <a:spcAft>
                <a:spcPct val="20000"/>
              </a:spcAft>
            </a:pPr>
            <a:r>
              <a:rPr lang="en-US" altLang="zh-CN" sz="2000">
                <a:latin typeface="Times New Roman" pitchFamily="18" charset="0"/>
              </a:rPr>
              <a:t>(V</a:t>
            </a:r>
            <a:r>
              <a:rPr lang="en-US" altLang="zh-CN" sz="2000" baseline="-25000">
                <a:latin typeface="Times New Roman" pitchFamily="18" charset="0"/>
              </a:rPr>
              <a:t>1 </a:t>
            </a:r>
            <a:r>
              <a:rPr lang="en-US" altLang="zh-CN" sz="2000">
                <a:latin typeface="Times New Roman" pitchFamily="18" charset="0"/>
              </a:rPr>
              <a:t>V</a:t>
            </a:r>
            <a:r>
              <a:rPr lang="en-US" altLang="zh-CN" sz="2000" baseline="-25000">
                <a:latin typeface="Times New Roman" pitchFamily="18" charset="0"/>
              </a:rPr>
              <a:t>4 </a:t>
            </a:r>
            <a:r>
              <a:rPr kumimoji="1" lang="en-US" altLang="zh-CN" sz="2000">
                <a:latin typeface="Arial" charset="0"/>
              </a:rPr>
              <a:t>V</a:t>
            </a:r>
            <a:r>
              <a:rPr kumimoji="1" lang="en-US" altLang="zh-CN" sz="2000" baseline="-25000">
                <a:latin typeface="Arial" charset="0"/>
              </a:rPr>
              <a:t>3</a:t>
            </a:r>
            <a:r>
              <a:rPr lang="en-US" altLang="zh-CN" sz="2000">
                <a:latin typeface="Times New Roman" pitchFamily="18" charset="0"/>
              </a:rPr>
              <a:t>)</a:t>
            </a:r>
          </a:p>
          <a:p>
            <a:pPr algn="ctr" eaLnBrk="0" hangingPunct="0">
              <a:lnSpc>
                <a:spcPct val="85000"/>
              </a:lnSpc>
              <a:spcAft>
                <a:spcPct val="15000"/>
              </a:spcAft>
            </a:pPr>
            <a:endParaRPr lang="en-US" altLang="zh-CN" sz="2000">
              <a:latin typeface="Times New Roman" pitchFamily="18" charset="0"/>
            </a:endParaRPr>
          </a:p>
          <a:p>
            <a:pPr algn="ctr" eaLnBrk="0" hangingPunct="0">
              <a:lnSpc>
                <a:spcPct val="85000"/>
              </a:lnSpc>
              <a:spcAft>
                <a:spcPct val="15000"/>
              </a:spcAft>
            </a:pPr>
            <a:endParaRPr lang="en-US" altLang="zh-CN" sz="2000">
              <a:latin typeface="Times New Roman" pitchFamily="18" charset="0"/>
            </a:endParaRPr>
          </a:p>
          <a:p>
            <a:pPr algn="ctr" eaLnBrk="0" hangingPunct="0">
              <a:lnSpc>
                <a:spcPct val="85000"/>
              </a:lnSpc>
              <a:spcAft>
                <a:spcPct val="15000"/>
              </a:spcAft>
            </a:pPr>
            <a:r>
              <a:rPr lang="en-US" altLang="zh-CN" sz="2000">
                <a:latin typeface="Times New Roman" pitchFamily="18" charset="0"/>
              </a:rPr>
              <a:t>V</a:t>
            </a:r>
            <a:r>
              <a:rPr lang="en-US" altLang="zh-CN" sz="2000" baseline="-25000">
                <a:latin typeface="Times New Roman" pitchFamily="18" charset="0"/>
              </a:rPr>
              <a:t>3</a:t>
            </a:r>
          </a:p>
          <a:p>
            <a:pPr algn="ctr" eaLnBrk="0" hangingPunct="0">
              <a:lnSpc>
                <a:spcPct val="85000"/>
              </a:lnSpc>
              <a:spcBef>
                <a:spcPct val="30000"/>
              </a:spcBef>
              <a:spcAft>
                <a:spcPct val="15000"/>
              </a:spcAft>
            </a:pPr>
            <a:r>
              <a:rPr lang="en-US" altLang="zh-CN" sz="2000">
                <a:latin typeface="Times New Roman" pitchFamily="18" charset="0"/>
              </a:rPr>
              <a:t>(V</a:t>
            </a:r>
            <a:r>
              <a:rPr lang="en-US" altLang="zh-CN" sz="2000" baseline="-25000">
                <a:latin typeface="Times New Roman" pitchFamily="18" charset="0"/>
              </a:rPr>
              <a:t>1 </a:t>
            </a:r>
            <a:r>
              <a:rPr lang="en-US" altLang="zh-CN" sz="2000">
                <a:latin typeface="Times New Roman" pitchFamily="18" charset="0"/>
              </a:rPr>
              <a:t>V</a:t>
            </a:r>
            <a:r>
              <a:rPr lang="en-US" altLang="zh-CN" sz="2000" baseline="-25000">
                <a:latin typeface="Times New Roman" pitchFamily="18" charset="0"/>
              </a:rPr>
              <a:t>4 </a:t>
            </a:r>
            <a:r>
              <a:rPr kumimoji="1" lang="en-US" altLang="zh-CN" sz="2000">
                <a:latin typeface="Arial" charset="0"/>
              </a:rPr>
              <a:t>V</a:t>
            </a:r>
            <a:r>
              <a:rPr kumimoji="1" lang="en-US" altLang="zh-CN" sz="2000" baseline="-25000">
                <a:latin typeface="Arial" charset="0"/>
              </a:rPr>
              <a:t>3</a:t>
            </a:r>
            <a:r>
              <a:rPr lang="en-US" altLang="zh-CN">
                <a:latin typeface="Times New Roman" pitchFamily="18" charset="0"/>
              </a:rPr>
              <a:t>)</a:t>
            </a:r>
            <a:endParaRPr lang="zh-CN" altLang="en-US">
              <a:latin typeface="Times New Roman" pitchFamily="18" charset="0"/>
            </a:endParaRPr>
          </a:p>
        </p:txBody>
      </p:sp>
      <p:sp>
        <p:nvSpPr>
          <p:cNvPr id="302160" name="Text Box 80"/>
          <p:cNvSpPr txBox="1">
            <a:spLocks noChangeArrowheads="1"/>
          </p:cNvSpPr>
          <p:nvPr/>
        </p:nvSpPr>
        <p:spPr bwMode="auto">
          <a:xfrm>
            <a:off x="5023048" y="3028526"/>
            <a:ext cx="1600200"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5000"/>
              </a:lnSpc>
            </a:pPr>
            <a:r>
              <a:rPr lang="zh-CN" altLang="en-US" sz="2000">
                <a:latin typeface="Times New Roman" pitchFamily="18" charset="0"/>
              </a:rPr>
              <a:t>12 </a:t>
            </a:r>
          </a:p>
          <a:p>
            <a:pPr algn="ctr" eaLnBrk="0" hangingPunct="0">
              <a:lnSpc>
                <a:spcPct val="95000"/>
              </a:lnSpc>
            </a:pPr>
            <a:r>
              <a:rPr lang="en-US" altLang="zh-CN" sz="2000">
                <a:latin typeface="Times New Roman" pitchFamily="18" charset="0"/>
              </a:rPr>
              <a:t>(V</a:t>
            </a:r>
            <a:r>
              <a:rPr lang="en-US" altLang="zh-CN" sz="2000" baseline="-25000">
                <a:latin typeface="Times New Roman" pitchFamily="18" charset="0"/>
              </a:rPr>
              <a:t>1</a:t>
            </a:r>
            <a:r>
              <a:rPr lang="en-US" altLang="zh-CN" sz="2000">
                <a:latin typeface="Times New Roman" pitchFamily="18" charset="0"/>
              </a:rPr>
              <a:t>V</a:t>
            </a:r>
            <a:r>
              <a:rPr lang="en-US" altLang="zh-CN" sz="2000" baseline="-25000">
                <a:latin typeface="Times New Roman" pitchFamily="18" charset="0"/>
              </a:rPr>
              <a:t>4 </a:t>
            </a:r>
            <a:r>
              <a:rPr kumimoji="1" lang="en-US" altLang="zh-CN" sz="2000">
                <a:latin typeface="Arial" charset="0"/>
              </a:rPr>
              <a:t>V</a:t>
            </a:r>
            <a:r>
              <a:rPr kumimoji="1" lang="en-US" altLang="zh-CN" sz="2000" baseline="-25000">
                <a:latin typeface="Arial" charset="0"/>
              </a:rPr>
              <a:t>3 </a:t>
            </a:r>
            <a:r>
              <a:rPr kumimoji="1" lang="en-US" altLang="zh-CN" sz="2000">
                <a:latin typeface="Arial" charset="0"/>
              </a:rPr>
              <a:t>V</a:t>
            </a:r>
            <a:r>
              <a:rPr kumimoji="1" lang="en-US" altLang="zh-CN" sz="2000" baseline="-25000">
                <a:latin typeface="Arial" charset="0"/>
              </a:rPr>
              <a:t>0</a:t>
            </a:r>
            <a:r>
              <a:rPr lang="en-US" altLang="zh-CN" sz="2000">
                <a:latin typeface="Times New Roman" pitchFamily="18" charset="0"/>
              </a:rPr>
              <a:t>)</a:t>
            </a:r>
            <a:endParaRPr lang="zh-CN" altLang="en-US" sz="2000">
              <a:latin typeface="Times New Roman" pitchFamily="18" charset="0"/>
            </a:endParaRPr>
          </a:p>
          <a:p>
            <a:pPr algn="ctr" eaLnBrk="0" hangingPunct="0">
              <a:lnSpc>
                <a:spcPct val="95000"/>
              </a:lnSpc>
              <a:spcBef>
                <a:spcPct val="20000"/>
              </a:spcBef>
            </a:pPr>
            <a:r>
              <a:rPr lang="en-US" altLang="zh-CN" sz="2000">
                <a:latin typeface="Times New Roman" pitchFamily="18" charset="0"/>
              </a:rPr>
              <a:t>11</a:t>
            </a:r>
          </a:p>
          <a:p>
            <a:pPr algn="ctr" eaLnBrk="0" hangingPunct="0">
              <a:lnSpc>
                <a:spcPct val="95000"/>
              </a:lnSpc>
            </a:pPr>
            <a:r>
              <a:rPr lang="en-US" altLang="zh-CN" sz="2000">
                <a:latin typeface="Times New Roman" pitchFamily="18" charset="0"/>
              </a:rPr>
              <a:t>(V</a:t>
            </a:r>
            <a:r>
              <a:rPr lang="en-US" altLang="zh-CN" sz="2000" baseline="-25000">
                <a:latin typeface="Times New Roman" pitchFamily="18" charset="0"/>
              </a:rPr>
              <a:t>1</a:t>
            </a:r>
            <a:r>
              <a:rPr lang="en-US" altLang="zh-CN" sz="2000">
                <a:latin typeface="Times New Roman" pitchFamily="18" charset="0"/>
              </a:rPr>
              <a:t>V</a:t>
            </a:r>
            <a:r>
              <a:rPr lang="en-US" altLang="zh-CN" sz="2000" baseline="-25000">
                <a:latin typeface="Times New Roman" pitchFamily="18" charset="0"/>
              </a:rPr>
              <a:t>4 </a:t>
            </a:r>
            <a:r>
              <a:rPr lang="en-US" altLang="zh-CN" sz="2000">
                <a:latin typeface="Times New Roman" pitchFamily="18" charset="0"/>
              </a:rPr>
              <a:t>V</a:t>
            </a:r>
            <a:r>
              <a:rPr lang="en-US" altLang="zh-CN" sz="2000" baseline="-25000">
                <a:latin typeface="Times New Roman" pitchFamily="18" charset="0"/>
              </a:rPr>
              <a:t>2</a:t>
            </a:r>
            <a:r>
              <a:rPr lang="en-US" altLang="zh-CN" sz="2000">
                <a:latin typeface="Times New Roman" pitchFamily="18" charset="0"/>
              </a:rPr>
              <a:t>)</a:t>
            </a:r>
          </a:p>
          <a:p>
            <a:pPr algn="ctr" eaLnBrk="0" hangingPunct="0">
              <a:lnSpc>
                <a:spcPct val="95000"/>
              </a:lnSpc>
            </a:pPr>
            <a:endParaRPr lang="en-US" altLang="zh-CN" sz="2000">
              <a:latin typeface="Times New Roman" pitchFamily="18" charset="0"/>
            </a:endParaRPr>
          </a:p>
          <a:p>
            <a:pPr algn="ctr">
              <a:lnSpc>
                <a:spcPct val="80000"/>
              </a:lnSpc>
              <a:spcBef>
                <a:spcPct val="20000"/>
              </a:spcBef>
              <a:buClr>
                <a:schemeClr val="tx1"/>
              </a:buClr>
              <a:buSzPct val="75000"/>
              <a:buFont typeface="Wingdings" pitchFamily="2" charset="2"/>
              <a:buNone/>
            </a:pPr>
            <a:endParaRPr lang="en-US" altLang="zh-CN" sz="2000">
              <a:latin typeface="Times New Roman" pitchFamily="18" charset="0"/>
            </a:endParaRPr>
          </a:p>
          <a:p>
            <a:pPr algn="ctr">
              <a:lnSpc>
                <a:spcPct val="80000"/>
              </a:lnSpc>
              <a:spcBef>
                <a:spcPct val="20000"/>
              </a:spcBef>
              <a:buClr>
                <a:schemeClr val="tx1"/>
              </a:buClr>
              <a:buSzPct val="75000"/>
              <a:buFont typeface="Wingdings" pitchFamily="2" charset="2"/>
              <a:buNone/>
            </a:pPr>
            <a:endParaRPr lang="en-US" altLang="zh-CN" sz="2000">
              <a:latin typeface="Times New Roman" pitchFamily="18" charset="0"/>
            </a:endParaRPr>
          </a:p>
          <a:p>
            <a:pPr algn="ctr">
              <a:lnSpc>
                <a:spcPct val="80000"/>
              </a:lnSpc>
              <a:spcBef>
                <a:spcPct val="20000"/>
              </a:spcBef>
              <a:buClr>
                <a:schemeClr val="tx1"/>
              </a:buClr>
              <a:buSzPct val="75000"/>
              <a:buFont typeface="Wingdings" pitchFamily="2" charset="2"/>
              <a:buNone/>
            </a:pPr>
            <a:endParaRPr lang="en-US" altLang="zh-CN" sz="2000">
              <a:latin typeface="Times New Roman" pitchFamily="18" charset="0"/>
            </a:endParaRPr>
          </a:p>
          <a:p>
            <a:pPr algn="ctr" eaLnBrk="0" hangingPunct="0">
              <a:lnSpc>
                <a:spcPct val="115000"/>
              </a:lnSpc>
              <a:spcAft>
                <a:spcPct val="5000"/>
              </a:spcAft>
            </a:pPr>
            <a:r>
              <a:rPr lang="en-US" altLang="zh-CN" sz="2000">
                <a:latin typeface="Times New Roman" pitchFamily="18" charset="0"/>
              </a:rPr>
              <a:t>V</a:t>
            </a:r>
            <a:r>
              <a:rPr lang="en-US" altLang="zh-CN" sz="2000" baseline="-25000">
                <a:latin typeface="Times New Roman" pitchFamily="18" charset="0"/>
              </a:rPr>
              <a:t>2</a:t>
            </a:r>
          </a:p>
          <a:p>
            <a:pPr algn="ctr" eaLnBrk="0" hangingPunct="0">
              <a:lnSpc>
                <a:spcPct val="115000"/>
              </a:lnSpc>
              <a:spcAft>
                <a:spcPct val="5000"/>
              </a:spcAft>
            </a:pPr>
            <a:r>
              <a:rPr lang="en-US" altLang="zh-CN" sz="2000">
                <a:latin typeface="Times New Roman" pitchFamily="18" charset="0"/>
              </a:rPr>
              <a:t>(V</a:t>
            </a:r>
            <a:r>
              <a:rPr lang="en-US" altLang="zh-CN" sz="2000" baseline="-25000">
                <a:latin typeface="Times New Roman" pitchFamily="18" charset="0"/>
              </a:rPr>
              <a:t>1 </a:t>
            </a:r>
            <a:r>
              <a:rPr lang="en-US" altLang="zh-CN" sz="2000">
                <a:latin typeface="Times New Roman" pitchFamily="18" charset="0"/>
              </a:rPr>
              <a:t>V</a:t>
            </a:r>
            <a:r>
              <a:rPr lang="en-US" altLang="zh-CN" sz="2000" baseline="-25000">
                <a:latin typeface="Times New Roman" pitchFamily="18" charset="0"/>
              </a:rPr>
              <a:t>4 </a:t>
            </a:r>
            <a:r>
              <a:rPr lang="en-US" altLang="zh-CN" sz="2000">
                <a:latin typeface="Times New Roman" pitchFamily="18" charset="0"/>
              </a:rPr>
              <a:t>V</a:t>
            </a:r>
            <a:r>
              <a:rPr lang="en-US" altLang="zh-CN" sz="2000" baseline="-25000">
                <a:latin typeface="Times New Roman" pitchFamily="18" charset="0"/>
              </a:rPr>
              <a:t>3 </a:t>
            </a:r>
            <a:r>
              <a:rPr kumimoji="1" lang="en-US" altLang="zh-CN" sz="2000">
                <a:latin typeface="Arial" charset="0"/>
              </a:rPr>
              <a:t>V</a:t>
            </a:r>
            <a:r>
              <a:rPr kumimoji="1" lang="en-US" altLang="zh-CN" sz="2000" baseline="-25000">
                <a:latin typeface="Arial" charset="0"/>
              </a:rPr>
              <a:t>2</a:t>
            </a:r>
            <a:r>
              <a:rPr lang="en-US" altLang="zh-CN">
                <a:latin typeface="Times New Roman" pitchFamily="18" charset="0"/>
              </a:rPr>
              <a:t>)</a:t>
            </a:r>
            <a:endParaRPr lang="zh-CN" altLang="en-US">
              <a:latin typeface="Times New Roman" pitchFamily="18" charset="0"/>
            </a:endParaRPr>
          </a:p>
        </p:txBody>
      </p:sp>
      <p:sp>
        <p:nvSpPr>
          <p:cNvPr id="302161" name="Text Box 81"/>
          <p:cNvSpPr txBox="1">
            <a:spLocks noChangeArrowheads="1"/>
          </p:cNvSpPr>
          <p:nvPr/>
        </p:nvSpPr>
        <p:spPr bwMode="auto">
          <a:xfrm>
            <a:off x="6547048" y="3033289"/>
            <a:ext cx="2057400" cy="320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5000"/>
              </a:lnSpc>
            </a:pPr>
            <a:r>
              <a:rPr lang="zh-CN" altLang="en-US" sz="2000">
                <a:latin typeface="Times New Roman" pitchFamily="18" charset="0"/>
              </a:rPr>
              <a:t>12 </a:t>
            </a:r>
          </a:p>
          <a:p>
            <a:pPr algn="ctr" eaLnBrk="0" hangingPunct="0">
              <a:lnSpc>
                <a:spcPct val="95000"/>
              </a:lnSpc>
            </a:pPr>
            <a:r>
              <a:rPr lang="en-US" altLang="zh-CN" sz="2000">
                <a:latin typeface="Times New Roman" pitchFamily="18" charset="0"/>
              </a:rPr>
              <a:t>(V</a:t>
            </a:r>
            <a:r>
              <a:rPr lang="en-US" altLang="zh-CN" sz="2000" baseline="-25000">
                <a:latin typeface="Times New Roman" pitchFamily="18" charset="0"/>
              </a:rPr>
              <a:t>1</a:t>
            </a:r>
            <a:r>
              <a:rPr lang="en-US" altLang="zh-CN" sz="2000">
                <a:latin typeface="Times New Roman" pitchFamily="18" charset="0"/>
              </a:rPr>
              <a:t>V</a:t>
            </a:r>
            <a:r>
              <a:rPr lang="en-US" altLang="zh-CN" sz="2000" baseline="-25000">
                <a:latin typeface="Times New Roman" pitchFamily="18" charset="0"/>
              </a:rPr>
              <a:t>4 </a:t>
            </a:r>
            <a:r>
              <a:rPr kumimoji="1" lang="en-US" altLang="zh-CN" sz="2000">
                <a:latin typeface="Arial" charset="0"/>
              </a:rPr>
              <a:t>V</a:t>
            </a:r>
            <a:r>
              <a:rPr kumimoji="1" lang="en-US" altLang="zh-CN" sz="2000" baseline="-25000">
                <a:latin typeface="Arial" charset="0"/>
              </a:rPr>
              <a:t>3 </a:t>
            </a:r>
            <a:r>
              <a:rPr kumimoji="1" lang="en-US" altLang="zh-CN" sz="2000">
                <a:latin typeface="Arial" charset="0"/>
              </a:rPr>
              <a:t>V</a:t>
            </a:r>
            <a:r>
              <a:rPr kumimoji="1" lang="en-US" altLang="zh-CN" sz="2000" baseline="-25000">
                <a:latin typeface="Arial" charset="0"/>
              </a:rPr>
              <a:t>0</a:t>
            </a:r>
            <a:r>
              <a:rPr lang="en-US" altLang="zh-CN" sz="2000">
                <a:latin typeface="Times New Roman" pitchFamily="18" charset="0"/>
              </a:rPr>
              <a:t>)</a:t>
            </a:r>
            <a:endParaRPr lang="zh-CN" altLang="en-US" sz="2000">
              <a:latin typeface="Times New Roman" pitchFamily="18" charset="0"/>
            </a:endParaRPr>
          </a:p>
          <a:p>
            <a:pPr algn="ctr" eaLnBrk="0" hangingPunct="0">
              <a:lnSpc>
                <a:spcPct val="95000"/>
              </a:lnSpc>
            </a:pPr>
            <a:r>
              <a:rPr lang="en-US" altLang="zh-CN" sz="2000">
                <a:latin typeface="Times New Roman" pitchFamily="18" charset="0"/>
              </a:rPr>
              <a:t> </a:t>
            </a:r>
          </a:p>
          <a:p>
            <a:pPr algn="ctr">
              <a:lnSpc>
                <a:spcPct val="80000"/>
              </a:lnSpc>
              <a:spcBef>
                <a:spcPct val="20000"/>
              </a:spcBef>
              <a:buClr>
                <a:schemeClr val="tx1"/>
              </a:buClr>
              <a:buSzPct val="75000"/>
              <a:buFont typeface="Wingdings" pitchFamily="2" charset="2"/>
              <a:buNone/>
            </a:pPr>
            <a:endParaRPr kumimoji="1" lang="en-US" altLang="zh-CN" sz="2000">
              <a:latin typeface="Arial" charset="0"/>
            </a:endParaRPr>
          </a:p>
          <a:p>
            <a:pPr algn="ctr">
              <a:lnSpc>
                <a:spcPct val="75000"/>
              </a:lnSpc>
              <a:spcBef>
                <a:spcPct val="20000"/>
              </a:spcBef>
              <a:buClr>
                <a:schemeClr val="tx1"/>
              </a:buClr>
              <a:buSzPct val="75000"/>
              <a:buFont typeface="Wingdings" pitchFamily="2" charset="2"/>
              <a:buNone/>
            </a:pPr>
            <a:endParaRPr lang="en-US" altLang="zh-CN" sz="2000">
              <a:latin typeface="Times New Roman" pitchFamily="18" charset="0"/>
            </a:endParaRPr>
          </a:p>
          <a:p>
            <a:pPr algn="ctr">
              <a:lnSpc>
                <a:spcPct val="75000"/>
              </a:lnSpc>
              <a:spcBef>
                <a:spcPct val="20000"/>
              </a:spcBef>
              <a:buClr>
                <a:schemeClr val="tx1"/>
              </a:buClr>
              <a:buSzPct val="75000"/>
              <a:buFont typeface="Wingdings" pitchFamily="2" charset="2"/>
              <a:buNone/>
            </a:pPr>
            <a:endParaRPr lang="en-US" altLang="zh-CN" sz="2000">
              <a:latin typeface="Times New Roman" pitchFamily="18" charset="0"/>
            </a:endParaRPr>
          </a:p>
          <a:p>
            <a:pPr algn="ctr">
              <a:lnSpc>
                <a:spcPct val="75000"/>
              </a:lnSpc>
              <a:spcBef>
                <a:spcPct val="20000"/>
              </a:spcBef>
              <a:buClr>
                <a:schemeClr val="tx1"/>
              </a:buClr>
              <a:buSzPct val="75000"/>
              <a:buFont typeface="Wingdings" pitchFamily="2" charset="2"/>
              <a:buNone/>
            </a:pPr>
            <a:endParaRPr lang="en-US" altLang="zh-CN" sz="2000">
              <a:latin typeface="Times New Roman" pitchFamily="18" charset="0"/>
            </a:endParaRPr>
          </a:p>
          <a:p>
            <a:pPr algn="ctr" eaLnBrk="0" hangingPunct="0">
              <a:lnSpc>
                <a:spcPct val="75000"/>
              </a:lnSpc>
              <a:spcBef>
                <a:spcPct val="20000"/>
              </a:spcBef>
            </a:pPr>
            <a:endParaRPr lang="en-US" altLang="zh-CN" sz="2000">
              <a:latin typeface="Times New Roman" pitchFamily="18" charset="0"/>
            </a:endParaRPr>
          </a:p>
          <a:p>
            <a:pPr algn="ctr" eaLnBrk="0" hangingPunct="0">
              <a:lnSpc>
                <a:spcPct val="115000"/>
              </a:lnSpc>
              <a:spcAft>
                <a:spcPct val="5000"/>
              </a:spcAft>
            </a:pPr>
            <a:r>
              <a:rPr lang="en-US" altLang="zh-CN" sz="2000">
                <a:latin typeface="Times New Roman" pitchFamily="18" charset="0"/>
              </a:rPr>
              <a:t>V</a:t>
            </a:r>
            <a:r>
              <a:rPr lang="en-US" altLang="zh-CN" sz="2000" baseline="-25000">
                <a:latin typeface="Times New Roman" pitchFamily="18" charset="0"/>
              </a:rPr>
              <a:t>0</a:t>
            </a:r>
          </a:p>
          <a:p>
            <a:pPr algn="ctr" eaLnBrk="0" hangingPunct="0">
              <a:lnSpc>
                <a:spcPct val="115000"/>
              </a:lnSpc>
              <a:spcAft>
                <a:spcPct val="5000"/>
              </a:spcAft>
            </a:pPr>
            <a:r>
              <a:rPr lang="en-US" altLang="zh-CN" sz="2000">
                <a:latin typeface="Times New Roman" pitchFamily="18" charset="0"/>
              </a:rPr>
              <a:t>(V</a:t>
            </a:r>
            <a:r>
              <a:rPr lang="en-US" altLang="zh-CN" sz="2000" baseline="-25000">
                <a:latin typeface="Times New Roman" pitchFamily="18" charset="0"/>
              </a:rPr>
              <a:t>1 </a:t>
            </a:r>
            <a:r>
              <a:rPr lang="en-US" altLang="zh-CN" sz="2000">
                <a:latin typeface="Times New Roman" pitchFamily="18" charset="0"/>
              </a:rPr>
              <a:t>V</a:t>
            </a:r>
            <a:r>
              <a:rPr lang="en-US" altLang="zh-CN" sz="2000" baseline="-25000">
                <a:latin typeface="Times New Roman" pitchFamily="18" charset="0"/>
              </a:rPr>
              <a:t>4 </a:t>
            </a:r>
            <a:r>
              <a:rPr lang="en-US" altLang="zh-CN" sz="2000">
                <a:latin typeface="Times New Roman" pitchFamily="18" charset="0"/>
              </a:rPr>
              <a:t>V</a:t>
            </a:r>
            <a:r>
              <a:rPr lang="en-US" altLang="zh-CN" sz="2000" baseline="-25000">
                <a:latin typeface="Times New Roman" pitchFamily="18" charset="0"/>
              </a:rPr>
              <a:t>3 </a:t>
            </a:r>
            <a:r>
              <a:rPr kumimoji="1" lang="en-US" altLang="zh-CN" sz="2000">
                <a:latin typeface="Arial" charset="0"/>
              </a:rPr>
              <a:t>V</a:t>
            </a:r>
            <a:r>
              <a:rPr kumimoji="1" lang="en-US" altLang="zh-CN" sz="2000" baseline="-25000">
                <a:latin typeface="Arial" charset="0"/>
              </a:rPr>
              <a:t>2 </a:t>
            </a:r>
            <a:r>
              <a:rPr kumimoji="1" lang="en-US" altLang="zh-CN" sz="2000">
                <a:latin typeface="Arial" charset="0"/>
              </a:rPr>
              <a:t>V</a:t>
            </a:r>
            <a:r>
              <a:rPr kumimoji="1" lang="en-US" altLang="zh-CN" sz="2000" baseline="-25000">
                <a:latin typeface="Arial" charset="0"/>
              </a:rPr>
              <a:t>0</a:t>
            </a:r>
            <a:r>
              <a:rPr lang="en-US" altLang="zh-CN">
                <a:latin typeface="Times New Roman" pitchFamily="18" charset="0"/>
              </a:rPr>
              <a:t>)</a:t>
            </a:r>
            <a:endParaRPr lang="zh-CN" altLang="en-US">
              <a:latin typeface="Times New Roman" pitchFamily="18" charset="0"/>
            </a:endParaRPr>
          </a:p>
        </p:txBody>
      </p:sp>
    </p:spTree>
    <p:extLst>
      <p:ext uri="{BB962C8B-B14F-4D97-AF65-F5344CB8AC3E}">
        <p14:creationId xmlns:p14="http://schemas.microsoft.com/office/powerpoint/2010/main" val="1744419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2132">
                                            <p:txEl>
                                              <p:pRg st="0" end="0"/>
                                            </p:txEl>
                                          </p:spTgt>
                                        </p:tgtEl>
                                        <p:attrNameLst>
                                          <p:attrName>style.visibility</p:attrName>
                                        </p:attrNameLst>
                                      </p:cBhvr>
                                      <p:to>
                                        <p:strVal val="visible"/>
                                      </p:to>
                                    </p:set>
                                    <p:animEffect transition="in" filter="wipe(up)">
                                      <p:cBhvr>
                                        <p:cTn id="7" dur="500"/>
                                        <p:tgtEl>
                                          <p:spTgt spid="3021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2132">
                                            <p:txEl>
                                              <p:pRg st="1" end="1"/>
                                            </p:txEl>
                                          </p:spTgt>
                                        </p:tgtEl>
                                        <p:attrNameLst>
                                          <p:attrName>style.visibility</p:attrName>
                                        </p:attrNameLst>
                                      </p:cBhvr>
                                      <p:to>
                                        <p:strVal val="visible"/>
                                      </p:to>
                                    </p:set>
                                    <p:animEffect transition="in" filter="wipe(up)">
                                      <p:cBhvr>
                                        <p:cTn id="12" dur="500"/>
                                        <p:tgtEl>
                                          <p:spTgt spid="30213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2132">
                                            <p:txEl>
                                              <p:pRg st="2" end="2"/>
                                            </p:txEl>
                                          </p:spTgt>
                                        </p:tgtEl>
                                        <p:attrNameLst>
                                          <p:attrName>style.visibility</p:attrName>
                                        </p:attrNameLst>
                                      </p:cBhvr>
                                      <p:to>
                                        <p:strVal val="visible"/>
                                      </p:to>
                                    </p:set>
                                    <p:animEffect transition="in" filter="wipe(up)">
                                      <p:cBhvr>
                                        <p:cTn id="17" dur="500"/>
                                        <p:tgtEl>
                                          <p:spTgt spid="30213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2132">
                                            <p:txEl>
                                              <p:pRg st="3" end="3"/>
                                            </p:txEl>
                                          </p:spTgt>
                                        </p:tgtEl>
                                        <p:attrNameLst>
                                          <p:attrName>style.visibility</p:attrName>
                                        </p:attrNameLst>
                                      </p:cBhvr>
                                      <p:to>
                                        <p:strVal val="visible"/>
                                      </p:to>
                                    </p:set>
                                    <p:animEffect transition="in" filter="wipe(up)">
                                      <p:cBhvr>
                                        <p:cTn id="22" dur="500"/>
                                        <p:tgtEl>
                                          <p:spTgt spid="30213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2132">
                                            <p:txEl>
                                              <p:pRg st="4" end="4"/>
                                            </p:txEl>
                                          </p:spTgt>
                                        </p:tgtEl>
                                        <p:attrNameLst>
                                          <p:attrName>style.visibility</p:attrName>
                                        </p:attrNameLst>
                                      </p:cBhvr>
                                      <p:to>
                                        <p:strVal val="visible"/>
                                      </p:to>
                                    </p:set>
                                    <p:animEffect transition="in" filter="wipe(up)">
                                      <p:cBhvr>
                                        <p:cTn id="27" dur="500"/>
                                        <p:tgtEl>
                                          <p:spTgt spid="30213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02132">
                                            <p:txEl>
                                              <p:pRg st="5" end="5"/>
                                            </p:txEl>
                                          </p:spTgt>
                                        </p:tgtEl>
                                        <p:attrNameLst>
                                          <p:attrName>style.visibility</p:attrName>
                                        </p:attrNameLst>
                                      </p:cBhvr>
                                      <p:to>
                                        <p:strVal val="visible"/>
                                      </p:to>
                                    </p:set>
                                    <p:animEffect transition="in" filter="wipe(up)">
                                      <p:cBhvr>
                                        <p:cTn id="32" dur="500"/>
                                        <p:tgtEl>
                                          <p:spTgt spid="30213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02132">
                                            <p:txEl>
                                              <p:pRg st="6" end="6"/>
                                            </p:txEl>
                                          </p:spTgt>
                                        </p:tgtEl>
                                        <p:attrNameLst>
                                          <p:attrName>style.visibility</p:attrName>
                                        </p:attrNameLst>
                                      </p:cBhvr>
                                      <p:to>
                                        <p:strVal val="visible"/>
                                      </p:to>
                                    </p:set>
                                    <p:animEffect transition="in" filter="wipe(up)">
                                      <p:cBhvr>
                                        <p:cTn id="37" dur="500"/>
                                        <p:tgtEl>
                                          <p:spTgt spid="30213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02132">
                                            <p:txEl>
                                              <p:pRg st="7" end="7"/>
                                            </p:txEl>
                                          </p:spTgt>
                                        </p:tgtEl>
                                        <p:attrNameLst>
                                          <p:attrName>style.visibility</p:attrName>
                                        </p:attrNameLst>
                                      </p:cBhvr>
                                      <p:to>
                                        <p:strVal val="visible"/>
                                      </p:to>
                                    </p:set>
                                    <p:animEffect transition="in" filter="wipe(up)">
                                      <p:cBhvr>
                                        <p:cTn id="42" dur="500"/>
                                        <p:tgtEl>
                                          <p:spTgt spid="30213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02132">
                                            <p:txEl>
                                              <p:pRg st="8" end="8"/>
                                            </p:txEl>
                                          </p:spTgt>
                                        </p:tgtEl>
                                        <p:attrNameLst>
                                          <p:attrName>style.visibility</p:attrName>
                                        </p:attrNameLst>
                                      </p:cBhvr>
                                      <p:to>
                                        <p:strVal val="visible"/>
                                      </p:to>
                                    </p:set>
                                    <p:animEffect transition="in" filter="wipe(up)">
                                      <p:cBhvr>
                                        <p:cTn id="47" dur="500"/>
                                        <p:tgtEl>
                                          <p:spTgt spid="30213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02159">
                                            <p:txEl>
                                              <p:pRg st="0" end="0"/>
                                            </p:txEl>
                                          </p:spTgt>
                                        </p:tgtEl>
                                        <p:attrNameLst>
                                          <p:attrName>style.visibility</p:attrName>
                                        </p:attrNameLst>
                                      </p:cBhvr>
                                      <p:to>
                                        <p:strVal val="visible"/>
                                      </p:to>
                                    </p:set>
                                    <p:animEffect transition="in" filter="wipe(up)">
                                      <p:cBhvr>
                                        <p:cTn id="52" dur="500"/>
                                        <p:tgtEl>
                                          <p:spTgt spid="302159">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02159">
                                            <p:txEl>
                                              <p:pRg st="1" end="1"/>
                                            </p:txEl>
                                          </p:spTgt>
                                        </p:tgtEl>
                                        <p:attrNameLst>
                                          <p:attrName>style.visibility</p:attrName>
                                        </p:attrNameLst>
                                      </p:cBhvr>
                                      <p:to>
                                        <p:strVal val="visible"/>
                                      </p:to>
                                    </p:set>
                                    <p:animEffect transition="in" filter="wipe(up)">
                                      <p:cBhvr>
                                        <p:cTn id="57" dur="500"/>
                                        <p:tgtEl>
                                          <p:spTgt spid="302159">
                                            <p:txEl>
                                              <p:pRg st="1" end="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302159">
                                            <p:txEl>
                                              <p:pRg st="2" end="2"/>
                                            </p:txEl>
                                          </p:spTgt>
                                        </p:tgtEl>
                                        <p:attrNameLst>
                                          <p:attrName>style.visibility</p:attrName>
                                        </p:attrNameLst>
                                      </p:cBhvr>
                                      <p:to>
                                        <p:strVal val="visible"/>
                                      </p:to>
                                    </p:set>
                                    <p:animEffect transition="in" filter="wipe(up)">
                                      <p:cBhvr>
                                        <p:cTn id="62" dur="500"/>
                                        <p:tgtEl>
                                          <p:spTgt spid="302159">
                                            <p:txEl>
                                              <p:pRg st="2" end="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02159">
                                            <p:txEl>
                                              <p:pRg st="3" end="3"/>
                                            </p:txEl>
                                          </p:spTgt>
                                        </p:tgtEl>
                                        <p:attrNameLst>
                                          <p:attrName>style.visibility</p:attrName>
                                        </p:attrNameLst>
                                      </p:cBhvr>
                                      <p:to>
                                        <p:strVal val="visible"/>
                                      </p:to>
                                    </p:set>
                                    <p:animEffect transition="in" filter="wipe(up)">
                                      <p:cBhvr>
                                        <p:cTn id="67" dur="500"/>
                                        <p:tgtEl>
                                          <p:spTgt spid="302159">
                                            <p:txEl>
                                              <p:pRg st="3" end="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302159">
                                            <p:txEl>
                                              <p:pRg st="4" end="4"/>
                                            </p:txEl>
                                          </p:spTgt>
                                        </p:tgtEl>
                                        <p:attrNameLst>
                                          <p:attrName>style.visibility</p:attrName>
                                        </p:attrNameLst>
                                      </p:cBhvr>
                                      <p:to>
                                        <p:strVal val="visible"/>
                                      </p:to>
                                    </p:set>
                                    <p:animEffect transition="in" filter="wipe(up)">
                                      <p:cBhvr>
                                        <p:cTn id="72" dur="500"/>
                                        <p:tgtEl>
                                          <p:spTgt spid="302159">
                                            <p:txEl>
                                              <p:pRg st="4" end="4"/>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302159">
                                            <p:txEl>
                                              <p:pRg st="5" end="5"/>
                                            </p:txEl>
                                          </p:spTgt>
                                        </p:tgtEl>
                                        <p:attrNameLst>
                                          <p:attrName>style.visibility</p:attrName>
                                        </p:attrNameLst>
                                      </p:cBhvr>
                                      <p:to>
                                        <p:strVal val="visible"/>
                                      </p:to>
                                    </p:set>
                                    <p:animEffect transition="in" filter="wipe(up)">
                                      <p:cBhvr>
                                        <p:cTn id="77" dur="500"/>
                                        <p:tgtEl>
                                          <p:spTgt spid="302159">
                                            <p:txEl>
                                              <p:pRg st="5" end="5"/>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302159">
                                            <p:txEl>
                                              <p:pRg st="8" end="8"/>
                                            </p:txEl>
                                          </p:spTgt>
                                        </p:tgtEl>
                                        <p:attrNameLst>
                                          <p:attrName>style.visibility</p:attrName>
                                        </p:attrNameLst>
                                      </p:cBhvr>
                                      <p:to>
                                        <p:strVal val="visible"/>
                                      </p:to>
                                    </p:set>
                                    <p:animEffect transition="in" filter="wipe(up)">
                                      <p:cBhvr>
                                        <p:cTn id="82" dur="500"/>
                                        <p:tgtEl>
                                          <p:spTgt spid="302159">
                                            <p:txEl>
                                              <p:pRg st="8" end="8"/>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302159">
                                            <p:txEl>
                                              <p:pRg st="9" end="9"/>
                                            </p:txEl>
                                          </p:spTgt>
                                        </p:tgtEl>
                                        <p:attrNameLst>
                                          <p:attrName>style.visibility</p:attrName>
                                        </p:attrNameLst>
                                      </p:cBhvr>
                                      <p:to>
                                        <p:strVal val="visible"/>
                                      </p:to>
                                    </p:set>
                                    <p:animEffect transition="in" filter="wipe(up)">
                                      <p:cBhvr>
                                        <p:cTn id="87" dur="500"/>
                                        <p:tgtEl>
                                          <p:spTgt spid="302159">
                                            <p:txEl>
                                              <p:pRg st="9" end="9"/>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302160">
                                            <p:txEl>
                                              <p:pRg st="0" end="0"/>
                                            </p:txEl>
                                          </p:spTgt>
                                        </p:tgtEl>
                                        <p:attrNameLst>
                                          <p:attrName>style.visibility</p:attrName>
                                        </p:attrNameLst>
                                      </p:cBhvr>
                                      <p:to>
                                        <p:strVal val="visible"/>
                                      </p:to>
                                    </p:set>
                                    <p:animEffect transition="in" filter="wipe(up)">
                                      <p:cBhvr>
                                        <p:cTn id="92" dur="500"/>
                                        <p:tgtEl>
                                          <p:spTgt spid="302160">
                                            <p:txEl>
                                              <p:pRg st="0" end="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302160">
                                            <p:txEl>
                                              <p:pRg st="1" end="1"/>
                                            </p:txEl>
                                          </p:spTgt>
                                        </p:tgtEl>
                                        <p:attrNameLst>
                                          <p:attrName>style.visibility</p:attrName>
                                        </p:attrNameLst>
                                      </p:cBhvr>
                                      <p:to>
                                        <p:strVal val="visible"/>
                                      </p:to>
                                    </p:set>
                                    <p:animEffect transition="in" filter="wipe(up)">
                                      <p:cBhvr>
                                        <p:cTn id="97" dur="500"/>
                                        <p:tgtEl>
                                          <p:spTgt spid="302160">
                                            <p:txEl>
                                              <p:pRg st="1" end="1"/>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302160">
                                            <p:txEl>
                                              <p:pRg st="2" end="2"/>
                                            </p:txEl>
                                          </p:spTgt>
                                        </p:tgtEl>
                                        <p:attrNameLst>
                                          <p:attrName>style.visibility</p:attrName>
                                        </p:attrNameLst>
                                      </p:cBhvr>
                                      <p:to>
                                        <p:strVal val="visible"/>
                                      </p:to>
                                    </p:set>
                                    <p:animEffect transition="in" filter="wipe(up)">
                                      <p:cBhvr>
                                        <p:cTn id="102" dur="500"/>
                                        <p:tgtEl>
                                          <p:spTgt spid="302160">
                                            <p:txEl>
                                              <p:pRg st="2" end="2"/>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302160">
                                            <p:txEl>
                                              <p:pRg st="3" end="3"/>
                                            </p:txEl>
                                          </p:spTgt>
                                        </p:tgtEl>
                                        <p:attrNameLst>
                                          <p:attrName>style.visibility</p:attrName>
                                        </p:attrNameLst>
                                      </p:cBhvr>
                                      <p:to>
                                        <p:strVal val="visible"/>
                                      </p:to>
                                    </p:set>
                                    <p:animEffect transition="in" filter="wipe(up)">
                                      <p:cBhvr>
                                        <p:cTn id="107" dur="500"/>
                                        <p:tgtEl>
                                          <p:spTgt spid="302160">
                                            <p:txEl>
                                              <p:pRg st="3" end="3"/>
                                            </p:txEl>
                                          </p:spTgt>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302160">
                                            <p:txEl>
                                              <p:pRg st="8" end="8"/>
                                            </p:txEl>
                                          </p:spTgt>
                                        </p:tgtEl>
                                        <p:attrNameLst>
                                          <p:attrName>style.visibility</p:attrName>
                                        </p:attrNameLst>
                                      </p:cBhvr>
                                      <p:to>
                                        <p:strVal val="visible"/>
                                      </p:to>
                                    </p:set>
                                    <p:animEffect transition="in" filter="wipe(up)">
                                      <p:cBhvr>
                                        <p:cTn id="112" dur="500"/>
                                        <p:tgtEl>
                                          <p:spTgt spid="302160">
                                            <p:txEl>
                                              <p:pRg st="8" end="8"/>
                                            </p:txEl>
                                          </p:spTgt>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302160">
                                            <p:txEl>
                                              <p:pRg st="9" end="9"/>
                                            </p:txEl>
                                          </p:spTgt>
                                        </p:tgtEl>
                                        <p:attrNameLst>
                                          <p:attrName>style.visibility</p:attrName>
                                        </p:attrNameLst>
                                      </p:cBhvr>
                                      <p:to>
                                        <p:strVal val="visible"/>
                                      </p:to>
                                    </p:set>
                                    <p:animEffect transition="in" filter="wipe(up)">
                                      <p:cBhvr>
                                        <p:cTn id="117" dur="500"/>
                                        <p:tgtEl>
                                          <p:spTgt spid="302160">
                                            <p:txEl>
                                              <p:pRg st="9" end="9"/>
                                            </p:txEl>
                                          </p:spTgt>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1" fill="hold" grpId="0" nodeType="clickEffect">
                                  <p:stCondLst>
                                    <p:cond delay="0"/>
                                  </p:stCondLst>
                                  <p:childTnLst>
                                    <p:set>
                                      <p:cBhvr>
                                        <p:cTn id="121" dur="1" fill="hold">
                                          <p:stCondLst>
                                            <p:cond delay="0"/>
                                          </p:stCondLst>
                                        </p:cTn>
                                        <p:tgtEl>
                                          <p:spTgt spid="302161">
                                            <p:txEl>
                                              <p:pRg st="0" end="0"/>
                                            </p:txEl>
                                          </p:spTgt>
                                        </p:tgtEl>
                                        <p:attrNameLst>
                                          <p:attrName>style.visibility</p:attrName>
                                        </p:attrNameLst>
                                      </p:cBhvr>
                                      <p:to>
                                        <p:strVal val="visible"/>
                                      </p:to>
                                    </p:set>
                                    <p:animEffect transition="in" filter="wipe(up)">
                                      <p:cBhvr>
                                        <p:cTn id="122" dur="500"/>
                                        <p:tgtEl>
                                          <p:spTgt spid="302161">
                                            <p:txEl>
                                              <p:pRg st="0" end="0"/>
                                            </p:txEl>
                                          </p:spTgt>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302161">
                                            <p:txEl>
                                              <p:pRg st="1" end="1"/>
                                            </p:txEl>
                                          </p:spTgt>
                                        </p:tgtEl>
                                        <p:attrNameLst>
                                          <p:attrName>style.visibility</p:attrName>
                                        </p:attrNameLst>
                                      </p:cBhvr>
                                      <p:to>
                                        <p:strVal val="visible"/>
                                      </p:to>
                                    </p:set>
                                    <p:animEffect transition="in" filter="wipe(up)">
                                      <p:cBhvr>
                                        <p:cTn id="127" dur="500"/>
                                        <p:tgtEl>
                                          <p:spTgt spid="302161">
                                            <p:txEl>
                                              <p:pRg st="1" end="1"/>
                                            </p:txEl>
                                          </p:spTgt>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302161">
                                            <p:txEl>
                                              <p:pRg st="2" end="2"/>
                                            </p:txEl>
                                          </p:spTgt>
                                        </p:tgtEl>
                                        <p:attrNameLst>
                                          <p:attrName>style.visibility</p:attrName>
                                        </p:attrNameLst>
                                      </p:cBhvr>
                                      <p:to>
                                        <p:strVal val="visible"/>
                                      </p:to>
                                    </p:set>
                                    <p:animEffect transition="in" filter="wipe(up)">
                                      <p:cBhvr>
                                        <p:cTn id="132" dur="500"/>
                                        <p:tgtEl>
                                          <p:spTgt spid="302161">
                                            <p:txEl>
                                              <p:pRg st="2" end="2"/>
                                            </p:txEl>
                                          </p:spTgt>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1" fill="hold" grpId="0" nodeType="clickEffect">
                                  <p:stCondLst>
                                    <p:cond delay="0"/>
                                  </p:stCondLst>
                                  <p:childTnLst>
                                    <p:set>
                                      <p:cBhvr>
                                        <p:cTn id="136" dur="1" fill="hold">
                                          <p:stCondLst>
                                            <p:cond delay="0"/>
                                          </p:stCondLst>
                                        </p:cTn>
                                        <p:tgtEl>
                                          <p:spTgt spid="302161">
                                            <p:txEl>
                                              <p:pRg st="8" end="8"/>
                                            </p:txEl>
                                          </p:spTgt>
                                        </p:tgtEl>
                                        <p:attrNameLst>
                                          <p:attrName>style.visibility</p:attrName>
                                        </p:attrNameLst>
                                      </p:cBhvr>
                                      <p:to>
                                        <p:strVal val="visible"/>
                                      </p:to>
                                    </p:set>
                                    <p:animEffect transition="in" filter="wipe(up)">
                                      <p:cBhvr>
                                        <p:cTn id="137" dur="500"/>
                                        <p:tgtEl>
                                          <p:spTgt spid="302161">
                                            <p:txEl>
                                              <p:pRg st="8" end="8"/>
                                            </p:txEl>
                                          </p:spTgt>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302161">
                                            <p:txEl>
                                              <p:pRg st="9" end="9"/>
                                            </p:txEl>
                                          </p:spTgt>
                                        </p:tgtEl>
                                        <p:attrNameLst>
                                          <p:attrName>style.visibility</p:attrName>
                                        </p:attrNameLst>
                                      </p:cBhvr>
                                      <p:to>
                                        <p:strVal val="visible"/>
                                      </p:to>
                                    </p:set>
                                    <p:animEffect transition="in" filter="wipe(up)">
                                      <p:cBhvr>
                                        <p:cTn id="142" dur="500"/>
                                        <p:tgtEl>
                                          <p:spTgt spid="30216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132" grpId="0" build="p" autoUpdateAnimBg="0"/>
      <p:bldP spid="302159" grpId="0" build="p" autoUpdateAnimBg="0"/>
      <p:bldP spid="302160" grpId="0" build="p" autoUpdateAnimBg="0"/>
      <p:bldP spid="302161" grpId="0" build="p"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dirty="0"/>
              <a:t>2、Floyd</a:t>
            </a:r>
            <a:r>
              <a:rPr lang="zh-CN" altLang="en-US" dirty="0" smtClean="0"/>
              <a:t>算法</a:t>
            </a:r>
            <a:r>
              <a:rPr lang="en-US" altLang="zh-CN" dirty="0" smtClean="0"/>
              <a:t>(</a:t>
            </a:r>
            <a:r>
              <a:rPr lang="zh-CN" altLang="en-US" dirty="0" smtClean="0"/>
              <a:t>略</a:t>
            </a:r>
            <a:r>
              <a:rPr lang="en-US" altLang="zh-CN" dirty="0" smtClean="0"/>
              <a:t>)</a:t>
            </a:r>
            <a:endParaRPr lang="zh-CN" altLang="en-US" dirty="0"/>
          </a:p>
        </p:txBody>
      </p:sp>
      <p:sp>
        <p:nvSpPr>
          <p:cNvPr id="303107" name="Rectangle 3" descr="Rectangle: Click to edit Master text styles&#10;Second level&#10;Third level&#10;Fourth level&#10;Fifth level"/>
          <p:cNvSpPr>
            <a:spLocks noGrp="1" noChangeArrowheads="1"/>
          </p:cNvSpPr>
          <p:nvPr>
            <p:ph type="body" idx="1"/>
          </p:nvPr>
        </p:nvSpPr>
        <p:spPr>
          <a:xfrm>
            <a:off x="1187624" y="1700808"/>
            <a:ext cx="7697788" cy="4114800"/>
          </a:xfrm>
        </p:spPr>
        <p:txBody>
          <a:bodyPr/>
          <a:lstStyle/>
          <a:p>
            <a:pPr>
              <a:lnSpc>
                <a:spcPct val="90000"/>
              </a:lnSpc>
              <a:spcBef>
                <a:spcPct val="0"/>
              </a:spcBef>
              <a:buClrTx/>
              <a:buSzTx/>
              <a:buFontTx/>
              <a:buNone/>
            </a:pPr>
            <a:r>
              <a:rPr lang="zh-CN" altLang="en-US" sz="3600" b="0" dirty="0">
                <a:latin typeface="Times New Roman" pitchFamily="18" charset="0"/>
              </a:rPr>
              <a:t>基本思想：</a:t>
            </a:r>
          </a:p>
          <a:p>
            <a:pPr>
              <a:lnSpc>
                <a:spcPct val="90000"/>
              </a:lnSpc>
              <a:spcBef>
                <a:spcPct val="0"/>
              </a:spcBef>
              <a:buClrTx/>
              <a:buSzTx/>
              <a:buFontTx/>
              <a:buNone/>
            </a:pPr>
            <a:r>
              <a:rPr lang="zh-CN" altLang="en-US" sz="3200" b="0" dirty="0">
                <a:solidFill>
                  <a:schemeClr val="tx2"/>
                </a:solidFill>
                <a:latin typeface="Times New Roman" pitchFamily="18" charset="0"/>
              </a:rPr>
              <a:t>  1、若&lt;</a:t>
            </a:r>
            <a:r>
              <a:rPr lang="en-US" altLang="zh-CN" sz="3200" b="0" dirty="0" err="1">
                <a:solidFill>
                  <a:schemeClr val="tx2"/>
                </a:solidFill>
                <a:latin typeface="Times New Roman" pitchFamily="18" charset="0"/>
              </a:rPr>
              <a:t>v</a:t>
            </a:r>
            <a:r>
              <a:rPr lang="en-US" altLang="zh-CN" sz="3200" b="0" baseline="-25000" dirty="0" err="1">
                <a:solidFill>
                  <a:schemeClr val="tx2"/>
                </a:solidFill>
                <a:latin typeface="Times New Roman" pitchFamily="18" charset="0"/>
              </a:rPr>
              <a:t>i</a:t>
            </a:r>
            <a:r>
              <a:rPr lang="en-US" altLang="zh-CN" sz="3200" b="0" dirty="0" err="1">
                <a:solidFill>
                  <a:schemeClr val="tx2"/>
                </a:solidFill>
                <a:latin typeface="Times New Roman" pitchFamily="18" charset="0"/>
              </a:rPr>
              <a:t>,v</a:t>
            </a:r>
            <a:r>
              <a:rPr lang="en-US" altLang="zh-CN" sz="3200" b="0" baseline="-25000" dirty="0" err="1">
                <a:solidFill>
                  <a:schemeClr val="tx2"/>
                </a:solidFill>
                <a:latin typeface="Times New Roman" pitchFamily="18" charset="0"/>
              </a:rPr>
              <a:t>j</a:t>
            </a:r>
            <a:r>
              <a:rPr lang="en-US" altLang="zh-CN" sz="3200" b="0" dirty="0">
                <a:solidFill>
                  <a:schemeClr val="tx2"/>
                </a:solidFill>
                <a:latin typeface="Times New Roman" pitchFamily="18" charset="0"/>
              </a:rPr>
              <a:t>&gt;</a:t>
            </a:r>
            <a:r>
              <a:rPr lang="zh-CN" altLang="en-US" sz="3200" b="0" dirty="0">
                <a:solidFill>
                  <a:schemeClr val="tx2"/>
                </a:solidFill>
                <a:latin typeface="Times New Roman" pitchFamily="18" charset="0"/>
              </a:rPr>
              <a:t>存在，则存在路径{</a:t>
            </a:r>
            <a:r>
              <a:rPr lang="en-US" altLang="zh-CN" sz="3200" b="0" dirty="0" err="1">
                <a:solidFill>
                  <a:schemeClr val="tx2"/>
                </a:solidFill>
                <a:latin typeface="Times New Roman" pitchFamily="18" charset="0"/>
              </a:rPr>
              <a:t>v</a:t>
            </a:r>
            <a:r>
              <a:rPr lang="en-US" altLang="zh-CN" sz="3200" b="0" baseline="-25000" dirty="0" err="1">
                <a:solidFill>
                  <a:schemeClr val="tx2"/>
                </a:solidFill>
                <a:latin typeface="Times New Roman" pitchFamily="18" charset="0"/>
              </a:rPr>
              <a:t>i</a:t>
            </a:r>
            <a:r>
              <a:rPr lang="en-US" altLang="zh-CN" sz="3200" b="0" dirty="0" err="1">
                <a:solidFill>
                  <a:schemeClr val="tx2"/>
                </a:solidFill>
                <a:latin typeface="Times New Roman" pitchFamily="18" charset="0"/>
              </a:rPr>
              <a:t>,v</a:t>
            </a:r>
            <a:r>
              <a:rPr lang="en-US" altLang="zh-CN" sz="3200" b="0" baseline="-25000" dirty="0" err="1">
                <a:solidFill>
                  <a:schemeClr val="tx2"/>
                </a:solidFill>
                <a:latin typeface="Times New Roman" pitchFamily="18" charset="0"/>
              </a:rPr>
              <a:t>j</a:t>
            </a:r>
            <a:r>
              <a:rPr lang="en-US" altLang="zh-CN" sz="3200" b="0" dirty="0">
                <a:solidFill>
                  <a:schemeClr val="tx2"/>
                </a:solidFill>
                <a:latin typeface="Times New Roman" pitchFamily="18" charset="0"/>
              </a:rPr>
              <a:t>}</a:t>
            </a:r>
          </a:p>
          <a:p>
            <a:pPr>
              <a:lnSpc>
                <a:spcPct val="90000"/>
              </a:lnSpc>
              <a:spcBef>
                <a:spcPct val="0"/>
              </a:spcBef>
              <a:buClrTx/>
              <a:buSzTx/>
              <a:buFontTx/>
              <a:buNone/>
            </a:pPr>
            <a:r>
              <a:rPr lang="en-US" altLang="zh-CN" sz="3200" b="0" dirty="0">
                <a:solidFill>
                  <a:schemeClr val="tx2"/>
                </a:solidFill>
                <a:latin typeface="Times New Roman" pitchFamily="18" charset="0"/>
              </a:rPr>
              <a:t>  2、</a:t>
            </a:r>
            <a:r>
              <a:rPr lang="zh-CN" altLang="en-US" sz="3200" b="0" dirty="0">
                <a:solidFill>
                  <a:schemeClr val="tx2"/>
                </a:solidFill>
                <a:latin typeface="Times New Roman" pitchFamily="18" charset="0"/>
              </a:rPr>
              <a:t>若&lt;</a:t>
            </a:r>
            <a:r>
              <a:rPr lang="en-US" altLang="zh-CN" sz="3200" b="0" dirty="0">
                <a:solidFill>
                  <a:schemeClr val="tx2"/>
                </a:solidFill>
                <a:latin typeface="Times New Roman" pitchFamily="18" charset="0"/>
              </a:rPr>
              <a:t>v</a:t>
            </a:r>
            <a:r>
              <a:rPr lang="en-US" altLang="zh-CN" sz="3200" b="0" baseline="-25000" dirty="0">
                <a:solidFill>
                  <a:schemeClr val="tx2"/>
                </a:solidFill>
                <a:latin typeface="Times New Roman" pitchFamily="18" charset="0"/>
              </a:rPr>
              <a:t>i</a:t>
            </a:r>
            <a:r>
              <a:rPr lang="en-US" altLang="zh-CN" sz="3200" b="0" dirty="0">
                <a:solidFill>
                  <a:schemeClr val="tx2"/>
                </a:solidFill>
                <a:latin typeface="Times New Roman" pitchFamily="18" charset="0"/>
              </a:rPr>
              <a:t>,v</a:t>
            </a:r>
            <a:r>
              <a:rPr lang="en-US" altLang="zh-CN" sz="3200" b="0" baseline="-25000" dirty="0">
                <a:solidFill>
                  <a:schemeClr val="tx2"/>
                </a:solidFill>
                <a:latin typeface="Times New Roman" pitchFamily="18" charset="0"/>
              </a:rPr>
              <a:t>1</a:t>
            </a:r>
            <a:r>
              <a:rPr lang="en-US" altLang="zh-CN" sz="3200" b="0" dirty="0">
                <a:solidFill>
                  <a:schemeClr val="tx2"/>
                </a:solidFill>
                <a:latin typeface="Times New Roman" pitchFamily="18" charset="0"/>
              </a:rPr>
              <a:t>&gt;,&lt;v</a:t>
            </a:r>
            <a:r>
              <a:rPr lang="en-US" altLang="zh-CN" sz="3200" b="0" baseline="-25000" dirty="0">
                <a:solidFill>
                  <a:schemeClr val="tx2"/>
                </a:solidFill>
                <a:latin typeface="Times New Roman" pitchFamily="18" charset="0"/>
              </a:rPr>
              <a:t>1</a:t>
            </a:r>
            <a:r>
              <a:rPr lang="en-US" altLang="zh-CN" sz="3200" b="0" dirty="0">
                <a:solidFill>
                  <a:schemeClr val="tx2"/>
                </a:solidFill>
                <a:latin typeface="Times New Roman" pitchFamily="18" charset="0"/>
              </a:rPr>
              <a:t>,v</a:t>
            </a:r>
            <a:r>
              <a:rPr lang="en-US" altLang="zh-CN" sz="3200" b="0" baseline="-25000" dirty="0">
                <a:solidFill>
                  <a:schemeClr val="tx2"/>
                </a:solidFill>
                <a:latin typeface="Times New Roman" pitchFamily="18" charset="0"/>
              </a:rPr>
              <a:t>j</a:t>
            </a:r>
            <a:r>
              <a:rPr lang="en-US" altLang="zh-CN" sz="3200" b="0" dirty="0">
                <a:solidFill>
                  <a:schemeClr val="tx2"/>
                </a:solidFill>
                <a:latin typeface="Times New Roman" pitchFamily="18" charset="0"/>
              </a:rPr>
              <a:t>&gt;</a:t>
            </a:r>
            <a:r>
              <a:rPr lang="zh-CN" altLang="en-US" sz="3200" b="0" dirty="0">
                <a:solidFill>
                  <a:schemeClr val="tx2"/>
                </a:solidFill>
                <a:latin typeface="Times New Roman" pitchFamily="18" charset="0"/>
              </a:rPr>
              <a:t>存在，则存在路径</a:t>
            </a:r>
          </a:p>
          <a:p>
            <a:pPr>
              <a:lnSpc>
                <a:spcPct val="90000"/>
              </a:lnSpc>
              <a:spcBef>
                <a:spcPct val="0"/>
              </a:spcBef>
              <a:buClrTx/>
              <a:buSzTx/>
              <a:buFontTx/>
              <a:buNone/>
            </a:pPr>
            <a:r>
              <a:rPr lang="zh-CN" altLang="en-US" sz="3200" b="0" dirty="0">
                <a:solidFill>
                  <a:schemeClr val="tx2"/>
                </a:solidFill>
                <a:latin typeface="Times New Roman" pitchFamily="18" charset="0"/>
              </a:rPr>
              <a:t>         {</a:t>
            </a:r>
            <a:r>
              <a:rPr lang="en-US" altLang="zh-CN" sz="3200" b="0" dirty="0">
                <a:solidFill>
                  <a:schemeClr val="tx2"/>
                </a:solidFill>
                <a:latin typeface="Times New Roman" pitchFamily="18" charset="0"/>
              </a:rPr>
              <a:t>v</a:t>
            </a:r>
            <a:r>
              <a:rPr lang="en-US" altLang="zh-CN" sz="3200" b="0" baseline="-25000" dirty="0">
                <a:solidFill>
                  <a:schemeClr val="tx2"/>
                </a:solidFill>
                <a:latin typeface="Times New Roman" pitchFamily="18" charset="0"/>
              </a:rPr>
              <a:t>i</a:t>
            </a:r>
            <a:r>
              <a:rPr lang="en-US" altLang="zh-CN" sz="3200" b="0" dirty="0">
                <a:solidFill>
                  <a:schemeClr val="tx2"/>
                </a:solidFill>
                <a:latin typeface="Times New Roman" pitchFamily="18" charset="0"/>
              </a:rPr>
              <a:t>,v</a:t>
            </a:r>
            <a:r>
              <a:rPr lang="en-US" altLang="zh-CN" sz="3200" b="0" baseline="-25000" dirty="0">
                <a:solidFill>
                  <a:schemeClr val="tx2"/>
                </a:solidFill>
                <a:latin typeface="Times New Roman" pitchFamily="18" charset="0"/>
              </a:rPr>
              <a:t>1</a:t>
            </a:r>
            <a:r>
              <a:rPr lang="en-US" altLang="zh-CN" sz="3200" b="0" dirty="0">
                <a:solidFill>
                  <a:schemeClr val="tx2"/>
                </a:solidFill>
                <a:latin typeface="Times New Roman" pitchFamily="18" charset="0"/>
              </a:rPr>
              <a:t>,v</a:t>
            </a:r>
            <a:r>
              <a:rPr lang="en-US" altLang="zh-CN" sz="3200" b="0" baseline="-25000" dirty="0">
                <a:solidFill>
                  <a:schemeClr val="tx2"/>
                </a:solidFill>
                <a:latin typeface="Times New Roman" pitchFamily="18" charset="0"/>
              </a:rPr>
              <a:t>j</a:t>
            </a:r>
            <a:r>
              <a:rPr lang="en-US" altLang="zh-CN" sz="3200" b="0" dirty="0">
                <a:solidFill>
                  <a:schemeClr val="tx2"/>
                </a:solidFill>
                <a:latin typeface="Times New Roman" pitchFamily="18" charset="0"/>
              </a:rPr>
              <a:t>}</a:t>
            </a:r>
          </a:p>
          <a:p>
            <a:pPr>
              <a:lnSpc>
                <a:spcPct val="90000"/>
              </a:lnSpc>
              <a:spcBef>
                <a:spcPct val="0"/>
              </a:spcBef>
              <a:buClrTx/>
              <a:buSzTx/>
              <a:buFontTx/>
              <a:buNone/>
            </a:pPr>
            <a:r>
              <a:rPr lang="zh-CN" altLang="en-US" sz="3200" b="0" dirty="0">
                <a:solidFill>
                  <a:schemeClr val="tx2"/>
                </a:solidFill>
                <a:latin typeface="Times New Roman" pitchFamily="18" charset="0"/>
              </a:rPr>
              <a:t>  3、若{</a:t>
            </a:r>
            <a:r>
              <a:rPr lang="en-US" altLang="zh-CN" sz="3200" b="0" dirty="0">
                <a:solidFill>
                  <a:schemeClr val="tx2"/>
                </a:solidFill>
                <a:latin typeface="Times New Roman" pitchFamily="18" charset="0"/>
              </a:rPr>
              <a:t>v</a:t>
            </a:r>
            <a:r>
              <a:rPr lang="en-US" altLang="zh-CN" sz="3200" b="0" baseline="-25000" dirty="0">
                <a:solidFill>
                  <a:schemeClr val="tx2"/>
                </a:solidFill>
                <a:latin typeface="Times New Roman" pitchFamily="18" charset="0"/>
              </a:rPr>
              <a:t>i</a:t>
            </a:r>
            <a:r>
              <a:rPr lang="en-US" altLang="zh-CN" sz="3200" b="0" dirty="0">
                <a:solidFill>
                  <a:schemeClr val="tx2"/>
                </a:solidFill>
                <a:latin typeface="Times New Roman" pitchFamily="18" charset="0"/>
              </a:rPr>
              <a:t>,..,v</a:t>
            </a:r>
            <a:r>
              <a:rPr lang="en-US" altLang="zh-CN" sz="3200" b="0" baseline="-25000" dirty="0">
                <a:solidFill>
                  <a:schemeClr val="tx2"/>
                </a:solidFill>
                <a:latin typeface="Times New Roman" pitchFamily="18" charset="0"/>
              </a:rPr>
              <a:t>2</a:t>
            </a:r>
            <a:r>
              <a:rPr lang="en-US" altLang="zh-CN" sz="3200" b="0" dirty="0">
                <a:solidFill>
                  <a:schemeClr val="tx2"/>
                </a:solidFill>
                <a:latin typeface="Times New Roman" pitchFamily="18" charset="0"/>
              </a:rPr>
              <a:t>}, {v</a:t>
            </a:r>
            <a:r>
              <a:rPr lang="en-US" altLang="zh-CN" sz="3200" b="0" baseline="-25000" dirty="0">
                <a:solidFill>
                  <a:schemeClr val="tx2"/>
                </a:solidFill>
                <a:latin typeface="Times New Roman" pitchFamily="18" charset="0"/>
              </a:rPr>
              <a:t>2</a:t>
            </a:r>
            <a:r>
              <a:rPr lang="en-US" altLang="zh-CN" sz="3200" b="0" dirty="0">
                <a:solidFill>
                  <a:schemeClr val="tx2"/>
                </a:solidFill>
                <a:latin typeface="Times New Roman" pitchFamily="18" charset="0"/>
              </a:rPr>
              <a:t>,..,v</a:t>
            </a:r>
            <a:r>
              <a:rPr lang="en-US" altLang="zh-CN" sz="3200" b="0" baseline="-25000" dirty="0">
                <a:solidFill>
                  <a:schemeClr val="tx2"/>
                </a:solidFill>
                <a:latin typeface="Times New Roman" pitchFamily="18" charset="0"/>
              </a:rPr>
              <a:t>j</a:t>
            </a:r>
            <a:r>
              <a:rPr lang="en-US" altLang="zh-CN" sz="3200" b="0" dirty="0">
                <a:solidFill>
                  <a:schemeClr val="tx2"/>
                </a:solidFill>
                <a:latin typeface="Times New Roman" pitchFamily="18" charset="0"/>
              </a:rPr>
              <a:t>}</a:t>
            </a:r>
            <a:r>
              <a:rPr lang="zh-CN" altLang="en-US" sz="3200" b="0" dirty="0">
                <a:solidFill>
                  <a:schemeClr val="tx2"/>
                </a:solidFill>
                <a:latin typeface="Times New Roman" pitchFamily="18" charset="0"/>
              </a:rPr>
              <a:t>存在，则存在路径</a:t>
            </a:r>
          </a:p>
          <a:p>
            <a:pPr>
              <a:lnSpc>
                <a:spcPct val="90000"/>
              </a:lnSpc>
              <a:spcBef>
                <a:spcPct val="0"/>
              </a:spcBef>
              <a:buClrTx/>
              <a:buSzTx/>
              <a:buFontTx/>
              <a:buNone/>
            </a:pPr>
            <a:r>
              <a:rPr lang="zh-CN" altLang="en-US" sz="3200" b="0" dirty="0">
                <a:solidFill>
                  <a:schemeClr val="tx2"/>
                </a:solidFill>
                <a:latin typeface="Times New Roman" pitchFamily="18" charset="0"/>
              </a:rPr>
              <a:t>         {</a:t>
            </a:r>
            <a:r>
              <a:rPr lang="en-US" altLang="zh-CN" sz="3200" b="0" dirty="0">
                <a:solidFill>
                  <a:schemeClr val="tx2"/>
                </a:solidFill>
                <a:latin typeface="Times New Roman" pitchFamily="18" charset="0"/>
              </a:rPr>
              <a:t>v</a:t>
            </a:r>
            <a:r>
              <a:rPr lang="en-US" altLang="zh-CN" sz="3200" b="0" baseline="-25000" dirty="0">
                <a:solidFill>
                  <a:schemeClr val="tx2"/>
                </a:solidFill>
                <a:latin typeface="Times New Roman" pitchFamily="18" charset="0"/>
              </a:rPr>
              <a:t>i</a:t>
            </a:r>
            <a:r>
              <a:rPr lang="en-US" altLang="zh-CN" sz="3200" b="0" dirty="0">
                <a:solidFill>
                  <a:schemeClr val="tx2"/>
                </a:solidFill>
                <a:latin typeface="Times New Roman" pitchFamily="18" charset="0"/>
              </a:rPr>
              <a:t>, …, v</a:t>
            </a:r>
            <a:r>
              <a:rPr lang="en-US" altLang="zh-CN" sz="3200" b="0" baseline="-25000" dirty="0">
                <a:solidFill>
                  <a:schemeClr val="tx2"/>
                </a:solidFill>
                <a:latin typeface="Times New Roman" pitchFamily="18" charset="0"/>
              </a:rPr>
              <a:t>2</a:t>
            </a:r>
            <a:r>
              <a:rPr lang="en-US" altLang="zh-CN" sz="3200" b="0" dirty="0">
                <a:solidFill>
                  <a:schemeClr val="tx2"/>
                </a:solidFill>
                <a:latin typeface="Times New Roman" pitchFamily="18" charset="0"/>
              </a:rPr>
              <a:t>, …</a:t>
            </a:r>
            <a:r>
              <a:rPr lang="en-US" altLang="zh-CN" sz="3200" b="0" dirty="0" err="1">
                <a:solidFill>
                  <a:schemeClr val="tx2"/>
                </a:solidFill>
                <a:latin typeface="Times New Roman" pitchFamily="18" charset="0"/>
              </a:rPr>
              <a:t>v</a:t>
            </a:r>
            <a:r>
              <a:rPr lang="en-US" altLang="zh-CN" sz="3200" b="0" baseline="-25000" dirty="0" err="1">
                <a:solidFill>
                  <a:schemeClr val="tx2"/>
                </a:solidFill>
                <a:latin typeface="Times New Roman" pitchFamily="18" charset="0"/>
              </a:rPr>
              <a:t>j</a:t>
            </a:r>
            <a:r>
              <a:rPr lang="en-US" altLang="zh-CN" sz="3200" b="0" dirty="0">
                <a:solidFill>
                  <a:schemeClr val="tx2"/>
                </a:solidFill>
                <a:latin typeface="Times New Roman" pitchFamily="18" charset="0"/>
              </a:rPr>
              <a:t>}</a:t>
            </a:r>
          </a:p>
          <a:p>
            <a:pPr>
              <a:lnSpc>
                <a:spcPct val="90000"/>
              </a:lnSpc>
              <a:spcBef>
                <a:spcPct val="0"/>
              </a:spcBef>
              <a:buClrTx/>
              <a:buSzTx/>
              <a:buFontTx/>
              <a:buNone/>
            </a:pPr>
            <a:r>
              <a:rPr lang="zh-CN" altLang="en-US" sz="3200" b="0" dirty="0">
                <a:solidFill>
                  <a:schemeClr val="tx2"/>
                </a:solidFill>
                <a:latin typeface="Times New Roman" pitchFamily="18" charset="0"/>
              </a:rPr>
              <a:t>   …</a:t>
            </a:r>
          </a:p>
          <a:p>
            <a:pPr>
              <a:lnSpc>
                <a:spcPct val="85000"/>
              </a:lnSpc>
              <a:spcBef>
                <a:spcPct val="0"/>
              </a:spcBef>
              <a:buClrTx/>
              <a:buSzTx/>
              <a:buFontTx/>
              <a:buNone/>
            </a:pPr>
            <a:r>
              <a:rPr lang="zh-CN" altLang="en-US" sz="3200" b="0" dirty="0">
                <a:solidFill>
                  <a:srgbClr val="000099"/>
                </a:solidFill>
                <a:latin typeface="Times New Roman" pitchFamily="18" charset="0"/>
              </a:rPr>
              <a:t>         </a:t>
            </a:r>
            <a:r>
              <a:rPr lang="zh-CN" altLang="en-US" b="0" dirty="0">
                <a:solidFill>
                  <a:srgbClr val="000099"/>
                </a:solidFill>
                <a:latin typeface="Times New Roman" pitchFamily="18" charset="0"/>
              </a:rPr>
              <a:t>依次类推，则 </a:t>
            </a:r>
            <a:r>
              <a:rPr lang="en-US" altLang="zh-CN" b="0" dirty="0">
                <a:solidFill>
                  <a:srgbClr val="000099"/>
                </a:solidFill>
                <a:latin typeface="Times New Roman" pitchFamily="18" charset="0"/>
              </a:rPr>
              <a:t>vi </a:t>
            </a:r>
            <a:r>
              <a:rPr lang="zh-CN" altLang="en-US" b="0" dirty="0">
                <a:solidFill>
                  <a:srgbClr val="000099"/>
                </a:solidFill>
                <a:latin typeface="Times New Roman" pitchFamily="18" charset="0"/>
              </a:rPr>
              <a:t>至 </a:t>
            </a:r>
            <a:r>
              <a:rPr lang="en-US" altLang="zh-CN" b="0" dirty="0" err="1">
                <a:solidFill>
                  <a:srgbClr val="000099"/>
                </a:solidFill>
                <a:latin typeface="Times New Roman" pitchFamily="18" charset="0"/>
              </a:rPr>
              <a:t>vj</a:t>
            </a:r>
            <a:r>
              <a:rPr lang="en-US" altLang="zh-CN" b="0" dirty="0">
                <a:solidFill>
                  <a:srgbClr val="000099"/>
                </a:solidFill>
                <a:latin typeface="Times New Roman" pitchFamily="18" charset="0"/>
              </a:rPr>
              <a:t> </a:t>
            </a:r>
            <a:r>
              <a:rPr lang="zh-CN" altLang="en-US" b="0" dirty="0">
                <a:solidFill>
                  <a:srgbClr val="000099"/>
                </a:solidFill>
                <a:latin typeface="Times New Roman" pitchFamily="18" charset="0"/>
              </a:rPr>
              <a:t>的最短路径应是上述这些路径中，路径长度最小者。</a:t>
            </a:r>
            <a:endParaRPr lang="zh-CN" altLang="en-US" b="0" dirty="0">
              <a:latin typeface="Times New Roman" pitchFamily="18" charset="0"/>
            </a:endParaRPr>
          </a:p>
        </p:txBody>
      </p:sp>
    </p:spTree>
    <p:extLst>
      <p:ext uri="{BB962C8B-B14F-4D97-AF65-F5344CB8AC3E}">
        <p14:creationId xmlns:p14="http://schemas.microsoft.com/office/powerpoint/2010/main" val="1855494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ltLang="zh-CN" b="1">
                <a:latin typeface="楷体_GB2312" pitchFamily="49" charset="-122"/>
                <a:ea typeface="楷体_GB2312" pitchFamily="49" charset="-122"/>
              </a:rPr>
              <a:t>2.</a:t>
            </a:r>
            <a:r>
              <a:rPr lang="zh-CN" altLang="en-US" b="1">
                <a:ea typeface="楷体_GB2312" pitchFamily="49" charset="-122"/>
              </a:rPr>
              <a:t>图的基本术语</a:t>
            </a:r>
          </a:p>
        </p:txBody>
      </p:sp>
      <p:sp>
        <p:nvSpPr>
          <p:cNvPr id="219143" name="Rectangle 7"/>
          <p:cNvSpPr>
            <a:spLocks noGrp="1" noChangeArrowheads="1"/>
          </p:cNvSpPr>
          <p:nvPr>
            <p:ph type="body" idx="1"/>
          </p:nvPr>
        </p:nvSpPr>
        <p:spPr>
          <a:xfrm>
            <a:off x="1467544" y="1556792"/>
            <a:ext cx="7352928" cy="1447800"/>
          </a:xfrm>
          <a:noFill/>
          <a:ln/>
        </p:spPr>
        <p:txBody>
          <a:bodyPr/>
          <a:lstStyle/>
          <a:p>
            <a:pPr>
              <a:buFont typeface="Wingdings" pitchFamily="2" charset="2"/>
              <a:buNone/>
            </a:pPr>
            <a:r>
              <a:rPr lang="zh-CN" altLang="en-US" dirty="0">
                <a:solidFill>
                  <a:srgbClr val="FF6600"/>
                </a:solidFill>
                <a:effectLst>
                  <a:outerShdw blurRad="38100" dist="38100" dir="2700000" algn="tl">
                    <a:srgbClr val="C0C0C0"/>
                  </a:outerShdw>
                </a:effectLst>
                <a:sym typeface="Wingdings" pitchFamily="2" charset="2"/>
              </a:rPr>
              <a:t></a:t>
            </a:r>
            <a:r>
              <a:rPr lang="zh-CN" altLang="en-US" dirty="0">
                <a:solidFill>
                  <a:srgbClr val="FF6600"/>
                </a:solidFill>
                <a:sym typeface="Wingdings" pitchFamily="2" charset="2"/>
              </a:rPr>
              <a:t>网</a:t>
            </a:r>
            <a:r>
              <a:rPr lang="zh-CN" altLang="en-US" b="0" dirty="0">
                <a:sym typeface="Wingdings" pitchFamily="2" charset="2"/>
              </a:rPr>
              <a:t>： </a:t>
            </a:r>
            <a:r>
              <a:rPr lang="zh-CN" altLang="en-US" dirty="0">
                <a:sym typeface="Wingdings" pitchFamily="2" charset="2"/>
              </a:rPr>
              <a:t>带权的</a:t>
            </a:r>
            <a:r>
              <a:rPr lang="zh-CN" altLang="en-US" dirty="0" smtClean="0">
                <a:sym typeface="Wingdings" pitchFamily="2" charset="2"/>
              </a:rPr>
              <a:t>图（注意矩阵表示）</a:t>
            </a:r>
            <a:endParaRPr lang="zh-CN" altLang="en-US" dirty="0">
              <a:solidFill>
                <a:srgbClr val="FF6600"/>
              </a:solidFill>
              <a:sym typeface="Wingdings" pitchFamily="2" charset="2"/>
            </a:endParaRPr>
          </a:p>
          <a:p>
            <a:pPr>
              <a:buFont typeface="Wingdings" pitchFamily="2" charset="2"/>
              <a:buNone/>
            </a:pPr>
            <a:r>
              <a:rPr lang="zh-CN" altLang="en-US" dirty="0">
                <a:solidFill>
                  <a:srgbClr val="FF6600"/>
                </a:solidFill>
                <a:effectLst>
                  <a:outerShdw blurRad="38100" dist="38100" dir="2700000" algn="tl">
                    <a:srgbClr val="C0C0C0"/>
                  </a:outerShdw>
                </a:effectLst>
                <a:sym typeface="Wingdings" pitchFamily="2" charset="2"/>
              </a:rPr>
              <a:t></a:t>
            </a:r>
            <a:r>
              <a:rPr lang="zh-CN" altLang="en-US" dirty="0">
                <a:solidFill>
                  <a:srgbClr val="FF6600"/>
                </a:solidFill>
                <a:sym typeface="Wingdings" pitchFamily="2" charset="2"/>
              </a:rPr>
              <a:t>子图</a:t>
            </a:r>
            <a:r>
              <a:rPr lang="zh-CN" altLang="en-US" b="0" dirty="0">
                <a:sym typeface="Wingdings" pitchFamily="2" charset="2"/>
              </a:rPr>
              <a:t>：</a:t>
            </a:r>
            <a:r>
              <a:rPr lang="zh-CN" altLang="en-US" dirty="0">
                <a:sym typeface="Wingdings" pitchFamily="2" charset="2"/>
              </a:rPr>
              <a:t>图的子集</a:t>
            </a:r>
            <a:r>
              <a:rPr lang="zh-CN" altLang="en-US" b="0" dirty="0">
                <a:sym typeface="Wingdings" pitchFamily="2" charset="2"/>
              </a:rPr>
              <a:t>。</a:t>
            </a:r>
          </a:p>
        </p:txBody>
      </p:sp>
      <p:grpSp>
        <p:nvGrpSpPr>
          <p:cNvPr id="219145" name="Group 9"/>
          <p:cNvGrpSpPr>
            <a:grpSpLocks/>
          </p:cNvGrpSpPr>
          <p:nvPr/>
        </p:nvGrpSpPr>
        <p:grpSpPr bwMode="auto">
          <a:xfrm>
            <a:off x="1128713" y="3489325"/>
            <a:ext cx="1828800" cy="2027238"/>
            <a:chOff x="720" y="2496"/>
            <a:chExt cx="1152" cy="1277"/>
          </a:xfrm>
        </p:grpSpPr>
        <p:graphicFrame>
          <p:nvGraphicFramePr>
            <p:cNvPr id="219146" name="Object 10"/>
            <p:cNvGraphicFramePr>
              <a:graphicFrameLocks noChangeAspect="1"/>
            </p:cNvGraphicFramePr>
            <p:nvPr/>
          </p:nvGraphicFramePr>
          <p:xfrm>
            <a:off x="720" y="2496"/>
            <a:ext cx="1152" cy="1038"/>
          </p:xfrm>
          <a:graphic>
            <a:graphicData uri="http://schemas.openxmlformats.org/presentationml/2006/ole">
              <mc:AlternateContent xmlns:mc="http://schemas.openxmlformats.org/markup-compatibility/2006">
                <mc:Choice xmlns:v="urn:schemas-microsoft-com:vml" Requires="v">
                  <p:oleObj spid="_x0000_s1086" name="位图图像" r:id="rId3" imgW="1828571" imgH="1647619" progId="Paint.Picture">
                    <p:embed/>
                  </p:oleObj>
                </mc:Choice>
                <mc:Fallback>
                  <p:oleObj name="位图图像" r:id="rId3" imgW="1828571" imgH="164761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2496"/>
                          <a:ext cx="1152" cy="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9147" name="Object 11"/>
            <p:cNvGraphicFramePr>
              <a:graphicFrameLocks noChangeAspect="1"/>
            </p:cNvGraphicFramePr>
            <p:nvPr/>
          </p:nvGraphicFramePr>
          <p:xfrm>
            <a:off x="1248" y="3596"/>
            <a:ext cx="192" cy="177"/>
          </p:xfrm>
          <a:graphic>
            <a:graphicData uri="http://schemas.openxmlformats.org/presentationml/2006/ole">
              <mc:AlternateContent xmlns:mc="http://schemas.openxmlformats.org/markup-compatibility/2006">
                <mc:Choice xmlns:v="urn:schemas-microsoft-com:vml" Requires="v">
                  <p:oleObj spid="_x0000_s1087" name="位图图像" r:id="rId5" imgW="237969" imgH="219222" progId="Paint.Picture">
                    <p:embed/>
                  </p:oleObj>
                </mc:Choice>
                <mc:Fallback>
                  <p:oleObj name="位图图像" r:id="rId5" imgW="237969" imgH="219222"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 y="3596"/>
                          <a:ext cx="192"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219148"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8038" y="3573463"/>
            <a:ext cx="466725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310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9145"/>
                                        </p:tgtEl>
                                        <p:attrNameLst>
                                          <p:attrName>style.visibility</p:attrName>
                                        </p:attrNameLst>
                                      </p:cBhvr>
                                      <p:to>
                                        <p:strVal val="visible"/>
                                      </p:to>
                                    </p:set>
                                    <p:anim calcmode="lin" valueType="num">
                                      <p:cBhvr additive="base">
                                        <p:cTn id="7" dur="500" fill="hold"/>
                                        <p:tgtEl>
                                          <p:spTgt spid="219145"/>
                                        </p:tgtEl>
                                        <p:attrNameLst>
                                          <p:attrName>ppt_x</p:attrName>
                                        </p:attrNameLst>
                                      </p:cBhvr>
                                      <p:tavLst>
                                        <p:tav tm="0">
                                          <p:val>
                                            <p:strVal val="0-#ppt_w/2"/>
                                          </p:val>
                                        </p:tav>
                                        <p:tav tm="100000">
                                          <p:val>
                                            <p:strVal val="#ppt_x"/>
                                          </p:val>
                                        </p:tav>
                                      </p:tavLst>
                                    </p:anim>
                                    <p:anim calcmode="lin" valueType="num">
                                      <p:cBhvr additive="base">
                                        <p:cTn id="8" dur="500" fill="hold"/>
                                        <p:tgtEl>
                                          <p:spTgt spid="2191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9148"/>
                                        </p:tgtEl>
                                        <p:attrNameLst>
                                          <p:attrName>style.visibility</p:attrName>
                                        </p:attrNameLst>
                                      </p:cBhvr>
                                      <p:to>
                                        <p:strVal val="visible"/>
                                      </p:to>
                                    </p:set>
                                    <p:anim calcmode="lin" valueType="num">
                                      <p:cBhvr additive="base">
                                        <p:cTn id="13" dur="500" fill="hold"/>
                                        <p:tgtEl>
                                          <p:spTgt spid="219148"/>
                                        </p:tgtEl>
                                        <p:attrNameLst>
                                          <p:attrName>ppt_x</p:attrName>
                                        </p:attrNameLst>
                                      </p:cBhvr>
                                      <p:tavLst>
                                        <p:tav tm="0">
                                          <p:val>
                                            <p:strVal val="#ppt_x"/>
                                          </p:val>
                                        </p:tav>
                                        <p:tav tm="100000">
                                          <p:val>
                                            <p:strVal val="#ppt_x"/>
                                          </p:val>
                                        </p:tav>
                                      </p:tavLst>
                                    </p:anim>
                                    <p:anim calcmode="lin" valueType="num">
                                      <p:cBhvr additive="base">
                                        <p:cTn id="14" dur="500" fill="hold"/>
                                        <p:tgtEl>
                                          <p:spTgt spid="219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zh-CN" b="1"/>
              <a:t>2.</a:t>
            </a:r>
            <a:r>
              <a:rPr lang="zh-CN" altLang="en-US" b="1"/>
              <a:t>图的基本术语</a:t>
            </a:r>
          </a:p>
        </p:txBody>
      </p:sp>
      <p:sp>
        <p:nvSpPr>
          <p:cNvPr id="187419" name="Rectangle 27"/>
          <p:cNvSpPr>
            <a:spLocks noChangeArrowheads="1"/>
          </p:cNvSpPr>
          <p:nvPr/>
        </p:nvSpPr>
        <p:spPr bwMode="auto">
          <a:xfrm>
            <a:off x="1403648" y="1340768"/>
            <a:ext cx="7424440"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chemeClr val="hlink"/>
              </a:buClr>
              <a:buSzPct val="110000"/>
              <a:buFont typeface="Wingdings" pitchFamily="2" charset="2"/>
              <a:buNone/>
            </a:pPr>
            <a:r>
              <a:rPr lang="zh-CN" altLang="en-US" sz="2800" dirty="0">
                <a:solidFill>
                  <a:srgbClr val="FF6600"/>
                </a:solidFill>
                <a:effectLst>
                  <a:outerShdw blurRad="38100" dist="38100" dir="2700000" algn="tl">
                    <a:srgbClr val="C0C0C0"/>
                  </a:outerShdw>
                </a:effectLst>
                <a:latin typeface="+mj-lt"/>
                <a:ea typeface="+mj-ea"/>
                <a:sym typeface="Wingdings" pitchFamily="2" charset="2"/>
              </a:rPr>
              <a:t></a:t>
            </a:r>
            <a:r>
              <a:rPr lang="zh-CN" altLang="en-US" sz="2800" b="1" dirty="0">
                <a:solidFill>
                  <a:srgbClr val="FF6600"/>
                </a:solidFill>
                <a:latin typeface="+mj-lt"/>
                <a:ea typeface="+mj-ea"/>
              </a:rPr>
              <a:t>路径</a:t>
            </a:r>
            <a:r>
              <a:rPr lang="zh-CN" altLang="en-US" sz="2800" b="1" dirty="0">
                <a:latin typeface="+mj-lt"/>
                <a:ea typeface="+mj-ea"/>
              </a:rPr>
              <a:t>：接续的边的端点构成的顶点序列</a:t>
            </a:r>
          </a:p>
          <a:p>
            <a:pPr marL="342900" indent="-342900" algn="just">
              <a:spcBef>
                <a:spcPct val="20000"/>
              </a:spcBef>
              <a:buClr>
                <a:schemeClr val="hlink"/>
              </a:buClr>
              <a:buSzPct val="110000"/>
              <a:buFont typeface="Wingdings" pitchFamily="2" charset="2"/>
              <a:buNone/>
            </a:pPr>
            <a:r>
              <a:rPr lang="zh-CN" altLang="en-US" sz="2800" dirty="0">
                <a:solidFill>
                  <a:srgbClr val="FF6600"/>
                </a:solidFill>
                <a:effectLst>
                  <a:outerShdw blurRad="38100" dist="38100" dir="2700000" algn="tl">
                    <a:srgbClr val="C0C0C0"/>
                  </a:outerShdw>
                </a:effectLst>
                <a:latin typeface="+mj-lt"/>
                <a:ea typeface="+mj-ea"/>
                <a:sym typeface="Wingdings" pitchFamily="2" charset="2"/>
              </a:rPr>
              <a:t></a:t>
            </a:r>
            <a:r>
              <a:rPr lang="zh-CN" altLang="en-US" sz="2800" b="1" dirty="0">
                <a:solidFill>
                  <a:srgbClr val="FF6600"/>
                </a:solidFill>
                <a:latin typeface="+mj-lt"/>
                <a:ea typeface="+mj-ea"/>
              </a:rPr>
              <a:t>路径长度</a:t>
            </a:r>
            <a:r>
              <a:rPr lang="zh-CN" altLang="en-US" sz="2800" b="1" dirty="0">
                <a:latin typeface="+mj-lt"/>
                <a:ea typeface="+mj-ea"/>
              </a:rPr>
              <a:t>：路径上边或弧的数目；在网中为路径上的边或弧的权值之和。</a:t>
            </a:r>
          </a:p>
          <a:p>
            <a:pPr marL="342900" indent="-342900" algn="just">
              <a:spcBef>
                <a:spcPct val="20000"/>
              </a:spcBef>
              <a:buClr>
                <a:schemeClr val="hlink"/>
              </a:buClr>
              <a:buSzPct val="110000"/>
              <a:buFont typeface="Wingdings" pitchFamily="2" charset="2"/>
              <a:buNone/>
            </a:pPr>
            <a:r>
              <a:rPr lang="zh-CN" altLang="en-US" sz="2800" dirty="0">
                <a:solidFill>
                  <a:srgbClr val="FF6600"/>
                </a:solidFill>
                <a:effectLst>
                  <a:outerShdw blurRad="38100" dist="38100" dir="2700000" algn="tl">
                    <a:srgbClr val="C0C0C0"/>
                  </a:outerShdw>
                </a:effectLst>
                <a:latin typeface="+mj-lt"/>
                <a:ea typeface="+mj-ea"/>
                <a:sym typeface="Wingdings" pitchFamily="2" charset="2"/>
              </a:rPr>
              <a:t></a:t>
            </a:r>
            <a:r>
              <a:rPr lang="zh-CN" altLang="en-US" sz="2800" b="1" dirty="0">
                <a:solidFill>
                  <a:srgbClr val="FF6600"/>
                </a:solidFill>
                <a:latin typeface="+mj-lt"/>
                <a:ea typeface="+mj-ea"/>
              </a:rPr>
              <a:t>回路</a:t>
            </a:r>
            <a:r>
              <a:rPr lang="zh-CN" altLang="en-US" sz="2800" b="1" dirty="0">
                <a:latin typeface="+mj-lt"/>
                <a:ea typeface="+mj-ea"/>
              </a:rPr>
              <a:t>：起点和终点相同的路径</a:t>
            </a:r>
            <a:endParaRPr lang="zh-CN" altLang="en-US" sz="2800" b="1" dirty="0">
              <a:latin typeface="+mj-lt"/>
              <a:ea typeface="+mj-ea"/>
              <a:sym typeface="Wingdings" pitchFamily="2" charset="2"/>
            </a:endParaRPr>
          </a:p>
        </p:txBody>
      </p:sp>
      <p:grpSp>
        <p:nvGrpSpPr>
          <p:cNvPr id="187422" name="Group 30"/>
          <p:cNvGrpSpPr>
            <a:grpSpLocks/>
          </p:cNvGrpSpPr>
          <p:nvPr/>
        </p:nvGrpSpPr>
        <p:grpSpPr bwMode="auto">
          <a:xfrm>
            <a:off x="1763713" y="4149725"/>
            <a:ext cx="2160587" cy="2590801"/>
            <a:chOff x="3878" y="436"/>
            <a:chExt cx="1361" cy="1632"/>
          </a:xfrm>
        </p:grpSpPr>
        <p:grpSp>
          <p:nvGrpSpPr>
            <p:cNvPr id="187423" name="Group 31"/>
            <p:cNvGrpSpPr>
              <a:grpSpLocks/>
            </p:cNvGrpSpPr>
            <p:nvPr/>
          </p:nvGrpSpPr>
          <p:grpSpPr bwMode="auto">
            <a:xfrm>
              <a:off x="3878" y="436"/>
              <a:ext cx="1361" cy="1088"/>
              <a:chOff x="3606" y="391"/>
              <a:chExt cx="1361" cy="1088"/>
            </a:xfrm>
          </p:grpSpPr>
          <p:sp>
            <p:nvSpPr>
              <p:cNvPr id="187424" name="Oval 32"/>
              <p:cNvSpPr>
                <a:spLocks noChangeArrowheads="1"/>
              </p:cNvSpPr>
              <p:nvPr/>
            </p:nvSpPr>
            <p:spPr bwMode="auto">
              <a:xfrm>
                <a:off x="3606" y="39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v1</a:t>
                </a:r>
              </a:p>
            </p:txBody>
          </p:sp>
          <p:sp>
            <p:nvSpPr>
              <p:cNvPr id="187425" name="Oval 33"/>
              <p:cNvSpPr>
                <a:spLocks noChangeArrowheads="1"/>
              </p:cNvSpPr>
              <p:nvPr/>
            </p:nvSpPr>
            <p:spPr bwMode="auto">
              <a:xfrm>
                <a:off x="3606" y="116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v4</a:t>
                </a:r>
              </a:p>
            </p:txBody>
          </p:sp>
          <p:sp>
            <p:nvSpPr>
              <p:cNvPr id="187426" name="Oval 34"/>
              <p:cNvSpPr>
                <a:spLocks noChangeArrowheads="1"/>
              </p:cNvSpPr>
              <p:nvPr/>
            </p:nvSpPr>
            <p:spPr bwMode="auto">
              <a:xfrm>
                <a:off x="4150" y="79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v3</a:t>
                </a:r>
              </a:p>
            </p:txBody>
          </p:sp>
          <p:sp>
            <p:nvSpPr>
              <p:cNvPr id="187427" name="Oval 35"/>
              <p:cNvSpPr>
                <a:spLocks noChangeArrowheads="1"/>
              </p:cNvSpPr>
              <p:nvPr/>
            </p:nvSpPr>
            <p:spPr bwMode="auto">
              <a:xfrm>
                <a:off x="4694" y="39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v2</a:t>
                </a:r>
              </a:p>
            </p:txBody>
          </p:sp>
          <p:sp>
            <p:nvSpPr>
              <p:cNvPr id="187428" name="Oval 36"/>
              <p:cNvSpPr>
                <a:spLocks noChangeArrowheads="1"/>
              </p:cNvSpPr>
              <p:nvPr/>
            </p:nvSpPr>
            <p:spPr bwMode="auto">
              <a:xfrm>
                <a:off x="4694" y="1207"/>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v5</a:t>
                </a:r>
              </a:p>
            </p:txBody>
          </p:sp>
          <p:sp>
            <p:nvSpPr>
              <p:cNvPr id="187429" name="Line 37"/>
              <p:cNvSpPr>
                <a:spLocks noChangeShapeType="1"/>
              </p:cNvSpPr>
              <p:nvPr/>
            </p:nvSpPr>
            <p:spPr bwMode="auto">
              <a:xfrm>
                <a:off x="3742" y="663"/>
                <a:ext cx="0" cy="499"/>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7430" name="Line 38"/>
              <p:cNvSpPr>
                <a:spLocks noChangeShapeType="1"/>
              </p:cNvSpPr>
              <p:nvPr/>
            </p:nvSpPr>
            <p:spPr bwMode="auto">
              <a:xfrm>
                <a:off x="3878" y="527"/>
                <a:ext cx="816"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7431" name="Line 39"/>
              <p:cNvSpPr>
                <a:spLocks noChangeShapeType="1"/>
              </p:cNvSpPr>
              <p:nvPr/>
            </p:nvSpPr>
            <p:spPr bwMode="auto">
              <a:xfrm>
                <a:off x="4830" y="663"/>
                <a:ext cx="0" cy="544"/>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7432" name="Line 40"/>
              <p:cNvSpPr>
                <a:spLocks noChangeShapeType="1"/>
              </p:cNvSpPr>
              <p:nvPr/>
            </p:nvSpPr>
            <p:spPr bwMode="auto">
              <a:xfrm flipV="1">
                <a:off x="3878" y="1026"/>
                <a:ext cx="317" cy="272"/>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7433" name="Line 41"/>
              <p:cNvSpPr>
                <a:spLocks noChangeShapeType="1"/>
              </p:cNvSpPr>
              <p:nvPr/>
            </p:nvSpPr>
            <p:spPr bwMode="auto">
              <a:xfrm flipH="1">
                <a:off x="4422" y="618"/>
                <a:ext cx="318" cy="272"/>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7434" name="Line 42"/>
              <p:cNvSpPr>
                <a:spLocks noChangeShapeType="1"/>
              </p:cNvSpPr>
              <p:nvPr/>
            </p:nvSpPr>
            <p:spPr bwMode="auto">
              <a:xfrm>
                <a:off x="4377" y="1026"/>
                <a:ext cx="363" cy="227"/>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sp>
          <p:nvSpPr>
            <p:cNvPr id="187435" name="Text Box 43"/>
            <p:cNvSpPr txBox="1">
              <a:spLocks noChangeArrowheads="1"/>
            </p:cNvSpPr>
            <p:nvPr/>
          </p:nvSpPr>
          <p:spPr bwMode="auto">
            <a:xfrm>
              <a:off x="4377" y="1389"/>
              <a:ext cx="408" cy="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mj-lt"/>
                  <a:ea typeface="+mj-ea"/>
                </a:rPr>
                <a:t>G1</a:t>
              </a:r>
            </a:p>
          </p:txBody>
        </p:sp>
      </p:grpSp>
      <p:sp>
        <p:nvSpPr>
          <p:cNvPr id="187436" name="Text Box 44"/>
          <p:cNvSpPr txBox="1">
            <a:spLocks noChangeArrowheads="1"/>
          </p:cNvSpPr>
          <p:nvPr/>
        </p:nvSpPr>
        <p:spPr bwMode="auto">
          <a:xfrm>
            <a:off x="4356100" y="4581525"/>
            <a:ext cx="45370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9900"/>
                </a:solidFill>
                <a:latin typeface="+mj-lt"/>
                <a:ea typeface="+mj-ea"/>
              </a:rPr>
              <a:t>v1 </a:t>
            </a:r>
            <a:r>
              <a:rPr lang="zh-CN" altLang="en-US" sz="2400" b="1" dirty="0">
                <a:solidFill>
                  <a:srgbClr val="009900"/>
                </a:solidFill>
                <a:latin typeface="+mj-lt"/>
                <a:ea typeface="+mj-ea"/>
              </a:rPr>
              <a:t>到</a:t>
            </a:r>
            <a:r>
              <a:rPr lang="en-US" altLang="zh-CN" sz="2400" b="1" dirty="0">
                <a:solidFill>
                  <a:srgbClr val="009900"/>
                </a:solidFill>
                <a:latin typeface="+mj-lt"/>
                <a:ea typeface="+mj-ea"/>
              </a:rPr>
              <a:t>v5</a:t>
            </a:r>
            <a:r>
              <a:rPr lang="zh-CN" altLang="en-US" sz="2400" b="1" dirty="0">
                <a:solidFill>
                  <a:srgbClr val="009900"/>
                </a:solidFill>
                <a:latin typeface="+mj-lt"/>
                <a:ea typeface="+mj-ea"/>
              </a:rPr>
              <a:t>的路径：</a:t>
            </a:r>
            <a:r>
              <a:rPr lang="en-US" altLang="zh-CN" sz="2400" b="1" dirty="0">
                <a:solidFill>
                  <a:srgbClr val="009900"/>
                </a:solidFill>
                <a:latin typeface="+mj-lt"/>
                <a:ea typeface="+mj-ea"/>
              </a:rPr>
              <a:t>  v1 v4 v3 v5</a:t>
            </a:r>
          </a:p>
          <a:p>
            <a:r>
              <a:rPr lang="zh-CN" altLang="en-US" sz="2400" b="1" dirty="0">
                <a:solidFill>
                  <a:srgbClr val="009900"/>
                </a:solidFill>
                <a:latin typeface="+mj-lt"/>
                <a:ea typeface="+mj-ea"/>
              </a:rPr>
              <a:t>路径长度：            </a:t>
            </a:r>
            <a:r>
              <a:rPr lang="en-US" altLang="zh-CN" sz="2400" b="1" dirty="0">
                <a:solidFill>
                  <a:srgbClr val="009900"/>
                </a:solidFill>
                <a:latin typeface="+mj-lt"/>
                <a:ea typeface="+mj-ea"/>
              </a:rPr>
              <a:t>3</a:t>
            </a:r>
          </a:p>
        </p:txBody>
      </p:sp>
      <p:sp>
        <p:nvSpPr>
          <p:cNvPr id="187437" name="Line 45"/>
          <p:cNvSpPr>
            <a:spLocks noChangeShapeType="1"/>
          </p:cNvSpPr>
          <p:nvPr/>
        </p:nvSpPr>
        <p:spPr bwMode="auto">
          <a:xfrm>
            <a:off x="1692275" y="4581525"/>
            <a:ext cx="0" cy="863600"/>
          </a:xfrm>
          <a:prstGeom prst="line">
            <a:avLst/>
          </a:prstGeom>
          <a:noFill/>
          <a:ln w="25400">
            <a:solidFill>
              <a:srgbClr val="FF0000"/>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7438" name="Line 46"/>
          <p:cNvSpPr>
            <a:spLocks noChangeShapeType="1"/>
          </p:cNvSpPr>
          <p:nvPr/>
        </p:nvSpPr>
        <p:spPr bwMode="auto">
          <a:xfrm flipV="1">
            <a:off x="2195513" y="5084763"/>
            <a:ext cx="360362" cy="288925"/>
          </a:xfrm>
          <a:prstGeom prst="line">
            <a:avLst/>
          </a:prstGeom>
          <a:noFill/>
          <a:ln w="25400">
            <a:solidFill>
              <a:srgbClr val="FF0000"/>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7439" name="Line 47"/>
          <p:cNvSpPr>
            <a:spLocks noChangeShapeType="1"/>
          </p:cNvSpPr>
          <p:nvPr/>
        </p:nvSpPr>
        <p:spPr bwMode="auto">
          <a:xfrm>
            <a:off x="2916238" y="5229225"/>
            <a:ext cx="574675" cy="360363"/>
          </a:xfrm>
          <a:prstGeom prst="line">
            <a:avLst/>
          </a:prstGeom>
          <a:noFill/>
          <a:ln w="25400">
            <a:solidFill>
              <a:srgbClr val="FF0000"/>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Tree>
    <p:extLst>
      <p:ext uri="{BB962C8B-B14F-4D97-AF65-F5344CB8AC3E}">
        <p14:creationId xmlns:p14="http://schemas.microsoft.com/office/powerpoint/2010/main" val="1032036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7436"/>
                                        </p:tgtEl>
                                        <p:attrNameLst>
                                          <p:attrName>style.visibility</p:attrName>
                                        </p:attrNameLst>
                                      </p:cBhvr>
                                      <p:to>
                                        <p:strVal val="visible"/>
                                      </p:to>
                                    </p:set>
                                    <p:animEffect transition="in" filter="wipe(up)">
                                      <p:cBhvr>
                                        <p:cTn id="7" dur="500"/>
                                        <p:tgtEl>
                                          <p:spTgt spid="187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7437"/>
                                        </p:tgtEl>
                                        <p:attrNameLst>
                                          <p:attrName>style.visibility</p:attrName>
                                        </p:attrNameLst>
                                      </p:cBhvr>
                                      <p:to>
                                        <p:strVal val="visible"/>
                                      </p:to>
                                    </p:set>
                                    <p:animEffect transition="in" filter="wipe(up)">
                                      <p:cBhvr>
                                        <p:cTn id="12" dur="500"/>
                                        <p:tgtEl>
                                          <p:spTgt spid="187437"/>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87438"/>
                                        </p:tgtEl>
                                        <p:attrNameLst>
                                          <p:attrName>style.visibility</p:attrName>
                                        </p:attrNameLst>
                                      </p:cBhvr>
                                      <p:to>
                                        <p:strVal val="visible"/>
                                      </p:to>
                                    </p:set>
                                    <p:animEffect transition="in" filter="wipe(left)">
                                      <p:cBhvr>
                                        <p:cTn id="16" dur="500"/>
                                        <p:tgtEl>
                                          <p:spTgt spid="187438"/>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87439"/>
                                        </p:tgtEl>
                                        <p:attrNameLst>
                                          <p:attrName>style.visibility</p:attrName>
                                        </p:attrNameLst>
                                      </p:cBhvr>
                                      <p:to>
                                        <p:strVal val="visible"/>
                                      </p:to>
                                    </p:set>
                                    <p:animEffect transition="in" filter="wipe(left)">
                                      <p:cBhvr>
                                        <p:cTn id="20" dur="500"/>
                                        <p:tgtEl>
                                          <p:spTgt spid="187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36" grpId="0"/>
      <p:bldP spid="187437" grpId="0" animBg="1"/>
      <p:bldP spid="187438" grpId="0" animBg="1"/>
      <p:bldP spid="1874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3" name="Rectangle 5"/>
          <p:cNvSpPr>
            <a:spLocks noGrp="1" noChangeArrowheads="1"/>
          </p:cNvSpPr>
          <p:nvPr>
            <p:ph type="title"/>
          </p:nvPr>
        </p:nvSpPr>
        <p:spPr/>
        <p:txBody>
          <a:bodyPr/>
          <a:lstStyle/>
          <a:p>
            <a:r>
              <a:rPr lang="en-US" altLang="zh-CN" b="1">
                <a:latin typeface="楷体_GB2312" pitchFamily="49" charset="-122"/>
                <a:ea typeface="楷体_GB2312" pitchFamily="49" charset="-122"/>
              </a:rPr>
              <a:t>2.</a:t>
            </a:r>
            <a:r>
              <a:rPr lang="zh-CN" altLang="en-US" b="1">
                <a:ea typeface="楷体_GB2312" pitchFamily="49" charset="-122"/>
              </a:rPr>
              <a:t>图的基本术语</a:t>
            </a:r>
          </a:p>
        </p:txBody>
      </p:sp>
      <p:sp>
        <p:nvSpPr>
          <p:cNvPr id="227331" name="Rectangle 3" descr="Rectangle: Click to edit Master text styles&#10;Second level&#10;Third level&#10;Fourth level&#10;Fifth level"/>
          <p:cNvSpPr>
            <a:spLocks noGrp="1" noChangeArrowheads="1"/>
          </p:cNvSpPr>
          <p:nvPr>
            <p:ph type="body" sz="half" idx="1"/>
          </p:nvPr>
        </p:nvSpPr>
        <p:spPr>
          <a:xfrm>
            <a:off x="1269999" y="1556792"/>
            <a:ext cx="7910513" cy="4114800"/>
          </a:xfrm>
        </p:spPr>
        <p:txBody>
          <a:bodyPr/>
          <a:lstStyle/>
          <a:p>
            <a:pPr algn="just">
              <a:lnSpc>
                <a:spcPct val="90000"/>
              </a:lnSpc>
              <a:buFont typeface="Wingdings" pitchFamily="2" charset="2"/>
              <a:buNone/>
            </a:pPr>
            <a:r>
              <a:rPr lang="zh-CN" altLang="en-US" b="0" dirty="0">
                <a:solidFill>
                  <a:srgbClr val="FF6600"/>
                </a:solidFill>
                <a:effectLst>
                  <a:outerShdw blurRad="38100" dist="38100" dir="2700000" algn="tl">
                    <a:srgbClr val="C0C0C0"/>
                  </a:outerShdw>
                </a:effectLst>
                <a:sym typeface="Wingdings" pitchFamily="2" charset="2"/>
              </a:rPr>
              <a:t></a:t>
            </a:r>
            <a:r>
              <a:rPr lang="zh-CN" altLang="en-US" dirty="0">
                <a:solidFill>
                  <a:srgbClr val="FF6600"/>
                </a:solidFill>
              </a:rPr>
              <a:t>简单路径</a:t>
            </a:r>
            <a:endParaRPr lang="zh-CN" altLang="en-US" dirty="0"/>
          </a:p>
          <a:p>
            <a:pPr algn="just">
              <a:lnSpc>
                <a:spcPct val="90000"/>
              </a:lnSpc>
              <a:buFont typeface="Wingdings" pitchFamily="2" charset="2"/>
              <a:buNone/>
            </a:pPr>
            <a:r>
              <a:rPr lang="zh-CN" altLang="en-US" dirty="0"/>
              <a:t>     路径序列中，顶点不重复出现的路径</a:t>
            </a:r>
          </a:p>
          <a:p>
            <a:pPr algn="just">
              <a:lnSpc>
                <a:spcPct val="90000"/>
              </a:lnSpc>
              <a:buFont typeface="Wingdings" pitchFamily="2" charset="2"/>
              <a:buNone/>
            </a:pPr>
            <a:r>
              <a:rPr lang="zh-CN" altLang="en-US" b="0" dirty="0">
                <a:solidFill>
                  <a:srgbClr val="FF6600"/>
                </a:solidFill>
                <a:effectLst>
                  <a:outerShdw blurRad="38100" dist="38100" dir="2700000" algn="tl">
                    <a:srgbClr val="C0C0C0"/>
                  </a:outerShdw>
                </a:effectLst>
                <a:sym typeface="Wingdings" pitchFamily="2" charset="2"/>
              </a:rPr>
              <a:t></a:t>
            </a:r>
            <a:r>
              <a:rPr lang="zh-CN" altLang="en-US" dirty="0">
                <a:solidFill>
                  <a:srgbClr val="FF6600"/>
                </a:solidFill>
              </a:rPr>
              <a:t>简单回路</a:t>
            </a:r>
            <a:endParaRPr lang="zh-CN" altLang="en-US" dirty="0"/>
          </a:p>
          <a:p>
            <a:pPr algn="just">
              <a:lnSpc>
                <a:spcPct val="90000"/>
              </a:lnSpc>
              <a:buFont typeface="Wingdings" pitchFamily="2" charset="2"/>
              <a:buNone/>
            </a:pPr>
            <a:r>
              <a:rPr lang="zh-CN" altLang="en-US" dirty="0"/>
              <a:t>     路径序列中，除了起点和终点外，其与顶点均不相同的回路。</a:t>
            </a:r>
          </a:p>
        </p:txBody>
      </p:sp>
      <p:pic>
        <p:nvPicPr>
          <p:cNvPr id="22733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827088" y="4292600"/>
            <a:ext cx="7345362" cy="2047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43430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7332"/>
                                        </p:tgtEl>
                                        <p:attrNameLst>
                                          <p:attrName>style.visibility</p:attrName>
                                        </p:attrNameLst>
                                      </p:cBhvr>
                                      <p:to>
                                        <p:strVal val="visible"/>
                                      </p:to>
                                    </p:set>
                                    <p:anim calcmode="lin" valueType="num">
                                      <p:cBhvr additive="base">
                                        <p:cTn id="7" dur="500" fill="hold"/>
                                        <p:tgtEl>
                                          <p:spTgt spid="227332"/>
                                        </p:tgtEl>
                                        <p:attrNameLst>
                                          <p:attrName>ppt_x</p:attrName>
                                        </p:attrNameLst>
                                      </p:cBhvr>
                                      <p:tavLst>
                                        <p:tav tm="0">
                                          <p:val>
                                            <p:strVal val="#ppt_x"/>
                                          </p:val>
                                        </p:tav>
                                        <p:tav tm="100000">
                                          <p:val>
                                            <p:strVal val="#ppt_x"/>
                                          </p:val>
                                        </p:tav>
                                      </p:tavLst>
                                    </p:anim>
                                    <p:anim calcmode="lin" valueType="num">
                                      <p:cBhvr additive="base">
                                        <p:cTn id="8" dur="500" fill="hold"/>
                                        <p:tgtEl>
                                          <p:spTgt spid="227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zh-CN" b="1">
                <a:latin typeface="楷体_GB2312" pitchFamily="49" charset="-122"/>
                <a:ea typeface="楷体_GB2312" pitchFamily="49" charset="-122"/>
              </a:rPr>
              <a:t>2.</a:t>
            </a:r>
            <a:r>
              <a:rPr lang="zh-CN" altLang="en-US" b="1">
                <a:ea typeface="楷体_GB2312" pitchFamily="49" charset="-122"/>
              </a:rPr>
              <a:t>图的基本术语</a:t>
            </a:r>
          </a:p>
        </p:txBody>
      </p:sp>
      <p:sp>
        <p:nvSpPr>
          <p:cNvPr id="188421" name="Rectangle 5"/>
          <p:cNvSpPr>
            <a:spLocks noGrp="1" noChangeArrowheads="1"/>
          </p:cNvSpPr>
          <p:nvPr>
            <p:ph type="body" idx="1"/>
          </p:nvPr>
        </p:nvSpPr>
        <p:spPr>
          <a:xfrm>
            <a:off x="1346448" y="1104528"/>
            <a:ext cx="7834064" cy="1676400"/>
          </a:xfrm>
          <a:noFill/>
          <a:ln/>
        </p:spPr>
        <p:txBody>
          <a:bodyPr/>
          <a:lstStyle/>
          <a:p>
            <a:pPr>
              <a:buFont typeface="Wingdings" pitchFamily="2" charset="2"/>
              <a:buNone/>
            </a:pPr>
            <a:r>
              <a:rPr lang="zh-CN" altLang="en-US" b="0" dirty="0">
                <a:solidFill>
                  <a:srgbClr val="FF6600"/>
                </a:solidFill>
                <a:effectLst>
                  <a:outerShdw blurRad="38100" dist="38100" dir="2700000" algn="tl">
                    <a:srgbClr val="C0C0C0"/>
                  </a:outerShdw>
                </a:effectLst>
                <a:sym typeface="Wingdings" pitchFamily="2" charset="2"/>
              </a:rPr>
              <a:t></a:t>
            </a:r>
            <a:r>
              <a:rPr lang="zh-CN" altLang="en-US" dirty="0">
                <a:solidFill>
                  <a:srgbClr val="FF6600"/>
                </a:solidFill>
              </a:rPr>
              <a:t>连通图</a:t>
            </a:r>
            <a:r>
              <a:rPr lang="zh-CN" altLang="en-US" dirty="0"/>
              <a:t>：</a:t>
            </a:r>
            <a:r>
              <a:rPr lang="zh-CN" altLang="en-US" dirty="0">
                <a:solidFill>
                  <a:srgbClr val="000000"/>
                </a:solidFill>
              </a:rPr>
              <a:t>在</a:t>
            </a:r>
            <a:r>
              <a:rPr lang="zh-CN" altLang="en-US" dirty="0">
                <a:solidFill>
                  <a:srgbClr val="0000CC"/>
                </a:solidFill>
              </a:rPr>
              <a:t>无向图</a:t>
            </a:r>
            <a:r>
              <a:rPr lang="zh-CN" altLang="en-US" dirty="0">
                <a:solidFill>
                  <a:srgbClr val="000000"/>
                </a:solidFill>
              </a:rPr>
              <a:t>中，任何一对顶点都存在路径，则称其为连通图，否则为非连通图。</a:t>
            </a:r>
          </a:p>
          <a:p>
            <a:pPr>
              <a:buFont typeface="Wingdings" pitchFamily="2" charset="2"/>
              <a:buNone/>
            </a:pPr>
            <a:r>
              <a:rPr lang="zh-CN" altLang="en-US" b="0" dirty="0">
                <a:solidFill>
                  <a:srgbClr val="FF6600"/>
                </a:solidFill>
                <a:effectLst>
                  <a:outerShdw blurRad="38100" dist="38100" dir="2700000" algn="tl">
                    <a:srgbClr val="C0C0C0"/>
                  </a:outerShdw>
                </a:effectLst>
                <a:sym typeface="Wingdings" pitchFamily="2" charset="2"/>
              </a:rPr>
              <a:t></a:t>
            </a:r>
            <a:r>
              <a:rPr lang="zh-CN" altLang="en-US" dirty="0">
                <a:solidFill>
                  <a:srgbClr val="FF6600"/>
                </a:solidFill>
              </a:rPr>
              <a:t>连通分量</a:t>
            </a:r>
            <a:r>
              <a:rPr lang="zh-CN" altLang="en-US" dirty="0"/>
              <a:t>：</a:t>
            </a:r>
            <a:r>
              <a:rPr lang="zh-CN" altLang="en-US" dirty="0">
                <a:solidFill>
                  <a:srgbClr val="0000CC"/>
                </a:solidFill>
              </a:rPr>
              <a:t>无向图</a:t>
            </a:r>
            <a:r>
              <a:rPr lang="zh-CN" altLang="en-US" dirty="0">
                <a:solidFill>
                  <a:srgbClr val="000000"/>
                </a:solidFill>
              </a:rPr>
              <a:t>中的</a:t>
            </a:r>
            <a:r>
              <a:rPr lang="zh-CN" altLang="en-US" b="1" dirty="0">
                <a:solidFill>
                  <a:srgbClr val="C00000"/>
                </a:solidFill>
              </a:rPr>
              <a:t>极大连通子图</a:t>
            </a:r>
            <a:r>
              <a:rPr lang="zh-CN" altLang="en-US" dirty="0">
                <a:solidFill>
                  <a:srgbClr val="000000"/>
                </a:solidFill>
              </a:rPr>
              <a:t>。</a:t>
            </a:r>
          </a:p>
        </p:txBody>
      </p:sp>
      <p:sp>
        <p:nvSpPr>
          <p:cNvPr id="188422" name="Text Box 6"/>
          <p:cNvSpPr txBox="1">
            <a:spLocks noChangeArrowheads="1"/>
          </p:cNvSpPr>
          <p:nvPr/>
        </p:nvSpPr>
        <p:spPr bwMode="auto">
          <a:xfrm>
            <a:off x="3885009" y="4506913"/>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latin typeface="Times New Roman" pitchFamily="18" charset="0"/>
                <a:sym typeface="Wingdings" pitchFamily="2" charset="2"/>
              </a:rPr>
              <a:t></a:t>
            </a:r>
            <a:endParaRPr kumimoji="1" lang="zh-CN" altLang="en-US">
              <a:latin typeface="Times New Roman" pitchFamily="18" charset="0"/>
            </a:endParaRPr>
          </a:p>
        </p:txBody>
      </p:sp>
      <p:grpSp>
        <p:nvGrpSpPr>
          <p:cNvPr id="188423" name="Group 7"/>
          <p:cNvGrpSpPr>
            <a:grpSpLocks/>
          </p:cNvGrpSpPr>
          <p:nvPr/>
        </p:nvGrpSpPr>
        <p:grpSpPr bwMode="auto">
          <a:xfrm>
            <a:off x="1675209" y="3668713"/>
            <a:ext cx="2238375" cy="2432050"/>
            <a:chOff x="672" y="2592"/>
            <a:chExt cx="1410" cy="1532"/>
          </a:xfrm>
        </p:grpSpPr>
        <p:graphicFrame>
          <p:nvGraphicFramePr>
            <p:cNvPr id="188424" name="Object 8"/>
            <p:cNvGraphicFramePr>
              <a:graphicFrameLocks noChangeAspect="1"/>
            </p:cNvGraphicFramePr>
            <p:nvPr/>
          </p:nvGraphicFramePr>
          <p:xfrm>
            <a:off x="672" y="2592"/>
            <a:ext cx="1410" cy="1350"/>
          </p:xfrm>
          <a:graphic>
            <a:graphicData uri="http://schemas.openxmlformats.org/presentationml/2006/ole">
              <mc:AlternateContent xmlns:mc="http://schemas.openxmlformats.org/markup-compatibility/2006">
                <mc:Choice xmlns:v="urn:schemas-microsoft-com:vml" Requires="v">
                  <p:oleObj spid="_x0000_s2200" name="位图图像" r:id="rId3" imgW="2238687" imgH="2142857" progId="Paint.Picture">
                    <p:embed/>
                  </p:oleObj>
                </mc:Choice>
                <mc:Fallback>
                  <p:oleObj name="位图图像" r:id="rId3" imgW="2238687" imgH="214285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2592"/>
                          <a:ext cx="1410" cy="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8425" name="Object 9"/>
            <p:cNvGraphicFramePr>
              <a:graphicFrameLocks noChangeAspect="1"/>
            </p:cNvGraphicFramePr>
            <p:nvPr/>
          </p:nvGraphicFramePr>
          <p:xfrm>
            <a:off x="1008" y="3936"/>
            <a:ext cx="720" cy="188"/>
          </p:xfrm>
          <a:graphic>
            <a:graphicData uri="http://schemas.openxmlformats.org/presentationml/2006/ole">
              <mc:AlternateContent xmlns:mc="http://schemas.openxmlformats.org/markup-compatibility/2006">
                <mc:Choice xmlns:v="urn:schemas-microsoft-com:vml" Requires="v">
                  <p:oleObj spid="_x0000_s2201" name="位图图像" r:id="rId5" imgW="876190" imgH="228571" progId="Paint.Picture">
                    <p:embed/>
                  </p:oleObj>
                </mc:Choice>
                <mc:Fallback>
                  <p:oleObj name="位图图像" r:id="rId5" imgW="876190" imgH="228571"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 y="3936"/>
                          <a:ext cx="720"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88426" name="Group 10"/>
          <p:cNvGrpSpPr>
            <a:grpSpLocks/>
          </p:cNvGrpSpPr>
          <p:nvPr/>
        </p:nvGrpSpPr>
        <p:grpSpPr bwMode="auto">
          <a:xfrm>
            <a:off x="4570809" y="3744913"/>
            <a:ext cx="3457575" cy="2438400"/>
            <a:chOff x="2496" y="2640"/>
            <a:chExt cx="2178" cy="1536"/>
          </a:xfrm>
        </p:grpSpPr>
        <p:graphicFrame>
          <p:nvGraphicFramePr>
            <p:cNvPr id="188427" name="Object 11"/>
            <p:cNvGraphicFramePr>
              <a:graphicFrameLocks noChangeAspect="1"/>
            </p:cNvGraphicFramePr>
            <p:nvPr/>
          </p:nvGraphicFramePr>
          <p:xfrm>
            <a:off x="3984" y="2928"/>
            <a:ext cx="690" cy="684"/>
          </p:xfrm>
          <a:graphic>
            <a:graphicData uri="http://schemas.openxmlformats.org/presentationml/2006/ole">
              <mc:AlternateContent xmlns:mc="http://schemas.openxmlformats.org/markup-compatibility/2006">
                <mc:Choice xmlns:v="urn:schemas-microsoft-com:vml" Requires="v">
                  <p:oleObj spid="_x0000_s2202" name="位图图像" r:id="rId7" imgW="1095528" imgH="1085714" progId="Paint.Picture">
                    <p:embed/>
                  </p:oleObj>
                </mc:Choice>
                <mc:Fallback>
                  <p:oleObj name="位图图像" r:id="rId7" imgW="1095528" imgH="1085714"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 y="2928"/>
                          <a:ext cx="690" cy="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8428" name="Object 12"/>
            <p:cNvGraphicFramePr>
              <a:graphicFrameLocks noChangeAspect="1"/>
            </p:cNvGraphicFramePr>
            <p:nvPr/>
          </p:nvGraphicFramePr>
          <p:xfrm>
            <a:off x="2496" y="2640"/>
            <a:ext cx="1368" cy="1320"/>
          </p:xfrm>
          <a:graphic>
            <a:graphicData uri="http://schemas.openxmlformats.org/presentationml/2006/ole">
              <mc:AlternateContent xmlns:mc="http://schemas.openxmlformats.org/markup-compatibility/2006">
                <mc:Choice xmlns:v="urn:schemas-microsoft-com:vml" Requires="v">
                  <p:oleObj spid="_x0000_s2203" name="位图图像" r:id="rId9" imgW="2172003" imgH="2095793" progId="Paint.Picture">
                    <p:embed/>
                  </p:oleObj>
                </mc:Choice>
                <mc:Fallback>
                  <p:oleObj name="位图图像" r:id="rId9" imgW="2172003" imgH="2095793" progId="Paint.Pictur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6" y="2640"/>
                          <a:ext cx="1368" cy="1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8429" name="Object 13"/>
            <p:cNvGraphicFramePr>
              <a:graphicFrameLocks noChangeAspect="1"/>
            </p:cNvGraphicFramePr>
            <p:nvPr/>
          </p:nvGraphicFramePr>
          <p:xfrm>
            <a:off x="3168" y="3987"/>
            <a:ext cx="1152" cy="189"/>
          </p:xfrm>
          <a:graphic>
            <a:graphicData uri="http://schemas.openxmlformats.org/presentationml/2006/ole">
              <mc:AlternateContent xmlns:mc="http://schemas.openxmlformats.org/markup-compatibility/2006">
                <mc:Choice xmlns:v="urn:schemas-microsoft-com:vml" Requires="v">
                  <p:oleObj spid="_x0000_s2204" name="位图图像" r:id="rId11" imgW="1333333" imgH="219222" progId="Paint.Picture">
                    <p:embed/>
                  </p:oleObj>
                </mc:Choice>
                <mc:Fallback>
                  <p:oleObj name="位图图像" r:id="rId11" imgW="1333333" imgH="219222" progId="Paint.Picture">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68" y="3987"/>
                          <a:ext cx="1152"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049678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88423"/>
                                        </p:tgtEl>
                                        <p:attrNameLst>
                                          <p:attrName>style.visibility</p:attrName>
                                        </p:attrNameLst>
                                      </p:cBhvr>
                                      <p:to>
                                        <p:strVal val="visible"/>
                                      </p:to>
                                    </p:set>
                                    <p:anim calcmode="lin" valueType="num">
                                      <p:cBhvr additive="base">
                                        <p:cTn id="7" dur="500" fill="hold"/>
                                        <p:tgtEl>
                                          <p:spTgt spid="188423"/>
                                        </p:tgtEl>
                                        <p:attrNameLst>
                                          <p:attrName>ppt_x</p:attrName>
                                        </p:attrNameLst>
                                      </p:cBhvr>
                                      <p:tavLst>
                                        <p:tav tm="0">
                                          <p:val>
                                            <p:strVal val="0-#ppt_w/2"/>
                                          </p:val>
                                        </p:tav>
                                        <p:tav tm="100000">
                                          <p:val>
                                            <p:strVal val="#ppt_x"/>
                                          </p:val>
                                        </p:tav>
                                      </p:tavLst>
                                    </p:anim>
                                    <p:anim calcmode="lin" valueType="num">
                                      <p:cBhvr additive="base">
                                        <p:cTn id="8" dur="500" fill="hold"/>
                                        <p:tgtEl>
                                          <p:spTgt spid="1884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8422"/>
                                        </p:tgtEl>
                                        <p:attrNameLst>
                                          <p:attrName>style.visibility</p:attrName>
                                        </p:attrNameLst>
                                      </p:cBhvr>
                                      <p:to>
                                        <p:strVal val="visible"/>
                                      </p:to>
                                    </p:set>
                                    <p:anim calcmode="lin" valueType="num">
                                      <p:cBhvr additive="base">
                                        <p:cTn id="13" dur="500" fill="hold"/>
                                        <p:tgtEl>
                                          <p:spTgt spid="188422"/>
                                        </p:tgtEl>
                                        <p:attrNameLst>
                                          <p:attrName>ppt_x</p:attrName>
                                        </p:attrNameLst>
                                      </p:cBhvr>
                                      <p:tavLst>
                                        <p:tav tm="0">
                                          <p:val>
                                            <p:strVal val="0-#ppt_w/2"/>
                                          </p:val>
                                        </p:tav>
                                        <p:tav tm="100000">
                                          <p:val>
                                            <p:strVal val="#ppt_x"/>
                                          </p:val>
                                        </p:tav>
                                      </p:tavLst>
                                    </p:anim>
                                    <p:anim calcmode="lin" valueType="num">
                                      <p:cBhvr additive="base">
                                        <p:cTn id="14" dur="500" fill="hold"/>
                                        <p:tgtEl>
                                          <p:spTgt spid="18842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88426"/>
                                        </p:tgtEl>
                                        <p:attrNameLst>
                                          <p:attrName>style.visibility</p:attrName>
                                        </p:attrNameLst>
                                      </p:cBhvr>
                                      <p:to>
                                        <p:strVal val="visible"/>
                                      </p:to>
                                    </p:set>
                                    <p:anim calcmode="lin" valueType="num">
                                      <p:cBhvr additive="base">
                                        <p:cTn id="19" dur="500" fill="hold"/>
                                        <p:tgtEl>
                                          <p:spTgt spid="188426"/>
                                        </p:tgtEl>
                                        <p:attrNameLst>
                                          <p:attrName>ppt_x</p:attrName>
                                        </p:attrNameLst>
                                      </p:cBhvr>
                                      <p:tavLst>
                                        <p:tav tm="0">
                                          <p:val>
                                            <p:strVal val="0-#ppt_w/2"/>
                                          </p:val>
                                        </p:tav>
                                        <p:tav tm="100000">
                                          <p:val>
                                            <p:strVal val="#ppt_x"/>
                                          </p:val>
                                        </p:tav>
                                      </p:tavLst>
                                    </p:anim>
                                    <p:anim calcmode="lin" valueType="num">
                                      <p:cBhvr additive="base">
                                        <p:cTn id="20" dur="500" fill="hold"/>
                                        <p:tgtEl>
                                          <p:spTgt spid="1884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zh-CN" b="1"/>
              <a:t>2.</a:t>
            </a:r>
            <a:r>
              <a:rPr lang="zh-CN" altLang="en-US" b="1"/>
              <a:t>图的基本术语</a:t>
            </a:r>
            <a:endParaRPr lang="en-US" altLang="zh-CN" b="1"/>
          </a:p>
        </p:txBody>
      </p:sp>
      <p:sp>
        <p:nvSpPr>
          <p:cNvPr id="191506" name="Rectangle 18"/>
          <p:cNvSpPr>
            <a:spLocks noGrp="1" noChangeArrowheads="1"/>
          </p:cNvSpPr>
          <p:nvPr>
            <p:ph type="body" idx="1"/>
          </p:nvPr>
        </p:nvSpPr>
        <p:spPr>
          <a:xfrm>
            <a:off x="1380356" y="1268760"/>
            <a:ext cx="7763644" cy="4114800"/>
          </a:xfrm>
          <a:noFill/>
          <a:ln/>
        </p:spPr>
        <p:txBody>
          <a:bodyPr/>
          <a:lstStyle/>
          <a:p>
            <a:pPr>
              <a:buFont typeface="Wingdings" pitchFamily="2" charset="2"/>
              <a:buNone/>
            </a:pPr>
            <a:r>
              <a:rPr lang="zh-CN" altLang="en-US" b="0" dirty="0">
                <a:solidFill>
                  <a:srgbClr val="FF6600"/>
                </a:solidFill>
                <a:effectLst>
                  <a:outerShdw blurRad="38100" dist="38100" dir="2700000" algn="tl">
                    <a:srgbClr val="C0C0C0"/>
                  </a:outerShdw>
                </a:effectLst>
                <a:latin typeface="+mj-lt"/>
                <a:ea typeface="+mj-ea"/>
                <a:sym typeface="Wingdings" pitchFamily="2" charset="2"/>
              </a:rPr>
              <a:t></a:t>
            </a:r>
            <a:r>
              <a:rPr lang="zh-CN" altLang="en-US" dirty="0">
                <a:solidFill>
                  <a:srgbClr val="FF6600"/>
                </a:solidFill>
                <a:latin typeface="+mj-lt"/>
                <a:ea typeface="+mj-ea"/>
                <a:sym typeface="Wingdings" pitchFamily="2" charset="2"/>
              </a:rPr>
              <a:t>强</a:t>
            </a:r>
            <a:r>
              <a:rPr lang="zh-CN" altLang="en-US" dirty="0">
                <a:solidFill>
                  <a:srgbClr val="FF6600"/>
                </a:solidFill>
                <a:latin typeface="+mj-lt"/>
                <a:ea typeface="+mj-ea"/>
              </a:rPr>
              <a:t>连通图</a:t>
            </a:r>
            <a:r>
              <a:rPr lang="zh-CN" altLang="en-US" dirty="0">
                <a:latin typeface="+mj-lt"/>
                <a:ea typeface="+mj-ea"/>
              </a:rPr>
              <a:t>：</a:t>
            </a:r>
            <a:r>
              <a:rPr lang="zh-CN" altLang="en-US" dirty="0">
                <a:solidFill>
                  <a:srgbClr val="000000"/>
                </a:solidFill>
                <a:latin typeface="+mj-lt"/>
                <a:ea typeface="+mj-ea"/>
              </a:rPr>
              <a:t>在</a:t>
            </a:r>
            <a:r>
              <a:rPr lang="zh-CN" altLang="en-US" dirty="0">
                <a:solidFill>
                  <a:srgbClr val="0000CC"/>
                </a:solidFill>
                <a:latin typeface="+mj-lt"/>
                <a:ea typeface="+mj-ea"/>
              </a:rPr>
              <a:t>有向图</a:t>
            </a:r>
            <a:r>
              <a:rPr lang="zh-CN" altLang="en-US" dirty="0">
                <a:solidFill>
                  <a:srgbClr val="000000"/>
                </a:solidFill>
                <a:latin typeface="+mj-lt"/>
                <a:ea typeface="+mj-ea"/>
              </a:rPr>
              <a:t>中，任何一对顶点都存在路径，则称其为强连通图，否则为非强连通图。</a:t>
            </a:r>
          </a:p>
          <a:p>
            <a:pPr>
              <a:buFont typeface="Wingdings" pitchFamily="2" charset="2"/>
              <a:buNone/>
            </a:pPr>
            <a:r>
              <a:rPr lang="zh-CN" altLang="en-US" b="0" dirty="0">
                <a:solidFill>
                  <a:srgbClr val="FF6600"/>
                </a:solidFill>
                <a:effectLst>
                  <a:outerShdw blurRad="38100" dist="38100" dir="2700000" algn="tl">
                    <a:srgbClr val="C0C0C0"/>
                  </a:outerShdw>
                </a:effectLst>
                <a:latin typeface="+mj-lt"/>
                <a:ea typeface="+mj-ea"/>
                <a:sym typeface="Wingdings" pitchFamily="2" charset="2"/>
              </a:rPr>
              <a:t></a:t>
            </a:r>
            <a:r>
              <a:rPr lang="zh-CN" altLang="en-US" dirty="0">
                <a:solidFill>
                  <a:srgbClr val="FF6600"/>
                </a:solidFill>
                <a:latin typeface="+mj-lt"/>
                <a:ea typeface="+mj-ea"/>
                <a:sym typeface="Wingdings" pitchFamily="2" charset="2"/>
              </a:rPr>
              <a:t>强</a:t>
            </a:r>
            <a:r>
              <a:rPr lang="zh-CN" altLang="en-US" dirty="0">
                <a:solidFill>
                  <a:srgbClr val="FF6600"/>
                </a:solidFill>
                <a:latin typeface="+mj-lt"/>
                <a:ea typeface="+mj-ea"/>
              </a:rPr>
              <a:t>连通分量</a:t>
            </a:r>
            <a:r>
              <a:rPr lang="zh-CN" altLang="en-US" dirty="0">
                <a:latin typeface="+mj-lt"/>
                <a:ea typeface="+mj-ea"/>
              </a:rPr>
              <a:t>：</a:t>
            </a:r>
            <a:r>
              <a:rPr lang="zh-CN" altLang="en-US" dirty="0">
                <a:solidFill>
                  <a:srgbClr val="0000CC"/>
                </a:solidFill>
                <a:latin typeface="+mj-lt"/>
                <a:ea typeface="+mj-ea"/>
              </a:rPr>
              <a:t>有向图</a:t>
            </a:r>
            <a:r>
              <a:rPr lang="zh-CN" altLang="en-US" dirty="0">
                <a:solidFill>
                  <a:srgbClr val="000000"/>
                </a:solidFill>
                <a:latin typeface="+mj-lt"/>
                <a:ea typeface="+mj-ea"/>
              </a:rPr>
              <a:t>中的极大连通子图。</a:t>
            </a:r>
          </a:p>
        </p:txBody>
      </p:sp>
      <p:grpSp>
        <p:nvGrpSpPr>
          <p:cNvPr id="191536" name="Group 48"/>
          <p:cNvGrpSpPr>
            <a:grpSpLocks/>
          </p:cNvGrpSpPr>
          <p:nvPr/>
        </p:nvGrpSpPr>
        <p:grpSpPr bwMode="auto">
          <a:xfrm>
            <a:off x="1956618" y="3908896"/>
            <a:ext cx="2160588" cy="2241550"/>
            <a:chOff x="748" y="2432"/>
            <a:chExt cx="1361" cy="1412"/>
          </a:xfrm>
        </p:grpSpPr>
        <p:grpSp>
          <p:nvGrpSpPr>
            <p:cNvPr id="191512" name="Group 24"/>
            <p:cNvGrpSpPr>
              <a:grpSpLocks/>
            </p:cNvGrpSpPr>
            <p:nvPr/>
          </p:nvGrpSpPr>
          <p:grpSpPr bwMode="auto">
            <a:xfrm>
              <a:off x="748" y="2432"/>
              <a:ext cx="1361" cy="1412"/>
              <a:chOff x="4014" y="2704"/>
              <a:chExt cx="1361" cy="1412"/>
            </a:xfrm>
          </p:grpSpPr>
          <p:grpSp>
            <p:nvGrpSpPr>
              <p:cNvPr id="191513" name="Group 25"/>
              <p:cNvGrpSpPr>
                <a:grpSpLocks/>
              </p:cNvGrpSpPr>
              <p:nvPr/>
            </p:nvGrpSpPr>
            <p:grpSpPr bwMode="auto">
              <a:xfrm>
                <a:off x="4014" y="2704"/>
                <a:ext cx="1361" cy="1088"/>
                <a:chOff x="4059" y="2251"/>
                <a:chExt cx="1361" cy="1088"/>
              </a:xfrm>
            </p:grpSpPr>
            <p:sp>
              <p:nvSpPr>
                <p:cNvPr id="191514" name="Oval 26"/>
                <p:cNvSpPr>
                  <a:spLocks noChangeArrowheads="1"/>
                </p:cNvSpPr>
                <p:nvPr/>
              </p:nvSpPr>
              <p:spPr bwMode="auto">
                <a:xfrm>
                  <a:off x="4059" y="225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v1</a:t>
                  </a:r>
                </a:p>
              </p:txBody>
            </p:sp>
            <p:sp>
              <p:nvSpPr>
                <p:cNvPr id="191515" name="Oval 27"/>
                <p:cNvSpPr>
                  <a:spLocks noChangeArrowheads="1"/>
                </p:cNvSpPr>
                <p:nvPr/>
              </p:nvSpPr>
              <p:spPr bwMode="auto">
                <a:xfrm>
                  <a:off x="4059" y="302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v3</a:t>
                  </a:r>
                </a:p>
              </p:txBody>
            </p:sp>
            <p:sp>
              <p:nvSpPr>
                <p:cNvPr id="191516" name="Oval 28"/>
                <p:cNvSpPr>
                  <a:spLocks noChangeArrowheads="1"/>
                </p:cNvSpPr>
                <p:nvPr/>
              </p:nvSpPr>
              <p:spPr bwMode="auto">
                <a:xfrm>
                  <a:off x="5147" y="225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v2</a:t>
                  </a:r>
                </a:p>
              </p:txBody>
            </p:sp>
            <p:sp>
              <p:nvSpPr>
                <p:cNvPr id="191517" name="Oval 29"/>
                <p:cNvSpPr>
                  <a:spLocks noChangeArrowheads="1"/>
                </p:cNvSpPr>
                <p:nvPr/>
              </p:nvSpPr>
              <p:spPr bwMode="auto">
                <a:xfrm>
                  <a:off x="5147" y="3067"/>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v5</a:t>
                  </a:r>
                </a:p>
              </p:txBody>
            </p:sp>
            <p:sp>
              <p:nvSpPr>
                <p:cNvPr id="191518" name="Line 30"/>
                <p:cNvSpPr>
                  <a:spLocks noChangeShapeType="1"/>
                </p:cNvSpPr>
                <p:nvPr/>
              </p:nvSpPr>
              <p:spPr bwMode="auto">
                <a:xfrm>
                  <a:off x="4195" y="2523"/>
                  <a:ext cx="0" cy="499"/>
                </a:xfrm>
                <a:prstGeom prst="line">
                  <a:avLst/>
                </a:prstGeom>
                <a:noFill/>
                <a:ln w="25400">
                  <a:solidFill>
                    <a:schemeClr val="tx1"/>
                  </a:solidFill>
                  <a:miter lim="800000"/>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91519" name="Line 31"/>
                <p:cNvSpPr>
                  <a:spLocks noChangeShapeType="1"/>
                </p:cNvSpPr>
                <p:nvPr/>
              </p:nvSpPr>
              <p:spPr bwMode="auto">
                <a:xfrm>
                  <a:off x="4331" y="2387"/>
                  <a:ext cx="816"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91520" name="Line 32"/>
                <p:cNvSpPr>
                  <a:spLocks noChangeShapeType="1"/>
                </p:cNvSpPr>
                <p:nvPr/>
              </p:nvSpPr>
              <p:spPr bwMode="auto">
                <a:xfrm flipH="1">
                  <a:off x="4332" y="3203"/>
                  <a:ext cx="816" cy="0"/>
                </a:xfrm>
                <a:prstGeom prst="line">
                  <a:avLst/>
                </a:prstGeom>
                <a:noFill/>
                <a:ln w="25400">
                  <a:solidFill>
                    <a:schemeClr val="tx1"/>
                  </a:solidFill>
                  <a:miter lim="800000"/>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91521" name="Line 33"/>
                <p:cNvSpPr>
                  <a:spLocks noChangeShapeType="1"/>
                </p:cNvSpPr>
                <p:nvPr/>
              </p:nvSpPr>
              <p:spPr bwMode="auto">
                <a:xfrm>
                  <a:off x="4286" y="2478"/>
                  <a:ext cx="907" cy="635"/>
                </a:xfrm>
                <a:prstGeom prst="line">
                  <a:avLst/>
                </a:prstGeom>
                <a:noFill/>
                <a:ln w="25400">
                  <a:solidFill>
                    <a:schemeClr val="tx1"/>
                  </a:solidFill>
                  <a:miter lim="800000"/>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sp>
            <p:nvSpPr>
              <p:cNvPr id="191522" name="Text Box 34"/>
              <p:cNvSpPr txBox="1">
                <a:spLocks noChangeArrowheads="1"/>
              </p:cNvSpPr>
              <p:nvPr/>
            </p:nvSpPr>
            <p:spPr bwMode="auto">
              <a:xfrm>
                <a:off x="4468" y="3748"/>
                <a:ext cx="40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mj-lt"/>
                    <a:ea typeface="+mj-ea"/>
                  </a:rPr>
                  <a:t>G</a:t>
                </a:r>
              </a:p>
            </p:txBody>
          </p:sp>
        </p:grpSp>
        <p:sp>
          <p:nvSpPr>
            <p:cNvPr id="191523" name="Line 35"/>
            <p:cNvSpPr>
              <a:spLocks noChangeShapeType="1"/>
            </p:cNvSpPr>
            <p:nvPr/>
          </p:nvSpPr>
          <p:spPr bwMode="auto">
            <a:xfrm>
              <a:off x="1973" y="2704"/>
              <a:ext cx="0" cy="545"/>
            </a:xfrm>
            <a:prstGeom prst="line">
              <a:avLst/>
            </a:prstGeom>
            <a:noFill/>
            <a:ln w="25400">
              <a:solidFill>
                <a:schemeClr val="tx1"/>
              </a:solidFill>
              <a:miter lim="800000"/>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grpSp>
        <p:nvGrpSpPr>
          <p:cNvPr id="191537" name="Group 49"/>
          <p:cNvGrpSpPr>
            <a:grpSpLocks/>
          </p:cNvGrpSpPr>
          <p:nvPr/>
        </p:nvGrpSpPr>
        <p:grpSpPr bwMode="auto">
          <a:xfrm>
            <a:off x="5196706" y="3908897"/>
            <a:ext cx="2160587" cy="2805113"/>
            <a:chOff x="2789" y="2478"/>
            <a:chExt cx="1361" cy="1767"/>
          </a:xfrm>
        </p:grpSpPr>
        <p:sp>
          <p:nvSpPr>
            <p:cNvPr id="191526" name="Oval 38"/>
            <p:cNvSpPr>
              <a:spLocks noChangeArrowheads="1"/>
            </p:cNvSpPr>
            <p:nvPr/>
          </p:nvSpPr>
          <p:spPr bwMode="auto">
            <a:xfrm>
              <a:off x="2789" y="2478"/>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v1</a:t>
              </a:r>
            </a:p>
          </p:txBody>
        </p:sp>
        <p:sp>
          <p:nvSpPr>
            <p:cNvPr id="191527" name="Oval 39"/>
            <p:cNvSpPr>
              <a:spLocks noChangeArrowheads="1"/>
            </p:cNvSpPr>
            <p:nvPr/>
          </p:nvSpPr>
          <p:spPr bwMode="auto">
            <a:xfrm>
              <a:off x="2789" y="324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v3</a:t>
              </a:r>
            </a:p>
          </p:txBody>
        </p:sp>
        <p:sp>
          <p:nvSpPr>
            <p:cNvPr id="191528" name="Oval 40"/>
            <p:cNvSpPr>
              <a:spLocks noChangeArrowheads="1"/>
            </p:cNvSpPr>
            <p:nvPr/>
          </p:nvSpPr>
          <p:spPr bwMode="auto">
            <a:xfrm>
              <a:off x="3877" y="2478"/>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v2</a:t>
              </a:r>
            </a:p>
          </p:txBody>
        </p:sp>
        <p:sp>
          <p:nvSpPr>
            <p:cNvPr id="191529" name="Oval 41"/>
            <p:cNvSpPr>
              <a:spLocks noChangeArrowheads="1"/>
            </p:cNvSpPr>
            <p:nvPr/>
          </p:nvSpPr>
          <p:spPr bwMode="auto">
            <a:xfrm>
              <a:off x="3877" y="3294"/>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v5</a:t>
              </a:r>
            </a:p>
          </p:txBody>
        </p:sp>
        <p:sp>
          <p:nvSpPr>
            <p:cNvPr id="191530" name="Line 42"/>
            <p:cNvSpPr>
              <a:spLocks noChangeShapeType="1"/>
            </p:cNvSpPr>
            <p:nvPr/>
          </p:nvSpPr>
          <p:spPr bwMode="auto">
            <a:xfrm>
              <a:off x="2925" y="2750"/>
              <a:ext cx="0" cy="499"/>
            </a:xfrm>
            <a:prstGeom prst="line">
              <a:avLst/>
            </a:prstGeom>
            <a:noFill/>
            <a:ln w="25400">
              <a:solidFill>
                <a:schemeClr val="tx1"/>
              </a:solidFill>
              <a:miter lim="800000"/>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91532" name="Line 44"/>
            <p:cNvSpPr>
              <a:spLocks noChangeShapeType="1"/>
            </p:cNvSpPr>
            <p:nvPr/>
          </p:nvSpPr>
          <p:spPr bwMode="auto">
            <a:xfrm flipH="1">
              <a:off x="3062" y="3430"/>
              <a:ext cx="816" cy="0"/>
            </a:xfrm>
            <a:prstGeom prst="line">
              <a:avLst/>
            </a:prstGeom>
            <a:noFill/>
            <a:ln w="25400">
              <a:solidFill>
                <a:schemeClr val="tx1"/>
              </a:solidFill>
              <a:miter lim="800000"/>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91533" name="Line 45"/>
            <p:cNvSpPr>
              <a:spLocks noChangeShapeType="1"/>
            </p:cNvSpPr>
            <p:nvPr/>
          </p:nvSpPr>
          <p:spPr bwMode="auto">
            <a:xfrm>
              <a:off x="3016" y="2705"/>
              <a:ext cx="907" cy="635"/>
            </a:xfrm>
            <a:prstGeom prst="line">
              <a:avLst/>
            </a:prstGeom>
            <a:noFill/>
            <a:ln w="25400">
              <a:solidFill>
                <a:schemeClr val="tx1"/>
              </a:solidFill>
              <a:miter lim="800000"/>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91534" name="Text Box 46"/>
            <p:cNvSpPr txBox="1">
              <a:spLocks noChangeArrowheads="1"/>
            </p:cNvSpPr>
            <p:nvPr/>
          </p:nvSpPr>
          <p:spPr bwMode="auto">
            <a:xfrm>
              <a:off x="2880" y="3566"/>
              <a:ext cx="1270" cy="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mj-lt"/>
                  <a:ea typeface="+mj-ea"/>
                </a:rPr>
                <a:t>两个连同分量</a:t>
              </a:r>
              <a:endParaRPr lang="en-US" altLang="zh-CN">
                <a:latin typeface="+mj-lt"/>
                <a:ea typeface="+mj-ea"/>
              </a:endParaRPr>
            </a:p>
          </p:txBody>
        </p:sp>
      </p:grpSp>
    </p:spTree>
    <p:extLst>
      <p:ext uri="{BB962C8B-B14F-4D97-AF65-F5344CB8AC3E}">
        <p14:creationId xmlns:p14="http://schemas.microsoft.com/office/powerpoint/2010/main" val="237239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1536"/>
                                        </p:tgtEl>
                                        <p:attrNameLst>
                                          <p:attrName>style.visibility</p:attrName>
                                        </p:attrNameLst>
                                      </p:cBhvr>
                                      <p:to>
                                        <p:strVal val="visible"/>
                                      </p:to>
                                    </p:set>
                                    <p:anim calcmode="lin" valueType="num">
                                      <p:cBhvr additive="base">
                                        <p:cTn id="7" dur="500" fill="hold"/>
                                        <p:tgtEl>
                                          <p:spTgt spid="191536"/>
                                        </p:tgtEl>
                                        <p:attrNameLst>
                                          <p:attrName>ppt_x</p:attrName>
                                        </p:attrNameLst>
                                      </p:cBhvr>
                                      <p:tavLst>
                                        <p:tav tm="0">
                                          <p:val>
                                            <p:strVal val="#ppt_x"/>
                                          </p:val>
                                        </p:tav>
                                        <p:tav tm="100000">
                                          <p:val>
                                            <p:strVal val="#ppt_x"/>
                                          </p:val>
                                        </p:tav>
                                      </p:tavLst>
                                    </p:anim>
                                    <p:anim calcmode="lin" valueType="num">
                                      <p:cBhvr additive="base">
                                        <p:cTn id="8" dur="500" fill="hold"/>
                                        <p:tgtEl>
                                          <p:spTgt spid="19153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1537"/>
                                        </p:tgtEl>
                                        <p:attrNameLst>
                                          <p:attrName>style.visibility</p:attrName>
                                        </p:attrNameLst>
                                      </p:cBhvr>
                                      <p:to>
                                        <p:strVal val="visible"/>
                                      </p:to>
                                    </p:set>
                                    <p:anim calcmode="lin" valueType="num">
                                      <p:cBhvr additive="base">
                                        <p:cTn id="13" dur="500" fill="hold"/>
                                        <p:tgtEl>
                                          <p:spTgt spid="191537"/>
                                        </p:tgtEl>
                                        <p:attrNameLst>
                                          <p:attrName>ppt_x</p:attrName>
                                        </p:attrNameLst>
                                      </p:cBhvr>
                                      <p:tavLst>
                                        <p:tav tm="0">
                                          <p:val>
                                            <p:strVal val="#ppt_x"/>
                                          </p:val>
                                        </p:tav>
                                        <p:tav tm="100000">
                                          <p:val>
                                            <p:strVal val="#ppt_x"/>
                                          </p:val>
                                        </p:tav>
                                      </p:tavLst>
                                    </p:anim>
                                    <p:anim calcmode="lin" valueType="num">
                                      <p:cBhvr additive="base">
                                        <p:cTn id="14" dur="500" fill="hold"/>
                                        <p:tgtEl>
                                          <p:spTgt spid="1915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ltLang="zh-CN" b="1">
                <a:latin typeface="楷体_GB2312" pitchFamily="49" charset="-122"/>
                <a:ea typeface="楷体_GB2312" pitchFamily="49" charset="-122"/>
              </a:rPr>
              <a:t>2.</a:t>
            </a:r>
            <a:r>
              <a:rPr lang="zh-CN" altLang="en-US" b="1">
                <a:ea typeface="楷体_GB2312" pitchFamily="49" charset="-122"/>
              </a:rPr>
              <a:t>图的基本术语</a:t>
            </a:r>
          </a:p>
        </p:txBody>
      </p:sp>
      <p:sp>
        <p:nvSpPr>
          <p:cNvPr id="246787" name="Rectangle 3" descr="Rectangle: Click to edit Master text styles&#10;Second level&#10;Third level&#10;Fourth level&#10;Fifth level"/>
          <p:cNvSpPr>
            <a:spLocks noGrp="1" noChangeArrowheads="1"/>
          </p:cNvSpPr>
          <p:nvPr>
            <p:ph type="body" idx="1"/>
          </p:nvPr>
        </p:nvSpPr>
        <p:spPr/>
        <p:txBody>
          <a:bodyPr/>
          <a:lstStyle/>
          <a:p>
            <a:pPr>
              <a:buFont typeface="Wingdings" pitchFamily="2" charset="2"/>
              <a:buNone/>
            </a:pPr>
            <a:r>
              <a:rPr lang="zh-CN" altLang="en-US" b="0" dirty="0">
                <a:solidFill>
                  <a:srgbClr val="FF6600"/>
                </a:solidFill>
                <a:effectLst>
                  <a:outerShdw blurRad="38100" dist="38100" dir="2700000" algn="tl">
                    <a:srgbClr val="C0C0C0"/>
                  </a:outerShdw>
                </a:effectLst>
                <a:sym typeface="Wingdings" pitchFamily="2" charset="2"/>
              </a:rPr>
              <a:t></a:t>
            </a:r>
            <a:r>
              <a:rPr lang="zh-CN" altLang="en-US" dirty="0">
                <a:solidFill>
                  <a:srgbClr val="FF6600"/>
                </a:solidFill>
              </a:rPr>
              <a:t>生成树</a:t>
            </a:r>
            <a:r>
              <a:rPr lang="zh-CN" altLang="en-US" dirty="0"/>
              <a:t>：</a:t>
            </a:r>
            <a:r>
              <a:rPr lang="zh-CN" altLang="en-US" dirty="0">
                <a:solidFill>
                  <a:srgbClr val="0000CC"/>
                </a:solidFill>
              </a:rPr>
              <a:t>连通图</a:t>
            </a:r>
            <a:r>
              <a:rPr lang="zh-CN" altLang="en-US" dirty="0">
                <a:solidFill>
                  <a:srgbClr val="000000"/>
                </a:solidFill>
              </a:rPr>
              <a:t>中一个</a:t>
            </a:r>
            <a:r>
              <a:rPr lang="zh-CN" altLang="en-US" b="1" dirty="0">
                <a:solidFill>
                  <a:srgbClr val="C00000"/>
                </a:solidFill>
              </a:rPr>
              <a:t>极小连通子图</a:t>
            </a:r>
            <a:r>
              <a:rPr lang="zh-CN" altLang="en-US" dirty="0">
                <a:solidFill>
                  <a:srgbClr val="000000"/>
                </a:solidFill>
              </a:rPr>
              <a:t>，含有全部顶点，但只有足以构成树的</a:t>
            </a:r>
            <a:r>
              <a:rPr lang="en-US" altLang="zh-CN" dirty="0">
                <a:solidFill>
                  <a:srgbClr val="C00000"/>
                </a:solidFill>
              </a:rPr>
              <a:t>n-1</a:t>
            </a:r>
            <a:r>
              <a:rPr lang="zh-CN" altLang="en-US" dirty="0">
                <a:solidFill>
                  <a:srgbClr val="000000"/>
                </a:solidFill>
              </a:rPr>
              <a:t>条边。</a:t>
            </a:r>
          </a:p>
          <a:p>
            <a:pPr>
              <a:buFont typeface="Wingdings" pitchFamily="2" charset="2"/>
              <a:buNone/>
            </a:pPr>
            <a:endParaRPr lang="zh-CN" altLang="en-US" dirty="0">
              <a:solidFill>
                <a:srgbClr val="000000"/>
              </a:solidFill>
            </a:endParaRPr>
          </a:p>
        </p:txBody>
      </p:sp>
      <p:grpSp>
        <p:nvGrpSpPr>
          <p:cNvPr id="246788" name="Group 4"/>
          <p:cNvGrpSpPr>
            <a:grpSpLocks/>
          </p:cNvGrpSpPr>
          <p:nvPr/>
        </p:nvGrpSpPr>
        <p:grpSpPr bwMode="auto">
          <a:xfrm>
            <a:off x="1619250" y="3500438"/>
            <a:ext cx="5472113" cy="2016125"/>
            <a:chOff x="1248" y="3072"/>
            <a:chExt cx="2916" cy="1122"/>
          </a:xfrm>
        </p:grpSpPr>
        <p:graphicFrame>
          <p:nvGraphicFramePr>
            <p:cNvPr id="246789" name="Object 5"/>
            <p:cNvGraphicFramePr>
              <a:graphicFrameLocks noChangeAspect="1"/>
            </p:cNvGraphicFramePr>
            <p:nvPr/>
          </p:nvGraphicFramePr>
          <p:xfrm>
            <a:off x="3024" y="3072"/>
            <a:ext cx="1140" cy="1098"/>
          </p:xfrm>
          <a:graphic>
            <a:graphicData uri="http://schemas.openxmlformats.org/presentationml/2006/ole">
              <mc:AlternateContent xmlns:mc="http://schemas.openxmlformats.org/markup-compatibility/2006">
                <mc:Choice xmlns:v="urn:schemas-microsoft-com:vml" Requires="v">
                  <p:oleObj spid="_x0000_s3167" name="位图图像" r:id="rId3" imgW="1809524" imgH="1743318" progId="Paint.Picture">
                    <p:embed/>
                  </p:oleObj>
                </mc:Choice>
                <mc:Fallback>
                  <p:oleObj name="位图图像" r:id="rId3" imgW="1809524" imgH="174331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 y="3072"/>
                          <a:ext cx="1140" cy="1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790" name="Object 6"/>
            <p:cNvGraphicFramePr>
              <a:graphicFrameLocks noChangeAspect="1"/>
            </p:cNvGraphicFramePr>
            <p:nvPr/>
          </p:nvGraphicFramePr>
          <p:xfrm>
            <a:off x="1248" y="3072"/>
            <a:ext cx="1164" cy="1122"/>
          </p:xfrm>
          <a:graphic>
            <a:graphicData uri="http://schemas.openxmlformats.org/presentationml/2006/ole">
              <mc:AlternateContent xmlns:mc="http://schemas.openxmlformats.org/markup-compatibility/2006">
                <mc:Choice xmlns:v="urn:schemas-microsoft-com:vml" Requires="v">
                  <p:oleObj spid="_x0000_s3168" name="位图图像" r:id="rId5" imgW="1848108" imgH="1781424" progId="Paint.Picture">
                    <p:embed/>
                  </p:oleObj>
                </mc:Choice>
                <mc:Fallback>
                  <p:oleObj name="位图图像" r:id="rId5" imgW="1848108" imgH="1781424"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 y="3072"/>
                          <a:ext cx="1164" cy="1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791" name="Text Box 7"/>
            <p:cNvSpPr txBox="1">
              <a:spLocks noChangeArrowheads="1"/>
            </p:cNvSpPr>
            <p:nvPr/>
          </p:nvSpPr>
          <p:spPr bwMode="auto">
            <a:xfrm>
              <a:off x="2544" y="3360"/>
              <a:ext cx="336"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latin typeface="Times New Roman" pitchFamily="18" charset="0"/>
                  <a:sym typeface="Wingdings" pitchFamily="2" charset="2"/>
                </a:rPr>
                <a:t></a:t>
              </a:r>
              <a:endParaRPr kumimoji="1" lang="zh-CN" altLang="en-US">
                <a:latin typeface="Times New Roman" pitchFamily="18" charset="0"/>
              </a:endParaRPr>
            </a:p>
          </p:txBody>
        </p:sp>
        <p:graphicFrame>
          <p:nvGraphicFramePr>
            <p:cNvPr id="246792" name="Object 8"/>
            <p:cNvGraphicFramePr>
              <a:graphicFrameLocks noChangeAspect="1"/>
            </p:cNvGraphicFramePr>
            <p:nvPr/>
          </p:nvGraphicFramePr>
          <p:xfrm>
            <a:off x="2448" y="3648"/>
            <a:ext cx="480" cy="153"/>
          </p:xfrm>
          <a:graphic>
            <a:graphicData uri="http://schemas.openxmlformats.org/presentationml/2006/ole">
              <mc:AlternateContent xmlns:mc="http://schemas.openxmlformats.org/markup-compatibility/2006">
                <mc:Choice xmlns:v="urn:schemas-microsoft-com:vml" Requires="v">
                  <p:oleObj spid="_x0000_s3169" name="位图图像" r:id="rId7" imgW="657317" imgH="209524" progId="Paint.Picture">
                    <p:embed/>
                  </p:oleObj>
                </mc:Choice>
                <mc:Fallback>
                  <p:oleObj name="位图图像" r:id="rId7" imgW="657317" imgH="209524"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8" y="3648"/>
                          <a:ext cx="480"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9197887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46788"/>
                                        </p:tgtEl>
                                        <p:attrNameLst>
                                          <p:attrName>style.visibility</p:attrName>
                                        </p:attrNameLst>
                                      </p:cBhvr>
                                      <p:to>
                                        <p:strVal val="visible"/>
                                      </p:to>
                                    </p:set>
                                    <p:anim calcmode="lin" valueType="num">
                                      <p:cBhvr additive="base">
                                        <p:cTn id="7" dur="500" fill="hold"/>
                                        <p:tgtEl>
                                          <p:spTgt spid="246788"/>
                                        </p:tgtEl>
                                        <p:attrNameLst>
                                          <p:attrName>ppt_x</p:attrName>
                                        </p:attrNameLst>
                                      </p:cBhvr>
                                      <p:tavLst>
                                        <p:tav tm="0">
                                          <p:val>
                                            <p:strVal val="0-#ppt_w/2"/>
                                          </p:val>
                                        </p:tav>
                                        <p:tav tm="100000">
                                          <p:val>
                                            <p:strVal val="#ppt_x"/>
                                          </p:val>
                                        </p:tav>
                                      </p:tavLst>
                                    </p:anim>
                                    <p:anim calcmode="lin" valueType="num">
                                      <p:cBhvr additive="base">
                                        <p:cTn id="8" dur="500" fill="hold"/>
                                        <p:tgtEl>
                                          <p:spTgt spid="2467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zh-CN" dirty="0" smtClean="0">
                <a:latin typeface="楷体_GB2312" pitchFamily="49" charset="-122"/>
                <a:ea typeface="楷体_GB2312" pitchFamily="49" charset="-122"/>
              </a:rPr>
              <a:t>5.2 </a:t>
            </a:r>
            <a:r>
              <a:rPr lang="zh-CN" altLang="en-US" dirty="0">
                <a:latin typeface="楷体_GB2312" pitchFamily="49" charset="-122"/>
                <a:ea typeface="楷体_GB2312" pitchFamily="49" charset="-122"/>
              </a:rPr>
              <a:t>图的存储结构及实现</a:t>
            </a:r>
          </a:p>
        </p:txBody>
      </p:sp>
      <p:sp>
        <p:nvSpPr>
          <p:cNvPr id="222211" name="Rectangle 3" descr="Rectangle: Click to edit Master text styles&#10;Second level&#10;Third level&#10;Fourth level&#10;Fifth level"/>
          <p:cNvSpPr>
            <a:spLocks noGrp="1" noChangeArrowheads="1"/>
          </p:cNvSpPr>
          <p:nvPr>
            <p:ph type="body" idx="1"/>
          </p:nvPr>
        </p:nvSpPr>
        <p:spPr/>
        <p:txBody>
          <a:bodyPr/>
          <a:lstStyle/>
          <a:p>
            <a:r>
              <a:rPr lang="zh-CN" altLang="en-US" dirty="0">
                <a:latin typeface="Times New Roman" pitchFamily="18" charset="0"/>
              </a:rPr>
              <a:t>图的存储结构</a:t>
            </a:r>
          </a:p>
          <a:p>
            <a:pPr>
              <a:buFont typeface="Wingdings" pitchFamily="2" charset="2"/>
              <a:buNone/>
            </a:pPr>
            <a:r>
              <a:rPr lang="zh-CN" altLang="en-US" dirty="0">
                <a:solidFill>
                  <a:srgbClr val="FF6600"/>
                </a:solidFill>
                <a:latin typeface="Times New Roman" pitchFamily="18" charset="0"/>
              </a:rPr>
              <a:t>       </a:t>
            </a:r>
            <a:r>
              <a:rPr lang="en-US" altLang="zh-CN" dirty="0">
                <a:latin typeface="Times New Roman" pitchFamily="18" charset="0"/>
              </a:rPr>
              <a:t>1. </a:t>
            </a:r>
            <a:r>
              <a:rPr lang="zh-CN" altLang="en-US" b="1" dirty="0">
                <a:solidFill>
                  <a:srgbClr val="C00000"/>
                </a:solidFill>
              </a:rPr>
              <a:t>邻接矩阵</a:t>
            </a:r>
          </a:p>
          <a:p>
            <a:pPr>
              <a:buFont typeface="Wingdings" pitchFamily="2" charset="2"/>
              <a:buNone/>
            </a:pPr>
            <a:r>
              <a:rPr lang="zh-CN" altLang="en-US" dirty="0">
                <a:latin typeface="Times New Roman" pitchFamily="18" charset="0"/>
              </a:rPr>
              <a:t>       </a:t>
            </a:r>
            <a:r>
              <a:rPr lang="en-US" altLang="zh-CN" dirty="0">
                <a:latin typeface="Times New Roman" pitchFamily="18" charset="0"/>
              </a:rPr>
              <a:t>2. </a:t>
            </a:r>
            <a:r>
              <a:rPr lang="zh-CN" altLang="en-US" b="1" dirty="0">
                <a:solidFill>
                  <a:srgbClr val="C00000"/>
                </a:solidFill>
              </a:rPr>
              <a:t>邻接表</a:t>
            </a:r>
          </a:p>
          <a:p>
            <a:pPr>
              <a:buFont typeface="Wingdings" pitchFamily="2" charset="2"/>
              <a:buNone/>
            </a:pPr>
            <a:r>
              <a:rPr lang="zh-CN" altLang="en-US" dirty="0">
                <a:latin typeface="Times New Roman" pitchFamily="18" charset="0"/>
              </a:rPr>
              <a:t>       </a:t>
            </a:r>
            <a:r>
              <a:rPr lang="en-US" altLang="zh-CN" dirty="0">
                <a:latin typeface="Times New Roman" pitchFamily="18" charset="0"/>
              </a:rPr>
              <a:t>3. </a:t>
            </a:r>
            <a:r>
              <a:rPr lang="zh-CN" altLang="en-US" dirty="0">
                <a:latin typeface="Times New Roman" pitchFamily="18" charset="0"/>
              </a:rPr>
              <a:t>十字链表</a:t>
            </a:r>
          </a:p>
          <a:p>
            <a:pPr>
              <a:buFont typeface="Wingdings" pitchFamily="2" charset="2"/>
              <a:buNone/>
            </a:pPr>
            <a:r>
              <a:rPr lang="zh-CN" altLang="en-US" dirty="0">
                <a:latin typeface="Times New Roman" pitchFamily="18" charset="0"/>
              </a:rPr>
              <a:t>       </a:t>
            </a:r>
            <a:r>
              <a:rPr lang="en-US" altLang="zh-CN" dirty="0">
                <a:latin typeface="Times New Roman" pitchFamily="18" charset="0"/>
              </a:rPr>
              <a:t>4. </a:t>
            </a:r>
            <a:r>
              <a:rPr lang="zh-CN" altLang="en-US" dirty="0">
                <a:latin typeface="Times New Roman" pitchFamily="18" charset="0"/>
              </a:rPr>
              <a:t>邻接多重表</a:t>
            </a:r>
          </a:p>
          <a:p>
            <a:pPr>
              <a:buFont typeface="Wingdings" pitchFamily="2" charset="2"/>
              <a:buNone/>
            </a:pPr>
            <a:r>
              <a:rPr lang="zh-CN" altLang="en-US" dirty="0">
                <a:latin typeface="Times New Roman" pitchFamily="18" charset="0"/>
              </a:rPr>
              <a:t>       </a:t>
            </a:r>
          </a:p>
        </p:txBody>
      </p:sp>
    </p:spTree>
    <p:extLst>
      <p:ext uri="{BB962C8B-B14F-4D97-AF65-F5344CB8AC3E}">
        <p14:creationId xmlns:p14="http://schemas.microsoft.com/office/powerpoint/2010/main" val="884001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zh-CN" altLang="en-US" dirty="0" smtClean="0"/>
              <a:t>填空</a:t>
            </a:r>
            <a:r>
              <a:rPr lang="en-US" altLang="zh-CN" dirty="0" smtClean="0"/>
              <a:t>(</a:t>
            </a:r>
            <a:r>
              <a:rPr lang="zh-CN" altLang="en-US" dirty="0" smtClean="0"/>
              <a:t>树</a:t>
            </a:r>
            <a:r>
              <a:rPr lang="en-US" altLang="zh-CN" dirty="0" smtClean="0"/>
              <a:t>)</a:t>
            </a:r>
            <a:r>
              <a:rPr lang="zh-CN" altLang="en-US" dirty="0" smtClean="0"/>
              <a:t>：</a:t>
            </a:r>
            <a:r>
              <a:rPr lang="en-US" altLang="zh-CN" dirty="0" smtClean="0"/>
              <a:t>24</a:t>
            </a:r>
            <a:r>
              <a:rPr lang="zh-CN" altLang="en-US" dirty="0" smtClean="0"/>
              <a:t>，</a:t>
            </a:r>
            <a:r>
              <a:rPr lang="en-US" altLang="zh-CN" dirty="0" smtClean="0"/>
              <a:t>25</a:t>
            </a:r>
          </a:p>
          <a:p>
            <a:r>
              <a:rPr lang="zh-CN" altLang="en-US" dirty="0" smtClean="0"/>
              <a:t>填空：</a:t>
            </a:r>
            <a:r>
              <a:rPr lang="en-US" altLang="zh-CN" dirty="0" smtClean="0"/>
              <a:t>1</a:t>
            </a:r>
            <a:r>
              <a:rPr lang="zh-CN" altLang="en-US" dirty="0" smtClean="0"/>
              <a:t>～</a:t>
            </a:r>
            <a:r>
              <a:rPr lang="en-US" altLang="zh-CN" dirty="0" smtClean="0"/>
              <a:t>7</a:t>
            </a:r>
          </a:p>
          <a:p>
            <a:r>
              <a:rPr lang="zh-CN" altLang="en-US" dirty="0"/>
              <a:t>简答：</a:t>
            </a:r>
            <a:r>
              <a:rPr lang="en-US" altLang="zh-CN" dirty="0" smtClean="0"/>
              <a:t>1</a:t>
            </a:r>
            <a:r>
              <a:rPr lang="zh-CN" altLang="en-US" dirty="0" smtClean="0"/>
              <a:t>（不做</a:t>
            </a:r>
            <a:r>
              <a:rPr lang="en-US" altLang="zh-CN" dirty="0" smtClean="0"/>
              <a:t>1.1 1.2 </a:t>
            </a:r>
            <a:r>
              <a:rPr lang="zh-CN" altLang="en-US" dirty="0" smtClean="0"/>
              <a:t>只画出图，写出邻接表），</a:t>
            </a:r>
            <a:endParaRPr lang="en-US" altLang="zh-CN" dirty="0"/>
          </a:p>
          <a:p>
            <a:endParaRPr lang="zh-CN" altLang="en-US" dirty="0"/>
          </a:p>
        </p:txBody>
      </p:sp>
    </p:spTree>
    <p:extLst>
      <p:ext uri="{BB962C8B-B14F-4D97-AF65-F5344CB8AC3E}">
        <p14:creationId xmlns:p14="http://schemas.microsoft.com/office/powerpoint/2010/main" val="35426261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zh-CN" altLang="en-US" dirty="0"/>
              <a:t>图的存储</a:t>
            </a:r>
            <a:r>
              <a:rPr lang="en-US" altLang="zh-CN" dirty="0"/>
              <a:t>——</a:t>
            </a:r>
            <a:r>
              <a:rPr lang="zh-CN" altLang="en-US" dirty="0"/>
              <a:t>邻接矩阵</a:t>
            </a:r>
          </a:p>
        </p:txBody>
      </p:sp>
      <p:grpSp>
        <p:nvGrpSpPr>
          <p:cNvPr id="328707" name="Group 3"/>
          <p:cNvGrpSpPr>
            <a:grpSpLocks/>
          </p:cNvGrpSpPr>
          <p:nvPr/>
        </p:nvGrpSpPr>
        <p:grpSpPr bwMode="auto">
          <a:xfrm>
            <a:off x="4140200" y="2997201"/>
            <a:ext cx="4386263" cy="2214563"/>
            <a:chOff x="2290" y="1888"/>
            <a:chExt cx="2763" cy="1395"/>
          </a:xfrm>
        </p:grpSpPr>
        <p:sp>
          <p:nvSpPr>
            <p:cNvPr id="328708" name="Text Box 4"/>
            <p:cNvSpPr txBox="1">
              <a:spLocks noChangeArrowheads="1"/>
            </p:cNvSpPr>
            <p:nvPr/>
          </p:nvSpPr>
          <p:spPr bwMode="auto">
            <a:xfrm>
              <a:off x="3277" y="2992"/>
              <a:ext cx="155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dirty="0" smtClean="0">
                  <a:solidFill>
                    <a:srgbClr val="000000"/>
                  </a:solidFill>
                  <a:latin typeface="Times New Roman" pitchFamily="18" charset="0"/>
                  <a:ea typeface="楷体_GB2312" pitchFamily="49" charset="-122"/>
                </a:rPr>
                <a:t>邻接矩阵</a:t>
              </a:r>
              <a:r>
                <a:rPr kumimoji="1" lang="en-US" altLang="zh-CN" sz="2400" dirty="0" smtClean="0">
                  <a:solidFill>
                    <a:srgbClr val="000000"/>
                  </a:solidFill>
                  <a:latin typeface="Times New Roman" pitchFamily="18" charset="0"/>
                  <a:ea typeface="楷体_GB2312" pitchFamily="49" charset="-122"/>
                </a:rPr>
                <a:t>(</a:t>
              </a:r>
              <a:r>
                <a:rPr kumimoji="1" lang="zh-CN" altLang="en-US" sz="2400" dirty="0" smtClean="0">
                  <a:solidFill>
                    <a:srgbClr val="000000"/>
                  </a:solidFill>
                  <a:latin typeface="Times New Roman" pitchFamily="18" charset="0"/>
                  <a:ea typeface="楷体_GB2312" pitchFamily="49" charset="-122"/>
                </a:rPr>
                <a:t>对称</a:t>
              </a:r>
              <a:r>
                <a:rPr kumimoji="1" lang="en-US" altLang="zh-CN" sz="2400" dirty="0" smtClean="0">
                  <a:solidFill>
                    <a:srgbClr val="000000"/>
                  </a:solidFill>
                  <a:latin typeface="Times New Roman" pitchFamily="18" charset="0"/>
                  <a:ea typeface="楷体_GB2312" pitchFamily="49" charset="-122"/>
                </a:rPr>
                <a:t>)</a:t>
              </a:r>
              <a:endParaRPr kumimoji="1" lang="zh-CN" altLang="en-US" sz="2400" dirty="0">
                <a:solidFill>
                  <a:srgbClr val="000000"/>
                </a:solidFill>
                <a:latin typeface="Times New Roman" pitchFamily="18" charset="0"/>
                <a:ea typeface="楷体_GB2312" pitchFamily="49" charset="-122"/>
              </a:endParaRPr>
            </a:p>
          </p:txBody>
        </p:sp>
        <p:sp>
          <p:nvSpPr>
            <p:cNvPr id="328709" name="Text Box 5"/>
            <p:cNvSpPr txBox="1">
              <a:spLocks noChangeArrowheads="1"/>
            </p:cNvSpPr>
            <p:nvPr/>
          </p:nvSpPr>
          <p:spPr bwMode="auto">
            <a:xfrm>
              <a:off x="3229" y="1888"/>
              <a:ext cx="1824" cy="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C00000"/>
                  </a:solidFill>
                  <a:latin typeface="Times New Roman" pitchFamily="18" charset="0"/>
                </a:rPr>
                <a:t>0</a:t>
              </a:r>
              <a:r>
                <a:rPr kumimoji="1" lang="zh-CN" altLang="en-US" sz="2400" dirty="0">
                  <a:solidFill>
                    <a:srgbClr val="000000"/>
                  </a:solidFill>
                  <a:latin typeface="Times New Roman" pitchFamily="18" charset="0"/>
                </a:rPr>
                <a:t>    1     1    0    </a:t>
              </a:r>
            </a:p>
            <a:p>
              <a:r>
                <a:rPr kumimoji="1" lang="zh-CN" altLang="en-US" sz="2400" dirty="0">
                  <a:solidFill>
                    <a:srgbClr val="000000"/>
                  </a:solidFill>
                  <a:latin typeface="Times New Roman" pitchFamily="18" charset="0"/>
                </a:rPr>
                <a:t>1    </a:t>
              </a:r>
              <a:r>
                <a:rPr lang="zh-CN" altLang="en-US" sz="2400" b="1" dirty="0">
                  <a:solidFill>
                    <a:srgbClr val="C00000"/>
                  </a:solidFill>
                </a:rPr>
                <a:t>0</a:t>
              </a:r>
              <a:r>
                <a:rPr kumimoji="1" lang="zh-CN" altLang="en-US" sz="2400" dirty="0">
                  <a:solidFill>
                    <a:srgbClr val="000000"/>
                  </a:solidFill>
                  <a:latin typeface="Times New Roman" pitchFamily="18" charset="0"/>
                </a:rPr>
                <a:t>     1    1    </a:t>
              </a:r>
            </a:p>
            <a:p>
              <a:r>
                <a:rPr kumimoji="1" lang="zh-CN" altLang="en-US" sz="2400" dirty="0">
                  <a:solidFill>
                    <a:srgbClr val="000000"/>
                  </a:solidFill>
                  <a:latin typeface="Times New Roman" pitchFamily="18" charset="0"/>
                </a:rPr>
                <a:t>1    1     </a:t>
              </a:r>
              <a:r>
                <a:rPr lang="zh-CN" altLang="en-US" sz="2400" b="1" dirty="0">
                  <a:solidFill>
                    <a:srgbClr val="C00000"/>
                  </a:solidFill>
                </a:rPr>
                <a:t>0</a:t>
              </a:r>
              <a:r>
                <a:rPr kumimoji="1" lang="zh-CN" altLang="en-US" sz="2400" dirty="0">
                  <a:solidFill>
                    <a:srgbClr val="000000"/>
                  </a:solidFill>
                  <a:latin typeface="Times New Roman" pitchFamily="18" charset="0"/>
                </a:rPr>
                <a:t>    1    </a:t>
              </a:r>
            </a:p>
            <a:p>
              <a:r>
                <a:rPr kumimoji="1" lang="zh-CN" altLang="en-US" sz="2400" dirty="0">
                  <a:solidFill>
                    <a:srgbClr val="000000"/>
                  </a:solidFill>
                  <a:latin typeface="Times New Roman" pitchFamily="18" charset="0"/>
                </a:rPr>
                <a:t>0    1     1    </a:t>
              </a:r>
              <a:r>
                <a:rPr lang="zh-CN" altLang="en-US" sz="2400" b="1" dirty="0">
                  <a:solidFill>
                    <a:srgbClr val="C00000"/>
                  </a:solidFill>
                </a:rPr>
                <a:t>0</a:t>
              </a:r>
              <a:r>
                <a:rPr kumimoji="1" lang="zh-CN" altLang="en-US" sz="2400" dirty="0">
                  <a:solidFill>
                    <a:srgbClr val="000000"/>
                  </a:solidFill>
                  <a:latin typeface="Times New Roman" pitchFamily="18" charset="0"/>
                </a:rPr>
                <a:t>                       </a:t>
              </a:r>
            </a:p>
            <a:p>
              <a:endParaRPr kumimoji="1" lang="zh-CN" altLang="en-US" sz="2400" dirty="0">
                <a:solidFill>
                  <a:srgbClr val="000000"/>
                </a:solidFill>
                <a:latin typeface="Times New Roman" pitchFamily="18" charset="0"/>
              </a:endParaRPr>
            </a:p>
          </p:txBody>
        </p:sp>
        <p:sp>
          <p:nvSpPr>
            <p:cNvPr id="328710" name="AutoShape 6"/>
            <p:cNvSpPr>
              <a:spLocks/>
            </p:cNvSpPr>
            <p:nvPr/>
          </p:nvSpPr>
          <p:spPr bwMode="auto">
            <a:xfrm>
              <a:off x="3181" y="1984"/>
              <a:ext cx="96" cy="816"/>
            </a:xfrm>
            <a:prstGeom prst="leftBracket">
              <a:avLst>
                <a:gd name="adj" fmla="val 708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28711" name="AutoShape 7"/>
            <p:cNvSpPr>
              <a:spLocks/>
            </p:cNvSpPr>
            <p:nvPr/>
          </p:nvSpPr>
          <p:spPr bwMode="auto">
            <a:xfrm>
              <a:off x="4381" y="1984"/>
              <a:ext cx="48" cy="816"/>
            </a:xfrm>
            <a:prstGeom prst="rightBracket">
              <a:avLst>
                <a:gd name="adj" fmla="val 141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28712" name="Text Box 8"/>
            <p:cNvSpPr txBox="1">
              <a:spLocks noChangeArrowheads="1"/>
            </p:cNvSpPr>
            <p:nvPr/>
          </p:nvSpPr>
          <p:spPr bwMode="auto">
            <a:xfrm>
              <a:off x="2290" y="2205"/>
              <a:ext cx="9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smtClean="0">
                  <a:solidFill>
                    <a:srgbClr val="000000"/>
                  </a:solidFill>
                  <a:latin typeface="Times New Roman" pitchFamily="18" charset="0"/>
                  <a:ea typeface="楷体_GB2312" pitchFamily="49" charset="-122"/>
                </a:rPr>
                <a:t>arc[4</a:t>
              </a:r>
              <a:r>
                <a:rPr kumimoji="1" lang="en-US" altLang="zh-CN" sz="2400" dirty="0">
                  <a:solidFill>
                    <a:srgbClr val="000000"/>
                  </a:solidFill>
                  <a:latin typeface="Times New Roman" pitchFamily="18" charset="0"/>
                  <a:ea typeface="楷体_GB2312" pitchFamily="49" charset="-122"/>
                </a:rPr>
                <a:t>][4]=</a:t>
              </a:r>
            </a:p>
          </p:txBody>
        </p:sp>
      </p:grpSp>
      <p:pic>
        <p:nvPicPr>
          <p:cNvPr id="32871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276475"/>
            <a:ext cx="2117725" cy="2438400"/>
          </a:xfrm>
          <a:prstGeom prst="rect">
            <a:avLst/>
          </a:prstGeom>
          <a:noFill/>
          <a:extLst>
            <a:ext uri="{909E8E84-426E-40DD-AFC4-6F175D3DCCD1}">
              <a14:hiddenFill xmlns:a14="http://schemas.microsoft.com/office/drawing/2010/main">
                <a:solidFill>
                  <a:srgbClr val="FFFFFF"/>
                </a:solidFill>
              </a14:hiddenFill>
            </a:ext>
          </a:extLst>
        </p:spPr>
      </p:pic>
      <p:grpSp>
        <p:nvGrpSpPr>
          <p:cNvPr id="328714" name="Group 10"/>
          <p:cNvGrpSpPr>
            <a:grpSpLocks/>
          </p:cNvGrpSpPr>
          <p:nvPr/>
        </p:nvGrpSpPr>
        <p:grpSpPr bwMode="auto">
          <a:xfrm>
            <a:off x="4067175" y="2276478"/>
            <a:ext cx="3457575" cy="954089"/>
            <a:chOff x="2245" y="1434"/>
            <a:chExt cx="2178" cy="601"/>
          </a:xfrm>
        </p:grpSpPr>
        <p:sp>
          <p:nvSpPr>
            <p:cNvPr id="328715" name="Rectangle 11"/>
            <p:cNvSpPr>
              <a:spLocks noChangeArrowheads="1"/>
            </p:cNvSpPr>
            <p:nvPr/>
          </p:nvSpPr>
          <p:spPr bwMode="auto">
            <a:xfrm>
              <a:off x="3153" y="1434"/>
              <a:ext cx="317" cy="2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00"/>
                  </a:solidFill>
                  <a:latin typeface="Times New Roman" pitchFamily="18" charset="0"/>
                </a:rPr>
                <a:t>v</a:t>
              </a:r>
              <a:r>
                <a:rPr lang="en-US" altLang="zh-CN" sz="2800" b="1" baseline="-25000">
                  <a:solidFill>
                    <a:srgbClr val="000000"/>
                  </a:solidFill>
                  <a:latin typeface="Times New Roman" pitchFamily="18" charset="0"/>
                </a:rPr>
                <a:t>0</a:t>
              </a:r>
            </a:p>
          </p:txBody>
        </p:sp>
        <p:sp>
          <p:nvSpPr>
            <p:cNvPr id="328716" name="Rectangle 12"/>
            <p:cNvSpPr>
              <a:spLocks noChangeArrowheads="1"/>
            </p:cNvSpPr>
            <p:nvPr/>
          </p:nvSpPr>
          <p:spPr bwMode="auto">
            <a:xfrm>
              <a:off x="3470" y="1434"/>
              <a:ext cx="318" cy="2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00"/>
                  </a:solidFill>
                  <a:latin typeface="Times New Roman" pitchFamily="18" charset="0"/>
                </a:rPr>
                <a:t>v</a:t>
              </a:r>
              <a:r>
                <a:rPr lang="en-US" altLang="zh-CN" sz="2800" b="1" baseline="-25000">
                  <a:solidFill>
                    <a:srgbClr val="000000"/>
                  </a:solidFill>
                  <a:latin typeface="Times New Roman" pitchFamily="18" charset="0"/>
                </a:rPr>
                <a:t>1</a:t>
              </a:r>
            </a:p>
          </p:txBody>
        </p:sp>
        <p:sp>
          <p:nvSpPr>
            <p:cNvPr id="328717" name="Rectangle 13"/>
            <p:cNvSpPr>
              <a:spLocks noChangeArrowheads="1"/>
            </p:cNvSpPr>
            <p:nvPr/>
          </p:nvSpPr>
          <p:spPr bwMode="auto">
            <a:xfrm>
              <a:off x="3788" y="1434"/>
              <a:ext cx="318" cy="2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00"/>
                  </a:solidFill>
                  <a:latin typeface="Times New Roman" pitchFamily="18" charset="0"/>
                </a:rPr>
                <a:t>v</a:t>
              </a:r>
              <a:r>
                <a:rPr lang="en-US" altLang="zh-CN" sz="2800" b="1" baseline="-25000">
                  <a:solidFill>
                    <a:srgbClr val="000000"/>
                  </a:solidFill>
                  <a:latin typeface="Times New Roman" pitchFamily="18" charset="0"/>
                </a:rPr>
                <a:t>2</a:t>
              </a:r>
            </a:p>
          </p:txBody>
        </p:sp>
        <p:sp>
          <p:nvSpPr>
            <p:cNvPr id="328718" name="Rectangle 14"/>
            <p:cNvSpPr>
              <a:spLocks noChangeArrowheads="1"/>
            </p:cNvSpPr>
            <p:nvPr/>
          </p:nvSpPr>
          <p:spPr bwMode="auto">
            <a:xfrm>
              <a:off x="4105" y="1434"/>
              <a:ext cx="318" cy="2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00"/>
                  </a:solidFill>
                  <a:latin typeface="Times New Roman" pitchFamily="18" charset="0"/>
                </a:rPr>
                <a:t>v</a:t>
              </a:r>
              <a:r>
                <a:rPr lang="en-US" altLang="zh-CN" sz="2800" b="1" baseline="-25000">
                  <a:solidFill>
                    <a:srgbClr val="000000"/>
                  </a:solidFill>
                  <a:latin typeface="Times New Roman" pitchFamily="18" charset="0"/>
                </a:rPr>
                <a:t>3</a:t>
              </a:r>
            </a:p>
          </p:txBody>
        </p:sp>
        <p:sp>
          <p:nvSpPr>
            <p:cNvPr id="328719" name="Text Box 15"/>
            <p:cNvSpPr txBox="1">
              <a:spLocks noChangeArrowheads="1"/>
            </p:cNvSpPr>
            <p:nvPr/>
          </p:nvSpPr>
          <p:spPr bwMode="auto">
            <a:xfrm>
              <a:off x="2245" y="1434"/>
              <a:ext cx="952"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smtClean="0">
                  <a:solidFill>
                    <a:srgbClr val="000000"/>
                  </a:solidFill>
                  <a:latin typeface="Times New Roman" pitchFamily="18" charset="0"/>
                </a:rPr>
                <a:t>vertex[4</a:t>
              </a:r>
              <a:r>
                <a:rPr lang="en-US" altLang="zh-CN" sz="2800" dirty="0">
                  <a:solidFill>
                    <a:srgbClr val="000000"/>
                  </a:solidFill>
                  <a:latin typeface="Times New Roman" pitchFamily="18" charset="0"/>
                </a:rPr>
                <a:t>]=</a:t>
              </a:r>
            </a:p>
          </p:txBody>
        </p:sp>
      </p:grpSp>
    </p:spTree>
    <p:extLst>
      <p:ext uri="{BB962C8B-B14F-4D97-AF65-F5344CB8AC3E}">
        <p14:creationId xmlns:p14="http://schemas.microsoft.com/office/powerpoint/2010/main" val="37692166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smtClean="0"/>
              <a:t>多维数组 </a:t>
            </a:r>
            <a:r>
              <a:rPr lang="en-US" altLang="zh-CN" dirty="0" smtClean="0"/>
              <a:t>(</a:t>
            </a:r>
            <a:r>
              <a:rPr lang="zh-CN" altLang="en-US" dirty="0" smtClean="0"/>
              <a:t>补习</a:t>
            </a:r>
            <a:r>
              <a:rPr lang="en-US" altLang="zh-CN" dirty="0" smtClean="0"/>
              <a:t>)</a:t>
            </a:r>
            <a:endParaRPr lang="zh-CN" altLang="en-US" dirty="0" smtClean="0"/>
          </a:p>
        </p:txBody>
      </p:sp>
      <p:sp>
        <p:nvSpPr>
          <p:cNvPr id="9219" name="Rectangle 15"/>
          <p:cNvSpPr>
            <a:spLocks noChangeArrowheads="1"/>
          </p:cNvSpPr>
          <p:nvPr/>
        </p:nvSpPr>
        <p:spPr bwMode="auto">
          <a:xfrm>
            <a:off x="1259632" y="1744663"/>
            <a:ext cx="8001000" cy="413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hlink"/>
              </a:buClr>
              <a:buSzPct val="110000"/>
              <a:buFont typeface="Wingdings" pitchFamily="2" charset="2"/>
              <a:buBlip>
                <a:blip r:embed="rId2"/>
              </a:buBlip>
            </a:pPr>
            <a:r>
              <a:rPr lang="zh-CN" altLang="en-US" sz="2800" dirty="0">
                <a:latin typeface="+mj-lt"/>
                <a:ea typeface="+mj-ea"/>
              </a:rPr>
              <a:t>一维数组</a:t>
            </a:r>
          </a:p>
          <a:p>
            <a:pPr marL="342900" indent="-342900">
              <a:lnSpc>
                <a:spcPct val="90000"/>
              </a:lnSpc>
              <a:spcBef>
                <a:spcPct val="20000"/>
              </a:spcBef>
              <a:buClr>
                <a:schemeClr val="hlink"/>
              </a:buClr>
              <a:buSzPct val="110000"/>
              <a:buFont typeface="Wingdings" pitchFamily="2" charset="2"/>
              <a:buNone/>
            </a:pPr>
            <a:r>
              <a:rPr lang="zh-CN" altLang="en-US" sz="2800" dirty="0">
                <a:latin typeface="+mj-lt"/>
                <a:ea typeface="+mj-ea"/>
              </a:rPr>
              <a:t>    </a:t>
            </a:r>
            <a:r>
              <a:rPr lang="zh-CN" altLang="en-US" sz="2800" dirty="0">
                <a:solidFill>
                  <a:srgbClr val="000000"/>
                </a:solidFill>
                <a:latin typeface="+mj-lt"/>
                <a:ea typeface="+mj-ea"/>
              </a:rPr>
              <a:t>一维数组和内存的结构一致，因此直接映射，比如：</a:t>
            </a:r>
          </a:p>
          <a:p>
            <a:pPr marL="342900" indent="-342900">
              <a:lnSpc>
                <a:spcPct val="90000"/>
              </a:lnSpc>
              <a:spcBef>
                <a:spcPct val="20000"/>
              </a:spcBef>
              <a:buClr>
                <a:schemeClr val="hlink"/>
              </a:buClr>
              <a:buSzPct val="110000"/>
              <a:buFont typeface="Wingdings" pitchFamily="2" charset="2"/>
              <a:buNone/>
            </a:pPr>
            <a:r>
              <a:rPr lang="zh-CN" altLang="en-US" dirty="0">
                <a:solidFill>
                  <a:srgbClr val="000000"/>
                </a:solidFill>
                <a:latin typeface="+mj-lt"/>
                <a:ea typeface="+mj-ea"/>
              </a:rPr>
              <a:t>       </a:t>
            </a:r>
            <a:r>
              <a:rPr lang="en-US" altLang="zh-CN" dirty="0" err="1">
                <a:solidFill>
                  <a:srgbClr val="000000"/>
                </a:solidFill>
                <a:latin typeface="+mj-lt"/>
                <a:ea typeface="+mj-ea"/>
              </a:rPr>
              <a:t>int</a:t>
            </a:r>
            <a:r>
              <a:rPr lang="en-US" altLang="zh-CN" dirty="0">
                <a:solidFill>
                  <a:srgbClr val="000000"/>
                </a:solidFill>
                <a:latin typeface="+mj-lt"/>
                <a:ea typeface="+mj-ea"/>
              </a:rPr>
              <a:t> a[9] = {1,2,3,4,5,6,7,8,9};</a:t>
            </a:r>
          </a:p>
          <a:p>
            <a:pPr marL="342900" indent="-342900">
              <a:spcBef>
                <a:spcPct val="20000"/>
              </a:spcBef>
              <a:buClr>
                <a:schemeClr val="hlink"/>
              </a:buClr>
              <a:buSzPct val="110000"/>
              <a:buFont typeface="Wingdings" pitchFamily="2" charset="2"/>
              <a:buNone/>
            </a:pPr>
            <a:r>
              <a:rPr lang="en-US" altLang="zh-CN" sz="2800" dirty="0">
                <a:solidFill>
                  <a:srgbClr val="000000"/>
                </a:solidFill>
                <a:latin typeface="+mj-lt"/>
                <a:ea typeface="+mj-ea"/>
              </a:rPr>
              <a:t>    </a:t>
            </a:r>
            <a:r>
              <a:rPr lang="en-US" altLang="zh-CN" sz="2800" dirty="0" err="1">
                <a:solidFill>
                  <a:srgbClr val="000000"/>
                </a:solidFill>
                <a:latin typeface="+mj-lt"/>
                <a:ea typeface="+mj-ea"/>
              </a:rPr>
              <a:t>a</a:t>
            </a:r>
            <a:r>
              <a:rPr lang="en-US" altLang="zh-CN" sz="2800" baseline="-25000" dirty="0" err="1">
                <a:solidFill>
                  <a:srgbClr val="000000"/>
                </a:solidFill>
                <a:latin typeface="+mj-lt"/>
                <a:ea typeface="+mj-ea"/>
              </a:rPr>
              <a:t>i</a:t>
            </a:r>
            <a:r>
              <a:rPr lang="zh-CN" altLang="en-US" sz="2800" dirty="0">
                <a:solidFill>
                  <a:srgbClr val="000000"/>
                </a:solidFill>
                <a:latin typeface="+mj-lt"/>
                <a:ea typeface="+mj-ea"/>
              </a:rPr>
              <a:t>的存储地址：</a:t>
            </a:r>
            <a:endParaRPr lang="en-US" altLang="zh-CN" sz="2800" dirty="0">
              <a:solidFill>
                <a:srgbClr val="000000"/>
              </a:solidFill>
              <a:latin typeface="+mj-lt"/>
              <a:ea typeface="+mj-ea"/>
            </a:endParaRPr>
          </a:p>
          <a:p>
            <a:pPr marL="342900" indent="-342900">
              <a:spcBef>
                <a:spcPct val="20000"/>
              </a:spcBef>
              <a:buClr>
                <a:schemeClr val="hlink"/>
              </a:buClr>
              <a:buSzPct val="110000"/>
              <a:buFont typeface="Wingdings" pitchFamily="2" charset="2"/>
              <a:buNone/>
            </a:pPr>
            <a:r>
              <a:rPr lang="en-US" altLang="zh-CN" sz="2800" dirty="0">
                <a:latin typeface="+mj-lt"/>
                <a:ea typeface="+mj-ea"/>
              </a:rPr>
              <a:t>      </a:t>
            </a:r>
            <a:r>
              <a:rPr lang="zh-CN" altLang="en-US" dirty="0">
                <a:latin typeface="+mj-lt"/>
                <a:ea typeface="+mj-ea"/>
              </a:rPr>
              <a:t>         </a:t>
            </a:r>
          </a:p>
        </p:txBody>
      </p:sp>
      <p:sp>
        <p:nvSpPr>
          <p:cNvPr id="204821" name="Rectangle 21"/>
          <p:cNvSpPr>
            <a:spLocks noChangeArrowheads="1"/>
          </p:cNvSpPr>
          <p:nvPr/>
        </p:nvSpPr>
        <p:spPr bwMode="auto">
          <a:xfrm>
            <a:off x="1547813" y="4441175"/>
            <a:ext cx="619283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type="none" w="sm" len="sm"/>
                <a:tailEnd type="none" w="sm" len="sm"/>
              </a14:hiddenLine>
            </a:ext>
          </a:extLst>
        </p:spPr>
        <p:txBody>
          <a:bodyPr>
            <a:spAutoFit/>
          </a:bodyPr>
          <a:lstStyle/>
          <a:p>
            <a:r>
              <a:rPr lang="en-US" altLang="zh-CN" sz="2800" b="0" dirty="0">
                <a:solidFill>
                  <a:srgbClr val="FF6600"/>
                </a:solidFill>
                <a:latin typeface="+mj-lt"/>
                <a:ea typeface="+mj-ea"/>
              </a:rPr>
              <a:t>      </a:t>
            </a:r>
            <a:r>
              <a:rPr lang="en-US" altLang="zh-CN" sz="2800" dirty="0" err="1">
                <a:solidFill>
                  <a:srgbClr val="FF6600"/>
                </a:solidFill>
                <a:latin typeface="+mj-lt"/>
                <a:ea typeface="+mj-ea"/>
              </a:rPr>
              <a:t>Loc</a:t>
            </a:r>
            <a:r>
              <a:rPr lang="en-US" altLang="zh-CN" sz="2800" dirty="0">
                <a:solidFill>
                  <a:srgbClr val="FF6600"/>
                </a:solidFill>
                <a:latin typeface="+mj-lt"/>
                <a:ea typeface="+mj-ea"/>
              </a:rPr>
              <a:t>(</a:t>
            </a:r>
            <a:r>
              <a:rPr lang="en-US" altLang="zh-CN" sz="2800" dirty="0" err="1">
                <a:solidFill>
                  <a:srgbClr val="FF6600"/>
                </a:solidFill>
                <a:latin typeface="+mj-lt"/>
                <a:ea typeface="+mj-ea"/>
              </a:rPr>
              <a:t>a</a:t>
            </a:r>
            <a:r>
              <a:rPr lang="en-US" altLang="zh-CN" sz="2800" baseline="-25000" dirty="0" err="1">
                <a:solidFill>
                  <a:srgbClr val="FF6600"/>
                </a:solidFill>
                <a:latin typeface="+mj-lt"/>
                <a:ea typeface="+mj-ea"/>
              </a:rPr>
              <a:t>i</a:t>
            </a:r>
            <a:r>
              <a:rPr lang="en-US" altLang="zh-CN" sz="2800" dirty="0">
                <a:solidFill>
                  <a:srgbClr val="FF6600"/>
                </a:solidFill>
                <a:latin typeface="+mj-lt"/>
                <a:ea typeface="+mj-ea"/>
              </a:rPr>
              <a:t>)= </a:t>
            </a:r>
            <a:r>
              <a:rPr lang="en-US" altLang="zh-CN" sz="2800" dirty="0" err="1">
                <a:solidFill>
                  <a:srgbClr val="FF6600"/>
                </a:solidFill>
                <a:latin typeface="+mj-lt"/>
                <a:ea typeface="+mj-ea"/>
              </a:rPr>
              <a:t>Loc</a:t>
            </a:r>
            <a:r>
              <a:rPr lang="en-US" altLang="zh-CN" sz="2800" dirty="0">
                <a:solidFill>
                  <a:srgbClr val="FF6600"/>
                </a:solidFill>
                <a:latin typeface="+mj-lt"/>
                <a:ea typeface="+mj-ea"/>
              </a:rPr>
              <a:t>(a</a:t>
            </a:r>
            <a:r>
              <a:rPr lang="en-US" altLang="zh-CN" sz="2800" baseline="-25000" dirty="0">
                <a:solidFill>
                  <a:srgbClr val="FF6600"/>
                </a:solidFill>
                <a:latin typeface="+mj-lt"/>
                <a:ea typeface="+mj-ea"/>
              </a:rPr>
              <a:t>0</a:t>
            </a:r>
            <a:r>
              <a:rPr lang="en-US" altLang="zh-CN" sz="2800" dirty="0">
                <a:solidFill>
                  <a:srgbClr val="FF6600"/>
                </a:solidFill>
                <a:latin typeface="+mj-lt"/>
                <a:ea typeface="+mj-ea"/>
              </a:rPr>
              <a:t>)+</a:t>
            </a:r>
            <a:r>
              <a:rPr lang="en-US" altLang="zh-CN" sz="2800" dirty="0" err="1" smtClean="0">
                <a:solidFill>
                  <a:srgbClr val="FF6600"/>
                </a:solidFill>
                <a:latin typeface="+mj-lt"/>
                <a:ea typeface="+mj-ea"/>
              </a:rPr>
              <a:t>i</a:t>
            </a:r>
            <a:r>
              <a:rPr lang="en-US" altLang="zh-CN" sz="2800" dirty="0" smtClean="0">
                <a:solidFill>
                  <a:srgbClr val="FF6600"/>
                </a:solidFill>
                <a:latin typeface="+mj-lt"/>
                <a:ea typeface="+mj-ea"/>
              </a:rPr>
              <a:t>*d</a:t>
            </a:r>
          </a:p>
          <a:p>
            <a:endParaRPr lang="en-US" altLang="zh-CN" sz="2800" dirty="0">
              <a:solidFill>
                <a:srgbClr val="FF6600"/>
              </a:solidFill>
              <a:latin typeface="+mj-lt"/>
              <a:ea typeface="+mj-ea"/>
            </a:endParaRPr>
          </a:p>
          <a:p>
            <a:r>
              <a:rPr lang="zh-CN" altLang="en-US" dirty="0">
                <a:solidFill>
                  <a:srgbClr val="000000"/>
                </a:solidFill>
                <a:latin typeface="+mj-lt"/>
                <a:ea typeface="+mj-ea"/>
              </a:rPr>
              <a:t>其中：</a:t>
            </a:r>
            <a:r>
              <a:rPr lang="en-US" altLang="zh-CN" dirty="0" err="1">
                <a:solidFill>
                  <a:srgbClr val="000000"/>
                </a:solidFill>
                <a:latin typeface="+mj-lt"/>
                <a:ea typeface="+mj-ea"/>
              </a:rPr>
              <a:t>i</a:t>
            </a:r>
            <a:r>
              <a:rPr lang="zh-CN" altLang="en-US" dirty="0">
                <a:solidFill>
                  <a:srgbClr val="000000"/>
                </a:solidFill>
                <a:latin typeface="+mj-lt"/>
                <a:ea typeface="+mj-ea"/>
              </a:rPr>
              <a:t>是下标，</a:t>
            </a:r>
            <a:r>
              <a:rPr lang="en-US" altLang="zh-CN" dirty="0">
                <a:solidFill>
                  <a:srgbClr val="000000"/>
                </a:solidFill>
                <a:latin typeface="+mj-lt"/>
                <a:ea typeface="+mj-ea"/>
              </a:rPr>
              <a:t>d</a:t>
            </a:r>
            <a:r>
              <a:rPr lang="zh-CN" altLang="en-US" dirty="0">
                <a:solidFill>
                  <a:srgbClr val="000000"/>
                </a:solidFill>
                <a:latin typeface="+mj-lt"/>
                <a:ea typeface="+mj-ea"/>
              </a:rPr>
              <a:t>是每个元素占据的空间</a:t>
            </a:r>
            <a:endParaRPr lang="en-US" altLang="zh-CN" dirty="0">
              <a:solidFill>
                <a:srgbClr val="000000"/>
              </a:solidFill>
              <a:latin typeface="+mj-lt"/>
              <a:ea typeface="+mj-ea"/>
            </a:endParaRPr>
          </a:p>
        </p:txBody>
      </p:sp>
    </p:spTree>
    <p:extLst>
      <p:ext uri="{BB962C8B-B14F-4D97-AF65-F5344CB8AC3E}">
        <p14:creationId xmlns:p14="http://schemas.microsoft.com/office/powerpoint/2010/main" val="3387563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21"/>
                                        </p:tgtEl>
                                        <p:attrNameLst>
                                          <p:attrName>style.visibility</p:attrName>
                                        </p:attrNameLst>
                                      </p:cBhvr>
                                      <p:to>
                                        <p:strVal val="visible"/>
                                      </p:to>
                                    </p:set>
                                    <p:animEffect transition="in" filter="wipe(down)">
                                      <p:cBhvr>
                                        <p:cTn id="7" dur="500"/>
                                        <p:tgtEl>
                                          <p:spTgt spid="20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a:t>多维数组</a:t>
            </a:r>
          </a:p>
        </p:txBody>
      </p:sp>
      <p:sp>
        <p:nvSpPr>
          <p:cNvPr id="10243"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zh-CN" altLang="en-US" dirty="0" smtClean="0"/>
              <a:t>二维数组</a:t>
            </a:r>
          </a:p>
          <a:p>
            <a:pPr eaLnBrk="1" hangingPunct="1">
              <a:buFont typeface="Wingdings" pitchFamily="2" charset="2"/>
              <a:buNone/>
            </a:pPr>
            <a:r>
              <a:rPr lang="zh-CN" altLang="en-US" dirty="0" smtClean="0"/>
              <a:t>     </a:t>
            </a:r>
            <a:r>
              <a:rPr lang="zh-CN" altLang="en-US" dirty="0" smtClean="0">
                <a:solidFill>
                  <a:srgbClr val="000000"/>
                </a:solidFill>
              </a:rPr>
              <a:t>每个元素含有两个下标，需要将</a:t>
            </a:r>
            <a:r>
              <a:rPr lang="zh-CN" altLang="en-US" dirty="0" smtClean="0">
                <a:solidFill>
                  <a:srgbClr val="FF0000"/>
                </a:solidFill>
              </a:rPr>
              <a:t>二维</a:t>
            </a:r>
            <a:r>
              <a:rPr lang="zh-CN" altLang="en-US" dirty="0" smtClean="0">
                <a:solidFill>
                  <a:srgbClr val="000000"/>
                </a:solidFill>
              </a:rPr>
              <a:t>映射成</a:t>
            </a:r>
            <a:r>
              <a:rPr lang="zh-CN" altLang="en-US" dirty="0" smtClean="0">
                <a:solidFill>
                  <a:srgbClr val="FF0000"/>
                </a:solidFill>
              </a:rPr>
              <a:t>一维</a:t>
            </a:r>
            <a:r>
              <a:rPr lang="zh-CN" altLang="en-US" dirty="0" smtClean="0">
                <a:solidFill>
                  <a:srgbClr val="000000"/>
                </a:solidFill>
              </a:rPr>
              <a:t>。常用的映射方式：</a:t>
            </a:r>
          </a:p>
          <a:p>
            <a:pPr eaLnBrk="1" hangingPunct="1">
              <a:buFont typeface="Wingdings" pitchFamily="2" charset="2"/>
              <a:buNone/>
            </a:pPr>
            <a:r>
              <a:rPr lang="zh-CN" altLang="en-US" dirty="0" smtClean="0">
                <a:solidFill>
                  <a:srgbClr val="000000"/>
                </a:solidFill>
              </a:rPr>
              <a:t>     </a:t>
            </a:r>
            <a:r>
              <a:rPr lang="en-US" altLang="zh-CN" dirty="0" smtClean="0">
                <a:solidFill>
                  <a:srgbClr val="000000"/>
                </a:solidFill>
              </a:rPr>
              <a:t>1</a:t>
            </a:r>
            <a:r>
              <a:rPr lang="zh-CN" altLang="en-US" dirty="0" smtClean="0">
                <a:solidFill>
                  <a:srgbClr val="000000"/>
                </a:solidFill>
              </a:rPr>
              <a:t>）按行优先</a:t>
            </a:r>
          </a:p>
          <a:p>
            <a:pPr eaLnBrk="1" hangingPunct="1">
              <a:buFont typeface="Wingdings" pitchFamily="2" charset="2"/>
              <a:buNone/>
            </a:pPr>
            <a:r>
              <a:rPr lang="zh-CN" altLang="en-US" dirty="0" smtClean="0">
                <a:solidFill>
                  <a:srgbClr val="000000"/>
                </a:solidFill>
              </a:rPr>
              <a:t>     </a:t>
            </a:r>
            <a:r>
              <a:rPr lang="en-US" altLang="zh-CN" dirty="0" smtClean="0">
                <a:solidFill>
                  <a:srgbClr val="000000"/>
                </a:solidFill>
              </a:rPr>
              <a:t>2</a:t>
            </a:r>
            <a:r>
              <a:rPr lang="zh-CN" altLang="en-US" dirty="0" smtClean="0">
                <a:solidFill>
                  <a:srgbClr val="000000"/>
                </a:solidFill>
              </a:rPr>
              <a:t>）按列优先</a:t>
            </a:r>
          </a:p>
          <a:p>
            <a:pPr eaLnBrk="1" hangingPunct="1">
              <a:buFont typeface="Wingdings" pitchFamily="2" charset="2"/>
              <a:buNone/>
            </a:pPr>
            <a:r>
              <a:rPr lang="zh-CN" altLang="en-US" dirty="0" smtClean="0"/>
              <a:t>       </a:t>
            </a:r>
            <a:endParaRPr lang="en-US" altLang="zh-CN" b="0" dirty="0" smtClean="0"/>
          </a:p>
        </p:txBody>
      </p:sp>
    </p:spTree>
    <p:extLst>
      <p:ext uri="{BB962C8B-B14F-4D97-AF65-F5344CB8AC3E}">
        <p14:creationId xmlns:p14="http://schemas.microsoft.com/office/powerpoint/2010/main" val="2177004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多维数组的映射</a:t>
            </a:r>
          </a:p>
        </p:txBody>
      </p:sp>
      <p:sp>
        <p:nvSpPr>
          <p:cNvPr id="11267" name="Rectangle 4"/>
          <p:cNvSpPr>
            <a:spLocks noChangeArrowheads="1"/>
          </p:cNvSpPr>
          <p:nvPr/>
        </p:nvSpPr>
        <p:spPr bwMode="auto">
          <a:xfrm>
            <a:off x="1178495" y="1700213"/>
            <a:ext cx="80010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SzPct val="110000"/>
              <a:buFont typeface="Wingdings" pitchFamily="2" charset="2"/>
              <a:buNone/>
            </a:pPr>
            <a:r>
              <a:rPr lang="en-US" altLang="zh-CN" sz="2800" dirty="0">
                <a:solidFill>
                  <a:srgbClr val="000000"/>
                </a:solidFill>
                <a:latin typeface="+mj-lt"/>
                <a:ea typeface="+mj-ea"/>
              </a:rPr>
              <a:t>C++</a:t>
            </a:r>
            <a:r>
              <a:rPr lang="zh-CN" altLang="en-US" sz="2800" dirty="0">
                <a:solidFill>
                  <a:srgbClr val="000000"/>
                </a:solidFill>
                <a:latin typeface="+mj-lt"/>
                <a:ea typeface="+mj-ea"/>
              </a:rPr>
              <a:t>以“按行优先”的存储映象</a:t>
            </a:r>
          </a:p>
        </p:txBody>
      </p:sp>
      <p:grpSp>
        <p:nvGrpSpPr>
          <p:cNvPr id="2" name="Group 42"/>
          <p:cNvGrpSpPr>
            <a:grpSpLocks/>
          </p:cNvGrpSpPr>
          <p:nvPr/>
        </p:nvGrpSpPr>
        <p:grpSpPr bwMode="auto">
          <a:xfrm>
            <a:off x="1394395" y="2420938"/>
            <a:ext cx="2171700" cy="1214437"/>
            <a:chOff x="657" y="1525"/>
            <a:chExt cx="1368" cy="765"/>
          </a:xfrm>
        </p:grpSpPr>
        <p:sp>
          <p:nvSpPr>
            <p:cNvPr id="11296" name="Text Box 5"/>
            <p:cNvSpPr txBox="1">
              <a:spLocks noChangeArrowheads="1"/>
            </p:cNvSpPr>
            <p:nvPr/>
          </p:nvSpPr>
          <p:spPr bwMode="auto">
            <a:xfrm>
              <a:off x="1111" y="1525"/>
              <a:ext cx="456" cy="381"/>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mj-lt"/>
                  <a:ea typeface="+mj-ea"/>
                </a:rPr>
                <a:t>a</a:t>
              </a:r>
              <a:r>
                <a:rPr kumimoji="1" lang="en-US" altLang="zh-CN" sz="3200" b="0" baseline="-25000">
                  <a:solidFill>
                    <a:srgbClr val="800080"/>
                  </a:solidFill>
                  <a:latin typeface="+mj-lt"/>
                  <a:ea typeface="+mj-ea"/>
                </a:rPr>
                <a:t>0,1</a:t>
              </a:r>
              <a:endParaRPr kumimoji="1" lang="en-US" altLang="zh-CN" sz="3200" b="0" baseline="-25000">
                <a:latin typeface="+mj-lt"/>
                <a:ea typeface="+mj-ea"/>
              </a:endParaRPr>
            </a:p>
          </p:txBody>
        </p:sp>
        <p:sp>
          <p:nvSpPr>
            <p:cNvPr id="11297" name="Text Box 6"/>
            <p:cNvSpPr txBox="1">
              <a:spLocks noChangeArrowheads="1"/>
            </p:cNvSpPr>
            <p:nvPr/>
          </p:nvSpPr>
          <p:spPr bwMode="auto">
            <a:xfrm>
              <a:off x="657" y="1525"/>
              <a:ext cx="456" cy="381"/>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mj-lt"/>
                  <a:ea typeface="+mj-ea"/>
                </a:rPr>
                <a:t>a</a:t>
              </a:r>
              <a:r>
                <a:rPr kumimoji="1" lang="en-US" altLang="zh-CN" sz="3200" b="0" baseline="-25000">
                  <a:solidFill>
                    <a:srgbClr val="800080"/>
                  </a:solidFill>
                  <a:latin typeface="+mj-lt"/>
                  <a:ea typeface="+mj-ea"/>
                </a:rPr>
                <a:t>0,0</a:t>
              </a:r>
              <a:endParaRPr kumimoji="1" lang="en-US" altLang="zh-CN" sz="3200" b="0" baseline="-25000">
                <a:latin typeface="+mj-lt"/>
                <a:ea typeface="+mj-ea"/>
              </a:endParaRPr>
            </a:p>
          </p:txBody>
        </p:sp>
        <p:sp>
          <p:nvSpPr>
            <p:cNvPr id="11298" name="Text Box 7"/>
            <p:cNvSpPr txBox="1">
              <a:spLocks noChangeArrowheads="1"/>
            </p:cNvSpPr>
            <p:nvPr/>
          </p:nvSpPr>
          <p:spPr bwMode="auto">
            <a:xfrm>
              <a:off x="1565" y="1525"/>
              <a:ext cx="456" cy="381"/>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mj-lt"/>
                  <a:ea typeface="+mj-ea"/>
                </a:rPr>
                <a:t>a</a:t>
              </a:r>
              <a:r>
                <a:rPr kumimoji="1" lang="en-US" altLang="zh-CN" sz="3200" b="0" baseline="-25000">
                  <a:solidFill>
                    <a:srgbClr val="800080"/>
                  </a:solidFill>
                  <a:latin typeface="+mj-lt"/>
                  <a:ea typeface="+mj-ea"/>
                </a:rPr>
                <a:t>0,2</a:t>
              </a:r>
              <a:endParaRPr kumimoji="1" lang="en-US" altLang="zh-CN" sz="3200" b="0" baseline="-25000">
                <a:latin typeface="+mj-lt"/>
                <a:ea typeface="+mj-ea"/>
              </a:endParaRPr>
            </a:p>
          </p:txBody>
        </p:sp>
        <p:sp>
          <p:nvSpPr>
            <p:cNvPr id="11299" name="Text Box 8"/>
            <p:cNvSpPr txBox="1">
              <a:spLocks noChangeArrowheads="1"/>
            </p:cNvSpPr>
            <p:nvPr/>
          </p:nvSpPr>
          <p:spPr bwMode="auto">
            <a:xfrm>
              <a:off x="657" y="1909"/>
              <a:ext cx="456" cy="381"/>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mj-lt"/>
                  <a:ea typeface="+mj-ea"/>
                </a:rPr>
                <a:t>a</a:t>
              </a:r>
              <a:r>
                <a:rPr kumimoji="1" lang="en-US" altLang="zh-CN" sz="3200" b="0" baseline="-25000">
                  <a:solidFill>
                    <a:srgbClr val="800080"/>
                  </a:solidFill>
                  <a:latin typeface="+mj-lt"/>
                  <a:ea typeface="+mj-ea"/>
                </a:rPr>
                <a:t>1,0</a:t>
              </a:r>
              <a:endParaRPr kumimoji="1" lang="en-US" altLang="zh-CN" sz="3200" b="0" baseline="-25000">
                <a:latin typeface="+mj-lt"/>
                <a:ea typeface="+mj-ea"/>
              </a:endParaRPr>
            </a:p>
          </p:txBody>
        </p:sp>
        <p:sp>
          <p:nvSpPr>
            <p:cNvPr id="11300" name="Text Box 9"/>
            <p:cNvSpPr txBox="1">
              <a:spLocks noChangeArrowheads="1"/>
            </p:cNvSpPr>
            <p:nvPr/>
          </p:nvSpPr>
          <p:spPr bwMode="auto">
            <a:xfrm>
              <a:off x="1113" y="1909"/>
              <a:ext cx="456" cy="381"/>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mj-lt"/>
                  <a:ea typeface="+mj-ea"/>
                </a:rPr>
                <a:t>a</a:t>
              </a:r>
              <a:r>
                <a:rPr kumimoji="1" lang="en-US" altLang="zh-CN" sz="3200" b="0" baseline="-25000">
                  <a:solidFill>
                    <a:srgbClr val="800080"/>
                  </a:solidFill>
                  <a:latin typeface="+mj-lt"/>
                  <a:ea typeface="+mj-ea"/>
                </a:rPr>
                <a:t>1,1</a:t>
              </a:r>
              <a:endParaRPr kumimoji="1" lang="en-US" altLang="zh-CN" sz="3200" b="0" baseline="-25000">
                <a:latin typeface="+mj-lt"/>
                <a:ea typeface="+mj-ea"/>
              </a:endParaRPr>
            </a:p>
          </p:txBody>
        </p:sp>
        <p:sp>
          <p:nvSpPr>
            <p:cNvPr id="11301" name="Text Box 10"/>
            <p:cNvSpPr txBox="1">
              <a:spLocks noChangeArrowheads="1"/>
            </p:cNvSpPr>
            <p:nvPr/>
          </p:nvSpPr>
          <p:spPr bwMode="auto">
            <a:xfrm>
              <a:off x="1569" y="1909"/>
              <a:ext cx="456" cy="381"/>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mj-lt"/>
                  <a:ea typeface="+mj-ea"/>
                </a:rPr>
                <a:t>a</a:t>
              </a:r>
              <a:r>
                <a:rPr kumimoji="1" lang="en-US" altLang="zh-CN" sz="3200" b="0" baseline="-25000">
                  <a:solidFill>
                    <a:srgbClr val="800080"/>
                  </a:solidFill>
                  <a:latin typeface="+mj-lt"/>
                  <a:ea typeface="+mj-ea"/>
                </a:rPr>
                <a:t>1,2</a:t>
              </a:r>
              <a:endParaRPr kumimoji="1" lang="en-US" altLang="zh-CN" sz="3200" b="0" baseline="-25000">
                <a:latin typeface="+mj-lt"/>
                <a:ea typeface="+mj-ea"/>
              </a:endParaRPr>
            </a:p>
          </p:txBody>
        </p:sp>
      </p:grpSp>
      <p:grpSp>
        <p:nvGrpSpPr>
          <p:cNvPr id="3" name="Group 19"/>
          <p:cNvGrpSpPr>
            <a:grpSpLocks/>
          </p:cNvGrpSpPr>
          <p:nvPr/>
        </p:nvGrpSpPr>
        <p:grpSpPr bwMode="auto">
          <a:xfrm>
            <a:off x="4636070" y="2708275"/>
            <a:ext cx="2171700" cy="604838"/>
            <a:chOff x="2688" y="2211"/>
            <a:chExt cx="1368" cy="381"/>
          </a:xfrm>
        </p:grpSpPr>
        <p:sp>
          <p:nvSpPr>
            <p:cNvPr id="11293" name="Text Box 11"/>
            <p:cNvSpPr txBox="1">
              <a:spLocks noChangeArrowheads="1"/>
            </p:cNvSpPr>
            <p:nvPr/>
          </p:nvSpPr>
          <p:spPr bwMode="auto">
            <a:xfrm>
              <a:off x="3144" y="2211"/>
              <a:ext cx="456" cy="381"/>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mj-lt"/>
                  <a:ea typeface="+mj-ea"/>
                </a:rPr>
                <a:t>a</a:t>
              </a:r>
              <a:r>
                <a:rPr kumimoji="1" lang="en-US" altLang="zh-CN" sz="3200" b="0" baseline="-25000">
                  <a:solidFill>
                    <a:srgbClr val="800080"/>
                  </a:solidFill>
                  <a:latin typeface="+mj-lt"/>
                  <a:ea typeface="+mj-ea"/>
                </a:rPr>
                <a:t>0,1</a:t>
              </a:r>
              <a:endParaRPr kumimoji="1" lang="en-US" altLang="zh-CN" sz="3200" b="0" baseline="-25000">
                <a:latin typeface="+mj-lt"/>
                <a:ea typeface="+mj-ea"/>
              </a:endParaRPr>
            </a:p>
          </p:txBody>
        </p:sp>
        <p:sp>
          <p:nvSpPr>
            <p:cNvPr id="11294" name="Text Box 12"/>
            <p:cNvSpPr txBox="1">
              <a:spLocks noChangeArrowheads="1"/>
            </p:cNvSpPr>
            <p:nvPr/>
          </p:nvSpPr>
          <p:spPr bwMode="auto">
            <a:xfrm>
              <a:off x="2688" y="2211"/>
              <a:ext cx="456" cy="381"/>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mj-lt"/>
                  <a:ea typeface="+mj-ea"/>
                </a:rPr>
                <a:t>a</a:t>
              </a:r>
              <a:r>
                <a:rPr kumimoji="1" lang="en-US" altLang="zh-CN" sz="3200" b="0" baseline="-25000">
                  <a:solidFill>
                    <a:srgbClr val="800080"/>
                  </a:solidFill>
                  <a:latin typeface="+mj-lt"/>
                  <a:ea typeface="+mj-ea"/>
                </a:rPr>
                <a:t>0,0</a:t>
              </a:r>
              <a:endParaRPr kumimoji="1" lang="en-US" altLang="zh-CN" sz="3200" b="0" baseline="-25000">
                <a:latin typeface="+mj-lt"/>
                <a:ea typeface="+mj-ea"/>
              </a:endParaRPr>
            </a:p>
          </p:txBody>
        </p:sp>
        <p:sp>
          <p:nvSpPr>
            <p:cNvPr id="11295" name="Text Box 13"/>
            <p:cNvSpPr txBox="1">
              <a:spLocks noChangeArrowheads="1"/>
            </p:cNvSpPr>
            <p:nvPr/>
          </p:nvSpPr>
          <p:spPr bwMode="auto">
            <a:xfrm>
              <a:off x="3600" y="2211"/>
              <a:ext cx="456" cy="381"/>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mj-lt"/>
                  <a:ea typeface="+mj-ea"/>
                </a:rPr>
                <a:t>a</a:t>
              </a:r>
              <a:r>
                <a:rPr kumimoji="1" lang="en-US" altLang="zh-CN" sz="3200" b="0" baseline="-25000">
                  <a:solidFill>
                    <a:srgbClr val="800080"/>
                  </a:solidFill>
                  <a:latin typeface="+mj-lt"/>
                  <a:ea typeface="+mj-ea"/>
                </a:rPr>
                <a:t>0,2</a:t>
              </a:r>
              <a:endParaRPr kumimoji="1" lang="en-US" altLang="zh-CN" sz="3200" b="0" baseline="-25000">
                <a:latin typeface="+mj-lt"/>
                <a:ea typeface="+mj-ea"/>
              </a:endParaRPr>
            </a:p>
          </p:txBody>
        </p:sp>
      </p:grpSp>
      <p:grpSp>
        <p:nvGrpSpPr>
          <p:cNvPr id="4" name="Group 20"/>
          <p:cNvGrpSpPr>
            <a:grpSpLocks/>
          </p:cNvGrpSpPr>
          <p:nvPr/>
        </p:nvGrpSpPr>
        <p:grpSpPr bwMode="auto">
          <a:xfrm>
            <a:off x="6795070" y="2708275"/>
            <a:ext cx="2171700" cy="604838"/>
            <a:chOff x="4056" y="2211"/>
            <a:chExt cx="1368" cy="381"/>
          </a:xfrm>
        </p:grpSpPr>
        <p:sp>
          <p:nvSpPr>
            <p:cNvPr id="11290" name="Text Box 14"/>
            <p:cNvSpPr txBox="1">
              <a:spLocks noChangeArrowheads="1"/>
            </p:cNvSpPr>
            <p:nvPr/>
          </p:nvSpPr>
          <p:spPr bwMode="auto">
            <a:xfrm>
              <a:off x="4056" y="2211"/>
              <a:ext cx="456" cy="381"/>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mj-lt"/>
                  <a:ea typeface="+mj-ea"/>
                </a:rPr>
                <a:t>a</a:t>
              </a:r>
              <a:r>
                <a:rPr kumimoji="1" lang="en-US" altLang="zh-CN" sz="3200" b="0" baseline="-25000">
                  <a:solidFill>
                    <a:srgbClr val="800080"/>
                  </a:solidFill>
                  <a:latin typeface="+mj-lt"/>
                  <a:ea typeface="+mj-ea"/>
                </a:rPr>
                <a:t>1,0</a:t>
              </a:r>
              <a:endParaRPr kumimoji="1" lang="en-US" altLang="zh-CN" sz="3200" b="0" baseline="-25000">
                <a:latin typeface="+mj-lt"/>
                <a:ea typeface="+mj-ea"/>
              </a:endParaRPr>
            </a:p>
          </p:txBody>
        </p:sp>
        <p:sp>
          <p:nvSpPr>
            <p:cNvPr id="11291" name="Text Box 15"/>
            <p:cNvSpPr txBox="1">
              <a:spLocks noChangeArrowheads="1"/>
            </p:cNvSpPr>
            <p:nvPr/>
          </p:nvSpPr>
          <p:spPr bwMode="auto">
            <a:xfrm>
              <a:off x="4512" y="2211"/>
              <a:ext cx="456" cy="381"/>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mj-lt"/>
                  <a:ea typeface="+mj-ea"/>
                </a:rPr>
                <a:t>a</a:t>
              </a:r>
              <a:r>
                <a:rPr kumimoji="1" lang="en-US" altLang="zh-CN" sz="3200" b="0" baseline="-25000">
                  <a:solidFill>
                    <a:srgbClr val="800080"/>
                  </a:solidFill>
                  <a:latin typeface="+mj-lt"/>
                  <a:ea typeface="+mj-ea"/>
                </a:rPr>
                <a:t>1,1</a:t>
              </a:r>
              <a:endParaRPr kumimoji="1" lang="en-US" altLang="zh-CN" sz="3200" b="0" baseline="-25000">
                <a:latin typeface="+mj-lt"/>
                <a:ea typeface="+mj-ea"/>
              </a:endParaRPr>
            </a:p>
          </p:txBody>
        </p:sp>
        <p:sp>
          <p:nvSpPr>
            <p:cNvPr id="11292" name="Text Box 16"/>
            <p:cNvSpPr txBox="1">
              <a:spLocks noChangeArrowheads="1"/>
            </p:cNvSpPr>
            <p:nvPr/>
          </p:nvSpPr>
          <p:spPr bwMode="auto">
            <a:xfrm>
              <a:off x="4968" y="2211"/>
              <a:ext cx="456" cy="381"/>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mj-lt"/>
                  <a:ea typeface="+mj-ea"/>
                </a:rPr>
                <a:t>a</a:t>
              </a:r>
              <a:r>
                <a:rPr kumimoji="1" lang="en-US" altLang="zh-CN" sz="3200" b="0" baseline="-25000">
                  <a:solidFill>
                    <a:srgbClr val="800080"/>
                  </a:solidFill>
                  <a:latin typeface="+mj-lt"/>
                  <a:ea typeface="+mj-ea"/>
                </a:rPr>
                <a:t>1,2</a:t>
              </a:r>
              <a:endParaRPr kumimoji="1" lang="en-US" altLang="zh-CN" sz="3200" b="0" baseline="-25000">
                <a:latin typeface="+mj-lt"/>
                <a:ea typeface="+mj-ea"/>
              </a:endParaRPr>
            </a:p>
          </p:txBody>
        </p:sp>
      </p:grpSp>
      <p:sp>
        <p:nvSpPr>
          <p:cNvPr id="11271" name="AutoShape 17"/>
          <p:cNvSpPr>
            <a:spLocks noChangeArrowheads="1"/>
          </p:cNvSpPr>
          <p:nvPr/>
        </p:nvSpPr>
        <p:spPr bwMode="auto">
          <a:xfrm>
            <a:off x="3843907" y="2781300"/>
            <a:ext cx="609600" cy="381000"/>
          </a:xfrm>
          <a:custGeom>
            <a:avLst/>
            <a:gdLst>
              <a:gd name="T0" fmla="*/ 457200 w 21600"/>
              <a:gd name="T1" fmla="*/ 0 h 21600"/>
              <a:gd name="T2" fmla="*/ 0 w 21600"/>
              <a:gd name="T3" fmla="*/ 190500 h 21600"/>
              <a:gd name="T4" fmla="*/ 457200 w 21600"/>
              <a:gd name="T5" fmla="*/ 381000 h 21600"/>
              <a:gd name="T6" fmla="*/ 609600 w 21600"/>
              <a:gd name="T7" fmla="*/ 1905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zh-CN" altLang="en-US">
              <a:latin typeface="+mj-lt"/>
              <a:ea typeface="+mj-ea"/>
            </a:endParaRPr>
          </a:p>
        </p:txBody>
      </p:sp>
      <p:sp>
        <p:nvSpPr>
          <p:cNvPr id="11272" name="Rectangle 21"/>
          <p:cNvSpPr>
            <a:spLocks noChangeArrowheads="1"/>
          </p:cNvSpPr>
          <p:nvPr/>
        </p:nvSpPr>
        <p:spPr bwMode="auto">
          <a:xfrm>
            <a:off x="1251520" y="3933825"/>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SzPct val="110000"/>
              <a:buFont typeface="Wingdings" pitchFamily="2" charset="2"/>
              <a:buNone/>
            </a:pPr>
            <a:r>
              <a:rPr lang="en-US" altLang="zh-CN" sz="2800">
                <a:solidFill>
                  <a:srgbClr val="000000"/>
                </a:solidFill>
                <a:latin typeface="+mj-lt"/>
                <a:ea typeface="+mj-ea"/>
              </a:rPr>
              <a:t>FORTRAN</a:t>
            </a:r>
            <a:r>
              <a:rPr lang="zh-CN" altLang="en-US" sz="2800">
                <a:solidFill>
                  <a:srgbClr val="000000"/>
                </a:solidFill>
                <a:latin typeface="+mj-lt"/>
                <a:ea typeface="+mj-ea"/>
              </a:rPr>
              <a:t>以“按列优先”的存储映象</a:t>
            </a:r>
          </a:p>
        </p:txBody>
      </p:sp>
      <p:grpSp>
        <p:nvGrpSpPr>
          <p:cNvPr id="5" name="Group 38"/>
          <p:cNvGrpSpPr>
            <a:grpSpLocks/>
          </p:cNvGrpSpPr>
          <p:nvPr/>
        </p:nvGrpSpPr>
        <p:grpSpPr bwMode="auto">
          <a:xfrm>
            <a:off x="1394395" y="4724400"/>
            <a:ext cx="2171700" cy="1214438"/>
            <a:chOff x="657" y="3022"/>
            <a:chExt cx="1368" cy="765"/>
          </a:xfrm>
        </p:grpSpPr>
        <p:sp>
          <p:nvSpPr>
            <p:cNvPr id="11284" name="Text Box 23"/>
            <p:cNvSpPr txBox="1">
              <a:spLocks noChangeArrowheads="1"/>
            </p:cNvSpPr>
            <p:nvPr/>
          </p:nvSpPr>
          <p:spPr bwMode="auto">
            <a:xfrm>
              <a:off x="1113" y="3022"/>
              <a:ext cx="456" cy="381"/>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mj-lt"/>
                  <a:ea typeface="+mj-ea"/>
                </a:rPr>
                <a:t>a</a:t>
              </a:r>
              <a:r>
                <a:rPr kumimoji="1" lang="en-US" altLang="zh-CN" sz="3200" b="0" baseline="-25000">
                  <a:solidFill>
                    <a:srgbClr val="800080"/>
                  </a:solidFill>
                  <a:latin typeface="+mj-lt"/>
                  <a:ea typeface="+mj-ea"/>
                </a:rPr>
                <a:t>0,1</a:t>
              </a:r>
              <a:endParaRPr kumimoji="1" lang="en-US" altLang="zh-CN" sz="3200" b="0" baseline="-25000">
                <a:latin typeface="+mj-lt"/>
                <a:ea typeface="+mj-ea"/>
              </a:endParaRPr>
            </a:p>
          </p:txBody>
        </p:sp>
        <p:sp>
          <p:nvSpPr>
            <p:cNvPr id="11285" name="Text Box 24"/>
            <p:cNvSpPr txBox="1">
              <a:spLocks noChangeArrowheads="1"/>
            </p:cNvSpPr>
            <p:nvPr/>
          </p:nvSpPr>
          <p:spPr bwMode="auto">
            <a:xfrm>
              <a:off x="657" y="3022"/>
              <a:ext cx="456" cy="381"/>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mj-lt"/>
                  <a:ea typeface="+mj-ea"/>
                </a:rPr>
                <a:t>a</a:t>
              </a:r>
              <a:r>
                <a:rPr kumimoji="1" lang="en-US" altLang="zh-CN" sz="3200" b="0" baseline="-25000">
                  <a:solidFill>
                    <a:srgbClr val="800080"/>
                  </a:solidFill>
                  <a:latin typeface="+mj-lt"/>
                  <a:ea typeface="+mj-ea"/>
                </a:rPr>
                <a:t>0,0</a:t>
              </a:r>
              <a:endParaRPr kumimoji="1" lang="en-US" altLang="zh-CN" sz="3200" b="0" baseline="-25000">
                <a:latin typeface="+mj-lt"/>
                <a:ea typeface="+mj-ea"/>
              </a:endParaRPr>
            </a:p>
          </p:txBody>
        </p:sp>
        <p:sp>
          <p:nvSpPr>
            <p:cNvPr id="11286" name="Text Box 25"/>
            <p:cNvSpPr txBox="1">
              <a:spLocks noChangeArrowheads="1"/>
            </p:cNvSpPr>
            <p:nvPr/>
          </p:nvSpPr>
          <p:spPr bwMode="auto">
            <a:xfrm>
              <a:off x="1569" y="3022"/>
              <a:ext cx="456" cy="381"/>
            </a:xfrm>
            <a:prstGeom prst="rect">
              <a:avLst/>
            </a:prstGeom>
            <a:solidFill>
              <a:srgbClr val="CCFFCC">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mj-lt"/>
                  <a:ea typeface="+mj-ea"/>
                </a:rPr>
                <a:t>a</a:t>
              </a:r>
              <a:r>
                <a:rPr kumimoji="1" lang="en-US" altLang="zh-CN" sz="3200" b="0" baseline="-25000">
                  <a:solidFill>
                    <a:srgbClr val="800080"/>
                  </a:solidFill>
                  <a:latin typeface="+mj-lt"/>
                  <a:ea typeface="+mj-ea"/>
                </a:rPr>
                <a:t>0,2</a:t>
              </a:r>
              <a:endParaRPr kumimoji="1" lang="en-US" altLang="zh-CN" sz="3200" b="0" baseline="-25000">
                <a:latin typeface="+mj-lt"/>
                <a:ea typeface="+mj-ea"/>
              </a:endParaRPr>
            </a:p>
          </p:txBody>
        </p:sp>
        <p:sp>
          <p:nvSpPr>
            <p:cNvPr id="11287" name="Text Box 26"/>
            <p:cNvSpPr txBox="1">
              <a:spLocks noChangeArrowheads="1"/>
            </p:cNvSpPr>
            <p:nvPr/>
          </p:nvSpPr>
          <p:spPr bwMode="auto">
            <a:xfrm>
              <a:off x="657" y="3406"/>
              <a:ext cx="456" cy="381"/>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mj-lt"/>
                  <a:ea typeface="+mj-ea"/>
                </a:rPr>
                <a:t>a</a:t>
              </a:r>
              <a:r>
                <a:rPr kumimoji="1" lang="en-US" altLang="zh-CN" sz="3200" b="0" baseline="-25000">
                  <a:solidFill>
                    <a:srgbClr val="800080"/>
                  </a:solidFill>
                  <a:latin typeface="+mj-lt"/>
                  <a:ea typeface="+mj-ea"/>
                </a:rPr>
                <a:t>1,0</a:t>
              </a:r>
              <a:endParaRPr kumimoji="1" lang="en-US" altLang="zh-CN" sz="3200" b="0" baseline="-25000">
                <a:latin typeface="+mj-lt"/>
                <a:ea typeface="+mj-ea"/>
              </a:endParaRPr>
            </a:p>
          </p:txBody>
        </p:sp>
        <p:sp>
          <p:nvSpPr>
            <p:cNvPr id="11288" name="Text Box 27"/>
            <p:cNvSpPr txBox="1">
              <a:spLocks noChangeArrowheads="1"/>
            </p:cNvSpPr>
            <p:nvPr/>
          </p:nvSpPr>
          <p:spPr bwMode="auto">
            <a:xfrm>
              <a:off x="1113" y="3406"/>
              <a:ext cx="456" cy="381"/>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mj-lt"/>
                  <a:ea typeface="+mj-ea"/>
                </a:rPr>
                <a:t>a</a:t>
              </a:r>
              <a:r>
                <a:rPr kumimoji="1" lang="en-US" altLang="zh-CN" sz="3200" b="0" baseline="-25000">
                  <a:solidFill>
                    <a:srgbClr val="800080"/>
                  </a:solidFill>
                  <a:latin typeface="+mj-lt"/>
                  <a:ea typeface="+mj-ea"/>
                </a:rPr>
                <a:t>1,1</a:t>
              </a:r>
              <a:endParaRPr kumimoji="1" lang="en-US" altLang="zh-CN" sz="3200" b="0" baseline="-25000">
                <a:latin typeface="+mj-lt"/>
                <a:ea typeface="+mj-ea"/>
              </a:endParaRPr>
            </a:p>
          </p:txBody>
        </p:sp>
        <p:sp>
          <p:nvSpPr>
            <p:cNvPr id="11289" name="Text Box 28"/>
            <p:cNvSpPr txBox="1">
              <a:spLocks noChangeArrowheads="1"/>
            </p:cNvSpPr>
            <p:nvPr/>
          </p:nvSpPr>
          <p:spPr bwMode="auto">
            <a:xfrm>
              <a:off x="1569" y="3406"/>
              <a:ext cx="456" cy="381"/>
            </a:xfrm>
            <a:prstGeom prst="rect">
              <a:avLst/>
            </a:prstGeom>
            <a:solidFill>
              <a:srgbClr val="CCFFCC">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mj-lt"/>
                  <a:ea typeface="+mj-ea"/>
                </a:rPr>
                <a:t>a</a:t>
              </a:r>
              <a:r>
                <a:rPr kumimoji="1" lang="en-US" altLang="zh-CN" sz="3200" b="0" baseline="-25000">
                  <a:solidFill>
                    <a:srgbClr val="800080"/>
                  </a:solidFill>
                  <a:latin typeface="+mj-lt"/>
                  <a:ea typeface="+mj-ea"/>
                </a:rPr>
                <a:t>1,2</a:t>
              </a:r>
              <a:endParaRPr kumimoji="1" lang="en-US" altLang="zh-CN" sz="3200" b="0" baseline="-25000">
                <a:latin typeface="+mj-lt"/>
                <a:ea typeface="+mj-ea"/>
              </a:endParaRPr>
            </a:p>
          </p:txBody>
        </p:sp>
      </p:grpSp>
      <p:grpSp>
        <p:nvGrpSpPr>
          <p:cNvPr id="6" name="Group 39"/>
          <p:cNvGrpSpPr>
            <a:grpSpLocks/>
          </p:cNvGrpSpPr>
          <p:nvPr/>
        </p:nvGrpSpPr>
        <p:grpSpPr bwMode="auto">
          <a:xfrm>
            <a:off x="4636070" y="5013325"/>
            <a:ext cx="1447800" cy="604838"/>
            <a:chOff x="2699" y="3203"/>
            <a:chExt cx="912" cy="381"/>
          </a:xfrm>
        </p:grpSpPr>
        <p:sp>
          <p:nvSpPr>
            <p:cNvPr id="11282" name="Text Box 30"/>
            <p:cNvSpPr txBox="1">
              <a:spLocks noChangeArrowheads="1"/>
            </p:cNvSpPr>
            <p:nvPr/>
          </p:nvSpPr>
          <p:spPr bwMode="auto">
            <a:xfrm>
              <a:off x="3155" y="3203"/>
              <a:ext cx="456" cy="381"/>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mj-lt"/>
                  <a:ea typeface="+mj-ea"/>
                </a:rPr>
                <a:t>a</a:t>
              </a:r>
              <a:r>
                <a:rPr kumimoji="1" lang="en-US" altLang="zh-CN" sz="3200" b="0" baseline="-25000">
                  <a:solidFill>
                    <a:srgbClr val="800080"/>
                  </a:solidFill>
                  <a:latin typeface="+mj-lt"/>
                  <a:ea typeface="+mj-ea"/>
                </a:rPr>
                <a:t>1,0</a:t>
              </a:r>
              <a:endParaRPr kumimoji="1" lang="en-US" altLang="zh-CN" sz="3200" b="0" baseline="-25000">
                <a:latin typeface="+mj-lt"/>
                <a:ea typeface="+mj-ea"/>
              </a:endParaRPr>
            </a:p>
          </p:txBody>
        </p:sp>
        <p:sp>
          <p:nvSpPr>
            <p:cNvPr id="11283" name="Text Box 31"/>
            <p:cNvSpPr txBox="1">
              <a:spLocks noChangeArrowheads="1"/>
            </p:cNvSpPr>
            <p:nvPr/>
          </p:nvSpPr>
          <p:spPr bwMode="auto">
            <a:xfrm>
              <a:off x="2699" y="3203"/>
              <a:ext cx="456" cy="381"/>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mj-lt"/>
                  <a:ea typeface="+mj-ea"/>
                </a:rPr>
                <a:t>a</a:t>
              </a:r>
              <a:r>
                <a:rPr kumimoji="1" lang="en-US" altLang="zh-CN" sz="3200" b="0" baseline="-25000">
                  <a:solidFill>
                    <a:srgbClr val="800080"/>
                  </a:solidFill>
                  <a:latin typeface="+mj-lt"/>
                  <a:ea typeface="+mj-ea"/>
                </a:rPr>
                <a:t>0,0</a:t>
              </a:r>
              <a:endParaRPr kumimoji="1" lang="en-US" altLang="zh-CN" sz="3200" b="0" baseline="-25000">
                <a:latin typeface="+mj-lt"/>
                <a:ea typeface="+mj-ea"/>
              </a:endParaRPr>
            </a:p>
          </p:txBody>
        </p:sp>
      </p:grpSp>
      <p:grpSp>
        <p:nvGrpSpPr>
          <p:cNvPr id="7" name="Group 40"/>
          <p:cNvGrpSpPr>
            <a:grpSpLocks/>
          </p:cNvGrpSpPr>
          <p:nvPr/>
        </p:nvGrpSpPr>
        <p:grpSpPr bwMode="auto">
          <a:xfrm>
            <a:off x="6075932" y="5013325"/>
            <a:ext cx="1435100" cy="604838"/>
            <a:chOff x="3611" y="3203"/>
            <a:chExt cx="904" cy="381"/>
          </a:xfrm>
        </p:grpSpPr>
        <p:sp>
          <p:nvSpPr>
            <p:cNvPr id="11280" name="Text Box 32"/>
            <p:cNvSpPr txBox="1">
              <a:spLocks noChangeArrowheads="1"/>
            </p:cNvSpPr>
            <p:nvPr/>
          </p:nvSpPr>
          <p:spPr bwMode="auto">
            <a:xfrm>
              <a:off x="3611" y="3203"/>
              <a:ext cx="456" cy="381"/>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mj-lt"/>
                  <a:ea typeface="+mj-ea"/>
                </a:rPr>
                <a:t>a</a:t>
              </a:r>
              <a:r>
                <a:rPr kumimoji="1" lang="en-US" altLang="zh-CN" sz="3200" b="0" baseline="-25000">
                  <a:solidFill>
                    <a:srgbClr val="800080"/>
                  </a:solidFill>
                  <a:latin typeface="+mj-lt"/>
                  <a:ea typeface="+mj-ea"/>
                </a:rPr>
                <a:t>0,1</a:t>
              </a:r>
              <a:endParaRPr kumimoji="1" lang="en-US" altLang="zh-CN" sz="3200" b="0" baseline="-25000">
                <a:latin typeface="+mj-lt"/>
                <a:ea typeface="+mj-ea"/>
              </a:endParaRPr>
            </a:p>
          </p:txBody>
        </p:sp>
        <p:sp>
          <p:nvSpPr>
            <p:cNvPr id="11281" name="Text Box 34"/>
            <p:cNvSpPr txBox="1">
              <a:spLocks noChangeArrowheads="1"/>
            </p:cNvSpPr>
            <p:nvPr/>
          </p:nvSpPr>
          <p:spPr bwMode="auto">
            <a:xfrm>
              <a:off x="4059" y="3203"/>
              <a:ext cx="456" cy="381"/>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mj-lt"/>
                  <a:ea typeface="+mj-ea"/>
                </a:rPr>
                <a:t>a</a:t>
              </a:r>
              <a:r>
                <a:rPr kumimoji="1" lang="en-US" altLang="zh-CN" sz="3200" b="0" baseline="-25000">
                  <a:solidFill>
                    <a:srgbClr val="800080"/>
                  </a:solidFill>
                  <a:latin typeface="+mj-lt"/>
                  <a:ea typeface="+mj-ea"/>
                </a:rPr>
                <a:t>1,1</a:t>
              </a:r>
              <a:endParaRPr kumimoji="1" lang="en-US" altLang="zh-CN" sz="3200" b="0" baseline="-25000">
                <a:latin typeface="+mj-lt"/>
                <a:ea typeface="+mj-ea"/>
              </a:endParaRPr>
            </a:p>
          </p:txBody>
        </p:sp>
      </p:grpSp>
      <p:grpSp>
        <p:nvGrpSpPr>
          <p:cNvPr id="8" name="Group 41"/>
          <p:cNvGrpSpPr>
            <a:grpSpLocks/>
          </p:cNvGrpSpPr>
          <p:nvPr/>
        </p:nvGrpSpPr>
        <p:grpSpPr bwMode="auto">
          <a:xfrm>
            <a:off x="7515795" y="5013325"/>
            <a:ext cx="1447800" cy="604838"/>
            <a:chOff x="4515" y="3203"/>
            <a:chExt cx="912" cy="381"/>
          </a:xfrm>
        </p:grpSpPr>
        <p:sp>
          <p:nvSpPr>
            <p:cNvPr id="11278" name="Text Box 35"/>
            <p:cNvSpPr txBox="1">
              <a:spLocks noChangeArrowheads="1"/>
            </p:cNvSpPr>
            <p:nvPr/>
          </p:nvSpPr>
          <p:spPr bwMode="auto">
            <a:xfrm>
              <a:off x="4515" y="3203"/>
              <a:ext cx="456" cy="381"/>
            </a:xfrm>
            <a:prstGeom prst="rect">
              <a:avLst/>
            </a:prstGeom>
            <a:solidFill>
              <a:srgbClr val="CCFFCC">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mj-lt"/>
                  <a:ea typeface="+mj-ea"/>
                </a:rPr>
                <a:t>a</a:t>
              </a:r>
              <a:r>
                <a:rPr kumimoji="1" lang="en-US" altLang="zh-CN" sz="3200" b="0" baseline="-25000">
                  <a:solidFill>
                    <a:srgbClr val="800080"/>
                  </a:solidFill>
                  <a:latin typeface="+mj-lt"/>
                  <a:ea typeface="+mj-ea"/>
                </a:rPr>
                <a:t>0,2</a:t>
              </a:r>
              <a:endParaRPr kumimoji="1" lang="en-US" altLang="zh-CN" sz="3200" b="0" baseline="-25000">
                <a:latin typeface="+mj-lt"/>
                <a:ea typeface="+mj-ea"/>
              </a:endParaRPr>
            </a:p>
          </p:txBody>
        </p:sp>
        <p:sp>
          <p:nvSpPr>
            <p:cNvPr id="11279" name="Text Box 36"/>
            <p:cNvSpPr txBox="1">
              <a:spLocks noChangeArrowheads="1"/>
            </p:cNvSpPr>
            <p:nvPr/>
          </p:nvSpPr>
          <p:spPr bwMode="auto">
            <a:xfrm>
              <a:off x="4971" y="3203"/>
              <a:ext cx="456" cy="381"/>
            </a:xfrm>
            <a:prstGeom prst="rect">
              <a:avLst/>
            </a:prstGeom>
            <a:solidFill>
              <a:srgbClr val="CCFFCC">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mj-lt"/>
                  <a:ea typeface="+mj-ea"/>
                </a:rPr>
                <a:t>a</a:t>
              </a:r>
              <a:r>
                <a:rPr kumimoji="1" lang="en-US" altLang="zh-CN" sz="3200" b="0" baseline="-25000">
                  <a:solidFill>
                    <a:srgbClr val="800080"/>
                  </a:solidFill>
                  <a:latin typeface="+mj-lt"/>
                  <a:ea typeface="+mj-ea"/>
                </a:rPr>
                <a:t>1,2</a:t>
              </a:r>
              <a:endParaRPr kumimoji="1" lang="en-US" altLang="zh-CN" sz="3200" b="0" baseline="-25000">
                <a:latin typeface="+mj-lt"/>
                <a:ea typeface="+mj-ea"/>
              </a:endParaRPr>
            </a:p>
          </p:txBody>
        </p:sp>
      </p:grpSp>
      <p:sp>
        <p:nvSpPr>
          <p:cNvPr id="11277" name="AutoShape 37"/>
          <p:cNvSpPr>
            <a:spLocks noChangeArrowheads="1"/>
          </p:cNvSpPr>
          <p:nvPr/>
        </p:nvSpPr>
        <p:spPr bwMode="auto">
          <a:xfrm>
            <a:off x="3843907" y="5157788"/>
            <a:ext cx="609600" cy="381000"/>
          </a:xfrm>
          <a:custGeom>
            <a:avLst/>
            <a:gdLst>
              <a:gd name="T0" fmla="*/ 457200 w 21600"/>
              <a:gd name="T1" fmla="*/ 0 h 21600"/>
              <a:gd name="T2" fmla="*/ 0 w 21600"/>
              <a:gd name="T3" fmla="*/ 190500 h 21600"/>
              <a:gd name="T4" fmla="*/ 457200 w 21600"/>
              <a:gd name="T5" fmla="*/ 381000 h 21600"/>
              <a:gd name="T6" fmla="*/ 609600 w 21600"/>
              <a:gd name="T7" fmla="*/ 1905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zh-CN" altLang="en-US">
              <a:latin typeface="+mj-lt"/>
              <a:ea typeface="+mj-ea"/>
            </a:endParaRPr>
          </a:p>
        </p:txBody>
      </p:sp>
    </p:spTree>
    <p:extLst>
      <p:ext uri="{BB962C8B-B14F-4D97-AF65-F5344CB8AC3E}">
        <p14:creationId xmlns:p14="http://schemas.microsoft.com/office/powerpoint/2010/main" val="3163717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a:t>多维数组</a:t>
            </a:r>
          </a:p>
        </p:txBody>
      </p:sp>
      <p:sp>
        <p:nvSpPr>
          <p:cNvPr id="12291" name="Rectangle 3" descr="Rectangle: Click to edit Master text styles&#10;Second level&#10;Third level&#10;Fourth level&#10;Fifth level"/>
          <p:cNvSpPr>
            <a:spLocks noGrp="1" noChangeArrowheads="1"/>
          </p:cNvSpPr>
          <p:nvPr>
            <p:ph type="body" idx="1"/>
          </p:nvPr>
        </p:nvSpPr>
        <p:spPr>
          <a:xfrm>
            <a:off x="1187624" y="1414463"/>
            <a:ext cx="7620000" cy="4114800"/>
          </a:xfrm>
        </p:spPr>
        <p:txBody>
          <a:bodyPr/>
          <a:lstStyle/>
          <a:p>
            <a:pPr eaLnBrk="1" hangingPunct="1"/>
            <a:r>
              <a:rPr lang="zh-CN" altLang="en-US" dirty="0" smtClean="0">
                <a:solidFill>
                  <a:srgbClr val="000000"/>
                </a:solidFill>
              </a:rPr>
              <a:t>二维数组（</a:t>
            </a:r>
            <a:r>
              <a:rPr lang="en-US" altLang="zh-CN" dirty="0" smtClean="0">
                <a:solidFill>
                  <a:srgbClr val="000000"/>
                </a:solidFill>
              </a:rPr>
              <a:t>m</a:t>
            </a:r>
            <a:r>
              <a:rPr lang="zh-CN" altLang="en-US" dirty="0" smtClean="0">
                <a:solidFill>
                  <a:srgbClr val="000000"/>
                </a:solidFill>
              </a:rPr>
              <a:t>行</a:t>
            </a:r>
            <a:r>
              <a:rPr lang="en-US" altLang="zh-CN" dirty="0" smtClean="0">
                <a:solidFill>
                  <a:srgbClr val="000000"/>
                </a:solidFill>
              </a:rPr>
              <a:t>n</a:t>
            </a:r>
            <a:r>
              <a:rPr lang="zh-CN" altLang="en-US" dirty="0" smtClean="0">
                <a:solidFill>
                  <a:srgbClr val="000000"/>
                </a:solidFill>
              </a:rPr>
              <a:t>列）</a:t>
            </a:r>
            <a:endParaRPr lang="zh-CN" altLang="en-US" dirty="0" smtClean="0">
              <a:solidFill>
                <a:srgbClr val="000000"/>
              </a:solidFill>
              <a:latin typeface="Times New Roman" pitchFamily="18" charset="0"/>
            </a:endParaRPr>
          </a:p>
          <a:p>
            <a:pPr eaLnBrk="1" hangingPunct="1">
              <a:buFont typeface="Wingdings" pitchFamily="2" charset="2"/>
              <a:buNone/>
            </a:pPr>
            <a:r>
              <a:rPr lang="zh-CN" altLang="en-US" dirty="0" smtClean="0">
                <a:solidFill>
                  <a:srgbClr val="000000"/>
                </a:solidFill>
                <a:latin typeface="Times New Roman" pitchFamily="18" charset="0"/>
              </a:rPr>
              <a:t>    </a:t>
            </a:r>
            <a:r>
              <a:rPr lang="en-US" altLang="zh-CN" dirty="0" smtClean="0">
                <a:solidFill>
                  <a:srgbClr val="000000"/>
                </a:solidFill>
                <a:latin typeface="Times New Roman" pitchFamily="18" charset="0"/>
              </a:rPr>
              <a:t>1</a:t>
            </a:r>
            <a:r>
              <a:rPr lang="zh-CN" altLang="en-US" dirty="0" smtClean="0">
                <a:solidFill>
                  <a:srgbClr val="000000"/>
                </a:solidFill>
                <a:latin typeface="Times New Roman" pitchFamily="18" charset="0"/>
              </a:rPr>
              <a:t>）按行优先</a:t>
            </a:r>
          </a:p>
          <a:p>
            <a:pPr eaLnBrk="1" hangingPunct="1">
              <a:buFont typeface="Wingdings" pitchFamily="2" charset="2"/>
              <a:buNone/>
            </a:pPr>
            <a:r>
              <a:rPr lang="zh-CN" altLang="en-US" dirty="0" smtClean="0">
                <a:solidFill>
                  <a:srgbClr val="000000"/>
                </a:solidFill>
              </a:rPr>
              <a:t>    </a:t>
            </a:r>
            <a:r>
              <a:rPr lang="en-US" altLang="zh-CN" dirty="0" smtClean="0">
                <a:solidFill>
                  <a:srgbClr val="000000"/>
                </a:solidFill>
                <a:latin typeface="Times New Roman" pitchFamily="18" charset="0"/>
              </a:rPr>
              <a:t>  </a:t>
            </a:r>
            <a:r>
              <a:rPr lang="en-US" altLang="zh-CN" dirty="0" err="1" smtClean="0">
                <a:solidFill>
                  <a:srgbClr val="000000"/>
                </a:solidFill>
                <a:latin typeface="Times New Roman" pitchFamily="18" charset="0"/>
              </a:rPr>
              <a:t>a</a:t>
            </a:r>
            <a:r>
              <a:rPr lang="en-US" altLang="zh-CN" baseline="-25000" dirty="0" err="1" smtClean="0">
                <a:solidFill>
                  <a:srgbClr val="000000"/>
                </a:solidFill>
                <a:latin typeface="Times New Roman" pitchFamily="18" charset="0"/>
              </a:rPr>
              <a:t>ij</a:t>
            </a:r>
            <a:r>
              <a:rPr lang="zh-CN" altLang="en-US" dirty="0" smtClean="0">
                <a:solidFill>
                  <a:srgbClr val="000000"/>
                </a:solidFill>
                <a:latin typeface="Times New Roman" pitchFamily="18" charset="0"/>
              </a:rPr>
              <a:t>的存储地址：</a:t>
            </a:r>
          </a:p>
          <a:p>
            <a:pPr eaLnBrk="1" hangingPunct="1">
              <a:buFont typeface="Wingdings" pitchFamily="2" charset="2"/>
              <a:buNone/>
            </a:pPr>
            <a:endParaRPr lang="en-US" altLang="zh-CN" dirty="0" smtClean="0">
              <a:solidFill>
                <a:srgbClr val="000000"/>
              </a:solidFill>
              <a:latin typeface="Times New Roman" pitchFamily="18" charset="0"/>
            </a:endParaRPr>
          </a:p>
          <a:p>
            <a:pPr eaLnBrk="1" hangingPunct="1">
              <a:buFont typeface="Wingdings" pitchFamily="2" charset="2"/>
              <a:buNone/>
            </a:pPr>
            <a:r>
              <a:rPr lang="en-US" altLang="zh-CN" dirty="0" smtClean="0">
                <a:latin typeface="Times New Roman" pitchFamily="18" charset="0"/>
              </a:rPr>
              <a:t>    </a:t>
            </a:r>
            <a:r>
              <a:rPr lang="en-US" altLang="zh-CN" dirty="0" smtClean="0">
                <a:solidFill>
                  <a:srgbClr val="000000"/>
                </a:solidFill>
                <a:latin typeface="Times New Roman" pitchFamily="18" charset="0"/>
              </a:rPr>
              <a:t>2</a:t>
            </a:r>
            <a:r>
              <a:rPr lang="zh-CN" altLang="en-US" dirty="0" smtClean="0">
                <a:solidFill>
                  <a:srgbClr val="000000"/>
                </a:solidFill>
                <a:latin typeface="Times New Roman" pitchFamily="18" charset="0"/>
              </a:rPr>
              <a:t>）按列优先</a:t>
            </a:r>
          </a:p>
          <a:p>
            <a:pPr eaLnBrk="1" hangingPunct="1">
              <a:buFont typeface="Wingdings" pitchFamily="2" charset="2"/>
              <a:buNone/>
            </a:pPr>
            <a:r>
              <a:rPr lang="zh-CN" altLang="en-US" dirty="0" smtClean="0">
                <a:solidFill>
                  <a:srgbClr val="000000"/>
                </a:solidFill>
                <a:latin typeface="Times New Roman" pitchFamily="18" charset="0"/>
              </a:rPr>
              <a:t>         </a:t>
            </a:r>
            <a:r>
              <a:rPr lang="en-US" altLang="zh-CN" dirty="0" err="1" smtClean="0">
                <a:solidFill>
                  <a:srgbClr val="000000"/>
                </a:solidFill>
                <a:latin typeface="Times New Roman" pitchFamily="18" charset="0"/>
              </a:rPr>
              <a:t>a</a:t>
            </a:r>
            <a:r>
              <a:rPr lang="en-US" altLang="zh-CN" baseline="-25000" dirty="0" err="1" smtClean="0">
                <a:solidFill>
                  <a:srgbClr val="000000"/>
                </a:solidFill>
                <a:latin typeface="Times New Roman" pitchFamily="18" charset="0"/>
              </a:rPr>
              <a:t>ij</a:t>
            </a:r>
            <a:r>
              <a:rPr lang="zh-CN" altLang="en-US" dirty="0" smtClean="0">
                <a:solidFill>
                  <a:srgbClr val="000000"/>
                </a:solidFill>
                <a:latin typeface="Times New Roman" pitchFamily="18" charset="0"/>
              </a:rPr>
              <a:t>的存储地址：</a:t>
            </a:r>
            <a:endParaRPr lang="en-US" altLang="zh-CN" dirty="0" smtClean="0">
              <a:solidFill>
                <a:srgbClr val="000000"/>
              </a:solidFill>
              <a:latin typeface="Times New Roman" pitchFamily="18" charset="0"/>
            </a:endParaRPr>
          </a:p>
        </p:txBody>
      </p:sp>
      <p:grpSp>
        <p:nvGrpSpPr>
          <p:cNvPr id="12292" name="Group 11"/>
          <p:cNvGrpSpPr>
            <a:grpSpLocks/>
          </p:cNvGrpSpPr>
          <p:nvPr/>
        </p:nvGrpSpPr>
        <p:grpSpPr bwMode="auto">
          <a:xfrm>
            <a:off x="4860032" y="1340768"/>
            <a:ext cx="4427537" cy="2100263"/>
            <a:chOff x="2971" y="300"/>
            <a:chExt cx="2789" cy="1323"/>
          </a:xfrm>
        </p:grpSpPr>
        <p:sp>
          <p:nvSpPr>
            <p:cNvPr id="12295" name="Text Box 5"/>
            <p:cNvSpPr txBox="1">
              <a:spLocks noChangeArrowheads="1"/>
            </p:cNvSpPr>
            <p:nvPr/>
          </p:nvSpPr>
          <p:spPr bwMode="auto">
            <a:xfrm>
              <a:off x="2971" y="684"/>
              <a:ext cx="9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spcBef>
                  <a:spcPct val="50000"/>
                </a:spcBef>
              </a:pPr>
              <a:r>
                <a:rPr kumimoji="1" lang="en-US" altLang="zh-CN" sz="3200">
                  <a:solidFill>
                    <a:srgbClr val="000000"/>
                  </a:solidFill>
                  <a:latin typeface="Times New Roman" pitchFamily="18" charset="0"/>
                </a:rPr>
                <a:t>A</a:t>
              </a:r>
              <a:r>
                <a:rPr kumimoji="1" lang="en-US" altLang="zh-CN" sz="3200" baseline="-25000">
                  <a:solidFill>
                    <a:srgbClr val="000000"/>
                  </a:solidFill>
                  <a:latin typeface="Times New Roman" pitchFamily="18" charset="0"/>
                </a:rPr>
                <a:t>mn</a:t>
              </a:r>
              <a:r>
                <a:rPr kumimoji="1" lang="en-US" altLang="zh-CN" sz="3200">
                  <a:solidFill>
                    <a:srgbClr val="000000"/>
                  </a:solidFill>
                  <a:latin typeface="Times New Roman" pitchFamily="18" charset="0"/>
                </a:rPr>
                <a:t>=</a:t>
              </a:r>
            </a:p>
          </p:txBody>
        </p:sp>
        <p:sp>
          <p:nvSpPr>
            <p:cNvPr id="12296" name="AutoShape 6"/>
            <p:cNvSpPr>
              <a:spLocks/>
            </p:cNvSpPr>
            <p:nvPr/>
          </p:nvSpPr>
          <p:spPr bwMode="auto">
            <a:xfrm>
              <a:off x="3739" y="396"/>
              <a:ext cx="144" cy="1200"/>
            </a:xfrm>
            <a:prstGeom prst="leftBracket">
              <a:avLst>
                <a:gd name="adj" fmla="val 6944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297" name="Text Box 7"/>
            <p:cNvSpPr txBox="1">
              <a:spLocks noChangeArrowheads="1"/>
            </p:cNvSpPr>
            <p:nvPr/>
          </p:nvSpPr>
          <p:spPr bwMode="auto">
            <a:xfrm>
              <a:off x="3833" y="300"/>
              <a:ext cx="1927"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spcBef>
                  <a:spcPct val="50000"/>
                </a:spcBef>
              </a:pPr>
              <a:r>
                <a:rPr kumimoji="1" lang="en-US" altLang="zh-CN" dirty="0">
                  <a:solidFill>
                    <a:srgbClr val="000000"/>
                  </a:solidFill>
                  <a:latin typeface="Times New Roman" pitchFamily="18" charset="0"/>
                </a:rPr>
                <a:t>a</a:t>
              </a:r>
              <a:r>
                <a:rPr kumimoji="1" lang="en-US" altLang="zh-CN" baseline="-25000" dirty="0">
                  <a:solidFill>
                    <a:srgbClr val="000000"/>
                  </a:solidFill>
                  <a:latin typeface="Times New Roman" pitchFamily="18" charset="0"/>
                </a:rPr>
                <a:t>00</a:t>
              </a:r>
              <a:r>
                <a:rPr kumimoji="1" lang="en-US" altLang="zh-CN" dirty="0">
                  <a:solidFill>
                    <a:srgbClr val="000000"/>
                  </a:solidFill>
                  <a:latin typeface="Times New Roman" pitchFamily="18" charset="0"/>
                </a:rPr>
                <a:t>  a</a:t>
              </a:r>
              <a:r>
                <a:rPr kumimoji="1" lang="en-US" altLang="zh-CN" baseline="-25000" dirty="0">
                  <a:solidFill>
                    <a:srgbClr val="000000"/>
                  </a:solidFill>
                  <a:latin typeface="Times New Roman" pitchFamily="18" charset="0"/>
                </a:rPr>
                <a:t>01  </a:t>
              </a:r>
              <a:r>
                <a:rPr kumimoji="1" lang="en-US" altLang="zh-CN" dirty="0">
                  <a:solidFill>
                    <a:srgbClr val="000000"/>
                  </a:solidFill>
                  <a:latin typeface="Times New Roman" pitchFamily="18" charset="0"/>
                </a:rPr>
                <a:t>a</a:t>
              </a:r>
              <a:r>
                <a:rPr kumimoji="1" lang="en-US" altLang="zh-CN" baseline="-25000" dirty="0">
                  <a:solidFill>
                    <a:srgbClr val="000000"/>
                  </a:solidFill>
                  <a:latin typeface="Times New Roman" pitchFamily="18" charset="0"/>
                </a:rPr>
                <a:t>02 …… </a:t>
              </a:r>
              <a:r>
                <a:rPr kumimoji="1" lang="en-US" altLang="zh-CN" dirty="0">
                  <a:solidFill>
                    <a:srgbClr val="000000"/>
                  </a:solidFill>
                  <a:latin typeface="Times New Roman" pitchFamily="18" charset="0"/>
                </a:rPr>
                <a:t>a</a:t>
              </a:r>
              <a:r>
                <a:rPr kumimoji="1" lang="en-US" altLang="zh-CN" baseline="-25000" dirty="0">
                  <a:solidFill>
                    <a:srgbClr val="000000"/>
                  </a:solidFill>
                  <a:latin typeface="Times New Roman" pitchFamily="18" charset="0"/>
                </a:rPr>
                <a:t>0n-1 </a:t>
              </a:r>
            </a:p>
            <a:p>
              <a:pPr eaLnBrk="1" hangingPunct="1">
                <a:spcBef>
                  <a:spcPct val="50000"/>
                </a:spcBef>
              </a:pPr>
              <a:r>
                <a:rPr kumimoji="1" lang="en-US" altLang="zh-CN" dirty="0">
                  <a:solidFill>
                    <a:srgbClr val="000000"/>
                  </a:solidFill>
                  <a:latin typeface="Times New Roman" pitchFamily="18" charset="0"/>
                </a:rPr>
                <a:t>a</a:t>
              </a:r>
              <a:r>
                <a:rPr kumimoji="1" lang="en-US" altLang="zh-CN" baseline="-25000" dirty="0">
                  <a:solidFill>
                    <a:srgbClr val="000000"/>
                  </a:solidFill>
                  <a:latin typeface="Times New Roman" pitchFamily="18" charset="0"/>
                </a:rPr>
                <a:t>10</a:t>
              </a:r>
              <a:r>
                <a:rPr kumimoji="1" lang="en-US" altLang="zh-CN" dirty="0">
                  <a:solidFill>
                    <a:srgbClr val="000000"/>
                  </a:solidFill>
                  <a:latin typeface="Times New Roman" pitchFamily="18" charset="0"/>
                </a:rPr>
                <a:t>  a</a:t>
              </a:r>
              <a:r>
                <a:rPr kumimoji="1" lang="en-US" altLang="zh-CN" baseline="-25000" dirty="0">
                  <a:solidFill>
                    <a:srgbClr val="000000"/>
                  </a:solidFill>
                  <a:latin typeface="Times New Roman" pitchFamily="18" charset="0"/>
                </a:rPr>
                <a:t>11  </a:t>
              </a:r>
              <a:r>
                <a:rPr kumimoji="1" lang="en-US" altLang="zh-CN" dirty="0">
                  <a:solidFill>
                    <a:srgbClr val="000000"/>
                  </a:solidFill>
                  <a:latin typeface="Times New Roman" pitchFamily="18" charset="0"/>
                </a:rPr>
                <a:t>a</a:t>
              </a:r>
              <a:r>
                <a:rPr kumimoji="1" lang="en-US" altLang="zh-CN" baseline="-25000" dirty="0">
                  <a:solidFill>
                    <a:srgbClr val="000000"/>
                  </a:solidFill>
                  <a:latin typeface="Times New Roman" pitchFamily="18" charset="0"/>
                </a:rPr>
                <a:t>12 …… </a:t>
              </a:r>
              <a:r>
                <a:rPr kumimoji="1" lang="en-US" altLang="zh-CN" dirty="0">
                  <a:solidFill>
                    <a:srgbClr val="000000"/>
                  </a:solidFill>
                  <a:latin typeface="Times New Roman" pitchFamily="18" charset="0"/>
                </a:rPr>
                <a:t>a</a:t>
              </a:r>
              <a:r>
                <a:rPr kumimoji="1" lang="en-US" altLang="zh-CN" baseline="-25000" dirty="0">
                  <a:solidFill>
                    <a:srgbClr val="000000"/>
                  </a:solidFill>
                  <a:latin typeface="Times New Roman" pitchFamily="18" charset="0"/>
                </a:rPr>
                <a:t>1n-1</a:t>
              </a:r>
            </a:p>
            <a:p>
              <a:pPr algn="ctr" eaLnBrk="1" hangingPunct="1">
                <a:spcBef>
                  <a:spcPct val="50000"/>
                </a:spcBef>
              </a:pPr>
              <a:r>
                <a:rPr kumimoji="1" lang="en-US" altLang="zh-CN" dirty="0">
                  <a:solidFill>
                    <a:srgbClr val="000000"/>
                  </a:solidFill>
                  <a:latin typeface="Times New Roman" pitchFamily="18" charset="0"/>
                </a:rPr>
                <a:t>……</a:t>
              </a:r>
            </a:p>
            <a:p>
              <a:pPr eaLnBrk="1" hangingPunct="1">
                <a:spcBef>
                  <a:spcPct val="50000"/>
                </a:spcBef>
              </a:pPr>
              <a:r>
                <a:rPr kumimoji="1" lang="en-US" altLang="zh-CN" dirty="0">
                  <a:solidFill>
                    <a:srgbClr val="000000"/>
                  </a:solidFill>
                  <a:latin typeface="Times New Roman" pitchFamily="18" charset="0"/>
                </a:rPr>
                <a:t>a</a:t>
              </a:r>
              <a:r>
                <a:rPr kumimoji="1" lang="en-US" altLang="zh-CN" baseline="-25000" dirty="0">
                  <a:solidFill>
                    <a:srgbClr val="000000"/>
                  </a:solidFill>
                  <a:latin typeface="Times New Roman" pitchFamily="18" charset="0"/>
                </a:rPr>
                <a:t>m-10</a:t>
              </a:r>
              <a:r>
                <a:rPr kumimoji="1" lang="en-US" altLang="zh-CN" dirty="0">
                  <a:solidFill>
                    <a:srgbClr val="000000"/>
                  </a:solidFill>
                  <a:latin typeface="Times New Roman" pitchFamily="18" charset="0"/>
                </a:rPr>
                <a:t>a</a:t>
              </a:r>
              <a:r>
                <a:rPr kumimoji="1" lang="en-US" altLang="zh-CN" baseline="-25000" dirty="0">
                  <a:solidFill>
                    <a:srgbClr val="000000"/>
                  </a:solidFill>
                  <a:latin typeface="Times New Roman" pitchFamily="18" charset="0"/>
                </a:rPr>
                <a:t>m-11</a:t>
              </a:r>
              <a:r>
                <a:rPr kumimoji="1" lang="en-US" altLang="zh-CN" dirty="0">
                  <a:solidFill>
                    <a:srgbClr val="000000"/>
                  </a:solidFill>
                  <a:latin typeface="Times New Roman" pitchFamily="18" charset="0"/>
                </a:rPr>
                <a:t>a</a:t>
              </a:r>
              <a:r>
                <a:rPr kumimoji="1" lang="en-US" altLang="zh-CN" baseline="-25000" dirty="0">
                  <a:solidFill>
                    <a:srgbClr val="000000"/>
                  </a:solidFill>
                  <a:latin typeface="Times New Roman" pitchFamily="18" charset="0"/>
                </a:rPr>
                <a:t>m-12 …</a:t>
              </a:r>
              <a:r>
                <a:rPr kumimoji="1" lang="en-US" altLang="zh-CN" dirty="0">
                  <a:solidFill>
                    <a:srgbClr val="000000"/>
                  </a:solidFill>
                  <a:latin typeface="Times New Roman" pitchFamily="18" charset="0"/>
                </a:rPr>
                <a:t>a</a:t>
              </a:r>
              <a:r>
                <a:rPr kumimoji="1" lang="en-US" altLang="zh-CN" baseline="-25000" dirty="0">
                  <a:solidFill>
                    <a:srgbClr val="000000"/>
                  </a:solidFill>
                  <a:latin typeface="Times New Roman" pitchFamily="18" charset="0"/>
                </a:rPr>
                <a:t>m-1n-1</a:t>
              </a:r>
              <a:endParaRPr kumimoji="1" lang="zh-CN" altLang="en-US" baseline="-25000" dirty="0">
                <a:solidFill>
                  <a:srgbClr val="000000"/>
                </a:solidFill>
                <a:latin typeface="Times New Roman" pitchFamily="18" charset="0"/>
              </a:endParaRPr>
            </a:p>
          </p:txBody>
        </p:sp>
        <p:sp>
          <p:nvSpPr>
            <p:cNvPr id="12298" name="AutoShape 8"/>
            <p:cNvSpPr>
              <a:spLocks/>
            </p:cNvSpPr>
            <p:nvPr/>
          </p:nvSpPr>
          <p:spPr bwMode="auto">
            <a:xfrm>
              <a:off x="5515" y="396"/>
              <a:ext cx="48" cy="1152"/>
            </a:xfrm>
            <a:prstGeom prst="rightBracket">
              <a:avLst>
                <a:gd name="adj" fmla="val 20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89801" name="Rectangle 9"/>
          <p:cNvSpPr>
            <a:spLocks noChangeArrowheads="1"/>
          </p:cNvSpPr>
          <p:nvPr/>
        </p:nvSpPr>
        <p:spPr bwMode="auto">
          <a:xfrm>
            <a:off x="2371899" y="3441031"/>
            <a:ext cx="4632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type="none" w="sm" len="sm"/>
                <a:tailEnd type="none" w="sm" len="sm"/>
              </a14:hiddenLine>
            </a:ext>
          </a:extLst>
        </p:spPr>
        <p:txBody>
          <a:bodyPr wrap="none">
            <a:spAutoFit/>
          </a:bodyPr>
          <a:lstStyle/>
          <a:p>
            <a:pPr>
              <a:spcBef>
                <a:spcPct val="20000"/>
              </a:spcBef>
              <a:buClr>
                <a:schemeClr val="hlink"/>
              </a:buClr>
              <a:buSzPct val="110000"/>
              <a:buFont typeface="Wingdings" pitchFamily="2" charset="2"/>
              <a:buNone/>
            </a:pPr>
            <a:r>
              <a:rPr lang="en-US" altLang="zh-CN" sz="2800">
                <a:solidFill>
                  <a:srgbClr val="FF6600"/>
                </a:solidFill>
                <a:latin typeface="Times New Roman" pitchFamily="18" charset="0"/>
              </a:rPr>
              <a:t>Loc(a</a:t>
            </a:r>
            <a:r>
              <a:rPr lang="en-US" altLang="zh-CN" sz="2800" baseline="-25000">
                <a:solidFill>
                  <a:srgbClr val="FF6600"/>
                </a:solidFill>
                <a:latin typeface="Times New Roman" pitchFamily="18" charset="0"/>
              </a:rPr>
              <a:t>ij</a:t>
            </a:r>
            <a:r>
              <a:rPr lang="en-US" altLang="zh-CN" sz="2800">
                <a:solidFill>
                  <a:srgbClr val="FF6600"/>
                </a:solidFill>
                <a:latin typeface="Times New Roman" pitchFamily="18" charset="0"/>
              </a:rPr>
              <a:t>)= Loc(a</a:t>
            </a:r>
            <a:r>
              <a:rPr lang="en-US" altLang="zh-CN" sz="2800" baseline="-25000">
                <a:solidFill>
                  <a:srgbClr val="FF6600"/>
                </a:solidFill>
                <a:latin typeface="Times New Roman" pitchFamily="18" charset="0"/>
              </a:rPr>
              <a:t>00</a:t>
            </a:r>
            <a:r>
              <a:rPr lang="en-US" altLang="zh-CN" sz="2800">
                <a:solidFill>
                  <a:srgbClr val="FF6600"/>
                </a:solidFill>
                <a:latin typeface="Times New Roman" pitchFamily="18" charset="0"/>
              </a:rPr>
              <a:t>)+ [i*n+ j]*d</a:t>
            </a:r>
          </a:p>
        </p:txBody>
      </p:sp>
      <p:sp>
        <p:nvSpPr>
          <p:cNvPr id="289802" name="Rectangle 10"/>
          <p:cNvSpPr>
            <a:spLocks noChangeArrowheads="1"/>
          </p:cNvSpPr>
          <p:nvPr/>
        </p:nvSpPr>
        <p:spPr bwMode="auto">
          <a:xfrm>
            <a:off x="2371899" y="5096794"/>
            <a:ext cx="4641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type="none" w="sm" len="sm"/>
                <a:tailEnd type="none" w="sm" len="sm"/>
              </a14:hiddenLine>
            </a:ext>
          </a:extLst>
        </p:spPr>
        <p:txBody>
          <a:bodyPr wrap="none">
            <a:spAutoFit/>
          </a:bodyPr>
          <a:lstStyle/>
          <a:p>
            <a:r>
              <a:rPr lang="en-US" altLang="zh-CN" sz="2800">
                <a:solidFill>
                  <a:srgbClr val="FF6600"/>
                </a:solidFill>
                <a:latin typeface="Times New Roman" pitchFamily="18" charset="0"/>
              </a:rPr>
              <a:t>Loc(a</a:t>
            </a:r>
            <a:r>
              <a:rPr lang="en-US" altLang="zh-CN" sz="2800" baseline="-25000">
                <a:solidFill>
                  <a:srgbClr val="FF6600"/>
                </a:solidFill>
                <a:latin typeface="Times New Roman" pitchFamily="18" charset="0"/>
              </a:rPr>
              <a:t>ij</a:t>
            </a:r>
            <a:r>
              <a:rPr lang="en-US" altLang="zh-CN" sz="2800">
                <a:solidFill>
                  <a:srgbClr val="FF6600"/>
                </a:solidFill>
                <a:latin typeface="Times New Roman" pitchFamily="18" charset="0"/>
              </a:rPr>
              <a:t>)= Loc(a</a:t>
            </a:r>
            <a:r>
              <a:rPr lang="en-US" altLang="zh-CN" sz="2800" baseline="-25000">
                <a:solidFill>
                  <a:srgbClr val="FF6600"/>
                </a:solidFill>
                <a:latin typeface="Times New Roman" pitchFamily="18" charset="0"/>
              </a:rPr>
              <a:t>00</a:t>
            </a:r>
            <a:r>
              <a:rPr lang="en-US" altLang="zh-CN" sz="2800">
                <a:solidFill>
                  <a:srgbClr val="FF6600"/>
                </a:solidFill>
                <a:latin typeface="Times New Roman" pitchFamily="18" charset="0"/>
              </a:rPr>
              <a:t>)+ [j*m+i]*d</a:t>
            </a:r>
            <a:endParaRPr lang="zh-CN" altLang="en-US" sz="2800">
              <a:solidFill>
                <a:srgbClr val="FF6600"/>
              </a:solidFill>
              <a:latin typeface="Times New Roman" pitchFamily="18" charset="0"/>
            </a:endParaRPr>
          </a:p>
        </p:txBody>
      </p:sp>
    </p:spTree>
    <p:extLst>
      <p:ext uri="{BB962C8B-B14F-4D97-AF65-F5344CB8AC3E}">
        <p14:creationId xmlns:p14="http://schemas.microsoft.com/office/powerpoint/2010/main" val="1026206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9801"/>
                                        </p:tgtEl>
                                        <p:attrNameLst>
                                          <p:attrName>style.visibility</p:attrName>
                                        </p:attrNameLst>
                                      </p:cBhvr>
                                      <p:to>
                                        <p:strVal val="visible"/>
                                      </p:to>
                                    </p:set>
                                    <p:anim calcmode="lin" valueType="num">
                                      <p:cBhvr additive="base">
                                        <p:cTn id="7" dur="500" fill="hold"/>
                                        <p:tgtEl>
                                          <p:spTgt spid="289801"/>
                                        </p:tgtEl>
                                        <p:attrNameLst>
                                          <p:attrName>ppt_x</p:attrName>
                                        </p:attrNameLst>
                                      </p:cBhvr>
                                      <p:tavLst>
                                        <p:tav tm="0">
                                          <p:val>
                                            <p:strVal val="#ppt_x"/>
                                          </p:val>
                                        </p:tav>
                                        <p:tav tm="100000">
                                          <p:val>
                                            <p:strVal val="#ppt_x"/>
                                          </p:val>
                                        </p:tav>
                                      </p:tavLst>
                                    </p:anim>
                                    <p:anim calcmode="lin" valueType="num">
                                      <p:cBhvr additive="base">
                                        <p:cTn id="8" dur="500" fill="hold"/>
                                        <p:tgtEl>
                                          <p:spTgt spid="28980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9802"/>
                                        </p:tgtEl>
                                        <p:attrNameLst>
                                          <p:attrName>style.visibility</p:attrName>
                                        </p:attrNameLst>
                                      </p:cBhvr>
                                      <p:to>
                                        <p:strVal val="visible"/>
                                      </p:to>
                                    </p:set>
                                    <p:anim calcmode="lin" valueType="num">
                                      <p:cBhvr additive="base">
                                        <p:cTn id="13" dur="500" fill="hold"/>
                                        <p:tgtEl>
                                          <p:spTgt spid="289802"/>
                                        </p:tgtEl>
                                        <p:attrNameLst>
                                          <p:attrName>ppt_x</p:attrName>
                                        </p:attrNameLst>
                                      </p:cBhvr>
                                      <p:tavLst>
                                        <p:tav tm="0">
                                          <p:val>
                                            <p:strVal val="#ppt_x"/>
                                          </p:val>
                                        </p:tav>
                                        <p:tav tm="100000">
                                          <p:val>
                                            <p:strVal val="#ppt_x"/>
                                          </p:val>
                                        </p:tav>
                                      </p:tavLst>
                                    </p:anim>
                                    <p:anim calcmode="lin" valueType="num">
                                      <p:cBhvr additive="base">
                                        <p:cTn id="14" dur="500" fill="hold"/>
                                        <p:tgtEl>
                                          <p:spTgt spid="2898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1" grpId="0"/>
      <p:bldP spid="28980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dirty="0"/>
              <a:t>多维数组的寻址</a:t>
            </a:r>
          </a:p>
        </p:txBody>
      </p:sp>
      <p:sp>
        <p:nvSpPr>
          <p:cNvPr id="1331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按行优先</a:t>
            </a:r>
          </a:p>
          <a:p>
            <a:pPr eaLnBrk="1" hangingPunct="1">
              <a:buFont typeface="Wingdings" pitchFamily="2" charset="2"/>
              <a:buNone/>
            </a:pPr>
            <a:r>
              <a:rPr lang="en-US" altLang="zh-CN" smtClean="0"/>
              <a:t>     </a:t>
            </a:r>
            <a:r>
              <a:rPr lang="zh-CN" altLang="en-US" smtClean="0">
                <a:solidFill>
                  <a:srgbClr val="000000"/>
                </a:solidFill>
              </a:rPr>
              <a:t>最右边的下标先变化，即最右下标从小到大，循环一遍后，右边的第二个下标在变</a:t>
            </a:r>
            <a:r>
              <a:rPr lang="en-US" altLang="zh-CN" smtClean="0">
                <a:solidFill>
                  <a:srgbClr val="000000"/>
                </a:solidFill>
              </a:rPr>
              <a:t>,</a:t>
            </a:r>
            <a:r>
              <a:rPr lang="en-US" altLang="zh-CN" smtClean="0">
                <a:solidFill>
                  <a:srgbClr val="000000"/>
                </a:solidFill>
                <a:latin typeface="Times New Roman" pitchFamily="18" charset="0"/>
              </a:rPr>
              <a:t>…</a:t>
            </a:r>
            <a:r>
              <a:rPr lang="zh-CN" altLang="en-US" smtClean="0">
                <a:solidFill>
                  <a:srgbClr val="000000"/>
                </a:solidFill>
              </a:rPr>
              <a:t>最后是最左下标。</a:t>
            </a:r>
          </a:p>
        </p:txBody>
      </p:sp>
      <p:grpSp>
        <p:nvGrpSpPr>
          <p:cNvPr id="2" name="Group 4"/>
          <p:cNvGrpSpPr>
            <a:grpSpLocks/>
          </p:cNvGrpSpPr>
          <p:nvPr/>
        </p:nvGrpSpPr>
        <p:grpSpPr bwMode="auto">
          <a:xfrm>
            <a:off x="1403350" y="4292600"/>
            <a:ext cx="2171700" cy="1214438"/>
            <a:chOff x="657" y="1525"/>
            <a:chExt cx="1368" cy="765"/>
          </a:xfrm>
        </p:grpSpPr>
        <p:sp>
          <p:nvSpPr>
            <p:cNvPr id="13326" name="Text Box 5"/>
            <p:cNvSpPr txBox="1">
              <a:spLocks noChangeArrowheads="1"/>
            </p:cNvSpPr>
            <p:nvPr/>
          </p:nvSpPr>
          <p:spPr bwMode="auto">
            <a:xfrm>
              <a:off x="1111" y="1525"/>
              <a:ext cx="456" cy="381"/>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Times New Roman" pitchFamily="18" charset="0"/>
                </a:rPr>
                <a:t>a</a:t>
              </a:r>
              <a:r>
                <a:rPr kumimoji="1" lang="en-US" altLang="zh-CN" sz="3200" b="0" baseline="-25000">
                  <a:solidFill>
                    <a:srgbClr val="800080"/>
                  </a:solidFill>
                  <a:latin typeface="Times New Roman" pitchFamily="18" charset="0"/>
                </a:rPr>
                <a:t>0,1</a:t>
              </a:r>
              <a:endParaRPr kumimoji="1" lang="en-US" altLang="zh-CN" sz="3200" b="0" baseline="-25000">
                <a:latin typeface="Times New Roman" pitchFamily="18" charset="0"/>
              </a:endParaRPr>
            </a:p>
          </p:txBody>
        </p:sp>
        <p:sp>
          <p:nvSpPr>
            <p:cNvPr id="13327" name="Text Box 6"/>
            <p:cNvSpPr txBox="1">
              <a:spLocks noChangeArrowheads="1"/>
            </p:cNvSpPr>
            <p:nvPr/>
          </p:nvSpPr>
          <p:spPr bwMode="auto">
            <a:xfrm>
              <a:off x="657" y="1525"/>
              <a:ext cx="456" cy="381"/>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Times New Roman" pitchFamily="18" charset="0"/>
                </a:rPr>
                <a:t>a</a:t>
              </a:r>
              <a:r>
                <a:rPr kumimoji="1" lang="en-US" altLang="zh-CN" sz="3200" b="0" baseline="-25000">
                  <a:solidFill>
                    <a:srgbClr val="800080"/>
                  </a:solidFill>
                  <a:latin typeface="Times New Roman" pitchFamily="18" charset="0"/>
                </a:rPr>
                <a:t>0,0</a:t>
              </a:r>
              <a:endParaRPr kumimoji="1" lang="en-US" altLang="zh-CN" sz="3200" b="0" baseline="-25000">
                <a:latin typeface="Times New Roman" pitchFamily="18" charset="0"/>
              </a:endParaRPr>
            </a:p>
          </p:txBody>
        </p:sp>
        <p:sp>
          <p:nvSpPr>
            <p:cNvPr id="13328" name="Text Box 7"/>
            <p:cNvSpPr txBox="1">
              <a:spLocks noChangeArrowheads="1"/>
            </p:cNvSpPr>
            <p:nvPr/>
          </p:nvSpPr>
          <p:spPr bwMode="auto">
            <a:xfrm>
              <a:off x="1565" y="1525"/>
              <a:ext cx="456" cy="381"/>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Times New Roman" pitchFamily="18" charset="0"/>
                </a:rPr>
                <a:t>a</a:t>
              </a:r>
              <a:r>
                <a:rPr kumimoji="1" lang="en-US" altLang="zh-CN" sz="3200" b="0" baseline="-25000">
                  <a:solidFill>
                    <a:srgbClr val="800080"/>
                  </a:solidFill>
                  <a:latin typeface="Times New Roman" pitchFamily="18" charset="0"/>
                </a:rPr>
                <a:t>0,2</a:t>
              </a:r>
              <a:endParaRPr kumimoji="1" lang="en-US" altLang="zh-CN" sz="3200" b="0" baseline="-25000">
                <a:latin typeface="Times New Roman" pitchFamily="18" charset="0"/>
              </a:endParaRPr>
            </a:p>
          </p:txBody>
        </p:sp>
        <p:sp>
          <p:nvSpPr>
            <p:cNvPr id="13329" name="Text Box 8"/>
            <p:cNvSpPr txBox="1">
              <a:spLocks noChangeArrowheads="1"/>
            </p:cNvSpPr>
            <p:nvPr/>
          </p:nvSpPr>
          <p:spPr bwMode="auto">
            <a:xfrm>
              <a:off x="657" y="1909"/>
              <a:ext cx="456" cy="381"/>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Times New Roman" pitchFamily="18" charset="0"/>
                </a:rPr>
                <a:t>a</a:t>
              </a:r>
              <a:r>
                <a:rPr kumimoji="1" lang="en-US" altLang="zh-CN" sz="3200" b="0" baseline="-25000">
                  <a:solidFill>
                    <a:srgbClr val="800080"/>
                  </a:solidFill>
                  <a:latin typeface="Times New Roman" pitchFamily="18" charset="0"/>
                </a:rPr>
                <a:t>1,0</a:t>
              </a:r>
              <a:endParaRPr kumimoji="1" lang="en-US" altLang="zh-CN" sz="3200" b="0" baseline="-25000">
                <a:latin typeface="Times New Roman" pitchFamily="18" charset="0"/>
              </a:endParaRPr>
            </a:p>
          </p:txBody>
        </p:sp>
        <p:sp>
          <p:nvSpPr>
            <p:cNvPr id="13330" name="Text Box 9"/>
            <p:cNvSpPr txBox="1">
              <a:spLocks noChangeArrowheads="1"/>
            </p:cNvSpPr>
            <p:nvPr/>
          </p:nvSpPr>
          <p:spPr bwMode="auto">
            <a:xfrm>
              <a:off x="1113" y="1909"/>
              <a:ext cx="456" cy="381"/>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Times New Roman" pitchFamily="18" charset="0"/>
                </a:rPr>
                <a:t>a</a:t>
              </a:r>
              <a:r>
                <a:rPr kumimoji="1" lang="en-US" altLang="zh-CN" sz="3200" b="0" baseline="-25000">
                  <a:solidFill>
                    <a:srgbClr val="800080"/>
                  </a:solidFill>
                  <a:latin typeface="Times New Roman" pitchFamily="18" charset="0"/>
                </a:rPr>
                <a:t>1,1</a:t>
              </a:r>
              <a:endParaRPr kumimoji="1" lang="en-US" altLang="zh-CN" sz="3200" b="0" baseline="-25000">
                <a:latin typeface="Times New Roman" pitchFamily="18" charset="0"/>
              </a:endParaRPr>
            </a:p>
          </p:txBody>
        </p:sp>
        <p:sp>
          <p:nvSpPr>
            <p:cNvPr id="13331" name="Text Box 10"/>
            <p:cNvSpPr txBox="1">
              <a:spLocks noChangeArrowheads="1"/>
            </p:cNvSpPr>
            <p:nvPr/>
          </p:nvSpPr>
          <p:spPr bwMode="auto">
            <a:xfrm>
              <a:off x="1569" y="1909"/>
              <a:ext cx="456" cy="381"/>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Times New Roman" pitchFamily="18" charset="0"/>
                </a:rPr>
                <a:t>a</a:t>
              </a:r>
              <a:r>
                <a:rPr kumimoji="1" lang="en-US" altLang="zh-CN" sz="3200" b="0" baseline="-25000">
                  <a:solidFill>
                    <a:srgbClr val="800080"/>
                  </a:solidFill>
                  <a:latin typeface="Times New Roman" pitchFamily="18" charset="0"/>
                </a:rPr>
                <a:t>1,2</a:t>
              </a:r>
              <a:endParaRPr kumimoji="1" lang="en-US" altLang="zh-CN" sz="3200" b="0" baseline="-25000">
                <a:latin typeface="Times New Roman" pitchFamily="18" charset="0"/>
              </a:endParaRPr>
            </a:p>
          </p:txBody>
        </p:sp>
      </p:grpSp>
      <p:grpSp>
        <p:nvGrpSpPr>
          <p:cNvPr id="3" name="Group 11"/>
          <p:cNvGrpSpPr>
            <a:grpSpLocks/>
          </p:cNvGrpSpPr>
          <p:nvPr/>
        </p:nvGrpSpPr>
        <p:grpSpPr bwMode="auto">
          <a:xfrm>
            <a:off x="4572000" y="4652963"/>
            <a:ext cx="2171700" cy="604837"/>
            <a:chOff x="2688" y="2211"/>
            <a:chExt cx="1368" cy="381"/>
          </a:xfrm>
        </p:grpSpPr>
        <p:sp>
          <p:nvSpPr>
            <p:cNvPr id="13323" name="Text Box 12"/>
            <p:cNvSpPr txBox="1">
              <a:spLocks noChangeArrowheads="1"/>
            </p:cNvSpPr>
            <p:nvPr/>
          </p:nvSpPr>
          <p:spPr bwMode="auto">
            <a:xfrm>
              <a:off x="3144" y="2211"/>
              <a:ext cx="456" cy="381"/>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Times New Roman" pitchFamily="18" charset="0"/>
                </a:rPr>
                <a:t>a</a:t>
              </a:r>
              <a:r>
                <a:rPr kumimoji="1" lang="en-US" altLang="zh-CN" sz="3200" b="0" baseline="-25000">
                  <a:solidFill>
                    <a:srgbClr val="800080"/>
                  </a:solidFill>
                  <a:latin typeface="Times New Roman" pitchFamily="18" charset="0"/>
                </a:rPr>
                <a:t>0,1</a:t>
              </a:r>
              <a:endParaRPr kumimoji="1" lang="en-US" altLang="zh-CN" sz="3200" b="0" baseline="-25000">
                <a:latin typeface="Times New Roman" pitchFamily="18" charset="0"/>
              </a:endParaRPr>
            </a:p>
          </p:txBody>
        </p:sp>
        <p:sp>
          <p:nvSpPr>
            <p:cNvPr id="13324" name="Text Box 13"/>
            <p:cNvSpPr txBox="1">
              <a:spLocks noChangeArrowheads="1"/>
            </p:cNvSpPr>
            <p:nvPr/>
          </p:nvSpPr>
          <p:spPr bwMode="auto">
            <a:xfrm>
              <a:off x="2688" y="2211"/>
              <a:ext cx="456" cy="381"/>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Times New Roman" pitchFamily="18" charset="0"/>
                </a:rPr>
                <a:t>a</a:t>
              </a:r>
              <a:r>
                <a:rPr kumimoji="1" lang="en-US" altLang="zh-CN" sz="3200" b="0" baseline="-25000">
                  <a:solidFill>
                    <a:srgbClr val="800080"/>
                  </a:solidFill>
                  <a:latin typeface="Times New Roman" pitchFamily="18" charset="0"/>
                </a:rPr>
                <a:t>0,0</a:t>
              </a:r>
              <a:endParaRPr kumimoji="1" lang="en-US" altLang="zh-CN" sz="3200" b="0" baseline="-25000">
                <a:latin typeface="Times New Roman" pitchFamily="18" charset="0"/>
              </a:endParaRPr>
            </a:p>
          </p:txBody>
        </p:sp>
        <p:sp>
          <p:nvSpPr>
            <p:cNvPr id="13325" name="Text Box 14"/>
            <p:cNvSpPr txBox="1">
              <a:spLocks noChangeArrowheads="1"/>
            </p:cNvSpPr>
            <p:nvPr/>
          </p:nvSpPr>
          <p:spPr bwMode="auto">
            <a:xfrm>
              <a:off x="3600" y="2211"/>
              <a:ext cx="456" cy="381"/>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Times New Roman" pitchFamily="18" charset="0"/>
                </a:rPr>
                <a:t>a</a:t>
              </a:r>
              <a:r>
                <a:rPr kumimoji="1" lang="en-US" altLang="zh-CN" sz="3200" b="0" baseline="-25000">
                  <a:solidFill>
                    <a:srgbClr val="800080"/>
                  </a:solidFill>
                  <a:latin typeface="Times New Roman" pitchFamily="18" charset="0"/>
                </a:rPr>
                <a:t>0,2</a:t>
              </a:r>
              <a:endParaRPr kumimoji="1" lang="en-US" altLang="zh-CN" sz="3200" b="0" baseline="-25000">
                <a:latin typeface="Times New Roman" pitchFamily="18" charset="0"/>
              </a:endParaRPr>
            </a:p>
          </p:txBody>
        </p:sp>
      </p:grpSp>
      <p:grpSp>
        <p:nvGrpSpPr>
          <p:cNvPr id="4" name="Group 15"/>
          <p:cNvGrpSpPr>
            <a:grpSpLocks/>
          </p:cNvGrpSpPr>
          <p:nvPr/>
        </p:nvGrpSpPr>
        <p:grpSpPr bwMode="auto">
          <a:xfrm>
            <a:off x="6732588" y="4652963"/>
            <a:ext cx="2171700" cy="604837"/>
            <a:chOff x="4056" y="2211"/>
            <a:chExt cx="1368" cy="381"/>
          </a:xfrm>
        </p:grpSpPr>
        <p:sp>
          <p:nvSpPr>
            <p:cNvPr id="13320" name="Text Box 16"/>
            <p:cNvSpPr txBox="1">
              <a:spLocks noChangeArrowheads="1"/>
            </p:cNvSpPr>
            <p:nvPr/>
          </p:nvSpPr>
          <p:spPr bwMode="auto">
            <a:xfrm>
              <a:off x="4056" y="2211"/>
              <a:ext cx="456" cy="381"/>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Times New Roman" pitchFamily="18" charset="0"/>
                </a:rPr>
                <a:t>a</a:t>
              </a:r>
              <a:r>
                <a:rPr kumimoji="1" lang="en-US" altLang="zh-CN" sz="3200" b="0" baseline="-25000">
                  <a:solidFill>
                    <a:srgbClr val="800080"/>
                  </a:solidFill>
                  <a:latin typeface="Times New Roman" pitchFamily="18" charset="0"/>
                </a:rPr>
                <a:t>1,0</a:t>
              </a:r>
              <a:endParaRPr kumimoji="1" lang="en-US" altLang="zh-CN" sz="3200" b="0" baseline="-25000">
                <a:latin typeface="Times New Roman" pitchFamily="18" charset="0"/>
              </a:endParaRPr>
            </a:p>
          </p:txBody>
        </p:sp>
        <p:sp>
          <p:nvSpPr>
            <p:cNvPr id="13321" name="Text Box 17"/>
            <p:cNvSpPr txBox="1">
              <a:spLocks noChangeArrowheads="1"/>
            </p:cNvSpPr>
            <p:nvPr/>
          </p:nvSpPr>
          <p:spPr bwMode="auto">
            <a:xfrm>
              <a:off x="4512" y="2211"/>
              <a:ext cx="456" cy="381"/>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Times New Roman" pitchFamily="18" charset="0"/>
                </a:rPr>
                <a:t>a</a:t>
              </a:r>
              <a:r>
                <a:rPr kumimoji="1" lang="en-US" altLang="zh-CN" sz="3200" b="0" baseline="-25000">
                  <a:solidFill>
                    <a:srgbClr val="800080"/>
                  </a:solidFill>
                  <a:latin typeface="Times New Roman" pitchFamily="18" charset="0"/>
                </a:rPr>
                <a:t>1,1</a:t>
              </a:r>
              <a:endParaRPr kumimoji="1" lang="en-US" altLang="zh-CN" sz="3200" b="0" baseline="-25000">
                <a:latin typeface="Times New Roman" pitchFamily="18" charset="0"/>
              </a:endParaRPr>
            </a:p>
          </p:txBody>
        </p:sp>
        <p:sp>
          <p:nvSpPr>
            <p:cNvPr id="13322" name="Text Box 18"/>
            <p:cNvSpPr txBox="1">
              <a:spLocks noChangeArrowheads="1"/>
            </p:cNvSpPr>
            <p:nvPr/>
          </p:nvSpPr>
          <p:spPr bwMode="auto">
            <a:xfrm>
              <a:off x="4968" y="2211"/>
              <a:ext cx="456" cy="381"/>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sz="2400" b="1">
                  <a:solidFill>
                    <a:schemeClr val="tx1"/>
                  </a:solidFill>
                  <a:latin typeface="Tahoma" pitchFamily="34" charset="0"/>
                  <a:ea typeface="宋体" charset="-122"/>
                </a:defRPr>
              </a:lvl1pPr>
              <a:lvl2pPr marL="742950" indent="-285750" eaLnBrk="0" hangingPunct="0">
                <a:defRPr sz="2400" b="1">
                  <a:solidFill>
                    <a:schemeClr val="tx1"/>
                  </a:solidFill>
                  <a:latin typeface="Tahoma" pitchFamily="34" charset="0"/>
                  <a:ea typeface="宋体" charset="-122"/>
                </a:defRPr>
              </a:lvl2pPr>
              <a:lvl3pPr marL="1143000" indent="-228600" eaLnBrk="0" hangingPunct="0">
                <a:defRPr sz="2400" b="1">
                  <a:solidFill>
                    <a:schemeClr val="tx1"/>
                  </a:solidFill>
                  <a:latin typeface="Tahoma" pitchFamily="34" charset="0"/>
                  <a:ea typeface="宋体" charset="-122"/>
                </a:defRPr>
              </a:lvl3pPr>
              <a:lvl4pPr marL="1600200" indent="-228600" eaLnBrk="0" hangingPunct="0">
                <a:defRPr sz="2400" b="1">
                  <a:solidFill>
                    <a:schemeClr val="tx1"/>
                  </a:solidFill>
                  <a:latin typeface="Tahoma" pitchFamily="34" charset="0"/>
                  <a:ea typeface="宋体" charset="-122"/>
                </a:defRPr>
              </a:lvl4pPr>
              <a:lvl5pPr marL="2057400" indent="-228600" eaLnBrk="0" hangingPunct="0">
                <a:defRPr sz="2400" b="1">
                  <a:solidFill>
                    <a:schemeClr val="tx1"/>
                  </a:solidFill>
                  <a:latin typeface="Tahoma" pitchFamily="34" charset="0"/>
                  <a:ea typeface="宋体" charset="-122"/>
                </a:defRPr>
              </a:lvl5pPr>
              <a:lvl6pPr marL="2514600" indent="-228600" eaLnBrk="0" fontAlgn="base" hangingPunct="0">
                <a:spcBef>
                  <a:spcPct val="0"/>
                </a:spcBef>
                <a:spcAft>
                  <a:spcPct val="0"/>
                </a:spcAft>
                <a:defRPr sz="2400" b="1">
                  <a:solidFill>
                    <a:schemeClr val="tx1"/>
                  </a:solidFill>
                  <a:latin typeface="Tahoma" pitchFamily="34" charset="0"/>
                  <a:ea typeface="宋体" charset="-122"/>
                </a:defRPr>
              </a:lvl6pPr>
              <a:lvl7pPr marL="2971800" indent="-228600" eaLnBrk="0" fontAlgn="base" hangingPunct="0">
                <a:spcBef>
                  <a:spcPct val="0"/>
                </a:spcBef>
                <a:spcAft>
                  <a:spcPct val="0"/>
                </a:spcAft>
                <a:defRPr sz="2400" b="1">
                  <a:solidFill>
                    <a:schemeClr val="tx1"/>
                  </a:solidFill>
                  <a:latin typeface="Tahoma" pitchFamily="34" charset="0"/>
                  <a:ea typeface="宋体" charset="-122"/>
                </a:defRPr>
              </a:lvl7pPr>
              <a:lvl8pPr marL="3429000" indent="-228600" eaLnBrk="0" fontAlgn="base" hangingPunct="0">
                <a:spcBef>
                  <a:spcPct val="0"/>
                </a:spcBef>
                <a:spcAft>
                  <a:spcPct val="0"/>
                </a:spcAft>
                <a:defRPr sz="2400" b="1">
                  <a:solidFill>
                    <a:schemeClr val="tx1"/>
                  </a:solidFill>
                  <a:latin typeface="Tahoma" pitchFamily="34" charset="0"/>
                  <a:ea typeface="宋体" charset="-122"/>
                </a:defRPr>
              </a:lvl8pPr>
              <a:lvl9pPr marL="3886200" indent="-228600" eaLnBrk="0" fontAlgn="base" hangingPunct="0">
                <a:spcBef>
                  <a:spcPct val="0"/>
                </a:spcBef>
                <a:spcAft>
                  <a:spcPct val="0"/>
                </a:spcAft>
                <a:defRPr sz="2400" b="1">
                  <a:solidFill>
                    <a:schemeClr val="tx1"/>
                  </a:solidFill>
                  <a:latin typeface="Tahoma" pitchFamily="34" charset="0"/>
                  <a:ea typeface="宋体" charset="-122"/>
                </a:defRPr>
              </a:lvl9pPr>
            </a:lstStyle>
            <a:p>
              <a:pPr eaLnBrk="1" hangingPunct="1"/>
              <a:r>
                <a:rPr kumimoji="1" lang="en-US" altLang="zh-CN" sz="3200" b="0">
                  <a:solidFill>
                    <a:srgbClr val="800080"/>
                  </a:solidFill>
                  <a:latin typeface="Times New Roman" pitchFamily="18" charset="0"/>
                </a:rPr>
                <a:t>a</a:t>
              </a:r>
              <a:r>
                <a:rPr kumimoji="1" lang="en-US" altLang="zh-CN" sz="3200" b="0" baseline="-25000">
                  <a:solidFill>
                    <a:srgbClr val="800080"/>
                  </a:solidFill>
                  <a:latin typeface="Times New Roman" pitchFamily="18" charset="0"/>
                </a:rPr>
                <a:t>1,2</a:t>
              </a:r>
              <a:endParaRPr kumimoji="1" lang="en-US" altLang="zh-CN" sz="3200" b="0" baseline="-25000">
                <a:latin typeface="Times New Roman" pitchFamily="18" charset="0"/>
              </a:endParaRPr>
            </a:p>
          </p:txBody>
        </p:sp>
      </p:grpSp>
      <p:sp>
        <p:nvSpPr>
          <p:cNvPr id="13319" name="AutoShape 19"/>
          <p:cNvSpPr>
            <a:spLocks noChangeArrowheads="1"/>
          </p:cNvSpPr>
          <p:nvPr/>
        </p:nvSpPr>
        <p:spPr bwMode="auto">
          <a:xfrm>
            <a:off x="3779838" y="4724400"/>
            <a:ext cx="609600" cy="381000"/>
          </a:xfrm>
          <a:custGeom>
            <a:avLst/>
            <a:gdLst>
              <a:gd name="T0" fmla="*/ 457200 w 21600"/>
              <a:gd name="T1" fmla="*/ 0 h 21600"/>
              <a:gd name="T2" fmla="*/ 0 w 21600"/>
              <a:gd name="T3" fmla="*/ 190500 h 21600"/>
              <a:gd name="T4" fmla="*/ 457200 w 21600"/>
              <a:gd name="T5" fmla="*/ 381000 h 21600"/>
              <a:gd name="T6" fmla="*/ 609600 w 21600"/>
              <a:gd name="T7" fmla="*/ 1905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3475662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6" name="Picture 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658564"/>
            <a:ext cx="3455988"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Rectangle 2"/>
          <p:cNvSpPr>
            <a:spLocks noGrp="1" noChangeArrowheads="1"/>
          </p:cNvSpPr>
          <p:nvPr>
            <p:ph type="title"/>
          </p:nvPr>
        </p:nvSpPr>
        <p:spPr/>
        <p:txBody>
          <a:bodyPr/>
          <a:lstStyle/>
          <a:p>
            <a:r>
              <a:rPr lang="zh-CN" altLang="en-US" dirty="0"/>
              <a:t>多维数组的寻址</a:t>
            </a:r>
            <a:endParaRPr lang="en-US" altLang="zh-CN" dirty="0"/>
          </a:p>
        </p:txBody>
      </p:sp>
      <p:sp>
        <p:nvSpPr>
          <p:cNvPr id="15363" name="Rectangle 35" descr="Rectangle: Click to edit Master text styles&#10;Second level&#10;Third level&#10;Fourth level&#10;Fifth level"/>
          <p:cNvSpPr>
            <a:spLocks noGrp="1" noChangeArrowheads="1"/>
          </p:cNvSpPr>
          <p:nvPr>
            <p:ph type="body" idx="1"/>
          </p:nvPr>
        </p:nvSpPr>
        <p:spPr>
          <a:xfrm>
            <a:off x="914400" y="2492896"/>
            <a:ext cx="8001000" cy="3678237"/>
          </a:xfrm>
          <a:noFill/>
        </p:spPr>
        <p:txBody>
          <a:bodyPr/>
          <a:lstStyle/>
          <a:p>
            <a:pPr eaLnBrk="1" hangingPunct="1"/>
            <a:r>
              <a:rPr lang="zh-CN" altLang="en-US" dirty="0" smtClean="0"/>
              <a:t>三维数组 </a:t>
            </a:r>
          </a:p>
          <a:p>
            <a:pPr eaLnBrk="1" hangingPunct="1">
              <a:buFont typeface="Wingdings" pitchFamily="2" charset="2"/>
              <a:buNone/>
            </a:pPr>
            <a:r>
              <a:rPr lang="zh-CN" altLang="en-US" dirty="0" smtClean="0"/>
              <a:t>    </a:t>
            </a:r>
            <a:r>
              <a:rPr lang="zh-CN" altLang="en-US" dirty="0" smtClean="0">
                <a:solidFill>
                  <a:srgbClr val="000000"/>
                </a:solidFill>
              </a:rPr>
              <a:t>按行优先 </a:t>
            </a:r>
          </a:p>
          <a:p>
            <a:pPr eaLnBrk="1" hangingPunct="1">
              <a:buFont typeface="Wingdings" pitchFamily="2" charset="2"/>
              <a:buNone/>
            </a:pPr>
            <a:r>
              <a:rPr lang="zh-CN" altLang="en-US" dirty="0" smtClean="0"/>
              <a:t> </a:t>
            </a:r>
          </a:p>
          <a:p>
            <a:pPr eaLnBrk="1" hangingPunct="1">
              <a:buFont typeface="Wingdings" pitchFamily="2" charset="2"/>
              <a:buNone/>
            </a:pPr>
            <a:r>
              <a:rPr lang="zh-CN" altLang="en-US" dirty="0" smtClean="0"/>
              <a:t>    </a:t>
            </a:r>
            <a:r>
              <a:rPr lang="zh-CN" altLang="en-US" dirty="0" smtClean="0">
                <a:solidFill>
                  <a:srgbClr val="000000"/>
                </a:solidFill>
              </a:rPr>
              <a:t>按列优先</a:t>
            </a:r>
            <a:r>
              <a:rPr lang="en-US" altLang="zh-CN" dirty="0" smtClean="0">
                <a:solidFill>
                  <a:srgbClr val="000000"/>
                </a:solidFill>
              </a:rPr>
              <a:t> </a:t>
            </a:r>
          </a:p>
        </p:txBody>
      </p:sp>
      <p:grpSp>
        <p:nvGrpSpPr>
          <p:cNvPr id="15364" name="Group 60"/>
          <p:cNvGrpSpPr>
            <a:grpSpLocks/>
          </p:cNvGrpSpPr>
          <p:nvPr/>
        </p:nvGrpSpPr>
        <p:grpSpPr bwMode="auto">
          <a:xfrm>
            <a:off x="1331913" y="3789958"/>
            <a:ext cx="7345362" cy="431800"/>
            <a:chOff x="975" y="2704"/>
            <a:chExt cx="4627" cy="272"/>
          </a:xfrm>
        </p:grpSpPr>
        <p:sp>
          <p:nvSpPr>
            <p:cNvPr id="15379" name="Rectangle 48"/>
            <p:cNvSpPr>
              <a:spLocks noChangeArrowheads="1"/>
            </p:cNvSpPr>
            <p:nvPr/>
          </p:nvSpPr>
          <p:spPr bwMode="auto">
            <a:xfrm>
              <a:off x="975" y="2704"/>
              <a:ext cx="363" cy="272"/>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lang="en-US" altLang="zh-CN" sz="2800">
                  <a:solidFill>
                    <a:srgbClr val="000000"/>
                  </a:solidFill>
                  <a:latin typeface="Times New Roman" pitchFamily="18" charset="0"/>
                </a:rPr>
                <a:t>a</a:t>
              </a:r>
              <a:r>
                <a:rPr lang="en-US" altLang="zh-CN" sz="2800" baseline="-25000">
                  <a:solidFill>
                    <a:srgbClr val="000000"/>
                  </a:solidFill>
                  <a:latin typeface="Times New Roman" pitchFamily="18" charset="0"/>
                </a:rPr>
                <a:t>000</a:t>
              </a:r>
            </a:p>
          </p:txBody>
        </p:sp>
        <p:sp>
          <p:nvSpPr>
            <p:cNvPr id="15380" name="Rectangle 49"/>
            <p:cNvSpPr>
              <a:spLocks noChangeArrowheads="1"/>
            </p:cNvSpPr>
            <p:nvPr/>
          </p:nvSpPr>
          <p:spPr bwMode="auto">
            <a:xfrm>
              <a:off x="1338" y="2704"/>
              <a:ext cx="363" cy="272"/>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lang="en-US" altLang="zh-CN" sz="2800">
                  <a:solidFill>
                    <a:srgbClr val="000000"/>
                  </a:solidFill>
                  <a:latin typeface="Times New Roman" pitchFamily="18" charset="0"/>
                </a:rPr>
                <a:t>a</a:t>
              </a:r>
              <a:r>
                <a:rPr lang="en-US" altLang="zh-CN" sz="2800" baseline="-25000">
                  <a:solidFill>
                    <a:srgbClr val="000000"/>
                  </a:solidFill>
                  <a:latin typeface="Times New Roman" pitchFamily="18" charset="0"/>
                </a:rPr>
                <a:t>001</a:t>
              </a:r>
            </a:p>
          </p:txBody>
        </p:sp>
        <p:sp>
          <p:nvSpPr>
            <p:cNvPr id="15381" name="Rectangle 50"/>
            <p:cNvSpPr>
              <a:spLocks noChangeArrowheads="1"/>
            </p:cNvSpPr>
            <p:nvPr/>
          </p:nvSpPr>
          <p:spPr bwMode="auto">
            <a:xfrm>
              <a:off x="1700" y="2704"/>
              <a:ext cx="363" cy="272"/>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lang="en-US" altLang="zh-CN" sz="2800">
                  <a:solidFill>
                    <a:srgbClr val="000000"/>
                  </a:solidFill>
                  <a:latin typeface="Times New Roman" pitchFamily="18" charset="0"/>
                </a:rPr>
                <a:t>a</a:t>
              </a:r>
              <a:r>
                <a:rPr lang="en-US" altLang="zh-CN" sz="2800" baseline="-25000">
                  <a:solidFill>
                    <a:srgbClr val="000000"/>
                  </a:solidFill>
                  <a:latin typeface="Times New Roman" pitchFamily="18" charset="0"/>
                </a:rPr>
                <a:t>002</a:t>
              </a:r>
            </a:p>
          </p:txBody>
        </p:sp>
        <p:sp>
          <p:nvSpPr>
            <p:cNvPr id="15382" name="Rectangle 51"/>
            <p:cNvSpPr>
              <a:spLocks noChangeArrowheads="1"/>
            </p:cNvSpPr>
            <p:nvPr/>
          </p:nvSpPr>
          <p:spPr bwMode="auto">
            <a:xfrm>
              <a:off x="2063" y="2704"/>
              <a:ext cx="363" cy="272"/>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lang="en-US" altLang="zh-CN" sz="2800">
                  <a:solidFill>
                    <a:srgbClr val="000000"/>
                  </a:solidFill>
                  <a:latin typeface="Times New Roman" pitchFamily="18" charset="0"/>
                </a:rPr>
                <a:t>…</a:t>
              </a:r>
              <a:endParaRPr lang="en-US" altLang="zh-CN" sz="2800" baseline="-25000">
                <a:solidFill>
                  <a:srgbClr val="000000"/>
                </a:solidFill>
                <a:latin typeface="Times New Roman" pitchFamily="18" charset="0"/>
              </a:endParaRPr>
            </a:p>
          </p:txBody>
        </p:sp>
        <p:sp>
          <p:nvSpPr>
            <p:cNvPr id="15383" name="Rectangle 52"/>
            <p:cNvSpPr>
              <a:spLocks noChangeArrowheads="1"/>
            </p:cNvSpPr>
            <p:nvPr/>
          </p:nvSpPr>
          <p:spPr bwMode="auto">
            <a:xfrm>
              <a:off x="2426" y="2704"/>
              <a:ext cx="363" cy="272"/>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lang="en-US" altLang="zh-CN" sz="2800">
                  <a:solidFill>
                    <a:srgbClr val="000000"/>
                  </a:solidFill>
                  <a:latin typeface="Times New Roman" pitchFamily="18" charset="0"/>
                </a:rPr>
                <a:t>a</a:t>
              </a:r>
              <a:r>
                <a:rPr lang="en-US" altLang="zh-CN" sz="2800" baseline="-25000">
                  <a:solidFill>
                    <a:srgbClr val="000000"/>
                  </a:solidFill>
                  <a:latin typeface="Times New Roman" pitchFamily="18" charset="0"/>
                </a:rPr>
                <a:t>010</a:t>
              </a:r>
            </a:p>
          </p:txBody>
        </p:sp>
        <p:sp>
          <p:nvSpPr>
            <p:cNvPr id="15384" name="Rectangle 53"/>
            <p:cNvSpPr>
              <a:spLocks noChangeArrowheads="1"/>
            </p:cNvSpPr>
            <p:nvPr/>
          </p:nvSpPr>
          <p:spPr bwMode="auto">
            <a:xfrm>
              <a:off x="2789" y="2704"/>
              <a:ext cx="363" cy="272"/>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lang="en-US" altLang="zh-CN" sz="2800">
                  <a:solidFill>
                    <a:srgbClr val="000000"/>
                  </a:solidFill>
                  <a:latin typeface="Times New Roman" pitchFamily="18" charset="0"/>
                </a:rPr>
                <a:t>a</a:t>
              </a:r>
              <a:r>
                <a:rPr lang="en-US" altLang="zh-CN" sz="2800" baseline="-25000">
                  <a:solidFill>
                    <a:srgbClr val="000000"/>
                  </a:solidFill>
                  <a:latin typeface="Times New Roman" pitchFamily="18" charset="0"/>
                </a:rPr>
                <a:t>011</a:t>
              </a:r>
            </a:p>
          </p:txBody>
        </p:sp>
        <p:sp>
          <p:nvSpPr>
            <p:cNvPr id="15385" name="Rectangle 54"/>
            <p:cNvSpPr>
              <a:spLocks noChangeArrowheads="1"/>
            </p:cNvSpPr>
            <p:nvPr/>
          </p:nvSpPr>
          <p:spPr bwMode="auto">
            <a:xfrm>
              <a:off x="3152" y="2704"/>
              <a:ext cx="363" cy="272"/>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lang="en-US" altLang="zh-CN" sz="2800">
                  <a:solidFill>
                    <a:srgbClr val="000000"/>
                  </a:solidFill>
                  <a:latin typeface="Times New Roman" pitchFamily="18" charset="0"/>
                </a:rPr>
                <a:t>a</a:t>
              </a:r>
              <a:r>
                <a:rPr lang="en-US" altLang="zh-CN" sz="2800" baseline="-25000">
                  <a:solidFill>
                    <a:srgbClr val="000000"/>
                  </a:solidFill>
                  <a:latin typeface="Times New Roman" pitchFamily="18" charset="0"/>
                </a:rPr>
                <a:t>012</a:t>
              </a:r>
            </a:p>
          </p:txBody>
        </p:sp>
        <p:sp>
          <p:nvSpPr>
            <p:cNvPr id="15386" name="Rectangle 55"/>
            <p:cNvSpPr>
              <a:spLocks noChangeArrowheads="1"/>
            </p:cNvSpPr>
            <p:nvPr/>
          </p:nvSpPr>
          <p:spPr bwMode="auto">
            <a:xfrm>
              <a:off x="3515" y="2704"/>
              <a:ext cx="363" cy="272"/>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lang="en-US" altLang="zh-CN" sz="2800">
                  <a:solidFill>
                    <a:srgbClr val="000000"/>
                  </a:solidFill>
                  <a:latin typeface="Times New Roman" pitchFamily="18" charset="0"/>
                </a:rPr>
                <a:t>…</a:t>
              </a:r>
              <a:endParaRPr lang="en-US" altLang="zh-CN" sz="2800" baseline="-25000">
                <a:solidFill>
                  <a:srgbClr val="000000"/>
                </a:solidFill>
                <a:latin typeface="Times New Roman" pitchFamily="18" charset="0"/>
              </a:endParaRPr>
            </a:p>
          </p:txBody>
        </p:sp>
        <p:sp>
          <p:nvSpPr>
            <p:cNvPr id="15387" name="Rectangle 56"/>
            <p:cNvSpPr>
              <a:spLocks noChangeArrowheads="1"/>
            </p:cNvSpPr>
            <p:nvPr/>
          </p:nvSpPr>
          <p:spPr bwMode="auto">
            <a:xfrm>
              <a:off x="3878" y="2704"/>
              <a:ext cx="363" cy="272"/>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lang="en-US" altLang="zh-CN" sz="2800">
                  <a:solidFill>
                    <a:srgbClr val="000000"/>
                  </a:solidFill>
                  <a:latin typeface="Times New Roman" pitchFamily="18" charset="0"/>
                </a:rPr>
                <a:t>a</a:t>
              </a:r>
              <a:r>
                <a:rPr lang="en-US" altLang="zh-CN" sz="2800" baseline="-25000">
                  <a:solidFill>
                    <a:srgbClr val="000000"/>
                  </a:solidFill>
                  <a:latin typeface="Times New Roman" pitchFamily="18" charset="0"/>
                </a:rPr>
                <a:t>020</a:t>
              </a:r>
            </a:p>
          </p:txBody>
        </p:sp>
        <p:sp>
          <p:nvSpPr>
            <p:cNvPr id="15388" name="Rectangle 57"/>
            <p:cNvSpPr>
              <a:spLocks noChangeArrowheads="1"/>
            </p:cNvSpPr>
            <p:nvPr/>
          </p:nvSpPr>
          <p:spPr bwMode="auto">
            <a:xfrm>
              <a:off x="4241" y="2704"/>
              <a:ext cx="363" cy="272"/>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lang="en-US" altLang="zh-CN" sz="2800">
                  <a:solidFill>
                    <a:srgbClr val="000000"/>
                  </a:solidFill>
                  <a:latin typeface="Times New Roman" pitchFamily="18" charset="0"/>
                </a:rPr>
                <a:t>a</a:t>
              </a:r>
              <a:r>
                <a:rPr lang="en-US" altLang="zh-CN" sz="2800" baseline="-25000">
                  <a:solidFill>
                    <a:srgbClr val="000000"/>
                  </a:solidFill>
                  <a:latin typeface="Times New Roman" pitchFamily="18" charset="0"/>
                </a:rPr>
                <a:t>021</a:t>
              </a:r>
            </a:p>
          </p:txBody>
        </p:sp>
        <p:sp>
          <p:nvSpPr>
            <p:cNvPr id="15389" name="Rectangle 58"/>
            <p:cNvSpPr>
              <a:spLocks noChangeArrowheads="1"/>
            </p:cNvSpPr>
            <p:nvPr/>
          </p:nvSpPr>
          <p:spPr bwMode="auto">
            <a:xfrm>
              <a:off x="4604" y="2704"/>
              <a:ext cx="363" cy="272"/>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lang="en-US" altLang="zh-CN" sz="2800" dirty="0">
                  <a:solidFill>
                    <a:srgbClr val="000000"/>
                  </a:solidFill>
                  <a:latin typeface="Times New Roman" pitchFamily="18" charset="0"/>
                </a:rPr>
                <a:t>a</a:t>
              </a:r>
              <a:r>
                <a:rPr lang="en-US" altLang="zh-CN" sz="2800" baseline="-25000" dirty="0">
                  <a:solidFill>
                    <a:srgbClr val="000000"/>
                  </a:solidFill>
                  <a:latin typeface="Times New Roman" pitchFamily="18" charset="0"/>
                </a:rPr>
                <a:t>022</a:t>
              </a:r>
            </a:p>
          </p:txBody>
        </p:sp>
        <p:sp>
          <p:nvSpPr>
            <p:cNvPr id="15390" name="Rectangle 59"/>
            <p:cNvSpPr>
              <a:spLocks noChangeArrowheads="1"/>
            </p:cNvSpPr>
            <p:nvPr/>
          </p:nvSpPr>
          <p:spPr bwMode="auto">
            <a:xfrm>
              <a:off x="4967" y="2704"/>
              <a:ext cx="635" cy="272"/>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lang="en-US" altLang="zh-CN" sz="2800">
                  <a:solidFill>
                    <a:srgbClr val="000000"/>
                  </a:solidFill>
                  <a:latin typeface="Times New Roman" pitchFamily="18" charset="0"/>
                </a:rPr>
                <a:t>…</a:t>
              </a:r>
              <a:endParaRPr lang="en-US" altLang="zh-CN" sz="2800" baseline="-25000">
                <a:solidFill>
                  <a:srgbClr val="000000"/>
                </a:solidFill>
                <a:latin typeface="Times New Roman" pitchFamily="18" charset="0"/>
              </a:endParaRPr>
            </a:p>
          </p:txBody>
        </p:sp>
      </p:grpSp>
      <p:grpSp>
        <p:nvGrpSpPr>
          <p:cNvPr id="15365" name="Group 61"/>
          <p:cNvGrpSpPr>
            <a:grpSpLocks/>
          </p:cNvGrpSpPr>
          <p:nvPr/>
        </p:nvGrpSpPr>
        <p:grpSpPr bwMode="auto">
          <a:xfrm>
            <a:off x="1331913" y="5372695"/>
            <a:ext cx="7345362" cy="431800"/>
            <a:chOff x="975" y="2704"/>
            <a:chExt cx="4627" cy="272"/>
          </a:xfrm>
        </p:grpSpPr>
        <p:sp>
          <p:nvSpPr>
            <p:cNvPr id="15367" name="Rectangle 62"/>
            <p:cNvSpPr>
              <a:spLocks noChangeArrowheads="1"/>
            </p:cNvSpPr>
            <p:nvPr/>
          </p:nvSpPr>
          <p:spPr bwMode="auto">
            <a:xfrm>
              <a:off x="975" y="2704"/>
              <a:ext cx="363" cy="272"/>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lang="en-US" altLang="zh-CN" sz="2800">
                  <a:solidFill>
                    <a:srgbClr val="000000"/>
                  </a:solidFill>
                  <a:latin typeface="Times New Roman" pitchFamily="18" charset="0"/>
                </a:rPr>
                <a:t>a</a:t>
              </a:r>
              <a:r>
                <a:rPr lang="en-US" altLang="zh-CN" sz="2800" baseline="-25000">
                  <a:solidFill>
                    <a:srgbClr val="000000"/>
                  </a:solidFill>
                  <a:latin typeface="Times New Roman" pitchFamily="18" charset="0"/>
                </a:rPr>
                <a:t>000</a:t>
              </a:r>
            </a:p>
          </p:txBody>
        </p:sp>
        <p:sp>
          <p:nvSpPr>
            <p:cNvPr id="15368" name="Rectangle 63"/>
            <p:cNvSpPr>
              <a:spLocks noChangeArrowheads="1"/>
            </p:cNvSpPr>
            <p:nvPr/>
          </p:nvSpPr>
          <p:spPr bwMode="auto">
            <a:xfrm>
              <a:off x="1338" y="2704"/>
              <a:ext cx="363" cy="272"/>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lang="en-US" altLang="zh-CN" sz="2800">
                  <a:solidFill>
                    <a:srgbClr val="000000"/>
                  </a:solidFill>
                  <a:latin typeface="Times New Roman" pitchFamily="18" charset="0"/>
                </a:rPr>
                <a:t>a</a:t>
              </a:r>
              <a:r>
                <a:rPr lang="en-US" altLang="zh-CN" sz="2800" baseline="-25000">
                  <a:solidFill>
                    <a:srgbClr val="000000"/>
                  </a:solidFill>
                  <a:latin typeface="Times New Roman" pitchFamily="18" charset="0"/>
                </a:rPr>
                <a:t>100</a:t>
              </a:r>
            </a:p>
          </p:txBody>
        </p:sp>
        <p:sp>
          <p:nvSpPr>
            <p:cNvPr id="15369" name="Rectangle 64"/>
            <p:cNvSpPr>
              <a:spLocks noChangeArrowheads="1"/>
            </p:cNvSpPr>
            <p:nvPr/>
          </p:nvSpPr>
          <p:spPr bwMode="auto">
            <a:xfrm>
              <a:off x="1700" y="2704"/>
              <a:ext cx="363" cy="272"/>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lang="en-US" altLang="zh-CN" sz="2800">
                  <a:solidFill>
                    <a:srgbClr val="000000"/>
                  </a:solidFill>
                  <a:latin typeface="Times New Roman" pitchFamily="18" charset="0"/>
                </a:rPr>
                <a:t>a</a:t>
              </a:r>
              <a:r>
                <a:rPr lang="en-US" altLang="zh-CN" sz="2800" baseline="-25000">
                  <a:solidFill>
                    <a:srgbClr val="000000"/>
                  </a:solidFill>
                  <a:latin typeface="Times New Roman" pitchFamily="18" charset="0"/>
                </a:rPr>
                <a:t>200</a:t>
              </a:r>
            </a:p>
          </p:txBody>
        </p:sp>
        <p:sp>
          <p:nvSpPr>
            <p:cNvPr id="15370" name="Rectangle 65"/>
            <p:cNvSpPr>
              <a:spLocks noChangeArrowheads="1"/>
            </p:cNvSpPr>
            <p:nvPr/>
          </p:nvSpPr>
          <p:spPr bwMode="auto">
            <a:xfrm>
              <a:off x="2063" y="2704"/>
              <a:ext cx="363" cy="272"/>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lang="en-US" altLang="zh-CN" sz="2800">
                  <a:solidFill>
                    <a:srgbClr val="000000"/>
                  </a:solidFill>
                  <a:latin typeface="Times New Roman" pitchFamily="18" charset="0"/>
                </a:rPr>
                <a:t>…</a:t>
              </a:r>
              <a:endParaRPr lang="en-US" altLang="zh-CN" sz="2800" baseline="-25000">
                <a:solidFill>
                  <a:srgbClr val="000000"/>
                </a:solidFill>
                <a:latin typeface="Times New Roman" pitchFamily="18" charset="0"/>
              </a:endParaRPr>
            </a:p>
          </p:txBody>
        </p:sp>
        <p:sp>
          <p:nvSpPr>
            <p:cNvPr id="15371" name="Rectangle 66"/>
            <p:cNvSpPr>
              <a:spLocks noChangeArrowheads="1"/>
            </p:cNvSpPr>
            <p:nvPr/>
          </p:nvSpPr>
          <p:spPr bwMode="auto">
            <a:xfrm>
              <a:off x="2426" y="2704"/>
              <a:ext cx="363" cy="272"/>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lang="en-US" altLang="zh-CN" sz="2800">
                  <a:solidFill>
                    <a:srgbClr val="000000"/>
                  </a:solidFill>
                  <a:latin typeface="Times New Roman" pitchFamily="18" charset="0"/>
                </a:rPr>
                <a:t>a</a:t>
              </a:r>
              <a:r>
                <a:rPr lang="en-US" altLang="zh-CN" sz="2800" baseline="-25000">
                  <a:solidFill>
                    <a:srgbClr val="000000"/>
                  </a:solidFill>
                  <a:latin typeface="Times New Roman" pitchFamily="18" charset="0"/>
                </a:rPr>
                <a:t>010</a:t>
              </a:r>
            </a:p>
          </p:txBody>
        </p:sp>
        <p:sp>
          <p:nvSpPr>
            <p:cNvPr id="15372" name="Rectangle 67"/>
            <p:cNvSpPr>
              <a:spLocks noChangeArrowheads="1"/>
            </p:cNvSpPr>
            <p:nvPr/>
          </p:nvSpPr>
          <p:spPr bwMode="auto">
            <a:xfrm>
              <a:off x="2789" y="2704"/>
              <a:ext cx="363" cy="272"/>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lang="en-US" altLang="zh-CN" sz="2800">
                  <a:solidFill>
                    <a:srgbClr val="000000"/>
                  </a:solidFill>
                  <a:latin typeface="Times New Roman" pitchFamily="18" charset="0"/>
                </a:rPr>
                <a:t>a</a:t>
              </a:r>
              <a:r>
                <a:rPr lang="en-US" altLang="zh-CN" sz="2800" baseline="-25000">
                  <a:solidFill>
                    <a:srgbClr val="000000"/>
                  </a:solidFill>
                  <a:latin typeface="Times New Roman" pitchFamily="18" charset="0"/>
                </a:rPr>
                <a:t>110</a:t>
              </a:r>
            </a:p>
          </p:txBody>
        </p:sp>
        <p:sp>
          <p:nvSpPr>
            <p:cNvPr id="15373" name="Rectangle 68"/>
            <p:cNvSpPr>
              <a:spLocks noChangeArrowheads="1"/>
            </p:cNvSpPr>
            <p:nvPr/>
          </p:nvSpPr>
          <p:spPr bwMode="auto">
            <a:xfrm>
              <a:off x="3152" y="2704"/>
              <a:ext cx="363" cy="272"/>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lang="en-US" altLang="zh-CN" sz="2800">
                  <a:solidFill>
                    <a:srgbClr val="000000"/>
                  </a:solidFill>
                  <a:latin typeface="Times New Roman" pitchFamily="18" charset="0"/>
                </a:rPr>
                <a:t>a</a:t>
              </a:r>
              <a:r>
                <a:rPr lang="en-US" altLang="zh-CN" sz="2800" baseline="-25000">
                  <a:solidFill>
                    <a:srgbClr val="000000"/>
                  </a:solidFill>
                  <a:latin typeface="Times New Roman" pitchFamily="18" charset="0"/>
                </a:rPr>
                <a:t>210</a:t>
              </a:r>
            </a:p>
          </p:txBody>
        </p:sp>
        <p:sp>
          <p:nvSpPr>
            <p:cNvPr id="15374" name="Rectangle 69"/>
            <p:cNvSpPr>
              <a:spLocks noChangeArrowheads="1"/>
            </p:cNvSpPr>
            <p:nvPr/>
          </p:nvSpPr>
          <p:spPr bwMode="auto">
            <a:xfrm>
              <a:off x="3515" y="2704"/>
              <a:ext cx="363" cy="272"/>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lang="en-US" altLang="zh-CN" sz="2800">
                  <a:solidFill>
                    <a:srgbClr val="000000"/>
                  </a:solidFill>
                  <a:latin typeface="Times New Roman" pitchFamily="18" charset="0"/>
                </a:rPr>
                <a:t>…</a:t>
              </a:r>
              <a:endParaRPr lang="en-US" altLang="zh-CN" sz="2800" baseline="-25000">
                <a:solidFill>
                  <a:srgbClr val="000000"/>
                </a:solidFill>
                <a:latin typeface="Times New Roman" pitchFamily="18" charset="0"/>
              </a:endParaRPr>
            </a:p>
          </p:txBody>
        </p:sp>
        <p:sp>
          <p:nvSpPr>
            <p:cNvPr id="15375" name="Rectangle 70"/>
            <p:cNvSpPr>
              <a:spLocks noChangeArrowheads="1"/>
            </p:cNvSpPr>
            <p:nvPr/>
          </p:nvSpPr>
          <p:spPr bwMode="auto">
            <a:xfrm>
              <a:off x="3878" y="2704"/>
              <a:ext cx="363" cy="272"/>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lang="en-US" altLang="zh-CN" sz="2800">
                  <a:solidFill>
                    <a:srgbClr val="000000"/>
                  </a:solidFill>
                  <a:latin typeface="Times New Roman" pitchFamily="18" charset="0"/>
                </a:rPr>
                <a:t>a</a:t>
              </a:r>
              <a:r>
                <a:rPr lang="en-US" altLang="zh-CN" sz="2800" baseline="-25000">
                  <a:solidFill>
                    <a:srgbClr val="000000"/>
                  </a:solidFill>
                  <a:latin typeface="Times New Roman" pitchFamily="18" charset="0"/>
                </a:rPr>
                <a:t>020</a:t>
              </a:r>
            </a:p>
          </p:txBody>
        </p:sp>
        <p:sp>
          <p:nvSpPr>
            <p:cNvPr id="15376" name="Rectangle 71"/>
            <p:cNvSpPr>
              <a:spLocks noChangeArrowheads="1"/>
            </p:cNvSpPr>
            <p:nvPr/>
          </p:nvSpPr>
          <p:spPr bwMode="auto">
            <a:xfrm>
              <a:off x="4241" y="2704"/>
              <a:ext cx="363" cy="272"/>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lang="en-US" altLang="zh-CN" sz="2800">
                  <a:solidFill>
                    <a:srgbClr val="000000"/>
                  </a:solidFill>
                  <a:latin typeface="Times New Roman" pitchFamily="18" charset="0"/>
                </a:rPr>
                <a:t>a</a:t>
              </a:r>
              <a:r>
                <a:rPr lang="en-US" altLang="zh-CN" sz="2800" baseline="-25000">
                  <a:solidFill>
                    <a:srgbClr val="000000"/>
                  </a:solidFill>
                  <a:latin typeface="Times New Roman" pitchFamily="18" charset="0"/>
                </a:rPr>
                <a:t>120</a:t>
              </a:r>
            </a:p>
          </p:txBody>
        </p:sp>
        <p:sp>
          <p:nvSpPr>
            <p:cNvPr id="15377" name="Rectangle 72"/>
            <p:cNvSpPr>
              <a:spLocks noChangeArrowheads="1"/>
            </p:cNvSpPr>
            <p:nvPr/>
          </p:nvSpPr>
          <p:spPr bwMode="auto">
            <a:xfrm>
              <a:off x="4604" y="2704"/>
              <a:ext cx="363" cy="272"/>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lang="en-US" altLang="zh-CN" sz="2800">
                  <a:solidFill>
                    <a:srgbClr val="000000"/>
                  </a:solidFill>
                  <a:latin typeface="Times New Roman" pitchFamily="18" charset="0"/>
                </a:rPr>
                <a:t>a</a:t>
              </a:r>
              <a:r>
                <a:rPr lang="en-US" altLang="zh-CN" sz="2800" baseline="-25000">
                  <a:solidFill>
                    <a:srgbClr val="000000"/>
                  </a:solidFill>
                  <a:latin typeface="Times New Roman" pitchFamily="18" charset="0"/>
                </a:rPr>
                <a:t>220</a:t>
              </a:r>
            </a:p>
          </p:txBody>
        </p:sp>
        <p:sp>
          <p:nvSpPr>
            <p:cNvPr id="15378" name="Rectangle 73"/>
            <p:cNvSpPr>
              <a:spLocks noChangeArrowheads="1"/>
            </p:cNvSpPr>
            <p:nvPr/>
          </p:nvSpPr>
          <p:spPr bwMode="auto">
            <a:xfrm>
              <a:off x="4967" y="2704"/>
              <a:ext cx="635" cy="272"/>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lang="en-US" altLang="zh-CN" sz="2800">
                  <a:solidFill>
                    <a:srgbClr val="000000"/>
                  </a:solidFill>
                  <a:latin typeface="Times New Roman" pitchFamily="18" charset="0"/>
                </a:rPr>
                <a:t>…</a:t>
              </a:r>
              <a:endParaRPr lang="en-US" altLang="zh-CN" sz="2800" baseline="-25000">
                <a:solidFill>
                  <a:srgbClr val="000000"/>
                </a:solidFill>
                <a:latin typeface="Times New Roman" pitchFamily="18" charset="0"/>
              </a:endParaRPr>
            </a:p>
          </p:txBody>
        </p:sp>
      </p:grpSp>
    </p:spTree>
    <p:extLst>
      <p:ext uri="{BB962C8B-B14F-4D97-AF65-F5344CB8AC3E}">
        <p14:creationId xmlns:p14="http://schemas.microsoft.com/office/powerpoint/2010/main" val="2885434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zh-CN" altLang="en-US" dirty="0" smtClean="0"/>
              <a:t>图</a:t>
            </a:r>
            <a:r>
              <a:rPr lang="zh-CN" altLang="en-US" dirty="0"/>
              <a:t>的存储结构</a:t>
            </a:r>
          </a:p>
        </p:txBody>
      </p:sp>
      <p:sp>
        <p:nvSpPr>
          <p:cNvPr id="329731" name="Rectangle 3"/>
          <p:cNvSpPr>
            <a:spLocks noChangeArrowheads="1"/>
          </p:cNvSpPr>
          <p:nvPr/>
        </p:nvSpPr>
        <p:spPr bwMode="auto">
          <a:xfrm>
            <a:off x="1323528" y="1412776"/>
            <a:ext cx="771296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hlink"/>
              </a:buClr>
              <a:buSzPct val="110000"/>
              <a:buFont typeface="Wingdings" pitchFamily="2" charset="2"/>
              <a:buBlip>
                <a:blip r:embed="rId3"/>
              </a:buBlip>
            </a:pPr>
            <a:r>
              <a:rPr lang="zh-CN" altLang="en-US" sz="3200" dirty="0">
                <a:latin typeface="+mj-lt"/>
                <a:ea typeface="+mj-ea"/>
              </a:rPr>
              <a:t>1、邻接矩阵 (顺序存储)</a:t>
            </a:r>
          </a:p>
          <a:p>
            <a:pPr marL="342900" indent="-342900">
              <a:spcBef>
                <a:spcPct val="20000"/>
              </a:spcBef>
              <a:buClr>
                <a:schemeClr val="hlink"/>
              </a:buClr>
              <a:buSzPct val="110000"/>
              <a:buFont typeface="Wingdings" pitchFamily="2" charset="2"/>
              <a:buNone/>
            </a:pPr>
            <a:r>
              <a:rPr lang="zh-CN" altLang="en-US" dirty="0">
                <a:latin typeface="+mj-lt"/>
                <a:ea typeface="+mj-ea"/>
              </a:rPr>
              <a:t>     </a:t>
            </a:r>
            <a:r>
              <a:rPr lang="zh-CN" altLang="en-US" sz="2800" dirty="0">
                <a:latin typeface="+mj-lt"/>
                <a:ea typeface="+mj-ea"/>
              </a:rPr>
              <a:t>使用</a:t>
            </a:r>
            <a:r>
              <a:rPr lang="zh-CN" altLang="en-US" sz="2800" dirty="0">
                <a:solidFill>
                  <a:srgbClr val="FF6600"/>
                </a:solidFill>
                <a:latin typeface="+mj-lt"/>
                <a:ea typeface="+mj-ea"/>
              </a:rPr>
              <a:t>二维数组</a:t>
            </a:r>
            <a:r>
              <a:rPr lang="zh-CN" altLang="en-US" sz="2800" dirty="0">
                <a:latin typeface="+mj-lt"/>
                <a:ea typeface="+mj-ea"/>
              </a:rPr>
              <a:t>表示顶点之间相邻关系的矩阵。设</a:t>
            </a:r>
            <a:r>
              <a:rPr lang="en-US" altLang="zh-CN" sz="2800" dirty="0">
                <a:latin typeface="+mj-lt"/>
                <a:ea typeface="+mj-ea"/>
              </a:rPr>
              <a:t>G=(V,E)</a:t>
            </a:r>
            <a:r>
              <a:rPr lang="zh-CN" altLang="en-US" sz="2800" dirty="0">
                <a:latin typeface="+mj-lt"/>
                <a:ea typeface="+mj-ea"/>
              </a:rPr>
              <a:t>是具有</a:t>
            </a:r>
            <a:r>
              <a:rPr lang="en-US" altLang="zh-CN" sz="2800" dirty="0">
                <a:latin typeface="+mj-lt"/>
                <a:ea typeface="+mj-ea"/>
              </a:rPr>
              <a:t>n</a:t>
            </a:r>
            <a:r>
              <a:rPr lang="zh-CN" altLang="en-US" sz="2800" dirty="0">
                <a:latin typeface="+mj-lt"/>
                <a:ea typeface="+mj-ea"/>
              </a:rPr>
              <a:t>个顶点的</a:t>
            </a:r>
            <a:r>
              <a:rPr lang="zh-CN" altLang="en-US" sz="2800" dirty="0">
                <a:solidFill>
                  <a:srgbClr val="FF6600"/>
                </a:solidFill>
                <a:latin typeface="+mj-lt"/>
                <a:ea typeface="+mj-ea"/>
              </a:rPr>
              <a:t>图</a:t>
            </a:r>
            <a:r>
              <a:rPr lang="zh-CN" altLang="en-US" sz="2800" dirty="0">
                <a:latin typeface="+mj-lt"/>
                <a:ea typeface="+mj-ea"/>
              </a:rPr>
              <a:t> ，顶点序号依次为0，1，…，</a:t>
            </a:r>
            <a:r>
              <a:rPr lang="en-US" altLang="zh-CN" sz="2800" dirty="0">
                <a:latin typeface="+mj-lt"/>
                <a:ea typeface="+mj-ea"/>
              </a:rPr>
              <a:t>n-1，</a:t>
            </a:r>
            <a:r>
              <a:rPr lang="zh-CN" altLang="en-US" sz="2800" dirty="0">
                <a:latin typeface="+mj-lt"/>
                <a:ea typeface="+mj-ea"/>
              </a:rPr>
              <a:t>则邻接矩阵：</a:t>
            </a:r>
          </a:p>
          <a:p>
            <a:pPr marL="342900" indent="-342900">
              <a:lnSpc>
                <a:spcPct val="90000"/>
              </a:lnSpc>
              <a:spcBef>
                <a:spcPct val="20000"/>
              </a:spcBef>
              <a:buClr>
                <a:schemeClr val="hlink"/>
              </a:buClr>
              <a:buSzPct val="110000"/>
              <a:buFont typeface="Wingdings" pitchFamily="2" charset="2"/>
              <a:buNone/>
            </a:pPr>
            <a:endParaRPr lang="zh-CN" altLang="en-US" sz="2800" dirty="0">
              <a:latin typeface="+mj-lt"/>
              <a:ea typeface="+mj-ea"/>
            </a:endParaRPr>
          </a:p>
          <a:p>
            <a:pPr marL="342900" indent="-342900">
              <a:lnSpc>
                <a:spcPct val="90000"/>
              </a:lnSpc>
              <a:spcBef>
                <a:spcPct val="30000"/>
              </a:spcBef>
              <a:buClr>
                <a:schemeClr val="hlink"/>
              </a:buClr>
              <a:buSzPct val="110000"/>
              <a:buFont typeface="Wingdings" pitchFamily="2" charset="2"/>
              <a:buNone/>
            </a:pPr>
            <a:r>
              <a:rPr lang="en-US" altLang="zh-CN" b="1" dirty="0">
                <a:solidFill>
                  <a:srgbClr val="C00000"/>
                </a:solidFill>
                <a:latin typeface="+mj-lt"/>
                <a:ea typeface="+mj-ea"/>
              </a:rPr>
              <a:t>         	   </a:t>
            </a:r>
            <a:r>
              <a:rPr lang="en-US" altLang="zh-CN" b="1" dirty="0" smtClean="0">
                <a:solidFill>
                  <a:srgbClr val="C00000"/>
                </a:solidFill>
                <a:latin typeface="+mj-lt"/>
                <a:ea typeface="+mj-ea"/>
              </a:rPr>
              <a:t> </a:t>
            </a:r>
            <a:r>
              <a:rPr lang="en-US" altLang="zh-CN" sz="2800" dirty="0" smtClean="0">
                <a:solidFill>
                  <a:srgbClr val="C00000"/>
                </a:solidFill>
                <a:latin typeface="+mj-lt"/>
                <a:ea typeface="+mj-ea"/>
              </a:rPr>
              <a:t>1  </a:t>
            </a:r>
            <a:r>
              <a:rPr lang="zh-CN" altLang="en-US" sz="2800" dirty="0">
                <a:solidFill>
                  <a:srgbClr val="C00000"/>
                </a:solidFill>
                <a:latin typeface="+mj-lt"/>
                <a:ea typeface="+mj-ea"/>
              </a:rPr>
              <a:t>(</a:t>
            </a:r>
            <a:r>
              <a:rPr lang="en-US" altLang="zh-CN" sz="2800" dirty="0" err="1">
                <a:solidFill>
                  <a:srgbClr val="C00000"/>
                </a:solidFill>
                <a:latin typeface="+mj-lt"/>
                <a:ea typeface="+mj-ea"/>
              </a:rPr>
              <a:t>v</a:t>
            </a:r>
            <a:r>
              <a:rPr lang="en-US" altLang="zh-CN" sz="2800" baseline="-25000" dirty="0" err="1">
                <a:solidFill>
                  <a:srgbClr val="C00000"/>
                </a:solidFill>
                <a:latin typeface="+mj-lt"/>
                <a:ea typeface="+mj-ea"/>
              </a:rPr>
              <a:t>i</a:t>
            </a:r>
            <a:r>
              <a:rPr lang="en-US" altLang="zh-CN" sz="2800" dirty="0" err="1">
                <a:solidFill>
                  <a:srgbClr val="C00000"/>
                </a:solidFill>
                <a:latin typeface="+mj-lt"/>
                <a:ea typeface="+mj-ea"/>
              </a:rPr>
              <a:t>,v</a:t>
            </a:r>
            <a:r>
              <a:rPr lang="en-US" altLang="zh-CN" sz="2800" baseline="-25000" dirty="0" err="1">
                <a:solidFill>
                  <a:srgbClr val="C00000"/>
                </a:solidFill>
                <a:latin typeface="+mj-lt"/>
                <a:ea typeface="+mj-ea"/>
              </a:rPr>
              <a:t>j</a:t>
            </a:r>
            <a:r>
              <a:rPr lang="en-US" altLang="zh-CN" sz="2800" dirty="0">
                <a:solidFill>
                  <a:srgbClr val="C00000"/>
                </a:solidFill>
                <a:latin typeface="+mj-lt"/>
                <a:ea typeface="+mj-ea"/>
              </a:rPr>
              <a:t>)</a:t>
            </a:r>
            <a:r>
              <a:rPr lang="en-US" altLang="zh-CN" sz="2000" dirty="0">
                <a:solidFill>
                  <a:srgbClr val="C00000"/>
                </a:solidFill>
                <a:latin typeface="+mj-lt"/>
                <a:ea typeface="+mj-ea"/>
              </a:rPr>
              <a:t>∈</a:t>
            </a:r>
            <a:r>
              <a:rPr lang="en-US" altLang="zh-CN" sz="2800" dirty="0">
                <a:solidFill>
                  <a:srgbClr val="C00000"/>
                </a:solidFill>
                <a:latin typeface="+mj-lt"/>
                <a:ea typeface="+mj-ea"/>
              </a:rPr>
              <a:t>E </a:t>
            </a:r>
            <a:r>
              <a:rPr lang="zh-CN" altLang="en-US" sz="2800" dirty="0">
                <a:solidFill>
                  <a:srgbClr val="C00000"/>
                </a:solidFill>
                <a:latin typeface="+mj-lt"/>
                <a:ea typeface="+mj-ea"/>
              </a:rPr>
              <a:t>或 &lt;</a:t>
            </a:r>
            <a:r>
              <a:rPr lang="en-US" altLang="zh-CN" sz="2800" dirty="0" err="1">
                <a:solidFill>
                  <a:srgbClr val="C00000"/>
                </a:solidFill>
                <a:latin typeface="+mj-lt"/>
                <a:ea typeface="+mj-ea"/>
              </a:rPr>
              <a:t>v</a:t>
            </a:r>
            <a:r>
              <a:rPr lang="en-US" altLang="zh-CN" sz="2800" baseline="-25000" dirty="0" err="1">
                <a:solidFill>
                  <a:srgbClr val="C00000"/>
                </a:solidFill>
                <a:latin typeface="+mj-lt"/>
                <a:ea typeface="+mj-ea"/>
              </a:rPr>
              <a:t>i</a:t>
            </a:r>
            <a:r>
              <a:rPr lang="en-US" altLang="zh-CN" sz="2800" dirty="0" err="1">
                <a:solidFill>
                  <a:srgbClr val="C00000"/>
                </a:solidFill>
                <a:latin typeface="+mj-lt"/>
                <a:ea typeface="+mj-ea"/>
              </a:rPr>
              <a:t>,v</a:t>
            </a:r>
            <a:r>
              <a:rPr lang="en-US" altLang="zh-CN" sz="2800" baseline="-25000" dirty="0" err="1">
                <a:solidFill>
                  <a:srgbClr val="C00000"/>
                </a:solidFill>
                <a:latin typeface="+mj-lt"/>
                <a:ea typeface="+mj-ea"/>
              </a:rPr>
              <a:t>j</a:t>
            </a:r>
            <a:r>
              <a:rPr lang="zh-CN" altLang="en-US" sz="2800" dirty="0">
                <a:solidFill>
                  <a:srgbClr val="C00000"/>
                </a:solidFill>
                <a:latin typeface="+mj-lt"/>
                <a:ea typeface="+mj-ea"/>
              </a:rPr>
              <a:t>&gt; </a:t>
            </a:r>
            <a:r>
              <a:rPr lang="en-US" altLang="zh-CN" sz="2000" dirty="0">
                <a:solidFill>
                  <a:srgbClr val="C00000"/>
                </a:solidFill>
                <a:latin typeface="+mj-lt"/>
                <a:ea typeface="+mj-ea"/>
              </a:rPr>
              <a:t>∈</a:t>
            </a:r>
            <a:r>
              <a:rPr lang="en-US" altLang="zh-CN" sz="2800" dirty="0">
                <a:solidFill>
                  <a:srgbClr val="C00000"/>
                </a:solidFill>
                <a:latin typeface="+mj-lt"/>
                <a:ea typeface="+mj-ea"/>
              </a:rPr>
              <a:t>E</a:t>
            </a:r>
            <a:endParaRPr lang="zh-CN" altLang="en-US" sz="2800" dirty="0">
              <a:solidFill>
                <a:srgbClr val="C00000"/>
              </a:solidFill>
              <a:latin typeface="+mj-lt"/>
              <a:ea typeface="+mj-ea"/>
            </a:endParaRPr>
          </a:p>
          <a:p>
            <a:pPr marL="342900" indent="-342900">
              <a:lnSpc>
                <a:spcPct val="90000"/>
              </a:lnSpc>
              <a:spcBef>
                <a:spcPct val="30000"/>
              </a:spcBef>
              <a:buClr>
                <a:schemeClr val="hlink"/>
              </a:buClr>
              <a:buSzPct val="110000"/>
              <a:buFont typeface="Wingdings" pitchFamily="2" charset="2"/>
              <a:buNone/>
            </a:pPr>
            <a:r>
              <a:rPr lang="en-US" altLang="zh-CN" sz="2800" dirty="0" smtClean="0">
                <a:solidFill>
                  <a:srgbClr val="C00000"/>
                </a:solidFill>
                <a:latin typeface="+mj-lt"/>
                <a:ea typeface="+mj-ea"/>
              </a:rPr>
              <a:t>   	                      0  </a:t>
            </a:r>
            <a:r>
              <a:rPr lang="zh-CN" altLang="en-US" sz="2800" dirty="0" smtClean="0">
                <a:solidFill>
                  <a:srgbClr val="C00000"/>
                </a:solidFill>
                <a:latin typeface="+mj-lt"/>
                <a:ea typeface="+mj-ea"/>
              </a:rPr>
              <a:t>不</a:t>
            </a:r>
            <a:r>
              <a:rPr lang="zh-CN" altLang="en-US" sz="2800" dirty="0">
                <a:solidFill>
                  <a:srgbClr val="C00000"/>
                </a:solidFill>
                <a:latin typeface="+mj-lt"/>
                <a:ea typeface="+mj-ea"/>
              </a:rPr>
              <a:t>存在边，或</a:t>
            </a:r>
            <a:r>
              <a:rPr lang="en-US" altLang="zh-CN" sz="2800" dirty="0" err="1">
                <a:solidFill>
                  <a:srgbClr val="C00000"/>
                </a:solidFill>
                <a:latin typeface="+mj-lt"/>
                <a:ea typeface="+mj-ea"/>
              </a:rPr>
              <a:t>i</a:t>
            </a:r>
            <a:r>
              <a:rPr lang="en-US" altLang="zh-CN" sz="2800" dirty="0">
                <a:solidFill>
                  <a:srgbClr val="C00000"/>
                </a:solidFill>
                <a:latin typeface="+mj-lt"/>
                <a:ea typeface="+mj-ea"/>
              </a:rPr>
              <a:t>=j</a:t>
            </a:r>
            <a:r>
              <a:rPr lang="zh-CN" altLang="en-US" sz="2800" dirty="0">
                <a:solidFill>
                  <a:srgbClr val="C00000"/>
                </a:solidFill>
                <a:latin typeface="+mj-lt"/>
                <a:ea typeface="+mj-ea"/>
              </a:rPr>
              <a:t>时 </a:t>
            </a:r>
            <a:r>
              <a:rPr lang="en-US" altLang="zh-CN" sz="2800" dirty="0">
                <a:solidFill>
                  <a:srgbClr val="C00000"/>
                </a:solidFill>
                <a:latin typeface="+mj-lt"/>
                <a:ea typeface="+mj-ea"/>
              </a:rPr>
              <a:t>(</a:t>
            </a:r>
            <a:r>
              <a:rPr lang="zh-CN" altLang="en-US" sz="2800" dirty="0">
                <a:solidFill>
                  <a:srgbClr val="C00000"/>
                </a:solidFill>
                <a:latin typeface="+mj-lt"/>
                <a:ea typeface="+mj-ea"/>
              </a:rPr>
              <a:t>对角线为</a:t>
            </a:r>
            <a:r>
              <a:rPr lang="en-US" altLang="zh-CN" sz="2800" dirty="0">
                <a:solidFill>
                  <a:srgbClr val="C00000"/>
                </a:solidFill>
                <a:latin typeface="+mj-lt"/>
                <a:ea typeface="+mj-ea"/>
              </a:rPr>
              <a:t>0</a:t>
            </a:r>
            <a:r>
              <a:rPr lang="zh-CN" altLang="en-US" sz="2800" dirty="0">
                <a:solidFill>
                  <a:srgbClr val="C00000"/>
                </a:solidFill>
                <a:latin typeface="+mj-lt"/>
                <a:ea typeface="+mj-ea"/>
              </a:rPr>
              <a:t>）</a:t>
            </a:r>
            <a:endParaRPr lang="zh-CN" altLang="en-US" sz="2800" dirty="0" smtClean="0">
              <a:solidFill>
                <a:srgbClr val="C00000"/>
              </a:solidFill>
              <a:latin typeface="+mj-lt"/>
              <a:ea typeface="+mj-ea"/>
            </a:endParaRPr>
          </a:p>
          <a:p>
            <a:pPr marL="342900" indent="-342900">
              <a:lnSpc>
                <a:spcPct val="90000"/>
              </a:lnSpc>
              <a:spcBef>
                <a:spcPct val="20000"/>
              </a:spcBef>
              <a:buClr>
                <a:schemeClr val="hlink"/>
              </a:buClr>
              <a:buSzPct val="110000"/>
              <a:buFont typeface="Wingdings" pitchFamily="2" charset="2"/>
              <a:buNone/>
            </a:pPr>
            <a:r>
              <a:rPr lang="zh-CN" altLang="en-US" b="1" dirty="0" smtClean="0">
                <a:latin typeface="+mj-lt"/>
                <a:ea typeface="+mj-ea"/>
              </a:rPr>
              <a:t>          </a:t>
            </a:r>
            <a:endParaRPr lang="zh-CN" altLang="en-US" b="1" dirty="0">
              <a:latin typeface="+mj-lt"/>
              <a:ea typeface="+mj-ea"/>
            </a:endParaRPr>
          </a:p>
        </p:txBody>
      </p:sp>
      <p:grpSp>
        <p:nvGrpSpPr>
          <p:cNvPr id="329732" name="Group 4"/>
          <p:cNvGrpSpPr>
            <a:grpSpLocks/>
          </p:cNvGrpSpPr>
          <p:nvPr/>
        </p:nvGrpSpPr>
        <p:grpSpPr bwMode="auto">
          <a:xfrm>
            <a:off x="2051720" y="3933726"/>
            <a:ext cx="1541462" cy="685800"/>
            <a:chOff x="1007" y="2795"/>
            <a:chExt cx="971" cy="432"/>
          </a:xfrm>
        </p:grpSpPr>
        <p:sp>
          <p:nvSpPr>
            <p:cNvPr id="329733" name="AutoShape 5"/>
            <p:cNvSpPr>
              <a:spLocks/>
            </p:cNvSpPr>
            <p:nvPr/>
          </p:nvSpPr>
          <p:spPr bwMode="auto">
            <a:xfrm>
              <a:off x="1882" y="2795"/>
              <a:ext cx="96" cy="432"/>
            </a:xfrm>
            <a:prstGeom prst="leftBrace">
              <a:avLst>
                <a:gd name="adj1" fmla="val 37500"/>
                <a:gd name="adj2" fmla="val 50000"/>
              </a:avLst>
            </a:prstGeom>
            <a:noFill/>
            <a:ln w="3175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latin typeface="+mj-lt"/>
                <a:ea typeface="+mj-ea"/>
              </a:endParaRPr>
            </a:p>
          </p:txBody>
        </p:sp>
        <p:sp>
          <p:nvSpPr>
            <p:cNvPr id="329734" name="Text Box 6"/>
            <p:cNvSpPr txBox="1">
              <a:spLocks noChangeArrowheads="1"/>
            </p:cNvSpPr>
            <p:nvPr/>
          </p:nvSpPr>
          <p:spPr bwMode="auto">
            <a:xfrm>
              <a:off x="1007" y="2840"/>
              <a:ext cx="9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dirty="0" smtClean="0">
                  <a:solidFill>
                    <a:srgbClr val="C00000"/>
                  </a:solidFill>
                  <a:latin typeface="+mj-lt"/>
                  <a:ea typeface="+mj-ea"/>
                </a:rPr>
                <a:t>arc[</a:t>
              </a:r>
              <a:r>
                <a:rPr kumimoji="1" lang="en-US" altLang="zh-CN" sz="2800" dirty="0" err="1" smtClean="0">
                  <a:solidFill>
                    <a:srgbClr val="C00000"/>
                  </a:solidFill>
                  <a:latin typeface="+mj-lt"/>
                  <a:ea typeface="+mj-ea"/>
                </a:rPr>
                <a:t>i,j</a:t>
              </a:r>
              <a:r>
                <a:rPr kumimoji="1" lang="en-US" altLang="zh-CN" sz="2800" dirty="0">
                  <a:solidFill>
                    <a:srgbClr val="C00000"/>
                  </a:solidFill>
                  <a:latin typeface="+mj-lt"/>
                  <a:ea typeface="+mj-ea"/>
                </a:rPr>
                <a:t>]</a:t>
              </a:r>
              <a:r>
                <a:rPr kumimoji="1" lang="en-US" altLang="zh-CN" sz="2800" b="1" dirty="0">
                  <a:solidFill>
                    <a:srgbClr val="C00000"/>
                  </a:solidFill>
                  <a:latin typeface="+mj-lt"/>
                  <a:ea typeface="+mj-ea"/>
                </a:rPr>
                <a:t>=</a:t>
              </a:r>
              <a:endParaRPr kumimoji="1" lang="zh-CN" altLang="en-US" sz="2800" b="1" dirty="0">
                <a:solidFill>
                  <a:srgbClr val="C00000"/>
                </a:solidFill>
                <a:latin typeface="+mj-lt"/>
                <a:ea typeface="+mj-ea"/>
              </a:endParaRPr>
            </a:p>
          </p:txBody>
        </p:sp>
      </p:grpSp>
    </p:spTree>
    <p:extLst>
      <p:ext uri="{BB962C8B-B14F-4D97-AF65-F5344CB8AC3E}">
        <p14:creationId xmlns:p14="http://schemas.microsoft.com/office/powerpoint/2010/main" val="13014069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1170840" y="838200"/>
            <a:ext cx="549704" cy="525401"/>
          </a:xfrm>
          <a:prstGeom prst="rect">
            <a:avLst/>
          </a:prstGeom>
          <a:noFill/>
          <a:ln w="9525">
            <a:noFill/>
            <a:miter lim="800000"/>
            <a:headEnd/>
            <a:tailEnd/>
          </a:ln>
          <a:effectLst/>
        </p:spPr>
        <p:txBody>
          <a:bodyPr wrap="none" lIns="93600" tIns="46800" rIns="93600" bIns="46800">
            <a:spAutoFit/>
          </a:bodyPr>
          <a:lstStyle/>
          <a:p>
            <a:pPr algn="ctr">
              <a:spcBef>
                <a:spcPct val="20000"/>
              </a:spcBef>
              <a:defRPr/>
            </a:pPr>
            <a:r>
              <a:rPr lang="zh-CN" altLang="en-US" sz="2800" b="1">
                <a:effectLst>
                  <a:outerShdw blurRad="38100" dist="38100" dir="2700000" algn="tl">
                    <a:srgbClr val="000000"/>
                  </a:outerShdw>
                </a:effectLst>
                <a:ea typeface="仿宋_GB2312" pitchFamily="49" charset="-122"/>
              </a:rPr>
              <a:t>例</a:t>
            </a:r>
            <a:endParaRPr lang="zh-CN" altLang="en-US" sz="2400" b="1">
              <a:ea typeface="仿宋_GB2312" pitchFamily="49" charset="-122"/>
            </a:endParaRPr>
          </a:p>
        </p:txBody>
      </p:sp>
      <p:grpSp>
        <p:nvGrpSpPr>
          <p:cNvPr id="18435" name="Group 47"/>
          <p:cNvGrpSpPr>
            <a:grpSpLocks/>
          </p:cNvGrpSpPr>
          <p:nvPr/>
        </p:nvGrpSpPr>
        <p:grpSpPr bwMode="auto">
          <a:xfrm>
            <a:off x="1325835" y="1143000"/>
            <a:ext cx="1878013" cy="2070100"/>
            <a:chOff x="576" y="288"/>
            <a:chExt cx="1296" cy="1486"/>
          </a:xfrm>
        </p:grpSpPr>
        <p:sp>
          <p:nvSpPr>
            <p:cNvPr id="18459" name="Oval 48"/>
            <p:cNvSpPr>
              <a:spLocks noChangeArrowheads="1"/>
            </p:cNvSpPr>
            <p:nvPr/>
          </p:nvSpPr>
          <p:spPr bwMode="auto">
            <a:xfrm>
              <a:off x="1104" y="904"/>
              <a:ext cx="219" cy="23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p>
              <a:pPr algn="ctr">
                <a:spcBef>
                  <a:spcPct val="20000"/>
                </a:spcBef>
              </a:pPr>
              <a:r>
                <a:rPr lang="zh-CN" altLang="zh-CN" sz="2400" b="1">
                  <a:ea typeface="仿宋_GB2312" pitchFamily="49" charset="-122"/>
                </a:rPr>
                <a:t>b</a:t>
              </a:r>
            </a:p>
          </p:txBody>
        </p:sp>
        <p:sp>
          <p:nvSpPr>
            <p:cNvPr id="18460" name="Oval 49"/>
            <p:cNvSpPr>
              <a:spLocks noChangeArrowheads="1"/>
            </p:cNvSpPr>
            <p:nvPr/>
          </p:nvSpPr>
          <p:spPr bwMode="auto">
            <a:xfrm>
              <a:off x="1104" y="288"/>
              <a:ext cx="219" cy="23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p>
              <a:pPr algn="ctr">
                <a:spcBef>
                  <a:spcPct val="20000"/>
                </a:spcBef>
              </a:pPr>
              <a:r>
                <a:rPr lang="zh-CN" altLang="zh-CN" sz="2400" b="1">
                  <a:ea typeface="仿宋_GB2312" pitchFamily="49" charset="-122"/>
                </a:rPr>
                <a:t>a</a:t>
              </a:r>
            </a:p>
          </p:txBody>
        </p:sp>
        <p:sp>
          <p:nvSpPr>
            <p:cNvPr id="18461" name="Oval 50"/>
            <p:cNvSpPr>
              <a:spLocks noChangeArrowheads="1"/>
            </p:cNvSpPr>
            <p:nvPr/>
          </p:nvSpPr>
          <p:spPr bwMode="auto">
            <a:xfrm>
              <a:off x="576" y="1536"/>
              <a:ext cx="219" cy="23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p>
              <a:pPr algn="ctr">
                <a:spcBef>
                  <a:spcPct val="20000"/>
                </a:spcBef>
              </a:pPr>
              <a:r>
                <a:rPr lang="zh-CN" altLang="zh-CN" sz="2400" b="1">
                  <a:ea typeface="仿宋_GB2312" pitchFamily="49" charset="-122"/>
                </a:rPr>
                <a:t>c</a:t>
              </a:r>
            </a:p>
          </p:txBody>
        </p:sp>
        <p:sp>
          <p:nvSpPr>
            <p:cNvPr id="18462" name="Oval 51"/>
            <p:cNvSpPr>
              <a:spLocks noChangeArrowheads="1"/>
            </p:cNvSpPr>
            <p:nvPr/>
          </p:nvSpPr>
          <p:spPr bwMode="auto">
            <a:xfrm>
              <a:off x="1653" y="1498"/>
              <a:ext cx="219" cy="23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p>
              <a:pPr algn="ctr">
                <a:spcBef>
                  <a:spcPct val="20000"/>
                </a:spcBef>
              </a:pPr>
              <a:r>
                <a:rPr lang="zh-CN" altLang="zh-CN" sz="2400" b="1">
                  <a:ea typeface="仿宋_GB2312" pitchFamily="49" charset="-122"/>
                </a:rPr>
                <a:t>d</a:t>
              </a:r>
            </a:p>
          </p:txBody>
        </p:sp>
        <p:sp>
          <p:nvSpPr>
            <p:cNvPr id="18463" name="Line 52"/>
            <p:cNvSpPr>
              <a:spLocks noChangeShapeType="1"/>
            </p:cNvSpPr>
            <p:nvPr/>
          </p:nvSpPr>
          <p:spPr bwMode="auto">
            <a:xfrm>
              <a:off x="1200" y="52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nchor="ctr">
              <a:spAutoFit/>
            </a:bodyPr>
            <a:lstStyle/>
            <a:p>
              <a:endParaRPr lang="zh-CN" altLang="en-US"/>
            </a:p>
          </p:txBody>
        </p:sp>
        <p:sp>
          <p:nvSpPr>
            <p:cNvPr id="18464" name="Line 53"/>
            <p:cNvSpPr>
              <a:spLocks noChangeShapeType="1"/>
            </p:cNvSpPr>
            <p:nvPr/>
          </p:nvSpPr>
          <p:spPr bwMode="auto">
            <a:xfrm flipH="1">
              <a:off x="720" y="1104"/>
              <a:ext cx="43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nchor="ctr">
              <a:spAutoFit/>
            </a:bodyPr>
            <a:lstStyle/>
            <a:p>
              <a:endParaRPr lang="zh-CN" altLang="en-US"/>
            </a:p>
          </p:txBody>
        </p:sp>
        <p:sp>
          <p:nvSpPr>
            <p:cNvPr id="18465" name="Line 54"/>
            <p:cNvSpPr>
              <a:spLocks noChangeShapeType="1"/>
            </p:cNvSpPr>
            <p:nvPr/>
          </p:nvSpPr>
          <p:spPr bwMode="auto">
            <a:xfrm>
              <a:off x="1296" y="1104"/>
              <a:ext cx="384"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nchor="ctr">
              <a:spAutoFit/>
            </a:bodyPr>
            <a:lstStyle/>
            <a:p>
              <a:endParaRPr lang="zh-CN" altLang="en-US"/>
            </a:p>
          </p:txBody>
        </p:sp>
        <p:sp>
          <p:nvSpPr>
            <p:cNvPr id="18466" name="Line 55"/>
            <p:cNvSpPr>
              <a:spLocks noChangeShapeType="1"/>
            </p:cNvSpPr>
            <p:nvPr/>
          </p:nvSpPr>
          <p:spPr bwMode="auto">
            <a:xfrm>
              <a:off x="816" y="1632"/>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nchor="ctr">
              <a:spAutoFit/>
            </a:bodyPr>
            <a:lstStyle/>
            <a:p>
              <a:endParaRPr lang="zh-CN" altLang="en-US"/>
            </a:p>
          </p:txBody>
        </p:sp>
      </p:grpSp>
      <p:grpSp>
        <p:nvGrpSpPr>
          <p:cNvPr id="18436" name="Group 65"/>
          <p:cNvGrpSpPr>
            <a:grpSpLocks/>
          </p:cNvGrpSpPr>
          <p:nvPr/>
        </p:nvGrpSpPr>
        <p:grpSpPr bwMode="auto">
          <a:xfrm>
            <a:off x="3344863" y="798513"/>
            <a:ext cx="4684712" cy="2559050"/>
            <a:chOff x="2521" y="1920"/>
            <a:chExt cx="2951" cy="1612"/>
          </a:xfrm>
        </p:grpSpPr>
        <p:sp>
          <p:nvSpPr>
            <p:cNvPr id="18453" name="AutoShape 56"/>
            <p:cNvSpPr>
              <a:spLocks/>
            </p:cNvSpPr>
            <p:nvPr/>
          </p:nvSpPr>
          <p:spPr bwMode="auto">
            <a:xfrm>
              <a:off x="3168" y="2307"/>
              <a:ext cx="99" cy="1225"/>
            </a:xfrm>
            <a:prstGeom prst="leftBracket">
              <a:avLst>
                <a:gd name="adj" fmla="val 10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3600" tIns="46800" rIns="93600" bIns="46800" anchor="ctr">
              <a:spAutoFit/>
            </a:bodyPr>
            <a:lstStyle/>
            <a:p>
              <a:endParaRPr lang="zh-CN" altLang="en-US"/>
            </a:p>
          </p:txBody>
        </p:sp>
        <p:sp>
          <p:nvSpPr>
            <p:cNvPr id="18454" name="AutoShape 57"/>
            <p:cNvSpPr>
              <a:spLocks/>
            </p:cNvSpPr>
            <p:nvPr/>
          </p:nvSpPr>
          <p:spPr bwMode="auto">
            <a:xfrm>
              <a:off x="5376" y="2304"/>
              <a:ext cx="96" cy="1200"/>
            </a:xfrm>
            <a:prstGeom prst="rightBracket">
              <a:avLst>
                <a:gd name="adj" fmla="val 1041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3600" tIns="46800" rIns="93600" bIns="46800" anchor="ctr"/>
            <a:lstStyle/>
            <a:p>
              <a:pPr algn="ctr">
                <a:spcBef>
                  <a:spcPct val="20000"/>
                </a:spcBef>
              </a:pPr>
              <a:endParaRPr lang="zh-CN" altLang="zh-CN" sz="2400" b="1">
                <a:ea typeface="仿宋_GB2312" pitchFamily="49" charset="-122"/>
              </a:endParaRPr>
            </a:p>
          </p:txBody>
        </p:sp>
        <p:sp>
          <p:nvSpPr>
            <p:cNvPr id="18455" name="Text Box 58"/>
            <p:cNvSpPr txBox="1">
              <a:spLocks noChangeArrowheads="1"/>
            </p:cNvSpPr>
            <p:nvPr/>
          </p:nvSpPr>
          <p:spPr bwMode="auto">
            <a:xfrm>
              <a:off x="3312" y="2352"/>
              <a:ext cx="2027" cy="1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00" tIns="46800" rIns="93600" bIns="46800">
              <a:spAutoFit/>
            </a:bodyPr>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algn="dist" eaLnBrk="1" hangingPunct="1">
                <a:spcBef>
                  <a:spcPct val="20000"/>
                </a:spcBef>
              </a:pPr>
              <a:r>
                <a:rPr lang="en-US" altLang="zh-CN" sz="2400" b="1" dirty="0">
                  <a:ea typeface="仿宋_GB2312" pitchFamily="49" charset="-122"/>
                </a:rPr>
                <a:t> 0100</a:t>
              </a:r>
            </a:p>
            <a:p>
              <a:pPr algn="dist" eaLnBrk="1" hangingPunct="1">
                <a:spcBef>
                  <a:spcPct val="20000"/>
                </a:spcBef>
              </a:pPr>
              <a:r>
                <a:rPr lang="en-US" altLang="zh-CN" sz="2400" b="1" dirty="0">
                  <a:ea typeface="仿宋_GB2312" pitchFamily="49" charset="-122"/>
                </a:rPr>
                <a:t> 1011</a:t>
              </a:r>
            </a:p>
            <a:p>
              <a:pPr algn="dist" eaLnBrk="1" hangingPunct="1">
                <a:spcBef>
                  <a:spcPct val="20000"/>
                </a:spcBef>
              </a:pPr>
              <a:r>
                <a:rPr lang="en-US" altLang="zh-CN" sz="2400" b="1" dirty="0">
                  <a:ea typeface="仿宋_GB2312" pitchFamily="49" charset="-122"/>
                </a:rPr>
                <a:t> 0101</a:t>
              </a:r>
            </a:p>
            <a:p>
              <a:pPr algn="dist" eaLnBrk="1" hangingPunct="1">
                <a:spcBef>
                  <a:spcPct val="20000"/>
                </a:spcBef>
              </a:pPr>
              <a:r>
                <a:rPr lang="en-US" altLang="zh-CN" sz="2400" b="1" dirty="0">
                  <a:ea typeface="仿宋_GB2312" pitchFamily="49" charset="-122"/>
                </a:rPr>
                <a:t> 0110</a:t>
              </a:r>
            </a:p>
          </p:txBody>
        </p:sp>
        <p:sp>
          <p:nvSpPr>
            <p:cNvPr id="18456" name="Text Box 61"/>
            <p:cNvSpPr txBox="1">
              <a:spLocks noChangeArrowheads="1"/>
            </p:cNvSpPr>
            <p:nvPr/>
          </p:nvSpPr>
          <p:spPr bwMode="auto">
            <a:xfrm>
              <a:off x="2521" y="2592"/>
              <a:ext cx="36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600" tIns="46800" rIns="93600" bIns="46800">
              <a:spAutoFit/>
            </a:bodyPr>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algn="ctr" eaLnBrk="1" hangingPunct="1">
                <a:spcBef>
                  <a:spcPct val="20000"/>
                </a:spcBef>
              </a:pPr>
              <a:r>
                <a:rPr lang="en-US" altLang="zh-CN" sz="2400" b="1">
                  <a:ea typeface="仿宋_GB2312" pitchFamily="49" charset="-122"/>
                </a:rPr>
                <a:t>A=</a:t>
              </a:r>
            </a:p>
          </p:txBody>
        </p:sp>
        <p:sp>
          <p:nvSpPr>
            <p:cNvPr id="18457" name="Text Box 63"/>
            <p:cNvSpPr txBox="1">
              <a:spLocks noChangeArrowheads="1"/>
            </p:cNvSpPr>
            <p:nvPr/>
          </p:nvSpPr>
          <p:spPr bwMode="auto">
            <a:xfrm>
              <a:off x="2880" y="2352"/>
              <a:ext cx="192" cy="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eaLnBrk="1" hangingPunct="1">
                <a:spcBef>
                  <a:spcPct val="20000"/>
                </a:spcBef>
              </a:pPr>
              <a:r>
                <a:rPr lang="en-US" altLang="zh-CN" sz="2400"/>
                <a:t>a</a:t>
              </a:r>
            </a:p>
            <a:p>
              <a:pPr eaLnBrk="1" hangingPunct="1">
                <a:spcBef>
                  <a:spcPct val="20000"/>
                </a:spcBef>
              </a:pPr>
              <a:r>
                <a:rPr lang="en-US" altLang="zh-CN" sz="2400"/>
                <a:t>b</a:t>
              </a:r>
            </a:p>
            <a:p>
              <a:pPr eaLnBrk="1" hangingPunct="1">
                <a:spcBef>
                  <a:spcPct val="20000"/>
                </a:spcBef>
              </a:pPr>
              <a:r>
                <a:rPr lang="en-US" altLang="zh-CN" sz="2400"/>
                <a:t>c</a:t>
              </a:r>
            </a:p>
            <a:p>
              <a:pPr eaLnBrk="1" hangingPunct="1">
                <a:spcBef>
                  <a:spcPct val="20000"/>
                </a:spcBef>
              </a:pPr>
              <a:r>
                <a:rPr lang="en-US" altLang="zh-CN" sz="2400"/>
                <a:t>d</a:t>
              </a:r>
            </a:p>
          </p:txBody>
        </p:sp>
        <p:sp>
          <p:nvSpPr>
            <p:cNvPr id="18458" name="Text Box 64"/>
            <p:cNvSpPr txBox="1">
              <a:spLocks noChangeArrowheads="1"/>
            </p:cNvSpPr>
            <p:nvPr/>
          </p:nvSpPr>
          <p:spPr bwMode="auto">
            <a:xfrm>
              <a:off x="3216" y="1920"/>
              <a:ext cx="22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eaLnBrk="1" hangingPunct="1">
                <a:spcBef>
                  <a:spcPct val="50000"/>
                </a:spcBef>
              </a:pPr>
              <a:r>
                <a:rPr lang="en-US" altLang="zh-CN" sz="2400" dirty="0"/>
                <a:t>   a          b          c            d</a:t>
              </a:r>
            </a:p>
          </p:txBody>
        </p:sp>
      </p:grpSp>
      <p:grpSp>
        <p:nvGrpSpPr>
          <p:cNvPr id="4" name="Group 114"/>
          <p:cNvGrpSpPr>
            <a:grpSpLocks/>
          </p:cNvGrpSpPr>
          <p:nvPr/>
        </p:nvGrpSpPr>
        <p:grpSpPr bwMode="auto">
          <a:xfrm>
            <a:off x="1402035" y="3886200"/>
            <a:ext cx="1730375" cy="1919288"/>
            <a:chOff x="384" y="2448"/>
            <a:chExt cx="1296" cy="1486"/>
          </a:xfrm>
        </p:grpSpPr>
        <p:sp>
          <p:nvSpPr>
            <p:cNvPr id="18445" name="Oval 94"/>
            <p:cNvSpPr>
              <a:spLocks noChangeArrowheads="1"/>
            </p:cNvSpPr>
            <p:nvPr/>
          </p:nvSpPr>
          <p:spPr bwMode="auto">
            <a:xfrm>
              <a:off x="912" y="3064"/>
              <a:ext cx="219" cy="23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p>
              <a:pPr algn="ctr">
                <a:spcBef>
                  <a:spcPct val="20000"/>
                </a:spcBef>
              </a:pPr>
              <a:r>
                <a:rPr lang="zh-CN" altLang="zh-CN" sz="2400" b="1">
                  <a:ea typeface="仿宋_GB2312" pitchFamily="49" charset="-122"/>
                </a:rPr>
                <a:t>b</a:t>
              </a:r>
            </a:p>
          </p:txBody>
        </p:sp>
        <p:sp>
          <p:nvSpPr>
            <p:cNvPr id="18446" name="Oval 95"/>
            <p:cNvSpPr>
              <a:spLocks noChangeArrowheads="1"/>
            </p:cNvSpPr>
            <p:nvPr/>
          </p:nvSpPr>
          <p:spPr bwMode="auto">
            <a:xfrm>
              <a:off x="912" y="2448"/>
              <a:ext cx="219" cy="23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p>
              <a:pPr algn="ctr">
                <a:spcBef>
                  <a:spcPct val="20000"/>
                </a:spcBef>
              </a:pPr>
              <a:r>
                <a:rPr lang="zh-CN" altLang="zh-CN" sz="2400" b="1">
                  <a:ea typeface="仿宋_GB2312" pitchFamily="49" charset="-122"/>
                </a:rPr>
                <a:t>a</a:t>
              </a:r>
            </a:p>
          </p:txBody>
        </p:sp>
        <p:sp>
          <p:nvSpPr>
            <p:cNvPr id="18447" name="Oval 96"/>
            <p:cNvSpPr>
              <a:spLocks noChangeArrowheads="1"/>
            </p:cNvSpPr>
            <p:nvPr/>
          </p:nvSpPr>
          <p:spPr bwMode="auto">
            <a:xfrm>
              <a:off x="384" y="3696"/>
              <a:ext cx="219" cy="23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p>
              <a:pPr algn="ctr">
                <a:spcBef>
                  <a:spcPct val="20000"/>
                </a:spcBef>
              </a:pPr>
              <a:r>
                <a:rPr lang="zh-CN" altLang="zh-CN" sz="2400" b="1">
                  <a:ea typeface="仿宋_GB2312" pitchFamily="49" charset="-122"/>
                </a:rPr>
                <a:t>c</a:t>
              </a:r>
            </a:p>
          </p:txBody>
        </p:sp>
        <p:sp>
          <p:nvSpPr>
            <p:cNvPr id="18448" name="Oval 97"/>
            <p:cNvSpPr>
              <a:spLocks noChangeArrowheads="1"/>
            </p:cNvSpPr>
            <p:nvPr/>
          </p:nvSpPr>
          <p:spPr bwMode="auto">
            <a:xfrm>
              <a:off x="1461" y="3658"/>
              <a:ext cx="219" cy="23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p>
              <a:pPr algn="ctr">
                <a:spcBef>
                  <a:spcPct val="20000"/>
                </a:spcBef>
              </a:pPr>
              <a:r>
                <a:rPr lang="zh-CN" altLang="zh-CN" sz="2400" b="1">
                  <a:ea typeface="仿宋_GB2312" pitchFamily="49" charset="-122"/>
                </a:rPr>
                <a:t>d</a:t>
              </a:r>
            </a:p>
          </p:txBody>
        </p:sp>
        <p:sp>
          <p:nvSpPr>
            <p:cNvPr id="18449" name="Line 102"/>
            <p:cNvSpPr>
              <a:spLocks noChangeShapeType="1"/>
            </p:cNvSpPr>
            <p:nvPr/>
          </p:nvSpPr>
          <p:spPr bwMode="auto">
            <a:xfrm>
              <a:off x="1008" y="2688"/>
              <a:ext cx="0" cy="384"/>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8450" name="Line 103"/>
            <p:cNvSpPr>
              <a:spLocks noChangeShapeType="1"/>
            </p:cNvSpPr>
            <p:nvPr/>
          </p:nvSpPr>
          <p:spPr bwMode="auto">
            <a:xfrm>
              <a:off x="1104" y="3264"/>
              <a:ext cx="384" cy="432"/>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8451" name="Line 104"/>
            <p:cNvSpPr>
              <a:spLocks noChangeShapeType="1"/>
            </p:cNvSpPr>
            <p:nvPr/>
          </p:nvSpPr>
          <p:spPr bwMode="auto">
            <a:xfrm>
              <a:off x="624" y="3792"/>
              <a:ext cx="864"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8452" name="Line 106"/>
            <p:cNvSpPr>
              <a:spLocks noChangeShapeType="1"/>
            </p:cNvSpPr>
            <p:nvPr/>
          </p:nvSpPr>
          <p:spPr bwMode="auto">
            <a:xfrm flipH="1">
              <a:off x="576" y="3264"/>
              <a:ext cx="336" cy="48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07"/>
          <p:cNvGrpSpPr>
            <a:grpSpLocks/>
          </p:cNvGrpSpPr>
          <p:nvPr/>
        </p:nvGrpSpPr>
        <p:grpSpPr bwMode="auto">
          <a:xfrm>
            <a:off x="3273425" y="3429000"/>
            <a:ext cx="4684713" cy="2514600"/>
            <a:chOff x="2521" y="1920"/>
            <a:chExt cx="2951" cy="1584"/>
          </a:xfrm>
        </p:grpSpPr>
        <p:sp>
          <p:nvSpPr>
            <p:cNvPr id="18439" name="AutoShape 108"/>
            <p:cNvSpPr>
              <a:spLocks/>
            </p:cNvSpPr>
            <p:nvPr/>
          </p:nvSpPr>
          <p:spPr bwMode="auto">
            <a:xfrm>
              <a:off x="3168" y="2403"/>
              <a:ext cx="93" cy="983"/>
            </a:xfrm>
            <a:prstGeom prst="leftBracket">
              <a:avLst>
                <a:gd name="adj" fmla="val 10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3600" tIns="46800" rIns="93600" bIns="46800" anchor="ctr">
              <a:spAutoFit/>
            </a:bodyPr>
            <a:lstStyle/>
            <a:p>
              <a:endParaRPr lang="zh-CN" altLang="en-US"/>
            </a:p>
          </p:txBody>
        </p:sp>
        <p:sp>
          <p:nvSpPr>
            <p:cNvPr id="18440" name="AutoShape 109"/>
            <p:cNvSpPr>
              <a:spLocks/>
            </p:cNvSpPr>
            <p:nvPr/>
          </p:nvSpPr>
          <p:spPr bwMode="auto">
            <a:xfrm>
              <a:off x="5376" y="2304"/>
              <a:ext cx="96" cy="1200"/>
            </a:xfrm>
            <a:prstGeom prst="rightBracket">
              <a:avLst>
                <a:gd name="adj" fmla="val 1041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3600" tIns="46800" rIns="93600" bIns="46800" anchor="ctr"/>
            <a:lstStyle/>
            <a:p>
              <a:pPr algn="ctr">
                <a:spcBef>
                  <a:spcPct val="20000"/>
                </a:spcBef>
              </a:pPr>
              <a:endParaRPr lang="zh-CN" altLang="zh-CN" sz="2400" b="1">
                <a:ea typeface="仿宋_GB2312" pitchFamily="49" charset="-122"/>
              </a:endParaRPr>
            </a:p>
          </p:txBody>
        </p:sp>
        <p:sp>
          <p:nvSpPr>
            <p:cNvPr id="18441" name="Text Box 110"/>
            <p:cNvSpPr txBox="1">
              <a:spLocks noChangeArrowheads="1"/>
            </p:cNvSpPr>
            <p:nvPr/>
          </p:nvSpPr>
          <p:spPr bwMode="auto">
            <a:xfrm>
              <a:off x="3312" y="2352"/>
              <a:ext cx="2027" cy="1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00" tIns="46800" rIns="93600" bIns="46800">
              <a:spAutoFit/>
            </a:bodyPr>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algn="dist" eaLnBrk="1" hangingPunct="1">
                <a:spcBef>
                  <a:spcPct val="20000"/>
                </a:spcBef>
              </a:pPr>
              <a:r>
                <a:rPr lang="en-US" altLang="zh-CN" sz="2400" b="1">
                  <a:ea typeface="仿宋_GB2312" pitchFamily="49" charset="-122"/>
                </a:rPr>
                <a:t> 0100</a:t>
              </a:r>
            </a:p>
            <a:p>
              <a:pPr algn="dist" eaLnBrk="1" hangingPunct="1">
                <a:spcBef>
                  <a:spcPct val="20000"/>
                </a:spcBef>
              </a:pPr>
              <a:r>
                <a:rPr lang="en-US" altLang="zh-CN" sz="2400" b="1">
                  <a:ea typeface="仿宋_GB2312" pitchFamily="49" charset="-122"/>
                </a:rPr>
                <a:t> 0011</a:t>
              </a:r>
            </a:p>
            <a:p>
              <a:pPr algn="dist" eaLnBrk="1" hangingPunct="1">
                <a:spcBef>
                  <a:spcPct val="20000"/>
                </a:spcBef>
              </a:pPr>
              <a:r>
                <a:rPr lang="en-US" altLang="zh-CN" sz="2400" b="1">
                  <a:ea typeface="仿宋_GB2312" pitchFamily="49" charset="-122"/>
                </a:rPr>
                <a:t> 0001</a:t>
              </a:r>
            </a:p>
            <a:p>
              <a:pPr algn="dist" eaLnBrk="1" hangingPunct="1">
                <a:spcBef>
                  <a:spcPct val="20000"/>
                </a:spcBef>
              </a:pPr>
              <a:r>
                <a:rPr lang="en-US" altLang="zh-CN" sz="2400" b="1">
                  <a:ea typeface="仿宋_GB2312" pitchFamily="49" charset="-122"/>
                </a:rPr>
                <a:t> 0000</a:t>
              </a:r>
            </a:p>
          </p:txBody>
        </p:sp>
        <p:sp>
          <p:nvSpPr>
            <p:cNvPr id="18442" name="Text Box 111"/>
            <p:cNvSpPr txBox="1">
              <a:spLocks noChangeArrowheads="1"/>
            </p:cNvSpPr>
            <p:nvPr/>
          </p:nvSpPr>
          <p:spPr bwMode="auto">
            <a:xfrm>
              <a:off x="2521" y="2592"/>
              <a:ext cx="36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600" tIns="46800" rIns="93600" bIns="46800">
              <a:spAutoFit/>
            </a:bodyPr>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algn="ctr" eaLnBrk="1" hangingPunct="1">
                <a:spcBef>
                  <a:spcPct val="20000"/>
                </a:spcBef>
              </a:pPr>
              <a:r>
                <a:rPr lang="en-US" altLang="zh-CN" sz="2400" b="1">
                  <a:ea typeface="仿宋_GB2312" pitchFamily="49" charset="-122"/>
                </a:rPr>
                <a:t>A=</a:t>
              </a:r>
            </a:p>
          </p:txBody>
        </p:sp>
        <p:sp>
          <p:nvSpPr>
            <p:cNvPr id="18443" name="Text Box 112"/>
            <p:cNvSpPr txBox="1">
              <a:spLocks noChangeArrowheads="1"/>
            </p:cNvSpPr>
            <p:nvPr/>
          </p:nvSpPr>
          <p:spPr bwMode="auto">
            <a:xfrm>
              <a:off x="2880" y="2352"/>
              <a:ext cx="192" cy="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eaLnBrk="1" hangingPunct="1">
                <a:spcBef>
                  <a:spcPct val="20000"/>
                </a:spcBef>
              </a:pPr>
              <a:r>
                <a:rPr lang="en-US" altLang="zh-CN" sz="2400"/>
                <a:t>a</a:t>
              </a:r>
            </a:p>
            <a:p>
              <a:pPr eaLnBrk="1" hangingPunct="1">
                <a:spcBef>
                  <a:spcPct val="20000"/>
                </a:spcBef>
              </a:pPr>
              <a:r>
                <a:rPr lang="en-US" altLang="zh-CN" sz="2400"/>
                <a:t>b</a:t>
              </a:r>
            </a:p>
            <a:p>
              <a:pPr eaLnBrk="1" hangingPunct="1">
                <a:spcBef>
                  <a:spcPct val="20000"/>
                </a:spcBef>
              </a:pPr>
              <a:r>
                <a:rPr lang="en-US" altLang="zh-CN" sz="2400"/>
                <a:t>c</a:t>
              </a:r>
            </a:p>
            <a:p>
              <a:pPr eaLnBrk="1" hangingPunct="1">
                <a:spcBef>
                  <a:spcPct val="20000"/>
                </a:spcBef>
              </a:pPr>
              <a:r>
                <a:rPr lang="en-US" altLang="zh-CN" sz="2400"/>
                <a:t>d</a:t>
              </a:r>
            </a:p>
          </p:txBody>
        </p:sp>
        <p:sp>
          <p:nvSpPr>
            <p:cNvPr id="18444" name="Text Box 113"/>
            <p:cNvSpPr txBox="1">
              <a:spLocks noChangeArrowheads="1"/>
            </p:cNvSpPr>
            <p:nvPr/>
          </p:nvSpPr>
          <p:spPr bwMode="auto">
            <a:xfrm>
              <a:off x="3216" y="1920"/>
              <a:ext cx="22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eaLnBrk="1" hangingPunct="1">
                <a:spcBef>
                  <a:spcPct val="50000"/>
                </a:spcBef>
              </a:pPr>
              <a:r>
                <a:rPr lang="en-US" altLang="zh-CN" sz="2400"/>
                <a:t>   a          b          c            d</a:t>
              </a:r>
            </a:p>
          </p:txBody>
        </p:sp>
      </p:grpSp>
    </p:spTree>
    <p:extLst>
      <p:ext uri="{BB962C8B-B14F-4D97-AF65-F5344CB8AC3E}">
        <p14:creationId xmlns:p14="http://schemas.microsoft.com/office/powerpoint/2010/main" val="4270157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par>
                                <p:cTn id="8" presetID="8"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amond(in)">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1308720" y="-45368"/>
            <a:ext cx="7799784" cy="1143000"/>
          </a:xfrm>
        </p:spPr>
        <p:txBody>
          <a:bodyPr/>
          <a:lstStyle/>
          <a:p>
            <a:r>
              <a:rPr lang="en-US" altLang="zh-CN" dirty="0"/>
              <a:t>5.2.1 </a:t>
            </a:r>
            <a:r>
              <a:rPr lang="zh-CN" altLang="en-US" dirty="0"/>
              <a:t>图的邻接矩阵存储</a:t>
            </a:r>
            <a:r>
              <a:rPr lang="en-US" altLang="zh-CN" dirty="0" smtClean="0"/>
              <a:t>(</a:t>
            </a:r>
            <a:r>
              <a:rPr lang="zh-CN" altLang="en-US" dirty="0" smtClean="0"/>
              <a:t>有向图</a:t>
            </a:r>
            <a:r>
              <a:rPr lang="en-US" altLang="zh-CN" dirty="0" smtClean="0"/>
              <a:t>)</a:t>
            </a:r>
            <a:endParaRPr lang="zh-CN" altLang="en-US" dirty="0"/>
          </a:p>
        </p:txBody>
      </p:sp>
      <p:grpSp>
        <p:nvGrpSpPr>
          <p:cNvPr id="330755" name="Group 3"/>
          <p:cNvGrpSpPr>
            <a:grpSpLocks/>
          </p:cNvGrpSpPr>
          <p:nvPr/>
        </p:nvGrpSpPr>
        <p:grpSpPr bwMode="auto">
          <a:xfrm>
            <a:off x="3924300" y="2997201"/>
            <a:ext cx="3810000" cy="2366963"/>
            <a:chOff x="2160" y="2208"/>
            <a:chExt cx="2400" cy="1491"/>
          </a:xfrm>
        </p:grpSpPr>
        <p:sp>
          <p:nvSpPr>
            <p:cNvPr id="330756" name="Text Box 4"/>
            <p:cNvSpPr txBox="1">
              <a:spLocks noChangeArrowheads="1"/>
            </p:cNvSpPr>
            <p:nvPr/>
          </p:nvSpPr>
          <p:spPr bwMode="auto">
            <a:xfrm>
              <a:off x="3024" y="3408"/>
              <a:ext cx="105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000000"/>
                  </a:solidFill>
                  <a:latin typeface="+mj-lt"/>
                  <a:ea typeface="+mj-ea"/>
                </a:rPr>
                <a:t>邻接矩阵</a:t>
              </a:r>
            </a:p>
          </p:txBody>
        </p:sp>
        <p:grpSp>
          <p:nvGrpSpPr>
            <p:cNvPr id="330757" name="Group 5"/>
            <p:cNvGrpSpPr>
              <a:grpSpLocks/>
            </p:cNvGrpSpPr>
            <p:nvPr/>
          </p:nvGrpSpPr>
          <p:grpSpPr bwMode="auto">
            <a:xfrm>
              <a:off x="2160" y="2208"/>
              <a:ext cx="2400" cy="1221"/>
              <a:chOff x="2160" y="2208"/>
              <a:chExt cx="2400" cy="1221"/>
            </a:xfrm>
          </p:grpSpPr>
          <p:grpSp>
            <p:nvGrpSpPr>
              <p:cNvPr id="330758" name="Group 6"/>
              <p:cNvGrpSpPr>
                <a:grpSpLocks/>
              </p:cNvGrpSpPr>
              <p:nvPr/>
            </p:nvGrpSpPr>
            <p:grpSpPr bwMode="auto">
              <a:xfrm>
                <a:off x="2688" y="2208"/>
                <a:ext cx="1872" cy="1221"/>
                <a:chOff x="3120" y="2352"/>
                <a:chExt cx="1872" cy="1221"/>
              </a:xfrm>
            </p:grpSpPr>
            <p:sp>
              <p:nvSpPr>
                <p:cNvPr id="330759" name="Text Box 7"/>
                <p:cNvSpPr txBox="1">
                  <a:spLocks noChangeArrowheads="1"/>
                </p:cNvSpPr>
                <p:nvPr/>
              </p:nvSpPr>
              <p:spPr bwMode="auto">
                <a:xfrm>
                  <a:off x="3168" y="2352"/>
                  <a:ext cx="1824" cy="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solidFill>
                        <a:srgbClr val="000000"/>
                      </a:solidFill>
                      <a:latin typeface="+mj-lt"/>
                      <a:ea typeface="+mj-ea"/>
                    </a:rPr>
                    <a:t>0    1     0    1    0</a:t>
                  </a:r>
                </a:p>
                <a:p>
                  <a:r>
                    <a:rPr kumimoji="1" lang="zh-CN" altLang="en-US" sz="2400" dirty="0">
                      <a:solidFill>
                        <a:srgbClr val="000000"/>
                      </a:solidFill>
                      <a:latin typeface="+mj-lt"/>
                      <a:ea typeface="+mj-ea"/>
                    </a:rPr>
                    <a:t>0    0     0    0    0</a:t>
                  </a:r>
                </a:p>
                <a:p>
                  <a:r>
                    <a:rPr kumimoji="1" lang="zh-CN" altLang="en-US" sz="2400" dirty="0">
                      <a:solidFill>
                        <a:srgbClr val="000000"/>
                      </a:solidFill>
                      <a:latin typeface="+mj-lt"/>
                      <a:ea typeface="+mj-ea"/>
                    </a:rPr>
                    <a:t>0    1     0    1    1</a:t>
                  </a:r>
                </a:p>
                <a:p>
                  <a:r>
                    <a:rPr kumimoji="1" lang="zh-CN" altLang="en-US" sz="2400" dirty="0">
                      <a:solidFill>
                        <a:srgbClr val="000000"/>
                      </a:solidFill>
                      <a:latin typeface="+mj-lt"/>
                      <a:ea typeface="+mj-ea"/>
                    </a:rPr>
                    <a:t>0    0     0    0    1                   </a:t>
                  </a:r>
                </a:p>
                <a:p>
                  <a:r>
                    <a:rPr kumimoji="1" lang="zh-CN" altLang="en-US" sz="2400" dirty="0">
                      <a:solidFill>
                        <a:srgbClr val="000000"/>
                      </a:solidFill>
                      <a:latin typeface="+mj-lt"/>
                      <a:ea typeface="+mj-ea"/>
                    </a:rPr>
                    <a:t>1    0     0    0    0</a:t>
                  </a:r>
                </a:p>
              </p:txBody>
            </p:sp>
            <p:sp>
              <p:nvSpPr>
                <p:cNvPr id="330760" name="AutoShape 8"/>
                <p:cNvSpPr>
                  <a:spLocks/>
                </p:cNvSpPr>
                <p:nvPr/>
              </p:nvSpPr>
              <p:spPr bwMode="auto">
                <a:xfrm>
                  <a:off x="3120" y="2448"/>
                  <a:ext cx="96" cy="960"/>
                </a:xfrm>
                <a:prstGeom prst="leftBracket">
                  <a:avLst>
                    <a:gd name="adj" fmla="val 8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j-lt"/>
                    <a:ea typeface="+mj-ea"/>
                  </a:endParaRPr>
                </a:p>
              </p:txBody>
            </p:sp>
            <p:sp>
              <p:nvSpPr>
                <p:cNvPr id="330761" name="AutoShape 9"/>
                <p:cNvSpPr>
                  <a:spLocks/>
                </p:cNvSpPr>
                <p:nvPr/>
              </p:nvSpPr>
              <p:spPr bwMode="auto">
                <a:xfrm>
                  <a:off x="4560" y="2448"/>
                  <a:ext cx="96" cy="1008"/>
                </a:xfrm>
                <a:prstGeom prst="rightBracket">
                  <a:avLst>
                    <a:gd name="adj" fmla="val 87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j-lt"/>
                    <a:ea typeface="+mj-ea"/>
                  </a:endParaRPr>
                </a:p>
              </p:txBody>
            </p:sp>
          </p:grpSp>
          <p:sp>
            <p:nvSpPr>
              <p:cNvPr id="330762" name="Text Box 10"/>
              <p:cNvSpPr txBox="1">
                <a:spLocks noChangeArrowheads="1"/>
              </p:cNvSpPr>
              <p:nvPr/>
            </p:nvSpPr>
            <p:spPr bwMode="auto">
              <a:xfrm>
                <a:off x="2160" y="2640"/>
                <a:ext cx="4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0000"/>
                    </a:solidFill>
                    <a:latin typeface="+mj-lt"/>
                    <a:ea typeface="+mj-ea"/>
                  </a:rPr>
                  <a:t>G1=</a:t>
                </a:r>
              </a:p>
            </p:txBody>
          </p:sp>
        </p:grpSp>
      </p:grpSp>
      <p:pic>
        <p:nvPicPr>
          <p:cNvPr id="33076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875683"/>
            <a:ext cx="2050520" cy="2158999"/>
          </a:xfrm>
          <a:prstGeom prst="rect">
            <a:avLst/>
          </a:prstGeom>
          <a:noFill/>
          <a:extLst>
            <a:ext uri="{909E8E84-426E-40DD-AFC4-6F175D3DCCD1}">
              <a14:hiddenFill xmlns:a14="http://schemas.microsoft.com/office/drawing/2010/main">
                <a:solidFill>
                  <a:srgbClr val="FFFFFF"/>
                </a:solidFill>
              </a14:hiddenFill>
            </a:ext>
          </a:extLst>
        </p:spPr>
      </p:pic>
      <p:grpSp>
        <p:nvGrpSpPr>
          <p:cNvPr id="330779" name="Group 27"/>
          <p:cNvGrpSpPr>
            <a:grpSpLocks/>
          </p:cNvGrpSpPr>
          <p:nvPr/>
        </p:nvGrpSpPr>
        <p:grpSpPr bwMode="auto">
          <a:xfrm>
            <a:off x="4209677" y="1916832"/>
            <a:ext cx="4322763" cy="523875"/>
            <a:chOff x="2199" y="1344"/>
            <a:chExt cx="2723" cy="330"/>
          </a:xfrm>
        </p:grpSpPr>
        <p:sp>
          <p:nvSpPr>
            <p:cNvPr id="330773" name="Rectangle 21"/>
            <p:cNvSpPr>
              <a:spLocks noChangeArrowheads="1"/>
            </p:cNvSpPr>
            <p:nvPr/>
          </p:nvSpPr>
          <p:spPr bwMode="auto">
            <a:xfrm>
              <a:off x="3334" y="1344"/>
              <a:ext cx="317" cy="2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00"/>
                  </a:solidFill>
                  <a:latin typeface="+mj-lt"/>
                  <a:ea typeface="+mj-ea"/>
                </a:rPr>
                <a:t>v</a:t>
              </a:r>
              <a:r>
                <a:rPr lang="en-US" altLang="zh-CN" sz="2800" b="1" baseline="-25000">
                  <a:solidFill>
                    <a:srgbClr val="000000"/>
                  </a:solidFill>
                  <a:latin typeface="+mj-lt"/>
                  <a:ea typeface="+mj-ea"/>
                </a:rPr>
                <a:t>0</a:t>
              </a:r>
            </a:p>
          </p:txBody>
        </p:sp>
        <p:sp>
          <p:nvSpPr>
            <p:cNvPr id="330774" name="Rectangle 22"/>
            <p:cNvSpPr>
              <a:spLocks noChangeArrowheads="1"/>
            </p:cNvSpPr>
            <p:nvPr/>
          </p:nvSpPr>
          <p:spPr bwMode="auto">
            <a:xfrm>
              <a:off x="3651" y="1344"/>
              <a:ext cx="318" cy="2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00"/>
                  </a:solidFill>
                  <a:latin typeface="+mj-lt"/>
                  <a:ea typeface="+mj-ea"/>
                </a:rPr>
                <a:t>v</a:t>
              </a:r>
              <a:r>
                <a:rPr lang="en-US" altLang="zh-CN" sz="2800" b="1" baseline="-25000">
                  <a:solidFill>
                    <a:srgbClr val="000000"/>
                  </a:solidFill>
                  <a:latin typeface="+mj-lt"/>
                  <a:ea typeface="+mj-ea"/>
                </a:rPr>
                <a:t>1</a:t>
              </a:r>
            </a:p>
          </p:txBody>
        </p:sp>
        <p:sp>
          <p:nvSpPr>
            <p:cNvPr id="330775" name="Rectangle 23"/>
            <p:cNvSpPr>
              <a:spLocks noChangeArrowheads="1"/>
            </p:cNvSpPr>
            <p:nvPr/>
          </p:nvSpPr>
          <p:spPr bwMode="auto">
            <a:xfrm>
              <a:off x="3969" y="1344"/>
              <a:ext cx="318" cy="2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00"/>
                  </a:solidFill>
                  <a:latin typeface="+mj-lt"/>
                  <a:ea typeface="+mj-ea"/>
                </a:rPr>
                <a:t>v</a:t>
              </a:r>
              <a:r>
                <a:rPr lang="en-US" altLang="zh-CN" sz="2800" b="1" baseline="-25000">
                  <a:solidFill>
                    <a:srgbClr val="000000"/>
                  </a:solidFill>
                  <a:latin typeface="+mj-lt"/>
                  <a:ea typeface="+mj-ea"/>
                </a:rPr>
                <a:t>2</a:t>
              </a:r>
            </a:p>
          </p:txBody>
        </p:sp>
        <p:sp>
          <p:nvSpPr>
            <p:cNvPr id="330776" name="Rectangle 24"/>
            <p:cNvSpPr>
              <a:spLocks noChangeArrowheads="1"/>
            </p:cNvSpPr>
            <p:nvPr/>
          </p:nvSpPr>
          <p:spPr bwMode="auto">
            <a:xfrm>
              <a:off x="4286" y="1344"/>
              <a:ext cx="318" cy="2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00"/>
                  </a:solidFill>
                  <a:latin typeface="+mj-lt"/>
                  <a:ea typeface="+mj-ea"/>
                </a:rPr>
                <a:t>v</a:t>
              </a:r>
              <a:r>
                <a:rPr lang="en-US" altLang="zh-CN" sz="2800" b="1" baseline="-25000">
                  <a:solidFill>
                    <a:srgbClr val="000000"/>
                  </a:solidFill>
                  <a:latin typeface="+mj-lt"/>
                  <a:ea typeface="+mj-ea"/>
                </a:rPr>
                <a:t>3</a:t>
              </a:r>
            </a:p>
          </p:txBody>
        </p:sp>
        <p:sp>
          <p:nvSpPr>
            <p:cNvPr id="330777" name="Text Box 25"/>
            <p:cNvSpPr txBox="1">
              <a:spLocks noChangeArrowheads="1"/>
            </p:cNvSpPr>
            <p:nvPr/>
          </p:nvSpPr>
          <p:spPr bwMode="auto">
            <a:xfrm>
              <a:off x="2199" y="1344"/>
              <a:ext cx="117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dirty="0">
                  <a:solidFill>
                    <a:srgbClr val="000000"/>
                  </a:solidFill>
                  <a:latin typeface="+mj-lt"/>
                  <a:ea typeface="+mj-ea"/>
                </a:rPr>
                <a:t>vertex[5]=</a:t>
              </a:r>
            </a:p>
          </p:txBody>
        </p:sp>
        <p:sp>
          <p:nvSpPr>
            <p:cNvPr id="330778" name="Rectangle 26"/>
            <p:cNvSpPr>
              <a:spLocks noChangeArrowheads="1"/>
            </p:cNvSpPr>
            <p:nvPr/>
          </p:nvSpPr>
          <p:spPr bwMode="auto">
            <a:xfrm>
              <a:off x="4604" y="1344"/>
              <a:ext cx="318" cy="2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00"/>
                  </a:solidFill>
                  <a:latin typeface="+mj-lt"/>
                  <a:ea typeface="+mj-ea"/>
                </a:rPr>
                <a:t>v</a:t>
              </a:r>
              <a:r>
                <a:rPr lang="en-US" altLang="zh-CN" sz="2800" b="1" baseline="-25000">
                  <a:solidFill>
                    <a:srgbClr val="000000"/>
                  </a:solidFill>
                  <a:latin typeface="+mj-lt"/>
                  <a:ea typeface="+mj-ea"/>
                </a:rPr>
                <a:t>4</a:t>
              </a:r>
            </a:p>
          </p:txBody>
        </p:sp>
      </p:grpSp>
    </p:spTree>
    <p:extLst>
      <p:ext uri="{BB962C8B-B14F-4D97-AF65-F5344CB8AC3E}">
        <p14:creationId xmlns:p14="http://schemas.microsoft.com/office/powerpoint/2010/main" val="3465413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0779"/>
                                        </p:tgtEl>
                                        <p:attrNameLst>
                                          <p:attrName>style.visibility</p:attrName>
                                        </p:attrNameLst>
                                      </p:cBhvr>
                                      <p:to>
                                        <p:strVal val="visible"/>
                                      </p:to>
                                    </p:set>
                                    <p:anim calcmode="lin" valueType="num">
                                      <p:cBhvr additive="base">
                                        <p:cTn id="7" dur="500" fill="hold"/>
                                        <p:tgtEl>
                                          <p:spTgt spid="330779"/>
                                        </p:tgtEl>
                                        <p:attrNameLst>
                                          <p:attrName>ppt_x</p:attrName>
                                        </p:attrNameLst>
                                      </p:cBhvr>
                                      <p:tavLst>
                                        <p:tav tm="0">
                                          <p:val>
                                            <p:strVal val="#ppt_x"/>
                                          </p:val>
                                        </p:tav>
                                        <p:tav tm="100000">
                                          <p:val>
                                            <p:strVal val="#ppt_x"/>
                                          </p:val>
                                        </p:tav>
                                      </p:tavLst>
                                    </p:anim>
                                    <p:anim calcmode="lin" valueType="num">
                                      <p:cBhvr additive="base">
                                        <p:cTn id="8" dur="500" fill="hold"/>
                                        <p:tgtEl>
                                          <p:spTgt spid="33077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30755"/>
                                        </p:tgtEl>
                                        <p:attrNameLst>
                                          <p:attrName>style.visibility</p:attrName>
                                        </p:attrNameLst>
                                      </p:cBhvr>
                                      <p:to>
                                        <p:strVal val="visible"/>
                                      </p:to>
                                    </p:set>
                                    <p:anim calcmode="lin" valueType="num">
                                      <p:cBhvr additive="base">
                                        <p:cTn id="13" dur="500" fill="hold"/>
                                        <p:tgtEl>
                                          <p:spTgt spid="330755"/>
                                        </p:tgtEl>
                                        <p:attrNameLst>
                                          <p:attrName>ppt_x</p:attrName>
                                        </p:attrNameLst>
                                      </p:cBhvr>
                                      <p:tavLst>
                                        <p:tav tm="0">
                                          <p:val>
                                            <p:strVal val="0-#ppt_w/2"/>
                                          </p:val>
                                        </p:tav>
                                        <p:tav tm="100000">
                                          <p:val>
                                            <p:strVal val="#ppt_x"/>
                                          </p:val>
                                        </p:tav>
                                      </p:tavLst>
                                    </p:anim>
                                    <p:anim calcmode="lin" valueType="num">
                                      <p:cBhvr additive="base">
                                        <p:cTn id="14" dur="500" fill="hold"/>
                                        <p:tgtEl>
                                          <p:spTgt spid="3307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184" y="3488144"/>
            <a:ext cx="7641336" cy="4681728"/>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20" y="-675456"/>
            <a:ext cx="8022336" cy="3968496"/>
          </a:xfrm>
          <a:prstGeom prst="rect">
            <a:avLst/>
          </a:prstGeom>
        </p:spPr>
      </p:pic>
    </p:spTree>
    <p:extLst>
      <p:ext uri="{BB962C8B-B14F-4D97-AF65-F5344CB8AC3E}">
        <p14:creationId xmlns:p14="http://schemas.microsoft.com/office/powerpoint/2010/main" val="38962377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altLang="zh-CN" dirty="0"/>
              <a:t>5.2.1 </a:t>
            </a:r>
            <a:r>
              <a:rPr lang="zh-CN" altLang="en-US" dirty="0"/>
              <a:t>图的邻接矩阵存储</a:t>
            </a:r>
          </a:p>
        </p:txBody>
      </p:sp>
      <p:sp>
        <p:nvSpPr>
          <p:cNvPr id="331779" name="Rectangle 3"/>
          <p:cNvSpPr>
            <a:spLocks noGrp="1" noChangeArrowheads="1"/>
          </p:cNvSpPr>
          <p:nvPr>
            <p:ph type="body" idx="1"/>
          </p:nvPr>
        </p:nvSpPr>
        <p:spPr>
          <a:xfrm>
            <a:off x="1331640" y="1268760"/>
            <a:ext cx="7704856" cy="3733800"/>
          </a:xfrm>
          <a:noFill/>
          <a:ln/>
        </p:spPr>
        <p:txBody>
          <a:bodyPr/>
          <a:lstStyle/>
          <a:p>
            <a:pPr>
              <a:buFont typeface="Wingdings" pitchFamily="2" charset="2"/>
              <a:buNone/>
            </a:pPr>
            <a:r>
              <a:rPr lang="en-US" altLang="zh-CN" dirty="0" smtClean="0">
                <a:latin typeface="+mj-lt"/>
                <a:ea typeface="+mj-ea"/>
              </a:rPr>
              <a:t>     </a:t>
            </a:r>
            <a:r>
              <a:rPr lang="zh-CN" altLang="en-US" b="1" dirty="0" smtClean="0">
                <a:solidFill>
                  <a:srgbClr val="C00000"/>
                </a:solidFill>
                <a:latin typeface="+mj-lt"/>
                <a:ea typeface="+mj-ea"/>
              </a:rPr>
              <a:t>网</a:t>
            </a:r>
            <a:r>
              <a:rPr lang="en-US" altLang="zh-CN" b="1" dirty="0" smtClean="0">
                <a:solidFill>
                  <a:srgbClr val="C00000"/>
                </a:solidFill>
                <a:latin typeface="+mj-lt"/>
                <a:ea typeface="+mj-ea"/>
              </a:rPr>
              <a:t>(</a:t>
            </a:r>
            <a:r>
              <a:rPr lang="zh-CN" altLang="en-US" b="1" dirty="0" smtClean="0">
                <a:solidFill>
                  <a:srgbClr val="C00000"/>
                </a:solidFill>
                <a:latin typeface="+mj-lt"/>
                <a:ea typeface="+mj-ea"/>
              </a:rPr>
              <a:t>带权</a:t>
            </a:r>
            <a:r>
              <a:rPr lang="en-US" altLang="zh-CN" b="1" dirty="0" smtClean="0">
                <a:solidFill>
                  <a:srgbClr val="C00000"/>
                </a:solidFill>
                <a:latin typeface="+mj-lt"/>
                <a:ea typeface="+mj-ea"/>
              </a:rPr>
              <a:t>)</a:t>
            </a:r>
            <a:r>
              <a:rPr lang="zh-CN" altLang="en-US" dirty="0" smtClean="0">
                <a:latin typeface="+mj-lt"/>
                <a:ea typeface="+mj-ea"/>
              </a:rPr>
              <a:t>的</a:t>
            </a:r>
            <a:r>
              <a:rPr lang="zh-CN" altLang="en-US" dirty="0">
                <a:latin typeface="+mj-lt"/>
                <a:ea typeface="+mj-ea"/>
              </a:rPr>
              <a:t>邻接矩阵可以定义</a:t>
            </a:r>
            <a:r>
              <a:rPr lang="zh-CN" altLang="en-US" dirty="0" smtClean="0">
                <a:latin typeface="+mj-lt"/>
                <a:ea typeface="+mj-ea"/>
              </a:rPr>
              <a:t>：</a:t>
            </a:r>
            <a:r>
              <a:rPr lang="en-US" altLang="zh-CN" dirty="0" smtClean="0">
                <a:latin typeface="+mj-lt"/>
                <a:ea typeface="+mj-ea"/>
              </a:rPr>
              <a:t>	</a:t>
            </a:r>
            <a:endParaRPr lang="zh-CN" altLang="en-US" sz="2800" b="0" dirty="0" smtClean="0">
              <a:latin typeface="+mj-lt"/>
              <a:ea typeface="+mj-ea"/>
            </a:endParaRPr>
          </a:p>
          <a:p>
            <a:pPr>
              <a:buNone/>
            </a:pPr>
            <a:r>
              <a:rPr lang="en-US" altLang="zh-CN" sz="2800" b="0" dirty="0" smtClean="0">
                <a:latin typeface="+mj-lt"/>
                <a:ea typeface="+mj-ea"/>
              </a:rPr>
              <a:t>          	            </a:t>
            </a:r>
            <a:r>
              <a:rPr lang="en-US" altLang="zh-CN" sz="2800" dirty="0" err="1" smtClean="0">
                <a:latin typeface="+mj-lt"/>
                <a:ea typeface="+mj-ea"/>
              </a:rPr>
              <a:t>w</a:t>
            </a:r>
            <a:r>
              <a:rPr lang="en-US" altLang="zh-CN" sz="2800" baseline="-25000" dirty="0" err="1" smtClean="0">
                <a:latin typeface="+mj-lt"/>
                <a:ea typeface="+mj-ea"/>
              </a:rPr>
              <a:t>ij</a:t>
            </a:r>
            <a:r>
              <a:rPr lang="en-US" altLang="zh-CN" sz="2800" dirty="0" smtClean="0">
                <a:latin typeface="+mj-lt"/>
                <a:ea typeface="+mj-ea"/>
              </a:rPr>
              <a:t>   </a:t>
            </a:r>
            <a:r>
              <a:rPr lang="en-US" altLang="zh-CN" sz="2800" dirty="0" err="1" smtClean="0">
                <a:latin typeface="+mj-lt"/>
                <a:ea typeface="+mj-ea"/>
              </a:rPr>
              <a:t>i≠j</a:t>
            </a:r>
            <a:r>
              <a:rPr lang="en-US" altLang="zh-CN" sz="2800" dirty="0" smtClean="0">
                <a:latin typeface="+mj-lt"/>
                <a:ea typeface="+mj-ea"/>
              </a:rPr>
              <a:t>  &amp;&amp; </a:t>
            </a:r>
            <a:r>
              <a:rPr lang="zh-CN" altLang="en-US" sz="2800" dirty="0" smtClean="0">
                <a:latin typeface="+mj-lt"/>
                <a:ea typeface="+mj-ea"/>
              </a:rPr>
              <a:t>(</a:t>
            </a:r>
            <a:r>
              <a:rPr lang="en-US" altLang="zh-CN" sz="2800" dirty="0" err="1" smtClean="0">
                <a:latin typeface="+mj-lt"/>
                <a:ea typeface="+mj-ea"/>
              </a:rPr>
              <a:t>v</a:t>
            </a:r>
            <a:r>
              <a:rPr lang="en-US" altLang="zh-CN" sz="2800" baseline="-25000" dirty="0" err="1" smtClean="0">
                <a:latin typeface="+mj-lt"/>
                <a:ea typeface="+mj-ea"/>
              </a:rPr>
              <a:t>i</a:t>
            </a:r>
            <a:r>
              <a:rPr lang="en-US" altLang="zh-CN" sz="2800" dirty="0" err="1" smtClean="0">
                <a:latin typeface="+mj-lt"/>
                <a:ea typeface="+mj-ea"/>
              </a:rPr>
              <a:t>,v</a:t>
            </a:r>
            <a:r>
              <a:rPr lang="en-US" altLang="zh-CN" sz="2800" baseline="-25000" dirty="0" err="1" smtClean="0">
                <a:latin typeface="+mj-lt"/>
                <a:ea typeface="+mj-ea"/>
              </a:rPr>
              <a:t>j</a:t>
            </a:r>
            <a:r>
              <a:rPr lang="en-US" altLang="zh-CN" sz="2800" dirty="0" smtClean="0">
                <a:latin typeface="+mj-lt"/>
                <a:ea typeface="+mj-ea"/>
              </a:rPr>
              <a:t>)∈E</a:t>
            </a:r>
            <a:endParaRPr lang="zh-CN" altLang="en-US" sz="2800" dirty="0" smtClean="0">
              <a:latin typeface="+mj-lt"/>
              <a:ea typeface="+mj-ea"/>
            </a:endParaRPr>
          </a:p>
          <a:p>
            <a:pPr>
              <a:buNone/>
            </a:pPr>
            <a:r>
              <a:rPr lang="zh-CN" altLang="en-US" sz="2800" b="0" dirty="0" smtClean="0">
                <a:latin typeface="+mj-lt"/>
                <a:ea typeface="+mj-ea"/>
              </a:rPr>
              <a:t>                      </a:t>
            </a:r>
            <a:r>
              <a:rPr lang="zh-CN" altLang="en-US" sz="2800" dirty="0" smtClean="0">
                <a:latin typeface="+mj-lt"/>
                <a:ea typeface="+mj-ea"/>
              </a:rPr>
              <a:t>∞    不存在边，或 </a:t>
            </a:r>
            <a:r>
              <a:rPr lang="en-US" altLang="zh-CN" sz="2800" dirty="0" err="1" smtClean="0">
                <a:latin typeface="+mj-lt"/>
                <a:ea typeface="+mj-ea"/>
              </a:rPr>
              <a:t>i</a:t>
            </a:r>
            <a:r>
              <a:rPr lang="en-US" altLang="zh-CN" sz="2800" dirty="0" smtClean="0">
                <a:latin typeface="+mj-lt"/>
                <a:ea typeface="+mj-ea"/>
              </a:rPr>
              <a:t>=j</a:t>
            </a:r>
            <a:r>
              <a:rPr lang="zh-CN" altLang="en-US" sz="2800" dirty="0" smtClean="0">
                <a:latin typeface="+mj-lt"/>
                <a:ea typeface="+mj-ea"/>
              </a:rPr>
              <a:t>（对角线为∞） </a:t>
            </a:r>
            <a:endParaRPr lang="zh-CN" altLang="en-US" sz="2800" dirty="0">
              <a:latin typeface="+mj-lt"/>
              <a:ea typeface="+mj-ea"/>
            </a:endParaRPr>
          </a:p>
        </p:txBody>
      </p:sp>
      <p:sp>
        <p:nvSpPr>
          <p:cNvPr id="331780" name="AutoShape 4"/>
          <p:cNvSpPr>
            <a:spLocks/>
          </p:cNvSpPr>
          <p:nvPr/>
        </p:nvSpPr>
        <p:spPr bwMode="auto">
          <a:xfrm>
            <a:off x="3015953" y="1988840"/>
            <a:ext cx="115887" cy="896938"/>
          </a:xfrm>
          <a:prstGeom prst="leftBrace">
            <a:avLst>
              <a:gd name="adj1" fmla="val 64498"/>
              <a:gd name="adj2" fmla="val 50000"/>
            </a:avLst>
          </a:prstGeom>
          <a:noFill/>
          <a:ln w="3175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331781" name="Text Box 5"/>
          <p:cNvSpPr txBox="1">
            <a:spLocks noChangeArrowheads="1"/>
          </p:cNvSpPr>
          <p:nvPr/>
        </p:nvSpPr>
        <p:spPr bwMode="auto">
          <a:xfrm>
            <a:off x="1547515" y="2022178"/>
            <a:ext cx="1447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dirty="0" smtClean="0">
                <a:solidFill>
                  <a:srgbClr val="FF6600"/>
                </a:solidFill>
                <a:latin typeface="+mj-lt"/>
                <a:ea typeface="+mj-ea"/>
              </a:rPr>
              <a:t>arc[</a:t>
            </a:r>
            <a:r>
              <a:rPr kumimoji="1" lang="en-US" altLang="zh-CN" sz="2800" dirty="0" err="1" smtClean="0">
                <a:solidFill>
                  <a:srgbClr val="FF6600"/>
                </a:solidFill>
                <a:latin typeface="+mj-lt"/>
                <a:ea typeface="+mj-ea"/>
              </a:rPr>
              <a:t>i,j</a:t>
            </a:r>
            <a:r>
              <a:rPr kumimoji="1" lang="en-US" altLang="zh-CN" sz="2800" dirty="0">
                <a:solidFill>
                  <a:srgbClr val="FF6600"/>
                </a:solidFill>
                <a:latin typeface="+mj-lt"/>
                <a:ea typeface="+mj-ea"/>
              </a:rPr>
              <a:t>]</a:t>
            </a:r>
            <a:r>
              <a:rPr kumimoji="1" lang="en-US" altLang="zh-CN" sz="2800" b="1" dirty="0">
                <a:solidFill>
                  <a:srgbClr val="FF6600"/>
                </a:solidFill>
                <a:latin typeface="+mj-lt"/>
                <a:ea typeface="+mj-ea"/>
              </a:rPr>
              <a:t>=</a:t>
            </a:r>
            <a:r>
              <a:rPr kumimoji="1" lang="en-US" altLang="zh-CN" sz="2800" dirty="0">
                <a:solidFill>
                  <a:srgbClr val="FF6600"/>
                </a:solidFill>
                <a:latin typeface="+mj-lt"/>
                <a:ea typeface="+mj-ea"/>
              </a:rPr>
              <a:t> </a:t>
            </a:r>
            <a:endParaRPr kumimoji="1" lang="zh-CN" altLang="en-US" sz="2800" dirty="0">
              <a:solidFill>
                <a:srgbClr val="FF6600"/>
              </a:solidFill>
              <a:latin typeface="+mj-lt"/>
              <a:ea typeface="+mj-ea"/>
            </a:endParaRPr>
          </a:p>
        </p:txBody>
      </p:sp>
      <p:sp>
        <p:nvSpPr>
          <p:cNvPr id="331782" name="Rectangle 6"/>
          <p:cNvSpPr>
            <a:spLocks noChangeArrowheads="1"/>
          </p:cNvSpPr>
          <p:nvPr/>
        </p:nvSpPr>
        <p:spPr bwMode="auto">
          <a:xfrm>
            <a:off x="1537860" y="6063679"/>
            <a:ext cx="73729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110000"/>
              <a:buFont typeface="Wingdings" pitchFamily="2" charset="2"/>
              <a:buNone/>
            </a:pPr>
            <a:r>
              <a:rPr lang="zh-CN" altLang="en-US" sz="2400" b="1" dirty="0">
                <a:latin typeface="+mj-lt"/>
                <a:ea typeface="+mj-ea"/>
              </a:rPr>
              <a:t>实际编程中，可以使用一个宏</a:t>
            </a:r>
            <a:r>
              <a:rPr lang="en-US" altLang="zh-CN" sz="2400" b="1" dirty="0">
                <a:latin typeface="+mj-lt"/>
                <a:ea typeface="+mj-ea"/>
              </a:rPr>
              <a:t>MAX_VALUE</a:t>
            </a:r>
            <a:r>
              <a:rPr lang="zh-CN" altLang="en-US" sz="2400" b="1" dirty="0">
                <a:latin typeface="+mj-lt"/>
                <a:ea typeface="+mj-ea"/>
              </a:rPr>
              <a:t>代替</a:t>
            </a:r>
            <a:r>
              <a:rPr lang="en-US" altLang="zh-CN" sz="2400" b="1" dirty="0">
                <a:latin typeface="+mj-lt"/>
                <a:ea typeface="+mj-ea"/>
              </a:rPr>
              <a:t>∞。</a:t>
            </a:r>
            <a:endParaRPr lang="zh-CN" altLang="en-US" sz="2400" b="1" dirty="0">
              <a:latin typeface="+mj-lt"/>
              <a:ea typeface="+mj-ea"/>
            </a:endParaRPr>
          </a:p>
        </p:txBody>
      </p:sp>
      <p:grpSp>
        <p:nvGrpSpPr>
          <p:cNvPr id="7" name="Group 3"/>
          <p:cNvGrpSpPr>
            <a:grpSpLocks/>
          </p:cNvGrpSpPr>
          <p:nvPr/>
        </p:nvGrpSpPr>
        <p:grpSpPr bwMode="auto">
          <a:xfrm>
            <a:off x="1619894" y="3088726"/>
            <a:ext cx="2438400" cy="2667000"/>
            <a:chOff x="720" y="2496"/>
            <a:chExt cx="1152" cy="1277"/>
          </a:xfrm>
        </p:grpSpPr>
        <p:graphicFrame>
          <p:nvGraphicFramePr>
            <p:cNvPr id="8" name="Object 4"/>
            <p:cNvGraphicFramePr>
              <a:graphicFrameLocks noChangeAspect="1"/>
            </p:cNvGraphicFramePr>
            <p:nvPr/>
          </p:nvGraphicFramePr>
          <p:xfrm>
            <a:off x="720" y="2496"/>
            <a:ext cx="1152" cy="1038"/>
          </p:xfrm>
          <a:graphic>
            <a:graphicData uri="http://schemas.openxmlformats.org/presentationml/2006/ole">
              <mc:AlternateContent xmlns:mc="http://schemas.openxmlformats.org/markup-compatibility/2006">
                <mc:Choice xmlns:v="urn:schemas-microsoft-com:vml" Requires="v">
                  <p:oleObj spid="_x0000_s12320" name="位图图像" r:id="rId3" imgW="1828571" imgH="1647619" progId="Paint.Picture">
                    <p:embed/>
                  </p:oleObj>
                </mc:Choice>
                <mc:Fallback>
                  <p:oleObj name="位图图像" r:id="rId3" imgW="1828571" imgH="164761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2496"/>
                          <a:ext cx="1152" cy="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5"/>
            <p:cNvGraphicFramePr>
              <a:graphicFrameLocks noChangeAspect="1"/>
            </p:cNvGraphicFramePr>
            <p:nvPr/>
          </p:nvGraphicFramePr>
          <p:xfrm>
            <a:off x="1248" y="3596"/>
            <a:ext cx="192" cy="177"/>
          </p:xfrm>
          <a:graphic>
            <a:graphicData uri="http://schemas.openxmlformats.org/presentationml/2006/ole">
              <mc:AlternateContent xmlns:mc="http://schemas.openxmlformats.org/markup-compatibility/2006">
                <mc:Choice xmlns:v="urn:schemas-microsoft-com:vml" Requires="v">
                  <p:oleObj spid="_x0000_s12321" name="位图图像" r:id="rId5" imgW="237969" imgH="219222" progId="Paint.Picture">
                    <p:embed/>
                  </p:oleObj>
                </mc:Choice>
                <mc:Fallback>
                  <p:oleObj name="位图图像" r:id="rId5" imgW="237969" imgH="219222"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 y="3596"/>
                          <a:ext cx="192"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0" name="Group 6"/>
          <p:cNvGrpSpPr>
            <a:grpSpLocks/>
          </p:cNvGrpSpPr>
          <p:nvPr/>
        </p:nvGrpSpPr>
        <p:grpSpPr bwMode="auto">
          <a:xfrm>
            <a:off x="4499619" y="3736426"/>
            <a:ext cx="3960813" cy="2305050"/>
            <a:chOff x="2160" y="2208"/>
            <a:chExt cx="2495" cy="1452"/>
          </a:xfrm>
        </p:grpSpPr>
        <p:sp>
          <p:nvSpPr>
            <p:cNvPr id="11" name="Text Box 7"/>
            <p:cNvSpPr txBox="1">
              <a:spLocks noChangeArrowheads="1"/>
            </p:cNvSpPr>
            <p:nvPr/>
          </p:nvSpPr>
          <p:spPr bwMode="auto">
            <a:xfrm>
              <a:off x="3024" y="3330"/>
              <a:ext cx="10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solidFill>
                    <a:srgbClr val="000000"/>
                  </a:solidFill>
                  <a:latin typeface="+mj-lt"/>
                  <a:ea typeface="+mj-ea"/>
                </a:rPr>
                <a:t>邻接矩阵</a:t>
              </a:r>
            </a:p>
          </p:txBody>
        </p:sp>
        <p:grpSp>
          <p:nvGrpSpPr>
            <p:cNvPr id="12" name="Group 8"/>
            <p:cNvGrpSpPr>
              <a:grpSpLocks/>
            </p:cNvGrpSpPr>
            <p:nvPr/>
          </p:nvGrpSpPr>
          <p:grpSpPr bwMode="auto">
            <a:xfrm>
              <a:off x="2160" y="2208"/>
              <a:ext cx="2495" cy="1221"/>
              <a:chOff x="2160" y="2208"/>
              <a:chExt cx="2495" cy="1221"/>
            </a:xfrm>
          </p:grpSpPr>
          <p:grpSp>
            <p:nvGrpSpPr>
              <p:cNvPr id="13" name="Group 9"/>
              <p:cNvGrpSpPr>
                <a:grpSpLocks/>
              </p:cNvGrpSpPr>
              <p:nvPr/>
            </p:nvGrpSpPr>
            <p:grpSpPr bwMode="auto">
              <a:xfrm>
                <a:off x="2688" y="2208"/>
                <a:ext cx="1967" cy="1221"/>
                <a:chOff x="3120" y="2352"/>
                <a:chExt cx="1967" cy="1221"/>
              </a:xfrm>
            </p:grpSpPr>
            <p:sp>
              <p:nvSpPr>
                <p:cNvPr id="15" name="Text Box 10"/>
                <p:cNvSpPr txBox="1">
                  <a:spLocks noChangeArrowheads="1"/>
                </p:cNvSpPr>
                <p:nvPr/>
              </p:nvSpPr>
              <p:spPr bwMode="auto">
                <a:xfrm>
                  <a:off x="3263" y="2352"/>
                  <a:ext cx="1824" cy="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dirty="0" smtClean="0">
                      <a:solidFill>
                        <a:srgbClr val="000000"/>
                      </a:solidFill>
                    </a:rPr>
                    <a:t>∞</a:t>
                  </a:r>
                  <a:r>
                    <a:rPr kumimoji="1" lang="en-US" altLang="zh-CN" sz="2400" dirty="0" smtClean="0">
                      <a:solidFill>
                        <a:srgbClr val="000000"/>
                      </a:solidFill>
                      <a:latin typeface="+mj-lt"/>
                      <a:ea typeface="+mj-ea"/>
                    </a:rPr>
                    <a:t>   </a:t>
                  </a:r>
                  <a:r>
                    <a:rPr kumimoji="1" lang="zh-CN" altLang="en-US" sz="2400" dirty="0">
                      <a:solidFill>
                        <a:srgbClr val="000000"/>
                      </a:solidFill>
                      <a:latin typeface="+mj-lt"/>
                      <a:ea typeface="+mj-ea"/>
                    </a:rPr>
                    <a:t>1   </a:t>
                  </a:r>
                  <a:r>
                    <a:rPr kumimoji="1" lang="en-US" altLang="zh-CN" sz="2400" dirty="0">
                      <a:solidFill>
                        <a:srgbClr val="000000"/>
                      </a:solidFill>
                      <a:latin typeface="+mj-lt"/>
                      <a:ea typeface="+mj-ea"/>
                    </a:rPr>
                    <a:t>∞</a:t>
                  </a:r>
                  <a:r>
                    <a:rPr kumimoji="1" lang="zh-CN" altLang="en-US" sz="2400" dirty="0">
                      <a:solidFill>
                        <a:srgbClr val="000000"/>
                      </a:solidFill>
                      <a:latin typeface="+mj-lt"/>
                      <a:ea typeface="+mj-ea"/>
                    </a:rPr>
                    <a:t>    3   </a:t>
                  </a:r>
                  <a:r>
                    <a:rPr kumimoji="1" lang="en-US" altLang="zh-CN" sz="2400" dirty="0">
                      <a:solidFill>
                        <a:srgbClr val="000000"/>
                      </a:solidFill>
                      <a:latin typeface="+mj-lt"/>
                      <a:ea typeface="+mj-ea"/>
                    </a:rPr>
                    <a:t>∞</a:t>
                  </a:r>
                  <a:endParaRPr kumimoji="1" lang="zh-CN" altLang="en-US" sz="2400" dirty="0">
                    <a:solidFill>
                      <a:srgbClr val="000000"/>
                    </a:solidFill>
                    <a:latin typeface="+mj-lt"/>
                    <a:ea typeface="+mj-ea"/>
                  </a:endParaRPr>
                </a:p>
                <a:p>
                  <a:r>
                    <a:rPr kumimoji="1" lang="zh-CN" altLang="en-US" sz="2400" dirty="0">
                      <a:solidFill>
                        <a:srgbClr val="000000"/>
                      </a:solidFill>
                      <a:latin typeface="+mj-lt"/>
                      <a:ea typeface="+mj-ea"/>
                    </a:rPr>
                    <a:t>1 </a:t>
                  </a:r>
                  <a:r>
                    <a:rPr kumimoji="1" lang="zh-CN" altLang="en-US" sz="2400" dirty="0" smtClean="0">
                      <a:solidFill>
                        <a:srgbClr val="000000"/>
                      </a:solidFill>
                      <a:latin typeface="+mj-lt"/>
                      <a:ea typeface="+mj-ea"/>
                    </a:rPr>
                    <a:t>  </a:t>
                  </a:r>
                  <a:r>
                    <a:rPr lang="en-US" altLang="zh-CN" sz="2400" dirty="0" smtClean="0">
                      <a:solidFill>
                        <a:srgbClr val="000000"/>
                      </a:solidFill>
                    </a:rPr>
                    <a:t>∞</a:t>
                  </a:r>
                  <a:r>
                    <a:rPr kumimoji="1" lang="zh-CN" altLang="en-US" sz="2400" dirty="0" smtClean="0">
                      <a:solidFill>
                        <a:srgbClr val="000000"/>
                      </a:solidFill>
                      <a:latin typeface="+mj-lt"/>
                      <a:ea typeface="+mj-ea"/>
                    </a:rPr>
                    <a:t>   </a:t>
                  </a:r>
                  <a:r>
                    <a:rPr kumimoji="1" lang="zh-CN" altLang="en-US" sz="2400" dirty="0">
                      <a:solidFill>
                        <a:srgbClr val="000000"/>
                      </a:solidFill>
                      <a:latin typeface="+mj-lt"/>
                      <a:ea typeface="+mj-ea"/>
                    </a:rPr>
                    <a:t>1    </a:t>
                  </a:r>
                  <a:r>
                    <a:rPr kumimoji="1" lang="en-US" altLang="zh-CN" sz="2400" dirty="0">
                      <a:solidFill>
                        <a:srgbClr val="000000"/>
                      </a:solidFill>
                      <a:latin typeface="+mj-lt"/>
                      <a:ea typeface="+mj-ea"/>
                    </a:rPr>
                    <a:t>∞</a:t>
                  </a:r>
                  <a:r>
                    <a:rPr kumimoji="1" lang="zh-CN" altLang="en-US" sz="2400" dirty="0">
                      <a:solidFill>
                        <a:srgbClr val="000000"/>
                      </a:solidFill>
                      <a:latin typeface="+mj-lt"/>
                      <a:ea typeface="+mj-ea"/>
                    </a:rPr>
                    <a:t>   </a:t>
                  </a:r>
                  <a:r>
                    <a:rPr kumimoji="1" lang="zh-CN" altLang="en-US" sz="2400" dirty="0" smtClean="0">
                      <a:solidFill>
                        <a:srgbClr val="000000"/>
                      </a:solidFill>
                      <a:latin typeface="+mj-lt"/>
                      <a:ea typeface="+mj-ea"/>
                    </a:rPr>
                    <a:t> </a:t>
                  </a:r>
                  <a:r>
                    <a:rPr kumimoji="1" lang="en-US" altLang="zh-CN" sz="2400" dirty="0" smtClean="0">
                      <a:solidFill>
                        <a:srgbClr val="000000"/>
                      </a:solidFill>
                      <a:latin typeface="+mj-lt"/>
                      <a:ea typeface="+mj-ea"/>
                    </a:rPr>
                    <a:t>4</a:t>
                  </a:r>
                  <a:endParaRPr kumimoji="1" lang="zh-CN" altLang="en-US" sz="2400" dirty="0">
                    <a:solidFill>
                      <a:srgbClr val="000000"/>
                    </a:solidFill>
                    <a:latin typeface="+mj-lt"/>
                    <a:ea typeface="+mj-ea"/>
                  </a:endParaRPr>
                </a:p>
                <a:p>
                  <a:r>
                    <a:rPr kumimoji="1" lang="en-US" altLang="zh-CN" sz="2400" dirty="0">
                      <a:solidFill>
                        <a:srgbClr val="000000"/>
                      </a:solidFill>
                      <a:latin typeface="+mj-lt"/>
                      <a:ea typeface="+mj-ea"/>
                    </a:rPr>
                    <a:t>∞</a:t>
                  </a:r>
                  <a:r>
                    <a:rPr kumimoji="1" lang="zh-CN" altLang="en-US" sz="2400" dirty="0">
                      <a:solidFill>
                        <a:srgbClr val="000000"/>
                      </a:solidFill>
                      <a:latin typeface="+mj-lt"/>
                      <a:ea typeface="+mj-ea"/>
                    </a:rPr>
                    <a:t>   1 </a:t>
                  </a:r>
                  <a:r>
                    <a:rPr kumimoji="1" lang="zh-CN" altLang="en-US" sz="2400" dirty="0" smtClean="0">
                      <a:solidFill>
                        <a:srgbClr val="000000"/>
                      </a:solidFill>
                      <a:latin typeface="+mj-lt"/>
                      <a:ea typeface="+mj-ea"/>
                    </a:rPr>
                    <a:t>  </a:t>
                  </a:r>
                  <a:r>
                    <a:rPr lang="en-US" altLang="zh-CN" sz="2400" dirty="0" smtClean="0">
                      <a:solidFill>
                        <a:srgbClr val="000000"/>
                      </a:solidFill>
                    </a:rPr>
                    <a:t>∞</a:t>
                  </a:r>
                  <a:r>
                    <a:rPr kumimoji="1" lang="zh-CN" altLang="en-US" sz="2400" dirty="0" smtClean="0">
                      <a:solidFill>
                        <a:srgbClr val="000000"/>
                      </a:solidFill>
                      <a:latin typeface="+mj-lt"/>
                      <a:ea typeface="+mj-ea"/>
                    </a:rPr>
                    <a:t>    </a:t>
                  </a:r>
                  <a:r>
                    <a:rPr kumimoji="1" lang="en-US" altLang="zh-CN" sz="2400" dirty="0">
                      <a:solidFill>
                        <a:srgbClr val="000000"/>
                      </a:solidFill>
                      <a:latin typeface="+mj-lt"/>
                      <a:ea typeface="+mj-ea"/>
                    </a:rPr>
                    <a:t>∞</a:t>
                  </a:r>
                  <a:r>
                    <a:rPr kumimoji="1" lang="zh-CN" altLang="en-US" sz="2400" dirty="0">
                      <a:solidFill>
                        <a:srgbClr val="000000"/>
                      </a:solidFill>
                      <a:latin typeface="+mj-lt"/>
                      <a:ea typeface="+mj-ea"/>
                    </a:rPr>
                    <a:t>   2</a:t>
                  </a:r>
                </a:p>
                <a:p>
                  <a:r>
                    <a:rPr kumimoji="1" lang="zh-CN" altLang="en-US" sz="2400" dirty="0">
                      <a:solidFill>
                        <a:srgbClr val="000000"/>
                      </a:solidFill>
                      <a:latin typeface="+mj-lt"/>
                      <a:ea typeface="+mj-ea"/>
                    </a:rPr>
                    <a:t>3   </a:t>
                  </a:r>
                  <a:r>
                    <a:rPr kumimoji="1" lang="en-US" altLang="zh-CN" sz="2400" dirty="0">
                      <a:solidFill>
                        <a:srgbClr val="000000"/>
                      </a:solidFill>
                      <a:latin typeface="+mj-lt"/>
                      <a:ea typeface="+mj-ea"/>
                    </a:rPr>
                    <a:t>∞</a:t>
                  </a:r>
                  <a:r>
                    <a:rPr kumimoji="1" lang="zh-CN" altLang="en-US" sz="2400" dirty="0">
                      <a:solidFill>
                        <a:srgbClr val="000000"/>
                      </a:solidFill>
                      <a:latin typeface="+mj-lt"/>
                      <a:ea typeface="+mj-ea"/>
                    </a:rPr>
                    <a:t>   </a:t>
                  </a:r>
                  <a:r>
                    <a:rPr kumimoji="1" lang="en-US" altLang="zh-CN" sz="2400" dirty="0">
                      <a:solidFill>
                        <a:srgbClr val="000000"/>
                      </a:solidFill>
                      <a:latin typeface="+mj-lt"/>
                      <a:ea typeface="+mj-ea"/>
                    </a:rPr>
                    <a:t>∞ </a:t>
                  </a:r>
                  <a:r>
                    <a:rPr kumimoji="1" lang="en-US" altLang="zh-CN" sz="2400" dirty="0" smtClean="0">
                      <a:solidFill>
                        <a:srgbClr val="000000"/>
                      </a:solidFill>
                      <a:latin typeface="+mj-lt"/>
                      <a:ea typeface="+mj-ea"/>
                    </a:rPr>
                    <a:t>   </a:t>
                  </a:r>
                  <a:r>
                    <a:rPr lang="en-US" altLang="zh-CN" sz="2400" dirty="0" smtClean="0">
                      <a:solidFill>
                        <a:srgbClr val="000000"/>
                      </a:solidFill>
                    </a:rPr>
                    <a:t>∞</a:t>
                  </a:r>
                  <a:r>
                    <a:rPr kumimoji="1" lang="zh-CN" altLang="en-US" sz="2400" dirty="0" smtClean="0">
                      <a:solidFill>
                        <a:srgbClr val="000000"/>
                      </a:solidFill>
                      <a:latin typeface="+mj-lt"/>
                      <a:ea typeface="+mj-ea"/>
                    </a:rPr>
                    <a:t>    </a:t>
                  </a:r>
                  <a:r>
                    <a:rPr kumimoji="1" lang="zh-CN" altLang="en-US" sz="2400" dirty="0">
                      <a:solidFill>
                        <a:srgbClr val="000000"/>
                      </a:solidFill>
                      <a:latin typeface="+mj-lt"/>
                      <a:ea typeface="+mj-ea"/>
                    </a:rPr>
                    <a:t>5                   </a:t>
                  </a:r>
                </a:p>
                <a:p>
                  <a:r>
                    <a:rPr kumimoji="1" lang="en-US" altLang="zh-CN" sz="2400" dirty="0">
                      <a:solidFill>
                        <a:srgbClr val="000000"/>
                      </a:solidFill>
                      <a:latin typeface="+mj-lt"/>
                      <a:ea typeface="+mj-ea"/>
                    </a:rPr>
                    <a:t>∞</a:t>
                  </a:r>
                  <a:r>
                    <a:rPr kumimoji="1" lang="zh-CN" altLang="en-US" sz="2400" dirty="0">
                      <a:solidFill>
                        <a:srgbClr val="000000"/>
                      </a:solidFill>
                      <a:latin typeface="+mj-lt"/>
                      <a:ea typeface="+mj-ea"/>
                    </a:rPr>
                    <a:t>   4    2    5 </a:t>
                  </a:r>
                  <a:r>
                    <a:rPr kumimoji="1" lang="zh-CN" altLang="en-US" sz="2400" dirty="0" smtClean="0">
                      <a:solidFill>
                        <a:srgbClr val="000000"/>
                      </a:solidFill>
                      <a:latin typeface="+mj-lt"/>
                      <a:ea typeface="+mj-ea"/>
                    </a:rPr>
                    <a:t>   </a:t>
                  </a:r>
                  <a:r>
                    <a:rPr lang="en-US" altLang="zh-CN" sz="2400" dirty="0" smtClean="0">
                      <a:solidFill>
                        <a:srgbClr val="000000"/>
                      </a:solidFill>
                    </a:rPr>
                    <a:t>∞</a:t>
                  </a:r>
                  <a:endParaRPr kumimoji="1" lang="zh-CN" altLang="en-US" sz="2400" dirty="0">
                    <a:solidFill>
                      <a:srgbClr val="000000"/>
                    </a:solidFill>
                    <a:latin typeface="+mj-lt"/>
                    <a:ea typeface="+mj-ea"/>
                  </a:endParaRPr>
                </a:p>
              </p:txBody>
            </p:sp>
            <p:sp>
              <p:nvSpPr>
                <p:cNvPr id="16" name="AutoShape 11"/>
                <p:cNvSpPr>
                  <a:spLocks/>
                </p:cNvSpPr>
                <p:nvPr/>
              </p:nvSpPr>
              <p:spPr bwMode="auto">
                <a:xfrm>
                  <a:off x="3120" y="2448"/>
                  <a:ext cx="96" cy="960"/>
                </a:xfrm>
                <a:prstGeom prst="leftBracket">
                  <a:avLst>
                    <a:gd name="adj" fmla="val 8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j-lt"/>
                    <a:ea typeface="+mj-ea"/>
                  </a:endParaRPr>
                </a:p>
              </p:txBody>
            </p:sp>
            <p:sp>
              <p:nvSpPr>
                <p:cNvPr id="17" name="AutoShape 12"/>
                <p:cNvSpPr>
                  <a:spLocks/>
                </p:cNvSpPr>
                <p:nvPr/>
              </p:nvSpPr>
              <p:spPr bwMode="auto">
                <a:xfrm>
                  <a:off x="4560" y="2448"/>
                  <a:ext cx="96" cy="1008"/>
                </a:xfrm>
                <a:prstGeom prst="rightBracket">
                  <a:avLst>
                    <a:gd name="adj" fmla="val 87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j-lt"/>
                    <a:ea typeface="+mj-ea"/>
                  </a:endParaRPr>
                </a:p>
              </p:txBody>
            </p:sp>
          </p:grpSp>
          <p:sp>
            <p:nvSpPr>
              <p:cNvPr id="14" name="Text Box 13"/>
              <p:cNvSpPr txBox="1">
                <a:spLocks noChangeArrowheads="1"/>
              </p:cNvSpPr>
              <p:nvPr/>
            </p:nvSpPr>
            <p:spPr bwMode="auto">
              <a:xfrm>
                <a:off x="2160" y="2640"/>
                <a:ext cx="4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0000"/>
                    </a:solidFill>
                    <a:latin typeface="+mj-lt"/>
                    <a:ea typeface="+mj-ea"/>
                  </a:rPr>
                  <a:t>G1=</a:t>
                </a:r>
              </a:p>
            </p:txBody>
          </p:sp>
        </p:grpSp>
      </p:grpSp>
      <p:grpSp>
        <p:nvGrpSpPr>
          <p:cNvPr id="18" name="Group 21"/>
          <p:cNvGrpSpPr>
            <a:grpSpLocks/>
          </p:cNvGrpSpPr>
          <p:nvPr/>
        </p:nvGrpSpPr>
        <p:grpSpPr bwMode="auto">
          <a:xfrm>
            <a:off x="4140844" y="3015703"/>
            <a:ext cx="3962400" cy="461963"/>
            <a:chOff x="2426" y="1344"/>
            <a:chExt cx="2496" cy="291"/>
          </a:xfrm>
        </p:grpSpPr>
        <p:sp>
          <p:nvSpPr>
            <p:cNvPr id="19" name="Rectangle 22"/>
            <p:cNvSpPr>
              <a:spLocks noChangeArrowheads="1"/>
            </p:cNvSpPr>
            <p:nvPr/>
          </p:nvSpPr>
          <p:spPr bwMode="auto">
            <a:xfrm>
              <a:off x="3334" y="1344"/>
              <a:ext cx="317" cy="2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00"/>
                  </a:solidFill>
                  <a:latin typeface="+mj-lt"/>
                  <a:ea typeface="+mj-ea"/>
                </a:rPr>
                <a:t>v</a:t>
              </a:r>
              <a:r>
                <a:rPr lang="en-US" altLang="zh-CN" sz="2400" b="1" baseline="-25000">
                  <a:solidFill>
                    <a:srgbClr val="000000"/>
                  </a:solidFill>
                  <a:latin typeface="+mj-lt"/>
                  <a:ea typeface="+mj-ea"/>
                </a:rPr>
                <a:t>0</a:t>
              </a:r>
            </a:p>
          </p:txBody>
        </p:sp>
        <p:sp>
          <p:nvSpPr>
            <p:cNvPr id="20" name="Rectangle 23"/>
            <p:cNvSpPr>
              <a:spLocks noChangeArrowheads="1"/>
            </p:cNvSpPr>
            <p:nvPr/>
          </p:nvSpPr>
          <p:spPr bwMode="auto">
            <a:xfrm>
              <a:off x="3651" y="1344"/>
              <a:ext cx="318" cy="2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00"/>
                  </a:solidFill>
                  <a:latin typeface="+mj-lt"/>
                  <a:ea typeface="+mj-ea"/>
                </a:rPr>
                <a:t>v</a:t>
              </a:r>
              <a:r>
                <a:rPr lang="en-US" altLang="zh-CN" sz="2400" b="1" baseline="-25000">
                  <a:solidFill>
                    <a:srgbClr val="000000"/>
                  </a:solidFill>
                  <a:latin typeface="+mj-lt"/>
                  <a:ea typeface="+mj-ea"/>
                </a:rPr>
                <a:t>1</a:t>
              </a:r>
            </a:p>
          </p:txBody>
        </p:sp>
        <p:sp>
          <p:nvSpPr>
            <p:cNvPr id="21" name="Rectangle 24"/>
            <p:cNvSpPr>
              <a:spLocks noChangeArrowheads="1"/>
            </p:cNvSpPr>
            <p:nvPr/>
          </p:nvSpPr>
          <p:spPr bwMode="auto">
            <a:xfrm>
              <a:off x="3969" y="1344"/>
              <a:ext cx="318" cy="2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00"/>
                  </a:solidFill>
                  <a:latin typeface="+mj-lt"/>
                  <a:ea typeface="+mj-ea"/>
                </a:rPr>
                <a:t>v</a:t>
              </a:r>
              <a:r>
                <a:rPr lang="en-US" altLang="zh-CN" sz="2400" b="1" baseline="-25000">
                  <a:solidFill>
                    <a:srgbClr val="000000"/>
                  </a:solidFill>
                  <a:latin typeface="+mj-lt"/>
                  <a:ea typeface="+mj-ea"/>
                </a:rPr>
                <a:t>2</a:t>
              </a:r>
            </a:p>
          </p:txBody>
        </p:sp>
        <p:sp>
          <p:nvSpPr>
            <p:cNvPr id="22" name="Rectangle 25"/>
            <p:cNvSpPr>
              <a:spLocks noChangeArrowheads="1"/>
            </p:cNvSpPr>
            <p:nvPr/>
          </p:nvSpPr>
          <p:spPr bwMode="auto">
            <a:xfrm>
              <a:off x="4286" y="1344"/>
              <a:ext cx="318" cy="2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00"/>
                  </a:solidFill>
                  <a:latin typeface="+mj-lt"/>
                  <a:ea typeface="+mj-ea"/>
                </a:rPr>
                <a:t>v</a:t>
              </a:r>
              <a:r>
                <a:rPr lang="en-US" altLang="zh-CN" sz="2400" b="1" baseline="-25000">
                  <a:solidFill>
                    <a:srgbClr val="000000"/>
                  </a:solidFill>
                  <a:latin typeface="+mj-lt"/>
                  <a:ea typeface="+mj-ea"/>
                </a:rPr>
                <a:t>3</a:t>
              </a:r>
            </a:p>
          </p:txBody>
        </p:sp>
        <p:sp>
          <p:nvSpPr>
            <p:cNvPr id="23" name="Text Box 26"/>
            <p:cNvSpPr txBox="1">
              <a:spLocks noChangeArrowheads="1"/>
            </p:cNvSpPr>
            <p:nvPr/>
          </p:nvSpPr>
          <p:spPr bwMode="auto">
            <a:xfrm>
              <a:off x="2426" y="1344"/>
              <a:ext cx="95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00"/>
                  </a:solidFill>
                  <a:latin typeface="+mj-lt"/>
                  <a:ea typeface="+mj-ea"/>
                </a:rPr>
                <a:t>vertex[5]=</a:t>
              </a:r>
            </a:p>
          </p:txBody>
        </p:sp>
        <p:sp>
          <p:nvSpPr>
            <p:cNvPr id="24" name="Rectangle 27"/>
            <p:cNvSpPr>
              <a:spLocks noChangeArrowheads="1"/>
            </p:cNvSpPr>
            <p:nvPr/>
          </p:nvSpPr>
          <p:spPr bwMode="auto">
            <a:xfrm>
              <a:off x="4604" y="1344"/>
              <a:ext cx="318" cy="2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00"/>
                  </a:solidFill>
                  <a:latin typeface="+mj-lt"/>
                  <a:ea typeface="+mj-ea"/>
                </a:rPr>
                <a:t>v</a:t>
              </a:r>
              <a:r>
                <a:rPr lang="en-US" altLang="zh-CN" sz="2400" b="1" baseline="-25000">
                  <a:solidFill>
                    <a:srgbClr val="000000"/>
                  </a:solidFill>
                  <a:latin typeface="+mj-lt"/>
                  <a:ea typeface="+mj-ea"/>
                </a:rPr>
                <a:t>4</a:t>
              </a:r>
            </a:p>
          </p:txBody>
        </p:sp>
      </p:grpSp>
    </p:spTree>
    <p:extLst>
      <p:ext uri="{BB962C8B-B14F-4D97-AF65-F5344CB8AC3E}">
        <p14:creationId xmlns:p14="http://schemas.microsoft.com/office/powerpoint/2010/main" val="543054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anim calcmode="lin" valueType="num">
                                      <p:cBhvr additive="base">
                                        <p:cTn id="7" dur="500" fill="hold"/>
                                        <p:tgtEl>
                                          <p:spTgt spid="331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17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1779">
                                            <p:txEl>
                                              <p:pRg st="1" end="1"/>
                                            </p:txEl>
                                          </p:spTgt>
                                        </p:tgtEl>
                                        <p:attrNameLst>
                                          <p:attrName>style.visibility</p:attrName>
                                        </p:attrNameLst>
                                      </p:cBhvr>
                                      <p:to>
                                        <p:strVal val="visible"/>
                                      </p:to>
                                    </p:set>
                                    <p:anim calcmode="lin" valueType="num">
                                      <p:cBhvr additive="base">
                                        <p:cTn id="13" dur="500" fill="hold"/>
                                        <p:tgtEl>
                                          <p:spTgt spid="3317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17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1779">
                                            <p:txEl>
                                              <p:pRg st="2" end="2"/>
                                            </p:txEl>
                                          </p:spTgt>
                                        </p:tgtEl>
                                        <p:attrNameLst>
                                          <p:attrName>style.visibility</p:attrName>
                                        </p:attrNameLst>
                                      </p:cBhvr>
                                      <p:to>
                                        <p:strVal val="visible"/>
                                      </p:to>
                                    </p:set>
                                    <p:anim calcmode="lin" valueType="num">
                                      <p:cBhvr additive="base">
                                        <p:cTn id="19" dur="500" fill="hold"/>
                                        <p:tgtEl>
                                          <p:spTgt spid="3317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317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邻接矩阵的优点</a:t>
            </a:r>
            <a:endParaRPr lang="zh-CN" altLang="en-US" dirty="0"/>
          </a:p>
        </p:txBody>
      </p:sp>
      <p:sp>
        <p:nvSpPr>
          <p:cNvPr id="3" name="内容占位符 2"/>
          <p:cNvSpPr>
            <a:spLocks noGrp="1"/>
          </p:cNvSpPr>
          <p:nvPr>
            <p:ph idx="1"/>
          </p:nvPr>
        </p:nvSpPr>
        <p:spPr/>
        <p:txBody>
          <a:bodyPr/>
          <a:lstStyle/>
          <a:p>
            <a:pPr marL="342900" lvl="2" indent="-342900">
              <a:lnSpc>
                <a:spcPct val="125000"/>
              </a:lnSpc>
              <a:buClr>
                <a:schemeClr val="tx2"/>
              </a:buClr>
              <a:buFont typeface="Wingdings" pitchFamily="2" charset="2"/>
              <a:buChar char="w"/>
              <a:defRPr/>
            </a:pPr>
            <a:r>
              <a:rPr lang="zh-CN" altLang="en-US" sz="3200" dirty="0">
                <a:cs typeface="+mn-cs"/>
              </a:rPr>
              <a:t>无向图的</a:t>
            </a:r>
            <a:r>
              <a:rPr lang="zh-CN" altLang="en-US" sz="3200" dirty="0" smtClean="0">
                <a:cs typeface="+mn-cs"/>
              </a:rPr>
              <a:t>邻接矩阵</a:t>
            </a:r>
            <a:r>
              <a:rPr lang="en-US" altLang="zh-CN" sz="3200" dirty="0" smtClean="0">
                <a:cs typeface="+mn-cs"/>
              </a:rPr>
              <a:t>---</a:t>
            </a:r>
            <a:r>
              <a:rPr lang="zh-CN" altLang="en-US" sz="3200" dirty="0" smtClean="0">
                <a:cs typeface="+mn-cs"/>
              </a:rPr>
              <a:t>对角线为</a:t>
            </a:r>
            <a:r>
              <a:rPr lang="zh-CN" altLang="en-US" sz="3200" b="1" dirty="0" smtClean="0">
                <a:solidFill>
                  <a:srgbClr val="C00000"/>
                </a:solidFill>
                <a:cs typeface="+mn-cs"/>
              </a:rPr>
              <a:t>对称矩阵</a:t>
            </a:r>
            <a:endParaRPr lang="zh-CN" altLang="en-US" sz="3200" dirty="0">
              <a:cs typeface="+mn-cs"/>
            </a:endParaRPr>
          </a:p>
          <a:p>
            <a:pPr marL="342900" lvl="2" indent="-342900">
              <a:lnSpc>
                <a:spcPct val="125000"/>
              </a:lnSpc>
              <a:buClr>
                <a:schemeClr val="tx2"/>
              </a:buClr>
              <a:buFont typeface="Wingdings" pitchFamily="2" charset="2"/>
              <a:buChar char="w"/>
              <a:defRPr/>
            </a:pPr>
            <a:r>
              <a:rPr lang="zh-CN" altLang="en-US" sz="3200" b="1" dirty="0">
                <a:solidFill>
                  <a:srgbClr val="C00000"/>
                </a:solidFill>
                <a:cs typeface="+mn-cs"/>
              </a:rPr>
              <a:t>查找</a:t>
            </a:r>
            <a:r>
              <a:rPr lang="zh-CN" altLang="en-US" sz="3200" dirty="0">
                <a:cs typeface="+mn-cs"/>
              </a:rPr>
              <a:t>一条边的时间复杂度为</a:t>
            </a:r>
            <a:r>
              <a:rPr lang="en-US" altLang="zh-CN" sz="3200" dirty="0">
                <a:cs typeface="+mn-cs"/>
              </a:rPr>
              <a:t>O(1)</a:t>
            </a:r>
          </a:p>
          <a:p>
            <a:pPr marL="342900" lvl="2" indent="-342900">
              <a:lnSpc>
                <a:spcPct val="125000"/>
              </a:lnSpc>
              <a:buClr>
                <a:schemeClr val="tx2"/>
              </a:buClr>
              <a:buFont typeface="Wingdings" pitchFamily="2" charset="2"/>
              <a:buChar char="w"/>
              <a:defRPr/>
            </a:pPr>
            <a:r>
              <a:rPr lang="zh-CN" altLang="en-US" sz="3200" dirty="0">
                <a:cs typeface="+mn-cs"/>
              </a:rPr>
              <a:t>无向图，</a:t>
            </a:r>
            <a:r>
              <a:rPr lang="zh-CN" altLang="en-US" sz="3200" dirty="0" smtClean="0">
                <a:cs typeface="+mn-cs"/>
              </a:rPr>
              <a:t>顶点</a:t>
            </a:r>
            <a:r>
              <a:rPr lang="zh-CN" altLang="en-US" sz="3200" b="1" dirty="0" smtClean="0">
                <a:solidFill>
                  <a:srgbClr val="C00000"/>
                </a:solidFill>
                <a:cs typeface="+mn-cs"/>
              </a:rPr>
              <a:t>度</a:t>
            </a:r>
            <a:r>
              <a:rPr lang="en-US" altLang="zh-CN" sz="3200" dirty="0" smtClean="0">
                <a:cs typeface="+mn-cs"/>
              </a:rPr>
              <a:t>=  </a:t>
            </a:r>
            <a:r>
              <a:rPr lang="en-US" altLang="zh-CN" sz="3200" dirty="0" err="1" smtClean="0">
                <a:cs typeface="+mn-cs"/>
              </a:rPr>
              <a:t>i</a:t>
            </a:r>
            <a:r>
              <a:rPr lang="zh-CN" altLang="en-US" sz="3200" dirty="0" smtClean="0">
                <a:cs typeface="+mn-cs"/>
              </a:rPr>
              <a:t>行</a:t>
            </a:r>
            <a:r>
              <a:rPr lang="en-US" altLang="zh-CN" sz="3200" dirty="0" smtClean="0">
                <a:cs typeface="+mn-cs"/>
              </a:rPr>
              <a:t>(</a:t>
            </a:r>
            <a:r>
              <a:rPr lang="zh-CN" altLang="en-US" sz="3200" dirty="0" smtClean="0">
                <a:cs typeface="+mn-cs"/>
              </a:rPr>
              <a:t>或</a:t>
            </a:r>
            <a:r>
              <a:rPr lang="en-US" altLang="zh-CN" sz="3200" dirty="0" err="1">
                <a:cs typeface="+mn-cs"/>
              </a:rPr>
              <a:t>i</a:t>
            </a:r>
            <a:r>
              <a:rPr lang="zh-CN" altLang="en-US" sz="3200" dirty="0" smtClean="0">
                <a:cs typeface="+mn-cs"/>
              </a:rPr>
              <a:t>列</a:t>
            </a:r>
            <a:r>
              <a:rPr lang="en-US" altLang="zh-CN" sz="3200" dirty="0" smtClean="0">
                <a:cs typeface="+mn-cs"/>
              </a:rPr>
              <a:t>)</a:t>
            </a:r>
            <a:r>
              <a:rPr lang="zh-CN" altLang="en-US" sz="3200" dirty="0" smtClean="0">
                <a:cs typeface="+mn-cs"/>
              </a:rPr>
              <a:t>非</a:t>
            </a:r>
            <a:r>
              <a:rPr lang="en-US" altLang="zh-CN" sz="3200" dirty="0">
                <a:cs typeface="+mn-cs"/>
              </a:rPr>
              <a:t>0</a:t>
            </a:r>
            <a:r>
              <a:rPr lang="zh-CN" altLang="en-US" sz="3200" dirty="0">
                <a:cs typeface="+mn-cs"/>
              </a:rPr>
              <a:t>元个数</a:t>
            </a:r>
          </a:p>
          <a:p>
            <a:pPr marL="342900" lvl="2" indent="-342900">
              <a:lnSpc>
                <a:spcPct val="125000"/>
              </a:lnSpc>
              <a:buClr>
                <a:schemeClr val="tx2"/>
              </a:buClr>
              <a:buFont typeface="Wingdings" pitchFamily="2" charset="2"/>
              <a:buChar char="w"/>
              <a:defRPr/>
            </a:pPr>
            <a:r>
              <a:rPr lang="zh-CN" altLang="en-US" sz="3200" dirty="0">
                <a:cs typeface="+mn-cs"/>
              </a:rPr>
              <a:t>有向图，</a:t>
            </a:r>
            <a:r>
              <a:rPr lang="zh-CN" altLang="en-US" sz="3200" dirty="0" smtClean="0">
                <a:cs typeface="+mn-cs"/>
              </a:rPr>
              <a:t>顶点</a:t>
            </a:r>
            <a:r>
              <a:rPr lang="zh-CN" altLang="en-US" sz="3200" b="1" dirty="0" smtClean="0">
                <a:solidFill>
                  <a:srgbClr val="C00000"/>
                </a:solidFill>
                <a:cs typeface="+mn-cs"/>
              </a:rPr>
              <a:t>出</a:t>
            </a:r>
            <a:r>
              <a:rPr lang="zh-CN" altLang="en-US" sz="3200" b="1" dirty="0">
                <a:solidFill>
                  <a:srgbClr val="C00000"/>
                </a:solidFill>
                <a:cs typeface="+mn-cs"/>
              </a:rPr>
              <a:t>度</a:t>
            </a:r>
            <a:r>
              <a:rPr lang="en-US" altLang="zh-CN" sz="3200" dirty="0">
                <a:cs typeface="+mn-cs"/>
              </a:rPr>
              <a:t>OD(vi)</a:t>
            </a:r>
            <a:r>
              <a:rPr lang="zh-CN" altLang="en-US" sz="3200" dirty="0">
                <a:cs typeface="+mn-cs"/>
              </a:rPr>
              <a:t>＝第</a:t>
            </a:r>
            <a:r>
              <a:rPr lang="en-US" altLang="zh-CN" sz="3200" dirty="0" err="1">
                <a:cs typeface="+mn-cs"/>
              </a:rPr>
              <a:t>i</a:t>
            </a:r>
            <a:r>
              <a:rPr lang="zh-CN" altLang="en-US" sz="3200" dirty="0">
                <a:cs typeface="+mn-cs"/>
              </a:rPr>
              <a:t>行非</a:t>
            </a:r>
            <a:r>
              <a:rPr lang="en-US" altLang="zh-CN" sz="3200" dirty="0">
                <a:cs typeface="+mn-cs"/>
              </a:rPr>
              <a:t>0</a:t>
            </a:r>
            <a:r>
              <a:rPr lang="zh-CN" altLang="en-US" sz="3200" dirty="0">
                <a:cs typeface="+mn-cs"/>
              </a:rPr>
              <a:t>元</a:t>
            </a:r>
            <a:r>
              <a:rPr lang="zh-CN" altLang="en-US" sz="3200" dirty="0" smtClean="0">
                <a:cs typeface="+mn-cs"/>
              </a:rPr>
              <a:t>个数；</a:t>
            </a:r>
            <a:r>
              <a:rPr lang="zh-CN" altLang="en-US" sz="3200" b="1" dirty="0" smtClean="0">
                <a:solidFill>
                  <a:srgbClr val="C00000"/>
                </a:solidFill>
                <a:cs typeface="+mn-cs"/>
              </a:rPr>
              <a:t>入</a:t>
            </a:r>
            <a:r>
              <a:rPr lang="zh-CN" altLang="en-US" sz="3200" b="1" dirty="0">
                <a:solidFill>
                  <a:srgbClr val="C00000"/>
                </a:solidFill>
                <a:cs typeface="+mn-cs"/>
              </a:rPr>
              <a:t>度</a:t>
            </a:r>
            <a:r>
              <a:rPr lang="en-US" altLang="zh-CN" sz="3200" dirty="0">
                <a:cs typeface="+mn-cs"/>
              </a:rPr>
              <a:t>ID(vi)</a:t>
            </a:r>
            <a:r>
              <a:rPr lang="zh-CN" altLang="en-US" sz="3200" dirty="0">
                <a:cs typeface="+mn-cs"/>
              </a:rPr>
              <a:t>＝第</a:t>
            </a:r>
            <a:r>
              <a:rPr lang="en-US" altLang="zh-CN" sz="3200" dirty="0" err="1">
                <a:cs typeface="+mn-cs"/>
              </a:rPr>
              <a:t>i</a:t>
            </a:r>
            <a:r>
              <a:rPr lang="zh-CN" altLang="en-US" sz="3200" dirty="0">
                <a:cs typeface="+mn-cs"/>
              </a:rPr>
              <a:t>列非</a:t>
            </a:r>
            <a:r>
              <a:rPr lang="en-US" altLang="zh-CN" sz="3200" dirty="0">
                <a:cs typeface="+mn-cs"/>
              </a:rPr>
              <a:t>0</a:t>
            </a:r>
            <a:r>
              <a:rPr lang="zh-CN" altLang="en-US" sz="3200" dirty="0">
                <a:cs typeface="+mn-cs"/>
              </a:rPr>
              <a:t>元</a:t>
            </a:r>
            <a:r>
              <a:rPr lang="zh-CN" altLang="en-US" sz="3200" dirty="0" smtClean="0">
                <a:cs typeface="+mn-cs"/>
              </a:rPr>
              <a:t>个数</a:t>
            </a:r>
            <a:endParaRPr lang="zh-CN" altLang="en-US" sz="3200" dirty="0">
              <a:cs typeface="+mn-cs"/>
            </a:endParaRPr>
          </a:p>
        </p:txBody>
      </p:sp>
    </p:spTree>
    <p:extLst>
      <p:ext uri="{BB962C8B-B14F-4D97-AF65-F5344CB8AC3E}">
        <p14:creationId xmlns:p14="http://schemas.microsoft.com/office/powerpoint/2010/main" val="5299935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zh-CN" altLang="en-US" dirty="0" smtClean="0"/>
              <a:t>邻接矩阵</a:t>
            </a:r>
            <a:r>
              <a:rPr lang="zh-CN" altLang="en-US" dirty="0"/>
              <a:t>的</a:t>
            </a:r>
            <a:r>
              <a:rPr lang="en-US" altLang="zh-CN" dirty="0"/>
              <a:t>C++</a:t>
            </a:r>
            <a:r>
              <a:rPr lang="zh-CN" altLang="en-US" dirty="0"/>
              <a:t>描述</a:t>
            </a:r>
          </a:p>
        </p:txBody>
      </p:sp>
      <p:sp>
        <p:nvSpPr>
          <p:cNvPr id="333827" name="Rectangle 3" descr="Rectangle: Click to edit Master text styles&#10;Second level&#10;Third level&#10;Fourth level&#10;Fifth level"/>
          <p:cNvSpPr>
            <a:spLocks noGrp="1" noChangeArrowheads="1"/>
          </p:cNvSpPr>
          <p:nvPr>
            <p:ph type="body" idx="1"/>
          </p:nvPr>
        </p:nvSpPr>
        <p:spPr>
          <a:xfrm>
            <a:off x="1336104" y="1052736"/>
            <a:ext cx="7772400" cy="5400353"/>
          </a:xfrm>
        </p:spPr>
        <p:txBody>
          <a:bodyPr/>
          <a:lstStyle/>
          <a:p>
            <a:pPr>
              <a:lnSpc>
                <a:spcPct val="90000"/>
              </a:lnSpc>
              <a:buNone/>
            </a:pPr>
            <a:r>
              <a:rPr lang="en-US" altLang="zh-CN" sz="2400" dirty="0" smtClean="0">
                <a:solidFill>
                  <a:srgbClr val="009900"/>
                </a:solidFill>
              </a:rPr>
              <a:t>//</a:t>
            </a:r>
            <a:r>
              <a:rPr lang="zh-CN" altLang="en-US" sz="2400" dirty="0" smtClean="0">
                <a:solidFill>
                  <a:srgbClr val="009900"/>
                </a:solidFill>
              </a:rPr>
              <a:t>书中定义用了继承关系，这里简化</a:t>
            </a:r>
            <a:r>
              <a:rPr lang="en-US" altLang="zh-CN" sz="2400" dirty="0" smtClean="0">
                <a:solidFill>
                  <a:srgbClr val="009900"/>
                </a:solidFill>
              </a:rPr>
              <a:t>C++</a:t>
            </a:r>
            <a:r>
              <a:rPr lang="zh-CN" altLang="en-US" sz="2400" dirty="0" smtClean="0">
                <a:solidFill>
                  <a:srgbClr val="009900"/>
                </a:solidFill>
              </a:rPr>
              <a:t>语言的部分</a:t>
            </a:r>
            <a:endParaRPr lang="en-US" altLang="zh-CN" sz="2400" dirty="0">
              <a:solidFill>
                <a:srgbClr val="009900"/>
              </a:solidFill>
            </a:endParaRPr>
          </a:p>
          <a:p>
            <a:pPr>
              <a:lnSpc>
                <a:spcPct val="90000"/>
              </a:lnSpc>
              <a:buNone/>
            </a:pPr>
            <a:r>
              <a:rPr lang="en-US" altLang="zh-CN" sz="2400" b="0" dirty="0" err="1" smtClean="0">
                <a:solidFill>
                  <a:srgbClr val="0000FF"/>
                </a:solidFill>
                <a:latin typeface="+mj-lt"/>
                <a:ea typeface="+mj-ea"/>
              </a:rPr>
              <a:t>const</a:t>
            </a:r>
            <a:r>
              <a:rPr lang="en-US" altLang="zh-CN" sz="2400" b="0" dirty="0" smtClean="0">
                <a:solidFill>
                  <a:srgbClr val="0000FF"/>
                </a:solidFill>
                <a:latin typeface="+mj-lt"/>
                <a:ea typeface="+mj-ea"/>
              </a:rPr>
              <a:t> </a:t>
            </a:r>
            <a:r>
              <a:rPr lang="en-US" altLang="zh-CN" sz="2400" b="0" dirty="0" err="1">
                <a:solidFill>
                  <a:srgbClr val="0000FF"/>
                </a:solidFill>
                <a:latin typeface="+mj-lt"/>
                <a:ea typeface="+mj-ea"/>
              </a:rPr>
              <a:t>int</a:t>
            </a:r>
            <a:r>
              <a:rPr lang="en-US" altLang="zh-CN" sz="2400" b="0" dirty="0">
                <a:solidFill>
                  <a:srgbClr val="0000FF"/>
                </a:solidFill>
                <a:latin typeface="+mj-lt"/>
                <a:ea typeface="+mj-ea"/>
              </a:rPr>
              <a:t> </a:t>
            </a:r>
            <a:r>
              <a:rPr lang="en-US" altLang="zh-CN" sz="2400" b="0" dirty="0">
                <a:solidFill>
                  <a:srgbClr val="003300"/>
                </a:solidFill>
                <a:latin typeface="+mj-lt"/>
                <a:ea typeface="+mj-ea"/>
              </a:rPr>
              <a:t>MAXSIZE = 10;</a:t>
            </a:r>
          </a:p>
          <a:p>
            <a:pPr>
              <a:lnSpc>
                <a:spcPct val="90000"/>
              </a:lnSpc>
              <a:buNone/>
            </a:pPr>
            <a:r>
              <a:rPr lang="en-US" altLang="zh-CN" sz="2400" b="0" dirty="0">
                <a:solidFill>
                  <a:srgbClr val="0000FF"/>
                </a:solidFill>
                <a:latin typeface="+mj-lt"/>
                <a:ea typeface="+mj-ea"/>
              </a:rPr>
              <a:t>template</a:t>
            </a:r>
            <a:r>
              <a:rPr lang="en-US" altLang="zh-CN" sz="2400" b="0" dirty="0">
                <a:latin typeface="+mj-lt"/>
                <a:ea typeface="+mj-ea"/>
              </a:rPr>
              <a:t> &lt;</a:t>
            </a:r>
            <a:r>
              <a:rPr lang="en-US" altLang="zh-CN" sz="2400" b="0" dirty="0">
                <a:solidFill>
                  <a:srgbClr val="0000FF"/>
                </a:solidFill>
                <a:latin typeface="+mj-lt"/>
                <a:ea typeface="+mj-ea"/>
              </a:rPr>
              <a:t>class</a:t>
            </a:r>
            <a:r>
              <a:rPr lang="en-US" altLang="zh-CN" sz="2400" b="0" dirty="0">
                <a:latin typeface="+mj-lt"/>
                <a:ea typeface="+mj-ea"/>
              </a:rPr>
              <a:t> </a:t>
            </a:r>
            <a:r>
              <a:rPr lang="en-US" altLang="zh-CN" sz="2400" b="0" dirty="0">
                <a:solidFill>
                  <a:srgbClr val="003300"/>
                </a:solidFill>
                <a:latin typeface="+mj-lt"/>
                <a:ea typeface="+mj-ea"/>
              </a:rPr>
              <a:t>T&gt;</a:t>
            </a:r>
            <a:r>
              <a:rPr lang="en-US" altLang="zh-CN" sz="2400" b="0" dirty="0">
                <a:latin typeface="+mj-lt"/>
                <a:ea typeface="+mj-ea"/>
              </a:rPr>
              <a:t> </a:t>
            </a:r>
            <a:r>
              <a:rPr lang="en-US" altLang="zh-CN" sz="2400" dirty="0" smtClean="0">
                <a:solidFill>
                  <a:srgbClr val="009900"/>
                </a:solidFill>
              </a:rPr>
              <a:t>/*</a:t>
            </a:r>
            <a:r>
              <a:rPr lang="zh-CN" altLang="en-US" sz="2400" dirty="0" smtClean="0">
                <a:solidFill>
                  <a:srgbClr val="009900"/>
                </a:solidFill>
              </a:rPr>
              <a:t>顶点值的类型</a:t>
            </a:r>
            <a:r>
              <a:rPr lang="en-US" altLang="zh-CN" sz="2400" dirty="0" smtClean="0">
                <a:solidFill>
                  <a:srgbClr val="009900"/>
                </a:solidFill>
              </a:rPr>
              <a:t>*/</a:t>
            </a:r>
            <a:endParaRPr lang="en-US" altLang="zh-CN" sz="2400" dirty="0">
              <a:solidFill>
                <a:srgbClr val="009900"/>
              </a:solidFill>
            </a:endParaRPr>
          </a:p>
          <a:p>
            <a:pPr>
              <a:lnSpc>
                <a:spcPct val="90000"/>
              </a:lnSpc>
              <a:buFont typeface="Wingdings" pitchFamily="2" charset="2"/>
              <a:buNone/>
            </a:pPr>
            <a:r>
              <a:rPr lang="en-US" altLang="zh-CN" sz="2400" b="0" dirty="0" smtClean="0">
                <a:solidFill>
                  <a:srgbClr val="0000FF"/>
                </a:solidFill>
                <a:latin typeface="+mj-lt"/>
                <a:ea typeface="+mj-ea"/>
              </a:rPr>
              <a:t>class</a:t>
            </a:r>
            <a:r>
              <a:rPr lang="en-US" altLang="zh-CN" sz="2400" b="0" dirty="0" smtClean="0">
                <a:latin typeface="+mj-lt"/>
                <a:ea typeface="+mj-ea"/>
              </a:rPr>
              <a:t> </a:t>
            </a:r>
            <a:r>
              <a:rPr lang="en-US" altLang="zh-CN" sz="2400" b="0" dirty="0" err="1">
                <a:solidFill>
                  <a:srgbClr val="003300"/>
                </a:solidFill>
                <a:latin typeface="+mj-lt"/>
                <a:ea typeface="+mj-ea"/>
              </a:rPr>
              <a:t>MGraph</a:t>
            </a:r>
            <a:endParaRPr lang="en-US" altLang="zh-CN" sz="2400" b="0" dirty="0">
              <a:solidFill>
                <a:srgbClr val="003300"/>
              </a:solidFill>
              <a:latin typeface="+mj-lt"/>
              <a:ea typeface="+mj-ea"/>
            </a:endParaRPr>
          </a:p>
          <a:p>
            <a:pPr>
              <a:lnSpc>
                <a:spcPct val="90000"/>
              </a:lnSpc>
              <a:buFont typeface="Wingdings" pitchFamily="2" charset="2"/>
              <a:buNone/>
            </a:pPr>
            <a:r>
              <a:rPr lang="en-US" altLang="zh-CN" sz="2400" b="0" dirty="0">
                <a:solidFill>
                  <a:srgbClr val="003300"/>
                </a:solidFill>
                <a:latin typeface="+mj-lt"/>
                <a:ea typeface="+mj-ea"/>
              </a:rPr>
              <a:t>{</a:t>
            </a:r>
          </a:p>
          <a:p>
            <a:pPr>
              <a:lnSpc>
                <a:spcPct val="90000"/>
              </a:lnSpc>
              <a:buFont typeface="Wingdings" pitchFamily="2" charset="2"/>
              <a:buNone/>
            </a:pPr>
            <a:r>
              <a:rPr lang="en-US" altLang="zh-CN" sz="2400" b="0" dirty="0">
                <a:solidFill>
                  <a:srgbClr val="0000FF"/>
                </a:solidFill>
                <a:latin typeface="+mj-lt"/>
                <a:ea typeface="+mj-ea"/>
              </a:rPr>
              <a:t>public</a:t>
            </a:r>
            <a:r>
              <a:rPr lang="en-US" altLang="zh-CN" sz="2400" b="0" dirty="0">
                <a:latin typeface="+mj-lt"/>
                <a:ea typeface="+mj-ea"/>
              </a:rPr>
              <a:t>:</a:t>
            </a:r>
          </a:p>
          <a:p>
            <a:pPr>
              <a:lnSpc>
                <a:spcPct val="90000"/>
              </a:lnSpc>
              <a:buFont typeface="Wingdings" pitchFamily="2" charset="2"/>
              <a:buNone/>
            </a:pPr>
            <a:r>
              <a:rPr lang="en-US" altLang="zh-CN" sz="2400" b="0" dirty="0">
                <a:latin typeface="+mj-lt"/>
                <a:ea typeface="+mj-ea"/>
              </a:rPr>
              <a:t>      </a:t>
            </a:r>
            <a:r>
              <a:rPr lang="en-US" altLang="zh-CN" sz="2400" b="0" dirty="0" err="1">
                <a:solidFill>
                  <a:srgbClr val="003300"/>
                </a:solidFill>
                <a:latin typeface="+mj-lt"/>
                <a:ea typeface="+mj-ea"/>
              </a:rPr>
              <a:t>MGraph</a:t>
            </a:r>
            <a:r>
              <a:rPr lang="en-US" altLang="zh-CN" sz="2400" b="0" dirty="0">
                <a:solidFill>
                  <a:srgbClr val="003300"/>
                </a:solidFill>
                <a:latin typeface="+mj-lt"/>
                <a:ea typeface="+mj-ea"/>
              </a:rPr>
              <a:t>(T a[],</a:t>
            </a:r>
            <a:r>
              <a:rPr lang="en-US" altLang="zh-CN" sz="2400" b="0" dirty="0">
                <a:latin typeface="+mj-lt"/>
                <a:ea typeface="+mj-ea"/>
              </a:rPr>
              <a:t> </a:t>
            </a:r>
            <a:r>
              <a:rPr lang="en-US" altLang="zh-CN" sz="2400" b="0" dirty="0" err="1">
                <a:solidFill>
                  <a:srgbClr val="0000FF"/>
                </a:solidFill>
                <a:latin typeface="+mj-lt"/>
                <a:ea typeface="+mj-ea"/>
              </a:rPr>
              <a:t>int</a:t>
            </a:r>
            <a:r>
              <a:rPr lang="en-US" altLang="zh-CN" sz="2400" b="0" dirty="0">
                <a:latin typeface="+mj-lt"/>
                <a:ea typeface="+mj-ea"/>
              </a:rPr>
              <a:t> n, </a:t>
            </a:r>
            <a:r>
              <a:rPr lang="en-US" altLang="zh-CN" sz="2400" b="0" dirty="0" err="1">
                <a:solidFill>
                  <a:srgbClr val="0000FF"/>
                </a:solidFill>
                <a:latin typeface="+mj-lt"/>
                <a:ea typeface="+mj-ea"/>
              </a:rPr>
              <a:t>int</a:t>
            </a:r>
            <a:r>
              <a:rPr lang="en-US" altLang="zh-CN" sz="2400" b="0" dirty="0">
                <a:latin typeface="+mj-lt"/>
                <a:ea typeface="+mj-ea"/>
              </a:rPr>
              <a:t> e);  </a:t>
            </a:r>
            <a:r>
              <a:rPr lang="en-US" altLang="zh-CN" sz="2400" b="0" dirty="0">
                <a:solidFill>
                  <a:srgbClr val="009900"/>
                </a:solidFill>
                <a:latin typeface="+mj-lt"/>
                <a:ea typeface="+mj-ea"/>
              </a:rPr>
              <a:t>//</a:t>
            </a:r>
            <a:r>
              <a:rPr lang="zh-CN" altLang="en-US" sz="2400" b="0" dirty="0">
                <a:solidFill>
                  <a:srgbClr val="009900"/>
                </a:solidFill>
                <a:latin typeface="+mj-lt"/>
                <a:ea typeface="+mj-ea"/>
              </a:rPr>
              <a:t>构造函数</a:t>
            </a:r>
          </a:p>
          <a:p>
            <a:pPr>
              <a:lnSpc>
                <a:spcPct val="90000"/>
              </a:lnSpc>
              <a:buFont typeface="Wingdings" pitchFamily="2" charset="2"/>
              <a:buNone/>
            </a:pPr>
            <a:r>
              <a:rPr lang="en-US" altLang="zh-CN" sz="2400" b="0" dirty="0">
                <a:latin typeface="+mj-lt"/>
                <a:ea typeface="+mj-ea"/>
              </a:rPr>
              <a:t>      </a:t>
            </a:r>
            <a:r>
              <a:rPr lang="en-US" altLang="zh-CN" sz="2400" b="0" dirty="0" smtClean="0">
                <a:latin typeface="+mj-lt"/>
                <a:ea typeface="+mj-ea"/>
              </a:rPr>
              <a:t>……</a:t>
            </a:r>
          </a:p>
          <a:p>
            <a:pPr>
              <a:lnSpc>
                <a:spcPct val="90000"/>
              </a:lnSpc>
              <a:buFont typeface="Wingdings" pitchFamily="2" charset="2"/>
              <a:buNone/>
            </a:pPr>
            <a:r>
              <a:rPr lang="en-US" altLang="zh-CN" sz="2400" b="0" dirty="0" smtClean="0">
                <a:solidFill>
                  <a:srgbClr val="0000FF"/>
                </a:solidFill>
                <a:latin typeface="+mj-lt"/>
                <a:ea typeface="+mj-ea"/>
              </a:rPr>
              <a:t>private</a:t>
            </a:r>
            <a:r>
              <a:rPr lang="en-US" altLang="zh-CN" sz="2400" b="0" dirty="0">
                <a:latin typeface="+mj-lt"/>
                <a:ea typeface="+mj-ea"/>
              </a:rPr>
              <a:t>:</a:t>
            </a:r>
          </a:p>
          <a:p>
            <a:pPr>
              <a:lnSpc>
                <a:spcPct val="90000"/>
              </a:lnSpc>
              <a:buNone/>
            </a:pPr>
            <a:r>
              <a:rPr lang="en-US" altLang="zh-CN" sz="2400" b="0" dirty="0">
                <a:latin typeface="+mj-lt"/>
                <a:ea typeface="+mj-ea"/>
              </a:rPr>
              <a:t>      </a:t>
            </a:r>
            <a:r>
              <a:rPr lang="en-US" altLang="zh-CN" sz="2400" b="0" dirty="0">
                <a:solidFill>
                  <a:srgbClr val="003300"/>
                </a:solidFill>
                <a:latin typeface="+mj-lt"/>
                <a:ea typeface="+mj-ea"/>
              </a:rPr>
              <a:t>T vertex[MAXSIZE</a:t>
            </a:r>
            <a:r>
              <a:rPr lang="en-US" altLang="zh-CN" sz="2400" b="0" dirty="0" smtClean="0">
                <a:solidFill>
                  <a:srgbClr val="003300"/>
                </a:solidFill>
                <a:latin typeface="+mj-lt"/>
                <a:ea typeface="+mj-ea"/>
              </a:rPr>
              <a:t>];	</a:t>
            </a:r>
            <a:r>
              <a:rPr lang="en-US" altLang="zh-CN" sz="2400" dirty="0">
                <a:solidFill>
                  <a:srgbClr val="009900"/>
                </a:solidFill>
              </a:rPr>
              <a:t> </a:t>
            </a:r>
            <a:r>
              <a:rPr lang="en-US" altLang="zh-CN" sz="2400" dirty="0" smtClean="0">
                <a:solidFill>
                  <a:srgbClr val="009900"/>
                </a:solidFill>
              </a:rPr>
              <a:t>//</a:t>
            </a:r>
            <a:r>
              <a:rPr lang="zh-CN" altLang="en-US" sz="2400" dirty="0" smtClean="0">
                <a:solidFill>
                  <a:srgbClr val="009900"/>
                </a:solidFill>
              </a:rPr>
              <a:t>存储顶点</a:t>
            </a:r>
            <a:endParaRPr lang="en-US" altLang="zh-CN" sz="2400" b="0" dirty="0">
              <a:solidFill>
                <a:srgbClr val="003300"/>
              </a:solidFill>
              <a:latin typeface="+mj-lt"/>
              <a:ea typeface="+mj-ea"/>
            </a:endParaRPr>
          </a:p>
          <a:p>
            <a:pPr>
              <a:lnSpc>
                <a:spcPct val="90000"/>
              </a:lnSpc>
              <a:buFont typeface="Wingdings" pitchFamily="2" charset="2"/>
              <a:buNone/>
            </a:pPr>
            <a:r>
              <a:rPr lang="en-US" altLang="zh-CN" sz="2400" b="0" dirty="0">
                <a:latin typeface="+mj-lt"/>
                <a:ea typeface="+mj-ea"/>
              </a:rPr>
              <a:t>      </a:t>
            </a:r>
            <a:r>
              <a:rPr lang="en-US" altLang="zh-CN" sz="2400" b="0" dirty="0" err="1">
                <a:solidFill>
                  <a:srgbClr val="0000FF"/>
                </a:solidFill>
                <a:latin typeface="+mj-lt"/>
                <a:ea typeface="+mj-ea"/>
              </a:rPr>
              <a:t>int</a:t>
            </a:r>
            <a:r>
              <a:rPr lang="en-US" altLang="zh-CN" sz="2400" b="0" dirty="0">
                <a:latin typeface="+mj-lt"/>
                <a:ea typeface="+mj-ea"/>
              </a:rPr>
              <a:t> </a:t>
            </a:r>
            <a:r>
              <a:rPr lang="en-US" altLang="zh-CN" sz="2400" b="0" dirty="0" smtClean="0">
                <a:solidFill>
                  <a:srgbClr val="003300"/>
                </a:solidFill>
                <a:latin typeface="+mj-lt"/>
                <a:ea typeface="+mj-ea"/>
              </a:rPr>
              <a:t>arc[MAXSIZE</a:t>
            </a:r>
            <a:r>
              <a:rPr lang="en-US" altLang="zh-CN" sz="2400" b="0" dirty="0">
                <a:solidFill>
                  <a:srgbClr val="003300"/>
                </a:solidFill>
                <a:latin typeface="+mj-lt"/>
                <a:ea typeface="+mj-ea"/>
              </a:rPr>
              <a:t>] [MAXSIZE</a:t>
            </a:r>
            <a:r>
              <a:rPr lang="en-US" altLang="zh-CN" sz="2400" b="0" dirty="0" smtClean="0">
                <a:solidFill>
                  <a:srgbClr val="003300"/>
                </a:solidFill>
                <a:latin typeface="+mj-lt"/>
                <a:ea typeface="+mj-ea"/>
              </a:rPr>
              <a:t>]; //</a:t>
            </a:r>
            <a:r>
              <a:rPr lang="zh-CN" altLang="en-US" sz="2400" b="0" dirty="0" smtClean="0">
                <a:solidFill>
                  <a:srgbClr val="003300"/>
                </a:solidFill>
                <a:latin typeface="+mj-lt"/>
                <a:ea typeface="+mj-ea"/>
              </a:rPr>
              <a:t>邻接矩阵的二维数组</a:t>
            </a:r>
            <a:endParaRPr lang="en-US" altLang="zh-CN" sz="2400" b="0" dirty="0">
              <a:solidFill>
                <a:srgbClr val="003300"/>
              </a:solidFill>
              <a:latin typeface="+mj-lt"/>
              <a:ea typeface="+mj-ea"/>
            </a:endParaRPr>
          </a:p>
          <a:p>
            <a:pPr>
              <a:lnSpc>
                <a:spcPct val="90000"/>
              </a:lnSpc>
              <a:buFont typeface="Wingdings" pitchFamily="2" charset="2"/>
              <a:buNone/>
            </a:pPr>
            <a:r>
              <a:rPr lang="zh-CN" altLang="en-US" sz="2400" b="0" dirty="0">
                <a:latin typeface="+mj-lt"/>
                <a:ea typeface="+mj-ea"/>
              </a:rPr>
              <a:t>      </a:t>
            </a:r>
            <a:r>
              <a:rPr lang="en-US" altLang="zh-CN" sz="2400" b="0" dirty="0" err="1">
                <a:solidFill>
                  <a:srgbClr val="0000FF"/>
                </a:solidFill>
                <a:latin typeface="+mj-lt"/>
                <a:ea typeface="+mj-ea"/>
              </a:rPr>
              <a:t>int</a:t>
            </a:r>
            <a:r>
              <a:rPr lang="en-US" altLang="zh-CN" sz="2400" b="0" dirty="0">
                <a:latin typeface="+mj-lt"/>
                <a:ea typeface="+mj-ea"/>
              </a:rPr>
              <a:t> </a:t>
            </a:r>
            <a:r>
              <a:rPr lang="en-US" altLang="zh-CN" sz="2400" b="0" dirty="0" err="1">
                <a:solidFill>
                  <a:srgbClr val="003300"/>
                </a:solidFill>
                <a:latin typeface="+mj-lt"/>
                <a:ea typeface="+mj-ea"/>
              </a:rPr>
              <a:t>vNum</a:t>
            </a:r>
            <a:r>
              <a:rPr lang="en-US" altLang="zh-CN" sz="2400" b="0" dirty="0">
                <a:solidFill>
                  <a:srgbClr val="003300"/>
                </a:solidFill>
                <a:latin typeface="+mj-lt"/>
                <a:ea typeface="+mj-ea"/>
              </a:rPr>
              <a:t>, </a:t>
            </a:r>
            <a:r>
              <a:rPr lang="en-US" altLang="zh-CN" sz="2400" b="0" dirty="0" err="1">
                <a:solidFill>
                  <a:srgbClr val="003300"/>
                </a:solidFill>
                <a:latin typeface="+mj-lt"/>
                <a:ea typeface="+mj-ea"/>
              </a:rPr>
              <a:t>arcNum</a:t>
            </a:r>
            <a:r>
              <a:rPr lang="en-US" altLang="zh-CN" sz="2400" b="0" dirty="0">
                <a:solidFill>
                  <a:srgbClr val="003300"/>
                </a:solidFill>
                <a:latin typeface="+mj-lt"/>
                <a:ea typeface="+mj-ea"/>
              </a:rPr>
              <a:t>;</a:t>
            </a:r>
            <a:r>
              <a:rPr lang="en-US" altLang="zh-CN" sz="2400" b="0" dirty="0">
                <a:latin typeface="+mj-lt"/>
                <a:ea typeface="+mj-ea"/>
              </a:rPr>
              <a:t>      </a:t>
            </a:r>
            <a:r>
              <a:rPr lang="en-US" altLang="zh-CN" sz="2400" b="0" dirty="0">
                <a:solidFill>
                  <a:srgbClr val="009900"/>
                </a:solidFill>
                <a:latin typeface="+mj-lt"/>
                <a:ea typeface="+mj-ea"/>
              </a:rPr>
              <a:t>//</a:t>
            </a:r>
            <a:r>
              <a:rPr lang="zh-CN" altLang="en-US" sz="2400" b="0" dirty="0">
                <a:solidFill>
                  <a:srgbClr val="009900"/>
                </a:solidFill>
                <a:latin typeface="+mj-lt"/>
                <a:ea typeface="+mj-ea"/>
              </a:rPr>
              <a:t>顶点数、边数</a:t>
            </a:r>
          </a:p>
          <a:p>
            <a:pPr>
              <a:lnSpc>
                <a:spcPct val="90000"/>
              </a:lnSpc>
              <a:buFont typeface="Wingdings" pitchFamily="2" charset="2"/>
              <a:buNone/>
            </a:pPr>
            <a:r>
              <a:rPr lang="en-US" altLang="zh-CN" sz="2400" b="0" dirty="0">
                <a:latin typeface="+mj-lt"/>
                <a:ea typeface="+mj-ea"/>
              </a:rPr>
              <a:t>};</a:t>
            </a:r>
          </a:p>
        </p:txBody>
      </p:sp>
    </p:spTree>
    <p:extLst>
      <p:ext uri="{BB962C8B-B14F-4D97-AF65-F5344CB8AC3E}">
        <p14:creationId xmlns:p14="http://schemas.microsoft.com/office/powerpoint/2010/main" val="9313520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zh-CN" altLang="en-US" dirty="0" smtClean="0"/>
              <a:t>建立</a:t>
            </a:r>
            <a:r>
              <a:rPr lang="zh-CN" altLang="en-US" dirty="0"/>
              <a:t>图</a:t>
            </a:r>
          </a:p>
        </p:txBody>
      </p:sp>
      <p:sp>
        <p:nvSpPr>
          <p:cNvPr id="334851" name="Rectangle 3" descr="Rectangle: Click to edit Master text styles&#10;Second level&#10;Third level&#10;Fourth level&#10;Fifth level"/>
          <p:cNvSpPr>
            <a:spLocks noGrp="1" noChangeArrowheads="1"/>
          </p:cNvSpPr>
          <p:nvPr>
            <p:ph type="body" idx="1"/>
          </p:nvPr>
        </p:nvSpPr>
        <p:spPr/>
        <p:txBody>
          <a:bodyPr/>
          <a:lstStyle/>
          <a:p>
            <a:r>
              <a:rPr lang="zh-CN" altLang="en-US"/>
              <a:t>根据键盘输入建立邻接矩阵</a:t>
            </a:r>
          </a:p>
        </p:txBody>
      </p:sp>
      <p:grpSp>
        <p:nvGrpSpPr>
          <p:cNvPr id="334852" name="Group 4"/>
          <p:cNvGrpSpPr>
            <a:grpSpLocks/>
          </p:cNvGrpSpPr>
          <p:nvPr/>
        </p:nvGrpSpPr>
        <p:grpSpPr bwMode="auto">
          <a:xfrm>
            <a:off x="3851275" y="3500439"/>
            <a:ext cx="3810000" cy="2366963"/>
            <a:chOff x="2160" y="2208"/>
            <a:chExt cx="2400" cy="1491"/>
          </a:xfrm>
        </p:grpSpPr>
        <p:sp>
          <p:nvSpPr>
            <p:cNvPr id="334853" name="Text Box 5"/>
            <p:cNvSpPr txBox="1">
              <a:spLocks noChangeArrowheads="1"/>
            </p:cNvSpPr>
            <p:nvPr/>
          </p:nvSpPr>
          <p:spPr bwMode="auto">
            <a:xfrm>
              <a:off x="3024" y="3408"/>
              <a:ext cx="105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000000"/>
                  </a:solidFill>
                  <a:latin typeface="Times New Roman" pitchFamily="18" charset="0"/>
                  <a:ea typeface="楷体_GB2312" pitchFamily="49" charset="-122"/>
                </a:rPr>
                <a:t>邻接矩阵</a:t>
              </a:r>
            </a:p>
          </p:txBody>
        </p:sp>
        <p:grpSp>
          <p:nvGrpSpPr>
            <p:cNvPr id="334854" name="Group 6"/>
            <p:cNvGrpSpPr>
              <a:grpSpLocks/>
            </p:cNvGrpSpPr>
            <p:nvPr/>
          </p:nvGrpSpPr>
          <p:grpSpPr bwMode="auto">
            <a:xfrm>
              <a:off x="2160" y="2208"/>
              <a:ext cx="2400" cy="1221"/>
              <a:chOff x="2160" y="2208"/>
              <a:chExt cx="2400" cy="1221"/>
            </a:xfrm>
          </p:grpSpPr>
          <p:grpSp>
            <p:nvGrpSpPr>
              <p:cNvPr id="334855" name="Group 7"/>
              <p:cNvGrpSpPr>
                <a:grpSpLocks/>
              </p:cNvGrpSpPr>
              <p:nvPr/>
            </p:nvGrpSpPr>
            <p:grpSpPr bwMode="auto">
              <a:xfrm>
                <a:off x="2688" y="2208"/>
                <a:ext cx="1872" cy="1221"/>
                <a:chOff x="3120" y="2352"/>
                <a:chExt cx="1872" cy="1221"/>
              </a:xfrm>
            </p:grpSpPr>
            <p:sp>
              <p:nvSpPr>
                <p:cNvPr id="334856" name="Text Box 8"/>
                <p:cNvSpPr txBox="1">
                  <a:spLocks noChangeArrowheads="1"/>
                </p:cNvSpPr>
                <p:nvPr/>
              </p:nvSpPr>
              <p:spPr bwMode="auto">
                <a:xfrm>
                  <a:off x="3168" y="2352"/>
                  <a:ext cx="1824" cy="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solidFill>
                        <a:srgbClr val="000000"/>
                      </a:solidFill>
                      <a:latin typeface="Times New Roman" pitchFamily="18" charset="0"/>
                    </a:rPr>
                    <a:t>0    1     0    1    0</a:t>
                  </a:r>
                </a:p>
                <a:p>
                  <a:r>
                    <a:rPr kumimoji="1" lang="zh-CN" altLang="en-US" sz="2400" dirty="0">
                      <a:solidFill>
                        <a:srgbClr val="000000"/>
                      </a:solidFill>
                      <a:latin typeface="Times New Roman" pitchFamily="18" charset="0"/>
                    </a:rPr>
                    <a:t>0    0     0    0    0</a:t>
                  </a:r>
                </a:p>
                <a:p>
                  <a:r>
                    <a:rPr kumimoji="1" lang="zh-CN" altLang="en-US" sz="2400" dirty="0">
                      <a:solidFill>
                        <a:srgbClr val="000000"/>
                      </a:solidFill>
                      <a:latin typeface="Times New Roman" pitchFamily="18" charset="0"/>
                    </a:rPr>
                    <a:t>0    1     0    1    1</a:t>
                  </a:r>
                </a:p>
                <a:p>
                  <a:r>
                    <a:rPr kumimoji="1" lang="zh-CN" altLang="en-US" sz="2400" dirty="0">
                      <a:solidFill>
                        <a:srgbClr val="000000"/>
                      </a:solidFill>
                      <a:latin typeface="Times New Roman" pitchFamily="18" charset="0"/>
                    </a:rPr>
                    <a:t>0    0     0    0    1                   </a:t>
                  </a:r>
                </a:p>
                <a:p>
                  <a:r>
                    <a:rPr kumimoji="1" lang="zh-CN" altLang="en-US" sz="2400" dirty="0">
                      <a:solidFill>
                        <a:srgbClr val="000000"/>
                      </a:solidFill>
                      <a:latin typeface="Times New Roman" pitchFamily="18" charset="0"/>
                    </a:rPr>
                    <a:t>1    0     0    0    0</a:t>
                  </a:r>
                </a:p>
              </p:txBody>
            </p:sp>
            <p:sp>
              <p:nvSpPr>
                <p:cNvPr id="334857" name="AutoShape 9"/>
                <p:cNvSpPr>
                  <a:spLocks/>
                </p:cNvSpPr>
                <p:nvPr/>
              </p:nvSpPr>
              <p:spPr bwMode="auto">
                <a:xfrm>
                  <a:off x="3120" y="2448"/>
                  <a:ext cx="96" cy="960"/>
                </a:xfrm>
                <a:prstGeom prst="leftBracket">
                  <a:avLst>
                    <a:gd name="adj" fmla="val 8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34858" name="AutoShape 10"/>
                <p:cNvSpPr>
                  <a:spLocks/>
                </p:cNvSpPr>
                <p:nvPr/>
              </p:nvSpPr>
              <p:spPr bwMode="auto">
                <a:xfrm>
                  <a:off x="4560" y="2448"/>
                  <a:ext cx="96" cy="1008"/>
                </a:xfrm>
                <a:prstGeom prst="rightBracket">
                  <a:avLst>
                    <a:gd name="adj" fmla="val 87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sp>
            <p:nvSpPr>
              <p:cNvPr id="334859" name="Text Box 11"/>
              <p:cNvSpPr txBox="1">
                <a:spLocks noChangeArrowheads="1"/>
              </p:cNvSpPr>
              <p:nvPr/>
            </p:nvSpPr>
            <p:spPr bwMode="auto">
              <a:xfrm>
                <a:off x="2160" y="2640"/>
                <a:ext cx="4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0000"/>
                    </a:solidFill>
                    <a:latin typeface="Times New Roman" pitchFamily="18" charset="0"/>
                    <a:ea typeface="楷体_GB2312" pitchFamily="49" charset="-122"/>
                  </a:rPr>
                  <a:t>G1=</a:t>
                </a:r>
              </a:p>
            </p:txBody>
          </p:sp>
        </p:grpSp>
      </p:grpSp>
      <p:pic>
        <p:nvPicPr>
          <p:cNvPr id="33486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781300"/>
            <a:ext cx="2460625" cy="2590800"/>
          </a:xfrm>
          <a:prstGeom prst="rect">
            <a:avLst/>
          </a:prstGeom>
          <a:noFill/>
          <a:extLst>
            <a:ext uri="{909E8E84-426E-40DD-AFC4-6F175D3DCCD1}">
              <a14:hiddenFill xmlns:a14="http://schemas.microsoft.com/office/drawing/2010/main">
                <a:solidFill>
                  <a:srgbClr val="FFFFFF"/>
                </a:solidFill>
              </a14:hiddenFill>
            </a:ext>
          </a:extLst>
        </p:spPr>
      </p:pic>
      <p:grpSp>
        <p:nvGrpSpPr>
          <p:cNvPr id="334868" name="Group 20"/>
          <p:cNvGrpSpPr>
            <a:grpSpLocks/>
          </p:cNvGrpSpPr>
          <p:nvPr/>
        </p:nvGrpSpPr>
        <p:grpSpPr bwMode="auto">
          <a:xfrm>
            <a:off x="3779838" y="2708277"/>
            <a:ext cx="3962400" cy="461963"/>
            <a:chOff x="2426" y="1344"/>
            <a:chExt cx="2496" cy="291"/>
          </a:xfrm>
        </p:grpSpPr>
        <p:sp>
          <p:nvSpPr>
            <p:cNvPr id="334869" name="Rectangle 21"/>
            <p:cNvSpPr>
              <a:spLocks noChangeArrowheads="1"/>
            </p:cNvSpPr>
            <p:nvPr/>
          </p:nvSpPr>
          <p:spPr bwMode="auto">
            <a:xfrm>
              <a:off x="3334" y="1344"/>
              <a:ext cx="317" cy="2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00"/>
                  </a:solidFill>
                  <a:latin typeface="Times New Roman" pitchFamily="18" charset="0"/>
                </a:rPr>
                <a:t>v</a:t>
              </a:r>
              <a:r>
                <a:rPr lang="en-US" altLang="zh-CN" sz="2400" b="1" baseline="-25000">
                  <a:solidFill>
                    <a:srgbClr val="000000"/>
                  </a:solidFill>
                  <a:latin typeface="Times New Roman" pitchFamily="18" charset="0"/>
                </a:rPr>
                <a:t>0</a:t>
              </a:r>
            </a:p>
          </p:txBody>
        </p:sp>
        <p:sp>
          <p:nvSpPr>
            <p:cNvPr id="334870" name="Rectangle 22"/>
            <p:cNvSpPr>
              <a:spLocks noChangeArrowheads="1"/>
            </p:cNvSpPr>
            <p:nvPr/>
          </p:nvSpPr>
          <p:spPr bwMode="auto">
            <a:xfrm>
              <a:off x="3651" y="1344"/>
              <a:ext cx="318" cy="2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a:solidFill>
                    <a:srgbClr val="000000"/>
                  </a:solidFill>
                  <a:latin typeface="Times New Roman" pitchFamily="18" charset="0"/>
                </a:rPr>
                <a:t>v</a:t>
              </a:r>
              <a:r>
                <a:rPr lang="en-US" altLang="zh-CN" sz="2400" b="1" baseline="-25000" dirty="0">
                  <a:solidFill>
                    <a:srgbClr val="000000"/>
                  </a:solidFill>
                  <a:latin typeface="Times New Roman" pitchFamily="18" charset="0"/>
                </a:rPr>
                <a:t>1</a:t>
              </a:r>
            </a:p>
          </p:txBody>
        </p:sp>
        <p:sp>
          <p:nvSpPr>
            <p:cNvPr id="334871" name="Rectangle 23"/>
            <p:cNvSpPr>
              <a:spLocks noChangeArrowheads="1"/>
            </p:cNvSpPr>
            <p:nvPr/>
          </p:nvSpPr>
          <p:spPr bwMode="auto">
            <a:xfrm>
              <a:off x="3969" y="1344"/>
              <a:ext cx="318" cy="2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00"/>
                  </a:solidFill>
                  <a:latin typeface="Times New Roman" pitchFamily="18" charset="0"/>
                </a:rPr>
                <a:t>v</a:t>
              </a:r>
              <a:r>
                <a:rPr lang="en-US" altLang="zh-CN" sz="2400" b="1" baseline="-25000">
                  <a:solidFill>
                    <a:srgbClr val="000000"/>
                  </a:solidFill>
                  <a:latin typeface="Times New Roman" pitchFamily="18" charset="0"/>
                </a:rPr>
                <a:t>2</a:t>
              </a:r>
            </a:p>
          </p:txBody>
        </p:sp>
        <p:sp>
          <p:nvSpPr>
            <p:cNvPr id="334872" name="Rectangle 24"/>
            <p:cNvSpPr>
              <a:spLocks noChangeArrowheads="1"/>
            </p:cNvSpPr>
            <p:nvPr/>
          </p:nvSpPr>
          <p:spPr bwMode="auto">
            <a:xfrm>
              <a:off x="4286" y="1344"/>
              <a:ext cx="318" cy="2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00"/>
                  </a:solidFill>
                  <a:latin typeface="Times New Roman" pitchFamily="18" charset="0"/>
                </a:rPr>
                <a:t>v</a:t>
              </a:r>
              <a:r>
                <a:rPr lang="en-US" altLang="zh-CN" sz="2400" b="1" baseline="-25000">
                  <a:solidFill>
                    <a:srgbClr val="000000"/>
                  </a:solidFill>
                  <a:latin typeface="Times New Roman" pitchFamily="18" charset="0"/>
                </a:rPr>
                <a:t>3</a:t>
              </a:r>
            </a:p>
          </p:txBody>
        </p:sp>
        <p:sp>
          <p:nvSpPr>
            <p:cNvPr id="334873" name="Text Box 25"/>
            <p:cNvSpPr txBox="1">
              <a:spLocks noChangeArrowheads="1"/>
            </p:cNvSpPr>
            <p:nvPr/>
          </p:nvSpPr>
          <p:spPr bwMode="auto">
            <a:xfrm>
              <a:off x="2426" y="1344"/>
              <a:ext cx="95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00"/>
                  </a:solidFill>
                  <a:latin typeface="Times New Roman" pitchFamily="18" charset="0"/>
                </a:rPr>
                <a:t>vertex[5]=</a:t>
              </a:r>
            </a:p>
          </p:txBody>
        </p:sp>
        <p:sp>
          <p:nvSpPr>
            <p:cNvPr id="334874" name="Rectangle 26"/>
            <p:cNvSpPr>
              <a:spLocks noChangeArrowheads="1"/>
            </p:cNvSpPr>
            <p:nvPr/>
          </p:nvSpPr>
          <p:spPr bwMode="auto">
            <a:xfrm>
              <a:off x="4604" y="1344"/>
              <a:ext cx="318" cy="2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00"/>
                  </a:solidFill>
                  <a:latin typeface="Times New Roman" pitchFamily="18" charset="0"/>
                </a:rPr>
                <a:t>v</a:t>
              </a:r>
              <a:r>
                <a:rPr lang="en-US" altLang="zh-CN" sz="2400" b="1" baseline="-25000">
                  <a:solidFill>
                    <a:srgbClr val="000000"/>
                  </a:solidFill>
                  <a:latin typeface="Times New Roman" pitchFamily="18" charset="0"/>
                </a:rPr>
                <a:t>4</a:t>
              </a:r>
            </a:p>
          </p:txBody>
        </p:sp>
      </p:grpSp>
    </p:spTree>
    <p:extLst>
      <p:ext uri="{BB962C8B-B14F-4D97-AF65-F5344CB8AC3E}">
        <p14:creationId xmlns:p14="http://schemas.microsoft.com/office/powerpoint/2010/main" val="18740153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descr="Rectangle: Click to edit Master text styles&#10;Second level&#10;Third level&#10;Fourth level&#10;Fifth level"/>
          <p:cNvSpPr>
            <a:spLocks noGrp="1" noChangeArrowheads="1"/>
          </p:cNvSpPr>
          <p:nvPr>
            <p:ph type="body" idx="1"/>
          </p:nvPr>
        </p:nvSpPr>
        <p:spPr>
          <a:xfrm>
            <a:off x="1374211" y="476672"/>
            <a:ext cx="7772400" cy="5761037"/>
          </a:xfrm>
        </p:spPr>
        <p:txBody>
          <a:bodyPr/>
          <a:lstStyle/>
          <a:p>
            <a:pPr>
              <a:lnSpc>
                <a:spcPct val="90000"/>
              </a:lnSpc>
              <a:spcBef>
                <a:spcPct val="10000"/>
              </a:spcBef>
              <a:buFont typeface="Wingdings" pitchFamily="2" charset="2"/>
              <a:buNone/>
            </a:pPr>
            <a:r>
              <a:rPr lang="en-US" altLang="zh-CN" sz="2400" dirty="0">
                <a:solidFill>
                  <a:srgbClr val="009900"/>
                </a:solidFill>
                <a:latin typeface="Times New Roman" pitchFamily="18" charset="0"/>
              </a:rPr>
              <a:t>//</a:t>
            </a:r>
            <a:r>
              <a:rPr lang="zh-CN" altLang="en-US" sz="2400" dirty="0">
                <a:solidFill>
                  <a:srgbClr val="009900"/>
                </a:solidFill>
                <a:latin typeface="Times New Roman" pitchFamily="18" charset="0"/>
              </a:rPr>
              <a:t>建图的构造函数</a:t>
            </a:r>
          </a:p>
          <a:p>
            <a:pPr>
              <a:lnSpc>
                <a:spcPct val="90000"/>
              </a:lnSpc>
              <a:spcBef>
                <a:spcPct val="10000"/>
              </a:spcBef>
              <a:buFont typeface="Wingdings" pitchFamily="2" charset="2"/>
              <a:buNone/>
            </a:pPr>
            <a:r>
              <a:rPr lang="en-US" altLang="zh-CN" sz="2400" b="0" dirty="0">
                <a:solidFill>
                  <a:srgbClr val="0000FF"/>
                </a:solidFill>
                <a:latin typeface="Times New Roman" pitchFamily="18" charset="0"/>
              </a:rPr>
              <a:t>template</a:t>
            </a:r>
            <a:r>
              <a:rPr lang="en-US" altLang="zh-CN" sz="2400" b="0" dirty="0">
                <a:latin typeface="Times New Roman" pitchFamily="18" charset="0"/>
              </a:rPr>
              <a:t> &lt;</a:t>
            </a:r>
            <a:r>
              <a:rPr lang="en-US" altLang="zh-CN" sz="2400" b="0" dirty="0">
                <a:solidFill>
                  <a:srgbClr val="0000FF"/>
                </a:solidFill>
                <a:latin typeface="Times New Roman" pitchFamily="18" charset="0"/>
              </a:rPr>
              <a:t>class</a:t>
            </a:r>
            <a:r>
              <a:rPr lang="en-US" altLang="zh-CN" sz="2400" b="0" dirty="0">
                <a:latin typeface="Times New Roman" pitchFamily="18" charset="0"/>
              </a:rPr>
              <a:t> T&gt; </a:t>
            </a:r>
          </a:p>
          <a:p>
            <a:pPr>
              <a:lnSpc>
                <a:spcPct val="90000"/>
              </a:lnSpc>
              <a:spcBef>
                <a:spcPct val="10000"/>
              </a:spcBef>
              <a:buFont typeface="Wingdings" pitchFamily="2" charset="2"/>
              <a:buNone/>
            </a:pPr>
            <a:r>
              <a:rPr lang="en-US" altLang="zh-CN" sz="2400" b="0" dirty="0">
                <a:solidFill>
                  <a:srgbClr val="0000FF"/>
                </a:solidFill>
                <a:latin typeface="Times New Roman" pitchFamily="18" charset="0"/>
              </a:rPr>
              <a:t>class</a:t>
            </a:r>
            <a:r>
              <a:rPr lang="en-US" altLang="zh-CN" sz="2400" b="0" dirty="0">
                <a:latin typeface="Times New Roman" pitchFamily="18" charset="0"/>
              </a:rPr>
              <a:t> </a:t>
            </a:r>
            <a:r>
              <a:rPr lang="en-US" altLang="zh-CN" sz="2400" b="0" dirty="0" err="1">
                <a:solidFill>
                  <a:srgbClr val="003300"/>
                </a:solidFill>
                <a:latin typeface="Times New Roman" pitchFamily="18" charset="0"/>
              </a:rPr>
              <a:t>MGraph</a:t>
            </a:r>
            <a:r>
              <a:rPr lang="en-US" altLang="zh-CN" sz="2400" b="0" dirty="0">
                <a:solidFill>
                  <a:srgbClr val="003300"/>
                </a:solidFill>
                <a:latin typeface="Times New Roman" pitchFamily="18" charset="0"/>
              </a:rPr>
              <a:t>&lt;T&gt;:: </a:t>
            </a:r>
            <a:r>
              <a:rPr lang="en-US" altLang="zh-CN" sz="2400" b="0" dirty="0" err="1">
                <a:solidFill>
                  <a:srgbClr val="003300"/>
                </a:solidFill>
                <a:latin typeface="Times New Roman" pitchFamily="18" charset="0"/>
              </a:rPr>
              <a:t>MGraph</a:t>
            </a:r>
            <a:r>
              <a:rPr lang="en-US" altLang="zh-CN" sz="2400" b="0" dirty="0">
                <a:solidFill>
                  <a:srgbClr val="003300"/>
                </a:solidFill>
                <a:latin typeface="Times New Roman" pitchFamily="18" charset="0"/>
              </a:rPr>
              <a:t>(T a[],</a:t>
            </a:r>
            <a:r>
              <a:rPr lang="en-US" altLang="zh-CN" sz="2400" b="0" dirty="0">
                <a:latin typeface="Times New Roman" pitchFamily="18" charset="0"/>
              </a:rPr>
              <a:t> </a:t>
            </a:r>
            <a:r>
              <a:rPr lang="en-US" altLang="zh-CN" sz="2400" b="0" dirty="0" err="1">
                <a:solidFill>
                  <a:srgbClr val="0000FF"/>
                </a:solidFill>
                <a:latin typeface="Times New Roman" pitchFamily="18" charset="0"/>
              </a:rPr>
              <a:t>int</a:t>
            </a:r>
            <a:r>
              <a:rPr lang="en-US" altLang="zh-CN" sz="2400" b="0" dirty="0">
                <a:latin typeface="Times New Roman" pitchFamily="18" charset="0"/>
              </a:rPr>
              <a:t> </a:t>
            </a:r>
            <a:r>
              <a:rPr lang="en-US" altLang="zh-CN" sz="2400" b="0" dirty="0">
                <a:solidFill>
                  <a:srgbClr val="003300"/>
                </a:solidFill>
                <a:latin typeface="Times New Roman" pitchFamily="18" charset="0"/>
              </a:rPr>
              <a:t>n,</a:t>
            </a:r>
            <a:r>
              <a:rPr lang="en-US" altLang="zh-CN" sz="2400" b="0" dirty="0">
                <a:latin typeface="Times New Roman" pitchFamily="18" charset="0"/>
              </a:rPr>
              <a:t> </a:t>
            </a:r>
            <a:r>
              <a:rPr lang="en-US" altLang="zh-CN" sz="2400" b="0" dirty="0" err="1">
                <a:solidFill>
                  <a:srgbClr val="0000FF"/>
                </a:solidFill>
                <a:latin typeface="Times New Roman" pitchFamily="18" charset="0"/>
              </a:rPr>
              <a:t>int</a:t>
            </a:r>
            <a:r>
              <a:rPr lang="en-US" altLang="zh-CN" sz="2400" b="0" dirty="0">
                <a:latin typeface="Times New Roman" pitchFamily="18" charset="0"/>
              </a:rPr>
              <a:t> </a:t>
            </a:r>
            <a:r>
              <a:rPr lang="en-US" altLang="zh-CN" sz="2400" b="0" dirty="0">
                <a:solidFill>
                  <a:srgbClr val="003300"/>
                </a:solidFill>
                <a:latin typeface="Times New Roman" pitchFamily="18" charset="0"/>
              </a:rPr>
              <a:t>e)</a:t>
            </a:r>
          </a:p>
          <a:p>
            <a:pPr>
              <a:lnSpc>
                <a:spcPct val="90000"/>
              </a:lnSpc>
              <a:spcBef>
                <a:spcPct val="10000"/>
              </a:spcBef>
              <a:buFont typeface="Wingdings" pitchFamily="2" charset="2"/>
              <a:buNone/>
            </a:pPr>
            <a:r>
              <a:rPr lang="en-US" altLang="zh-CN" sz="2400" b="0" dirty="0">
                <a:latin typeface="Times New Roman" pitchFamily="18" charset="0"/>
              </a:rPr>
              <a:t>{</a:t>
            </a:r>
          </a:p>
          <a:p>
            <a:pPr>
              <a:lnSpc>
                <a:spcPct val="90000"/>
              </a:lnSpc>
              <a:spcBef>
                <a:spcPct val="10000"/>
              </a:spcBef>
              <a:buNone/>
            </a:pPr>
            <a:r>
              <a:rPr lang="en-US" altLang="zh-CN" sz="2400" dirty="0">
                <a:latin typeface="Times New Roman" pitchFamily="18" charset="0"/>
                <a:ea typeface="楷体_GB2312" pitchFamily="49" charset="-122"/>
              </a:rPr>
              <a:t>	</a:t>
            </a:r>
            <a:r>
              <a:rPr lang="en-US" altLang="zh-CN" sz="2400" b="0" dirty="0" err="1" smtClean="0">
                <a:solidFill>
                  <a:srgbClr val="003300"/>
                </a:solidFill>
                <a:latin typeface="Times New Roman" pitchFamily="18" charset="0"/>
              </a:rPr>
              <a:t>vNum</a:t>
            </a:r>
            <a:r>
              <a:rPr lang="en-US" altLang="zh-CN" sz="2400" b="0" dirty="0" smtClean="0">
                <a:solidFill>
                  <a:srgbClr val="003300"/>
                </a:solidFill>
                <a:latin typeface="Times New Roman" pitchFamily="18" charset="0"/>
              </a:rPr>
              <a:t> </a:t>
            </a:r>
            <a:r>
              <a:rPr lang="en-US" altLang="zh-CN" sz="2400" b="0" dirty="0">
                <a:solidFill>
                  <a:srgbClr val="003300"/>
                </a:solidFill>
                <a:latin typeface="Times New Roman" pitchFamily="18" charset="0"/>
              </a:rPr>
              <a:t>= n; </a:t>
            </a:r>
            <a:r>
              <a:rPr lang="en-US" altLang="zh-CN" sz="2400" b="0" dirty="0" err="1">
                <a:solidFill>
                  <a:srgbClr val="003300"/>
                </a:solidFill>
                <a:latin typeface="Times New Roman" pitchFamily="18" charset="0"/>
              </a:rPr>
              <a:t>arcNum</a:t>
            </a:r>
            <a:r>
              <a:rPr lang="en-US" altLang="zh-CN" sz="2400" b="0" dirty="0">
                <a:solidFill>
                  <a:srgbClr val="003300"/>
                </a:solidFill>
                <a:latin typeface="Times New Roman" pitchFamily="18" charset="0"/>
              </a:rPr>
              <a:t> = e; </a:t>
            </a:r>
          </a:p>
          <a:p>
            <a:pPr>
              <a:lnSpc>
                <a:spcPct val="90000"/>
              </a:lnSpc>
              <a:spcBef>
                <a:spcPct val="10000"/>
              </a:spcBef>
              <a:buNone/>
            </a:pPr>
            <a:r>
              <a:rPr lang="en-US" altLang="zh-CN" sz="2400" dirty="0" smtClean="0">
                <a:latin typeface="Times New Roman" pitchFamily="18" charset="0"/>
                <a:ea typeface="楷体_GB2312" pitchFamily="49" charset="-122"/>
              </a:rPr>
              <a:t>	</a:t>
            </a:r>
            <a:r>
              <a:rPr lang="en-US" altLang="zh-CN" sz="2400" dirty="0" smtClean="0">
                <a:solidFill>
                  <a:srgbClr val="0000FF"/>
                </a:solidFill>
                <a:latin typeface="Times New Roman" pitchFamily="18" charset="0"/>
                <a:ea typeface="楷体_GB2312" pitchFamily="49" charset="-122"/>
              </a:rPr>
              <a:t>for</a:t>
            </a:r>
            <a:r>
              <a:rPr lang="en-US" altLang="zh-CN" sz="2400" dirty="0" smtClean="0">
                <a:latin typeface="Times New Roman" pitchFamily="18" charset="0"/>
                <a:ea typeface="楷体_GB2312" pitchFamily="49" charset="-122"/>
              </a:rPr>
              <a:t>(</a:t>
            </a:r>
            <a:r>
              <a:rPr lang="en-US" altLang="zh-CN" sz="2400" dirty="0" err="1" smtClean="0">
                <a:solidFill>
                  <a:srgbClr val="0000FF"/>
                </a:solidFill>
                <a:latin typeface="Times New Roman" pitchFamily="18" charset="0"/>
                <a:ea typeface="楷体_GB2312" pitchFamily="49" charset="-122"/>
              </a:rPr>
              <a:t>int</a:t>
            </a:r>
            <a:r>
              <a:rPr lang="en-US" altLang="zh-CN" sz="2400" dirty="0" smtClean="0">
                <a:latin typeface="Times New Roman" pitchFamily="18" charset="0"/>
                <a:ea typeface="楷体_GB2312" pitchFamily="49" charset="-122"/>
              </a:rPr>
              <a:t> </a:t>
            </a:r>
            <a:r>
              <a:rPr lang="en-US" altLang="zh-CN" sz="2400" dirty="0">
                <a:solidFill>
                  <a:srgbClr val="003300"/>
                </a:solidFill>
                <a:latin typeface="Times New Roman" pitchFamily="18" charset="0"/>
                <a:ea typeface="楷体_GB2312" pitchFamily="49" charset="-122"/>
              </a:rPr>
              <a:t>k=0;k&lt;</a:t>
            </a:r>
            <a:r>
              <a:rPr lang="en-US" altLang="zh-CN" sz="2400" dirty="0" err="1">
                <a:solidFill>
                  <a:srgbClr val="003300"/>
                </a:solidFill>
                <a:latin typeface="Times New Roman" pitchFamily="18" charset="0"/>
                <a:ea typeface="楷体_GB2312" pitchFamily="49" charset="-122"/>
              </a:rPr>
              <a:t>n;k</a:t>
            </a:r>
            <a:r>
              <a:rPr lang="en-US" altLang="zh-CN" sz="2400" dirty="0">
                <a:solidFill>
                  <a:srgbClr val="003300"/>
                </a:solidFill>
                <a:latin typeface="Times New Roman" pitchFamily="18" charset="0"/>
                <a:ea typeface="楷体_GB2312" pitchFamily="49" charset="-122"/>
              </a:rPr>
              <a:t>++)	vertex[</a:t>
            </a:r>
            <a:r>
              <a:rPr lang="en-US" altLang="zh-CN" sz="2400" dirty="0" err="1">
                <a:solidFill>
                  <a:srgbClr val="003300"/>
                </a:solidFill>
                <a:latin typeface="Times New Roman" pitchFamily="18" charset="0"/>
                <a:ea typeface="楷体_GB2312" pitchFamily="49" charset="-122"/>
              </a:rPr>
              <a:t>i</a:t>
            </a:r>
            <a:r>
              <a:rPr lang="en-US" altLang="zh-CN" sz="2400" dirty="0">
                <a:solidFill>
                  <a:srgbClr val="003300"/>
                </a:solidFill>
                <a:latin typeface="Times New Roman" pitchFamily="18" charset="0"/>
                <a:ea typeface="楷体_GB2312" pitchFamily="49" charset="-122"/>
              </a:rPr>
              <a:t>] = a[</a:t>
            </a:r>
            <a:r>
              <a:rPr lang="en-US" altLang="zh-CN" sz="2400" dirty="0" err="1">
                <a:solidFill>
                  <a:srgbClr val="003300"/>
                </a:solidFill>
                <a:latin typeface="Times New Roman" pitchFamily="18" charset="0"/>
                <a:ea typeface="楷体_GB2312" pitchFamily="49" charset="-122"/>
              </a:rPr>
              <a:t>i</a:t>
            </a:r>
            <a:r>
              <a:rPr lang="en-US" altLang="zh-CN" sz="2400" dirty="0">
                <a:solidFill>
                  <a:srgbClr val="003300"/>
                </a:solidFill>
                <a:latin typeface="Times New Roman" pitchFamily="18" charset="0"/>
                <a:ea typeface="楷体_GB2312" pitchFamily="49" charset="-122"/>
              </a:rPr>
              <a:t>];</a:t>
            </a:r>
            <a:r>
              <a:rPr lang="en-US" altLang="zh-CN" sz="2400" dirty="0">
                <a:latin typeface="Times New Roman" pitchFamily="18" charset="0"/>
                <a:ea typeface="楷体_GB2312" pitchFamily="49" charset="-122"/>
              </a:rPr>
              <a:t> </a:t>
            </a:r>
            <a:r>
              <a:rPr lang="en-US" altLang="zh-CN" sz="2400" dirty="0">
                <a:solidFill>
                  <a:srgbClr val="009900"/>
                </a:solidFill>
                <a:latin typeface="Times New Roman" pitchFamily="18" charset="0"/>
                <a:ea typeface="楷体_GB2312" pitchFamily="49" charset="-122"/>
              </a:rPr>
              <a:t>//</a:t>
            </a:r>
            <a:r>
              <a:rPr lang="zh-CN" altLang="en-US" sz="2400" dirty="0">
                <a:solidFill>
                  <a:srgbClr val="009900"/>
                </a:solidFill>
                <a:latin typeface="Times New Roman" pitchFamily="18" charset="0"/>
                <a:ea typeface="楷体_GB2312" pitchFamily="49" charset="-122"/>
              </a:rPr>
              <a:t>初始化顶点</a:t>
            </a:r>
            <a:r>
              <a:rPr lang="en-US" altLang="zh-CN" sz="2400" b="0" dirty="0">
                <a:solidFill>
                  <a:srgbClr val="009900"/>
                </a:solidFill>
                <a:latin typeface="Times New Roman" pitchFamily="18" charset="0"/>
              </a:rPr>
              <a:t>	 </a:t>
            </a:r>
            <a:r>
              <a:rPr lang="zh-CN" altLang="en-US" sz="2400" b="0" dirty="0">
                <a:solidFill>
                  <a:srgbClr val="009900"/>
                </a:solidFill>
                <a:latin typeface="Times New Roman" pitchFamily="18" charset="0"/>
              </a:rPr>
              <a:t>　</a:t>
            </a:r>
          </a:p>
          <a:p>
            <a:pPr>
              <a:lnSpc>
                <a:spcPct val="90000"/>
              </a:lnSpc>
              <a:spcBef>
                <a:spcPct val="10000"/>
              </a:spcBef>
              <a:buClr>
                <a:schemeClr val="hlink"/>
              </a:buClr>
              <a:buSzPct val="110000"/>
              <a:buNone/>
            </a:pPr>
            <a:r>
              <a:rPr lang="en-US" altLang="zh-CN" sz="2400" dirty="0">
                <a:latin typeface="Times New Roman" pitchFamily="18" charset="0"/>
                <a:ea typeface="楷体_GB2312" pitchFamily="49" charset="-122"/>
              </a:rPr>
              <a:t>	</a:t>
            </a:r>
            <a:r>
              <a:rPr lang="en-US" altLang="zh-CN" sz="2400" dirty="0" smtClean="0">
                <a:solidFill>
                  <a:srgbClr val="0000FF"/>
                </a:solidFill>
                <a:latin typeface="Times New Roman" pitchFamily="18" charset="0"/>
                <a:ea typeface="楷体_GB2312" pitchFamily="49" charset="-122"/>
              </a:rPr>
              <a:t>for </a:t>
            </a:r>
            <a:r>
              <a:rPr lang="en-US" altLang="zh-CN" sz="2400" dirty="0" smtClean="0">
                <a:solidFill>
                  <a:srgbClr val="003300"/>
                </a:solidFill>
                <a:latin typeface="Times New Roman" pitchFamily="18" charset="0"/>
                <a:ea typeface="楷体_GB2312" pitchFamily="49" charset="-122"/>
              </a:rPr>
              <a:t>(</a:t>
            </a:r>
            <a:r>
              <a:rPr lang="en-US" altLang="zh-CN" sz="2400" dirty="0" err="1" smtClean="0">
                <a:solidFill>
                  <a:srgbClr val="003300"/>
                </a:solidFill>
                <a:latin typeface="Times New Roman" pitchFamily="18" charset="0"/>
                <a:ea typeface="楷体_GB2312" pitchFamily="49" charset="-122"/>
              </a:rPr>
              <a:t>int</a:t>
            </a:r>
            <a:r>
              <a:rPr lang="en-US" altLang="zh-CN" sz="2400" dirty="0" smtClean="0">
                <a:solidFill>
                  <a:srgbClr val="003300"/>
                </a:solidFill>
                <a:latin typeface="Times New Roman" pitchFamily="18" charset="0"/>
                <a:ea typeface="楷体_GB2312" pitchFamily="49" charset="-122"/>
              </a:rPr>
              <a:t> </a:t>
            </a:r>
            <a:r>
              <a:rPr lang="en-US" altLang="zh-CN" sz="2400" dirty="0" err="1" smtClean="0">
                <a:solidFill>
                  <a:srgbClr val="003300"/>
                </a:solidFill>
                <a:latin typeface="Times New Roman" pitchFamily="18" charset="0"/>
                <a:ea typeface="楷体_GB2312" pitchFamily="49" charset="-122"/>
              </a:rPr>
              <a:t>i</a:t>
            </a:r>
            <a:r>
              <a:rPr lang="en-US" altLang="zh-CN" sz="2400" dirty="0" smtClean="0">
                <a:solidFill>
                  <a:srgbClr val="003300"/>
                </a:solidFill>
                <a:latin typeface="Times New Roman" pitchFamily="18" charset="0"/>
                <a:ea typeface="楷体_GB2312" pitchFamily="49" charset="-122"/>
              </a:rPr>
              <a:t>=0;i&lt;</a:t>
            </a:r>
            <a:r>
              <a:rPr lang="en-US" altLang="zh-CN" sz="2400" dirty="0" err="1" smtClean="0">
                <a:solidFill>
                  <a:srgbClr val="003300"/>
                </a:solidFill>
                <a:latin typeface="Times New Roman" pitchFamily="18" charset="0"/>
                <a:ea typeface="楷体_GB2312" pitchFamily="49" charset="-122"/>
              </a:rPr>
              <a:t>n;i</a:t>
            </a:r>
            <a:r>
              <a:rPr lang="en-US" altLang="zh-CN" sz="2400" dirty="0" smtClean="0">
                <a:solidFill>
                  <a:srgbClr val="003300"/>
                </a:solidFill>
                <a:latin typeface="Times New Roman" pitchFamily="18" charset="0"/>
                <a:ea typeface="楷体_GB2312" pitchFamily="49" charset="-122"/>
              </a:rPr>
              <a:t>++)</a:t>
            </a:r>
          </a:p>
          <a:p>
            <a:pPr>
              <a:lnSpc>
                <a:spcPct val="90000"/>
              </a:lnSpc>
              <a:spcBef>
                <a:spcPct val="10000"/>
              </a:spcBef>
              <a:buClr>
                <a:schemeClr val="hlink"/>
              </a:buClr>
              <a:buSzPct val="110000"/>
              <a:buNone/>
            </a:pPr>
            <a:r>
              <a:rPr lang="en-US" altLang="zh-CN" sz="2400" dirty="0" smtClean="0">
                <a:latin typeface="Times New Roman" pitchFamily="18" charset="0"/>
                <a:ea typeface="楷体_GB2312" pitchFamily="49" charset="-122"/>
              </a:rPr>
              <a:t>	</a:t>
            </a:r>
            <a:r>
              <a:rPr lang="zh-CN" altLang="en-US" sz="2400" dirty="0">
                <a:solidFill>
                  <a:srgbClr val="003300"/>
                </a:solidFill>
                <a:latin typeface="Times New Roman" pitchFamily="18" charset="0"/>
                <a:ea typeface="楷体_GB2312" pitchFamily="49" charset="-122"/>
              </a:rPr>
              <a:t>　</a:t>
            </a:r>
            <a:r>
              <a:rPr lang="en-US" altLang="zh-CN" sz="2400" dirty="0" smtClean="0">
                <a:solidFill>
                  <a:srgbClr val="0000FF"/>
                </a:solidFill>
                <a:latin typeface="Times New Roman" pitchFamily="18" charset="0"/>
                <a:ea typeface="楷体_GB2312" pitchFamily="49" charset="-122"/>
              </a:rPr>
              <a:t>for</a:t>
            </a:r>
            <a:r>
              <a:rPr lang="en-US" altLang="zh-CN" sz="2400" dirty="0" smtClean="0">
                <a:latin typeface="Times New Roman" pitchFamily="18" charset="0"/>
                <a:ea typeface="楷体_GB2312" pitchFamily="49" charset="-122"/>
              </a:rPr>
              <a:t>(</a:t>
            </a:r>
            <a:r>
              <a:rPr lang="en-US" altLang="zh-CN" sz="2400" dirty="0" err="1" smtClean="0">
                <a:solidFill>
                  <a:srgbClr val="0000FF"/>
                </a:solidFill>
                <a:latin typeface="Times New Roman" pitchFamily="18" charset="0"/>
                <a:ea typeface="楷体_GB2312" pitchFamily="49" charset="-122"/>
              </a:rPr>
              <a:t>int</a:t>
            </a:r>
            <a:r>
              <a:rPr lang="en-US" altLang="zh-CN" sz="2400" dirty="0" smtClean="0">
                <a:latin typeface="Times New Roman" pitchFamily="18" charset="0"/>
                <a:ea typeface="楷体_GB2312" pitchFamily="49" charset="-122"/>
              </a:rPr>
              <a:t> </a:t>
            </a:r>
            <a:r>
              <a:rPr lang="en-US" altLang="zh-CN" sz="2400" dirty="0" smtClean="0">
                <a:solidFill>
                  <a:srgbClr val="003300"/>
                </a:solidFill>
                <a:latin typeface="Times New Roman" pitchFamily="18" charset="0"/>
                <a:ea typeface="楷体_GB2312" pitchFamily="49" charset="-122"/>
              </a:rPr>
              <a:t>j=0;j&lt;</a:t>
            </a:r>
            <a:r>
              <a:rPr lang="en-US" altLang="zh-CN" sz="2400" dirty="0" err="1" smtClean="0">
                <a:solidFill>
                  <a:srgbClr val="003300"/>
                </a:solidFill>
                <a:latin typeface="Times New Roman" pitchFamily="18" charset="0"/>
                <a:ea typeface="楷体_GB2312" pitchFamily="49" charset="-122"/>
              </a:rPr>
              <a:t>n;j</a:t>
            </a:r>
            <a:r>
              <a:rPr lang="en-US" altLang="zh-CN" sz="2400" dirty="0" smtClean="0">
                <a:solidFill>
                  <a:srgbClr val="003300"/>
                </a:solidFill>
                <a:latin typeface="Times New Roman" pitchFamily="18" charset="0"/>
                <a:ea typeface="楷体_GB2312" pitchFamily="49" charset="-122"/>
              </a:rPr>
              <a:t>++)     arc[</a:t>
            </a:r>
            <a:r>
              <a:rPr lang="en-US" altLang="zh-CN" sz="2400" dirty="0" err="1" smtClean="0">
                <a:solidFill>
                  <a:srgbClr val="003300"/>
                </a:solidFill>
                <a:latin typeface="Times New Roman" pitchFamily="18" charset="0"/>
                <a:ea typeface="楷体_GB2312" pitchFamily="49" charset="-122"/>
              </a:rPr>
              <a:t>i</a:t>
            </a:r>
            <a:r>
              <a:rPr lang="en-US" altLang="zh-CN" sz="2400" dirty="0" smtClean="0">
                <a:solidFill>
                  <a:srgbClr val="003300"/>
                </a:solidFill>
                <a:latin typeface="Times New Roman" pitchFamily="18" charset="0"/>
                <a:ea typeface="楷体_GB2312" pitchFamily="49" charset="-122"/>
              </a:rPr>
              <a:t>][j] = 0;</a:t>
            </a:r>
            <a:r>
              <a:rPr lang="zh-CN" altLang="en-US" sz="2400" dirty="0" smtClean="0">
                <a:latin typeface="Times New Roman" pitchFamily="18" charset="0"/>
                <a:ea typeface="楷体_GB2312" pitchFamily="49" charset="-122"/>
              </a:rPr>
              <a:t>　</a:t>
            </a:r>
            <a:r>
              <a:rPr lang="en-US" altLang="zh-CN" sz="2400" dirty="0" smtClean="0">
                <a:solidFill>
                  <a:srgbClr val="009900"/>
                </a:solidFill>
                <a:latin typeface="Times New Roman" pitchFamily="18" charset="0"/>
                <a:ea typeface="楷体_GB2312" pitchFamily="49" charset="-122"/>
              </a:rPr>
              <a:t>//</a:t>
            </a:r>
            <a:r>
              <a:rPr lang="zh-CN" altLang="en-US" sz="2400" dirty="0" smtClean="0">
                <a:solidFill>
                  <a:srgbClr val="009900"/>
                </a:solidFill>
                <a:latin typeface="Times New Roman" pitchFamily="18" charset="0"/>
                <a:ea typeface="楷体_GB2312" pitchFamily="49" charset="-122"/>
              </a:rPr>
              <a:t>初始化边</a:t>
            </a:r>
          </a:p>
          <a:p>
            <a:pPr>
              <a:lnSpc>
                <a:spcPct val="90000"/>
              </a:lnSpc>
              <a:spcBef>
                <a:spcPct val="10000"/>
              </a:spcBef>
              <a:buClr>
                <a:schemeClr val="hlink"/>
              </a:buClr>
              <a:buSzPct val="110000"/>
              <a:buNone/>
            </a:pPr>
            <a:r>
              <a:rPr lang="en-US" altLang="zh-CN" sz="2400" dirty="0">
                <a:latin typeface="Times New Roman" pitchFamily="18" charset="0"/>
                <a:ea typeface="楷体_GB2312" pitchFamily="49" charset="-122"/>
              </a:rPr>
              <a:t>	</a:t>
            </a:r>
            <a:r>
              <a:rPr lang="en-US" altLang="zh-CN" sz="2400" dirty="0" smtClean="0">
                <a:solidFill>
                  <a:srgbClr val="0000FF"/>
                </a:solidFill>
                <a:latin typeface="Times New Roman" pitchFamily="18" charset="0"/>
                <a:ea typeface="楷体_GB2312" pitchFamily="49" charset="-122"/>
              </a:rPr>
              <a:t>for </a:t>
            </a:r>
            <a:r>
              <a:rPr lang="en-US" altLang="zh-CN" sz="2400" dirty="0">
                <a:solidFill>
                  <a:srgbClr val="003300"/>
                </a:solidFill>
                <a:latin typeface="Times New Roman" pitchFamily="18" charset="0"/>
                <a:ea typeface="楷体_GB2312" pitchFamily="49" charset="-122"/>
              </a:rPr>
              <a:t>(k=0;k&lt;</a:t>
            </a:r>
            <a:r>
              <a:rPr lang="en-US" altLang="zh-CN" sz="2400" dirty="0" err="1">
                <a:solidFill>
                  <a:srgbClr val="003300"/>
                </a:solidFill>
                <a:latin typeface="Times New Roman" pitchFamily="18" charset="0"/>
                <a:ea typeface="楷体_GB2312" pitchFamily="49" charset="-122"/>
              </a:rPr>
              <a:t>e;k</a:t>
            </a:r>
            <a:r>
              <a:rPr lang="en-US" altLang="zh-CN" sz="2400" dirty="0">
                <a:solidFill>
                  <a:srgbClr val="003300"/>
                </a:solidFill>
                <a:latin typeface="Times New Roman" pitchFamily="18" charset="0"/>
                <a:ea typeface="楷体_GB2312" pitchFamily="49" charset="-122"/>
              </a:rPr>
              <a:t>++)</a:t>
            </a:r>
            <a:endParaRPr lang="zh-CN" altLang="en-US" sz="2400" dirty="0">
              <a:solidFill>
                <a:srgbClr val="003300"/>
              </a:solidFill>
              <a:latin typeface="Times New Roman" pitchFamily="18" charset="0"/>
              <a:ea typeface="隶书" pitchFamily="49" charset="-122"/>
            </a:endParaRPr>
          </a:p>
          <a:p>
            <a:pPr>
              <a:lnSpc>
                <a:spcPct val="90000"/>
              </a:lnSpc>
              <a:spcBef>
                <a:spcPct val="10000"/>
              </a:spcBef>
              <a:buClr>
                <a:schemeClr val="hlink"/>
              </a:buClr>
              <a:buSzPct val="110000"/>
              <a:buNone/>
            </a:pPr>
            <a:r>
              <a:rPr lang="en-US" altLang="zh-CN" sz="2400" dirty="0">
                <a:solidFill>
                  <a:srgbClr val="003300"/>
                </a:solidFill>
                <a:latin typeface="Times New Roman" pitchFamily="18" charset="0"/>
                <a:ea typeface="楷体_GB2312" pitchFamily="49" charset="-122"/>
              </a:rPr>
              <a:t>	</a:t>
            </a:r>
            <a:r>
              <a:rPr lang="zh-CN" altLang="en-US" sz="2400" dirty="0">
                <a:solidFill>
                  <a:srgbClr val="003300"/>
                </a:solidFill>
                <a:latin typeface="Times New Roman" pitchFamily="18" charset="0"/>
                <a:ea typeface="楷体_GB2312" pitchFamily="49" charset="-122"/>
              </a:rPr>
              <a:t>　</a:t>
            </a:r>
            <a:r>
              <a:rPr lang="en-US" altLang="zh-CN" sz="2400" dirty="0">
                <a:solidFill>
                  <a:srgbClr val="003300"/>
                </a:solidFill>
                <a:latin typeface="Times New Roman" pitchFamily="18" charset="0"/>
                <a:ea typeface="楷体_GB2312" pitchFamily="49" charset="-122"/>
              </a:rPr>
              <a:t>{	</a:t>
            </a:r>
          </a:p>
          <a:p>
            <a:pPr>
              <a:lnSpc>
                <a:spcPct val="90000"/>
              </a:lnSpc>
              <a:spcBef>
                <a:spcPct val="10000"/>
              </a:spcBef>
              <a:buClr>
                <a:schemeClr val="hlink"/>
              </a:buClr>
              <a:buSzPct val="110000"/>
              <a:buNone/>
            </a:pPr>
            <a:r>
              <a:rPr lang="en-US" altLang="zh-CN" sz="2400" dirty="0">
                <a:solidFill>
                  <a:srgbClr val="003300"/>
                </a:solidFill>
                <a:latin typeface="Times New Roman" pitchFamily="18" charset="0"/>
                <a:ea typeface="楷体_GB2312" pitchFamily="49" charset="-122"/>
              </a:rPr>
              <a:t>              </a:t>
            </a:r>
            <a:r>
              <a:rPr lang="en-US" altLang="zh-CN" sz="2400" dirty="0" err="1">
                <a:solidFill>
                  <a:srgbClr val="003300"/>
                </a:solidFill>
                <a:latin typeface="Times New Roman" pitchFamily="18" charset="0"/>
                <a:ea typeface="楷体_GB2312" pitchFamily="49" charset="-122"/>
              </a:rPr>
              <a:t>cin</a:t>
            </a:r>
            <a:r>
              <a:rPr lang="en-US" altLang="zh-CN" sz="2400" dirty="0">
                <a:solidFill>
                  <a:srgbClr val="003300"/>
                </a:solidFill>
                <a:latin typeface="Times New Roman" pitchFamily="18" charset="0"/>
                <a:ea typeface="楷体_GB2312" pitchFamily="49" charset="-122"/>
              </a:rPr>
              <a:t>&gt;&gt;</a:t>
            </a:r>
            <a:r>
              <a:rPr lang="en-US" altLang="zh-CN" sz="2400" dirty="0" err="1">
                <a:solidFill>
                  <a:srgbClr val="003300"/>
                </a:solidFill>
                <a:latin typeface="Times New Roman" pitchFamily="18" charset="0"/>
                <a:ea typeface="楷体_GB2312" pitchFamily="49" charset="-122"/>
              </a:rPr>
              <a:t>i</a:t>
            </a:r>
            <a:r>
              <a:rPr lang="en-US" altLang="zh-CN" sz="2400" dirty="0">
                <a:solidFill>
                  <a:srgbClr val="003300"/>
                </a:solidFill>
                <a:latin typeface="Times New Roman" pitchFamily="18" charset="0"/>
                <a:ea typeface="楷体_GB2312" pitchFamily="49" charset="-122"/>
              </a:rPr>
              <a:t>&gt;&gt;j;</a:t>
            </a:r>
          </a:p>
          <a:p>
            <a:pPr>
              <a:lnSpc>
                <a:spcPct val="90000"/>
              </a:lnSpc>
              <a:spcBef>
                <a:spcPct val="10000"/>
              </a:spcBef>
              <a:buClr>
                <a:schemeClr val="hlink"/>
              </a:buClr>
              <a:buSzPct val="110000"/>
              <a:buNone/>
            </a:pPr>
            <a:r>
              <a:rPr lang="en-US" altLang="zh-CN" sz="2400" dirty="0">
                <a:latin typeface="Times New Roman" pitchFamily="18" charset="0"/>
                <a:ea typeface="楷体_GB2312" pitchFamily="49" charset="-122"/>
              </a:rPr>
              <a:t>              </a:t>
            </a:r>
            <a:r>
              <a:rPr lang="en-US" altLang="zh-CN" sz="2400" dirty="0">
                <a:solidFill>
                  <a:srgbClr val="003300"/>
                </a:solidFill>
                <a:latin typeface="Times New Roman" pitchFamily="18" charset="0"/>
                <a:ea typeface="楷体_GB2312" pitchFamily="49" charset="-122"/>
              </a:rPr>
              <a:t>arcs[</a:t>
            </a:r>
            <a:r>
              <a:rPr lang="en-US" altLang="zh-CN" sz="2400" dirty="0" err="1">
                <a:solidFill>
                  <a:srgbClr val="003300"/>
                </a:solidFill>
                <a:latin typeface="Times New Roman" pitchFamily="18" charset="0"/>
                <a:ea typeface="楷体_GB2312" pitchFamily="49" charset="-122"/>
              </a:rPr>
              <a:t>i</a:t>
            </a:r>
            <a:r>
              <a:rPr lang="en-US" altLang="zh-CN" sz="2400" dirty="0">
                <a:solidFill>
                  <a:srgbClr val="003300"/>
                </a:solidFill>
                <a:latin typeface="Times New Roman" pitchFamily="18" charset="0"/>
                <a:ea typeface="楷体_GB2312" pitchFamily="49" charset="-122"/>
              </a:rPr>
              <a:t>][j] = 1;</a:t>
            </a:r>
          </a:p>
          <a:p>
            <a:pPr>
              <a:lnSpc>
                <a:spcPct val="90000"/>
              </a:lnSpc>
              <a:spcBef>
                <a:spcPct val="10000"/>
              </a:spcBef>
              <a:buClr>
                <a:schemeClr val="hlink"/>
              </a:buClr>
              <a:buSzPct val="110000"/>
              <a:buNone/>
            </a:pPr>
            <a:r>
              <a:rPr lang="en-US" altLang="zh-CN" sz="2400" dirty="0">
                <a:ea typeface="楷体_GB2312" pitchFamily="49" charset="-122"/>
              </a:rPr>
              <a:t>              </a:t>
            </a:r>
            <a:r>
              <a:rPr lang="en-US" altLang="zh-CN" sz="2400" dirty="0">
                <a:solidFill>
                  <a:srgbClr val="0000FF"/>
                </a:solidFill>
                <a:ea typeface="楷体_GB2312" pitchFamily="49" charset="-122"/>
              </a:rPr>
              <a:t>arcs[j][</a:t>
            </a:r>
            <a:r>
              <a:rPr lang="en-US" altLang="zh-CN" sz="2400" dirty="0" err="1">
                <a:solidFill>
                  <a:srgbClr val="0000FF"/>
                </a:solidFill>
                <a:ea typeface="楷体_GB2312" pitchFamily="49" charset="-122"/>
              </a:rPr>
              <a:t>i</a:t>
            </a:r>
            <a:r>
              <a:rPr lang="en-US" altLang="zh-CN" sz="2400" dirty="0">
                <a:solidFill>
                  <a:srgbClr val="0000FF"/>
                </a:solidFill>
                <a:ea typeface="楷体_GB2312" pitchFamily="49" charset="-122"/>
              </a:rPr>
              <a:t>]</a:t>
            </a:r>
            <a:r>
              <a:rPr lang="en-US" altLang="zh-CN" sz="2400" dirty="0">
                <a:ea typeface="楷体_GB2312" pitchFamily="49" charset="-122"/>
              </a:rPr>
              <a:t> </a:t>
            </a:r>
            <a:r>
              <a:rPr lang="en-US" altLang="zh-CN" sz="2400" dirty="0">
                <a:solidFill>
                  <a:srgbClr val="0000FF"/>
                </a:solidFill>
                <a:ea typeface="楷体_GB2312" pitchFamily="49" charset="-122"/>
              </a:rPr>
              <a:t>=</a:t>
            </a:r>
            <a:r>
              <a:rPr lang="en-US" altLang="zh-CN" sz="2400" dirty="0">
                <a:ea typeface="楷体_GB2312" pitchFamily="49" charset="-122"/>
              </a:rPr>
              <a:t> </a:t>
            </a:r>
            <a:r>
              <a:rPr lang="en-US" altLang="zh-CN" sz="2400" dirty="0">
                <a:solidFill>
                  <a:srgbClr val="0000FF"/>
                </a:solidFill>
                <a:ea typeface="楷体_GB2312" pitchFamily="49" charset="-122"/>
              </a:rPr>
              <a:t>arcs[</a:t>
            </a:r>
            <a:r>
              <a:rPr lang="en-US" altLang="zh-CN" sz="2400" dirty="0" err="1">
                <a:solidFill>
                  <a:srgbClr val="0000FF"/>
                </a:solidFill>
                <a:ea typeface="楷体_GB2312" pitchFamily="49" charset="-122"/>
              </a:rPr>
              <a:t>i</a:t>
            </a:r>
            <a:r>
              <a:rPr lang="en-US" altLang="zh-CN" sz="2400" dirty="0">
                <a:solidFill>
                  <a:srgbClr val="0000FF"/>
                </a:solidFill>
                <a:ea typeface="楷体_GB2312" pitchFamily="49" charset="-122"/>
              </a:rPr>
              <a:t>][j];  </a:t>
            </a:r>
            <a:r>
              <a:rPr lang="en-US" altLang="zh-CN" sz="2400" dirty="0">
                <a:solidFill>
                  <a:srgbClr val="009900"/>
                </a:solidFill>
                <a:ea typeface="楷体_GB2312" pitchFamily="49" charset="-122"/>
              </a:rPr>
              <a:t>//</a:t>
            </a:r>
            <a:r>
              <a:rPr lang="zh-CN" altLang="en-US" sz="2400" dirty="0">
                <a:solidFill>
                  <a:srgbClr val="009900"/>
                </a:solidFill>
                <a:latin typeface="楷体_GB2312" pitchFamily="49" charset="-122"/>
                <a:ea typeface="楷体_GB2312" pitchFamily="49" charset="-122"/>
              </a:rPr>
              <a:t>注意边和弧的区别</a:t>
            </a:r>
          </a:p>
          <a:p>
            <a:pPr>
              <a:lnSpc>
                <a:spcPct val="90000"/>
              </a:lnSpc>
              <a:spcBef>
                <a:spcPct val="10000"/>
              </a:spcBef>
              <a:buClr>
                <a:schemeClr val="hlink"/>
              </a:buClr>
              <a:buSzPct val="110000"/>
              <a:buNone/>
            </a:pPr>
            <a:r>
              <a:rPr lang="zh-CN" altLang="en-US" sz="2400" dirty="0">
                <a:latin typeface="Times New Roman" pitchFamily="18" charset="0"/>
                <a:ea typeface="楷体_GB2312" pitchFamily="49" charset="-122"/>
              </a:rPr>
              <a:t>　　</a:t>
            </a:r>
            <a:r>
              <a:rPr lang="en-US" altLang="zh-CN" sz="2400" dirty="0" smtClean="0">
                <a:solidFill>
                  <a:srgbClr val="003300"/>
                </a:solidFill>
                <a:latin typeface="Times New Roman" pitchFamily="18" charset="0"/>
                <a:ea typeface="楷体_GB2312" pitchFamily="49" charset="-122"/>
              </a:rPr>
              <a:t>}</a:t>
            </a:r>
            <a:br>
              <a:rPr lang="en-US" altLang="zh-CN" sz="2400" dirty="0" smtClean="0">
                <a:solidFill>
                  <a:srgbClr val="003300"/>
                </a:solidFill>
                <a:latin typeface="Times New Roman" pitchFamily="18" charset="0"/>
                <a:ea typeface="楷体_GB2312" pitchFamily="49" charset="-122"/>
              </a:rPr>
            </a:br>
            <a:r>
              <a:rPr lang="en-US" altLang="zh-CN" sz="2400" b="0" dirty="0" smtClean="0">
                <a:solidFill>
                  <a:srgbClr val="003300"/>
                </a:solidFill>
                <a:latin typeface="Times New Roman" pitchFamily="18" charset="0"/>
              </a:rPr>
              <a:t>}</a:t>
            </a:r>
            <a:endParaRPr lang="en-US" altLang="zh-CN" sz="2400" b="0" dirty="0">
              <a:solidFill>
                <a:srgbClr val="003300"/>
              </a:solidFill>
              <a:latin typeface="Times New Roman" pitchFamily="18" charset="0"/>
            </a:endParaRPr>
          </a:p>
        </p:txBody>
      </p:sp>
    </p:spTree>
    <p:extLst>
      <p:ext uri="{BB962C8B-B14F-4D97-AF65-F5344CB8AC3E}">
        <p14:creationId xmlns:p14="http://schemas.microsoft.com/office/powerpoint/2010/main" val="4182987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5874"/>
                                        </p:tgtEl>
                                        <p:attrNameLst>
                                          <p:attrName>style.visibility</p:attrName>
                                        </p:attrNameLst>
                                      </p:cBhvr>
                                      <p:to>
                                        <p:strVal val="visible"/>
                                      </p:to>
                                    </p:set>
                                    <p:animEffect transition="in" filter="wipe(up)">
                                      <p:cBhvr>
                                        <p:cTn id="7" dur="500"/>
                                        <p:tgtEl>
                                          <p:spTgt spid="335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有向图的存储</a:t>
            </a:r>
            <a:r>
              <a:rPr lang="en-US" altLang="zh-CN" dirty="0"/>
              <a:t>——</a:t>
            </a:r>
            <a:r>
              <a:rPr lang="zh-CN" altLang="en-US" dirty="0" smtClean="0"/>
              <a:t>邻接</a:t>
            </a:r>
            <a:r>
              <a:rPr lang="en-US" altLang="zh-CN" dirty="0"/>
              <a:t>(</a:t>
            </a:r>
            <a:r>
              <a:rPr lang="zh-CN" altLang="en-US" dirty="0"/>
              <a:t>链</a:t>
            </a:r>
            <a:r>
              <a:rPr lang="en-US" altLang="zh-CN" dirty="0"/>
              <a:t>)</a:t>
            </a:r>
            <a:r>
              <a:rPr lang="zh-CN" altLang="en-US" dirty="0" smtClean="0"/>
              <a:t>表</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2861020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zh-CN" altLang="en-US" dirty="0" smtClean="0"/>
              <a:t>有向图</a:t>
            </a:r>
            <a:r>
              <a:rPr lang="zh-CN" altLang="en-US" dirty="0"/>
              <a:t>的存储</a:t>
            </a:r>
            <a:r>
              <a:rPr lang="en-US" altLang="zh-CN" dirty="0"/>
              <a:t>——</a:t>
            </a:r>
            <a:r>
              <a:rPr lang="zh-CN" altLang="en-US" dirty="0" smtClean="0"/>
              <a:t>邻接</a:t>
            </a:r>
            <a:r>
              <a:rPr lang="en-US" altLang="zh-CN" dirty="0" smtClean="0"/>
              <a:t>(</a:t>
            </a:r>
            <a:r>
              <a:rPr lang="zh-CN" altLang="en-US" dirty="0" smtClean="0"/>
              <a:t>链</a:t>
            </a:r>
            <a:r>
              <a:rPr lang="en-US" altLang="zh-CN" dirty="0" smtClean="0"/>
              <a:t>)</a:t>
            </a:r>
            <a:r>
              <a:rPr lang="zh-CN" altLang="en-US" dirty="0" smtClean="0"/>
              <a:t>表</a:t>
            </a:r>
            <a:endParaRPr lang="zh-CN" altLang="en-US" dirty="0"/>
          </a:p>
        </p:txBody>
      </p:sp>
      <p:sp>
        <p:nvSpPr>
          <p:cNvPr id="372739" name="Rectangle 3" descr="Rectangle: Click to edit Master text styles&#10;Second level&#10;Third level&#10;Fourth level&#10;Fifth level"/>
          <p:cNvSpPr>
            <a:spLocks noGrp="1" noChangeArrowheads="1"/>
          </p:cNvSpPr>
          <p:nvPr>
            <p:ph type="body" idx="1"/>
          </p:nvPr>
        </p:nvSpPr>
        <p:spPr/>
        <p:txBody>
          <a:bodyPr/>
          <a:lstStyle/>
          <a:p>
            <a:r>
              <a:rPr lang="zh-CN" altLang="en-US" sz="3200" dirty="0">
                <a:latin typeface="+mj-lt"/>
                <a:ea typeface="+mj-ea"/>
              </a:rPr>
              <a:t>邻接表(顺序结构和链式存储的组合</a:t>
            </a:r>
            <a:r>
              <a:rPr lang="en-US" altLang="zh-CN" sz="3200" dirty="0" smtClean="0">
                <a:latin typeface="+mj-lt"/>
                <a:ea typeface="+mj-ea"/>
              </a:rPr>
              <a:t>) </a:t>
            </a:r>
            <a:r>
              <a:rPr lang="zh-CN" altLang="en-US" sz="3200" dirty="0" smtClean="0">
                <a:latin typeface="+mj-lt"/>
                <a:ea typeface="+mj-ea"/>
              </a:rPr>
              <a:t>类似树中的孩子链表</a:t>
            </a:r>
            <a:r>
              <a:rPr lang="en-US" altLang="zh-CN" sz="3200" dirty="0" smtClean="0">
                <a:latin typeface="+mj-lt"/>
                <a:ea typeface="+mj-ea"/>
              </a:rPr>
              <a:t>(</a:t>
            </a:r>
            <a:r>
              <a:rPr lang="zh-CN" altLang="en-US" sz="3200" dirty="0" smtClean="0">
                <a:latin typeface="+mj-lt"/>
                <a:ea typeface="+mj-ea"/>
              </a:rPr>
              <a:t>二维关系，多个链表，链表头用数组存储</a:t>
            </a:r>
            <a:r>
              <a:rPr lang="en-US" altLang="zh-CN" sz="3200" dirty="0" smtClean="0">
                <a:latin typeface="+mj-lt"/>
                <a:ea typeface="+mj-ea"/>
              </a:rPr>
              <a:t>)</a:t>
            </a:r>
            <a:endParaRPr lang="en-US" altLang="zh-CN" sz="3200" dirty="0">
              <a:latin typeface="+mj-lt"/>
              <a:ea typeface="+mj-ea"/>
            </a:endParaRPr>
          </a:p>
        </p:txBody>
      </p:sp>
      <p:grpSp>
        <p:nvGrpSpPr>
          <p:cNvPr id="372740" name="Group 4"/>
          <p:cNvGrpSpPr>
            <a:grpSpLocks/>
          </p:cNvGrpSpPr>
          <p:nvPr/>
        </p:nvGrpSpPr>
        <p:grpSpPr bwMode="auto">
          <a:xfrm>
            <a:off x="2037184" y="3784972"/>
            <a:ext cx="4191000" cy="2286000"/>
            <a:chOff x="1056" y="2064"/>
            <a:chExt cx="2640" cy="1440"/>
          </a:xfrm>
        </p:grpSpPr>
        <p:sp>
          <p:nvSpPr>
            <p:cNvPr id="372741" name="Rectangle 5"/>
            <p:cNvSpPr>
              <a:spLocks noChangeArrowheads="1"/>
            </p:cNvSpPr>
            <p:nvPr/>
          </p:nvSpPr>
          <p:spPr bwMode="auto">
            <a:xfrm>
              <a:off x="1056" y="2064"/>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v1</a:t>
              </a:r>
            </a:p>
          </p:txBody>
        </p:sp>
        <p:sp>
          <p:nvSpPr>
            <p:cNvPr id="372742" name="Rectangle 6"/>
            <p:cNvSpPr>
              <a:spLocks noChangeArrowheads="1"/>
            </p:cNvSpPr>
            <p:nvPr/>
          </p:nvSpPr>
          <p:spPr bwMode="auto">
            <a:xfrm>
              <a:off x="1344" y="2064"/>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latin typeface="+mj-lt"/>
                <a:ea typeface="+mj-ea"/>
              </a:endParaRPr>
            </a:p>
          </p:txBody>
        </p:sp>
        <p:sp>
          <p:nvSpPr>
            <p:cNvPr id="372743" name="Rectangle 7"/>
            <p:cNvSpPr>
              <a:spLocks noChangeArrowheads="1"/>
            </p:cNvSpPr>
            <p:nvPr/>
          </p:nvSpPr>
          <p:spPr bwMode="auto">
            <a:xfrm>
              <a:off x="1056" y="2352"/>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v2</a:t>
              </a:r>
            </a:p>
          </p:txBody>
        </p:sp>
        <p:sp>
          <p:nvSpPr>
            <p:cNvPr id="372744" name="Rectangle 8"/>
            <p:cNvSpPr>
              <a:spLocks noChangeArrowheads="1"/>
            </p:cNvSpPr>
            <p:nvPr/>
          </p:nvSpPr>
          <p:spPr bwMode="auto">
            <a:xfrm>
              <a:off x="1344" y="2352"/>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latin typeface="+mj-lt"/>
                  <a:ea typeface="+mj-ea"/>
                </a:rPr>
                <a:t>∧</a:t>
              </a:r>
            </a:p>
          </p:txBody>
        </p:sp>
        <p:sp>
          <p:nvSpPr>
            <p:cNvPr id="372745" name="Rectangle 9"/>
            <p:cNvSpPr>
              <a:spLocks noChangeArrowheads="1"/>
            </p:cNvSpPr>
            <p:nvPr/>
          </p:nvSpPr>
          <p:spPr bwMode="auto">
            <a:xfrm>
              <a:off x="1056" y="2640"/>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v3</a:t>
              </a:r>
            </a:p>
          </p:txBody>
        </p:sp>
        <p:sp>
          <p:nvSpPr>
            <p:cNvPr id="372746" name="Rectangle 10"/>
            <p:cNvSpPr>
              <a:spLocks noChangeArrowheads="1"/>
            </p:cNvSpPr>
            <p:nvPr/>
          </p:nvSpPr>
          <p:spPr bwMode="auto">
            <a:xfrm>
              <a:off x="1344" y="2640"/>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latin typeface="+mj-lt"/>
                <a:ea typeface="+mj-ea"/>
              </a:endParaRPr>
            </a:p>
          </p:txBody>
        </p:sp>
        <p:sp>
          <p:nvSpPr>
            <p:cNvPr id="372747" name="Rectangle 11"/>
            <p:cNvSpPr>
              <a:spLocks noChangeArrowheads="1"/>
            </p:cNvSpPr>
            <p:nvPr/>
          </p:nvSpPr>
          <p:spPr bwMode="auto">
            <a:xfrm>
              <a:off x="1056" y="2928"/>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v4</a:t>
              </a:r>
            </a:p>
          </p:txBody>
        </p:sp>
        <p:sp>
          <p:nvSpPr>
            <p:cNvPr id="372748" name="Rectangle 12"/>
            <p:cNvSpPr>
              <a:spLocks noChangeArrowheads="1"/>
            </p:cNvSpPr>
            <p:nvPr/>
          </p:nvSpPr>
          <p:spPr bwMode="auto">
            <a:xfrm>
              <a:off x="1344" y="2928"/>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latin typeface="+mj-lt"/>
                <a:ea typeface="+mj-ea"/>
              </a:endParaRPr>
            </a:p>
          </p:txBody>
        </p:sp>
        <p:sp>
          <p:nvSpPr>
            <p:cNvPr id="372749" name="Rectangle 13"/>
            <p:cNvSpPr>
              <a:spLocks noChangeArrowheads="1"/>
            </p:cNvSpPr>
            <p:nvPr/>
          </p:nvSpPr>
          <p:spPr bwMode="auto">
            <a:xfrm>
              <a:off x="1056" y="3216"/>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v5</a:t>
              </a:r>
            </a:p>
          </p:txBody>
        </p:sp>
        <p:sp>
          <p:nvSpPr>
            <p:cNvPr id="372750" name="Rectangle 14"/>
            <p:cNvSpPr>
              <a:spLocks noChangeArrowheads="1"/>
            </p:cNvSpPr>
            <p:nvPr/>
          </p:nvSpPr>
          <p:spPr bwMode="auto">
            <a:xfrm>
              <a:off x="1344" y="3216"/>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latin typeface="+mj-lt"/>
                <a:ea typeface="+mj-ea"/>
              </a:endParaRPr>
            </a:p>
          </p:txBody>
        </p:sp>
        <p:sp>
          <p:nvSpPr>
            <p:cNvPr id="372751" name="Rectangle 15"/>
            <p:cNvSpPr>
              <a:spLocks noChangeArrowheads="1"/>
            </p:cNvSpPr>
            <p:nvPr/>
          </p:nvSpPr>
          <p:spPr bwMode="auto">
            <a:xfrm>
              <a:off x="1776" y="2064"/>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1</a:t>
              </a:r>
            </a:p>
          </p:txBody>
        </p:sp>
        <p:sp>
          <p:nvSpPr>
            <p:cNvPr id="372752" name="Rectangle 16"/>
            <p:cNvSpPr>
              <a:spLocks noChangeArrowheads="1"/>
            </p:cNvSpPr>
            <p:nvPr/>
          </p:nvSpPr>
          <p:spPr bwMode="auto">
            <a:xfrm>
              <a:off x="2064" y="2064"/>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latin typeface="+mj-lt"/>
                <a:ea typeface="+mj-ea"/>
              </a:endParaRPr>
            </a:p>
          </p:txBody>
        </p:sp>
        <p:sp>
          <p:nvSpPr>
            <p:cNvPr id="372753" name="Line 17"/>
            <p:cNvSpPr>
              <a:spLocks noChangeShapeType="1"/>
            </p:cNvSpPr>
            <p:nvPr/>
          </p:nvSpPr>
          <p:spPr bwMode="auto">
            <a:xfrm>
              <a:off x="1440" y="2208"/>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2754" name="Rectangle 18"/>
            <p:cNvSpPr>
              <a:spLocks noChangeArrowheads="1"/>
            </p:cNvSpPr>
            <p:nvPr/>
          </p:nvSpPr>
          <p:spPr bwMode="auto">
            <a:xfrm>
              <a:off x="1776" y="2688"/>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1</a:t>
              </a:r>
            </a:p>
          </p:txBody>
        </p:sp>
        <p:sp>
          <p:nvSpPr>
            <p:cNvPr id="372755" name="Rectangle 19"/>
            <p:cNvSpPr>
              <a:spLocks noChangeArrowheads="1"/>
            </p:cNvSpPr>
            <p:nvPr/>
          </p:nvSpPr>
          <p:spPr bwMode="auto">
            <a:xfrm>
              <a:off x="2064" y="2688"/>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b="1">
                <a:latin typeface="+mj-lt"/>
                <a:ea typeface="+mj-ea"/>
              </a:endParaRPr>
            </a:p>
          </p:txBody>
        </p:sp>
        <p:sp>
          <p:nvSpPr>
            <p:cNvPr id="372756" name="Line 20"/>
            <p:cNvSpPr>
              <a:spLocks noChangeShapeType="1"/>
            </p:cNvSpPr>
            <p:nvPr/>
          </p:nvSpPr>
          <p:spPr bwMode="auto">
            <a:xfrm>
              <a:off x="1440" y="2784"/>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2757" name="Rectangle 21"/>
            <p:cNvSpPr>
              <a:spLocks noChangeArrowheads="1"/>
            </p:cNvSpPr>
            <p:nvPr/>
          </p:nvSpPr>
          <p:spPr bwMode="auto">
            <a:xfrm>
              <a:off x="1776" y="2976"/>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4</a:t>
              </a:r>
            </a:p>
          </p:txBody>
        </p:sp>
        <p:sp>
          <p:nvSpPr>
            <p:cNvPr id="372758" name="Rectangle 22"/>
            <p:cNvSpPr>
              <a:spLocks noChangeArrowheads="1"/>
            </p:cNvSpPr>
            <p:nvPr/>
          </p:nvSpPr>
          <p:spPr bwMode="auto">
            <a:xfrm>
              <a:off x="2064" y="2976"/>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latin typeface="+mj-lt"/>
                  <a:ea typeface="+mj-ea"/>
                </a:rPr>
                <a:t>∧</a:t>
              </a:r>
            </a:p>
          </p:txBody>
        </p:sp>
        <p:sp>
          <p:nvSpPr>
            <p:cNvPr id="372759" name="Line 23"/>
            <p:cNvSpPr>
              <a:spLocks noChangeShapeType="1"/>
            </p:cNvSpPr>
            <p:nvPr/>
          </p:nvSpPr>
          <p:spPr bwMode="auto">
            <a:xfrm>
              <a:off x="1440" y="3072"/>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2760" name="Rectangle 24"/>
            <p:cNvSpPr>
              <a:spLocks noChangeArrowheads="1"/>
            </p:cNvSpPr>
            <p:nvPr/>
          </p:nvSpPr>
          <p:spPr bwMode="auto">
            <a:xfrm>
              <a:off x="1776" y="3264"/>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0</a:t>
              </a:r>
            </a:p>
          </p:txBody>
        </p:sp>
        <p:sp>
          <p:nvSpPr>
            <p:cNvPr id="372761" name="Rectangle 25"/>
            <p:cNvSpPr>
              <a:spLocks noChangeArrowheads="1"/>
            </p:cNvSpPr>
            <p:nvPr/>
          </p:nvSpPr>
          <p:spPr bwMode="auto">
            <a:xfrm>
              <a:off x="2064" y="3264"/>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latin typeface="+mj-lt"/>
                  <a:ea typeface="+mj-ea"/>
                </a:rPr>
                <a:t>∧</a:t>
              </a:r>
            </a:p>
          </p:txBody>
        </p:sp>
        <p:sp>
          <p:nvSpPr>
            <p:cNvPr id="372762" name="Line 26"/>
            <p:cNvSpPr>
              <a:spLocks noChangeShapeType="1"/>
            </p:cNvSpPr>
            <p:nvPr/>
          </p:nvSpPr>
          <p:spPr bwMode="auto">
            <a:xfrm>
              <a:off x="1440" y="3360"/>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2763" name="Rectangle 27"/>
            <p:cNvSpPr>
              <a:spLocks noChangeArrowheads="1"/>
            </p:cNvSpPr>
            <p:nvPr/>
          </p:nvSpPr>
          <p:spPr bwMode="auto">
            <a:xfrm>
              <a:off x="2496" y="2064"/>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3</a:t>
              </a:r>
            </a:p>
          </p:txBody>
        </p:sp>
        <p:sp>
          <p:nvSpPr>
            <p:cNvPr id="372764" name="Rectangle 28"/>
            <p:cNvSpPr>
              <a:spLocks noChangeArrowheads="1"/>
            </p:cNvSpPr>
            <p:nvPr/>
          </p:nvSpPr>
          <p:spPr bwMode="auto">
            <a:xfrm>
              <a:off x="2784" y="2064"/>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latin typeface="+mj-lt"/>
                  <a:ea typeface="+mj-ea"/>
                </a:rPr>
                <a:t>∧</a:t>
              </a:r>
            </a:p>
          </p:txBody>
        </p:sp>
        <p:sp>
          <p:nvSpPr>
            <p:cNvPr id="372765" name="Line 29"/>
            <p:cNvSpPr>
              <a:spLocks noChangeShapeType="1"/>
            </p:cNvSpPr>
            <p:nvPr/>
          </p:nvSpPr>
          <p:spPr bwMode="auto">
            <a:xfrm>
              <a:off x="2160" y="2160"/>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2766" name="Rectangle 30"/>
            <p:cNvSpPr>
              <a:spLocks noChangeArrowheads="1"/>
            </p:cNvSpPr>
            <p:nvPr/>
          </p:nvSpPr>
          <p:spPr bwMode="auto">
            <a:xfrm>
              <a:off x="2496" y="2688"/>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3</a:t>
              </a:r>
            </a:p>
          </p:txBody>
        </p:sp>
        <p:sp>
          <p:nvSpPr>
            <p:cNvPr id="372767" name="Rectangle 31"/>
            <p:cNvSpPr>
              <a:spLocks noChangeArrowheads="1"/>
            </p:cNvSpPr>
            <p:nvPr/>
          </p:nvSpPr>
          <p:spPr bwMode="auto">
            <a:xfrm>
              <a:off x="2784" y="2688"/>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b="1">
                <a:latin typeface="+mj-lt"/>
                <a:ea typeface="+mj-ea"/>
              </a:endParaRPr>
            </a:p>
          </p:txBody>
        </p:sp>
        <p:sp>
          <p:nvSpPr>
            <p:cNvPr id="372768" name="Line 32"/>
            <p:cNvSpPr>
              <a:spLocks noChangeShapeType="1"/>
            </p:cNvSpPr>
            <p:nvPr/>
          </p:nvSpPr>
          <p:spPr bwMode="auto">
            <a:xfrm>
              <a:off x="2160" y="2784"/>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2769" name="Rectangle 33"/>
            <p:cNvSpPr>
              <a:spLocks noChangeArrowheads="1"/>
            </p:cNvSpPr>
            <p:nvPr/>
          </p:nvSpPr>
          <p:spPr bwMode="auto">
            <a:xfrm>
              <a:off x="3216" y="2688"/>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4</a:t>
              </a:r>
            </a:p>
          </p:txBody>
        </p:sp>
        <p:sp>
          <p:nvSpPr>
            <p:cNvPr id="372770" name="Rectangle 34"/>
            <p:cNvSpPr>
              <a:spLocks noChangeArrowheads="1"/>
            </p:cNvSpPr>
            <p:nvPr/>
          </p:nvSpPr>
          <p:spPr bwMode="auto">
            <a:xfrm>
              <a:off x="3504" y="2688"/>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latin typeface="+mj-lt"/>
                  <a:ea typeface="+mj-ea"/>
                </a:rPr>
                <a:t>∧</a:t>
              </a:r>
            </a:p>
          </p:txBody>
        </p:sp>
        <p:sp>
          <p:nvSpPr>
            <p:cNvPr id="372771" name="Line 35"/>
            <p:cNvSpPr>
              <a:spLocks noChangeShapeType="1"/>
            </p:cNvSpPr>
            <p:nvPr/>
          </p:nvSpPr>
          <p:spPr bwMode="auto">
            <a:xfrm>
              <a:off x="2880" y="2784"/>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grpSp>
        <p:nvGrpSpPr>
          <p:cNvPr id="372772" name="Group 36"/>
          <p:cNvGrpSpPr>
            <a:grpSpLocks/>
          </p:cNvGrpSpPr>
          <p:nvPr/>
        </p:nvGrpSpPr>
        <p:grpSpPr bwMode="auto">
          <a:xfrm>
            <a:off x="6156325" y="2924175"/>
            <a:ext cx="2160588" cy="2397125"/>
            <a:chOff x="3878" y="1842"/>
            <a:chExt cx="1361" cy="1510"/>
          </a:xfrm>
        </p:grpSpPr>
        <p:sp>
          <p:nvSpPr>
            <p:cNvPr id="372773" name="Oval 37"/>
            <p:cNvSpPr>
              <a:spLocks noChangeArrowheads="1"/>
            </p:cNvSpPr>
            <p:nvPr/>
          </p:nvSpPr>
          <p:spPr bwMode="auto">
            <a:xfrm>
              <a:off x="3878" y="184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v1</a:t>
              </a:r>
            </a:p>
          </p:txBody>
        </p:sp>
        <p:sp>
          <p:nvSpPr>
            <p:cNvPr id="372774" name="Oval 38"/>
            <p:cNvSpPr>
              <a:spLocks noChangeArrowheads="1"/>
            </p:cNvSpPr>
            <p:nvPr/>
          </p:nvSpPr>
          <p:spPr bwMode="auto">
            <a:xfrm>
              <a:off x="3878" y="2613"/>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v2</a:t>
              </a:r>
            </a:p>
          </p:txBody>
        </p:sp>
        <p:sp>
          <p:nvSpPr>
            <p:cNvPr id="372775" name="Oval 39"/>
            <p:cNvSpPr>
              <a:spLocks noChangeArrowheads="1"/>
            </p:cNvSpPr>
            <p:nvPr/>
          </p:nvSpPr>
          <p:spPr bwMode="auto">
            <a:xfrm>
              <a:off x="4422" y="2250"/>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v4</a:t>
              </a:r>
            </a:p>
          </p:txBody>
        </p:sp>
        <p:sp>
          <p:nvSpPr>
            <p:cNvPr id="372776" name="Oval 40"/>
            <p:cNvSpPr>
              <a:spLocks noChangeArrowheads="1"/>
            </p:cNvSpPr>
            <p:nvPr/>
          </p:nvSpPr>
          <p:spPr bwMode="auto">
            <a:xfrm>
              <a:off x="4966" y="184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v5</a:t>
              </a:r>
            </a:p>
          </p:txBody>
        </p:sp>
        <p:sp>
          <p:nvSpPr>
            <p:cNvPr id="372777" name="Oval 41"/>
            <p:cNvSpPr>
              <a:spLocks noChangeArrowheads="1"/>
            </p:cNvSpPr>
            <p:nvPr/>
          </p:nvSpPr>
          <p:spPr bwMode="auto">
            <a:xfrm>
              <a:off x="4966" y="2658"/>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v3</a:t>
              </a:r>
            </a:p>
          </p:txBody>
        </p:sp>
        <p:sp>
          <p:nvSpPr>
            <p:cNvPr id="372778" name="Line 42"/>
            <p:cNvSpPr>
              <a:spLocks noChangeShapeType="1"/>
            </p:cNvSpPr>
            <p:nvPr/>
          </p:nvSpPr>
          <p:spPr bwMode="auto">
            <a:xfrm>
              <a:off x="4014" y="2114"/>
              <a:ext cx="0" cy="499"/>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2779" name="Line 43"/>
            <p:cNvSpPr>
              <a:spLocks noChangeShapeType="1"/>
            </p:cNvSpPr>
            <p:nvPr/>
          </p:nvSpPr>
          <p:spPr bwMode="auto">
            <a:xfrm>
              <a:off x="4150" y="1978"/>
              <a:ext cx="816" cy="0"/>
            </a:xfrm>
            <a:prstGeom prst="line">
              <a:avLst/>
            </a:prstGeom>
            <a:noFill/>
            <a:ln w="25400">
              <a:solidFill>
                <a:schemeClr val="tx1"/>
              </a:solidFill>
              <a:miter lim="800000"/>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2780" name="Line 44"/>
            <p:cNvSpPr>
              <a:spLocks noChangeShapeType="1"/>
            </p:cNvSpPr>
            <p:nvPr/>
          </p:nvSpPr>
          <p:spPr bwMode="auto">
            <a:xfrm>
              <a:off x="5102" y="2114"/>
              <a:ext cx="0" cy="544"/>
            </a:xfrm>
            <a:prstGeom prst="line">
              <a:avLst/>
            </a:prstGeom>
            <a:noFill/>
            <a:ln w="25400">
              <a:solidFill>
                <a:schemeClr val="tx1"/>
              </a:solidFill>
              <a:miter lim="800000"/>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2781" name="Line 45"/>
            <p:cNvSpPr>
              <a:spLocks noChangeShapeType="1"/>
            </p:cNvSpPr>
            <p:nvPr/>
          </p:nvSpPr>
          <p:spPr bwMode="auto">
            <a:xfrm flipH="1" flipV="1">
              <a:off x="4134" y="2779"/>
              <a:ext cx="862"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2782" name="Line 46"/>
            <p:cNvSpPr>
              <a:spLocks noChangeShapeType="1"/>
            </p:cNvSpPr>
            <p:nvPr/>
          </p:nvSpPr>
          <p:spPr bwMode="auto">
            <a:xfrm flipH="1">
              <a:off x="4694" y="2069"/>
              <a:ext cx="318" cy="272"/>
            </a:xfrm>
            <a:prstGeom prst="line">
              <a:avLst/>
            </a:prstGeom>
            <a:noFill/>
            <a:ln w="25400">
              <a:solidFill>
                <a:schemeClr val="tx1"/>
              </a:solidFill>
              <a:miter lim="800000"/>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2783" name="Line 47"/>
            <p:cNvSpPr>
              <a:spLocks noChangeShapeType="1"/>
            </p:cNvSpPr>
            <p:nvPr/>
          </p:nvSpPr>
          <p:spPr bwMode="auto">
            <a:xfrm>
              <a:off x="4649" y="2477"/>
              <a:ext cx="363" cy="227"/>
            </a:xfrm>
            <a:prstGeom prst="line">
              <a:avLst/>
            </a:prstGeom>
            <a:noFill/>
            <a:ln w="25400">
              <a:solidFill>
                <a:schemeClr val="tx1"/>
              </a:solidFill>
              <a:miter lim="800000"/>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2784" name="Text Box 48"/>
            <p:cNvSpPr txBox="1">
              <a:spLocks noChangeArrowheads="1"/>
            </p:cNvSpPr>
            <p:nvPr/>
          </p:nvSpPr>
          <p:spPr bwMode="auto">
            <a:xfrm>
              <a:off x="4241" y="3022"/>
              <a:ext cx="99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mj-lt"/>
                  <a:ea typeface="+mj-ea"/>
                </a:rPr>
                <a:t>有向图</a:t>
              </a:r>
              <a:r>
                <a:rPr lang="en-US" altLang="zh-CN" sz="2800" b="1" dirty="0">
                  <a:latin typeface="+mj-lt"/>
                  <a:ea typeface="+mj-ea"/>
                </a:rPr>
                <a:t>G</a:t>
              </a:r>
            </a:p>
          </p:txBody>
        </p:sp>
        <p:sp>
          <p:nvSpPr>
            <p:cNvPr id="372785" name="Line 49"/>
            <p:cNvSpPr>
              <a:spLocks noChangeShapeType="1"/>
            </p:cNvSpPr>
            <p:nvPr/>
          </p:nvSpPr>
          <p:spPr bwMode="auto">
            <a:xfrm flipH="1" flipV="1">
              <a:off x="4150" y="2069"/>
              <a:ext cx="272" cy="227"/>
            </a:xfrm>
            <a:prstGeom prst="line">
              <a:avLst/>
            </a:prstGeom>
            <a:noFill/>
            <a:ln w="25400">
              <a:solidFill>
                <a:schemeClr val="tx1"/>
              </a:solidFill>
              <a:miter lim="800000"/>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sp>
        <p:nvSpPr>
          <p:cNvPr id="372786" name="Text Box 50"/>
          <p:cNvSpPr txBox="1">
            <a:spLocks noChangeArrowheads="1"/>
          </p:cNvSpPr>
          <p:nvPr/>
        </p:nvSpPr>
        <p:spPr bwMode="auto">
          <a:xfrm>
            <a:off x="1532359" y="3784972"/>
            <a:ext cx="431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lang="en-US" altLang="zh-CN" sz="2400" dirty="0">
                <a:latin typeface="+mj-lt"/>
                <a:ea typeface="+mj-ea"/>
              </a:rPr>
              <a:t>0</a:t>
            </a:r>
          </a:p>
          <a:p>
            <a:pPr>
              <a:spcBef>
                <a:spcPct val="25000"/>
              </a:spcBef>
            </a:pPr>
            <a:r>
              <a:rPr lang="en-US" altLang="zh-CN" sz="2400" dirty="0">
                <a:latin typeface="+mj-lt"/>
                <a:ea typeface="+mj-ea"/>
              </a:rPr>
              <a:t>1</a:t>
            </a:r>
          </a:p>
          <a:p>
            <a:pPr>
              <a:spcBef>
                <a:spcPct val="25000"/>
              </a:spcBef>
            </a:pPr>
            <a:r>
              <a:rPr lang="en-US" altLang="zh-CN" sz="2400" dirty="0">
                <a:latin typeface="+mj-lt"/>
                <a:ea typeface="+mj-ea"/>
              </a:rPr>
              <a:t>2</a:t>
            </a:r>
          </a:p>
          <a:p>
            <a:pPr>
              <a:spcBef>
                <a:spcPct val="25000"/>
              </a:spcBef>
            </a:pPr>
            <a:r>
              <a:rPr lang="en-US" altLang="zh-CN" sz="2400" dirty="0">
                <a:latin typeface="+mj-lt"/>
                <a:ea typeface="+mj-ea"/>
              </a:rPr>
              <a:t>3</a:t>
            </a:r>
          </a:p>
          <a:p>
            <a:pPr>
              <a:spcBef>
                <a:spcPct val="25000"/>
              </a:spcBef>
            </a:pPr>
            <a:r>
              <a:rPr lang="en-US" altLang="zh-CN" sz="2400" dirty="0">
                <a:latin typeface="+mj-lt"/>
                <a:ea typeface="+mj-ea"/>
              </a:rPr>
              <a:t>4</a:t>
            </a:r>
          </a:p>
        </p:txBody>
      </p:sp>
    </p:spTree>
    <p:extLst>
      <p:ext uri="{BB962C8B-B14F-4D97-AF65-F5344CB8AC3E}">
        <p14:creationId xmlns:p14="http://schemas.microsoft.com/office/powerpoint/2010/main" val="9965565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zh-CN" altLang="en-US" dirty="0" smtClean="0"/>
              <a:t>邻接</a:t>
            </a:r>
            <a:r>
              <a:rPr lang="zh-CN" altLang="en-US" dirty="0"/>
              <a:t>表结点的</a:t>
            </a:r>
            <a:r>
              <a:rPr lang="en-US" altLang="zh-CN" dirty="0"/>
              <a:t>C++</a:t>
            </a:r>
            <a:r>
              <a:rPr lang="zh-CN" altLang="en-US" dirty="0"/>
              <a:t>描述</a:t>
            </a:r>
          </a:p>
        </p:txBody>
      </p:sp>
      <p:sp>
        <p:nvSpPr>
          <p:cNvPr id="373763" name="Rectangle 3"/>
          <p:cNvSpPr>
            <a:spLocks noGrp="1" noChangeArrowheads="1"/>
          </p:cNvSpPr>
          <p:nvPr>
            <p:ph type="body" idx="1"/>
          </p:nvPr>
        </p:nvSpPr>
        <p:spPr>
          <a:xfrm>
            <a:off x="1479376" y="836712"/>
            <a:ext cx="7413104" cy="3888432"/>
          </a:xfrm>
          <a:noFill/>
          <a:ln/>
        </p:spPr>
        <p:txBody>
          <a:bodyPr/>
          <a:lstStyle/>
          <a:p>
            <a:pPr>
              <a:buNone/>
            </a:pPr>
            <a:r>
              <a:rPr lang="en-US" altLang="zh-CN" sz="2400" dirty="0" err="1" smtClean="0">
                <a:solidFill>
                  <a:srgbClr val="0000FF"/>
                </a:solidFill>
                <a:latin typeface="Times New Roman" pitchFamily="18" charset="0"/>
              </a:rPr>
              <a:t>struct</a:t>
            </a:r>
            <a:r>
              <a:rPr lang="en-US" altLang="zh-CN" sz="2400" dirty="0" smtClean="0">
                <a:latin typeface="Times New Roman" pitchFamily="18" charset="0"/>
              </a:rPr>
              <a:t> </a:t>
            </a:r>
            <a:r>
              <a:rPr lang="en-US" altLang="zh-CN" sz="2400" dirty="0" err="1">
                <a:solidFill>
                  <a:srgbClr val="003300"/>
                </a:solidFill>
                <a:latin typeface="Times New Roman" pitchFamily="18" charset="0"/>
              </a:rPr>
              <a:t>ArcNode</a:t>
            </a:r>
            <a:r>
              <a:rPr lang="en-US" altLang="zh-CN" sz="2400" dirty="0">
                <a:solidFill>
                  <a:srgbClr val="003300"/>
                </a:solidFill>
                <a:latin typeface="Times New Roman" pitchFamily="18" charset="0"/>
              </a:rPr>
              <a:t>{</a:t>
            </a:r>
          </a:p>
          <a:p>
            <a:pPr>
              <a:buNone/>
            </a:pPr>
            <a:r>
              <a:rPr lang="en-US" altLang="zh-CN" sz="2400" dirty="0">
                <a:latin typeface="Times New Roman" pitchFamily="18" charset="0"/>
              </a:rPr>
              <a:t>      </a:t>
            </a:r>
            <a:r>
              <a:rPr lang="en-US" altLang="zh-CN" sz="2400" dirty="0" err="1">
                <a:solidFill>
                  <a:srgbClr val="0000FF"/>
                </a:solidFill>
                <a:latin typeface="Times New Roman" pitchFamily="18" charset="0"/>
              </a:rPr>
              <a:t>int</a:t>
            </a:r>
            <a:r>
              <a:rPr lang="en-US" altLang="zh-CN" sz="2400" dirty="0">
                <a:latin typeface="Times New Roman" pitchFamily="18" charset="0"/>
              </a:rPr>
              <a:t> </a:t>
            </a:r>
            <a:r>
              <a:rPr lang="en-US" altLang="zh-CN" sz="2400" dirty="0" err="1">
                <a:solidFill>
                  <a:srgbClr val="003300"/>
                </a:solidFill>
                <a:latin typeface="Times New Roman" pitchFamily="18" charset="0"/>
              </a:rPr>
              <a:t>adjvex</a:t>
            </a:r>
            <a:r>
              <a:rPr lang="en-US" altLang="zh-CN" sz="2400" dirty="0">
                <a:solidFill>
                  <a:srgbClr val="003300"/>
                </a:solidFill>
                <a:latin typeface="Times New Roman" pitchFamily="18" charset="0"/>
              </a:rPr>
              <a:t>;</a:t>
            </a:r>
            <a:r>
              <a:rPr lang="en-US" altLang="zh-CN" sz="2400" dirty="0">
                <a:latin typeface="Times New Roman" pitchFamily="18" charset="0"/>
              </a:rPr>
              <a:t> </a:t>
            </a:r>
            <a:r>
              <a:rPr lang="en-US" altLang="zh-CN" sz="2400" dirty="0" smtClean="0">
                <a:solidFill>
                  <a:srgbClr val="009900"/>
                </a:solidFill>
                <a:latin typeface="Times New Roman" pitchFamily="18" charset="0"/>
              </a:rPr>
              <a:t>//</a:t>
            </a:r>
            <a:r>
              <a:rPr lang="zh-CN" altLang="en-US" sz="2400" dirty="0">
                <a:solidFill>
                  <a:srgbClr val="009900"/>
                </a:solidFill>
                <a:latin typeface="Times New Roman" pitchFamily="18" charset="0"/>
              </a:rPr>
              <a:t>邻接点</a:t>
            </a:r>
            <a:r>
              <a:rPr lang="zh-CN" altLang="en-US" sz="2400" dirty="0" smtClean="0">
                <a:solidFill>
                  <a:srgbClr val="009900"/>
                </a:solidFill>
                <a:latin typeface="Times New Roman" pitchFamily="18" charset="0"/>
              </a:rPr>
              <a:t>顶点</a:t>
            </a:r>
            <a:r>
              <a:rPr lang="en-US" altLang="zh-CN" sz="2400" dirty="0" smtClean="0">
                <a:solidFill>
                  <a:srgbClr val="009900"/>
                </a:solidFill>
                <a:latin typeface="Times New Roman" pitchFamily="18" charset="0"/>
              </a:rPr>
              <a:t>Adjacent  Vex</a:t>
            </a:r>
            <a:endParaRPr lang="zh-CN" altLang="en-US" sz="2400" dirty="0">
              <a:solidFill>
                <a:srgbClr val="009900"/>
              </a:solidFill>
              <a:latin typeface="Times New Roman" pitchFamily="18" charset="0"/>
            </a:endParaRPr>
          </a:p>
          <a:p>
            <a:pPr>
              <a:buNone/>
            </a:pPr>
            <a:r>
              <a:rPr lang="en-US" altLang="zh-CN" sz="2400" dirty="0">
                <a:latin typeface="Times New Roman" pitchFamily="18" charset="0"/>
              </a:rPr>
              <a:t>      </a:t>
            </a:r>
            <a:r>
              <a:rPr lang="en-US" altLang="zh-CN" sz="2400" dirty="0" err="1" smtClean="0">
                <a:solidFill>
                  <a:srgbClr val="003300"/>
                </a:solidFill>
                <a:latin typeface="Times New Roman" pitchFamily="18" charset="0"/>
              </a:rPr>
              <a:t>ArcNode</a:t>
            </a:r>
            <a:r>
              <a:rPr lang="en-US" altLang="zh-CN" sz="2400" dirty="0" smtClean="0">
                <a:solidFill>
                  <a:srgbClr val="003300"/>
                </a:solidFill>
                <a:latin typeface="Times New Roman" pitchFamily="18" charset="0"/>
              </a:rPr>
              <a:t> </a:t>
            </a:r>
            <a:r>
              <a:rPr lang="en-US" altLang="zh-CN" sz="2400" dirty="0">
                <a:solidFill>
                  <a:srgbClr val="003300"/>
                </a:solidFill>
                <a:latin typeface="Times New Roman" pitchFamily="18" charset="0"/>
              </a:rPr>
              <a:t>* next</a:t>
            </a:r>
            <a:r>
              <a:rPr lang="en-US" altLang="zh-CN" sz="2400" dirty="0" smtClean="0">
                <a:solidFill>
                  <a:srgbClr val="003300"/>
                </a:solidFill>
                <a:latin typeface="Times New Roman" pitchFamily="18" charset="0"/>
              </a:rPr>
              <a:t>;</a:t>
            </a:r>
            <a:r>
              <a:rPr lang="en-US" altLang="zh-CN" sz="2400" dirty="0" smtClean="0">
                <a:latin typeface="Times New Roman" pitchFamily="18" charset="0"/>
              </a:rPr>
              <a:t>  </a:t>
            </a:r>
            <a:r>
              <a:rPr lang="en-US" altLang="zh-CN" sz="2400" dirty="0">
                <a:solidFill>
                  <a:srgbClr val="009900"/>
                </a:solidFill>
                <a:latin typeface="Times New Roman" pitchFamily="18" charset="0"/>
              </a:rPr>
              <a:t>//</a:t>
            </a:r>
            <a:r>
              <a:rPr lang="zh-CN" altLang="en-US" sz="2400" dirty="0">
                <a:solidFill>
                  <a:srgbClr val="009900"/>
                </a:solidFill>
                <a:latin typeface="Times New Roman" pitchFamily="18" charset="0"/>
              </a:rPr>
              <a:t>下一条</a:t>
            </a:r>
            <a:r>
              <a:rPr lang="zh-CN" altLang="en-US" sz="2400" dirty="0" smtClean="0">
                <a:solidFill>
                  <a:srgbClr val="009900"/>
                </a:solidFill>
                <a:latin typeface="Times New Roman" pitchFamily="18" charset="0"/>
              </a:rPr>
              <a:t>弧</a:t>
            </a:r>
            <a:r>
              <a:rPr lang="en-US" altLang="zh-CN" sz="2400" dirty="0" smtClean="0">
                <a:solidFill>
                  <a:srgbClr val="009900"/>
                </a:solidFill>
                <a:latin typeface="Times New Roman" pitchFamily="18" charset="0"/>
              </a:rPr>
              <a:t>(</a:t>
            </a:r>
            <a:r>
              <a:rPr lang="zh-CN" altLang="en-US" sz="2400" dirty="0" smtClean="0">
                <a:solidFill>
                  <a:srgbClr val="009900"/>
                </a:solidFill>
                <a:latin typeface="Times New Roman" pitchFamily="18" charset="0"/>
              </a:rPr>
              <a:t>按编号</a:t>
            </a:r>
            <a:r>
              <a:rPr lang="en-US" altLang="zh-CN" sz="2400" dirty="0" smtClean="0">
                <a:solidFill>
                  <a:srgbClr val="009900"/>
                </a:solidFill>
                <a:latin typeface="Times New Roman" pitchFamily="18" charset="0"/>
              </a:rPr>
              <a:t>)</a:t>
            </a:r>
            <a:endParaRPr lang="zh-CN" altLang="en-US" sz="2400" dirty="0">
              <a:solidFill>
                <a:srgbClr val="009900"/>
              </a:solidFill>
              <a:latin typeface="Times New Roman" pitchFamily="18" charset="0"/>
            </a:endParaRPr>
          </a:p>
          <a:p>
            <a:pPr>
              <a:buNone/>
            </a:pPr>
            <a:r>
              <a:rPr lang="en-US" altLang="zh-CN" sz="2400" dirty="0">
                <a:solidFill>
                  <a:srgbClr val="003300"/>
                </a:solidFill>
                <a:latin typeface="Times New Roman" pitchFamily="18" charset="0"/>
              </a:rPr>
              <a:t>};</a:t>
            </a:r>
          </a:p>
          <a:p>
            <a:pPr>
              <a:buNone/>
            </a:pPr>
            <a:r>
              <a:rPr lang="en-US" altLang="zh-CN" sz="2400" b="0" dirty="0" err="1" smtClean="0">
                <a:solidFill>
                  <a:srgbClr val="0000FF"/>
                </a:solidFill>
                <a:latin typeface="Times New Roman" pitchFamily="18" charset="0"/>
              </a:rPr>
              <a:t>struct</a:t>
            </a:r>
            <a:r>
              <a:rPr lang="en-US" altLang="zh-CN" sz="2400" b="0" dirty="0" smtClean="0">
                <a:latin typeface="Times New Roman" pitchFamily="18" charset="0"/>
              </a:rPr>
              <a:t> </a:t>
            </a:r>
            <a:r>
              <a:rPr lang="en-US" altLang="zh-CN" sz="2400" b="0" dirty="0" err="1">
                <a:solidFill>
                  <a:srgbClr val="003300"/>
                </a:solidFill>
                <a:latin typeface="Times New Roman" pitchFamily="18" charset="0"/>
              </a:rPr>
              <a:t>VertexNode</a:t>
            </a:r>
            <a:r>
              <a:rPr lang="en-US" altLang="zh-CN" sz="2400" b="0" dirty="0" smtClean="0">
                <a:solidFill>
                  <a:srgbClr val="003300"/>
                </a:solidFill>
                <a:latin typeface="Times New Roman" pitchFamily="18" charset="0"/>
              </a:rPr>
              <a:t>{	</a:t>
            </a:r>
            <a:r>
              <a:rPr lang="en-US" altLang="zh-CN" sz="2400" dirty="0" smtClean="0">
                <a:solidFill>
                  <a:srgbClr val="009900"/>
                </a:solidFill>
                <a:latin typeface="Times New Roman" pitchFamily="18" charset="0"/>
              </a:rPr>
              <a:t>//</a:t>
            </a:r>
            <a:r>
              <a:rPr lang="zh-CN" altLang="en-US" sz="2400" dirty="0" smtClean="0">
                <a:solidFill>
                  <a:srgbClr val="009900"/>
                </a:solidFill>
                <a:latin typeface="Times New Roman" pitchFamily="18" charset="0"/>
              </a:rPr>
              <a:t>顶点的结点</a:t>
            </a:r>
            <a:endParaRPr lang="en-US" altLang="zh-CN" sz="2400" b="0" dirty="0" smtClean="0">
              <a:solidFill>
                <a:srgbClr val="003300"/>
              </a:solidFill>
              <a:latin typeface="Times New Roman" pitchFamily="18" charset="0"/>
            </a:endParaRPr>
          </a:p>
          <a:p>
            <a:pPr>
              <a:buFont typeface="Wingdings" pitchFamily="2" charset="2"/>
              <a:buNone/>
            </a:pPr>
            <a:r>
              <a:rPr lang="en-US" altLang="zh-CN" sz="2400" b="0" dirty="0" smtClean="0">
                <a:latin typeface="Times New Roman" pitchFamily="18" charset="0"/>
              </a:rPr>
              <a:t>      </a:t>
            </a:r>
            <a:r>
              <a:rPr lang="en-US" altLang="zh-CN" sz="2400" b="0" dirty="0">
                <a:solidFill>
                  <a:srgbClr val="0000FF"/>
                </a:solidFill>
                <a:latin typeface="Times New Roman" pitchFamily="18" charset="0"/>
              </a:rPr>
              <a:t>char</a:t>
            </a:r>
            <a:r>
              <a:rPr lang="en-US" altLang="zh-CN" sz="2400" b="0" dirty="0">
                <a:latin typeface="Times New Roman" pitchFamily="18" charset="0"/>
              </a:rPr>
              <a:t> </a:t>
            </a:r>
            <a:r>
              <a:rPr lang="en-US" altLang="zh-CN" sz="2400" b="0" dirty="0">
                <a:solidFill>
                  <a:srgbClr val="003300"/>
                </a:solidFill>
                <a:latin typeface="Times New Roman" pitchFamily="18" charset="0"/>
              </a:rPr>
              <a:t>Vertex;</a:t>
            </a:r>
            <a:r>
              <a:rPr lang="en-US" altLang="zh-CN" sz="2400" b="0" dirty="0">
                <a:latin typeface="Times New Roman" pitchFamily="18" charset="0"/>
              </a:rPr>
              <a:t> </a:t>
            </a:r>
            <a:r>
              <a:rPr lang="en-US" altLang="zh-CN" sz="2400" b="0" dirty="0" smtClean="0">
                <a:latin typeface="Times New Roman" pitchFamily="18" charset="0"/>
              </a:rPr>
              <a:t>	</a:t>
            </a:r>
            <a:r>
              <a:rPr lang="en-US" altLang="zh-CN" sz="2400" b="0" dirty="0" smtClean="0">
                <a:solidFill>
                  <a:srgbClr val="009900"/>
                </a:solidFill>
                <a:latin typeface="Times New Roman" pitchFamily="18" charset="0"/>
              </a:rPr>
              <a:t>//</a:t>
            </a:r>
            <a:r>
              <a:rPr lang="zh-CN" altLang="en-US" sz="2400" b="0" dirty="0" smtClean="0">
                <a:solidFill>
                  <a:srgbClr val="009900"/>
                </a:solidFill>
                <a:latin typeface="Times New Roman" pitchFamily="18" charset="0"/>
              </a:rPr>
              <a:t>顶点类型</a:t>
            </a:r>
            <a:endParaRPr lang="zh-CN" altLang="en-US" sz="2400" b="0" dirty="0">
              <a:solidFill>
                <a:srgbClr val="009900"/>
              </a:solidFill>
              <a:latin typeface="Times New Roman" pitchFamily="18" charset="0"/>
            </a:endParaRPr>
          </a:p>
          <a:p>
            <a:pPr>
              <a:buFont typeface="Wingdings" pitchFamily="2" charset="2"/>
              <a:buNone/>
            </a:pPr>
            <a:r>
              <a:rPr lang="en-US" altLang="zh-CN" sz="2400" b="0" dirty="0">
                <a:latin typeface="Times New Roman" pitchFamily="18" charset="0"/>
              </a:rPr>
              <a:t>      </a:t>
            </a:r>
            <a:r>
              <a:rPr lang="en-US" altLang="zh-CN" sz="2400" b="0" dirty="0" err="1">
                <a:solidFill>
                  <a:srgbClr val="003300"/>
                </a:solidFill>
                <a:latin typeface="Times New Roman" pitchFamily="18" charset="0"/>
              </a:rPr>
              <a:t>ArcNode</a:t>
            </a:r>
            <a:r>
              <a:rPr lang="en-US" altLang="zh-CN" sz="2400" b="0" dirty="0">
                <a:solidFill>
                  <a:srgbClr val="003300"/>
                </a:solidFill>
                <a:latin typeface="Times New Roman" pitchFamily="18" charset="0"/>
              </a:rPr>
              <a:t> *</a:t>
            </a:r>
            <a:r>
              <a:rPr lang="en-US" altLang="zh-CN" sz="2400" b="0" dirty="0" err="1">
                <a:solidFill>
                  <a:srgbClr val="003300"/>
                </a:solidFill>
                <a:latin typeface="Times New Roman" pitchFamily="18" charset="0"/>
              </a:rPr>
              <a:t>firstarc</a:t>
            </a:r>
            <a:r>
              <a:rPr lang="en-US" altLang="zh-CN" sz="2400" b="0" dirty="0">
                <a:solidFill>
                  <a:srgbClr val="003300"/>
                </a:solidFill>
                <a:latin typeface="Times New Roman" pitchFamily="18" charset="0"/>
              </a:rPr>
              <a:t>;</a:t>
            </a:r>
            <a:r>
              <a:rPr lang="en-US" altLang="zh-CN" sz="2400" b="0" dirty="0">
                <a:latin typeface="Times New Roman" pitchFamily="18" charset="0"/>
              </a:rPr>
              <a:t> </a:t>
            </a:r>
            <a:r>
              <a:rPr lang="en-US" altLang="zh-CN" sz="2400" b="0" dirty="0" smtClean="0">
                <a:latin typeface="Times New Roman" pitchFamily="18" charset="0"/>
              </a:rPr>
              <a:t> </a:t>
            </a:r>
            <a:r>
              <a:rPr lang="en-US" altLang="zh-CN" sz="2400" b="0" dirty="0" smtClean="0">
                <a:solidFill>
                  <a:srgbClr val="009900"/>
                </a:solidFill>
                <a:latin typeface="Times New Roman" pitchFamily="18" charset="0"/>
              </a:rPr>
              <a:t>//</a:t>
            </a:r>
            <a:r>
              <a:rPr lang="zh-CN" altLang="en-US" sz="2400" b="0" dirty="0">
                <a:solidFill>
                  <a:srgbClr val="009900"/>
                </a:solidFill>
                <a:latin typeface="Times New Roman" pitchFamily="18" charset="0"/>
              </a:rPr>
              <a:t>第一条</a:t>
            </a:r>
            <a:r>
              <a:rPr lang="zh-CN" altLang="en-US" sz="2400" b="0" dirty="0" smtClean="0">
                <a:solidFill>
                  <a:srgbClr val="009900"/>
                </a:solidFill>
                <a:latin typeface="Times New Roman" pitchFamily="18" charset="0"/>
              </a:rPr>
              <a:t>弧</a:t>
            </a:r>
            <a:r>
              <a:rPr lang="en-US" altLang="zh-CN" sz="2400" b="0" dirty="0" smtClean="0">
                <a:solidFill>
                  <a:srgbClr val="009900"/>
                </a:solidFill>
                <a:latin typeface="Times New Roman" pitchFamily="18" charset="0"/>
              </a:rPr>
              <a:t>(</a:t>
            </a:r>
            <a:r>
              <a:rPr lang="zh-CN" altLang="en-US" sz="2400" b="0" dirty="0" smtClean="0">
                <a:solidFill>
                  <a:srgbClr val="009900"/>
                </a:solidFill>
                <a:latin typeface="Times New Roman" pitchFamily="18" charset="0"/>
              </a:rPr>
              <a:t>链表头</a:t>
            </a:r>
            <a:r>
              <a:rPr lang="en-US" altLang="zh-CN" sz="2400" b="0" dirty="0" smtClean="0">
                <a:solidFill>
                  <a:srgbClr val="009900"/>
                </a:solidFill>
                <a:latin typeface="Times New Roman" pitchFamily="18" charset="0"/>
              </a:rPr>
              <a:t>-&gt;</a:t>
            </a:r>
            <a:r>
              <a:rPr lang="zh-CN" altLang="en-US" sz="2400" b="0" dirty="0" smtClean="0">
                <a:solidFill>
                  <a:srgbClr val="009900"/>
                </a:solidFill>
                <a:latin typeface="Times New Roman" pitchFamily="18" charset="0"/>
              </a:rPr>
              <a:t>存弧的链表</a:t>
            </a:r>
            <a:r>
              <a:rPr lang="en-US" altLang="zh-CN" sz="2400" b="0" dirty="0" smtClean="0">
                <a:solidFill>
                  <a:srgbClr val="009900"/>
                </a:solidFill>
                <a:latin typeface="Times New Roman" pitchFamily="18" charset="0"/>
              </a:rPr>
              <a:t>)</a:t>
            </a:r>
            <a:endParaRPr lang="zh-CN" altLang="en-US" sz="2400" b="0" dirty="0">
              <a:solidFill>
                <a:srgbClr val="009900"/>
              </a:solidFill>
              <a:latin typeface="Times New Roman" pitchFamily="18" charset="0"/>
            </a:endParaRPr>
          </a:p>
          <a:p>
            <a:pPr>
              <a:buNone/>
            </a:pPr>
            <a:r>
              <a:rPr lang="en-US" altLang="zh-CN" sz="2400" b="0" dirty="0" smtClean="0">
                <a:solidFill>
                  <a:srgbClr val="003300"/>
                </a:solidFill>
                <a:latin typeface="Times New Roman" pitchFamily="18" charset="0"/>
              </a:rPr>
              <a:t>};		</a:t>
            </a:r>
            <a:r>
              <a:rPr lang="en-US" altLang="zh-CN" sz="2400" dirty="0">
                <a:solidFill>
                  <a:srgbClr val="009900"/>
                </a:solidFill>
                <a:latin typeface="Times New Roman" pitchFamily="18" charset="0"/>
              </a:rPr>
              <a:t> </a:t>
            </a:r>
            <a:r>
              <a:rPr lang="en-US" altLang="zh-CN" sz="2400" dirty="0" smtClean="0">
                <a:solidFill>
                  <a:srgbClr val="009900"/>
                </a:solidFill>
                <a:latin typeface="Times New Roman" pitchFamily="18" charset="0"/>
              </a:rPr>
              <a:t>//</a:t>
            </a:r>
            <a:r>
              <a:rPr lang="zh-CN" altLang="en-US" sz="2400" dirty="0" smtClean="0">
                <a:solidFill>
                  <a:srgbClr val="009900"/>
                </a:solidFill>
                <a:latin typeface="Times New Roman" pitchFamily="18" charset="0"/>
              </a:rPr>
              <a:t>用到</a:t>
            </a:r>
            <a:r>
              <a:rPr lang="en-US" altLang="zh-CN" sz="2400" dirty="0" err="1">
                <a:solidFill>
                  <a:srgbClr val="003300"/>
                </a:solidFill>
                <a:latin typeface="Times New Roman" pitchFamily="18" charset="0"/>
              </a:rPr>
              <a:t>ArcNode</a:t>
            </a:r>
            <a:r>
              <a:rPr lang="zh-CN" altLang="en-US" sz="2400" dirty="0" smtClean="0">
                <a:solidFill>
                  <a:srgbClr val="009900"/>
                </a:solidFill>
                <a:latin typeface="Times New Roman" pitchFamily="18" charset="0"/>
              </a:rPr>
              <a:t>的定义</a:t>
            </a:r>
            <a:endParaRPr lang="en-US" altLang="zh-CN" sz="2400" b="0" dirty="0">
              <a:solidFill>
                <a:srgbClr val="003300"/>
              </a:solidFill>
              <a:latin typeface="Times New Roman" pitchFamily="18" charset="0"/>
            </a:endParaRPr>
          </a:p>
        </p:txBody>
      </p:sp>
      <p:grpSp>
        <p:nvGrpSpPr>
          <p:cNvPr id="373764" name="Group 4"/>
          <p:cNvGrpSpPr>
            <a:grpSpLocks/>
          </p:cNvGrpSpPr>
          <p:nvPr/>
        </p:nvGrpSpPr>
        <p:grpSpPr bwMode="auto">
          <a:xfrm>
            <a:off x="6745609" y="1233314"/>
            <a:ext cx="2074863" cy="971550"/>
            <a:chOff x="3742" y="2834"/>
            <a:chExt cx="1307" cy="612"/>
          </a:xfrm>
        </p:grpSpPr>
        <p:sp>
          <p:nvSpPr>
            <p:cNvPr id="373765" name="Rectangle 5"/>
            <p:cNvSpPr>
              <a:spLocks noChangeArrowheads="1"/>
            </p:cNvSpPr>
            <p:nvPr/>
          </p:nvSpPr>
          <p:spPr bwMode="auto">
            <a:xfrm>
              <a:off x="3742" y="3158"/>
              <a:ext cx="635" cy="28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dirty="0" err="1">
                  <a:solidFill>
                    <a:srgbClr val="000000"/>
                  </a:solidFill>
                  <a:latin typeface="Times New Roman" pitchFamily="18" charset="0"/>
                </a:rPr>
                <a:t>adjvex</a:t>
              </a:r>
              <a:endParaRPr kumimoji="1" lang="en-US" altLang="zh-CN" sz="2600" dirty="0">
                <a:solidFill>
                  <a:srgbClr val="000000"/>
                </a:solidFill>
                <a:latin typeface="Times New Roman" pitchFamily="18" charset="0"/>
              </a:endParaRPr>
            </a:p>
          </p:txBody>
        </p:sp>
        <p:sp>
          <p:nvSpPr>
            <p:cNvPr id="373766" name="Rectangle 6"/>
            <p:cNvSpPr>
              <a:spLocks noChangeArrowheads="1"/>
            </p:cNvSpPr>
            <p:nvPr/>
          </p:nvSpPr>
          <p:spPr bwMode="auto">
            <a:xfrm>
              <a:off x="4377" y="3158"/>
              <a:ext cx="672" cy="28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dirty="0" err="1">
                  <a:solidFill>
                    <a:srgbClr val="000000"/>
                  </a:solidFill>
                  <a:latin typeface="Times New Roman" pitchFamily="18" charset="0"/>
                </a:rPr>
                <a:t>nextarc</a:t>
              </a:r>
              <a:endParaRPr kumimoji="1" lang="en-US" altLang="zh-CN" sz="2600" dirty="0">
                <a:solidFill>
                  <a:srgbClr val="000000"/>
                </a:solidFill>
                <a:latin typeface="Times New Roman" pitchFamily="18" charset="0"/>
              </a:endParaRPr>
            </a:p>
          </p:txBody>
        </p:sp>
        <p:sp>
          <p:nvSpPr>
            <p:cNvPr id="373767" name="Text Box 7"/>
            <p:cNvSpPr txBox="1">
              <a:spLocks noChangeArrowheads="1"/>
            </p:cNvSpPr>
            <p:nvPr/>
          </p:nvSpPr>
          <p:spPr bwMode="auto">
            <a:xfrm>
              <a:off x="3787" y="2834"/>
              <a:ext cx="126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1" lang="zh-CN" altLang="en-US" sz="2600" dirty="0">
                  <a:solidFill>
                    <a:srgbClr val="000000"/>
                  </a:solidFill>
                  <a:latin typeface="Times New Roman" pitchFamily="18" charset="0"/>
                  <a:ea typeface="楷体_GB2312" pitchFamily="49" charset="-122"/>
                </a:rPr>
                <a:t> 弧的结点</a:t>
              </a:r>
            </a:p>
          </p:txBody>
        </p:sp>
      </p:grpSp>
      <p:grpSp>
        <p:nvGrpSpPr>
          <p:cNvPr id="373768" name="Group 8"/>
          <p:cNvGrpSpPr>
            <a:grpSpLocks/>
          </p:cNvGrpSpPr>
          <p:nvPr/>
        </p:nvGrpSpPr>
        <p:grpSpPr bwMode="auto">
          <a:xfrm>
            <a:off x="2627784" y="4773187"/>
            <a:ext cx="1905000" cy="914400"/>
            <a:chOff x="3360" y="2448"/>
            <a:chExt cx="1200" cy="576"/>
          </a:xfrm>
        </p:grpSpPr>
        <p:grpSp>
          <p:nvGrpSpPr>
            <p:cNvPr id="373769" name="Group 9"/>
            <p:cNvGrpSpPr>
              <a:grpSpLocks/>
            </p:cNvGrpSpPr>
            <p:nvPr/>
          </p:nvGrpSpPr>
          <p:grpSpPr bwMode="auto">
            <a:xfrm>
              <a:off x="3360" y="2736"/>
              <a:ext cx="1200" cy="288"/>
              <a:chOff x="3120" y="2880"/>
              <a:chExt cx="1200" cy="288"/>
            </a:xfrm>
          </p:grpSpPr>
          <p:sp>
            <p:nvSpPr>
              <p:cNvPr id="373770" name="Rectangle 10"/>
              <p:cNvSpPr>
                <a:spLocks noChangeArrowheads="1"/>
              </p:cNvSpPr>
              <p:nvPr/>
            </p:nvSpPr>
            <p:spPr bwMode="auto">
              <a:xfrm>
                <a:off x="3120" y="2880"/>
                <a:ext cx="576" cy="28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a:solidFill>
                      <a:srgbClr val="000000"/>
                    </a:solidFill>
                    <a:latin typeface="Times New Roman" pitchFamily="18" charset="0"/>
                  </a:rPr>
                  <a:t>vertex</a:t>
                </a:r>
              </a:p>
            </p:txBody>
          </p:sp>
          <p:sp>
            <p:nvSpPr>
              <p:cNvPr id="373771" name="Rectangle 11"/>
              <p:cNvSpPr>
                <a:spLocks noChangeArrowheads="1"/>
              </p:cNvSpPr>
              <p:nvPr/>
            </p:nvSpPr>
            <p:spPr bwMode="auto">
              <a:xfrm>
                <a:off x="3696" y="2880"/>
                <a:ext cx="624" cy="28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dirty="0" err="1">
                    <a:solidFill>
                      <a:srgbClr val="000000"/>
                    </a:solidFill>
                    <a:latin typeface="Times New Roman" pitchFamily="18" charset="0"/>
                  </a:rPr>
                  <a:t>firstarc</a:t>
                </a:r>
                <a:endParaRPr kumimoji="1" lang="en-US" altLang="zh-CN" sz="2600" dirty="0">
                  <a:solidFill>
                    <a:srgbClr val="000000"/>
                  </a:solidFill>
                  <a:latin typeface="Times New Roman" pitchFamily="18" charset="0"/>
                </a:endParaRPr>
              </a:p>
            </p:txBody>
          </p:sp>
        </p:grpSp>
        <p:sp>
          <p:nvSpPr>
            <p:cNvPr id="373772" name="Text Box 12"/>
            <p:cNvSpPr txBox="1">
              <a:spLocks noChangeArrowheads="1"/>
            </p:cNvSpPr>
            <p:nvPr/>
          </p:nvSpPr>
          <p:spPr bwMode="auto">
            <a:xfrm>
              <a:off x="3360" y="2448"/>
              <a:ext cx="1200" cy="31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1" lang="zh-CN" altLang="en-US" sz="2600" dirty="0" smtClean="0">
                  <a:solidFill>
                    <a:srgbClr val="000000"/>
                  </a:solidFill>
                  <a:latin typeface="Times New Roman" pitchFamily="18" charset="0"/>
                  <a:ea typeface="楷体_GB2312" pitchFamily="49" charset="-122"/>
                </a:rPr>
                <a:t>顶点的结点</a:t>
              </a:r>
              <a:endParaRPr kumimoji="1" lang="zh-CN" altLang="en-US" sz="2600" dirty="0">
                <a:solidFill>
                  <a:srgbClr val="000000"/>
                </a:solidFill>
                <a:latin typeface="Times New Roman" pitchFamily="18" charset="0"/>
                <a:ea typeface="楷体_GB2312" pitchFamily="49" charset="-122"/>
              </a:endParaRPr>
            </a:p>
          </p:txBody>
        </p:sp>
      </p:grpSp>
      <p:grpSp>
        <p:nvGrpSpPr>
          <p:cNvPr id="14" name="Group 4"/>
          <p:cNvGrpSpPr>
            <a:grpSpLocks/>
          </p:cNvGrpSpPr>
          <p:nvPr/>
        </p:nvGrpSpPr>
        <p:grpSpPr bwMode="auto">
          <a:xfrm>
            <a:off x="5234711" y="4816714"/>
            <a:ext cx="3429000" cy="1638300"/>
            <a:chOff x="1056" y="2064"/>
            <a:chExt cx="2640" cy="1440"/>
          </a:xfrm>
        </p:grpSpPr>
        <p:sp>
          <p:nvSpPr>
            <p:cNvPr id="15" name="Rectangle 5"/>
            <p:cNvSpPr>
              <a:spLocks noChangeArrowheads="1"/>
            </p:cNvSpPr>
            <p:nvPr/>
          </p:nvSpPr>
          <p:spPr bwMode="auto">
            <a:xfrm>
              <a:off x="1056" y="2064"/>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mj-lt"/>
                  <a:ea typeface="+mj-ea"/>
                </a:rPr>
                <a:t>v1</a:t>
              </a:r>
            </a:p>
          </p:txBody>
        </p:sp>
        <p:sp>
          <p:nvSpPr>
            <p:cNvPr id="16" name="Rectangle 6"/>
            <p:cNvSpPr>
              <a:spLocks noChangeArrowheads="1"/>
            </p:cNvSpPr>
            <p:nvPr/>
          </p:nvSpPr>
          <p:spPr bwMode="auto">
            <a:xfrm>
              <a:off x="1344" y="2064"/>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400">
                <a:latin typeface="+mj-lt"/>
                <a:ea typeface="+mj-ea"/>
              </a:endParaRPr>
            </a:p>
          </p:txBody>
        </p:sp>
        <p:sp>
          <p:nvSpPr>
            <p:cNvPr id="17" name="Rectangle 7"/>
            <p:cNvSpPr>
              <a:spLocks noChangeArrowheads="1"/>
            </p:cNvSpPr>
            <p:nvPr/>
          </p:nvSpPr>
          <p:spPr bwMode="auto">
            <a:xfrm>
              <a:off x="1056" y="2352"/>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mj-lt"/>
                  <a:ea typeface="+mj-ea"/>
                </a:rPr>
                <a:t>v2</a:t>
              </a:r>
            </a:p>
          </p:txBody>
        </p:sp>
        <p:sp>
          <p:nvSpPr>
            <p:cNvPr id="18" name="Rectangle 8"/>
            <p:cNvSpPr>
              <a:spLocks noChangeArrowheads="1"/>
            </p:cNvSpPr>
            <p:nvPr/>
          </p:nvSpPr>
          <p:spPr bwMode="auto">
            <a:xfrm>
              <a:off x="1344" y="2352"/>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j-lt"/>
                  <a:ea typeface="+mj-ea"/>
                </a:rPr>
                <a:t>∧</a:t>
              </a:r>
            </a:p>
          </p:txBody>
        </p:sp>
        <p:sp>
          <p:nvSpPr>
            <p:cNvPr id="19" name="Rectangle 9"/>
            <p:cNvSpPr>
              <a:spLocks noChangeArrowheads="1"/>
            </p:cNvSpPr>
            <p:nvPr/>
          </p:nvSpPr>
          <p:spPr bwMode="auto">
            <a:xfrm>
              <a:off x="1056" y="2640"/>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mj-lt"/>
                  <a:ea typeface="+mj-ea"/>
                </a:rPr>
                <a:t>v3</a:t>
              </a:r>
            </a:p>
          </p:txBody>
        </p:sp>
        <p:sp>
          <p:nvSpPr>
            <p:cNvPr id="20" name="Rectangle 10"/>
            <p:cNvSpPr>
              <a:spLocks noChangeArrowheads="1"/>
            </p:cNvSpPr>
            <p:nvPr/>
          </p:nvSpPr>
          <p:spPr bwMode="auto">
            <a:xfrm>
              <a:off x="1344" y="2640"/>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400">
                <a:latin typeface="+mj-lt"/>
                <a:ea typeface="+mj-ea"/>
              </a:endParaRPr>
            </a:p>
          </p:txBody>
        </p:sp>
        <p:sp>
          <p:nvSpPr>
            <p:cNvPr id="21" name="Rectangle 11"/>
            <p:cNvSpPr>
              <a:spLocks noChangeArrowheads="1"/>
            </p:cNvSpPr>
            <p:nvPr/>
          </p:nvSpPr>
          <p:spPr bwMode="auto">
            <a:xfrm>
              <a:off x="1056" y="2928"/>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mj-lt"/>
                  <a:ea typeface="+mj-ea"/>
                </a:rPr>
                <a:t>v4</a:t>
              </a:r>
            </a:p>
          </p:txBody>
        </p:sp>
        <p:sp>
          <p:nvSpPr>
            <p:cNvPr id="22" name="Rectangle 12"/>
            <p:cNvSpPr>
              <a:spLocks noChangeArrowheads="1"/>
            </p:cNvSpPr>
            <p:nvPr/>
          </p:nvSpPr>
          <p:spPr bwMode="auto">
            <a:xfrm>
              <a:off x="1344" y="2928"/>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400">
                <a:latin typeface="+mj-lt"/>
                <a:ea typeface="+mj-ea"/>
              </a:endParaRPr>
            </a:p>
          </p:txBody>
        </p:sp>
        <p:sp>
          <p:nvSpPr>
            <p:cNvPr id="23" name="Rectangle 13"/>
            <p:cNvSpPr>
              <a:spLocks noChangeArrowheads="1"/>
            </p:cNvSpPr>
            <p:nvPr/>
          </p:nvSpPr>
          <p:spPr bwMode="auto">
            <a:xfrm>
              <a:off x="1056" y="3216"/>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mj-lt"/>
                  <a:ea typeface="+mj-ea"/>
                </a:rPr>
                <a:t>v5</a:t>
              </a:r>
            </a:p>
          </p:txBody>
        </p:sp>
        <p:sp>
          <p:nvSpPr>
            <p:cNvPr id="24" name="Rectangle 14"/>
            <p:cNvSpPr>
              <a:spLocks noChangeArrowheads="1"/>
            </p:cNvSpPr>
            <p:nvPr/>
          </p:nvSpPr>
          <p:spPr bwMode="auto">
            <a:xfrm>
              <a:off x="1344" y="3216"/>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400">
                <a:latin typeface="+mj-lt"/>
                <a:ea typeface="+mj-ea"/>
              </a:endParaRPr>
            </a:p>
          </p:txBody>
        </p:sp>
        <p:sp>
          <p:nvSpPr>
            <p:cNvPr id="25" name="Rectangle 15"/>
            <p:cNvSpPr>
              <a:spLocks noChangeArrowheads="1"/>
            </p:cNvSpPr>
            <p:nvPr/>
          </p:nvSpPr>
          <p:spPr bwMode="auto">
            <a:xfrm>
              <a:off x="1776" y="2064"/>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mj-lt"/>
                  <a:ea typeface="+mj-ea"/>
                </a:rPr>
                <a:t>1</a:t>
              </a:r>
            </a:p>
          </p:txBody>
        </p:sp>
        <p:sp>
          <p:nvSpPr>
            <p:cNvPr id="26" name="Rectangle 16"/>
            <p:cNvSpPr>
              <a:spLocks noChangeArrowheads="1"/>
            </p:cNvSpPr>
            <p:nvPr/>
          </p:nvSpPr>
          <p:spPr bwMode="auto">
            <a:xfrm>
              <a:off x="2064" y="2064"/>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400">
                <a:latin typeface="+mj-lt"/>
                <a:ea typeface="+mj-ea"/>
              </a:endParaRPr>
            </a:p>
          </p:txBody>
        </p:sp>
        <p:sp>
          <p:nvSpPr>
            <p:cNvPr id="27" name="Line 17"/>
            <p:cNvSpPr>
              <a:spLocks noChangeShapeType="1"/>
            </p:cNvSpPr>
            <p:nvPr/>
          </p:nvSpPr>
          <p:spPr bwMode="auto">
            <a:xfrm>
              <a:off x="1440" y="2208"/>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28" name="Rectangle 18"/>
            <p:cNvSpPr>
              <a:spLocks noChangeArrowheads="1"/>
            </p:cNvSpPr>
            <p:nvPr/>
          </p:nvSpPr>
          <p:spPr bwMode="auto">
            <a:xfrm>
              <a:off x="1776" y="2688"/>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mj-lt"/>
                  <a:ea typeface="+mj-ea"/>
                </a:rPr>
                <a:t>1</a:t>
              </a:r>
            </a:p>
          </p:txBody>
        </p:sp>
        <p:sp>
          <p:nvSpPr>
            <p:cNvPr id="29" name="Rectangle 19"/>
            <p:cNvSpPr>
              <a:spLocks noChangeArrowheads="1"/>
            </p:cNvSpPr>
            <p:nvPr/>
          </p:nvSpPr>
          <p:spPr bwMode="auto">
            <a:xfrm>
              <a:off x="2064" y="2688"/>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600" b="1">
                <a:latin typeface="+mj-lt"/>
                <a:ea typeface="+mj-ea"/>
              </a:endParaRPr>
            </a:p>
          </p:txBody>
        </p:sp>
        <p:sp>
          <p:nvSpPr>
            <p:cNvPr id="30" name="Line 20"/>
            <p:cNvSpPr>
              <a:spLocks noChangeShapeType="1"/>
            </p:cNvSpPr>
            <p:nvPr/>
          </p:nvSpPr>
          <p:spPr bwMode="auto">
            <a:xfrm>
              <a:off x="1440" y="2784"/>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1" name="Rectangle 21"/>
            <p:cNvSpPr>
              <a:spLocks noChangeArrowheads="1"/>
            </p:cNvSpPr>
            <p:nvPr/>
          </p:nvSpPr>
          <p:spPr bwMode="auto">
            <a:xfrm>
              <a:off x="1776" y="2976"/>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mj-lt"/>
                  <a:ea typeface="+mj-ea"/>
                </a:rPr>
                <a:t>4</a:t>
              </a:r>
            </a:p>
          </p:txBody>
        </p:sp>
        <p:sp>
          <p:nvSpPr>
            <p:cNvPr id="32" name="Rectangle 22"/>
            <p:cNvSpPr>
              <a:spLocks noChangeArrowheads="1"/>
            </p:cNvSpPr>
            <p:nvPr/>
          </p:nvSpPr>
          <p:spPr bwMode="auto">
            <a:xfrm>
              <a:off x="2064" y="2976"/>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j-lt"/>
                  <a:ea typeface="+mj-ea"/>
                </a:rPr>
                <a:t>∧</a:t>
              </a:r>
            </a:p>
          </p:txBody>
        </p:sp>
        <p:sp>
          <p:nvSpPr>
            <p:cNvPr id="33" name="Line 23"/>
            <p:cNvSpPr>
              <a:spLocks noChangeShapeType="1"/>
            </p:cNvSpPr>
            <p:nvPr/>
          </p:nvSpPr>
          <p:spPr bwMode="auto">
            <a:xfrm>
              <a:off x="1440" y="3072"/>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 name="Rectangle 24"/>
            <p:cNvSpPr>
              <a:spLocks noChangeArrowheads="1"/>
            </p:cNvSpPr>
            <p:nvPr/>
          </p:nvSpPr>
          <p:spPr bwMode="auto">
            <a:xfrm>
              <a:off x="1776" y="3264"/>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mj-lt"/>
                  <a:ea typeface="+mj-ea"/>
                </a:rPr>
                <a:t>0</a:t>
              </a:r>
            </a:p>
          </p:txBody>
        </p:sp>
        <p:sp>
          <p:nvSpPr>
            <p:cNvPr id="35" name="Rectangle 25"/>
            <p:cNvSpPr>
              <a:spLocks noChangeArrowheads="1"/>
            </p:cNvSpPr>
            <p:nvPr/>
          </p:nvSpPr>
          <p:spPr bwMode="auto">
            <a:xfrm>
              <a:off x="2064" y="3264"/>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j-lt"/>
                  <a:ea typeface="+mj-ea"/>
                </a:rPr>
                <a:t>∧</a:t>
              </a:r>
            </a:p>
          </p:txBody>
        </p:sp>
        <p:sp>
          <p:nvSpPr>
            <p:cNvPr id="36" name="Line 26"/>
            <p:cNvSpPr>
              <a:spLocks noChangeShapeType="1"/>
            </p:cNvSpPr>
            <p:nvPr/>
          </p:nvSpPr>
          <p:spPr bwMode="auto">
            <a:xfrm>
              <a:off x="1440" y="3360"/>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7" name="Rectangle 27"/>
            <p:cNvSpPr>
              <a:spLocks noChangeArrowheads="1"/>
            </p:cNvSpPr>
            <p:nvPr/>
          </p:nvSpPr>
          <p:spPr bwMode="auto">
            <a:xfrm>
              <a:off x="2496" y="2064"/>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mj-lt"/>
                  <a:ea typeface="+mj-ea"/>
                </a:rPr>
                <a:t>3</a:t>
              </a:r>
            </a:p>
          </p:txBody>
        </p:sp>
        <p:sp>
          <p:nvSpPr>
            <p:cNvPr id="38" name="Rectangle 28"/>
            <p:cNvSpPr>
              <a:spLocks noChangeArrowheads="1"/>
            </p:cNvSpPr>
            <p:nvPr/>
          </p:nvSpPr>
          <p:spPr bwMode="auto">
            <a:xfrm>
              <a:off x="2784" y="2064"/>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j-lt"/>
                  <a:ea typeface="+mj-ea"/>
                </a:rPr>
                <a:t>∧</a:t>
              </a:r>
            </a:p>
          </p:txBody>
        </p:sp>
        <p:sp>
          <p:nvSpPr>
            <p:cNvPr id="39" name="Line 29"/>
            <p:cNvSpPr>
              <a:spLocks noChangeShapeType="1"/>
            </p:cNvSpPr>
            <p:nvPr/>
          </p:nvSpPr>
          <p:spPr bwMode="auto">
            <a:xfrm>
              <a:off x="2160" y="2160"/>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40" name="Rectangle 30"/>
            <p:cNvSpPr>
              <a:spLocks noChangeArrowheads="1"/>
            </p:cNvSpPr>
            <p:nvPr/>
          </p:nvSpPr>
          <p:spPr bwMode="auto">
            <a:xfrm>
              <a:off x="2496" y="2688"/>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mj-lt"/>
                  <a:ea typeface="+mj-ea"/>
                </a:rPr>
                <a:t>3</a:t>
              </a:r>
            </a:p>
          </p:txBody>
        </p:sp>
        <p:sp>
          <p:nvSpPr>
            <p:cNvPr id="41" name="Rectangle 31"/>
            <p:cNvSpPr>
              <a:spLocks noChangeArrowheads="1"/>
            </p:cNvSpPr>
            <p:nvPr/>
          </p:nvSpPr>
          <p:spPr bwMode="auto">
            <a:xfrm>
              <a:off x="2784" y="2688"/>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600" b="1">
                <a:latin typeface="+mj-lt"/>
                <a:ea typeface="+mj-ea"/>
              </a:endParaRPr>
            </a:p>
          </p:txBody>
        </p:sp>
        <p:sp>
          <p:nvSpPr>
            <p:cNvPr id="42" name="Line 32"/>
            <p:cNvSpPr>
              <a:spLocks noChangeShapeType="1"/>
            </p:cNvSpPr>
            <p:nvPr/>
          </p:nvSpPr>
          <p:spPr bwMode="auto">
            <a:xfrm>
              <a:off x="2160" y="2784"/>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43" name="Rectangle 33"/>
            <p:cNvSpPr>
              <a:spLocks noChangeArrowheads="1"/>
            </p:cNvSpPr>
            <p:nvPr/>
          </p:nvSpPr>
          <p:spPr bwMode="auto">
            <a:xfrm>
              <a:off x="3216" y="2688"/>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mj-lt"/>
                  <a:ea typeface="+mj-ea"/>
                </a:rPr>
                <a:t>4</a:t>
              </a:r>
            </a:p>
          </p:txBody>
        </p:sp>
        <p:sp>
          <p:nvSpPr>
            <p:cNvPr id="44" name="Rectangle 34"/>
            <p:cNvSpPr>
              <a:spLocks noChangeArrowheads="1"/>
            </p:cNvSpPr>
            <p:nvPr/>
          </p:nvSpPr>
          <p:spPr bwMode="auto">
            <a:xfrm>
              <a:off x="3504" y="2688"/>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j-lt"/>
                  <a:ea typeface="+mj-ea"/>
                </a:rPr>
                <a:t>∧</a:t>
              </a:r>
            </a:p>
          </p:txBody>
        </p:sp>
        <p:sp>
          <p:nvSpPr>
            <p:cNvPr id="45" name="Line 35"/>
            <p:cNvSpPr>
              <a:spLocks noChangeShapeType="1"/>
            </p:cNvSpPr>
            <p:nvPr/>
          </p:nvSpPr>
          <p:spPr bwMode="auto">
            <a:xfrm>
              <a:off x="2880" y="2784"/>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grpSp>
      <p:sp>
        <p:nvSpPr>
          <p:cNvPr id="46" name="Text Box 50"/>
          <p:cNvSpPr txBox="1">
            <a:spLocks noChangeArrowheads="1"/>
          </p:cNvSpPr>
          <p:nvPr/>
        </p:nvSpPr>
        <p:spPr bwMode="auto">
          <a:xfrm>
            <a:off x="4860280" y="4875144"/>
            <a:ext cx="4318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5000"/>
              </a:spcBef>
            </a:pPr>
            <a:r>
              <a:rPr lang="en-US" altLang="zh-CN" sz="2000" dirty="0">
                <a:latin typeface="+mj-lt"/>
                <a:ea typeface="+mj-ea"/>
              </a:rPr>
              <a:t>0</a:t>
            </a:r>
          </a:p>
          <a:p>
            <a:pPr>
              <a:lnSpc>
                <a:spcPct val="80000"/>
              </a:lnSpc>
              <a:spcBef>
                <a:spcPct val="25000"/>
              </a:spcBef>
            </a:pPr>
            <a:r>
              <a:rPr lang="en-US" altLang="zh-CN" sz="2000" dirty="0">
                <a:latin typeface="+mj-lt"/>
                <a:ea typeface="+mj-ea"/>
              </a:rPr>
              <a:t>1</a:t>
            </a:r>
          </a:p>
          <a:p>
            <a:pPr>
              <a:lnSpc>
                <a:spcPct val="80000"/>
              </a:lnSpc>
              <a:spcBef>
                <a:spcPct val="25000"/>
              </a:spcBef>
            </a:pPr>
            <a:r>
              <a:rPr lang="en-US" altLang="zh-CN" sz="2000" dirty="0">
                <a:latin typeface="+mj-lt"/>
                <a:ea typeface="+mj-ea"/>
              </a:rPr>
              <a:t>2</a:t>
            </a:r>
          </a:p>
          <a:p>
            <a:pPr>
              <a:lnSpc>
                <a:spcPct val="80000"/>
              </a:lnSpc>
              <a:spcBef>
                <a:spcPct val="25000"/>
              </a:spcBef>
            </a:pPr>
            <a:r>
              <a:rPr lang="en-US" altLang="zh-CN" sz="2000" dirty="0">
                <a:latin typeface="+mj-lt"/>
                <a:ea typeface="+mj-ea"/>
              </a:rPr>
              <a:t>3</a:t>
            </a:r>
          </a:p>
          <a:p>
            <a:pPr>
              <a:lnSpc>
                <a:spcPct val="80000"/>
              </a:lnSpc>
              <a:spcBef>
                <a:spcPct val="25000"/>
              </a:spcBef>
            </a:pPr>
            <a:r>
              <a:rPr lang="en-US" altLang="zh-CN" sz="2000" dirty="0">
                <a:latin typeface="+mj-lt"/>
                <a:ea typeface="+mj-ea"/>
              </a:rPr>
              <a:t>4</a:t>
            </a:r>
          </a:p>
        </p:txBody>
      </p:sp>
      <p:sp>
        <p:nvSpPr>
          <p:cNvPr id="3" name="椭圆形标注 2"/>
          <p:cNvSpPr/>
          <p:nvPr/>
        </p:nvSpPr>
        <p:spPr bwMode="auto">
          <a:xfrm>
            <a:off x="6024763" y="4604673"/>
            <a:ext cx="2795709" cy="1998663"/>
          </a:xfrm>
          <a:prstGeom prst="wedgeEllipseCallout">
            <a:avLst>
              <a:gd name="adj1" fmla="val 24675"/>
              <a:gd name="adj2" fmla="val -175212"/>
            </a:avLst>
          </a:prstGeom>
          <a:noFill/>
          <a:ln w="28575">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tIns="108000" rtlCol="0" anchor="ctr"/>
          <a:lstStyle/>
          <a:p>
            <a:pPr algn="ctr"/>
            <a:endParaRPr lang="zh-CN" altLang="en-US" sz="2800">
              <a:latin typeface="+mn-lt"/>
              <a:ea typeface="+mn-ea"/>
            </a:endParaRPr>
          </a:p>
        </p:txBody>
      </p:sp>
      <p:sp>
        <p:nvSpPr>
          <p:cNvPr id="50" name="椭圆形标注 49"/>
          <p:cNvSpPr/>
          <p:nvPr/>
        </p:nvSpPr>
        <p:spPr bwMode="auto">
          <a:xfrm>
            <a:off x="4860032" y="4581128"/>
            <a:ext cx="772947" cy="1998663"/>
          </a:xfrm>
          <a:prstGeom prst="wedgeEllipseCallout">
            <a:avLst>
              <a:gd name="adj1" fmla="val -86884"/>
              <a:gd name="adj2" fmla="val -27482"/>
            </a:avLst>
          </a:prstGeom>
          <a:noFill/>
          <a:ln w="28575">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tIns="108000" rtlCol="0" anchor="ctr"/>
          <a:lstStyle/>
          <a:p>
            <a:pPr algn="ctr"/>
            <a:endParaRPr lang="zh-CN" altLang="en-US" sz="2800">
              <a:latin typeface="+mn-lt"/>
              <a:ea typeface="+mn-ea"/>
            </a:endParaRPr>
          </a:p>
        </p:txBody>
      </p:sp>
      <p:grpSp>
        <p:nvGrpSpPr>
          <p:cNvPr id="48" name="Group 36"/>
          <p:cNvGrpSpPr>
            <a:grpSpLocks/>
          </p:cNvGrpSpPr>
          <p:nvPr/>
        </p:nvGrpSpPr>
        <p:grpSpPr bwMode="auto">
          <a:xfrm>
            <a:off x="107156" y="4581128"/>
            <a:ext cx="2160588" cy="2104327"/>
            <a:chOff x="3878" y="1842"/>
            <a:chExt cx="1361" cy="1370"/>
          </a:xfrm>
        </p:grpSpPr>
        <p:sp>
          <p:nvSpPr>
            <p:cNvPr id="49" name="Oval 37"/>
            <p:cNvSpPr>
              <a:spLocks noChangeArrowheads="1"/>
            </p:cNvSpPr>
            <p:nvPr/>
          </p:nvSpPr>
          <p:spPr bwMode="auto">
            <a:xfrm>
              <a:off x="3878" y="184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mj-lt"/>
                  <a:ea typeface="+mj-ea"/>
                </a:rPr>
                <a:t>v1</a:t>
              </a:r>
            </a:p>
          </p:txBody>
        </p:sp>
        <p:sp>
          <p:nvSpPr>
            <p:cNvPr id="51" name="Oval 38"/>
            <p:cNvSpPr>
              <a:spLocks noChangeArrowheads="1"/>
            </p:cNvSpPr>
            <p:nvPr/>
          </p:nvSpPr>
          <p:spPr bwMode="auto">
            <a:xfrm>
              <a:off x="3878" y="2613"/>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mj-lt"/>
                  <a:ea typeface="+mj-ea"/>
                </a:rPr>
                <a:t>v2</a:t>
              </a:r>
            </a:p>
          </p:txBody>
        </p:sp>
        <p:sp>
          <p:nvSpPr>
            <p:cNvPr id="52" name="Oval 39"/>
            <p:cNvSpPr>
              <a:spLocks noChangeArrowheads="1"/>
            </p:cNvSpPr>
            <p:nvPr/>
          </p:nvSpPr>
          <p:spPr bwMode="auto">
            <a:xfrm>
              <a:off x="4422" y="2250"/>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mj-lt"/>
                  <a:ea typeface="+mj-ea"/>
                </a:rPr>
                <a:t>v4</a:t>
              </a:r>
            </a:p>
          </p:txBody>
        </p:sp>
        <p:sp>
          <p:nvSpPr>
            <p:cNvPr id="53" name="Oval 40"/>
            <p:cNvSpPr>
              <a:spLocks noChangeArrowheads="1"/>
            </p:cNvSpPr>
            <p:nvPr/>
          </p:nvSpPr>
          <p:spPr bwMode="auto">
            <a:xfrm>
              <a:off x="4966" y="184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mj-lt"/>
                  <a:ea typeface="+mj-ea"/>
                </a:rPr>
                <a:t>v5</a:t>
              </a:r>
            </a:p>
          </p:txBody>
        </p:sp>
        <p:sp>
          <p:nvSpPr>
            <p:cNvPr id="54" name="Oval 41"/>
            <p:cNvSpPr>
              <a:spLocks noChangeArrowheads="1"/>
            </p:cNvSpPr>
            <p:nvPr/>
          </p:nvSpPr>
          <p:spPr bwMode="auto">
            <a:xfrm>
              <a:off x="4966" y="2658"/>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dirty="0">
                  <a:latin typeface="+mj-lt"/>
                  <a:ea typeface="+mj-ea"/>
                </a:rPr>
                <a:t>v3</a:t>
              </a:r>
            </a:p>
          </p:txBody>
        </p:sp>
        <p:sp>
          <p:nvSpPr>
            <p:cNvPr id="55" name="Line 42"/>
            <p:cNvSpPr>
              <a:spLocks noChangeShapeType="1"/>
            </p:cNvSpPr>
            <p:nvPr/>
          </p:nvSpPr>
          <p:spPr bwMode="auto">
            <a:xfrm>
              <a:off x="4014" y="2114"/>
              <a:ext cx="0" cy="499"/>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56" name="Line 43"/>
            <p:cNvSpPr>
              <a:spLocks noChangeShapeType="1"/>
            </p:cNvSpPr>
            <p:nvPr/>
          </p:nvSpPr>
          <p:spPr bwMode="auto">
            <a:xfrm>
              <a:off x="4150" y="1978"/>
              <a:ext cx="816" cy="0"/>
            </a:xfrm>
            <a:prstGeom prst="line">
              <a:avLst/>
            </a:prstGeom>
            <a:noFill/>
            <a:ln w="25400">
              <a:solidFill>
                <a:schemeClr val="tx1"/>
              </a:solidFill>
              <a:miter lim="800000"/>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57" name="Line 44"/>
            <p:cNvSpPr>
              <a:spLocks noChangeShapeType="1"/>
            </p:cNvSpPr>
            <p:nvPr/>
          </p:nvSpPr>
          <p:spPr bwMode="auto">
            <a:xfrm>
              <a:off x="5102" y="2114"/>
              <a:ext cx="0" cy="544"/>
            </a:xfrm>
            <a:prstGeom prst="line">
              <a:avLst/>
            </a:prstGeom>
            <a:noFill/>
            <a:ln w="25400">
              <a:solidFill>
                <a:schemeClr val="tx1"/>
              </a:solidFill>
              <a:miter lim="800000"/>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58" name="Line 45"/>
            <p:cNvSpPr>
              <a:spLocks noChangeShapeType="1"/>
            </p:cNvSpPr>
            <p:nvPr/>
          </p:nvSpPr>
          <p:spPr bwMode="auto">
            <a:xfrm flipH="1" flipV="1">
              <a:off x="4134" y="2779"/>
              <a:ext cx="862"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59" name="Line 46"/>
            <p:cNvSpPr>
              <a:spLocks noChangeShapeType="1"/>
            </p:cNvSpPr>
            <p:nvPr/>
          </p:nvSpPr>
          <p:spPr bwMode="auto">
            <a:xfrm flipH="1">
              <a:off x="4694" y="2069"/>
              <a:ext cx="318" cy="272"/>
            </a:xfrm>
            <a:prstGeom prst="line">
              <a:avLst/>
            </a:prstGeom>
            <a:noFill/>
            <a:ln w="25400">
              <a:solidFill>
                <a:schemeClr val="tx1"/>
              </a:solidFill>
              <a:miter lim="800000"/>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60" name="Line 47"/>
            <p:cNvSpPr>
              <a:spLocks noChangeShapeType="1"/>
            </p:cNvSpPr>
            <p:nvPr/>
          </p:nvSpPr>
          <p:spPr bwMode="auto">
            <a:xfrm>
              <a:off x="4649" y="2477"/>
              <a:ext cx="363" cy="227"/>
            </a:xfrm>
            <a:prstGeom prst="line">
              <a:avLst/>
            </a:prstGeom>
            <a:noFill/>
            <a:ln w="25400">
              <a:solidFill>
                <a:schemeClr val="tx1"/>
              </a:solidFill>
              <a:miter lim="800000"/>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61" name="Text Box 48"/>
            <p:cNvSpPr txBox="1">
              <a:spLocks noChangeArrowheads="1"/>
            </p:cNvSpPr>
            <p:nvPr/>
          </p:nvSpPr>
          <p:spPr bwMode="auto">
            <a:xfrm>
              <a:off x="4125" y="2911"/>
              <a:ext cx="998"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latin typeface="+mj-lt"/>
                  <a:ea typeface="+mj-ea"/>
                </a:rPr>
                <a:t>有向图</a:t>
              </a:r>
              <a:r>
                <a:rPr lang="en-US" altLang="zh-CN" sz="2400" dirty="0">
                  <a:latin typeface="+mj-lt"/>
                  <a:ea typeface="+mj-ea"/>
                </a:rPr>
                <a:t>G</a:t>
              </a:r>
            </a:p>
          </p:txBody>
        </p:sp>
        <p:sp>
          <p:nvSpPr>
            <p:cNvPr id="62" name="Line 49"/>
            <p:cNvSpPr>
              <a:spLocks noChangeShapeType="1"/>
            </p:cNvSpPr>
            <p:nvPr/>
          </p:nvSpPr>
          <p:spPr bwMode="auto">
            <a:xfrm flipH="1" flipV="1">
              <a:off x="4150" y="2069"/>
              <a:ext cx="272" cy="227"/>
            </a:xfrm>
            <a:prstGeom prst="line">
              <a:avLst/>
            </a:prstGeom>
            <a:noFill/>
            <a:ln w="25400">
              <a:solidFill>
                <a:schemeClr val="tx1"/>
              </a:solidFill>
              <a:miter lim="800000"/>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grpSp>
    </p:spTree>
    <p:extLst>
      <p:ext uri="{BB962C8B-B14F-4D97-AF65-F5344CB8AC3E}">
        <p14:creationId xmlns:p14="http://schemas.microsoft.com/office/powerpoint/2010/main" val="103824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anim calcmode="lin" valueType="num">
                                      <p:cBhvr additive="base">
                                        <p:cTn id="7" dur="500" fill="hold"/>
                                        <p:tgtEl>
                                          <p:spTgt spid="3737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37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3763">
                                            <p:txEl>
                                              <p:pRg st="1" end="1"/>
                                            </p:txEl>
                                          </p:spTgt>
                                        </p:tgtEl>
                                        <p:attrNameLst>
                                          <p:attrName>style.visibility</p:attrName>
                                        </p:attrNameLst>
                                      </p:cBhvr>
                                      <p:to>
                                        <p:strVal val="visible"/>
                                      </p:to>
                                    </p:set>
                                    <p:anim calcmode="lin" valueType="num">
                                      <p:cBhvr additive="base">
                                        <p:cTn id="13" dur="500" fill="hold"/>
                                        <p:tgtEl>
                                          <p:spTgt spid="3737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37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3763">
                                            <p:txEl>
                                              <p:pRg st="2" end="2"/>
                                            </p:txEl>
                                          </p:spTgt>
                                        </p:tgtEl>
                                        <p:attrNameLst>
                                          <p:attrName>style.visibility</p:attrName>
                                        </p:attrNameLst>
                                      </p:cBhvr>
                                      <p:to>
                                        <p:strVal val="visible"/>
                                      </p:to>
                                    </p:set>
                                    <p:anim calcmode="lin" valueType="num">
                                      <p:cBhvr additive="base">
                                        <p:cTn id="19" dur="500" fill="hold"/>
                                        <p:tgtEl>
                                          <p:spTgt spid="3737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37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3763">
                                            <p:txEl>
                                              <p:pRg st="3" end="3"/>
                                            </p:txEl>
                                          </p:spTgt>
                                        </p:tgtEl>
                                        <p:attrNameLst>
                                          <p:attrName>style.visibility</p:attrName>
                                        </p:attrNameLst>
                                      </p:cBhvr>
                                      <p:to>
                                        <p:strVal val="visible"/>
                                      </p:to>
                                    </p:set>
                                    <p:anim calcmode="lin" valueType="num">
                                      <p:cBhvr additive="base">
                                        <p:cTn id="25" dur="500" fill="hold"/>
                                        <p:tgtEl>
                                          <p:spTgt spid="3737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37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3763">
                                            <p:txEl>
                                              <p:pRg st="4" end="4"/>
                                            </p:txEl>
                                          </p:spTgt>
                                        </p:tgtEl>
                                        <p:attrNameLst>
                                          <p:attrName>style.visibility</p:attrName>
                                        </p:attrNameLst>
                                      </p:cBhvr>
                                      <p:to>
                                        <p:strVal val="visible"/>
                                      </p:to>
                                    </p:set>
                                    <p:anim calcmode="lin" valueType="num">
                                      <p:cBhvr additive="base">
                                        <p:cTn id="31" dur="500" fill="hold"/>
                                        <p:tgtEl>
                                          <p:spTgt spid="3737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37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73763">
                                            <p:txEl>
                                              <p:pRg st="5" end="5"/>
                                            </p:txEl>
                                          </p:spTgt>
                                        </p:tgtEl>
                                        <p:attrNameLst>
                                          <p:attrName>style.visibility</p:attrName>
                                        </p:attrNameLst>
                                      </p:cBhvr>
                                      <p:to>
                                        <p:strVal val="visible"/>
                                      </p:to>
                                    </p:set>
                                    <p:anim calcmode="lin" valueType="num">
                                      <p:cBhvr additive="base">
                                        <p:cTn id="37" dur="500" fill="hold"/>
                                        <p:tgtEl>
                                          <p:spTgt spid="3737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37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73763">
                                            <p:txEl>
                                              <p:pRg st="6" end="6"/>
                                            </p:txEl>
                                          </p:spTgt>
                                        </p:tgtEl>
                                        <p:attrNameLst>
                                          <p:attrName>style.visibility</p:attrName>
                                        </p:attrNameLst>
                                      </p:cBhvr>
                                      <p:to>
                                        <p:strVal val="visible"/>
                                      </p:to>
                                    </p:set>
                                    <p:anim calcmode="lin" valueType="num">
                                      <p:cBhvr additive="base">
                                        <p:cTn id="43" dur="500" fill="hold"/>
                                        <p:tgtEl>
                                          <p:spTgt spid="3737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737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73763">
                                            <p:txEl>
                                              <p:pRg st="7" end="7"/>
                                            </p:txEl>
                                          </p:spTgt>
                                        </p:tgtEl>
                                        <p:attrNameLst>
                                          <p:attrName>style.visibility</p:attrName>
                                        </p:attrNameLst>
                                      </p:cBhvr>
                                      <p:to>
                                        <p:strVal val="visible"/>
                                      </p:to>
                                    </p:set>
                                    <p:anim calcmode="lin" valueType="num">
                                      <p:cBhvr additive="base">
                                        <p:cTn id="49" dur="500" fill="hold"/>
                                        <p:tgtEl>
                                          <p:spTgt spid="37376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7376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zh-CN" altLang="en-US" dirty="0" smtClean="0"/>
              <a:t>无向图</a:t>
            </a:r>
            <a:r>
              <a:rPr lang="zh-CN" altLang="en-US" dirty="0"/>
              <a:t>的存储</a:t>
            </a:r>
            <a:r>
              <a:rPr lang="en-US" altLang="zh-CN" dirty="0"/>
              <a:t>——</a:t>
            </a:r>
            <a:r>
              <a:rPr lang="zh-CN" altLang="en-US" dirty="0"/>
              <a:t>邻接表</a:t>
            </a:r>
          </a:p>
        </p:txBody>
      </p:sp>
      <p:grpSp>
        <p:nvGrpSpPr>
          <p:cNvPr id="374787" name="Group 3"/>
          <p:cNvGrpSpPr>
            <a:grpSpLocks/>
          </p:cNvGrpSpPr>
          <p:nvPr/>
        </p:nvGrpSpPr>
        <p:grpSpPr bwMode="auto">
          <a:xfrm>
            <a:off x="1690886" y="3214141"/>
            <a:ext cx="4191000" cy="1828800"/>
            <a:chOff x="1008" y="2064"/>
            <a:chExt cx="2640" cy="1152"/>
          </a:xfrm>
        </p:grpSpPr>
        <p:sp>
          <p:nvSpPr>
            <p:cNvPr id="374788" name="Rectangle 4"/>
            <p:cNvSpPr>
              <a:spLocks noChangeArrowheads="1"/>
            </p:cNvSpPr>
            <p:nvPr/>
          </p:nvSpPr>
          <p:spPr bwMode="auto">
            <a:xfrm>
              <a:off x="1008" y="2064"/>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v1</a:t>
              </a:r>
            </a:p>
          </p:txBody>
        </p:sp>
        <p:sp>
          <p:nvSpPr>
            <p:cNvPr id="374789" name="Rectangle 5"/>
            <p:cNvSpPr>
              <a:spLocks noChangeArrowheads="1"/>
            </p:cNvSpPr>
            <p:nvPr/>
          </p:nvSpPr>
          <p:spPr bwMode="auto">
            <a:xfrm>
              <a:off x="1296" y="2064"/>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latin typeface="+mj-lt"/>
                <a:ea typeface="+mj-ea"/>
              </a:endParaRPr>
            </a:p>
          </p:txBody>
        </p:sp>
        <p:sp>
          <p:nvSpPr>
            <p:cNvPr id="374790" name="Rectangle 6"/>
            <p:cNvSpPr>
              <a:spLocks noChangeArrowheads="1"/>
            </p:cNvSpPr>
            <p:nvPr/>
          </p:nvSpPr>
          <p:spPr bwMode="auto">
            <a:xfrm>
              <a:off x="1008" y="2352"/>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v2</a:t>
              </a:r>
            </a:p>
          </p:txBody>
        </p:sp>
        <p:sp>
          <p:nvSpPr>
            <p:cNvPr id="374791" name="Rectangle 7"/>
            <p:cNvSpPr>
              <a:spLocks noChangeArrowheads="1"/>
            </p:cNvSpPr>
            <p:nvPr/>
          </p:nvSpPr>
          <p:spPr bwMode="auto">
            <a:xfrm>
              <a:off x="1296" y="2352"/>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b="1">
                <a:latin typeface="+mj-lt"/>
                <a:ea typeface="+mj-ea"/>
              </a:endParaRPr>
            </a:p>
          </p:txBody>
        </p:sp>
        <p:sp>
          <p:nvSpPr>
            <p:cNvPr id="374792" name="Rectangle 8"/>
            <p:cNvSpPr>
              <a:spLocks noChangeArrowheads="1"/>
            </p:cNvSpPr>
            <p:nvPr/>
          </p:nvSpPr>
          <p:spPr bwMode="auto">
            <a:xfrm>
              <a:off x="1008" y="2640"/>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v3</a:t>
              </a:r>
            </a:p>
          </p:txBody>
        </p:sp>
        <p:sp>
          <p:nvSpPr>
            <p:cNvPr id="374793" name="Rectangle 9"/>
            <p:cNvSpPr>
              <a:spLocks noChangeArrowheads="1"/>
            </p:cNvSpPr>
            <p:nvPr/>
          </p:nvSpPr>
          <p:spPr bwMode="auto">
            <a:xfrm>
              <a:off x="1296" y="2640"/>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b="1">
                <a:latin typeface="+mj-lt"/>
                <a:ea typeface="+mj-ea"/>
              </a:endParaRPr>
            </a:p>
          </p:txBody>
        </p:sp>
        <p:sp>
          <p:nvSpPr>
            <p:cNvPr id="374794" name="Rectangle 10"/>
            <p:cNvSpPr>
              <a:spLocks noChangeArrowheads="1"/>
            </p:cNvSpPr>
            <p:nvPr/>
          </p:nvSpPr>
          <p:spPr bwMode="auto">
            <a:xfrm>
              <a:off x="1008" y="2928"/>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v4</a:t>
              </a:r>
            </a:p>
          </p:txBody>
        </p:sp>
        <p:sp>
          <p:nvSpPr>
            <p:cNvPr id="374795" name="Rectangle 11"/>
            <p:cNvSpPr>
              <a:spLocks noChangeArrowheads="1"/>
            </p:cNvSpPr>
            <p:nvPr/>
          </p:nvSpPr>
          <p:spPr bwMode="auto">
            <a:xfrm>
              <a:off x="1296" y="2928"/>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latin typeface="+mj-lt"/>
                <a:ea typeface="+mj-ea"/>
              </a:endParaRPr>
            </a:p>
          </p:txBody>
        </p:sp>
        <p:sp>
          <p:nvSpPr>
            <p:cNvPr id="374796" name="Rectangle 12"/>
            <p:cNvSpPr>
              <a:spLocks noChangeArrowheads="1"/>
            </p:cNvSpPr>
            <p:nvPr/>
          </p:nvSpPr>
          <p:spPr bwMode="auto">
            <a:xfrm>
              <a:off x="1728" y="2064"/>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1</a:t>
              </a:r>
            </a:p>
          </p:txBody>
        </p:sp>
        <p:sp>
          <p:nvSpPr>
            <p:cNvPr id="374797" name="Rectangle 13"/>
            <p:cNvSpPr>
              <a:spLocks noChangeArrowheads="1"/>
            </p:cNvSpPr>
            <p:nvPr/>
          </p:nvSpPr>
          <p:spPr bwMode="auto">
            <a:xfrm>
              <a:off x="2016" y="2064"/>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b="1">
                <a:latin typeface="+mj-lt"/>
                <a:ea typeface="+mj-ea"/>
              </a:endParaRPr>
            </a:p>
          </p:txBody>
        </p:sp>
        <p:sp>
          <p:nvSpPr>
            <p:cNvPr id="374798" name="Line 14"/>
            <p:cNvSpPr>
              <a:spLocks noChangeShapeType="1"/>
            </p:cNvSpPr>
            <p:nvPr/>
          </p:nvSpPr>
          <p:spPr bwMode="auto">
            <a:xfrm>
              <a:off x="1392" y="2208"/>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4799" name="Rectangle 15"/>
            <p:cNvSpPr>
              <a:spLocks noChangeArrowheads="1"/>
            </p:cNvSpPr>
            <p:nvPr/>
          </p:nvSpPr>
          <p:spPr bwMode="auto">
            <a:xfrm>
              <a:off x="1728" y="2976"/>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1</a:t>
              </a:r>
            </a:p>
          </p:txBody>
        </p:sp>
        <p:sp>
          <p:nvSpPr>
            <p:cNvPr id="374800" name="Rectangle 16"/>
            <p:cNvSpPr>
              <a:spLocks noChangeArrowheads="1"/>
            </p:cNvSpPr>
            <p:nvPr/>
          </p:nvSpPr>
          <p:spPr bwMode="auto">
            <a:xfrm>
              <a:off x="2016" y="2976"/>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b="1">
                <a:latin typeface="+mj-lt"/>
                <a:ea typeface="+mj-ea"/>
              </a:endParaRPr>
            </a:p>
          </p:txBody>
        </p:sp>
        <p:sp>
          <p:nvSpPr>
            <p:cNvPr id="374801" name="Line 17"/>
            <p:cNvSpPr>
              <a:spLocks noChangeShapeType="1"/>
            </p:cNvSpPr>
            <p:nvPr/>
          </p:nvSpPr>
          <p:spPr bwMode="auto">
            <a:xfrm>
              <a:off x="1392" y="3072"/>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4802" name="Rectangle 18"/>
            <p:cNvSpPr>
              <a:spLocks noChangeArrowheads="1"/>
            </p:cNvSpPr>
            <p:nvPr/>
          </p:nvSpPr>
          <p:spPr bwMode="auto">
            <a:xfrm>
              <a:off x="1728" y="2400"/>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0</a:t>
              </a:r>
            </a:p>
          </p:txBody>
        </p:sp>
        <p:sp>
          <p:nvSpPr>
            <p:cNvPr id="374803" name="Rectangle 19"/>
            <p:cNvSpPr>
              <a:spLocks noChangeArrowheads="1"/>
            </p:cNvSpPr>
            <p:nvPr/>
          </p:nvSpPr>
          <p:spPr bwMode="auto">
            <a:xfrm>
              <a:off x="2016" y="2400"/>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b="1">
                <a:latin typeface="+mj-lt"/>
                <a:ea typeface="+mj-ea"/>
              </a:endParaRPr>
            </a:p>
          </p:txBody>
        </p:sp>
        <p:sp>
          <p:nvSpPr>
            <p:cNvPr id="374804" name="Line 20"/>
            <p:cNvSpPr>
              <a:spLocks noChangeShapeType="1"/>
            </p:cNvSpPr>
            <p:nvPr/>
          </p:nvSpPr>
          <p:spPr bwMode="auto">
            <a:xfrm>
              <a:off x="1392" y="2496"/>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4805" name="Rectangle 21"/>
            <p:cNvSpPr>
              <a:spLocks noChangeArrowheads="1"/>
            </p:cNvSpPr>
            <p:nvPr/>
          </p:nvSpPr>
          <p:spPr bwMode="auto">
            <a:xfrm>
              <a:off x="2448" y="2400"/>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2</a:t>
              </a:r>
            </a:p>
          </p:txBody>
        </p:sp>
        <p:sp>
          <p:nvSpPr>
            <p:cNvPr id="374806" name="Rectangle 22"/>
            <p:cNvSpPr>
              <a:spLocks noChangeArrowheads="1"/>
            </p:cNvSpPr>
            <p:nvPr/>
          </p:nvSpPr>
          <p:spPr bwMode="auto">
            <a:xfrm>
              <a:off x="2736" y="2400"/>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b="1">
                <a:latin typeface="+mj-lt"/>
                <a:ea typeface="+mj-ea"/>
              </a:endParaRPr>
            </a:p>
          </p:txBody>
        </p:sp>
        <p:sp>
          <p:nvSpPr>
            <p:cNvPr id="374807" name="Line 23"/>
            <p:cNvSpPr>
              <a:spLocks noChangeShapeType="1"/>
            </p:cNvSpPr>
            <p:nvPr/>
          </p:nvSpPr>
          <p:spPr bwMode="auto">
            <a:xfrm>
              <a:off x="2112" y="2496"/>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4808" name="Rectangle 24"/>
            <p:cNvSpPr>
              <a:spLocks noChangeArrowheads="1"/>
            </p:cNvSpPr>
            <p:nvPr/>
          </p:nvSpPr>
          <p:spPr bwMode="auto">
            <a:xfrm>
              <a:off x="2448" y="2976"/>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2</a:t>
              </a:r>
            </a:p>
          </p:txBody>
        </p:sp>
        <p:sp>
          <p:nvSpPr>
            <p:cNvPr id="374809" name="Rectangle 25"/>
            <p:cNvSpPr>
              <a:spLocks noChangeArrowheads="1"/>
            </p:cNvSpPr>
            <p:nvPr/>
          </p:nvSpPr>
          <p:spPr bwMode="auto">
            <a:xfrm>
              <a:off x="2736" y="2976"/>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latin typeface="+mj-lt"/>
                  <a:ea typeface="+mj-ea"/>
                </a:rPr>
                <a:t>∧</a:t>
              </a:r>
            </a:p>
          </p:txBody>
        </p:sp>
        <p:sp>
          <p:nvSpPr>
            <p:cNvPr id="374810" name="Line 26"/>
            <p:cNvSpPr>
              <a:spLocks noChangeShapeType="1"/>
            </p:cNvSpPr>
            <p:nvPr/>
          </p:nvSpPr>
          <p:spPr bwMode="auto">
            <a:xfrm>
              <a:off x="2112" y="3072"/>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4811" name="Rectangle 27"/>
            <p:cNvSpPr>
              <a:spLocks noChangeArrowheads="1"/>
            </p:cNvSpPr>
            <p:nvPr/>
          </p:nvSpPr>
          <p:spPr bwMode="auto">
            <a:xfrm>
              <a:off x="2448" y="2112"/>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2</a:t>
              </a:r>
            </a:p>
          </p:txBody>
        </p:sp>
        <p:sp>
          <p:nvSpPr>
            <p:cNvPr id="374812" name="Rectangle 28"/>
            <p:cNvSpPr>
              <a:spLocks noChangeArrowheads="1"/>
            </p:cNvSpPr>
            <p:nvPr/>
          </p:nvSpPr>
          <p:spPr bwMode="auto">
            <a:xfrm>
              <a:off x="2736" y="2112"/>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latin typeface="+mj-lt"/>
                  <a:ea typeface="+mj-ea"/>
                </a:rPr>
                <a:t>∧</a:t>
              </a:r>
            </a:p>
          </p:txBody>
        </p:sp>
        <p:sp>
          <p:nvSpPr>
            <p:cNvPr id="374813" name="Line 29"/>
            <p:cNvSpPr>
              <a:spLocks noChangeShapeType="1"/>
            </p:cNvSpPr>
            <p:nvPr/>
          </p:nvSpPr>
          <p:spPr bwMode="auto">
            <a:xfrm>
              <a:off x="2112" y="2208"/>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4814" name="Rectangle 30"/>
            <p:cNvSpPr>
              <a:spLocks noChangeArrowheads="1"/>
            </p:cNvSpPr>
            <p:nvPr/>
          </p:nvSpPr>
          <p:spPr bwMode="auto">
            <a:xfrm>
              <a:off x="3168" y="2400"/>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3</a:t>
              </a:r>
            </a:p>
          </p:txBody>
        </p:sp>
        <p:sp>
          <p:nvSpPr>
            <p:cNvPr id="374815" name="Rectangle 31"/>
            <p:cNvSpPr>
              <a:spLocks noChangeArrowheads="1"/>
            </p:cNvSpPr>
            <p:nvPr/>
          </p:nvSpPr>
          <p:spPr bwMode="auto">
            <a:xfrm>
              <a:off x="3456" y="2400"/>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latin typeface="+mj-lt"/>
                  <a:ea typeface="+mj-ea"/>
                </a:rPr>
                <a:t>∧</a:t>
              </a:r>
            </a:p>
          </p:txBody>
        </p:sp>
        <p:sp>
          <p:nvSpPr>
            <p:cNvPr id="374816" name="Line 32"/>
            <p:cNvSpPr>
              <a:spLocks noChangeShapeType="1"/>
            </p:cNvSpPr>
            <p:nvPr/>
          </p:nvSpPr>
          <p:spPr bwMode="auto">
            <a:xfrm>
              <a:off x="2832" y="2496"/>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4817" name="Rectangle 33"/>
            <p:cNvSpPr>
              <a:spLocks noChangeArrowheads="1"/>
            </p:cNvSpPr>
            <p:nvPr/>
          </p:nvSpPr>
          <p:spPr bwMode="auto">
            <a:xfrm>
              <a:off x="1728" y="2688"/>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0</a:t>
              </a:r>
            </a:p>
          </p:txBody>
        </p:sp>
        <p:sp>
          <p:nvSpPr>
            <p:cNvPr id="374818" name="Rectangle 34"/>
            <p:cNvSpPr>
              <a:spLocks noChangeArrowheads="1"/>
            </p:cNvSpPr>
            <p:nvPr/>
          </p:nvSpPr>
          <p:spPr bwMode="auto">
            <a:xfrm>
              <a:off x="2016" y="2688"/>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b="1">
                <a:latin typeface="+mj-lt"/>
                <a:ea typeface="+mj-ea"/>
              </a:endParaRPr>
            </a:p>
          </p:txBody>
        </p:sp>
        <p:sp>
          <p:nvSpPr>
            <p:cNvPr id="374819" name="Line 35"/>
            <p:cNvSpPr>
              <a:spLocks noChangeShapeType="1"/>
            </p:cNvSpPr>
            <p:nvPr/>
          </p:nvSpPr>
          <p:spPr bwMode="auto">
            <a:xfrm>
              <a:off x="1392" y="2784"/>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4820" name="Rectangle 36"/>
            <p:cNvSpPr>
              <a:spLocks noChangeArrowheads="1"/>
            </p:cNvSpPr>
            <p:nvPr/>
          </p:nvSpPr>
          <p:spPr bwMode="auto">
            <a:xfrm>
              <a:off x="2448" y="2688"/>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1</a:t>
              </a:r>
            </a:p>
          </p:txBody>
        </p:sp>
        <p:sp>
          <p:nvSpPr>
            <p:cNvPr id="374821" name="Rectangle 37"/>
            <p:cNvSpPr>
              <a:spLocks noChangeArrowheads="1"/>
            </p:cNvSpPr>
            <p:nvPr/>
          </p:nvSpPr>
          <p:spPr bwMode="auto">
            <a:xfrm>
              <a:off x="2736" y="2688"/>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b="1">
                <a:latin typeface="+mj-lt"/>
                <a:ea typeface="+mj-ea"/>
              </a:endParaRPr>
            </a:p>
          </p:txBody>
        </p:sp>
        <p:sp>
          <p:nvSpPr>
            <p:cNvPr id="374822" name="Line 38"/>
            <p:cNvSpPr>
              <a:spLocks noChangeShapeType="1"/>
            </p:cNvSpPr>
            <p:nvPr/>
          </p:nvSpPr>
          <p:spPr bwMode="auto">
            <a:xfrm>
              <a:off x="2112" y="2784"/>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4823" name="Rectangle 39"/>
            <p:cNvSpPr>
              <a:spLocks noChangeArrowheads="1"/>
            </p:cNvSpPr>
            <p:nvPr/>
          </p:nvSpPr>
          <p:spPr bwMode="auto">
            <a:xfrm>
              <a:off x="3168" y="2688"/>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mj-lt"/>
                  <a:ea typeface="+mj-ea"/>
                </a:rPr>
                <a:t>3</a:t>
              </a:r>
            </a:p>
          </p:txBody>
        </p:sp>
        <p:sp>
          <p:nvSpPr>
            <p:cNvPr id="374824" name="Rectangle 40"/>
            <p:cNvSpPr>
              <a:spLocks noChangeArrowheads="1"/>
            </p:cNvSpPr>
            <p:nvPr/>
          </p:nvSpPr>
          <p:spPr bwMode="auto">
            <a:xfrm>
              <a:off x="3456" y="2688"/>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latin typeface="+mj-lt"/>
                  <a:ea typeface="+mj-ea"/>
                </a:rPr>
                <a:t>∧</a:t>
              </a:r>
            </a:p>
          </p:txBody>
        </p:sp>
        <p:sp>
          <p:nvSpPr>
            <p:cNvPr id="374825" name="Line 41"/>
            <p:cNvSpPr>
              <a:spLocks noChangeShapeType="1"/>
            </p:cNvSpPr>
            <p:nvPr/>
          </p:nvSpPr>
          <p:spPr bwMode="auto">
            <a:xfrm>
              <a:off x="2832" y="2784"/>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grpSp>
        <p:nvGrpSpPr>
          <p:cNvPr id="374826" name="Group 42"/>
          <p:cNvGrpSpPr>
            <a:grpSpLocks/>
          </p:cNvGrpSpPr>
          <p:nvPr/>
        </p:nvGrpSpPr>
        <p:grpSpPr bwMode="auto">
          <a:xfrm>
            <a:off x="6370836" y="2710903"/>
            <a:ext cx="2233612" cy="2838451"/>
            <a:chOff x="3606" y="1253"/>
            <a:chExt cx="1407" cy="1788"/>
          </a:xfrm>
        </p:grpSpPr>
        <p:sp>
          <p:nvSpPr>
            <p:cNvPr id="374827" name="Oval 43"/>
            <p:cNvSpPr>
              <a:spLocks noChangeArrowheads="1"/>
            </p:cNvSpPr>
            <p:nvPr/>
          </p:nvSpPr>
          <p:spPr bwMode="auto">
            <a:xfrm>
              <a:off x="4150" y="1253"/>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v1</a:t>
              </a:r>
            </a:p>
          </p:txBody>
        </p:sp>
        <p:sp>
          <p:nvSpPr>
            <p:cNvPr id="374828" name="Oval 44"/>
            <p:cNvSpPr>
              <a:spLocks noChangeArrowheads="1"/>
            </p:cNvSpPr>
            <p:nvPr/>
          </p:nvSpPr>
          <p:spPr bwMode="auto">
            <a:xfrm>
              <a:off x="4740" y="184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v4</a:t>
              </a:r>
            </a:p>
          </p:txBody>
        </p:sp>
        <p:sp>
          <p:nvSpPr>
            <p:cNvPr id="374829" name="Oval 45"/>
            <p:cNvSpPr>
              <a:spLocks noChangeArrowheads="1"/>
            </p:cNvSpPr>
            <p:nvPr/>
          </p:nvSpPr>
          <p:spPr bwMode="auto">
            <a:xfrm>
              <a:off x="4195" y="2387"/>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v3</a:t>
              </a:r>
            </a:p>
          </p:txBody>
        </p:sp>
        <p:sp>
          <p:nvSpPr>
            <p:cNvPr id="374830" name="Oval 46"/>
            <p:cNvSpPr>
              <a:spLocks noChangeArrowheads="1"/>
            </p:cNvSpPr>
            <p:nvPr/>
          </p:nvSpPr>
          <p:spPr bwMode="auto">
            <a:xfrm>
              <a:off x="3606" y="1797"/>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v2</a:t>
              </a:r>
            </a:p>
          </p:txBody>
        </p:sp>
        <p:sp>
          <p:nvSpPr>
            <p:cNvPr id="374831" name="Line 47"/>
            <p:cNvSpPr>
              <a:spLocks noChangeShapeType="1"/>
            </p:cNvSpPr>
            <p:nvPr/>
          </p:nvSpPr>
          <p:spPr bwMode="auto">
            <a:xfrm>
              <a:off x="4286" y="1525"/>
              <a:ext cx="0" cy="862"/>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4832" name="Line 48"/>
            <p:cNvSpPr>
              <a:spLocks noChangeShapeType="1"/>
            </p:cNvSpPr>
            <p:nvPr/>
          </p:nvSpPr>
          <p:spPr bwMode="auto">
            <a:xfrm flipV="1">
              <a:off x="3833" y="1480"/>
              <a:ext cx="362" cy="362"/>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4833" name="Line 49"/>
            <p:cNvSpPr>
              <a:spLocks noChangeShapeType="1"/>
            </p:cNvSpPr>
            <p:nvPr/>
          </p:nvSpPr>
          <p:spPr bwMode="auto">
            <a:xfrm flipH="1">
              <a:off x="4468" y="2069"/>
              <a:ext cx="318" cy="363"/>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4834" name="Line 50"/>
            <p:cNvSpPr>
              <a:spLocks noChangeShapeType="1"/>
            </p:cNvSpPr>
            <p:nvPr/>
          </p:nvSpPr>
          <p:spPr bwMode="auto">
            <a:xfrm>
              <a:off x="3833" y="2069"/>
              <a:ext cx="362" cy="363"/>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4835" name="Line 51"/>
            <p:cNvSpPr>
              <a:spLocks noChangeShapeType="1"/>
            </p:cNvSpPr>
            <p:nvPr/>
          </p:nvSpPr>
          <p:spPr bwMode="auto">
            <a:xfrm flipH="1">
              <a:off x="3878" y="1933"/>
              <a:ext cx="862"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4836" name="Text Box 52"/>
            <p:cNvSpPr txBox="1">
              <a:spLocks noChangeArrowheads="1"/>
            </p:cNvSpPr>
            <p:nvPr/>
          </p:nvSpPr>
          <p:spPr bwMode="auto">
            <a:xfrm>
              <a:off x="3969" y="2750"/>
              <a:ext cx="9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mj-lt"/>
                  <a:ea typeface="+mj-ea"/>
                </a:rPr>
                <a:t>无向图</a:t>
              </a:r>
              <a:r>
                <a:rPr lang="en-US" altLang="zh-CN" sz="2400" b="1" dirty="0">
                  <a:latin typeface="+mj-lt"/>
                  <a:ea typeface="+mj-ea"/>
                </a:rPr>
                <a:t>G</a:t>
              </a:r>
            </a:p>
          </p:txBody>
        </p:sp>
      </p:grpSp>
      <p:sp>
        <p:nvSpPr>
          <p:cNvPr id="374837" name="Text Box 53"/>
          <p:cNvSpPr txBox="1">
            <a:spLocks noChangeArrowheads="1"/>
          </p:cNvSpPr>
          <p:nvPr/>
        </p:nvSpPr>
        <p:spPr bwMode="auto">
          <a:xfrm>
            <a:off x="1330523" y="3142703"/>
            <a:ext cx="43180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lang="en-US" altLang="zh-CN" sz="2400" dirty="0">
                <a:latin typeface="+mj-lt"/>
                <a:ea typeface="+mj-ea"/>
              </a:rPr>
              <a:t>0</a:t>
            </a:r>
          </a:p>
          <a:p>
            <a:pPr>
              <a:spcBef>
                <a:spcPct val="25000"/>
              </a:spcBef>
            </a:pPr>
            <a:r>
              <a:rPr lang="en-US" altLang="zh-CN" sz="2400" dirty="0">
                <a:latin typeface="+mj-lt"/>
                <a:ea typeface="+mj-ea"/>
              </a:rPr>
              <a:t>1</a:t>
            </a:r>
          </a:p>
          <a:p>
            <a:pPr>
              <a:spcBef>
                <a:spcPct val="25000"/>
              </a:spcBef>
            </a:pPr>
            <a:r>
              <a:rPr lang="en-US" altLang="zh-CN" sz="2400" dirty="0">
                <a:latin typeface="+mj-lt"/>
                <a:ea typeface="+mj-ea"/>
              </a:rPr>
              <a:t>2</a:t>
            </a:r>
          </a:p>
          <a:p>
            <a:pPr>
              <a:spcBef>
                <a:spcPct val="25000"/>
              </a:spcBef>
            </a:pPr>
            <a:r>
              <a:rPr lang="en-US" altLang="zh-CN" sz="2400" dirty="0">
                <a:latin typeface="+mj-lt"/>
                <a:ea typeface="+mj-ea"/>
              </a:rPr>
              <a:t>3</a:t>
            </a:r>
          </a:p>
        </p:txBody>
      </p:sp>
      <p:sp>
        <p:nvSpPr>
          <p:cNvPr id="374838" name="Text Box 54"/>
          <p:cNvSpPr txBox="1">
            <a:spLocks noChangeArrowheads="1"/>
          </p:cNvSpPr>
          <p:nvPr/>
        </p:nvSpPr>
        <p:spPr bwMode="auto">
          <a:xfrm>
            <a:off x="1331913" y="1700213"/>
            <a:ext cx="74885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latin typeface="+mj-lt"/>
                <a:ea typeface="+mj-ea"/>
              </a:rPr>
              <a:t>邻接表表示无向图，</a:t>
            </a:r>
            <a:r>
              <a:rPr lang="zh-CN" altLang="en-US" sz="2800" b="1" dirty="0">
                <a:solidFill>
                  <a:srgbClr val="FF0000"/>
                </a:solidFill>
                <a:latin typeface="+mj-lt"/>
                <a:ea typeface="+mj-ea"/>
              </a:rPr>
              <a:t>每条边</a:t>
            </a:r>
            <a:r>
              <a:rPr lang="en-US" altLang="zh-CN" sz="2800" b="1" dirty="0" smtClean="0">
                <a:solidFill>
                  <a:srgbClr val="FF0000"/>
                </a:solidFill>
                <a:latin typeface="+mj-lt"/>
                <a:ea typeface="+mj-ea"/>
              </a:rPr>
              <a:t>=</a:t>
            </a:r>
            <a:r>
              <a:rPr lang="zh-CN" altLang="en-US" sz="2800" b="1" dirty="0" smtClean="0">
                <a:solidFill>
                  <a:srgbClr val="FF0000"/>
                </a:solidFill>
                <a:latin typeface="+mj-lt"/>
                <a:ea typeface="+mj-ea"/>
              </a:rPr>
              <a:t>用</a:t>
            </a:r>
            <a:r>
              <a:rPr lang="en-US" altLang="zh-CN" sz="2800" b="1" dirty="0" smtClean="0">
                <a:solidFill>
                  <a:srgbClr val="FF0000"/>
                </a:solidFill>
                <a:latin typeface="+mj-lt"/>
                <a:ea typeface="+mj-ea"/>
              </a:rPr>
              <a:t>2</a:t>
            </a:r>
            <a:r>
              <a:rPr lang="zh-CN" altLang="en-US" sz="2800" b="1" dirty="0" smtClean="0">
                <a:solidFill>
                  <a:srgbClr val="FF0000"/>
                </a:solidFill>
                <a:latin typeface="+mj-lt"/>
                <a:ea typeface="+mj-ea"/>
              </a:rPr>
              <a:t>个弧结点存储</a:t>
            </a:r>
            <a:r>
              <a:rPr lang="en-US" altLang="zh-CN" sz="2800" b="1" dirty="0" smtClean="0">
                <a:solidFill>
                  <a:srgbClr val="FF0000"/>
                </a:solidFill>
                <a:latin typeface="+mj-lt"/>
                <a:ea typeface="+mj-ea"/>
              </a:rPr>
              <a:t>(</a:t>
            </a:r>
            <a:r>
              <a:rPr lang="zh-CN" altLang="en-US" sz="2800" b="1" dirty="0" smtClean="0">
                <a:solidFill>
                  <a:srgbClr val="FF0000"/>
                </a:solidFill>
                <a:latin typeface="+mj-lt"/>
                <a:ea typeface="+mj-ea"/>
              </a:rPr>
              <a:t>重复存储</a:t>
            </a:r>
            <a:r>
              <a:rPr lang="en-US" altLang="zh-CN" sz="2800" b="1" dirty="0" smtClean="0">
                <a:solidFill>
                  <a:srgbClr val="FF0000"/>
                </a:solidFill>
                <a:latin typeface="+mj-lt"/>
                <a:ea typeface="+mj-ea"/>
              </a:rPr>
              <a:t>)</a:t>
            </a:r>
            <a:endParaRPr lang="zh-CN" altLang="en-US" sz="2800" b="1" dirty="0">
              <a:solidFill>
                <a:srgbClr val="FF0000"/>
              </a:solidFill>
              <a:latin typeface="+mj-lt"/>
              <a:ea typeface="+mj-ea"/>
            </a:endParaRPr>
          </a:p>
        </p:txBody>
      </p:sp>
      <p:sp>
        <p:nvSpPr>
          <p:cNvPr id="56" name="Oval 126"/>
          <p:cNvSpPr>
            <a:spLocks noChangeArrowheads="1"/>
          </p:cNvSpPr>
          <p:nvPr/>
        </p:nvSpPr>
        <p:spPr bwMode="auto">
          <a:xfrm>
            <a:off x="2714567" y="2883940"/>
            <a:ext cx="756741" cy="138112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tIns="108000" anchor="ctr"/>
          <a:lstStyle/>
          <a:p>
            <a:endParaRPr lang="zh-CN" altLang="en-US" sz="2800">
              <a:latin typeface="+mn-lt"/>
              <a:ea typeface="+mn-ea"/>
            </a:endParaRPr>
          </a:p>
        </p:txBody>
      </p:sp>
    </p:spTree>
    <p:extLst>
      <p:ext uri="{BB962C8B-B14F-4D97-AF65-F5344CB8AC3E}">
        <p14:creationId xmlns:p14="http://schemas.microsoft.com/office/powerpoint/2010/main" val="663073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74787"/>
                                        </p:tgtEl>
                                        <p:attrNameLst>
                                          <p:attrName>style.visibility</p:attrName>
                                        </p:attrNameLst>
                                      </p:cBhvr>
                                      <p:to>
                                        <p:strVal val="visible"/>
                                      </p:to>
                                    </p:set>
                                    <p:anim calcmode="lin" valueType="num">
                                      <p:cBhvr additive="base">
                                        <p:cTn id="7" dur="500" fill="hold"/>
                                        <p:tgtEl>
                                          <p:spTgt spid="374787"/>
                                        </p:tgtEl>
                                        <p:attrNameLst>
                                          <p:attrName>ppt_x</p:attrName>
                                        </p:attrNameLst>
                                      </p:cBhvr>
                                      <p:tavLst>
                                        <p:tav tm="0">
                                          <p:val>
                                            <p:strVal val="0-#ppt_w/2"/>
                                          </p:val>
                                        </p:tav>
                                        <p:tav tm="100000">
                                          <p:val>
                                            <p:strVal val="#ppt_x"/>
                                          </p:val>
                                        </p:tav>
                                      </p:tavLst>
                                    </p:anim>
                                    <p:anim calcmode="lin" valueType="num">
                                      <p:cBhvr additive="base">
                                        <p:cTn id="8" dur="500" fill="hold"/>
                                        <p:tgtEl>
                                          <p:spTgt spid="3747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zh-CN" altLang="en-US" dirty="0"/>
              <a:t>邻接表表示网</a:t>
            </a:r>
          </a:p>
        </p:txBody>
      </p:sp>
      <p:grpSp>
        <p:nvGrpSpPr>
          <p:cNvPr id="375811" name="Group 3"/>
          <p:cNvGrpSpPr>
            <a:grpSpLocks/>
          </p:cNvGrpSpPr>
          <p:nvPr/>
        </p:nvGrpSpPr>
        <p:grpSpPr bwMode="auto">
          <a:xfrm>
            <a:off x="6814120" y="875080"/>
            <a:ext cx="2438400" cy="2341196"/>
            <a:chOff x="817" y="2652"/>
            <a:chExt cx="1152" cy="1121"/>
          </a:xfrm>
        </p:grpSpPr>
        <p:graphicFrame>
          <p:nvGraphicFramePr>
            <p:cNvPr id="375812" name="Object 4"/>
            <p:cNvGraphicFramePr>
              <a:graphicFrameLocks noChangeAspect="1"/>
            </p:cNvGraphicFramePr>
            <p:nvPr>
              <p:extLst>
                <p:ext uri="{D42A27DB-BD31-4B8C-83A1-F6EECF244321}">
                  <p14:modId xmlns:p14="http://schemas.microsoft.com/office/powerpoint/2010/main" val="3014180615"/>
                </p:ext>
              </p:extLst>
            </p:nvPr>
          </p:nvGraphicFramePr>
          <p:xfrm>
            <a:off x="817" y="2652"/>
            <a:ext cx="1152" cy="1038"/>
          </p:xfrm>
          <a:graphic>
            <a:graphicData uri="http://schemas.openxmlformats.org/presentationml/2006/ole">
              <mc:AlternateContent xmlns:mc="http://schemas.openxmlformats.org/markup-compatibility/2006">
                <mc:Choice xmlns:v="urn:schemas-microsoft-com:vml" Requires="v">
                  <p:oleObj spid="_x0000_s5186" name="位图图像" r:id="rId3" imgW="1828571" imgH="1647619" progId="Paint.Picture">
                    <p:embed/>
                  </p:oleObj>
                </mc:Choice>
                <mc:Fallback>
                  <p:oleObj name="位图图像" r:id="rId3" imgW="1828571" imgH="164761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 y="2652"/>
                          <a:ext cx="1152" cy="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5813" name="Object 5"/>
            <p:cNvGraphicFramePr>
              <a:graphicFrameLocks noChangeAspect="1"/>
            </p:cNvGraphicFramePr>
            <p:nvPr/>
          </p:nvGraphicFramePr>
          <p:xfrm>
            <a:off x="1248" y="3596"/>
            <a:ext cx="192" cy="177"/>
          </p:xfrm>
          <a:graphic>
            <a:graphicData uri="http://schemas.openxmlformats.org/presentationml/2006/ole">
              <mc:AlternateContent xmlns:mc="http://schemas.openxmlformats.org/markup-compatibility/2006">
                <mc:Choice xmlns:v="urn:schemas-microsoft-com:vml" Requires="v">
                  <p:oleObj spid="_x0000_s5187" name="位图图像" r:id="rId5" imgW="237969" imgH="219222" progId="Paint.Picture">
                    <p:embed/>
                  </p:oleObj>
                </mc:Choice>
                <mc:Fallback>
                  <p:oleObj name="位图图像" r:id="rId5" imgW="237969" imgH="219222"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 y="3596"/>
                          <a:ext cx="192"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75814" name="Group 6"/>
          <p:cNvGrpSpPr>
            <a:grpSpLocks/>
          </p:cNvGrpSpPr>
          <p:nvPr/>
        </p:nvGrpSpPr>
        <p:grpSpPr bwMode="auto">
          <a:xfrm>
            <a:off x="1824062" y="2889399"/>
            <a:ext cx="5556250" cy="2325688"/>
            <a:chOff x="657" y="1525"/>
            <a:chExt cx="3500" cy="1465"/>
          </a:xfrm>
        </p:grpSpPr>
        <p:sp>
          <p:nvSpPr>
            <p:cNvPr id="375815" name="Rectangle 7"/>
            <p:cNvSpPr>
              <a:spLocks noChangeArrowheads="1"/>
            </p:cNvSpPr>
            <p:nvPr/>
          </p:nvSpPr>
          <p:spPr bwMode="auto">
            <a:xfrm>
              <a:off x="884" y="1525"/>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v1</a:t>
              </a:r>
            </a:p>
          </p:txBody>
        </p:sp>
        <p:sp>
          <p:nvSpPr>
            <p:cNvPr id="375816" name="Rectangle 8"/>
            <p:cNvSpPr>
              <a:spLocks noChangeArrowheads="1"/>
            </p:cNvSpPr>
            <p:nvPr/>
          </p:nvSpPr>
          <p:spPr bwMode="auto">
            <a:xfrm>
              <a:off x="1172" y="1525"/>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75817" name="Rectangle 9"/>
            <p:cNvSpPr>
              <a:spLocks noChangeArrowheads="1"/>
            </p:cNvSpPr>
            <p:nvPr/>
          </p:nvSpPr>
          <p:spPr bwMode="auto">
            <a:xfrm>
              <a:off x="1156" y="1813"/>
              <a:ext cx="214"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b="1">
                <a:solidFill>
                  <a:srgbClr val="000000"/>
                </a:solidFill>
                <a:latin typeface="+mj-lt"/>
                <a:ea typeface="+mj-ea"/>
              </a:endParaRPr>
            </a:p>
          </p:txBody>
        </p:sp>
        <p:sp>
          <p:nvSpPr>
            <p:cNvPr id="375818" name="Rectangle 10"/>
            <p:cNvSpPr>
              <a:spLocks noChangeArrowheads="1"/>
            </p:cNvSpPr>
            <p:nvPr/>
          </p:nvSpPr>
          <p:spPr bwMode="auto">
            <a:xfrm>
              <a:off x="884" y="2101"/>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v3</a:t>
              </a:r>
            </a:p>
          </p:txBody>
        </p:sp>
        <p:sp>
          <p:nvSpPr>
            <p:cNvPr id="375819" name="Rectangle 11"/>
            <p:cNvSpPr>
              <a:spLocks noChangeArrowheads="1"/>
            </p:cNvSpPr>
            <p:nvPr/>
          </p:nvSpPr>
          <p:spPr bwMode="auto">
            <a:xfrm>
              <a:off x="1172" y="2101"/>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75820" name="Rectangle 12"/>
            <p:cNvSpPr>
              <a:spLocks noChangeArrowheads="1"/>
            </p:cNvSpPr>
            <p:nvPr/>
          </p:nvSpPr>
          <p:spPr bwMode="auto">
            <a:xfrm>
              <a:off x="884" y="2389"/>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v4</a:t>
              </a:r>
            </a:p>
          </p:txBody>
        </p:sp>
        <p:sp>
          <p:nvSpPr>
            <p:cNvPr id="375821" name="Rectangle 13"/>
            <p:cNvSpPr>
              <a:spLocks noChangeArrowheads="1"/>
            </p:cNvSpPr>
            <p:nvPr/>
          </p:nvSpPr>
          <p:spPr bwMode="auto">
            <a:xfrm>
              <a:off x="1172" y="2389"/>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75822" name="Rectangle 14"/>
            <p:cNvSpPr>
              <a:spLocks noChangeArrowheads="1"/>
            </p:cNvSpPr>
            <p:nvPr/>
          </p:nvSpPr>
          <p:spPr bwMode="auto">
            <a:xfrm>
              <a:off x="884" y="2677"/>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v5</a:t>
              </a:r>
            </a:p>
          </p:txBody>
        </p:sp>
        <p:sp>
          <p:nvSpPr>
            <p:cNvPr id="375823" name="Rectangle 15"/>
            <p:cNvSpPr>
              <a:spLocks noChangeArrowheads="1"/>
            </p:cNvSpPr>
            <p:nvPr/>
          </p:nvSpPr>
          <p:spPr bwMode="auto">
            <a:xfrm>
              <a:off x="1172" y="2677"/>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75824" name="Rectangle 16"/>
            <p:cNvSpPr>
              <a:spLocks noChangeArrowheads="1"/>
            </p:cNvSpPr>
            <p:nvPr/>
          </p:nvSpPr>
          <p:spPr bwMode="auto">
            <a:xfrm>
              <a:off x="1604" y="1525"/>
              <a:ext cx="233"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1</a:t>
              </a:r>
            </a:p>
          </p:txBody>
        </p:sp>
        <p:sp>
          <p:nvSpPr>
            <p:cNvPr id="375825" name="Rectangle 17"/>
            <p:cNvSpPr>
              <a:spLocks noChangeArrowheads="1"/>
            </p:cNvSpPr>
            <p:nvPr/>
          </p:nvSpPr>
          <p:spPr bwMode="auto">
            <a:xfrm>
              <a:off x="1837" y="1525"/>
              <a:ext cx="27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1</a:t>
              </a:r>
            </a:p>
          </p:txBody>
        </p:sp>
        <p:sp>
          <p:nvSpPr>
            <p:cNvPr id="375826" name="Line 18"/>
            <p:cNvSpPr>
              <a:spLocks noChangeShapeType="1"/>
            </p:cNvSpPr>
            <p:nvPr/>
          </p:nvSpPr>
          <p:spPr bwMode="auto">
            <a:xfrm>
              <a:off x="1268" y="1669"/>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5827" name="Rectangle 19"/>
            <p:cNvSpPr>
              <a:spLocks noChangeArrowheads="1"/>
            </p:cNvSpPr>
            <p:nvPr/>
          </p:nvSpPr>
          <p:spPr bwMode="auto">
            <a:xfrm>
              <a:off x="2562" y="1525"/>
              <a:ext cx="227"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3</a:t>
              </a:r>
            </a:p>
          </p:txBody>
        </p:sp>
        <p:sp>
          <p:nvSpPr>
            <p:cNvPr id="375828" name="Rectangle 20"/>
            <p:cNvSpPr>
              <a:spLocks noChangeArrowheads="1"/>
            </p:cNvSpPr>
            <p:nvPr/>
          </p:nvSpPr>
          <p:spPr bwMode="auto">
            <a:xfrm>
              <a:off x="3016" y="1525"/>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75829" name="Text Box 21"/>
            <p:cNvSpPr txBox="1">
              <a:spLocks noChangeArrowheads="1"/>
            </p:cNvSpPr>
            <p:nvPr/>
          </p:nvSpPr>
          <p:spPr bwMode="auto">
            <a:xfrm>
              <a:off x="657" y="1525"/>
              <a:ext cx="272" cy="145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508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lang="en-US" altLang="zh-CN" sz="2400" dirty="0">
                  <a:solidFill>
                    <a:srgbClr val="000000"/>
                  </a:solidFill>
                  <a:latin typeface="+mj-lt"/>
                  <a:ea typeface="+mj-ea"/>
                </a:rPr>
                <a:t>0</a:t>
              </a:r>
            </a:p>
            <a:p>
              <a:pPr>
                <a:spcBef>
                  <a:spcPct val="25000"/>
                </a:spcBef>
              </a:pPr>
              <a:r>
                <a:rPr lang="en-US" altLang="zh-CN" sz="2400" dirty="0">
                  <a:solidFill>
                    <a:srgbClr val="000000"/>
                  </a:solidFill>
                  <a:latin typeface="+mj-lt"/>
                  <a:ea typeface="+mj-ea"/>
                </a:rPr>
                <a:t>1</a:t>
              </a:r>
            </a:p>
            <a:p>
              <a:pPr>
                <a:spcBef>
                  <a:spcPct val="25000"/>
                </a:spcBef>
              </a:pPr>
              <a:r>
                <a:rPr lang="en-US" altLang="zh-CN" sz="2400" dirty="0">
                  <a:solidFill>
                    <a:srgbClr val="000000"/>
                  </a:solidFill>
                  <a:latin typeface="+mj-lt"/>
                  <a:ea typeface="+mj-ea"/>
                </a:rPr>
                <a:t>2</a:t>
              </a:r>
            </a:p>
            <a:p>
              <a:pPr>
                <a:spcBef>
                  <a:spcPct val="25000"/>
                </a:spcBef>
              </a:pPr>
              <a:r>
                <a:rPr lang="en-US" altLang="zh-CN" sz="2400" dirty="0">
                  <a:solidFill>
                    <a:srgbClr val="000000"/>
                  </a:solidFill>
                  <a:latin typeface="+mj-lt"/>
                  <a:ea typeface="+mj-ea"/>
                </a:rPr>
                <a:t>3</a:t>
              </a:r>
            </a:p>
            <a:p>
              <a:pPr>
                <a:spcBef>
                  <a:spcPct val="25000"/>
                </a:spcBef>
              </a:pPr>
              <a:r>
                <a:rPr lang="en-US" altLang="zh-CN" sz="2400" dirty="0">
                  <a:solidFill>
                    <a:srgbClr val="000000"/>
                  </a:solidFill>
                  <a:latin typeface="+mj-lt"/>
                  <a:ea typeface="+mj-ea"/>
                </a:rPr>
                <a:t>4</a:t>
              </a:r>
            </a:p>
          </p:txBody>
        </p:sp>
        <p:sp>
          <p:nvSpPr>
            <p:cNvPr id="375830" name="Rectangle 22"/>
            <p:cNvSpPr>
              <a:spLocks noChangeArrowheads="1"/>
            </p:cNvSpPr>
            <p:nvPr/>
          </p:nvSpPr>
          <p:spPr bwMode="auto">
            <a:xfrm>
              <a:off x="2109" y="1525"/>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75831" name="Line 23"/>
            <p:cNvSpPr>
              <a:spLocks noChangeShapeType="1"/>
            </p:cNvSpPr>
            <p:nvPr/>
          </p:nvSpPr>
          <p:spPr bwMode="auto">
            <a:xfrm>
              <a:off x="2200" y="1661"/>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5832" name="Rectangle 24"/>
            <p:cNvSpPr>
              <a:spLocks noChangeArrowheads="1"/>
            </p:cNvSpPr>
            <p:nvPr/>
          </p:nvSpPr>
          <p:spPr bwMode="auto">
            <a:xfrm>
              <a:off x="2789" y="1525"/>
              <a:ext cx="227"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3</a:t>
              </a:r>
            </a:p>
          </p:txBody>
        </p:sp>
        <p:sp>
          <p:nvSpPr>
            <p:cNvPr id="375833" name="Rectangle 25"/>
            <p:cNvSpPr>
              <a:spLocks noChangeArrowheads="1"/>
            </p:cNvSpPr>
            <p:nvPr/>
          </p:nvSpPr>
          <p:spPr bwMode="auto">
            <a:xfrm>
              <a:off x="1607" y="1829"/>
              <a:ext cx="233"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0</a:t>
              </a:r>
            </a:p>
          </p:txBody>
        </p:sp>
        <p:sp>
          <p:nvSpPr>
            <p:cNvPr id="375834" name="Rectangle 26"/>
            <p:cNvSpPr>
              <a:spLocks noChangeArrowheads="1"/>
            </p:cNvSpPr>
            <p:nvPr/>
          </p:nvSpPr>
          <p:spPr bwMode="auto">
            <a:xfrm>
              <a:off x="1840" y="1829"/>
              <a:ext cx="27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1</a:t>
              </a:r>
            </a:p>
          </p:txBody>
        </p:sp>
        <p:sp>
          <p:nvSpPr>
            <p:cNvPr id="375835" name="Line 27"/>
            <p:cNvSpPr>
              <a:spLocks noChangeShapeType="1"/>
            </p:cNvSpPr>
            <p:nvPr/>
          </p:nvSpPr>
          <p:spPr bwMode="auto">
            <a:xfrm>
              <a:off x="1271" y="1973"/>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5836" name="Rectangle 28"/>
            <p:cNvSpPr>
              <a:spLocks noChangeArrowheads="1"/>
            </p:cNvSpPr>
            <p:nvPr/>
          </p:nvSpPr>
          <p:spPr bwMode="auto">
            <a:xfrm>
              <a:off x="2565" y="1829"/>
              <a:ext cx="227"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2</a:t>
              </a:r>
            </a:p>
          </p:txBody>
        </p:sp>
        <p:sp>
          <p:nvSpPr>
            <p:cNvPr id="375837" name="Rectangle 29"/>
            <p:cNvSpPr>
              <a:spLocks noChangeArrowheads="1"/>
            </p:cNvSpPr>
            <p:nvPr/>
          </p:nvSpPr>
          <p:spPr bwMode="auto">
            <a:xfrm>
              <a:off x="3019" y="1829"/>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b="1">
                <a:solidFill>
                  <a:srgbClr val="000000"/>
                </a:solidFill>
                <a:latin typeface="+mj-lt"/>
                <a:ea typeface="+mj-ea"/>
              </a:endParaRPr>
            </a:p>
          </p:txBody>
        </p:sp>
        <p:sp>
          <p:nvSpPr>
            <p:cNvPr id="375838" name="Rectangle 30"/>
            <p:cNvSpPr>
              <a:spLocks noChangeArrowheads="1"/>
            </p:cNvSpPr>
            <p:nvPr/>
          </p:nvSpPr>
          <p:spPr bwMode="auto">
            <a:xfrm>
              <a:off x="2112" y="1829"/>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75839" name="Line 31"/>
            <p:cNvSpPr>
              <a:spLocks noChangeShapeType="1"/>
            </p:cNvSpPr>
            <p:nvPr/>
          </p:nvSpPr>
          <p:spPr bwMode="auto">
            <a:xfrm>
              <a:off x="2203" y="1965"/>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5840" name="Rectangle 32"/>
            <p:cNvSpPr>
              <a:spLocks noChangeArrowheads="1"/>
            </p:cNvSpPr>
            <p:nvPr/>
          </p:nvSpPr>
          <p:spPr bwMode="auto">
            <a:xfrm>
              <a:off x="2792" y="1829"/>
              <a:ext cx="227"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1</a:t>
              </a:r>
            </a:p>
          </p:txBody>
        </p:sp>
        <p:sp>
          <p:nvSpPr>
            <p:cNvPr id="375841" name="Rectangle 33"/>
            <p:cNvSpPr>
              <a:spLocks noChangeArrowheads="1"/>
            </p:cNvSpPr>
            <p:nvPr/>
          </p:nvSpPr>
          <p:spPr bwMode="auto">
            <a:xfrm>
              <a:off x="884" y="1813"/>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v2</a:t>
              </a:r>
            </a:p>
          </p:txBody>
        </p:sp>
        <p:sp>
          <p:nvSpPr>
            <p:cNvPr id="375842" name="Rectangle 34"/>
            <p:cNvSpPr>
              <a:spLocks noChangeArrowheads="1"/>
            </p:cNvSpPr>
            <p:nvPr/>
          </p:nvSpPr>
          <p:spPr bwMode="auto">
            <a:xfrm>
              <a:off x="3469" y="1821"/>
              <a:ext cx="227"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4</a:t>
              </a:r>
            </a:p>
          </p:txBody>
        </p:sp>
        <p:sp>
          <p:nvSpPr>
            <p:cNvPr id="375843" name="Rectangle 35"/>
            <p:cNvSpPr>
              <a:spLocks noChangeArrowheads="1"/>
            </p:cNvSpPr>
            <p:nvPr/>
          </p:nvSpPr>
          <p:spPr bwMode="auto">
            <a:xfrm>
              <a:off x="3923" y="1821"/>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75844" name="Line 36"/>
            <p:cNvSpPr>
              <a:spLocks noChangeShapeType="1"/>
            </p:cNvSpPr>
            <p:nvPr/>
          </p:nvSpPr>
          <p:spPr bwMode="auto">
            <a:xfrm>
              <a:off x="3107" y="1933"/>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5845" name="Rectangle 37"/>
            <p:cNvSpPr>
              <a:spLocks noChangeArrowheads="1"/>
            </p:cNvSpPr>
            <p:nvPr/>
          </p:nvSpPr>
          <p:spPr bwMode="auto">
            <a:xfrm>
              <a:off x="3696" y="1821"/>
              <a:ext cx="227"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4</a:t>
              </a:r>
            </a:p>
          </p:txBody>
        </p:sp>
        <p:sp>
          <p:nvSpPr>
            <p:cNvPr id="375846" name="Rectangle 38"/>
            <p:cNvSpPr>
              <a:spLocks noChangeArrowheads="1"/>
            </p:cNvSpPr>
            <p:nvPr/>
          </p:nvSpPr>
          <p:spPr bwMode="auto">
            <a:xfrm>
              <a:off x="3029" y="2139"/>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75847" name="Rectangle 39"/>
            <p:cNvSpPr>
              <a:spLocks noChangeArrowheads="1"/>
            </p:cNvSpPr>
            <p:nvPr/>
          </p:nvSpPr>
          <p:spPr bwMode="auto">
            <a:xfrm>
              <a:off x="1623" y="2141"/>
              <a:ext cx="233"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1</a:t>
              </a:r>
            </a:p>
          </p:txBody>
        </p:sp>
        <p:sp>
          <p:nvSpPr>
            <p:cNvPr id="375848" name="Rectangle 40"/>
            <p:cNvSpPr>
              <a:spLocks noChangeArrowheads="1"/>
            </p:cNvSpPr>
            <p:nvPr/>
          </p:nvSpPr>
          <p:spPr bwMode="auto">
            <a:xfrm>
              <a:off x="1856" y="2141"/>
              <a:ext cx="27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1</a:t>
              </a:r>
            </a:p>
          </p:txBody>
        </p:sp>
        <p:sp>
          <p:nvSpPr>
            <p:cNvPr id="375849" name="Line 41"/>
            <p:cNvSpPr>
              <a:spLocks noChangeShapeType="1"/>
            </p:cNvSpPr>
            <p:nvPr/>
          </p:nvSpPr>
          <p:spPr bwMode="auto">
            <a:xfrm>
              <a:off x="1287" y="2285"/>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5850" name="Rectangle 42"/>
            <p:cNvSpPr>
              <a:spLocks noChangeArrowheads="1"/>
            </p:cNvSpPr>
            <p:nvPr/>
          </p:nvSpPr>
          <p:spPr bwMode="auto">
            <a:xfrm>
              <a:off x="2581" y="2141"/>
              <a:ext cx="227"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4</a:t>
              </a:r>
            </a:p>
          </p:txBody>
        </p:sp>
        <p:sp>
          <p:nvSpPr>
            <p:cNvPr id="375851" name="Rectangle 43"/>
            <p:cNvSpPr>
              <a:spLocks noChangeArrowheads="1"/>
            </p:cNvSpPr>
            <p:nvPr/>
          </p:nvSpPr>
          <p:spPr bwMode="auto">
            <a:xfrm>
              <a:off x="2128" y="2141"/>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75852" name="Line 44"/>
            <p:cNvSpPr>
              <a:spLocks noChangeShapeType="1"/>
            </p:cNvSpPr>
            <p:nvPr/>
          </p:nvSpPr>
          <p:spPr bwMode="auto">
            <a:xfrm>
              <a:off x="2219" y="2277"/>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5853" name="Rectangle 45"/>
            <p:cNvSpPr>
              <a:spLocks noChangeArrowheads="1"/>
            </p:cNvSpPr>
            <p:nvPr/>
          </p:nvSpPr>
          <p:spPr bwMode="auto">
            <a:xfrm>
              <a:off x="2808" y="2141"/>
              <a:ext cx="227"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2</a:t>
              </a:r>
            </a:p>
          </p:txBody>
        </p:sp>
        <p:sp>
          <p:nvSpPr>
            <p:cNvPr id="375854" name="Rectangle 46"/>
            <p:cNvSpPr>
              <a:spLocks noChangeArrowheads="1"/>
            </p:cNvSpPr>
            <p:nvPr/>
          </p:nvSpPr>
          <p:spPr bwMode="auto">
            <a:xfrm>
              <a:off x="3037" y="2432"/>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75855" name="Rectangle 47"/>
            <p:cNvSpPr>
              <a:spLocks noChangeArrowheads="1"/>
            </p:cNvSpPr>
            <p:nvPr/>
          </p:nvSpPr>
          <p:spPr bwMode="auto">
            <a:xfrm>
              <a:off x="1636" y="2427"/>
              <a:ext cx="233"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0</a:t>
              </a:r>
            </a:p>
          </p:txBody>
        </p:sp>
        <p:sp>
          <p:nvSpPr>
            <p:cNvPr id="375856" name="Rectangle 48"/>
            <p:cNvSpPr>
              <a:spLocks noChangeArrowheads="1"/>
            </p:cNvSpPr>
            <p:nvPr/>
          </p:nvSpPr>
          <p:spPr bwMode="auto">
            <a:xfrm>
              <a:off x="1869" y="2427"/>
              <a:ext cx="27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3</a:t>
              </a:r>
            </a:p>
          </p:txBody>
        </p:sp>
        <p:sp>
          <p:nvSpPr>
            <p:cNvPr id="375857" name="Line 49"/>
            <p:cNvSpPr>
              <a:spLocks noChangeShapeType="1"/>
            </p:cNvSpPr>
            <p:nvPr/>
          </p:nvSpPr>
          <p:spPr bwMode="auto">
            <a:xfrm>
              <a:off x="1300" y="2571"/>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5858" name="Rectangle 50"/>
            <p:cNvSpPr>
              <a:spLocks noChangeArrowheads="1"/>
            </p:cNvSpPr>
            <p:nvPr/>
          </p:nvSpPr>
          <p:spPr bwMode="auto">
            <a:xfrm>
              <a:off x="2594" y="2427"/>
              <a:ext cx="227"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4</a:t>
              </a:r>
            </a:p>
          </p:txBody>
        </p:sp>
        <p:sp>
          <p:nvSpPr>
            <p:cNvPr id="375859" name="Rectangle 51"/>
            <p:cNvSpPr>
              <a:spLocks noChangeArrowheads="1"/>
            </p:cNvSpPr>
            <p:nvPr/>
          </p:nvSpPr>
          <p:spPr bwMode="auto">
            <a:xfrm>
              <a:off x="2141" y="2427"/>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75860" name="Line 52"/>
            <p:cNvSpPr>
              <a:spLocks noChangeShapeType="1"/>
            </p:cNvSpPr>
            <p:nvPr/>
          </p:nvSpPr>
          <p:spPr bwMode="auto">
            <a:xfrm>
              <a:off x="2232" y="2563"/>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5861" name="Rectangle 53"/>
            <p:cNvSpPr>
              <a:spLocks noChangeArrowheads="1"/>
            </p:cNvSpPr>
            <p:nvPr/>
          </p:nvSpPr>
          <p:spPr bwMode="auto">
            <a:xfrm>
              <a:off x="2821" y="2427"/>
              <a:ext cx="227"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5</a:t>
              </a:r>
            </a:p>
          </p:txBody>
        </p:sp>
        <p:sp>
          <p:nvSpPr>
            <p:cNvPr id="375862" name="Rectangle 54"/>
            <p:cNvSpPr>
              <a:spLocks noChangeArrowheads="1"/>
            </p:cNvSpPr>
            <p:nvPr/>
          </p:nvSpPr>
          <p:spPr bwMode="auto">
            <a:xfrm>
              <a:off x="1649" y="2750"/>
              <a:ext cx="233"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1</a:t>
              </a:r>
            </a:p>
          </p:txBody>
        </p:sp>
        <p:sp>
          <p:nvSpPr>
            <p:cNvPr id="375863" name="Rectangle 55"/>
            <p:cNvSpPr>
              <a:spLocks noChangeArrowheads="1"/>
            </p:cNvSpPr>
            <p:nvPr/>
          </p:nvSpPr>
          <p:spPr bwMode="auto">
            <a:xfrm>
              <a:off x="1882" y="2750"/>
              <a:ext cx="27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4</a:t>
              </a:r>
            </a:p>
          </p:txBody>
        </p:sp>
        <p:sp>
          <p:nvSpPr>
            <p:cNvPr id="375864" name="Rectangle 56"/>
            <p:cNvSpPr>
              <a:spLocks noChangeArrowheads="1"/>
            </p:cNvSpPr>
            <p:nvPr/>
          </p:nvSpPr>
          <p:spPr bwMode="auto">
            <a:xfrm>
              <a:off x="2607" y="2750"/>
              <a:ext cx="227"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2</a:t>
              </a:r>
            </a:p>
          </p:txBody>
        </p:sp>
        <p:sp>
          <p:nvSpPr>
            <p:cNvPr id="375865" name="Rectangle 57"/>
            <p:cNvSpPr>
              <a:spLocks noChangeArrowheads="1"/>
            </p:cNvSpPr>
            <p:nvPr/>
          </p:nvSpPr>
          <p:spPr bwMode="auto">
            <a:xfrm>
              <a:off x="3061" y="2750"/>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b="1">
                <a:solidFill>
                  <a:srgbClr val="000000"/>
                </a:solidFill>
                <a:latin typeface="+mj-lt"/>
                <a:ea typeface="+mj-ea"/>
              </a:endParaRPr>
            </a:p>
          </p:txBody>
        </p:sp>
        <p:sp>
          <p:nvSpPr>
            <p:cNvPr id="375866" name="Rectangle 58"/>
            <p:cNvSpPr>
              <a:spLocks noChangeArrowheads="1"/>
            </p:cNvSpPr>
            <p:nvPr/>
          </p:nvSpPr>
          <p:spPr bwMode="auto">
            <a:xfrm>
              <a:off x="2154" y="2750"/>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75867" name="Line 59"/>
            <p:cNvSpPr>
              <a:spLocks noChangeShapeType="1"/>
            </p:cNvSpPr>
            <p:nvPr/>
          </p:nvSpPr>
          <p:spPr bwMode="auto">
            <a:xfrm>
              <a:off x="2245" y="2886"/>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5868" name="Rectangle 60"/>
            <p:cNvSpPr>
              <a:spLocks noChangeArrowheads="1"/>
            </p:cNvSpPr>
            <p:nvPr/>
          </p:nvSpPr>
          <p:spPr bwMode="auto">
            <a:xfrm>
              <a:off x="2834" y="2750"/>
              <a:ext cx="227"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2</a:t>
              </a:r>
            </a:p>
          </p:txBody>
        </p:sp>
        <p:sp>
          <p:nvSpPr>
            <p:cNvPr id="375869" name="Rectangle 61"/>
            <p:cNvSpPr>
              <a:spLocks noChangeArrowheads="1"/>
            </p:cNvSpPr>
            <p:nvPr/>
          </p:nvSpPr>
          <p:spPr bwMode="auto">
            <a:xfrm>
              <a:off x="3511" y="2742"/>
              <a:ext cx="227"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3</a:t>
              </a:r>
            </a:p>
          </p:txBody>
        </p:sp>
        <p:sp>
          <p:nvSpPr>
            <p:cNvPr id="375870" name="Rectangle 62"/>
            <p:cNvSpPr>
              <a:spLocks noChangeArrowheads="1"/>
            </p:cNvSpPr>
            <p:nvPr/>
          </p:nvSpPr>
          <p:spPr bwMode="auto">
            <a:xfrm>
              <a:off x="3965" y="2742"/>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75871" name="Line 63"/>
            <p:cNvSpPr>
              <a:spLocks noChangeShapeType="1"/>
            </p:cNvSpPr>
            <p:nvPr/>
          </p:nvSpPr>
          <p:spPr bwMode="auto">
            <a:xfrm>
              <a:off x="3149" y="2854"/>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5872" name="Rectangle 64"/>
            <p:cNvSpPr>
              <a:spLocks noChangeArrowheads="1"/>
            </p:cNvSpPr>
            <p:nvPr/>
          </p:nvSpPr>
          <p:spPr bwMode="auto">
            <a:xfrm>
              <a:off x="3738" y="2742"/>
              <a:ext cx="227"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5</a:t>
              </a:r>
            </a:p>
          </p:txBody>
        </p:sp>
        <p:sp>
          <p:nvSpPr>
            <p:cNvPr id="375873" name="Line 65"/>
            <p:cNvSpPr>
              <a:spLocks noChangeShapeType="1"/>
            </p:cNvSpPr>
            <p:nvPr/>
          </p:nvSpPr>
          <p:spPr bwMode="auto">
            <a:xfrm>
              <a:off x="1322" y="2840"/>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grpSp>
        <p:nvGrpSpPr>
          <p:cNvPr id="375874" name="Group 66"/>
          <p:cNvGrpSpPr>
            <a:grpSpLocks/>
          </p:cNvGrpSpPr>
          <p:nvPr/>
        </p:nvGrpSpPr>
        <p:grpSpPr bwMode="auto">
          <a:xfrm>
            <a:off x="3336949" y="5481786"/>
            <a:ext cx="3227388" cy="971550"/>
            <a:chOff x="1958" y="3249"/>
            <a:chExt cx="2033" cy="612"/>
          </a:xfrm>
        </p:grpSpPr>
        <p:sp>
          <p:nvSpPr>
            <p:cNvPr id="375875" name="Rectangle 67"/>
            <p:cNvSpPr>
              <a:spLocks noChangeArrowheads="1"/>
            </p:cNvSpPr>
            <p:nvPr/>
          </p:nvSpPr>
          <p:spPr bwMode="auto">
            <a:xfrm>
              <a:off x="1958" y="3566"/>
              <a:ext cx="635" cy="29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adjvex</a:t>
              </a:r>
            </a:p>
          </p:txBody>
        </p:sp>
        <p:sp>
          <p:nvSpPr>
            <p:cNvPr id="375876" name="Rectangle 68"/>
            <p:cNvSpPr>
              <a:spLocks noChangeArrowheads="1"/>
            </p:cNvSpPr>
            <p:nvPr/>
          </p:nvSpPr>
          <p:spPr bwMode="auto">
            <a:xfrm>
              <a:off x="3319" y="3566"/>
              <a:ext cx="67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nextarc</a:t>
              </a:r>
            </a:p>
          </p:txBody>
        </p:sp>
        <p:sp>
          <p:nvSpPr>
            <p:cNvPr id="375877" name="Text Box 69"/>
            <p:cNvSpPr txBox="1">
              <a:spLocks noChangeArrowheads="1"/>
            </p:cNvSpPr>
            <p:nvPr/>
          </p:nvSpPr>
          <p:spPr bwMode="auto">
            <a:xfrm>
              <a:off x="2381" y="3249"/>
              <a:ext cx="141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dirty="0">
                  <a:solidFill>
                    <a:srgbClr val="000000"/>
                  </a:solidFill>
                  <a:latin typeface="+mj-lt"/>
                  <a:ea typeface="+mj-ea"/>
                </a:rPr>
                <a:t> 弧的结点</a:t>
              </a:r>
            </a:p>
          </p:txBody>
        </p:sp>
        <p:sp>
          <p:nvSpPr>
            <p:cNvPr id="375878" name="Rectangle 70"/>
            <p:cNvSpPr>
              <a:spLocks noChangeArrowheads="1"/>
            </p:cNvSpPr>
            <p:nvPr/>
          </p:nvSpPr>
          <p:spPr bwMode="auto">
            <a:xfrm>
              <a:off x="2593" y="3566"/>
              <a:ext cx="726" cy="288"/>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dirty="0">
                  <a:solidFill>
                    <a:srgbClr val="C00000"/>
                  </a:solidFill>
                  <a:latin typeface="+mj-lt"/>
                  <a:ea typeface="+mj-ea"/>
                </a:rPr>
                <a:t>weight</a:t>
              </a:r>
            </a:p>
          </p:txBody>
        </p:sp>
      </p:grpSp>
      <p:sp>
        <p:nvSpPr>
          <p:cNvPr id="375879" name="Text Box 71"/>
          <p:cNvSpPr txBox="1">
            <a:spLocks noChangeArrowheads="1"/>
          </p:cNvSpPr>
          <p:nvPr/>
        </p:nvSpPr>
        <p:spPr bwMode="auto">
          <a:xfrm>
            <a:off x="1278756" y="960254"/>
            <a:ext cx="66246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mj-lt"/>
                <a:ea typeface="+mj-ea"/>
              </a:rPr>
              <a:t>邻接表表示</a:t>
            </a:r>
            <a:r>
              <a:rPr lang="zh-CN" altLang="en-US" sz="2800" b="1" dirty="0" smtClean="0">
                <a:latin typeface="+mj-lt"/>
                <a:ea typeface="+mj-ea"/>
              </a:rPr>
              <a:t>网</a:t>
            </a:r>
            <a:r>
              <a:rPr lang="en-US" altLang="zh-CN" sz="2800" b="1" dirty="0" smtClean="0">
                <a:latin typeface="+mj-lt"/>
                <a:ea typeface="+mj-ea"/>
              </a:rPr>
              <a:t>:</a:t>
            </a:r>
            <a:r>
              <a:rPr lang="zh-CN" altLang="en-US" sz="2800" b="1" dirty="0" smtClean="0">
                <a:latin typeface="+mj-lt"/>
                <a:ea typeface="+mj-ea"/>
              </a:rPr>
              <a:t>每</a:t>
            </a:r>
            <a:r>
              <a:rPr lang="zh-CN" altLang="en-US" sz="2800" b="1" dirty="0">
                <a:latin typeface="+mj-lt"/>
                <a:ea typeface="+mj-ea"/>
              </a:rPr>
              <a:t>条</a:t>
            </a:r>
            <a:r>
              <a:rPr lang="zh-CN" altLang="en-US" sz="2800" b="1" dirty="0" smtClean="0">
                <a:latin typeface="+mj-lt"/>
                <a:ea typeface="+mj-ea"/>
              </a:rPr>
              <a:t>边</a:t>
            </a:r>
            <a:r>
              <a:rPr lang="en-US" altLang="zh-CN" sz="2800" b="1" dirty="0" smtClean="0">
                <a:latin typeface="+mj-lt"/>
                <a:ea typeface="+mj-ea"/>
              </a:rPr>
              <a:t> </a:t>
            </a:r>
            <a:r>
              <a:rPr lang="zh-CN" altLang="en-US" sz="2800" b="1" dirty="0" smtClean="0">
                <a:latin typeface="+mj-lt"/>
                <a:ea typeface="+mj-ea"/>
              </a:rPr>
              <a:t>存储 权</a:t>
            </a:r>
            <a:r>
              <a:rPr lang="zh-CN" altLang="en-US" sz="2800" b="1" dirty="0">
                <a:latin typeface="+mj-lt"/>
                <a:ea typeface="+mj-ea"/>
              </a:rPr>
              <a:t>值</a:t>
            </a:r>
            <a:endParaRPr lang="en-US" altLang="zh-CN" sz="2800" b="1" dirty="0">
              <a:latin typeface="+mj-lt"/>
              <a:ea typeface="+mj-ea"/>
            </a:endParaRPr>
          </a:p>
        </p:txBody>
      </p:sp>
      <p:grpSp>
        <p:nvGrpSpPr>
          <p:cNvPr id="74" name="Group 8"/>
          <p:cNvGrpSpPr>
            <a:grpSpLocks/>
          </p:cNvGrpSpPr>
          <p:nvPr/>
        </p:nvGrpSpPr>
        <p:grpSpPr bwMode="auto">
          <a:xfrm>
            <a:off x="1259632" y="1794520"/>
            <a:ext cx="3498850" cy="914400"/>
            <a:chOff x="3360" y="2448"/>
            <a:chExt cx="2204" cy="576"/>
          </a:xfrm>
        </p:grpSpPr>
        <p:grpSp>
          <p:nvGrpSpPr>
            <p:cNvPr id="75" name="Group 9"/>
            <p:cNvGrpSpPr>
              <a:grpSpLocks/>
            </p:cNvGrpSpPr>
            <p:nvPr/>
          </p:nvGrpSpPr>
          <p:grpSpPr bwMode="auto">
            <a:xfrm>
              <a:off x="3360" y="2736"/>
              <a:ext cx="1200" cy="288"/>
              <a:chOff x="3120" y="2880"/>
              <a:chExt cx="1200" cy="288"/>
            </a:xfrm>
          </p:grpSpPr>
          <p:sp>
            <p:nvSpPr>
              <p:cNvPr id="77" name="Rectangle 10"/>
              <p:cNvSpPr>
                <a:spLocks noChangeArrowheads="1"/>
              </p:cNvSpPr>
              <p:nvPr/>
            </p:nvSpPr>
            <p:spPr bwMode="auto">
              <a:xfrm>
                <a:off x="3120" y="2880"/>
                <a:ext cx="576" cy="28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a:solidFill>
                      <a:srgbClr val="000000"/>
                    </a:solidFill>
                    <a:latin typeface="+mj-lt"/>
                    <a:ea typeface="+mj-ea"/>
                  </a:rPr>
                  <a:t>vertex</a:t>
                </a:r>
              </a:p>
            </p:txBody>
          </p:sp>
          <p:sp>
            <p:nvSpPr>
              <p:cNvPr id="78" name="Rectangle 11"/>
              <p:cNvSpPr>
                <a:spLocks noChangeArrowheads="1"/>
              </p:cNvSpPr>
              <p:nvPr/>
            </p:nvSpPr>
            <p:spPr bwMode="auto">
              <a:xfrm>
                <a:off x="3696" y="2880"/>
                <a:ext cx="624" cy="28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a:solidFill>
                      <a:srgbClr val="000000"/>
                    </a:solidFill>
                    <a:latin typeface="+mj-lt"/>
                    <a:ea typeface="+mj-ea"/>
                  </a:rPr>
                  <a:t>firstarc</a:t>
                </a:r>
              </a:p>
            </p:txBody>
          </p:sp>
        </p:grpSp>
        <p:sp>
          <p:nvSpPr>
            <p:cNvPr id="76" name="Text Box 12"/>
            <p:cNvSpPr txBox="1">
              <a:spLocks noChangeArrowheads="1"/>
            </p:cNvSpPr>
            <p:nvPr/>
          </p:nvSpPr>
          <p:spPr bwMode="auto">
            <a:xfrm>
              <a:off x="3360" y="2448"/>
              <a:ext cx="2204" cy="31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600" dirty="0" smtClean="0">
                  <a:solidFill>
                    <a:srgbClr val="000000"/>
                  </a:solidFill>
                  <a:latin typeface="+mj-lt"/>
                  <a:ea typeface="+mj-ea"/>
                </a:rPr>
                <a:t>顶点的结点</a:t>
              </a:r>
              <a:r>
                <a:rPr kumimoji="1" lang="en-US" altLang="zh-CN" sz="2600" dirty="0" smtClean="0">
                  <a:solidFill>
                    <a:srgbClr val="000000"/>
                  </a:solidFill>
                  <a:latin typeface="+mj-lt"/>
                  <a:ea typeface="+mj-ea"/>
                </a:rPr>
                <a:t>(</a:t>
              </a:r>
              <a:r>
                <a:rPr lang="zh-CN" altLang="en-US" sz="2600" dirty="0" smtClean="0">
                  <a:solidFill>
                    <a:srgbClr val="000000"/>
                  </a:solidFill>
                  <a:latin typeface="+mj-lt"/>
                  <a:ea typeface="+mj-ea"/>
                </a:rPr>
                <a:t>同以前</a:t>
              </a:r>
              <a:r>
                <a:rPr kumimoji="1" lang="en-US" altLang="zh-CN" sz="2600" dirty="0" smtClean="0">
                  <a:solidFill>
                    <a:srgbClr val="000000"/>
                  </a:solidFill>
                  <a:latin typeface="+mj-lt"/>
                  <a:ea typeface="+mj-ea"/>
                </a:rPr>
                <a:t>)</a:t>
              </a:r>
              <a:endParaRPr kumimoji="1" lang="zh-CN" altLang="en-US" sz="2600" dirty="0">
                <a:solidFill>
                  <a:srgbClr val="000000"/>
                </a:solidFill>
                <a:latin typeface="+mj-lt"/>
                <a:ea typeface="+mj-ea"/>
              </a:endParaRPr>
            </a:p>
          </p:txBody>
        </p:sp>
      </p:grpSp>
      <p:sp>
        <p:nvSpPr>
          <p:cNvPr id="79" name="椭圆形标注 78"/>
          <p:cNvSpPr/>
          <p:nvPr/>
        </p:nvSpPr>
        <p:spPr bwMode="auto">
          <a:xfrm>
            <a:off x="4211960" y="5949280"/>
            <a:ext cx="1390352" cy="648072"/>
          </a:xfrm>
          <a:prstGeom prst="wedgeEllipseCallout">
            <a:avLst>
              <a:gd name="adj1" fmla="val -29424"/>
              <a:gd name="adj2" fmla="val -748696"/>
            </a:avLst>
          </a:prstGeom>
          <a:noFill/>
          <a:ln w="28575">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tIns="108000" rtlCol="0" anchor="ctr"/>
          <a:lstStyle/>
          <a:p>
            <a:pPr algn="ctr"/>
            <a:endParaRPr lang="zh-CN" altLang="en-US" sz="2800">
              <a:latin typeface="+mj-lt"/>
              <a:ea typeface="+mj-ea"/>
            </a:endParaRPr>
          </a:p>
        </p:txBody>
      </p:sp>
      <p:sp>
        <p:nvSpPr>
          <p:cNvPr id="80" name="椭圆形标注 79"/>
          <p:cNvSpPr/>
          <p:nvPr/>
        </p:nvSpPr>
        <p:spPr bwMode="auto">
          <a:xfrm>
            <a:off x="1732971" y="2872457"/>
            <a:ext cx="1470877" cy="2428751"/>
          </a:xfrm>
          <a:prstGeom prst="wedgeEllipseCallout">
            <a:avLst>
              <a:gd name="adj1" fmla="val -35107"/>
              <a:gd name="adj2" fmla="val -52583"/>
            </a:avLst>
          </a:prstGeom>
          <a:noFill/>
          <a:ln w="28575">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tIns="108000" rtlCol="0" anchor="ctr"/>
          <a:lstStyle/>
          <a:p>
            <a:pPr algn="ctr"/>
            <a:endParaRPr lang="zh-CN" altLang="en-US" sz="2800">
              <a:latin typeface="+mj-lt"/>
              <a:ea typeface="+mj-ea"/>
            </a:endParaRPr>
          </a:p>
        </p:txBody>
      </p:sp>
    </p:spTree>
    <p:extLst>
      <p:ext uri="{BB962C8B-B14F-4D97-AF65-F5344CB8AC3E}">
        <p14:creationId xmlns:p14="http://schemas.microsoft.com/office/powerpoint/2010/main" val="1616838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zh-CN" altLang="en-US" dirty="0" smtClean="0"/>
              <a:t>简答：</a:t>
            </a:r>
            <a:r>
              <a:rPr lang="en-US" altLang="zh-CN" dirty="0" smtClean="0"/>
              <a:t>1</a:t>
            </a:r>
            <a:r>
              <a:rPr lang="zh-CN" altLang="en-US" dirty="0" smtClean="0"/>
              <a:t>，</a:t>
            </a:r>
            <a:endParaRPr lang="en-US" altLang="zh-CN" dirty="0" smtClean="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0776" y="903605"/>
            <a:ext cx="5832832" cy="5621739"/>
          </a:xfrm>
          <a:prstGeom prst="rect">
            <a:avLst/>
          </a:prstGeom>
        </p:spPr>
      </p:pic>
    </p:spTree>
    <p:extLst>
      <p:ext uri="{BB962C8B-B14F-4D97-AF65-F5344CB8AC3E}">
        <p14:creationId xmlns:p14="http://schemas.microsoft.com/office/powerpoint/2010/main" val="42816289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zh-CN" altLang="en-US" dirty="0" smtClean="0"/>
              <a:t>邻接表的</a:t>
            </a:r>
            <a:r>
              <a:rPr lang="en-US" altLang="zh-CN" dirty="0"/>
              <a:t>C++</a:t>
            </a:r>
            <a:r>
              <a:rPr lang="zh-CN" altLang="en-US" dirty="0"/>
              <a:t>描述</a:t>
            </a:r>
            <a:endParaRPr lang="zh-CN" altLang="en-US" dirty="0">
              <a:latin typeface="楷体_GB2312" pitchFamily="49" charset="-122"/>
              <a:ea typeface="楷体_GB2312" pitchFamily="49" charset="-122"/>
            </a:endParaRPr>
          </a:p>
        </p:txBody>
      </p:sp>
      <p:sp>
        <p:nvSpPr>
          <p:cNvPr id="376835" name="Rectangle 3" descr="Rectangle: Click to edit Master text styles&#10;Second level&#10;Third level&#10;Fourth level&#10;Fifth level"/>
          <p:cNvSpPr>
            <a:spLocks noGrp="1" noChangeArrowheads="1"/>
          </p:cNvSpPr>
          <p:nvPr>
            <p:ph type="body" idx="1"/>
          </p:nvPr>
        </p:nvSpPr>
        <p:spPr>
          <a:xfrm>
            <a:off x="1480120" y="1268760"/>
            <a:ext cx="7772400" cy="4751387"/>
          </a:xfrm>
        </p:spPr>
        <p:txBody>
          <a:bodyPr/>
          <a:lstStyle/>
          <a:p>
            <a:pPr>
              <a:lnSpc>
                <a:spcPct val="90000"/>
              </a:lnSpc>
              <a:buFont typeface="Wingdings" pitchFamily="2" charset="2"/>
              <a:buNone/>
            </a:pPr>
            <a:r>
              <a:rPr lang="en-US" altLang="zh-CN" sz="2400" b="0" dirty="0" err="1">
                <a:solidFill>
                  <a:srgbClr val="0000FF"/>
                </a:solidFill>
                <a:latin typeface="Times New Roman" pitchFamily="18" charset="0"/>
              </a:rPr>
              <a:t>const</a:t>
            </a:r>
            <a:r>
              <a:rPr lang="en-US" altLang="zh-CN" sz="2400" b="0" dirty="0">
                <a:latin typeface="Times New Roman" pitchFamily="18" charset="0"/>
              </a:rPr>
              <a:t> </a:t>
            </a:r>
            <a:r>
              <a:rPr lang="en-US" altLang="zh-CN" sz="2400" b="0" dirty="0" err="1">
                <a:solidFill>
                  <a:srgbClr val="0000FF"/>
                </a:solidFill>
                <a:latin typeface="Times New Roman" pitchFamily="18" charset="0"/>
              </a:rPr>
              <a:t>int</a:t>
            </a:r>
            <a:r>
              <a:rPr lang="en-US" altLang="zh-CN" sz="2400" b="0" dirty="0">
                <a:latin typeface="Times New Roman" pitchFamily="18" charset="0"/>
              </a:rPr>
              <a:t> </a:t>
            </a:r>
            <a:r>
              <a:rPr lang="en-US" altLang="zh-CN" sz="2400" b="0" dirty="0">
                <a:solidFill>
                  <a:srgbClr val="003300"/>
                </a:solidFill>
                <a:latin typeface="Times New Roman" pitchFamily="18" charset="0"/>
              </a:rPr>
              <a:t>MAXSIZE =10;</a:t>
            </a:r>
          </a:p>
          <a:p>
            <a:pPr>
              <a:lnSpc>
                <a:spcPct val="90000"/>
              </a:lnSpc>
              <a:buNone/>
            </a:pPr>
            <a:r>
              <a:rPr lang="en-US" altLang="zh-CN" sz="2400" b="0" dirty="0">
                <a:solidFill>
                  <a:srgbClr val="0000FF"/>
                </a:solidFill>
                <a:latin typeface="Times New Roman" pitchFamily="18" charset="0"/>
              </a:rPr>
              <a:t>template</a:t>
            </a:r>
            <a:r>
              <a:rPr lang="en-US" altLang="zh-CN" sz="2400" b="0" dirty="0">
                <a:latin typeface="Times New Roman" pitchFamily="18" charset="0"/>
              </a:rPr>
              <a:t> &lt;</a:t>
            </a:r>
            <a:r>
              <a:rPr lang="en-US" altLang="zh-CN" sz="2400" b="0" dirty="0">
                <a:solidFill>
                  <a:srgbClr val="0000FF"/>
                </a:solidFill>
                <a:latin typeface="Times New Roman" pitchFamily="18" charset="0"/>
              </a:rPr>
              <a:t>class</a:t>
            </a:r>
            <a:r>
              <a:rPr lang="en-US" altLang="zh-CN" sz="2400" b="0" dirty="0">
                <a:latin typeface="Times New Roman" pitchFamily="18" charset="0"/>
              </a:rPr>
              <a:t> </a:t>
            </a:r>
            <a:r>
              <a:rPr lang="en-US" altLang="zh-CN" sz="2400" b="0" dirty="0">
                <a:solidFill>
                  <a:srgbClr val="003300"/>
                </a:solidFill>
                <a:latin typeface="Times New Roman" pitchFamily="18" charset="0"/>
              </a:rPr>
              <a:t>T&gt;</a:t>
            </a:r>
            <a:r>
              <a:rPr lang="en-US" altLang="zh-CN" sz="2400" b="0" dirty="0">
                <a:latin typeface="Times New Roman" pitchFamily="18" charset="0"/>
              </a:rPr>
              <a:t> </a:t>
            </a:r>
            <a:r>
              <a:rPr lang="en-US" altLang="zh-CN" sz="2400" b="0" dirty="0">
                <a:solidFill>
                  <a:srgbClr val="0000FF"/>
                </a:solidFill>
                <a:latin typeface="Times New Roman" pitchFamily="18" charset="0"/>
              </a:rPr>
              <a:t>class</a:t>
            </a:r>
            <a:r>
              <a:rPr lang="en-US" altLang="zh-CN" sz="2400" b="0" dirty="0">
                <a:latin typeface="Times New Roman" pitchFamily="18" charset="0"/>
              </a:rPr>
              <a:t> </a:t>
            </a:r>
            <a:r>
              <a:rPr lang="en-US" altLang="zh-CN" sz="2400" b="0" dirty="0" err="1" smtClean="0">
                <a:solidFill>
                  <a:srgbClr val="003300"/>
                </a:solidFill>
                <a:latin typeface="Times New Roman" pitchFamily="18" charset="0"/>
              </a:rPr>
              <a:t>ALGraph</a:t>
            </a:r>
            <a:r>
              <a:rPr lang="en-US" altLang="zh-CN" sz="2400" b="0" dirty="0" smtClean="0">
                <a:solidFill>
                  <a:srgbClr val="003300"/>
                </a:solidFill>
                <a:latin typeface="Times New Roman" pitchFamily="18" charset="0"/>
              </a:rPr>
              <a:t> </a:t>
            </a:r>
            <a:r>
              <a:rPr lang="en-US" altLang="zh-CN" sz="2400" dirty="0" smtClean="0">
                <a:solidFill>
                  <a:srgbClr val="009900"/>
                </a:solidFill>
              </a:rPr>
              <a:t>/*Adjacent Link </a:t>
            </a:r>
            <a:r>
              <a:rPr lang="en-US" altLang="zh-CN" sz="2400" dirty="0" err="1" smtClean="0">
                <a:solidFill>
                  <a:srgbClr val="009900"/>
                </a:solidFill>
              </a:rPr>
              <a:t>Gragh</a:t>
            </a:r>
            <a:r>
              <a:rPr lang="en-US" altLang="zh-CN" sz="2400" dirty="0" smtClean="0">
                <a:solidFill>
                  <a:srgbClr val="009900"/>
                </a:solidFill>
              </a:rPr>
              <a:t>*/</a:t>
            </a:r>
            <a:endParaRPr lang="en-US" altLang="zh-CN" sz="2400" b="0" dirty="0">
              <a:solidFill>
                <a:srgbClr val="003300"/>
              </a:solidFill>
              <a:latin typeface="Times New Roman" pitchFamily="18" charset="0"/>
            </a:endParaRPr>
          </a:p>
          <a:p>
            <a:pPr>
              <a:lnSpc>
                <a:spcPct val="90000"/>
              </a:lnSpc>
              <a:buFont typeface="Wingdings" pitchFamily="2" charset="2"/>
              <a:buNone/>
            </a:pPr>
            <a:r>
              <a:rPr lang="en-US" altLang="zh-CN" sz="2400" b="0" dirty="0">
                <a:solidFill>
                  <a:srgbClr val="003300"/>
                </a:solidFill>
                <a:latin typeface="Times New Roman" pitchFamily="18" charset="0"/>
              </a:rPr>
              <a:t>{</a:t>
            </a:r>
          </a:p>
          <a:p>
            <a:pPr>
              <a:lnSpc>
                <a:spcPct val="90000"/>
              </a:lnSpc>
              <a:buFont typeface="Wingdings" pitchFamily="2" charset="2"/>
              <a:buNone/>
            </a:pPr>
            <a:r>
              <a:rPr lang="en-US" altLang="zh-CN" sz="2400" b="0" dirty="0">
                <a:solidFill>
                  <a:srgbClr val="0000FF"/>
                </a:solidFill>
                <a:latin typeface="Times New Roman" pitchFamily="18" charset="0"/>
              </a:rPr>
              <a:t>public</a:t>
            </a:r>
            <a:r>
              <a:rPr lang="en-US" altLang="zh-CN" sz="2400" b="0" dirty="0">
                <a:latin typeface="Times New Roman" pitchFamily="18" charset="0"/>
              </a:rPr>
              <a:t>:</a:t>
            </a:r>
          </a:p>
          <a:p>
            <a:pPr>
              <a:lnSpc>
                <a:spcPct val="90000"/>
              </a:lnSpc>
              <a:buNone/>
            </a:pPr>
            <a:r>
              <a:rPr lang="en-US" altLang="zh-CN" sz="2400" dirty="0" smtClean="0"/>
              <a:t>      </a:t>
            </a:r>
            <a:r>
              <a:rPr lang="en-US" altLang="zh-CN" sz="2400" dirty="0" err="1" smtClean="0">
                <a:solidFill>
                  <a:srgbClr val="003300"/>
                </a:solidFill>
              </a:rPr>
              <a:t>ALGraph</a:t>
            </a:r>
            <a:r>
              <a:rPr lang="en-US" altLang="zh-CN" sz="2400" dirty="0" smtClean="0">
                <a:solidFill>
                  <a:srgbClr val="003300"/>
                </a:solidFill>
              </a:rPr>
              <a:t>(T a[],</a:t>
            </a:r>
            <a:r>
              <a:rPr lang="en-US" altLang="zh-CN" sz="2400" dirty="0" smtClean="0"/>
              <a:t> </a:t>
            </a:r>
            <a:r>
              <a:rPr lang="en-US" altLang="zh-CN" sz="2400" dirty="0" err="1" smtClean="0">
                <a:solidFill>
                  <a:srgbClr val="0000FF"/>
                </a:solidFill>
              </a:rPr>
              <a:t>int</a:t>
            </a:r>
            <a:r>
              <a:rPr lang="en-US" altLang="zh-CN" sz="2400" dirty="0" smtClean="0"/>
              <a:t> n, </a:t>
            </a:r>
            <a:r>
              <a:rPr lang="en-US" altLang="zh-CN" sz="2400" dirty="0" err="1" smtClean="0">
                <a:solidFill>
                  <a:srgbClr val="0000FF"/>
                </a:solidFill>
              </a:rPr>
              <a:t>int</a:t>
            </a:r>
            <a:r>
              <a:rPr lang="en-US" altLang="zh-CN" sz="2400" dirty="0" smtClean="0"/>
              <a:t> e);  </a:t>
            </a:r>
            <a:r>
              <a:rPr lang="en-US" altLang="zh-CN" sz="2400" dirty="0" smtClean="0">
                <a:solidFill>
                  <a:srgbClr val="009900"/>
                </a:solidFill>
              </a:rPr>
              <a:t>//</a:t>
            </a:r>
            <a:r>
              <a:rPr lang="zh-CN" altLang="en-US" sz="2400" dirty="0" smtClean="0">
                <a:solidFill>
                  <a:srgbClr val="009900"/>
                </a:solidFill>
              </a:rPr>
              <a:t>构造函数</a:t>
            </a:r>
          </a:p>
          <a:p>
            <a:pPr>
              <a:lnSpc>
                <a:spcPct val="90000"/>
              </a:lnSpc>
              <a:buNone/>
            </a:pPr>
            <a:r>
              <a:rPr lang="en-US" altLang="zh-CN" sz="2400" dirty="0" smtClean="0"/>
              <a:t>      ……</a:t>
            </a:r>
          </a:p>
          <a:p>
            <a:pPr>
              <a:lnSpc>
                <a:spcPct val="90000"/>
              </a:lnSpc>
              <a:buNone/>
            </a:pPr>
            <a:r>
              <a:rPr lang="en-US" altLang="zh-CN" sz="2400" b="0" dirty="0" smtClean="0">
                <a:solidFill>
                  <a:srgbClr val="0000FF"/>
                </a:solidFill>
                <a:latin typeface="Times New Roman" pitchFamily="18" charset="0"/>
              </a:rPr>
              <a:t>private</a:t>
            </a:r>
            <a:r>
              <a:rPr lang="en-US" altLang="zh-CN" sz="2400" b="0" dirty="0" smtClean="0">
                <a:latin typeface="Times New Roman" pitchFamily="18" charset="0"/>
              </a:rPr>
              <a:t>:</a:t>
            </a:r>
          </a:p>
          <a:p>
            <a:pPr>
              <a:lnSpc>
                <a:spcPct val="90000"/>
              </a:lnSpc>
              <a:buNone/>
            </a:pPr>
            <a:r>
              <a:rPr lang="en-US" altLang="zh-CN" sz="2400" b="0" dirty="0" smtClean="0">
                <a:latin typeface="Times New Roman" pitchFamily="18" charset="0"/>
              </a:rPr>
              <a:t>        </a:t>
            </a:r>
            <a:r>
              <a:rPr lang="en-US" altLang="zh-CN" sz="2400" b="0" dirty="0" err="1">
                <a:solidFill>
                  <a:srgbClr val="003300"/>
                </a:solidFill>
                <a:latin typeface="Times New Roman" pitchFamily="18" charset="0"/>
              </a:rPr>
              <a:t>VertexNode</a:t>
            </a:r>
            <a:r>
              <a:rPr lang="en-US" altLang="zh-CN" sz="2400" b="0" dirty="0">
                <a:solidFill>
                  <a:srgbClr val="003300"/>
                </a:solidFill>
                <a:latin typeface="Times New Roman" pitchFamily="18" charset="0"/>
              </a:rPr>
              <a:t>  </a:t>
            </a:r>
            <a:r>
              <a:rPr lang="en-US" altLang="zh-CN" sz="2400" b="0" dirty="0" err="1">
                <a:solidFill>
                  <a:srgbClr val="003300"/>
                </a:solidFill>
                <a:latin typeface="Times New Roman" pitchFamily="18" charset="0"/>
              </a:rPr>
              <a:t>adjlist</a:t>
            </a:r>
            <a:r>
              <a:rPr lang="en-US" altLang="zh-CN" sz="2400" b="0" dirty="0">
                <a:solidFill>
                  <a:srgbClr val="003300"/>
                </a:solidFill>
                <a:latin typeface="Times New Roman" pitchFamily="18" charset="0"/>
              </a:rPr>
              <a:t>[MAXSIZE</a:t>
            </a:r>
            <a:r>
              <a:rPr lang="en-US" altLang="zh-CN" sz="2400" b="0" dirty="0" smtClean="0">
                <a:solidFill>
                  <a:srgbClr val="003300"/>
                </a:solidFill>
                <a:latin typeface="Times New Roman" pitchFamily="18" charset="0"/>
              </a:rPr>
              <a:t>];</a:t>
            </a:r>
            <a:r>
              <a:rPr lang="en-US" altLang="zh-CN" sz="2400" dirty="0">
                <a:solidFill>
                  <a:srgbClr val="009900"/>
                </a:solidFill>
              </a:rPr>
              <a:t> /*</a:t>
            </a:r>
            <a:r>
              <a:rPr lang="zh-CN" altLang="en-US" sz="2400" dirty="0">
                <a:solidFill>
                  <a:srgbClr val="009900"/>
                </a:solidFill>
              </a:rPr>
              <a:t>多个链表，链表头用数组存储</a:t>
            </a:r>
            <a:r>
              <a:rPr lang="en-US" altLang="zh-CN" sz="2400" dirty="0">
                <a:solidFill>
                  <a:srgbClr val="009900"/>
                </a:solidFill>
              </a:rPr>
              <a:t>*/</a:t>
            </a:r>
          </a:p>
          <a:p>
            <a:pPr>
              <a:lnSpc>
                <a:spcPct val="90000"/>
              </a:lnSpc>
              <a:buNone/>
            </a:pPr>
            <a:r>
              <a:rPr lang="en-US" altLang="zh-CN" sz="2400" b="0" dirty="0" smtClean="0">
                <a:latin typeface="Times New Roman" pitchFamily="18" charset="0"/>
              </a:rPr>
              <a:t>        </a:t>
            </a:r>
            <a:r>
              <a:rPr lang="en-US" altLang="zh-CN" sz="2400" b="0" dirty="0" err="1">
                <a:solidFill>
                  <a:srgbClr val="0000FF"/>
                </a:solidFill>
                <a:latin typeface="Times New Roman" pitchFamily="18" charset="0"/>
              </a:rPr>
              <a:t>int</a:t>
            </a:r>
            <a:r>
              <a:rPr lang="en-US" altLang="zh-CN" sz="2400" b="0" dirty="0">
                <a:solidFill>
                  <a:srgbClr val="0000FF"/>
                </a:solidFill>
                <a:latin typeface="Times New Roman" pitchFamily="18" charset="0"/>
              </a:rPr>
              <a:t>  </a:t>
            </a:r>
            <a:r>
              <a:rPr lang="en-US" altLang="zh-CN" sz="2400" b="0" dirty="0">
                <a:latin typeface="Times New Roman" pitchFamily="18" charset="0"/>
              </a:rPr>
              <a:t>     </a:t>
            </a:r>
            <a:r>
              <a:rPr lang="en-US" altLang="zh-CN" sz="2400" b="0" dirty="0" err="1">
                <a:solidFill>
                  <a:srgbClr val="003300"/>
                </a:solidFill>
                <a:latin typeface="Times New Roman" pitchFamily="18" charset="0"/>
              </a:rPr>
              <a:t>vNum</a:t>
            </a:r>
            <a:r>
              <a:rPr lang="en-US" altLang="zh-CN" sz="2400" b="0" dirty="0">
                <a:solidFill>
                  <a:srgbClr val="003300"/>
                </a:solidFill>
                <a:latin typeface="Times New Roman" pitchFamily="18" charset="0"/>
              </a:rPr>
              <a:t>, </a:t>
            </a:r>
            <a:r>
              <a:rPr lang="en-US" altLang="zh-CN" sz="2400" b="0" dirty="0" err="1">
                <a:solidFill>
                  <a:srgbClr val="003300"/>
                </a:solidFill>
                <a:latin typeface="Times New Roman" pitchFamily="18" charset="0"/>
              </a:rPr>
              <a:t>arcNum</a:t>
            </a:r>
            <a:r>
              <a:rPr lang="en-US" altLang="zh-CN" sz="2400" b="0" dirty="0" smtClean="0">
                <a:solidFill>
                  <a:srgbClr val="003300"/>
                </a:solidFill>
                <a:latin typeface="Times New Roman" pitchFamily="18" charset="0"/>
              </a:rPr>
              <a:t>;</a:t>
            </a:r>
            <a:r>
              <a:rPr lang="en-US" altLang="zh-CN" sz="2400" dirty="0">
                <a:solidFill>
                  <a:srgbClr val="009900"/>
                </a:solidFill>
              </a:rPr>
              <a:t> //</a:t>
            </a:r>
            <a:r>
              <a:rPr lang="zh-CN" altLang="en-US" sz="2400" dirty="0">
                <a:solidFill>
                  <a:srgbClr val="009900"/>
                </a:solidFill>
              </a:rPr>
              <a:t>顶点数、边数</a:t>
            </a:r>
          </a:p>
          <a:p>
            <a:pPr>
              <a:lnSpc>
                <a:spcPct val="90000"/>
              </a:lnSpc>
              <a:buFont typeface="Wingdings" pitchFamily="2" charset="2"/>
              <a:buNone/>
            </a:pPr>
            <a:r>
              <a:rPr lang="en-US" altLang="zh-CN" sz="2400" b="0" dirty="0" smtClean="0">
                <a:latin typeface="Times New Roman" pitchFamily="18" charset="0"/>
              </a:rPr>
              <a:t>};</a:t>
            </a:r>
            <a:endParaRPr lang="en-US" altLang="zh-CN" sz="2400" b="0" dirty="0">
              <a:latin typeface="Times New Roman" pitchFamily="18" charset="0"/>
            </a:endParaRPr>
          </a:p>
        </p:txBody>
      </p:sp>
    </p:spTree>
    <p:extLst>
      <p:ext uri="{BB962C8B-B14F-4D97-AF65-F5344CB8AC3E}">
        <p14:creationId xmlns:p14="http://schemas.microsoft.com/office/powerpoint/2010/main" val="33565888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3423121" y="74340"/>
            <a:ext cx="5720879" cy="1143000"/>
          </a:xfrm>
        </p:spPr>
        <p:txBody>
          <a:bodyPr/>
          <a:lstStyle/>
          <a:p>
            <a:r>
              <a:rPr lang="zh-CN" altLang="en-US" dirty="0" smtClean="0"/>
              <a:t>建立图</a:t>
            </a:r>
            <a:endParaRPr lang="en-US" altLang="zh-CN" dirty="0"/>
          </a:p>
        </p:txBody>
      </p:sp>
      <p:grpSp>
        <p:nvGrpSpPr>
          <p:cNvPr id="377859" name="Group 3"/>
          <p:cNvGrpSpPr>
            <a:grpSpLocks/>
          </p:cNvGrpSpPr>
          <p:nvPr/>
        </p:nvGrpSpPr>
        <p:grpSpPr bwMode="auto">
          <a:xfrm>
            <a:off x="1317104" y="3684550"/>
            <a:ext cx="4191000" cy="2286000"/>
            <a:chOff x="1056" y="2064"/>
            <a:chExt cx="2640" cy="1440"/>
          </a:xfrm>
        </p:grpSpPr>
        <p:sp>
          <p:nvSpPr>
            <p:cNvPr id="377860" name="Rectangle 4"/>
            <p:cNvSpPr>
              <a:spLocks noChangeArrowheads="1"/>
            </p:cNvSpPr>
            <p:nvPr/>
          </p:nvSpPr>
          <p:spPr bwMode="auto">
            <a:xfrm>
              <a:off x="1056" y="2064"/>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v1</a:t>
              </a:r>
            </a:p>
          </p:txBody>
        </p:sp>
        <p:sp>
          <p:nvSpPr>
            <p:cNvPr id="377861" name="Rectangle 5"/>
            <p:cNvSpPr>
              <a:spLocks noChangeArrowheads="1"/>
            </p:cNvSpPr>
            <p:nvPr/>
          </p:nvSpPr>
          <p:spPr bwMode="auto">
            <a:xfrm>
              <a:off x="1344" y="2064"/>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77862" name="Rectangle 6"/>
            <p:cNvSpPr>
              <a:spLocks noChangeArrowheads="1"/>
            </p:cNvSpPr>
            <p:nvPr/>
          </p:nvSpPr>
          <p:spPr bwMode="auto">
            <a:xfrm>
              <a:off x="1056" y="2352"/>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v2</a:t>
              </a:r>
            </a:p>
          </p:txBody>
        </p:sp>
        <p:sp>
          <p:nvSpPr>
            <p:cNvPr id="377863" name="Rectangle 7"/>
            <p:cNvSpPr>
              <a:spLocks noChangeArrowheads="1"/>
            </p:cNvSpPr>
            <p:nvPr/>
          </p:nvSpPr>
          <p:spPr bwMode="auto">
            <a:xfrm>
              <a:off x="1344" y="2352"/>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77864" name="Rectangle 8"/>
            <p:cNvSpPr>
              <a:spLocks noChangeArrowheads="1"/>
            </p:cNvSpPr>
            <p:nvPr/>
          </p:nvSpPr>
          <p:spPr bwMode="auto">
            <a:xfrm>
              <a:off x="1056" y="2640"/>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v3</a:t>
              </a:r>
            </a:p>
          </p:txBody>
        </p:sp>
        <p:sp>
          <p:nvSpPr>
            <p:cNvPr id="377865" name="Rectangle 9"/>
            <p:cNvSpPr>
              <a:spLocks noChangeArrowheads="1"/>
            </p:cNvSpPr>
            <p:nvPr/>
          </p:nvSpPr>
          <p:spPr bwMode="auto">
            <a:xfrm>
              <a:off x="1344" y="2640"/>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77866" name="Rectangle 10"/>
            <p:cNvSpPr>
              <a:spLocks noChangeArrowheads="1"/>
            </p:cNvSpPr>
            <p:nvPr/>
          </p:nvSpPr>
          <p:spPr bwMode="auto">
            <a:xfrm>
              <a:off x="1056" y="2928"/>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v4</a:t>
              </a:r>
            </a:p>
          </p:txBody>
        </p:sp>
        <p:sp>
          <p:nvSpPr>
            <p:cNvPr id="377867" name="Rectangle 11"/>
            <p:cNvSpPr>
              <a:spLocks noChangeArrowheads="1"/>
            </p:cNvSpPr>
            <p:nvPr/>
          </p:nvSpPr>
          <p:spPr bwMode="auto">
            <a:xfrm>
              <a:off x="1344" y="2928"/>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77868" name="Rectangle 12"/>
            <p:cNvSpPr>
              <a:spLocks noChangeArrowheads="1"/>
            </p:cNvSpPr>
            <p:nvPr/>
          </p:nvSpPr>
          <p:spPr bwMode="auto">
            <a:xfrm>
              <a:off x="1056" y="3216"/>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v5</a:t>
              </a:r>
            </a:p>
          </p:txBody>
        </p:sp>
        <p:sp>
          <p:nvSpPr>
            <p:cNvPr id="377869" name="Rectangle 13"/>
            <p:cNvSpPr>
              <a:spLocks noChangeArrowheads="1"/>
            </p:cNvSpPr>
            <p:nvPr/>
          </p:nvSpPr>
          <p:spPr bwMode="auto">
            <a:xfrm>
              <a:off x="1344" y="3216"/>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77870" name="Rectangle 14"/>
            <p:cNvSpPr>
              <a:spLocks noChangeArrowheads="1"/>
            </p:cNvSpPr>
            <p:nvPr/>
          </p:nvSpPr>
          <p:spPr bwMode="auto">
            <a:xfrm>
              <a:off x="1776" y="2064"/>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1</a:t>
              </a:r>
            </a:p>
          </p:txBody>
        </p:sp>
        <p:sp>
          <p:nvSpPr>
            <p:cNvPr id="377871" name="Rectangle 15"/>
            <p:cNvSpPr>
              <a:spLocks noChangeArrowheads="1"/>
            </p:cNvSpPr>
            <p:nvPr/>
          </p:nvSpPr>
          <p:spPr bwMode="auto">
            <a:xfrm>
              <a:off x="2064" y="2064"/>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77872" name="Line 16"/>
            <p:cNvSpPr>
              <a:spLocks noChangeShapeType="1"/>
            </p:cNvSpPr>
            <p:nvPr/>
          </p:nvSpPr>
          <p:spPr bwMode="auto">
            <a:xfrm>
              <a:off x="1440" y="2208"/>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7873" name="Rectangle 17"/>
            <p:cNvSpPr>
              <a:spLocks noChangeArrowheads="1"/>
            </p:cNvSpPr>
            <p:nvPr/>
          </p:nvSpPr>
          <p:spPr bwMode="auto">
            <a:xfrm>
              <a:off x="1776" y="2688"/>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1</a:t>
              </a:r>
            </a:p>
          </p:txBody>
        </p:sp>
        <p:sp>
          <p:nvSpPr>
            <p:cNvPr id="377874" name="Rectangle 18"/>
            <p:cNvSpPr>
              <a:spLocks noChangeArrowheads="1"/>
            </p:cNvSpPr>
            <p:nvPr/>
          </p:nvSpPr>
          <p:spPr bwMode="auto">
            <a:xfrm>
              <a:off x="2064" y="2688"/>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b="1">
                <a:solidFill>
                  <a:srgbClr val="000000"/>
                </a:solidFill>
                <a:latin typeface="+mj-lt"/>
                <a:ea typeface="+mj-ea"/>
              </a:endParaRPr>
            </a:p>
          </p:txBody>
        </p:sp>
        <p:sp>
          <p:nvSpPr>
            <p:cNvPr id="377875" name="Line 19"/>
            <p:cNvSpPr>
              <a:spLocks noChangeShapeType="1"/>
            </p:cNvSpPr>
            <p:nvPr/>
          </p:nvSpPr>
          <p:spPr bwMode="auto">
            <a:xfrm>
              <a:off x="1440" y="2784"/>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7876" name="Rectangle 20"/>
            <p:cNvSpPr>
              <a:spLocks noChangeArrowheads="1"/>
            </p:cNvSpPr>
            <p:nvPr/>
          </p:nvSpPr>
          <p:spPr bwMode="auto">
            <a:xfrm>
              <a:off x="1776" y="2976"/>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4</a:t>
              </a:r>
            </a:p>
          </p:txBody>
        </p:sp>
        <p:sp>
          <p:nvSpPr>
            <p:cNvPr id="377877" name="Rectangle 21"/>
            <p:cNvSpPr>
              <a:spLocks noChangeArrowheads="1"/>
            </p:cNvSpPr>
            <p:nvPr/>
          </p:nvSpPr>
          <p:spPr bwMode="auto">
            <a:xfrm>
              <a:off x="2064" y="2976"/>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77878" name="Line 22"/>
            <p:cNvSpPr>
              <a:spLocks noChangeShapeType="1"/>
            </p:cNvSpPr>
            <p:nvPr/>
          </p:nvSpPr>
          <p:spPr bwMode="auto">
            <a:xfrm>
              <a:off x="1440" y="3072"/>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7879" name="Rectangle 23"/>
            <p:cNvSpPr>
              <a:spLocks noChangeArrowheads="1"/>
            </p:cNvSpPr>
            <p:nvPr/>
          </p:nvSpPr>
          <p:spPr bwMode="auto">
            <a:xfrm>
              <a:off x="1776" y="3264"/>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0</a:t>
              </a:r>
            </a:p>
          </p:txBody>
        </p:sp>
        <p:sp>
          <p:nvSpPr>
            <p:cNvPr id="377880" name="Rectangle 24"/>
            <p:cNvSpPr>
              <a:spLocks noChangeArrowheads="1"/>
            </p:cNvSpPr>
            <p:nvPr/>
          </p:nvSpPr>
          <p:spPr bwMode="auto">
            <a:xfrm>
              <a:off x="2064" y="3264"/>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77881" name="Line 25"/>
            <p:cNvSpPr>
              <a:spLocks noChangeShapeType="1"/>
            </p:cNvSpPr>
            <p:nvPr/>
          </p:nvSpPr>
          <p:spPr bwMode="auto">
            <a:xfrm>
              <a:off x="1440" y="3360"/>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7882" name="Rectangle 26"/>
            <p:cNvSpPr>
              <a:spLocks noChangeArrowheads="1"/>
            </p:cNvSpPr>
            <p:nvPr/>
          </p:nvSpPr>
          <p:spPr bwMode="auto">
            <a:xfrm>
              <a:off x="2496" y="2064"/>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3</a:t>
              </a:r>
            </a:p>
          </p:txBody>
        </p:sp>
        <p:sp>
          <p:nvSpPr>
            <p:cNvPr id="377883" name="Rectangle 27"/>
            <p:cNvSpPr>
              <a:spLocks noChangeArrowheads="1"/>
            </p:cNvSpPr>
            <p:nvPr/>
          </p:nvSpPr>
          <p:spPr bwMode="auto">
            <a:xfrm>
              <a:off x="2784" y="2064"/>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77884" name="Line 28"/>
            <p:cNvSpPr>
              <a:spLocks noChangeShapeType="1"/>
            </p:cNvSpPr>
            <p:nvPr/>
          </p:nvSpPr>
          <p:spPr bwMode="auto">
            <a:xfrm>
              <a:off x="2160" y="2160"/>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7885" name="Rectangle 29"/>
            <p:cNvSpPr>
              <a:spLocks noChangeArrowheads="1"/>
            </p:cNvSpPr>
            <p:nvPr/>
          </p:nvSpPr>
          <p:spPr bwMode="auto">
            <a:xfrm>
              <a:off x="2496" y="2688"/>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3</a:t>
              </a:r>
            </a:p>
          </p:txBody>
        </p:sp>
        <p:sp>
          <p:nvSpPr>
            <p:cNvPr id="377886" name="Rectangle 30"/>
            <p:cNvSpPr>
              <a:spLocks noChangeArrowheads="1"/>
            </p:cNvSpPr>
            <p:nvPr/>
          </p:nvSpPr>
          <p:spPr bwMode="auto">
            <a:xfrm>
              <a:off x="2784" y="2688"/>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b="1">
                <a:solidFill>
                  <a:srgbClr val="000000"/>
                </a:solidFill>
                <a:latin typeface="+mj-lt"/>
                <a:ea typeface="+mj-ea"/>
              </a:endParaRPr>
            </a:p>
          </p:txBody>
        </p:sp>
        <p:sp>
          <p:nvSpPr>
            <p:cNvPr id="377887" name="Line 31"/>
            <p:cNvSpPr>
              <a:spLocks noChangeShapeType="1"/>
            </p:cNvSpPr>
            <p:nvPr/>
          </p:nvSpPr>
          <p:spPr bwMode="auto">
            <a:xfrm>
              <a:off x="2160" y="2784"/>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7888" name="Rectangle 32"/>
            <p:cNvSpPr>
              <a:spLocks noChangeArrowheads="1"/>
            </p:cNvSpPr>
            <p:nvPr/>
          </p:nvSpPr>
          <p:spPr bwMode="auto">
            <a:xfrm>
              <a:off x="3216" y="2688"/>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4</a:t>
              </a:r>
            </a:p>
          </p:txBody>
        </p:sp>
        <p:sp>
          <p:nvSpPr>
            <p:cNvPr id="377889" name="Rectangle 33"/>
            <p:cNvSpPr>
              <a:spLocks noChangeArrowheads="1"/>
            </p:cNvSpPr>
            <p:nvPr/>
          </p:nvSpPr>
          <p:spPr bwMode="auto">
            <a:xfrm>
              <a:off x="3504" y="2688"/>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77890" name="Line 34"/>
            <p:cNvSpPr>
              <a:spLocks noChangeShapeType="1"/>
            </p:cNvSpPr>
            <p:nvPr/>
          </p:nvSpPr>
          <p:spPr bwMode="auto">
            <a:xfrm>
              <a:off x="2880" y="2784"/>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grpSp>
        <p:nvGrpSpPr>
          <p:cNvPr id="377891" name="Group 35"/>
          <p:cNvGrpSpPr>
            <a:grpSpLocks/>
          </p:cNvGrpSpPr>
          <p:nvPr/>
        </p:nvGrpSpPr>
        <p:grpSpPr bwMode="auto">
          <a:xfrm>
            <a:off x="1317104" y="69577"/>
            <a:ext cx="2160588" cy="2397125"/>
            <a:chOff x="3878" y="1842"/>
            <a:chExt cx="1361" cy="1510"/>
          </a:xfrm>
        </p:grpSpPr>
        <p:sp>
          <p:nvSpPr>
            <p:cNvPr id="377892" name="Oval 36"/>
            <p:cNvSpPr>
              <a:spLocks noChangeArrowheads="1"/>
            </p:cNvSpPr>
            <p:nvPr/>
          </p:nvSpPr>
          <p:spPr bwMode="auto">
            <a:xfrm>
              <a:off x="3878" y="184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v1</a:t>
              </a:r>
            </a:p>
          </p:txBody>
        </p:sp>
        <p:sp>
          <p:nvSpPr>
            <p:cNvPr id="377893" name="Oval 37"/>
            <p:cNvSpPr>
              <a:spLocks noChangeArrowheads="1"/>
            </p:cNvSpPr>
            <p:nvPr/>
          </p:nvSpPr>
          <p:spPr bwMode="auto">
            <a:xfrm>
              <a:off x="3878" y="2613"/>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v2</a:t>
              </a:r>
            </a:p>
          </p:txBody>
        </p:sp>
        <p:sp>
          <p:nvSpPr>
            <p:cNvPr id="377894" name="Oval 38"/>
            <p:cNvSpPr>
              <a:spLocks noChangeArrowheads="1"/>
            </p:cNvSpPr>
            <p:nvPr/>
          </p:nvSpPr>
          <p:spPr bwMode="auto">
            <a:xfrm>
              <a:off x="4422" y="2250"/>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v4</a:t>
              </a:r>
            </a:p>
          </p:txBody>
        </p:sp>
        <p:sp>
          <p:nvSpPr>
            <p:cNvPr id="377895" name="Oval 39"/>
            <p:cNvSpPr>
              <a:spLocks noChangeArrowheads="1"/>
            </p:cNvSpPr>
            <p:nvPr/>
          </p:nvSpPr>
          <p:spPr bwMode="auto">
            <a:xfrm>
              <a:off x="4966" y="184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v5</a:t>
              </a:r>
            </a:p>
          </p:txBody>
        </p:sp>
        <p:sp>
          <p:nvSpPr>
            <p:cNvPr id="377896" name="Oval 40"/>
            <p:cNvSpPr>
              <a:spLocks noChangeArrowheads="1"/>
            </p:cNvSpPr>
            <p:nvPr/>
          </p:nvSpPr>
          <p:spPr bwMode="auto">
            <a:xfrm>
              <a:off x="4966" y="2658"/>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latin typeface="+mj-lt"/>
                  <a:ea typeface="+mj-ea"/>
                </a:rPr>
                <a:t>v3</a:t>
              </a:r>
            </a:p>
          </p:txBody>
        </p:sp>
        <p:sp>
          <p:nvSpPr>
            <p:cNvPr id="377897" name="Line 41"/>
            <p:cNvSpPr>
              <a:spLocks noChangeShapeType="1"/>
            </p:cNvSpPr>
            <p:nvPr/>
          </p:nvSpPr>
          <p:spPr bwMode="auto">
            <a:xfrm>
              <a:off x="4014" y="2114"/>
              <a:ext cx="0" cy="499"/>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7898" name="Line 42"/>
            <p:cNvSpPr>
              <a:spLocks noChangeShapeType="1"/>
            </p:cNvSpPr>
            <p:nvPr/>
          </p:nvSpPr>
          <p:spPr bwMode="auto">
            <a:xfrm>
              <a:off x="4150" y="1978"/>
              <a:ext cx="816" cy="0"/>
            </a:xfrm>
            <a:prstGeom prst="line">
              <a:avLst/>
            </a:prstGeom>
            <a:noFill/>
            <a:ln w="25400">
              <a:solidFill>
                <a:schemeClr val="tx1"/>
              </a:solidFill>
              <a:miter lim="800000"/>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7899" name="Line 43"/>
            <p:cNvSpPr>
              <a:spLocks noChangeShapeType="1"/>
            </p:cNvSpPr>
            <p:nvPr/>
          </p:nvSpPr>
          <p:spPr bwMode="auto">
            <a:xfrm>
              <a:off x="5102" y="2114"/>
              <a:ext cx="0" cy="544"/>
            </a:xfrm>
            <a:prstGeom prst="line">
              <a:avLst/>
            </a:prstGeom>
            <a:noFill/>
            <a:ln w="25400">
              <a:solidFill>
                <a:schemeClr val="tx1"/>
              </a:solidFill>
              <a:miter lim="800000"/>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7900" name="Line 44"/>
            <p:cNvSpPr>
              <a:spLocks noChangeShapeType="1"/>
            </p:cNvSpPr>
            <p:nvPr/>
          </p:nvSpPr>
          <p:spPr bwMode="auto">
            <a:xfrm flipH="1" flipV="1">
              <a:off x="4134" y="2779"/>
              <a:ext cx="862"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7901" name="Line 45"/>
            <p:cNvSpPr>
              <a:spLocks noChangeShapeType="1"/>
            </p:cNvSpPr>
            <p:nvPr/>
          </p:nvSpPr>
          <p:spPr bwMode="auto">
            <a:xfrm flipH="1">
              <a:off x="4694" y="2069"/>
              <a:ext cx="318" cy="272"/>
            </a:xfrm>
            <a:prstGeom prst="line">
              <a:avLst/>
            </a:prstGeom>
            <a:noFill/>
            <a:ln w="25400">
              <a:solidFill>
                <a:schemeClr val="tx1"/>
              </a:solidFill>
              <a:miter lim="800000"/>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7902" name="Line 46"/>
            <p:cNvSpPr>
              <a:spLocks noChangeShapeType="1"/>
            </p:cNvSpPr>
            <p:nvPr/>
          </p:nvSpPr>
          <p:spPr bwMode="auto">
            <a:xfrm>
              <a:off x="4649" y="2477"/>
              <a:ext cx="363" cy="227"/>
            </a:xfrm>
            <a:prstGeom prst="line">
              <a:avLst/>
            </a:prstGeom>
            <a:noFill/>
            <a:ln w="25400">
              <a:solidFill>
                <a:schemeClr val="tx1"/>
              </a:solidFill>
              <a:miter lim="800000"/>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77903" name="Text Box 47"/>
            <p:cNvSpPr txBox="1">
              <a:spLocks noChangeArrowheads="1"/>
            </p:cNvSpPr>
            <p:nvPr/>
          </p:nvSpPr>
          <p:spPr bwMode="auto">
            <a:xfrm>
              <a:off x="4241" y="3022"/>
              <a:ext cx="99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latin typeface="+mj-lt"/>
                  <a:ea typeface="+mj-ea"/>
                </a:rPr>
                <a:t>有向图</a:t>
              </a:r>
              <a:r>
                <a:rPr lang="en-US" altLang="zh-CN" sz="2800" dirty="0">
                  <a:latin typeface="+mj-lt"/>
                  <a:ea typeface="+mj-ea"/>
                </a:rPr>
                <a:t>G</a:t>
              </a:r>
            </a:p>
          </p:txBody>
        </p:sp>
        <p:sp>
          <p:nvSpPr>
            <p:cNvPr id="377904" name="Line 48"/>
            <p:cNvSpPr>
              <a:spLocks noChangeShapeType="1"/>
            </p:cNvSpPr>
            <p:nvPr/>
          </p:nvSpPr>
          <p:spPr bwMode="auto">
            <a:xfrm flipH="1" flipV="1">
              <a:off x="4150" y="2069"/>
              <a:ext cx="272" cy="227"/>
            </a:xfrm>
            <a:prstGeom prst="line">
              <a:avLst/>
            </a:prstGeom>
            <a:noFill/>
            <a:ln w="25400">
              <a:solidFill>
                <a:schemeClr val="tx1"/>
              </a:solidFill>
              <a:miter lim="800000"/>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sp>
        <p:nvSpPr>
          <p:cNvPr id="377905" name="Text Box 49"/>
          <p:cNvSpPr txBox="1">
            <a:spLocks noChangeArrowheads="1"/>
          </p:cNvSpPr>
          <p:nvPr/>
        </p:nvSpPr>
        <p:spPr bwMode="auto">
          <a:xfrm>
            <a:off x="827584" y="3684550"/>
            <a:ext cx="431800" cy="2308324"/>
          </a:xfrm>
          <a:prstGeom prst="rect">
            <a:avLst/>
          </a:prstGeom>
          <a:solidFill>
            <a:schemeClr val="bg1"/>
          </a:solidFill>
          <a:ln>
            <a:noFill/>
          </a:ln>
          <a:effectLst/>
        </p:spPr>
        <p:txBody>
          <a:bodyPr>
            <a:spAutoFit/>
          </a:bodyPr>
          <a:lstStyle/>
          <a:p>
            <a:pPr>
              <a:spcBef>
                <a:spcPct val="25000"/>
              </a:spcBef>
            </a:pPr>
            <a:r>
              <a:rPr lang="en-US" altLang="zh-CN" sz="2400">
                <a:latin typeface="+mj-lt"/>
                <a:ea typeface="+mj-ea"/>
              </a:rPr>
              <a:t>0</a:t>
            </a:r>
          </a:p>
          <a:p>
            <a:pPr>
              <a:spcBef>
                <a:spcPct val="25000"/>
              </a:spcBef>
            </a:pPr>
            <a:r>
              <a:rPr lang="en-US" altLang="zh-CN" sz="2400">
                <a:latin typeface="+mj-lt"/>
                <a:ea typeface="+mj-ea"/>
              </a:rPr>
              <a:t>1</a:t>
            </a:r>
          </a:p>
          <a:p>
            <a:pPr>
              <a:spcBef>
                <a:spcPct val="25000"/>
              </a:spcBef>
            </a:pPr>
            <a:r>
              <a:rPr lang="en-US" altLang="zh-CN" sz="2400">
                <a:latin typeface="+mj-lt"/>
                <a:ea typeface="+mj-ea"/>
              </a:rPr>
              <a:t>2</a:t>
            </a:r>
          </a:p>
          <a:p>
            <a:pPr>
              <a:spcBef>
                <a:spcPct val="25000"/>
              </a:spcBef>
            </a:pPr>
            <a:r>
              <a:rPr lang="en-US" altLang="zh-CN" sz="2400">
                <a:latin typeface="+mj-lt"/>
                <a:ea typeface="+mj-ea"/>
              </a:rPr>
              <a:t>3</a:t>
            </a:r>
          </a:p>
          <a:p>
            <a:pPr>
              <a:spcBef>
                <a:spcPct val="25000"/>
              </a:spcBef>
            </a:pPr>
            <a:r>
              <a:rPr lang="en-US" altLang="zh-CN" sz="2400">
                <a:latin typeface="+mj-lt"/>
                <a:ea typeface="+mj-ea"/>
              </a:rPr>
              <a:t>4</a:t>
            </a:r>
          </a:p>
        </p:txBody>
      </p:sp>
      <p:grpSp>
        <p:nvGrpSpPr>
          <p:cNvPr id="377906" name="Group 50"/>
          <p:cNvGrpSpPr>
            <a:grpSpLocks/>
          </p:cNvGrpSpPr>
          <p:nvPr/>
        </p:nvGrpSpPr>
        <p:grpSpPr bwMode="auto">
          <a:xfrm>
            <a:off x="4725541" y="2564904"/>
            <a:ext cx="4598988" cy="1938338"/>
            <a:chOff x="1663" y="2208"/>
            <a:chExt cx="2897" cy="1221"/>
          </a:xfrm>
        </p:grpSpPr>
        <p:sp>
          <p:nvSpPr>
            <p:cNvPr id="377907" name="Text Box 51"/>
            <p:cNvSpPr txBox="1">
              <a:spLocks noChangeArrowheads="1"/>
            </p:cNvSpPr>
            <p:nvPr/>
          </p:nvSpPr>
          <p:spPr bwMode="auto">
            <a:xfrm>
              <a:off x="1663" y="2477"/>
              <a:ext cx="105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solidFill>
                    <a:srgbClr val="000000"/>
                  </a:solidFill>
                  <a:latin typeface="+mj-lt"/>
                  <a:ea typeface="+mj-ea"/>
                </a:rPr>
                <a:t>邻接矩阵</a:t>
              </a:r>
            </a:p>
          </p:txBody>
        </p:sp>
        <p:grpSp>
          <p:nvGrpSpPr>
            <p:cNvPr id="377908" name="Group 52"/>
            <p:cNvGrpSpPr>
              <a:grpSpLocks/>
            </p:cNvGrpSpPr>
            <p:nvPr/>
          </p:nvGrpSpPr>
          <p:grpSpPr bwMode="auto">
            <a:xfrm>
              <a:off x="2160" y="2208"/>
              <a:ext cx="2400" cy="1221"/>
              <a:chOff x="2160" y="2208"/>
              <a:chExt cx="2400" cy="1221"/>
            </a:xfrm>
          </p:grpSpPr>
          <p:grpSp>
            <p:nvGrpSpPr>
              <p:cNvPr id="377909" name="Group 53"/>
              <p:cNvGrpSpPr>
                <a:grpSpLocks/>
              </p:cNvGrpSpPr>
              <p:nvPr/>
            </p:nvGrpSpPr>
            <p:grpSpPr bwMode="auto">
              <a:xfrm>
                <a:off x="2688" y="2208"/>
                <a:ext cx="1872" cy="1221"/>
                <a:chOff x="3120" y="2352"/>
                <a:chExt cx="1872" cy="1221"/>
              </a:xfrm>
            </p:grpSpPr>
            <p:sp>
              <p:nvSpPr>
                <p:cNvPr id="377910" name="Text Box 54"/>
                <p:cNvSpPr txBox="1">
                  <a:spLocks noChangeArrowheads="1"/>
                </p:cNvSpPr>
                <p:nvPr/>
              </p:nvSpPr>
              <p:spPr bwMode="auto">
                <a:xfrm>
                  <a:off x="3168" y="2352"/>
                  <a:ext cx="1824" cy="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solidFill>
                        <a:srgbClr val="000000"/>
                      </a:solidFill>
                      <a:latin typeface="+mj-lt"/>
                      <a:ea typeface="+mj-ea"/>
                    </a:rPr>
                    <a:t>0    1     0    1    0</a:t>
                  </a:r>
                </a:p>
                <a:p>
                  <a:r>
                    <a:rPr kumimoji="1" lang="zh-CN" altLang="en-US" sz="2400" dirty="0">
                      <a:solidFill>
                        <a:srgbClr val="000000"/>
                      </a:solidFill>
                      <a:latin typeface="+mj-lt"/>
                      <a:ea typeface="+mj-ea"/>
                    </a:rPr>
                    <a:t>0    0     0    0    0</a:t>
                  </a:r>
                </a:p>
                <a:p>
                  <a:r>
                    <a:rPr kumimoji="1" lang="zh-CN" altLang="en-US" sz="2400" dirty="0">
                      <a:solidFill>
                        <a:srgbClr val="000000"/>
                      </a:solidFill>
                      <a:latin typeface="+mj-lt"/>
                      <a:ea typeface="+mj-ea"/>
                    </a:rPr>
                    <a:t>0    1     0    1    1</a:t>
                  </a:r>
                </a:p>
                <a:p>
                  <a:r>
                    <a:rPr kumimoji="1" lang="zh-CN" altLang="en-US" sz="2400" dirty="0">
                      <a:solidFill>
                        <a:srgbClr val="000000"/>
                      </a:solidFill>
                      <a:latin typeface="+mj-lt"/>
                      <a:ea typeface="+mj-ea"/>
                    </a:rPr>
                    <a:t>0    0     0    0    1                   </a:t>
                  </a:r>
                </a:p>
                <a:p>
                  <a:r>
                    <a:rPr kumimoji="1" lang="zh-CN" altLang="en-US" sz="2400" dirty="0">
                      <a:solidFill>
                        <a:srgbClr val="000000"/>
                      </a:solidFill>
                      <a:latin typeface="+mj-lt"/>
                      <a:ea typeface="+mj-ea"/>
                    </a:rPr>
                    <a:t>1    0     0    0    0</a:t>
                  </a:r>
                </a:p>
              </p:txBody>
            </p:sp>
            <p:sp>
              <p:nvSpPr>
                <p:cNvPr id="377911" name="AutoShape 55"/>
                <p:cNvSpPr>
                  <a:spLocks/>
                </p:cNvSpPr>
                <p:nvPr/>
              </p:nvSpPr>
              <p:spPr bwMode="auto">
                <a:xfrm>
                  <a:off x="3120" y="2448"/>
                  <a:ext cx="96" cy="960"/>
                </a:xfrm>
                <a:prstGeom prst="leftBracket">
                  <a:avLst>
                    <a:gd name="adj" fmla="val 8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j-lt"/>
                    <a:ea typeface="+mj-ea"/>
                  </a:endParaRPr>
                </a:p>
              </p:txBody>
            </p:sp>
            <p:sp>
              <p:nvSpPr>
                <p:cNvPr id="377912" name="AutoShape 56"/>
                <p:cNvSpPr>
                  <a:spLocks/>
                </p:cNvSpPr>
                <p:nvPr/>
              </p:nvSpPr>
              <p:spPr bwMode="auto">
                <a:xfrm>
                  <a:off x="4560" y="2448"/>
                  <a:ext cx="96" cy="1008"/>
                </a:xfrm>
                <a:prstGeom prst="rightBracket">
                  <a:avLst>
                    <a:gd name="adj" fmla="val 87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j-lt"/>
                    <a:ea typeface="+mj-ea"/>
                  </a:endParaRPr>
                </a:p>
              </p:txBody>
            </p:sp>
          </p:grpSp>
          <p:sp>
            <p:nvSpPr>
              <p:cNvPr id="377913" name="Text Box 57"/>
              <p:cNvSpPr txBox="1">
                <a:spLocks noChangeArrowheads="1"/>
              </p:cNvSpPr>
              <p:nvPr/>
            </p:nvSpPr>
            <p:spPr bwMode="auto">
              <a:xfrm>
                <a:off x="2160" y="2640"/>
                <a:ext cx="4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0000"/>
                    </a:solidFill>
                    <a:latin typeface="+mj-lt"/>
                    <a:ea typeface="+mj-ea"/>
                  </a:rPr>
                  <a:t>G1=</a:t>
                </a:r>
              </a:p>
            </p:txBody>
          </p:sp>
        </p:grpSp>
      </p:grpSp>
      <p:grpSp>
        <p:nvGrpSpPr>
          <p:cNvPr id="377914" name="Group 58"/>
          <p:cNvGrpSpPr>
            <a:grpSpLocks/>
          </p:cNvGrpSpPr>
          <p:nvPr/>
        </p:nvGrpSpPr>
        <p:grpSpPr bwMode="auto">
          <a:xfrm>
            <a:off x="5004048" y="1772816"/>
            <a:ext cx="3962400" cy="461963"/>
            <a:chOff x="2426" y="1344"/>
            <a:chExt cx="2496" cy="291"/>
          </a:xfrm>
        </p:grpSpPr>
        <p:sp>
          <p:nvSpPr>
            <p:cNvPr id="377915" name="Rectangle 59"/>
            <p:cNvSpPr>
              <a:spLocks noChangeArrowheads="1"/>
            </p:cNvSpPr>
            <p:nvPr/>
          </p:nvSpPr>
          <p:spPr bwMode="auto">
            <a:xfrm>
              <a:off x="3334" y="1344"/>
              <a:ext cx="317" cy="2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00"/>
                  </a:solidFill>
                  <a:latin typeface="+mj-lt"/>
                  <a:ea typeface="+mj-ea"/>
                </a:rPr>
                <a:t>v</a:t>
              </a:r>
              <a:r>
                <a:rPr lang="en-US" altLang="zh-CN" sz="2800" b="1" baseline="-25000">
                  <a:solidFill>
                    <a:srgbClr val="000000"/>
                  </a:solidFill>
                  <a:latin typeface="+mj-lt"/>
                  <a:ea typeface="+mj-ea"/>
                </a:rPr>
                <a:t>0</a:t>
              </a:r>
            </a:p>
          </p:txBody>
        </p:sp>
        <p:sp>
          <p:nvSpPr>
            <p:cNvPr id="377916" name="Rectangle 60"/>
            <p:cNvSpPr>
              <a:spLocks noChangeArrowheads="1"/>
            </p:cNvSpPr>
            <p:nvPr/>
          </p:nvSpPr>
          <p:spPr bwMode="auto">
            <a:xfrm>
              <a:off x="3651" y="1344"/>
              <a:ext cx="318" cy="2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00"/>
                  </a:solidFill>
                  <a:latin typeface="+mj-lt"/>
                  <a:ea typeface="+mj-ea"/>
                </a:rPr>
                <a:t>v</a:t>
              </a:r>
              <a:r>
                <a:rPr lang="en-US" altLang="zh-CN" sz="2800" b="1" baseline="-25000">
                  <a:solidFill>
                    <a:srgbClr val="000000"/>
                  </a:solidFill>
                  <a:latin typeface="+mj-lt"/>
                  <a:ea typeface="+mj-ea"/>
                </a:rPr>
                <a:t>1</a:t>
              </a:r>
            </a:p>
          </p:txBody>
        </p:sp>
        <p:sp>
          <p:nvSpPr>
            <p:cNvPr id="377917" name="Rectangle 61"/>
            <p:cNvSpPr>
              <a:spLocks noChangeArrowheads="1"/>
            </p:cNvSpPr>
            <p:nvPr/>
          </p:nvSpPr>
          <p:spPr bwMode="auto">
            <a:xfrm>
              <a:off x="3969" y="1344"/>
              <a:ext cx="318" cy="2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00"/>
                  </a:solidFill>
                  <a:latin typeface="+mj-lt"/>
                  <a:ea typeface="+mj-ea"/>
                </a:rPr>
                <a:t>v</a:t>
              </a:r>
              <a:r>
                <a:rPr lang="en-US" altLang="zh-CN" sz="2800" b="1" baseline="-25000">
                  <a:solidFill>
                    <a:srgbClr val="000000"/>
                  </a:solidFill>
                  <a:latin typeface="+mj-lt"/>
                  <a:ea typeface="+mj-ea"/>
                </a:rPr>
                <a:t>2</a:t>
              </a:r>
            </a:p>
          </p:txBody>
        </p:sp>
        <p:sp>
          <p:nvSpPr>
            <p:cNvPr id="377918" name="Rectangle 62"/>
            <p:cNvSpPr>
              <a:spLocks noChangeArrowheads="1"/>
            </p:cNvSpPr>
            <p:nvPr/>
          </p:nvSpPr>
          <p:spPr bwMode="auto">
            <a:xfrm>
              <a:off x="4286" y="1344"/>
              <a:ext cx="318" cy="2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dirty="0">
                  <a:solidFill>
                    <a:srgbClr val="000000"/>
                  </a:solidFill>
                  <a:latin typeface="+mj-lt"/>
                  <a:ea typeface="+mj-ea"/>
                </a:rPr>
                <a:t>v</a:t>
              </a:r>
              <a:r>
                <a:rPr lang="en-US" altLang="zh-CN" sz="2800" b="1" baseline="-25000" dirty="0">
                  <a:solidFill>
                    <a:srgbClr val="000000"/>
                  </a:solidFill>
                  <a:latin typeface="+mj-lt"/>
                  <a:ea typeface="+mj-ea"/>
                </a:rPr>
                <a:t>3</a:t>
              </a:r>
            </a:p>
          </p:txBody>
        </p:sp>
        <p:sp>
          <p:nvSpPr>
            <p:cNvPr id="377919" name="Text Box 63"/>
            <p:cNvSpPr txBox="1">
              <a:spLocks noChangeArrowheads="1"/>
            </p:cNvSpPr>
            <p:nvPr/>
          </p:nvSpPr>
          <p:spPr bwMode="auto">
            <a:xfrm>
              <a:off x="2426" y="1344"/>
              <a:ext cx="95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solidFill>
                    <a:srgbClr val="000000"/>
                  </a:solidFill>
                  <a:latin typeface="+mj-lt"/>
                  <a:ea typeface="+mj-ea"/>
                </a:rPr>
                <a:t>vertex[5]=</a:t>
              </a:r>
            </a:p>
          </p:txBody>
        </p:sp>
        <p:sp>
          <p:nvSpPr>
            <p:cNvPr id="377920" name="Rectangle 64"/>
            <p:cNvSpPr>
              <a:spLocks noChangeArrowheads="1"/>
            </p:cNvSpPr>
            <p:nvPr/>
          </p:nvSpPr>
          <p:spPr bwMode="auto">
            <a:xfrm>
              <a:off x="4604" y="1344"/>
              <a:ext cx="318" cy="2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dirty="0">
                  <a:solidFill>
                    <a:srgbClr val="000000"/>
                  </a:solidFill>
                  <a:latin typeface="+mj-lt"/>
                  <a:ea typeface="+mj-ea"/>
                </a:rPr>
                <a:t>v</a:t>
              </a:r>
              <a:r>
                <a:rPr lang="en-US" altLang="zh-CN" sz="2800" b="1" baseline="-25000" dirty="0">
                  <a:solidFill>
                    <a:srgbClr val="000000"/>
                  </a:solidFill>
                  <a:latin typeface="+mj-lt"/>
                  <a:ea typeface="+mj-ea"/>
                </a:rPr>
                <a:t>4</a:t>
              </a:r>
            </a:p>
          </p:txBody>
        </p:sp>
      </p:grpSp>
      <p:sp>
        <p:nvSpPr>
          <p:cNvPr id="66" name="Text Box 51"/>
          <p:cNvSpPr txBox="1">
            <a:spLocks noChangeArrowheads="1"/>
          </p:cNvSpPr>
          <p:nvPr/>
        </p:nvSpPr>
        <p:spPr bwMode="auto">
          <a:xfrm>
            <a:off x="1964804" y="3193150"/>
            <a:ext cx="1676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smtClean="0">
                <a:solidFill>
                  <a:srgbClr val="000000"/>
                </a:solidFill>
                <a:latin typeface="+mj-lt"/>
                <a:ea typeface="+mj-ea"/>
              </a:rPr>
              <a:t>邻接</a:t>
            </a:r>
            <a:r>
              <a:rPr lang="zh-CN" altLang="en-US" sz="2400" dirty="0">
                <a:solidFill>
                  <a:srgbClr val="000000"/>
                </a:solidFill>
                <a:latin typeface="+mj-lt"/>
                <a:ea typeface="+mj-ea"/>
              </a:rPr>
              <a:t>表</a:t>
            </a:r>
            <a:endParaRPr kumimoji="1" lang="zh-CN" altLang="en-US" sz="2400" dirty="0">
              <a:solidFill>
                <a:srgbClr val="000000"/>
              </a:solidFill>
              <a:latin typeface="+mj-lt"/>
              <a:ea typeface="+mj-ea"/>
            </a:endParaRPr>
          </a:p>
        </p:txBody>
      </p:sp>
      <p:sp>
        <p:nvSpPr>
          <p:cNvPr id="3" name="直角上箭头 2"/>
          <p:cNvSpPr/>
          <p:nvPr/>
        </p:nvSpPr>
        <p:spPr bwMode="auto">
          <a:xfrm>
            <a:off x="3935710" y="1248372"/>
            <a:ext cx="1140346" cy="2230932"/>
          </a:xfrm>
          <a:prstGeom prst="bentUpArrow">
            <a:avLst>
              <a:gd name="adj1" fmla="val 5723"/>
              <a:gd name="adj2" fmla="val 7285"/>
              <a:gd name="adj3" fmla="val 17364"/>
            </a:avLst>
          </a:prstGeom>
          <a:solidFill>
            <a:srgbClr val="FF0000"/>
          </a:solidFill>
          <a:ln w="28575">
            <a:solidFill>
              <a:srgbClr val="FF0000"/>
            </a:solidFill>
            <a:round/>
            <a:headEnd/>
            <a:tailEnd/>
          </a:ln>
          <a:scene3d>
            <a:camera prst="orthographicFront">
              <a:rot lat="0" lon="0" rev="16200000"/>
            </a:camera>
            <a:lightRig rig="threePt" dir="t"/>
          </a:scene3d>
          <a:extLst/>
        </p:spPr>
        <p:txBody>
          <a:bodyPr wrap="none" tIns="108000" rtlCol="0" anchor="ctr"/>
          <a:lstStyle/>
          <a:p>
            <a:pPr algn="ctr"/>
            <a:endParaRPr lang="zh-CN" altLang="en-US" sz="2800" dirty="0">
              <a:latin typeface="+mn-lt"/>
              <a:ea typeface="+mn-ea"/>
            </a:endParaRPr>
          </a:p>
        </p:txBody>
      </p:sp>
      <p:cxnSp>
        <p:nvCxnSpPr>
          <p:cNvPr id="8" name="直接箭头连接符 7"/>
          <p:cNvCxnSpPr/>
          <p:nvPr/>
        </p:nvCxnSpPr>
        <p:spPr bwMode="auto">
          <a:xfrm>
            <a:off x="1737792" y="1780109"/>
            <a:ext cx="12700" cy="1753964"/>
          </a:xfrm>
          <a:prstGeom prst="straightConnector1">
            <a:avLst/>
          </a:prstGeom>
          <a:solidFill>
            <a:schemeClr val="accent1"/>
          </a:solidFill>
          <a:ln w="76200" cap="sq" cmpd="sng" algn="ctr">
            <a:solidFill>
              <a:srgbClr val="FF0000"/>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919290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descr="Rectangle: Click to edit Master text styles&#10;Second level&#10;Third level&#10;Fourth level&#10;Fifth level"/>
          <p:cNvSpPr>
            <a:spLocks noGrp="1" noChangeArrowheads="1"/>
          </p:cNvSpPr>
          <p:nvPr>
            <p:ph type="body" idx="1"/>
          </p:nvPr>
        </p:nvSpPr>
        <p:spPr>
          <a:xfrm>
            <a:off x="1417202" y="620713"/>
            <a:ext cx="7772400" cy="6237287"/>
          </a:xfrm>
        </p:spPr>
        <p:txBody>
          <a:bodyPr/>
          <a:lstStyle/>
          <a:p>
            <a:pPr>
              <a:lnSpc>
                <a:spcPct val="80000"/>
              </a:lnSpc>
              <a:spcBef>
                <a:spcPct val="10000"/>
              </a:spcBef>
              <a:buFont typeface="Wingdings" pitchFamily="2" charset="2"/>
              <a:buNone/>
            </a:pPr>
            <a:r>
              <a:rPr lang="en-US" altLang="zh-CN" sz="3200" dirty="0">
                <a:solidFill>
                  <a:srgbClr val="009900"/>
                </a:solidFill>
                <a:latin typeface="+mj-lt"/>
                <a:ea typeface="+mj-ea"/>
              </a:rPr>
              <a:t>//</a:t>
            </a:r>
            <a:r>
              <a:rPr lang="zh-CN" altLang="en-US" sz="3200" dirty="0">
                <a:solidFill>
                  <a:srgbClr val="009900"/>
                </a:solidFill>
                <a:latin typeface="+mj-lt"/>
                <a:ea typeface="+mj-ea"/>
              </a:rPr>
              <a:t>建图的构造</a:t>
            </a:r>
            <a:r>
              <a:rPr lang="zh-CN" altLang="en-US" sz="3200" dirty="0" smtClean="0">
                <a:solidFill>
                  <a:srgbClr val="009900"/>
                </a:solidFill>
                <a:latin typeface="+mj-lt"/>
                <a:ea typeface="+mj-ea"/>
              </a:rPr>
              <a:t>函数</a:t>
            </a:r>
            <a:r>
              <a:rPr lang="en-US" altLang="zh-CN" sz="3200" dirty="0" smtClean="0">
                <a:solidFill>
                  <a:srgbClr val="009900"/>
                </a:solidFill>
                <a:latin typeface="+mj-lt"/>
                <a:ea typeface="+mj-ea"/>
              </a:rPr>
              <a:t>*</a:t>
            </a:r>
            <a:endParaRPr lang="zh-CN" altLang="en-US" sz="3200" dirty="0">
              <a:solidFill>
                <a:srgbClr val="009900"/>
              </a:solidFill>
              <a:latin typeface="+mj-lt"/>
              <a:ea typeface="+mj-ea"/>
            </a:endParaRPr>
          </a:p>
          <a:p>
            <a:pPr>
              <a:lnSpc>
                <a:spcPct val="80000"/>
              </a:lnSpc>
              <a:spcBef>
                <a:spcPct val="10000"/>
              </a:spcBef>
              <a:buFont typeface="Wingdings" pitchFamily="2" charset="2"/>
              <a:buNone/>
            </a:pPr>
            <a:r>
              <a:rPr lang="en-US" altLang="zh-CN" sz="2400" b="0" dirty="0">
                <a:solidFill>
                  <a:srgbClr val="0000FF"/>
                </a:solidFill>
                <a:latin typeface="+mj-lt"/>
                <a:ea typeface="+mj-ea"/>
              </a:rPr>
              <a:t>template</a:t>
            </a:r>
            <a:r>
              <a:rPr lang="en-US" altLang="zh-CN" sz="2400" b="0" dirty="0">
                <a:latin typeface="+mj-lt"/>
                <a:ea typeface="+mj-ea"/>
              </a:rPr>
              <a:t> &lt;</a:t>
            </a:r>
            <a:r>
              <a:rPr lang="en-US" altLang="zh-CN" sz="2400" b="0" dirty="0">
                <a:solidFill>
                  <a:srgbClr val="0000FF"/>
                </a:solidFill>
                <a:latin typeface="+mj-lt"/>
                <a:ea typeface="+mj-ea"/>
              </a:rPr>
              <a:t>class</a:t>
            </a:r>
            <a:r>
              <a:rPr lang="en-US" altLang="zh-CN" sz="2400" b="0" dirty="0">
                <a:latin typeface="+mj-lt"/>
                <a:ea typeface="+mj-ea"/>
              </a:rPr>
              <a:t> T&gt; </a:t>
            </a:r>
          </a:p>
          <a:p>
            <a:pPr>
              <a:lnSpc>
                <a:spcPct val="80000"/>
              </a:lnSpc>
              <a:spcBef>
                <a:spcPct val="10000"/>
              </a:spcBef>
              <a:buFont typeface="Wingdings" pitchFamily="2" charset="2"/>
              <a:buNone/>
            </a:pPr>
            <a:r>
              <a:rPr lang="en-US" altLang="zh-CN" sz="2400" b="0" dirty="0">
                <a:solidFill>
                  <a:srgbClr val="0000FF"/>
                </a:solidFill>
                <a:latin typeface="+mj-lt"/>
                <a:ea typeface="+mj-ea"/>
              </a:rPr>
              <a:t>class</a:t>
            </a:r>
            <a:r>
              <a:rPr lang="en-US" altLang="zh-CN" sz="2400" b="0" dirty="0">
                <a:latin typeface="+mj-lt"/>
                <a:ea typeface="+mj-ea"/>
              </a:rPr>
              <a:t> </a:t>
            </a:r>
            <a:r>
              <a:rPr lang="en-US" altLang="zh-CN" sz="2400" b="0" dirty="0" err="1">
                <a:solidFill>
                  <a:srgbClr val="003300"/>
                </a:solidFill>
                <a:latin typeface="+mj-lt"/>
                <a:ea typeface="+mj-ea"/>
              </a:rPr>
              <a:t>ALGraph</a:t>
            </a:r>
            <a:r>
              <a:rPr lang="en-US" altLang="zh-CN" sz="2400" b="0" dirty="0">
                <a:solidFill>
                  <a:srgbClr val="003300"/>
                </a:solidFill>
                <a:latin typeface="+mj-lt"/>
                <a:ea typeface="+mj-ea"/>
              </a:rPr>
              <a:t>&lt;T&gt;:: </a:t>
            </a:r>
            <a:r>
              <a:rPr lang="en-US" altLang="zh-CN" sz="2400" b="0" dirty="0" err="1">
                <a:solidFill>
                  <a:srgbClr val="003300"/>
                </a:solidFill>
                <a:latin typeface="+mj-lt"/>
                <a:ea typeface="+mj-ea"/>
              </a:rPr>
              <a:t>MGraph</a:t>
            </a:r>
            <a:r>
              <a:rPr lang="en-US" altLang="zh-CN" sz="2400" b="0" dirty="0">
                <a:solidFill>
                  <a:srgbClr val="003300"/>
                </a:solidFill>
                <a:latin typeface="+mj-lt"/>
                <a:ea typeface="+mj-ea"/>
              </a:rPr>
              <a:t>(T a[],</a:t>
            </a:r>
            <a:r>
              <a:rPr lang="en-US" altLang="zh-CN" sz="2400" b="0" dirty="0">
                <a:latin typeface="+mj-lt"/>
                <a:ea typeface="+mj-ea"/>
              </a:rPr>
              <a:t> </a:t>
            </a:r>
            <a:r>
              <a:rPr lang="en-US" altLang="zh-CN" sz="2400" b="0" dirty="0" err="1">
                <a:solidFill>
                  <a:srgbClr val="0000FF"/>
                </a:solidFill>
                <a:latin typeface="+mj-lt"/>
                <a:ea typeface="+mj-ea"/>
              </a:rPr>
              <a:t>int</a:t>
            </a:r>
            <a:r>
              <a:rPr lang="en-US" altLang="zh-CN" sz="2400" b="0" dirty="0">
                <a:latin typeface="+mj-lt"/>
                <a:ea typeface="+mj-ea"/>
              </a:rPr>
              <a:t> n, </a:t>
            </a:r>
            <a:r>
              <a:rPr lang="en-US" altLang="zh-CN" sz="2400" b="0" dirty="0" err="1">
                <a:solidFill>
                  <a:srgbClr val="0000FF"/>
                </a:solidFill>
                <a:latin typeface="+mj-lt"/>
                <a:ea typeface="+mj-ea"/>
              </a:rPr>
              <a:t>int</a:t>
            </a:r>
            <a:r>
              <a:rPr lang="en-US" altLang="zh-CN" sz="2400" b="0" dirty="0">
                <a:latin typeface="+mj-lt"/>
                <a:ea typeface="+mj-ea"/>
              </a:rPr>
              <a:t> e)</a:t>
            </a:r>
          </a:p>
          <a:p>
            <a:pPr>
              <a:lnSpc>
                <a:spcPct val="80000"/>
              </a:lnSpc>
              <a:spcBef>
                <a:spcPct val="10000"/>
              </a:spcBef>
              <a:buFont typeface="Wingdings" pitchFamily="2" charset="2"/>
              <a:buNone/>
            </a:pPr>
            <a:r>
              <a:rPr lang="en-US" altLang="zh-CN" sz="2400" b="0" dirty="0">
                <a:latin typeface="+mj-lt"/>
                <a:ea typeface="+mj-ea"/>
              </a:rPr>
              <a:t>{</a:t>
            </a:r>
          </a:p>
          <a:p>
            <a:pPr>
              <a:lnSpc>
                <a:spcPct val="80000"/>
              </a:lnSpc>
              <a:spcBef>
                <a:spcPct val="10000"/>
              </a:spcBef>
              <a:buNone/>
            </a:pPr>
            <a:r>
              <a:rPr lang="en-US" altLang="zh-CN" sz="2400" dirty="0">
                <a:latin typeface="+mj-lt"/>
                <a:ea typeface="+mj-ea"/>
              </a:rPr>
              <a:t> 	</a:t>
            </a:r>
            <a:r>
              <a:rPr lang="en-US" altLang="zh-CN" sz="2400" b="0" dirty="0" err="1" smtClean="0">
                <a:solidFill>
                  <a:srgbClr val="003300"/>
                </a:solidFill>
                <a:latin typeface="+mj-lt"/>
                <a:ea typeface="+mj-ea"/>
              </a:rPr>
              <a:t>vNum</a:t>
            </a:r>
            <a:r>
              <a:rPr lang="en-US" altLang="zh-CN" sz="2400" b="0" dirty="0" smtClean="0">
                <a:solidFill>
                  <a:srgbClr val="003300"/>
                </a:solidFill>
                <a:latin typeface="+mj-lt"/>
                <a:ea typeface="+mj-ea"/>
              </a:rPr>
              <a:t> </a:t>
            </a:r>
            <a:r>
              <a:rPr lang="en-US" altLang="zh-CN" sz="2400" b="0" dirty="0">
                <a:solidFill>
                  <a:srgbClr val="003300"/>
                </a:solidFill>
                <a:latin typeface="+mj-lt"/>
                <a:ea typeface="+mj-ea"/>
              </a:rPr>
              <a:t>= n; </a:t>
            </a:r>
            <a:r>
              <a:rPr lang="en-US" altLang="zh-CN" sz="2400" b="0" dirty="0" err="1">
                <a:solidFill>
                  <a:srgbClr val="003300"/>
                </a:solidFill>
                <a:latin typeface="+mj-lt"/>
                <a:ea typeface="+mj-ea"/>
              </a:rPr>
              <a:t>arcNum</a:t>
            </a:r>
            <a:r>
              <a:rPr lang="en-US" altLang="zh-CN" sz="2400" b="0" dirty="0">
                <a:solidFill>
                  <a:srgbClr val="003300"/>
                </a:solidFill>
                <a:latin typeface="+mj-lt"/>
                <a:ea typeface="+mj-ea"/>
              </a:rPr>
              <a:t> = e; </a:t>
            </a:r>
          </a:p>
          <a:p>
            <a:pPr>
              <a:lnSpc>
                <a:spcPct val="80000"/>
              </a:lnSpc>
              <a:spcBef>
                <a:spcPct val="10000"/>
              </a:spcBef>
              <a:buClr>
                <a:schemeClr val="hlink"/>
              </a:buClr>
              <a:buSzPct val="110000"/>
              <a:buNone/>
            </a:pPr>
            <a:r>
              <a:rPr lang="en-US" altLang="zh-CN" sz="2400" dirty="0">
                <a:latin typeface="+mj-lt"/>
                <a:ea typeface="+mj-ea"/>
              </a:rPr>
              <a:t> 	</a:t>
            </a:r>
            <a:r>
              <a:rPr lang="en-US" altLang="zh-CN" sz="2400" dirty="0" smtClean="0">
                <a:solidFill>
                  <a:srgbClr val="0000FF"/>
                </a:solidFill>
                <a:latin typeface="+mj-lt"/>
                <a:ea typeface="+mj-ea"/>
              </a:rPr>
              <a:t>for</a:t>
            </a:r>
            <a:r>
              <a:rPr lang="en-US" altLang="zh-CN" sz="2400" dirty="0" smtClean="0">
                <a:latin typeface="+mj-lt"/>
                <a:ea typeface="+mj-ea"/>
              </a:rPr>
              <a:t>(</a:t>
            </a:r>
            <a:r>
              <a:rPr lang="en-US" altLang="zh-CN" sz="2400" dirty="0" err="1" smtClean="0">
                <a:solidFill>
                  <a:srgbClr val="0000FF"/>
                </a:solidFill>
                <a:latin typeface="+mj-lt"/>
                <a:ea typeface="+mj-ea"/>
              </a:rPr>
              <a:t>int</a:t>
            </a:r>
            <a:r>
              <a:rPr lang="en-US" altLang="zh-CN" sz="2400" dirty="0" smtClean="0">
                <a:latin typeface="+mj-lt"/>
                <a:ea typeface="+mj-ea"/>
              </a:rPr>
              <a:t> </a:t>
            </a:r>
            <a:r>
              <a:rPr lang="en-US" altLang="zh-CN" sz="2400" dirty="0">
                <a:solidFill>
                  <a:srgbClr val="003300"/>
                </a:solidFill>
                <a:latin typeface="+mj-lt"/>
                <a:ea typeface="+mj-ea"/>
              </a:rPr>
              <a:t>k=0;k&lt;</a:t>
            </a:r>
            <a:r>
              <a:rPr lang="en-US" altLang="zh-CN" sz="2400" dirty="0" err="1">
                <a:solidFill>
                  <a:srgbClr val="003300"/>
                </a:solidFill>
                <a:latin typeface="+mj-lt"/>
                <a:ea typeface="+mj-ea"/>
              </a:rPr>
              <a:t>n;k</a:t>
            </a:r>
            <a:r>
              <a:rPr lang="en-US" altLang="zh-CN" sz="2400" dirty="0">
                <a:solidFill>
                  <a:srgbClr val="003300"/>
                </a:solidFill>
                <a:latin typeface="+mj-lt"/>
                <a:ea typeface="+mj-ea"/>
              </a:rPr>
              <a:t>++)</a:t>
            </a:r>
          </a:p>
          <a:p>
            <a:pPr>
              <a:lnSpc>
                <a:spcPct val="80000"/>
              </a:lnSpc>
              <a:spcBef>
                <a:spcPct val="10000"/>
              </a:spcBef>
              <a:buClr>
                <a:schemeClr val="hlink"/>
              </a:buClr>
              <a:buSzPct val="110000"/>
              <a:buNone/>
            </a:pPr>
            <a:r>
              <a:rPr lang="en-US" altLang="zh-CN" sz="2400" dirty="0">
                <a:latin typeface="+mj-lt"/>
                <a:ea typeface="+mj-ea"/>
              </a:rPr>
              <a:t> 	</a:t>
            </a:r>
            <a:r>
              <a:rPr lang="en-US" altLang="zh-CN" sz="2400" dirty="0" smtClean="0">
                <a:solidFill>
                  <a:srgbClr val="003300"/>
                </a:solidFill>
                <a:latin typeface="+mj-lt"/>
                <a:ea typeface="+mj-ea"/>
              </a:rPr>
              <a:t>{</a:t>
            </a:r>
            <a:endParaRPr lang="en-US" altLang="zh-CN" sz="2400" dirty="0">
              <a:solidFill>
                <a:srgbClr val="003300"/>
              </a:solidFill>
              <a:latin typeface="+mj-lt"/>
              <a:ea typeface="+mj-ea"/>
            </a:endParaRPr>
          </a:p>
          <a:p>
            <a:pPr>
              <a:lnSpc>
                <a:spcPct val="80000"/>
              </a:lnSpc>
              <a:spcBef>
                <a:spcPct val="10000"/>
              </a:spcBef>
              <a:buClr>
                <a:schemeClr val="hlink"/>
              </a:buClr>
              <a:buSzPct val="110000"/>
              <a:buNone/>
            </a:pPr>
            <a:r>
              <a:rPr lang="en-US" altLang="zh-CN" sz="2400" dirty="0">
                <a:solidFill>
                  <a:srgbClr val="003300"/>
                </a:solidFill>
                <a:latin typeface="+mj-lt"/>
                <a:ea typeface="+mj-ea"/>
              </a:rPr>
              <a:t>         </a:t>
            </a:r>
            <a:r>
              <a:rPr lang="en-US" altLang="zh-CN" sz="2400" dirty="0" err="1">
                <a:solidFill>
                  <a:srgbClr val="003300"/>
                </a:solidFill>
                <a:latin typeface="+mj-lt"/>
                <a:ea typeface="+mj-ea"/>
              </a:rPr>
              <a:t>adjlist</a:t>
            </a:r>
            <a:r>
              <a:rPr lang="en-US" altLang="zh-CN" sz="2400" dirty="0">
                <a:solidFill>
                  <a:srgbClr val="003300"/>
                </a:solidFill>
                <a:latin typeface="+mj-lt"/>
                <a:ea typeface="+mj-ea"/>
              </a:rPr>
              <a:t>[</a:t>
            </a:r>
            <a:r>
              <a:rPr lang="en-US" altLang="zh-CN" sz="2400" dirty="0" err="1">
                <a:solidFill>
                  <a:srgbClr val="003300"/>
                </a:solidFill>
                <a:latin typeface="+mj-lt"/>
                <a:ea typeface="+mj-ea"/>
              </a:rPr>
              <a:t>i</a:t>
            </a:r>
            <a:r>
              <a:rPr lang="en-US" altLang="zh-CN" sz="2400" dirty="0">
                <a:solidFill>
                  <a:srgbClr val="003300"/>
                </a:solidFill>
                <a:latin typeface="+mj-lt"/>
                <a:ea typeface="+mj-ea"/>
              </a:rPr>
              <a:t>].vertex = a[</a:t>
            </a:r>
            <a:r>
              <a:rPr lang="en-US" altLang="zh-CN" sz="2400" dirty="0" err="1">
                <a:solidFill>
                  <a:srgbClr val="003300"/>
                </a:solidFill>
                <a:latin typeface="+mj-lt"/>
                <a:ea typeface="+mj-ea"/>
              </a:rPr>
              <a:t>i</a:t>
            </a:r>
            <a:r>
              <a:rPr lang="en-US" altLang="zh-CN" sz="2400" dirty="0">
                <a:solidFill>
                  <a:srgbClr val="003300"/>
                </a:solidFill>
                <a:latin typeface="+mj-lt"/>
                <a:ea typeface="+mj-ea"/>
              </a:rPr>
              <a:t>];</a:t>
            </a:r>
            <a:r>
              <a:rPr lang="en-US" altLang="zh-CN" sz="2400" dirty="0">
                <a:latin typeface="+mj-lt"/>
                <a:ea typeface="+mj-ea"/>
              </a:rPr>
              <a:t> </a:t>
            </a:r>
            <a:r>
              <a:rPr lang="en-US" altLang="zh-CN" sz="2400" dirty="0">
                <a:solidFill>
                  <a:srgbClr val="009900"/>
                </a:solidFill>
                <a:latin typeface="+mj-lt"/>
                <a:ea typeface="+mj-ea"/>
              </a:rPr>
              <a:t>//</a:t>
            </a:r>
            <a:r>
              <a:rPr lang="zh-CN" altLang="en-US" sz="2400" dirty="0">
                <a:solidFill>
                  <a:srgbClr val="009900"/>
                </a:solidFill>
                <a:latin typeface="+mj-lt"/>
                <a:ea typeface="+mj-ea"/>
              </a:rPr>
              <a:t>初始化顶点</a:t>
            </a:r>
          </a:p>
          <a:p>
            <a:pPr>
              <a:lnSpc>
                <a:spcPct val="80000"/>
              </a:lnSpc>
              <a:spcBef>
                <a:spcPct val="10000"/>
              </a:spcBef>
              <a:buClr>
                <a:schemeClr val="hlink"/>
              </a:buClr>
              <a:buSzPct val="110000"/>
              <a:buNone/>
            </a:pPr>
            <a:r>
              <a:rPr lang="en-US" altLang="zh-CN" sz="2400" dirty="0">
                <a:solidFill>
                  <a:srgbClr val="003300"/>
                </a:solidFill>
                <a:latin typeface="+mj-lt"/>
                <a:ea typeface="+mj-ea"/>
              </a:rPr>
              <a:t>         </a:t>
            </a:r>
            <a:r>
              <a:rPr lang="en-US" altLang="zh-CN" sz="2400" dirty="0" err="1">
                <a:solidFill>
                  <a:srgbClr val="003300"/>
                </a:solidFill>
                <a:latin typeface="+mj-lt"/>
                <a:ea typeface="+mj-ea"/>
              </a:rPr>
              <a:t>adjlist</a:t>
            </a:r>
            <a:r>
              <a:rPr lang="en-US" altLang="zh-CN" sz="2400" dirty="0">
                <a:solidFill>
                  <a:srgbClr val="003300"/>
                </a:solidFill>
                <a:latin typeface="+mj-lt"/>
                <a:ea typeface="+mj-ea"/>
              </a:rPr>
              <a:t>[</a:t>
            </a:r>
            <a:r>
              <a:rPr lang="en-US" altLang="zh-CN" sz="2400" dirty="0" err="1">
                <a:solidFill>
                  <a:srgbClr val="003300"/>
                </a:solidFill>
                <a:latin typeface="+mj-lt"/>
                <a:ea typeface="+mj-ea"/>
              </a:rPr>
              <a:t>i</a:t>
            </a:r>
            <a:r>
              <a:rPr lang="en-US" altLang="zh-CN" sz="2400" dirty="0">
                <a:solidFill>
                  <a:srgbClr val="003300"/>
                </a:solidFill>
                <a:latin typeface="+mj-lt"/>
                <a:ea typeface="+mj-ea"/>
              </a:rPr>
              <a:t>].</a:t>
            </a:r>
            <a:r>
              <a:rPr lang="en-US" altLang="zh-CN" sz="2400" dirty="0" err="1">
                <a:solidFill>
                  <a:srgbClr val="003300"/>
                </a:solidFill>
                <a:latin typeface="+mj-lt"/>
                <a:ea typeface="+mj-ea"/>
              </a:rPr>
              <a:t>firstarc</a:t>
            </a:r>
            <a:r>
              <a:rPr lang="en-US" altLang="zh-CN" sz="2400" dirty="0">
                <a:solidFill>
                  <a:srgbClr val="003300"/>
                </a:solidFill>
                <a:latin typeface="+mj-lt"/>
                <a:ea typeface="+mj-ea"/>
              </a:rPr>
              <a:t> = NULL; </a:t>
            </a:r>
            <a:r>
              <a:rPr lang="en-US" altLang="zh-CN" sz="2400" dirty="0">
                <a:solidFill>
                  <a:srgbClr val="009900"/>
                </a:solidFill>
                <a:latin typeface="+mj-lt"/>
                <a:ea typeface="+mj-ea"/>
              </a:rPr>
              <a:t>//</a:t>
            </a:r>
            <a:r>
              <a:rPr lang="zh-CN" altLang="en-US" sz="2400" dirty="0">
                <a:solidFill>
                  <a:srgbClr val="009900"/>
                </a:solidFill>
                <a:latin typeface="+mj-lt"/>
                <a:ea typeface="+mj-ea"/>
              </a:rPr>
              <a:t>初始化弧 </a:t>
            </a:r>
          </a:p>
          <a:p>
            <a:pPr>
              <a:lnSpc>
                <a:spcPct val="80000"/>
              </a:lnSpc>
              <a:spcBef>
                <a:spcPct val="10000"/>
              </a:spcBef>
              <a:buClr>
                <a:schemeClr val="hlink"/>
              </a:buClr>
              <a:buSzPct val="110000"/>
              <a:buNone/>
            </a:pPr>
            <a:r>
              <a:rPr lang="en-US" altLang="zh-CN" sz="2400" dirty="0">
                <a:latin typeface="+mj-lt"/>
                <a:ea typeface="+mj-ea"/>
              </a:rPr>
              <a:t> 	</a:t>
            </a:r>
            <a:r>
              <a:rPr lang="en-US" altLang="zh-CN" sz="2400" dirty="0" smtClean="0">
                <a:solidFill>
                  <a:srgbClr val="003300"/>
                </a:solidFill>
                <a:latin typeface="+mj-lt"/>
                <a:ea typeface="+mj-ea"/>
              </a:rPr>
              <a:t>}</a:t>
            </a:r>
            <a:r>
              <a:rPr lang="en-US" altLang="zh-CN" sz="2400" dirty="0">
                <a:solidFill>
                  <a:srgbClr val="003300"/>
                </a:solidFill>
                <a:latin typeface="+mj-lt"/>
                <a:ea typeface="+mj-ea"/>
              </a:rPr>
              <a:t>	   </a:t>
            </a:r>
            <a:r>
              <a:rPr lang="en-US" altLang="zh-CN" sz="2400" dirty="0">
                <a:latin typeface="+mj-lt"/>
                <a:ea typeface="+mj-ea"/>
              </a:rPr>
              <a:t> </a:t>
            </a:r>
            <a:r>
              <a:rPr lang="zh-CN" altLang="en-US" sz="2400" dirty="0">
                <a:latin typeface="+mj-lt"/>
                <a:ea typeface="+mj-ea"/>
              </a:rPr>
              <a:t>　</a:t>
            </a:r>
            <a:r>
              <a:rPr lang="en-US" altLang="zh-CN" sz="2400" dirty="0">
                <a:solidFill>
                  <a:srgbClr val="003300"/>
                </a:solidFill>
                <a:latin typeface="+mj-lt"/>
                <a:ea typeface="+mj-ea"/>
              </a:rPr>
              <a:t>       </a:t>
            </a:r>
            <a:endParaRPr lang="zh-CN" altLang="en-US" sz="2400" b="0" dirty="0" smtClean="0">
              <a:latin typeface="+mj-lt"/>
              <a:ea typeface="+mj-ea"/>
            </a:endParaRPr>
          </a:p>
          <a:p>
            <a:pPr>
              <a:lnSpc>
                <a:spcPct val="80000"/>
              </a:lnSpc>
              <a:spcBef>
                <a:spcPct val="10000"/>
              </a:spcBef>
              <a:buClr>
                <a:schemeClr val="hlink"/>
              </a:buClr>
              <a:buSzPct val="110000"/>
              <a:buNone/>
            </a:pPr>
            <a:r>
              <a:rPr lang="en-US" altLang="zh-CN" sz="2400" dirty="0">
                <a:latin typeface="+mj-lt"/>
                <a:ea typeface="+mj-ea"/>
              </a:rPr>
              <a:t> 	</a:t>
            </a:r>
            <a:r>
              <a:rPr lang="en-US" altLang="zh-CN" sz="2400" dirty="0" smtClean="0">
                <a:solidFill>
                  <a:srgbClr val="0000FF"/>
                </a:solidFill>
                <a:latin typeface="+mj-lt"/>
                <a:ea typeface="+mj-ea"/>
              </a:rPr>
              <a:t>for</a:t>
            </a:r>
            <a:r>
              <a:rPr lang="en-US" altLang="zh-CN" sz="2400" dirty="0" smtClean="0">
                <a:solidFill>
                  <a:srgbClr val="003300"/>
                </a:solidFill>
                <a:latin typeface="+mj-lt"/>
                <a:ea typeface="+mj-ea"/>
              </a:rPr>
              <a:t>(k=0;k</a:t>
            </a:r>
            <a:r>
              <a:rPr lang="en-US" altLang="zh-CN" sz="2400" dirty="0">
                <a:solidFill>
                  <a:srgbClr val="003300"/>
                </a:solidFill>
                <a:latin typeface="+mj-lt"/>
                <a:ea typeface="+mj-ea"/>
              </a:rPr>
              <a:t>&lt; </a:t>
            </a:r>
            <a:r>
              <a:rPr lang="en-US" altLang="zh-CN" sz="2400" dirty="0" err="1">
                <a:solidFill>
                  <a:srgbClr val="003300"/>
                </a:solidFill>
                <a:latin typeface="+mj-lt"/>
                <a:ea typeface="+mj-ea"/>
              </a:rPr>
              <a:t>e;k</a:t>
            </a:r>
            <a:r>
              <a:rPr lang="en-US" altLang="zh-CN" sz="2400" dirty="0" smtClean="0">
                <a:solidFill>
                  <a:srgbClr val="003300"/>
                </a:solidFill>
                <a:latin typeface="+mj-lt"/>
                <a:ea typeface="+mj-ea"/>
              </a:rPr>
              <a:t>++)</a:t>
            </a:r>
            <a:r>
              <a:rPr lang="en-US" altLang="zh-CN" sz="2400" dirty="0">
                <a:solidFill>
                  <a:srgbClr val="003300"/>
                </a:solidFill>
                <a:latin typeface="+mj-lt"/>
                <a:ea typeface="+mj-ea"/>
              </a:rPr>
              <a:t> </a:t>
            </a:r>
            <a:r>
              <a:rPr lang="en-US" altLang="zh-CN" sz="2400" dirty="0" smtClean="0">
                <a:solidFill>
                  <a:srgbClr val="003300"/>
                </a:solidFill>
                <a:latin typeface="+mj-lt"/>
                <a:ea typeface="+mj-ea"/>
              </a:rPr>
              <a:t> </a:t>
            </a:r>
            <a:r>
              <a:rPr lang="en-US" altLang="zh-CN" sz="2400" dirty="0" smtClean="0">
                <a:solidFill>
                  <a:srgbClr val="009900"/>
                </a:solidFill>
                <a:latin typeface="+mj-lt"/>
                <a:ea typeface="+mj-ea"/>
              </a:rPr>
              <a:t>//</a:t>
            </a:r>
            <a:r>
              <a:rPr lang="zh-CN" altLang="en-US" sz="2400" dirty="0">
                <a:solidFill>
                  <a:srgbClr val="009900"/>
                </a:solidFill>
                <a:latin typeface="+mj-lt"/>
                <a:ea typeface="+mj-ea"/>
              </a:rPr>
              <a:t>输入弧所依附的顶点信息</a:t>
            </a:r>
            <a:endParaRPr lang="zh-CN" altLang="en-US" sz="2400" dirty="0">
              <a:solidFill>
                <a:srgbClr val="003300"/>
              </a:solidFill>
              <a:latin typeface="+mj-lt"/>
              <a:ea typeface="+mj-ea"/>
            </a:endParaRPr>
          </a:p>
          <a:p>
            <a:pPr>
              <a:lnSpc>
                <a:spcPct val="80000"/>
              </a:lnSpc>
              <a:spcBef>
                <a:spcPct val="10000"/>
              </a:spcBef>
              <a:buClr>
                <a:schemeClr val="hlink"/>
              </a:buClr>
              <a:buSzPct val="110000"/>
              <a:buNone/>
            </a:pPr>
            <a:r>
              <a:rPr lang="en-US" altLang="zh-CN" sz="2400" dirty="0">
                <a:latin typeface="+mj-lt"/>
                <a:ea typeface="+mj-ea"/>
              </a:rPr>
              <a:t> 	</a:t>
            </a:r>
            <a:r>
              <a:rPr lang="en-US" altLang="zh-CN" sz="2400" dirty="0" smtClean="0">
                <a:solidFill>
                  <a:srgbClr val="003300"/>
                </a:solidFill>
                <a:latin typeface="+mj-lt"/>
                <a:ea typeface="+mj-ea"/>
              </a:rPr>
              <a:t>{</a:t>
            </a:r>
            <a:r>
              <a:rPr lang="en-US" altLang="zh-CN" sz="2400" dirty="0">
                <a:solidFill>
                  <a:srgbClr val="003300"/>
                </a:solidFill>
                <a:latin typeface="+mj-lt"/>
                <a:ea typeface="+mj-ea"/>
              </a:rPr>
              <a:t>	</a:t>
            </a:r>
          </a:p>
          <a:p>
            <a:pPr>
              <a:lnSpc>
                <a:spcPct val="80000"/>
              </a:lnSpc>
              <a:spcBef>
                <a:spcPct val="10000"/>
              </a:spcBef>
              <a:buClr>
                <a:schemeClr val="hlink"/>
              </a:buClr>
              <a:buSzPct val="110000"/>
              <a:buNone/>
            </a:pPr>
            <a:r>
              <a:rPr lang="en-US" altLang="zh-CN" sz="2400" dirty="0">
                <a:solidFill>
                  <a:srgbClr val="003300"/>
                </a:solidFill>
                <a:latin typeface="+mj-lt"/>
                <a:ea typeface="+mj-ea"/>
              </a:rPr>
              <a:t>         </a:t>
            </a:r>
            <a:r>
              <a:rPr lang="en-US" altLang="zh-CN" sz="2400" dirty="0" err="1">
                <a:solidFill>
                  <a:srgbClr val="003300"/>
                </a:solidFill>
                <a:latin typeface="+mj-lt"/>
                <a:ea typeface="+mj-ea"/>
              </a:rPr>
              <a:t>cin</a:t>
            </a:r>
            <a:r>
              <a:rPr lang="en-US" altLang="zh-CN" sz="2400" dirty="0">
                <a:solidFill>
                  <a:srgbClr val="003300"/>
                </a:solidFill>
                <a:latin typeface="+mj-lt"/>
                <a:ea typeface="+mj-ea"/>
              </a:rPr>
              <a:t>&gt;&gt;</a:t>
            </a:r>
            <a:r>
              <a:rPr lang="en-US" altLang="zh-CN" sz="2400" dirty="0" err="1">
                <a:solidFill>
                  <a:srgbClr val="003300"/>
                </a:solidFill>
                <a:latin typeface="+mj-lt"/>
                <a:ea typeface="+mj-ea"/>
              </a:rPr>
              <a:t>i</a:t>
            </a:r>
            <a:r>
              <a:rPr lang="en-US" altLang="zh-CN" sz="2400" dirty="0">
                <a:solidFill>
                  <a:srgbClr val="003300"/>
                </a:solidFill>
                <a:latin typeface="+mj-lt"/>
                <a:ea typeface="+mj-ea"/>
              </a:rPr>
              <a:t>&gt;&gt;j</a:t>
            </a:r>
            <a:r>
              <a:rPr lang="en-US" altLang="zh-CN" sz="2400" dirty="0" smtClean="0">
                <a:solidFill>
                  <a:srgbClr val="003300"/>
                </a:solidFill>
                <a:latin typeface="+mj-lt"/>
                <a:ea typeface="+mj-ea"/>
              </a:rPr>
              <a:t>;      //</a:t>
            </a:r>
            <a:r>
              <a:rPr lang="zh-CN" altLang="en-US" sz="2400" dirty="0" smtClean="0">
                <a:solidFill>
                  <a:srgbClr val="003300"/>
                </a:solidFill>
                <a:latin typeface="+mj-lt"/>
                <a:ea typeface="+mj-ea"/>
              </a:rPr>
              <a:t>键盘输入一条弧信息，插入邻接表中</a:t>
            </a:r>
            <a:endParaRPr lang="en-US" altLang="zh-CN" sz="2400" dirty="0">
              <a:solidFill>
                <a:srgbClr val="003300"/>
              </a:solidFill>
              <a:latin typeface="+mj-lt"/>
              <a:ea typeface="+mj-ea"/>
            </a:endParaRPr>
          </a:p>
          <a:p>
            <a:pPr>
              <a:lnSpc>
                <a:spcPct val="80000"/>
              </a:lnSpc>
              <a:spcBef>
                <a:spcPct val="10000"/>
              </a:spcBef>
              <a:buClr>
                <a:schemeClr val="hlink"/>
              </a:buClr>
              <a:buSzPct val="110000"/>
              <a:buNone/>
            </a:pPr>
            <a:r>
              <a:rPr lang="en-US" altLang="zh-CN" sz="2400" dirty="0">
                <a:solidFill>
                  <a:srgbClr val="003300"/>
                </a:solidFill>
                <a:latin typeface="+mj-lt"/>
                <a:ea typeface="+mj-ea"/>
              </a:rPr>
              <a:t>         </a:t>
            </a:r>
            <a:r>
              <a:rPr lang="en-US" altLang="zh-CN" sz="2400" dirty="0" err="1">
                <a:solidFill>
                  <a:srgbClr val="003300"/>
                </a:solidFill>
                <a:latin typeface="+mj-lt"/>
                <a:ea typeface="+mj-ea"/>
              </a:rPr>
              <a:t>ArcNode</a:t>
            </a:r>
            <a:r>
              <a:rPr lang="en-US" altLang="zh-CN" sz="2400" dirty="0">
                <a:solidFill>
                  <a:srgbClr val="003300"/>
                </a:solidFill>
                <a:latin typeface="+mj-lt"/>
                <a:ea typeface="+mj-ea"/>
              </a:rPr>
              <a:t> *s</a:t>
            </a:r>
            <a:r>
              <a:rPr lang="en-US" altLang="zh-CN" sz="2400" dirty="0">
                <a:latin typeface="+mj-lt"/>
                <a:ea typeface="+mj-ea"/>
              </a:rPr>
              <a:t> </a:t>
            </a:r>
            <a:r>
              <a:rPr lang="en-US" altLang="zh-CN" sz="2400" dirty="0">
                <a:solidFill>
                  <a:srgbClr val="003300"/>
                </a:solidFill>
                <a:latin typeface="+mj-lt"/>
                <a:ea typeface="+mj-ea"/>
              </a:rPr>
              <a:t>=</a:t>
            </a:r>
            <a:r>
              <a:rPr lang="en-US" altLang="zh-CN" sz="2400" dirty="0">
                <a:solidFill>
                  <a:srgbClr val="0000FF"/>
                </a:solidFill>
                <a:latin typeface="+mj-lt"/>
                <a:ea typeface="+mj-ea"/>
              </a:rPr>
              <a:t>new </a:t>
            </a:r>
            <a:r>
              <a:rPr lang="en-US" altLang="zh-CN" sz="2400" dirty="0" err="1">
                <a:solidFill>
                  <a:srgbClr val="003300"/>
                </a:solidFill>
                <a:latin typeface="+mj-lt"/>
                <a:ea typeface="+mj-ea"/>
              </a:rPr>
              <a:t>ArcNode</a:t>
            </a:r>
            <a:r>
              <a:rPr lang="en-US" altLang="zh-CN" sz="2400" dirty="0">
                <a:solidFill>
                  <a:srgbClr val="003300"/>
                </a:solidFill>
                <a:latin typeface="+mj-lt"/>
                <a:ea typeface="+mj-ea"/>
              </a:rPr>
              <a:t>;  s-&gt;</a:t>
            </a:r>
            <a:r>
              <a:rPr lang="en-US" altLang="zh-CN" sz="2400" dirty="0" err="1">
                <a:solidFill>
                  <a:srgbClr val="003300"/>
                </a:solidFill>
                <a:latin typeface="+mj-lt"/>
                <a:ea typeface="+mj-ea"/>
              </a:rPr>
              <a:t>adjvex</a:t>
            </a:r>
            <a:r>
              <a:rPr lang="en-US" altLang="zh-CN" sz="2400" dirty="0">
                <a:solidFill>
                  <a:srgbClr val="003300"/>
                </a:solidFill>
                <a:latin typeface="+mj-lt"/>
                <a:ea typeface="+mj-ea"/>
              </a:rPr>
              <a:t> = j; </a:t>
            </a:r>
          </a:p>
          <a:p>
            <a:pPr>
              <a:lnSpc>
                <a:spcPct val="80000"/>
              </a:lnSpc>
              <a:spcBef>
                <a:spcPct val="10000"/>
              </a:spcBef>
              <a:buClr>
                <a:schemeClr val="hlink"/>
              </a:buClr>
              <a:buSzPct val="110000"/>
              <a:buNone/>
            </a:pPr>
            <a:r>
              <a:rPr lang="en-US" altLang="zh-CN" sz="2400" dirty="0">
                <a:solidFill>
                  <a:srgbClr val="003300"/>
                </a:solidFill>
                <a:latin typeface="+mj-lt"/>
                <a:ea typeface="+mj-ea"/>
              </a:rPr>
              <a:t>         s-&gt;</a:t>
            </a:r>
            <a:r>
              <a:rPr lang="en-US" altLang="zh-CN" sz="2400" dirty="0" err="1">
                <a:solidFill>
                  <a:srgbClr val="003300"/>
                </a:solidFill>
                <a:latin typeface="+mj-lt"/>
                <a:ea typeface="+mj-ea"/>
              </a:rPr>
              <a:t>nextarc</a:t>
            </a:r>
            <a:r>
              <a:rPr lang="en-US" altLang="zh-CN" sz="2400" dirty="0">
                <a:solidFill>
                  <a:srgbClr val="003300"/>
                </a:solidFill>
                <a:latin typeface="+mj-lt"/>
                <a:ea typeface="+mj-ea"/>
              </a:rPr>
              <a:t> = </a:t>
            </a:r>
            <a:r>
              <a:rPr lang="en-US" altLang="zh-CN" sz="2400" dirty="0" err="1">
                <a:solidFill>
                  <a:srgbClr val="003300"/>
                </a:solidFill>
                <a:latin typeface="+mj-lt"/>
                <a:ea typeface="+mj-ea"/>
              </a:rPr>
              <a:t>adjlist</a:t>
            </a:r>
            <a:r>
              <a:rPr lang="en-US" altLang="zh-CN" sz="2400" dirty="0">
                <a:solidFill>
                  <a:srgbClr val="003300"/>
                </a:solidFill>
                <a:latin typeface="+mj-lt"/>
                <a:ea typeface="+mj-ea"/>
              </a:rPr>
              <a:t>[</a:t>
            </a:r>
            <a:r>
              <a:rPr lang="en-US" altLang="zh-CN" sz="2400" dirty="0" err="1">
                <a:solidFill>
                  <a:srgbClr val="003300"/>
                </a:solidFill>
                <a:latin typeface="+mj-lt"/>
                <a:ea typeface="+mj-ea"/>
              </a:rPr>
              <a:t>i</a:t>
            </a:r>
            <a:r>
              <a:rPr lang="en-US" altLang="zh-CN" sz="2400" dirty="0">
                <a:solidFill>
                  <a:srgbClr val="003300"/>
                </a:solidFill>
                <a:latin typeface="+mj-lt"/>
                <a:ea typeface="+mj-ea"/>
              </a:rPr>
              <a:t>].</a:t>
            </a:r>
            <a:r>
              <a:rPr lang="en-US" altLang="zh-CN" sz="2400" dirty="0" err="1">
                <a:solidFill>
                  <a:srgbClr val="003300"/>
                </a:solidFill>
                <a:latin typeface="+mj-lt"/>
                <a:ea typeface="+mj-ea"/>
              </a:rPr>
              <a:t>firstarc</a:t>
            </a:r>
            <a:r>
              <a:rPr lang="en-US" altLang="zh-CN" sz="2400" dirty="0">
                <a:solidFill>
                  <a:srgbClr val="003300"/>
                </a:solidFill>
                <a:latin typeface="+mj-lt"/>
                <a:ea typeface="+mj-ea"/>
              </a:rPr>
              <a:t> ;      </a:t>
            </a:r>
            <a:r>
              <a:rPr lang="en-US" altLang="zh-CN" sz="2400" dirty="0">
                <a:solidFill>
                  <a:srgbClr val="009900"/>
                </a:solidFill>
                <a:latin typeface="+mj-lt"/>
                <a:ea typeface="+mj-ea"/>
              </a:rPr>
              <a:t>//</a:t>
            </a:r>
            <a:r>
              <a:rPr lang="zh-CN" altLang="en-US" sz="2400" dirty="0">
                <a:solidFill>
                  <a:srgbClr val="009900"/>
                </a:solidFill>
                <a:latin typeface="+mj-lt"/>
                <a:ea typeface="+mj-ea"/>
              </a:rPr>
              <a:t>头插法</a:t>
            </a:r>
          </a:p>
          <a:p>
            <a:pPr>
              <a:lnSpc>
                <a:spcPct val="80000"/>
              </a:lnSpc>
              <a:spcBef>
                <a:spcPct val="10000"/>
              </a:spcBef>
              <a:buClr>
                <a:schemeClr val="hlink"/>
              </a:buClr>
              <a:buSzPct val="110000"/>
              <a:buNone/>
            </a:pPr>
            <a:r>
              <a:rPr lang="en-US" altLang="zh-CN" sz="2400" dirty="0">
                <a:solidFill>
                  <a:srgbClr val="003300"/>
                </a:solidFill>
                <a:latin typeface="+mj-lt"/>
                <a:ea typeface="+mj-ea"/>
              </a:rPr>
              <a:t>         </a:t>
            </a:r>
            <a:r>
              <a:rPr lang="en-US" altLang="zh-CN" sz="2400" dirty="0" err="1">
                <a:solidFill>
                  <a:srgbClr val="003300"/>
                </a:solidFill>
                <a:latin typeface="+mj-lt"/>
                <a:ea typeface="+mj-ea"/>
              </a:rPr>
              <a:t>adjlist</a:t>
            </a:r>
            <a:r>
              <a:rPr lang="en-US" altLang="zh-CN" sz="2400" dirty="0">
                <a:solidFill>
                  <a:srgbClr val="003300"/>
                </a:solidFill>
                <a:latin typeface="+mj-lt"/>
                <a:ea typeface="+mj-ea"/>
              </a:rPr>
              <a:t>[</a:t>
            </a:r>
            <a:r>
              <a:rPr lang="en-US" altLang="zh-CN" sz="2400" dirty="0" err="1">
                <a:solidFill>
                  <a:srgbClr val="003300"/>
                </a:solidFill>
                <a:latin typeface="+mj-lt"/>
                <a:ea typeface="+mj-ea"/>
              </a:rPr>
              <a:t>i</a:t>
            </a:r>
            <a:r>
              <a:rPr lang="en-US" altLang="zh-CN" sz="2400" dirty="0">
                <a:solidFill>
                  <a:srgbClr val="003300"/>
                </a:solidFill>
                <a:latin typeface="+mj-lt"/>
                <a:ea typeface="+mj-ea"/>
              </a:rPr>
              <a:t>].</a:t>
            </a:r>
            <a:r>
              <a:rPr lang="en-US" altLang="zh-CN" sz="2400" dirty="0" err="1">
                <a:solidFill>
                  <a:srgbClr val="003300"/>
                </a:solidFill>
                <a:latin typeface="+mj-lt"/>
                <a:ea typeface="+mj-ea"/>
              </a:rPr>
              <a:t>firstarc</a:t>
            </a:r>
            <a:r>
              <a:rPr lang="en-US" altLang="zh-CN" sz="2400" dirty="0">
                <a:solidFill>
                  <a:srgbClr val="003300"/>
                </a:solidFill>
                <a:latin typeface="+mj-lt"/>
                <a:ea typeface="+mj-ea"/>
              </a:rPr>
              <a:t> = s;</a:t>
            </a:r>
          </a:p>
          <a:p>
            <a:pPr>
              <a:lnSpc>
                <a:spcPct val="80000"/>
              </a:lnSpc>
              <a:spcBef>
                <a:spcPct val="10000"/>
              </a:spcBef>
              <a:buClr>
                <a:schemeClr val="hlink"/>
              </a:buClr>
              <a:buSzPct val="110000"/>
              <a:buNone/>
            </a:pPr>
            <a:r>
              <a:rPr lang="en-US" altLang="zh-CN" sz="2400" dirty="0">
                <a:latin typeface="+mj-lt"/>
                <a:ea typeface="+mj-ea"/>
              </a:rPr>
              <a:t> 	</a:t>
            </a:r>
            <a:r>
              <a:rPr lang="en-US" altLang="zh-CN" sz="2400" dirty="0" smtClean="0">
                <a:solidFill>
                  <a:srgbClr val="003300"/>
                </a:solidFill>
                <a:latin typeface="+mj-lt"/>
                <a:ea typeface="+mj-ea"/>
              </a:rPr>
              <a:t>}</a:t>
            </a:r>
            <a:endParaRPr lang="en-US" altLang="zh-CN" sz="2400" dirty="0">
              <a:solidFill>
                <a:srgbClr val="003300"/>
              </a:solidFill>
              <a:latin typeface="+mj-lt"/>
              <a:ea typeface="+mj-ea"/>
            </a:endParaRPr>
          </a:p>
          <a:p>
            <a:pPr>
              <a:lnSpc>
                <a:spcPct val="80000"/>
              </a:lnSpc>
              <a:spcBef>
                <a:spcPct val="10000"/>
              </a:spcBef>
              <a:buFont typeface="Wingdings" pitchFamily="2" charset="2"/>
              <a:buNone/>
            </a:pPr>
            <a:r>
              <a:rPr lang="en-US" altLang="zh-CN" sz="2400" b="0" dirty="0" smtClean="0">
                <a:solidFill>
                  <a:srgbClr val="003300"/>
                </a:solidFill>
                <a:latin typeface="+mj-lt"/>
                <a:ea typeface="+mj-ea"/>
              </a:rPr>
              <a:t>}</a:t>
            </a:r>
            <a:endParaRPr lang="en-US" altLang="zh-CN" sz="2400" b="0" dirty="0">
              <a:solidFill>
                <a:srgbClr val="003300"/>
              </a:solidFill>
              <a:latin typeface="+mj-lt"/>
              <a:ea typeface="+mj-ea"/>
            </a:endParaRPr>
          </a:p>
        </p:txBody>
      </p:sp>
      <p:grpSp>
        <p:nvGrpSpPr>
          <p:cNvPr id="378885" name="Group 5"/>
          <p:cNvGrpSpPr>
            <a:grpSpLocks/>
          </p:cNvGrpSpPr>
          <p:nvPr/>
        </p:nvGrpSpPr>
        <p:grpSpPr bwMode="auto">
          <a:xfrm>
            <a:off x="6803901" y="260648"/>
            <a:ext cx="2160587" cy="2397125"/>
            <a:chOff x="3878" y="1842"/>
            <a:chExt cx="1361" cy="1510"/>
          </a:xfrm>
        </p:grpSpPr>
        <p:sp>
          <p:nvSpPr>
            <p:cNvPr id="378886" name="Oval 6"/>
            <p:cNvSpPr>
              <a:spLocks noChangeArrowheads="1"/>
            </p:cNvSpPr>
            <p:nvPr/>
          </p:nvSpPr>
          <p:spPr bwMode="auto">
            <a:xfrm>
              <a:off x="3878" y="184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v1</a:t>
              </a:r>
            </a:p>
          </p:txBody>
        </p:sp>
        <p:sp>
          <p:nvSpPr>
            <p:cNvPr id="378887" name="Oval 7"/>
            <p:cNvSpPr>
              <a:spLocks noChangeArrowheads="1"/>
            </p:cNvSpPr>
            <p:nvPr/>
          </p:nvSpPr>
          <p:spPr bwMode="auto">
            <a:xfrm>
              <a:off x="3878" y="2613"/>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v2</a:t>
              </a:r>
            </a:p>
          </p:txBody>
        </p:sp>
        <p:sp>
          <p:nvSpPr>
            <p:cNvPr id="378888" name="Oval 8"/>
            <p:cNvSpPr>
              <a:spLocks noChangeArrowheads="1"/>
            </p:cNvSpPr>
            <p:nvPr/>
          </p:nvSpPr>
          <p:spPr bwMode="auto">
            <a:xfrm>
              <a:off x="4422" y="2250"/>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v4</a:t>
              </a:r>
            </a:p>
          </p:txBody>
        </p:sp>
        <p:sp>
          <p:nvSpPr>
            <p:cNvPr id="378889" name="Oval 9"/>
            <p:cNvSpPr>
              <a:spLocks noChangeArrowheads="1"/>
            </p:cNvSpPr>
            <p:nvPr/>
          </p:nvSpPr>
          <p:spPr bwMode="auto">
            <a:xfrm>
              <a:off x="4966" y="184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v5</a:t>
              </a:r>
            </a:p>
          </p:txBody>
        </p:sp>
        <p:sp>
          <p:nvSpPr>
            <p:cNvPr id="378890" name="Oval 10"/>
            <p:cNvSpPr>
              <a:spLocks noChangeArrowheads="1"/>
            </p:cNvSpPr>
            <p:nvPr/>
          </p:nvSpPr>
          <p:spPr bwMode="auto">
            <a:xfrm>
              <a:off x="4966" y="2658"/>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v3</a:t>
              </a:r>
            </a:p>
          </p:txBody>
        </p:sp>
        <p:sp>
          <p:nvSpPr>
            <p:cNvPr id="378891" name="Line 11"/>
            <p:cNvSpPr>
              <a:spLocks noChangeShapeType="1"/>
            </p:cNvSpPr>
            <p:nvPr/>
          </p:nvSpPr>
          <p:spPr bwMode="auto">
            <a:xfrm>
              <a:off x="4014" y="2114"/>
              <a:ext cx="0" cy="499"/>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8892" name="Line 12"/>
            <p:cNvSpPr>
              <a:spLocks noChangeShapeType="1"/>
            </p:cNvSpPr>
            <p:nvPr/>
          </p:nvSpPr>
          <p:spPr bwMode="auto">
            <a:xfrm>
              <a:off x="4150" y="1978"/>
              <a:ext cx="816" cy="0"/>
            </a:xfrm>
            <a:prstGeom prst="line">
              <a:avLst/>
            </a:prstGeom>
            <a:noFill/>
            <a:ln w="25400">
              <a:solidFill>
                <a:schemeClr val="tx1"/>
              </a:solidFill>
              <a:miter lim="800000"/>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8893" name="Line 13"/>
            <p:cNvSpPr>
              <a:spLocks noChangeShapeType="1"/>
            </p:cNvSpPr>
            <p:nvPr/>
          </p:nvSpPr>
          <p:spPr bwMode="auto">
            <a:xfrm>
              <a:off x="5102" y="2114"/>
              <a:ext cx="0" cy="544"/>
            </a:xfrm>
            <a:prstGeom prst="line">
              <a:avLst/>
            </a:prstGeom>
            <a:noFill/>
            <a:ln w="25400">
              <a:solidFill>
                <a:schemeClr val="tx1"/>
              </a:solidFill>
              <a:miter lim="800000"/>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8894" name="Line 14"/>
            <p:cNvSpPr>
              <a:spLocks noChangeShapeType="1"/>
            </p:cNvSpPr>
            <p:nvPr/>
          </p:nvSpPr>
          <p:spPr bwMode="auto">
            <a:xfrm flipH="1" flipV="1">
              <a:off x="4134" y="2779"/>
              <a:ext cx="862"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8895" name="Line 15"/>
            <p:cNvSpPr>
              <a:spLocks noChangeShapeType="1"/>
            </p:cNvSpPr>
            <p:nvPr/>
          </p:nvSpPr>
          <p:spPr bwMode="auto">
            <a:xfrm flipH="1">
              <a:off x="4694" y="2069"/>
              <a:ext cx="318" cy="272"/>
            </a:xfrm>
            <a:prstGeom prst="line">
              <a:avLst/>
            </a:prstGeom>
            <a:noFill/>
            <a:ln w="25400">
              <a:solidFill>
                <a:schemeClr val="tx1"/>
              </a:solidFill>
              <a:miter lim="800000"/>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8896" name="Line 16"/>
            <p:cNvSpPr>
              <a:spLocks noChangeShapeType="1"/>
            </p:cNvSpPr>
            <p:nvPr/>
          </p:nvSpPr>
          <p:spPr bwMode="auto">
            <a:xfrm>
              <a:off x="4649" y="2477"/>
              <a:ext cx="363" cy="227"/>
            </a:xfrm>
            <a:prstGeom prst="line">
              <a:avLst/>
            </a:prstGeom>
            <a:noFill/>
            <a:ln w="25400">
              <a:solidFill>
                <a:schemeClr val="tx1"/>
              </a:solidFill>
              <a:miter lim="800000"/>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8897" name="Text Box 17"/>
            <p:cNvSpPr txBox="1">
              <a:spLocks noChangeArrowheads="1"/>
            </p:cNvSpPr>
            <p:nvPr/>
          </p:nvSpPr>
          <p:spPr bwMode="auto">
            <a:xfrm>
              <a:off x="4241" y="3022"/>
              <a:ext cx="99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Times New Roman" pitchFamily="18" charset="0"/>
                  <a:ea typeface="楷体_GB2312" pitchFamily="49" charset="-122"/>
                </a:rPr>
                <a:t>有向图</a:t>
              </a:r>
              <a:r>
                <a:rPr lang="en-US" altLang="zh-CN" sz="2800" b="1" dirty="0">
                  <a:latin typeface="Times New Roman" pitchFamily="18" charset="0"/>
                </a:rPr>
                <a:t>G</a:t>
              </a:r>
            </a:p>
          </p:txBody>
        </p:sp>
        <p:sp>
          <p:nvSpPr>
            <p:cNvPr id="378898" name="Line 18"/>
            <p:cNvSpPr>
              <a:spLocks noChangeShapeType="1"/>
            </p:cNvSpPr>
            <p:nvPr/>
          </p:nvSpPr>
          <p:spPr bwMode="auto">
            <a:xfrm flipH="1" flipV="1">
              <a:off x="4150" y="2069"/>
              <a:ext cx="272" cy="227"/>
            </a:xfrm>
            <a:prstGeom prst="line">
              <a:avLst/>
            </a:prstGeom>
            <a:noFill/>
            <a:ln w="25400">
              <a:solidFill>
                <a:schemeClr val="tx1"/>
              </a:solidFill>
              <a:miter lim="800000"/>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56256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a:xfrm>
            <a:off x="2483768" y="332656"/>
            <a:ext cx="6658645" cy="4680520"/>
          </a:xfrm>
        </p:spPr>
        <p:txBody>
          <a:bodyPr/>
          <a:lstStyle/>
          <a:p>
            <a:pPr>
              <a:lnSpc>
                <a:spcPct val="90000"/>
              </a:lnSpc>
            </a:pPr>
            <a:r>
              <a:rPr lang="zh-CN" altLang="en-US" sz="8800" dirty="0" smtClean="0">
                <a:solidFill>
                  <a:srgbClr val="002060"/>
                </a:solidFill>
              </a:rPr>
              <a:t>数据结构</a:t>
            </a:r>
            <a:r>
              <a:rPr lang="en-US" altLang="zh-CN" sz="8800" dirty="0" smtClean="0">
                <a:solidFill>
                  <a:srgbClr val="002060"/>
                </a:solidFill>
              </a:rPr>
              <a:t/>
            </a:r>
            <a:br>
              <a:rPr lang="en-US" altLang="zh-CN" sz="8800" dirty="0" smtClean="0">
                <a:solidFill>
                  <a:srgbClr val="002060"/>
                </a:solidFill>
              </a:rPr>
            </a:br>
            <a:r>
              <a:rPr lang="en-US" altLang="zh-CN" sz="3000" dirty="0" smtClean="0">
                <a:solidFill>
                  <a:srgbClr val="002060"/>
                </a:solidFill>
              </a:rPr>
              <a:t>   </a:t>
            </a:r>
            <a:r>
              <a:rPr lang="en-US" altLang="zh-CN" sz="8800" dirty="0" smtClean="0">
                <a:solidFill>
                  <a:srgbClr val="002060"/>
                </a:solidFill>
              </a:rPr>
              <a:t/>
            </a:r>
            <a:br>
              <a:rPr lang="en-US" altLang="zh-CN" sz="8800" dirty="0" smtClean="0">
                <a:solidFill>
                  <a:srgbClr val="002060"/>
                </a:solidFill>
              </a:rPr>
            </a:br>
            <a:r>
              <a:rPr lang="zh-CN" altLang="en-US" sz="6000" dirty="0" smtClean="0"/>
              <a:t>第</a:t>
            </a:r>
            <a:r>
              <a:rPr lang="en-US" altLang="zh-CN" sz="6000" dirty="0" smtClean="0"/>
              <a:t>5</a:t>
            </a:r>
            <a:r>
              <a:rPr lang="zh-CN" altLang="en-US" sz="6000" dirty="0" smtClean="0"/>
              <a:t>章 图 （</a:t>
            </a:r>
            <a:r>
              <a:rPr lang="en-US" altLang="zh-CN" sz="6000" dirty="0" smtClean="0"/>
              <a:t>2</a:t>
            </a:r>
            <a:r>
              <a:rPr lang="zh-CN" altLang="en-US" sz="6000" dirty="0" smtClean="0"/>
              <a:t>）</a:t>
            </a:r>
            <a:r>
              <a:rPr lang="en-US" altLang="zh-CN" sz="6000" dirty="0" smtClean="0"/>
              <a:t/>
            </a:r>
            <a:br>
              <a:rPr lang="en-US" altLang="zh-CN" sz="6000" dirty="0" smtClean="0"/>
            </a:br>
            <a:r>
              <a:rPr lang="zh-CN" altLang="en-US" sz="6000" dirty="0" smtClean="0"/>
              <a:t>    </a:t>
            </a:r>
            <a:r>
              <a:rPr lang="en-US" altLang="zh-CN" sz="6000" dirty="0" smtClean="0"/>
              <a:t>6</a:t>
            </a:r>
            <a:r>
              <a:rPr lang="zh-CN" altLang="en-US" sz="6000" dirty="0" smtClean="0"/>
              <a:t>学时 </a:t>
            </a:r>
            <a:r>
              <a:rPr lang="en-US" altLang="zh-CN" sz="6000" dirty="0" smtClean="0"/>
              <a:t>(</a:t>
            </a:r>
            <a:r>
              <a:rPr lang="zh-CN" altLang="en-US" sz="6000" dirty="0" smtClean="0"/>
              <a:t>教材</a:t>
            </a:r>
            <a:r>
              <a:rPr lang="en-US" altLang="zh-CN" sz="6000" dirty="0" smtClean="0"/>
              <a:t>8</a:t>
            </a:r>
            <a:r>
              <a:rPr lang="zh-CN" altLang="en-US" sz="6000" dirty="0" smtClean="0"/>
              <a:t>章</a:t>
            </a:r>
            <a:r>
              <a:rPr lang="en-US" altLang="zh-CN" sz="6000" dirty="0" smtClean="0"/>
              <a:t>)</a:t>
            </a:r>
            <a:br>
              <a:rPr lang="en-US" altLang="zh-CN" sz="6000" dirty="0" smtClean="0"/>
            </a:br>
            <a:endParaRPr lang="zh-CN" altLang="en-US" sz="6000" dirty="0"/>
          </a:p>
        </p:txBody>
      </p:sp>
      <p:sp>
        <p:nvSpPr>
          <p:cNvPr id="3075" name="Rectangle 4"/>
          <p:cNvSpPr>
            <a:spLocks noGrp="1" noChangeArrowheads="1"/>
          </p:cNvSpPr>
          <p:nvPr>
            <p:ph type="subTitle" sz="quarter" idx="1"/>
          </p:nvPr>
        </p:nvSpPr>
        <p:spPr>
          <a:xfrm>
            <a:off x="4499992" y="4653136"/>
            <a:ext cx="3960813" cy="1752600"/>
          </a:xfrm>
        </p:spPr>
        <p:txBody>
          <a:bodyPr/>
          <a:lstStyle/>
          <a:p>
            <a:pPr indent="95250" eaLnBrk="1" hangingPunct="1"/>
            <a:endParaRPr lang="en-US" altLang="zh-CN" sz="3600" dirty="0" smtClean="0">
              <a:solidFill>
                <a:srgbClr val="002060"/>
              </a:solidFill>
            </a:endParaRPr>
          </a:p>
          <a:p>
            <a:pPr indent="95250" eaLnBrk="1" hangingPunct="1"/>
            <a:r>
              <a:rPr lang="zh-CN" altLang="en-US" sz="3600" dirty="0">
                <a:solidFill>
                  <a:srgbClr val="002060"/>
                </a:solidFill>
              </a:rPr>
              <a:t>主讲教师：肖晨</a:t>
            </a:r>
            <a:endParaRPr lang="en-US" altLang="zh-CN" sz="3600" dirty="0">
              <a:solidFill>
                <a:srgbClr val="002060"/>
              </a:solidFill>
            </a:endParaRPr>
          </a:p>
          <a:p>
            <a:pPr indent="95250" eaLnBrk="1" hangingPunct="1"/>
            <a:endParaRPr lang="zh-CN" altLang="en-US" sz="3600" dirty="0" smtClean="0">
              <a:solidFill>
                <a:srgbClr val="002060"/>
              </a:solidFill>
            </a:endParaRPr>
          </a:p>
        </p:txBody>
      </p:sp>
    </p:spTree>
    <p:extLst>
      <p:ext uri="{BB962C8B-B14F-4D97-AF65-F5344CB8AC3E}">
        <p14:creationId xmlns:p14="http://schemas.microsoft.com/office/powerpoint/2010/main" val="116365724"/>
      </p:ext>
    </p:extLst>
  </p:cSld>
  <p:clrMapOvr>
    <a:masterClrMapping/>
  </p:clrMapOvr>
  <mc:AlternateContent xmlns:mc="http://schemas.openxmlformats.org/markup-compatibility/2006" xmlns:p14="http://schemas.microsoft.com/office/powerpoint/2010/main">
    <mc:Choice Requires="p14">
      <p:transition spd="slow" p14:dur="2000" advTm="338"/>
    </mc:Choice>
    <mc:Fallback xmlns="">
      <p:transition spd="slow" advTm="338"/>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zh-CN" altLang="en-US" dirty="0" smtClean="0"/>
              <a:t>简答：</a:t>
            </a:r>
            <a:r>
              <a:rPr lang="en-US" altLang="zh-CN" dirty="0" smtClean="0"/>
              <a:t>1.1</a:t>
            </a:r>
            <a:r>
              <a:rPr lang="zh-CN" altLang="en-US" dirty="0" smtClean="0"/>
              <a:t>，</a:t>
            </a:r>
            <a:r>
              <a:rPr lang="en-US" altLang="zh-CN" dirty="0" smtClean="0"/>
              <a:t>1.2</a:t>
            </a:r>
            <a:r>
              <a:rPr lang="zh-CN" altLang="en-US" dirty="0" smtClean="0"/>
              <a:t>（图的遍历）</a:t>
            </a:r>
            <a:endParaRPr lang="en-US" altLang="zh-CN" dirty="0" smtClean="0"/>
          </a:p>
          <a:p>
            <a:r>
              <a:rPr lang="zh-CN" altLang="en-US" dirty="0" smtClean="0"/>
              <a:t>简答：画简答</a:t>
            </a:r>
            <a:r>
              <a:rPr lang="en-US" altLang="zh-CN" dirty="0" smtClean="0"/>
              <a:t>1</a:t>
            </a:r>
            <a:r>
              <a:rPr lang="zh-CN" altLang="en-US" dirty="0" smtClean="0"/>
              <a:t>的邻接表）</a:t>
            </a:r>
            <a:r>
              <a:rPr lang="zh-CN" altLang="en-US" dirty="0" smtClean="0">
                <a:solidFill>
                  <a:schemeClr val="bg1">
                    <a:lumMod val="75000"/>
                  </a:schemeClr>
                </a:solidFill>
              </a:rPr>
              <a:t> </a:t>
            </a:r>
            <a:r>
              <a:rPr lang="en-US" altLang="zh-CN" dirty="0" smtClean="0">
                <a:solidFill>
                  <a:schemeClr val="bg1">
                    <a:lumMod val="75000"/>
                  </a:schemeClr>
                </a:solidFill>
              </a:rPr>
              <a:t>4</a:t>
            </a:r>
            <a:r>
              <a:rPr lang="zh-CN" altLang="en-US" dirty="0" smtClean="0">
                <a:solidFill>
                  <a:schemeClr val="bg1">
                    <a:lumMod val="75000"/>
                  </a:schemeClr>
                </a:solidFill>
              </a:rPr>
              <a:t>，</a:t>
            </a:r>
            <a:r>
              <a:rPr lang="en-US" altLang="zh-CN" dirty="0" smtClean="0">
                <a:solidFill>
                  <a:schemeClr val="bg1">
                    <a:lumMod val="75000"/>
                  </a:schemeClr>
                </a:solidFill>
              </a:rPr>
              <a:t>7</a:t>
            </a:r>
            <a:r>
              <a:rPr lang="zh-CN" altLang="en-US" dirty="0" smtClean="0">
                <a:solidFill>
                  <a:schemeClr val="bg1">
                    <a:lumMod val="75000"/>
                  </a:schemeClr>
                </a:solidFill>
              </a:rPr>
              <a:t>，</a:t>
            </a:r>
            <a:r>
              <a:rPr lang="en-US" altLang="zh-CN" dirty="0" smtClean="0">
                <a:solidFill>
                  <a:schemeClr val="bg1">
                    <a:lumMod val="75000"/>
                  </a:schemeClr>
                </a:solidFill>
              </a:rPr>
              <a:t>8</a:t>
            </a:r>
          </a:p>
          <a:p>
            <a:r>
              <a:rPr lang="zh-CN" altLang="en-US" dirty="0" smtClean="0"/>
              <a:t>思考：算法</a:t>
            </a:r>
            <a:r>
              <a:rPr lang="en-US" altLang="zh-CN" dirty="0" smtClean="0"/>
              <a:t>1</a:t>
            </a:r>
            <a:r>
              <a:rPr lang="zh-CN" altLang="en-US" dirty="0" smtClean="0"/>
              <a:t>，</a:t>
            </a:r>
            <a:r>
              <a:rPr lang="en-US" altLang="zh-CN" dirty="0" smtClean="0"/>
              <a:t>4</a:t>
            </a:r>
            <a:r>
              <a:rPr lang="zh-CN" altLang="en-US" dirty="0" smtClean="0"/>
              <a:t>，</a:t>
            </a:r>
            <a:r>
              <a:rPr lang="en-US" altLang="zh-CN" dirty="0" smtClean="0"/>
              <a:t>8</a:t>
            </a:r>
            <a:endParaRPr lang="zh-CN" altLang="en-US" dirty="0"/>
          </a:p>
        </p:txBody>
      </p:sp>
    </p:spTree>
    <p:extLst>
      <p:ext uri="{BB962C8B-B14F-4D97-AF65-F5344CB8AC3E}">
        <p14:creationId xmlns:p14="http://schemas.microsoft.com/office/powerpoint/2010/main" val="5085258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大学的学习，主修课上</a:t>
            </a:r>
            <a:r>
              <a:rPr lang="en-US" altLang="zh-CN" dirty="0" smtClean="0"/>
              <a:t>2</a:t>
            </a:r>
            <a:r>
              <a:rPr lang="zh-CN" altLang="en-US" dirty="0" smtClean="0"/>
              <a:t>小时对应课下应是需要</a:t>
            </a:r>
            <a:r>
              <a:rPr lang="en-US" altLang="zh-CN" dirty="0" smtClean="0"/>
              <a:t>N</a:t>
            </a:r>
            <a:r>
              <a:rPr lang="zh-CN" altLang="en-US" dirty="0" smtClean="0"/>
              <a:t>多小时的（预习、复习）</a:t>
            </a:r>
            <a:endParaRPr lang="en-US" altLang="zh-CN" dirty="0" smtClean="0"/>
          </a:p>
          <a:p>
            <a:endParaRPr lang="en-US" altLang="zh-CN" dirty="0"/>
          </a:p>
          <a:p>
            <a:r>
              <a:rPr lang="zh-CN" altLang="en-US" dirty="0" smtClean="0"/>
              <a:t>我的一个重要任务是激发你们的兴趣</a:t>
            </a:r>
            <a:endParaRPr lang="zh-CN" altLang="en-US" dirty="0"/>
          </a:p>
        </p:txBody>
      </p:sp>
    </p:spTree>
    <p:extLst>
      <p:ext uri="{BB962C8B-B14F-4D97-AF65-F5344CB8AC3E}">
        <p14:creationId xmlns:p14="http://schemas.microsoft.com/office/powerpoint/2010/main" val="20004124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十字链表</a:t>
            </a:r>
            <a:r>
              <a:rPr lang="en-US" altLang="zh-CN" dirty="0"/>
              <a:t>(</a:t>
            </a:r>
            <a:r>
              <a:rPr lang="zh-CN" altLang="en-US" dirty="0"/>
              <a:t>有向图</a:t>
            </a:r>
            <a:r>
              <a:rPr lang="en-US" altLang="zh-CN" dirty="0"/>
              <a:t>)</a:t>
            </a:r>
            <a:endParaRPr lang="zh-CN" altLang="en-US" dirty="0"/>
          </a:p>
        </p:txBody>
      </p:sp>
      <p:sp>
        <p:nvSpPr>
          <p:cNvPr id="3" name="内容占位符 2"/>
          <p:cNvSpPr>
            <a:spLocks noGrp="1"/>
          </p:cNvSpPr>
          <p:nvPr>
            <p:ph idx="1"/>
          </p:nvPr>
        </p:nvSpPr>
        <p:spPr/>
        <p:txBody>
          <a:bodyPr/>
          <a:lstStyle/>
          <a:p>
            <a:r>
              <a:rPr lang="zh-CN" altLang="en-US" sz="3600" dirty="0">
                <a:latin typeface="+mj-lt"/>
                <a:ea typeface="+mj-ea"/>
              </a:rPr>
              <a:t>十字链表：有向图的一种存储方法</a:t>
            </a:r>
          </a:p>
          <a:p>
            <a:pPr lvl="1"/>
            <a:r>
              <a:rPr lang="zh-CN" altLang="en-US" sz="3200" dirty="0" smtClean="0">
                <a:latin typeface="+mj-lt"/>
                <a:ea typeface="+mj-ea"/>
              </a:rPr>
              <a:t>是</a:t>
            </a:r>
            <a:r>
              <a:rPr lang="zh-CN" altLang="en-US" sz="3200" b="1" dirty="0">
                <a:solidFill>
                  <a:srgbClr val="C00000"/>
                </a:solidFill>
                <a:latin typeface="+mj-lt"/>
                <a:ea typeface="+mj-ea"/>
              </a:rPr>
              <a:t>原有</a:t>
            </a:r>
            <a:r>
              <a:rPr lang="en-US" altLang="zh-CN" sz="3200" b="1" dirty="0">
                <a:solidFill>
                  <a:srgbClr val="C00000"/>
                </a:solidFill>
                <a:latin typeface="+mj-lt"/>
                <a:ea typeface="+mj-ea"/>
              </a:rPr>
              <a:t>(</a:t>
            </a:r>
            <a:r>
              <a:rPr lang="zh-CN" altLang="en-US" sz="3200" b="1" dirty="0">
                <a:solidFill>
                  <a:srgbClr val="C00000"/>
                </a:solidFill>
                <a:latin typeface="+mj-lt"/>
                <a:ea typeface="+mj-ea"/>
              </a:rPr>
              <a:t>出</a:t>
            </a:r>
            <a:r>
              <a:rPr lang="en-US" altLang="zh-CN" sz="3200" b="1" dirty="0">
                <a:solidFill>
                  <a:srgbClr val="C00000"/>
                </a:solidFill>
                <a:latin typeface="+mj-lt"/>
                <a:ea typeface="+mj-ea"/>
              </a:rPr>
              <a:t>)</a:t>
            </a:r>
            <a:r>
              <a:rPr lang="zh-CN" altLang="en-US" sz="3200" b="1" dirty="0">
                <a:solidFill>
                  <a:srgbClr val="C00000"/>
                </a:solidFill>
                <a:latin typeface="+mj-lt"/>
                <a:ea typeface="+mj-ea"/>
              </a:rPr>
              <a:t>邻接表</a:t>
            </a:r>
            <a:r>
              <a:rPr lang="zh-CN" altLang="en-US" sz="3200" dirty="0">
                <a:latin typeface="+mj-lt"/>
                <a:ea typeface="+mj-ea"/>
              </a:rPr>
              <a:t>与</a:t>
            </a:r>
            <a:r>
              <a:rPr lang="zh-CN" altLang="en-US" sz="3200" b="1" dirty="0">
                <a:solidFill>
                  <a:srgbClr val="C00000"/>
                </a:solidFill>
                <a:latin typeface="+mj-lt"/>
                <a:ea typeface="+mj-ea"/>
              </a:rPr>
              <a:t>逆</a:t>
            </a:r>
            <a:r>
              <a:rPr lang="en-US" altLang="zh-CN" sz="3200" b="1" dirty="0">
                <a:solidFill>
                  <a:srgbClr val="C00000"/>
                </a:solidFill>
                <a:latin typeface="+mj-lt"/>
                <a:ea typeface="+mj-ea"/>
              </a:rPr>
              <a:t>(</a:t>
            </a:r>
            <a:r>
              <a:rPr lang="zh-CN" altLang="en-US" sz="3200" b="1" dirty="0">
                <a:solidFill>
                  <a:srgbClr val="C00000"/>
                </a:solidFill>
                <a:latin typeface="+mj-lt"/>
                <a:ea typeface="+mj-ea"/>
              </a:rPr>
              <a:t>入</a:t>
            </a:r>
            <a:r>
              <a:rPr lang="en-US" altLang="zh-CN" sz="3200" b="1" dirty="0">
                <a:solidFill>
                  <a:srgbClr val="C00000"/>
                </a:solidFill>
                <a:latin typeface="+mj-lt"/>
                <a:ea typeface="+mj-ea"/>
              </a:rPr>
              <a:t>)</a:t>
            </a:r>
            <a:r>
              <a:rPr lang="zh-CN" altLang="en-US" sz="3200" b="1" dirty="0">
                <a:solidFill>
                  <a:srgbClr val="C00000"/>
                </a:solidFill>
                <a:latin typeface="+mj-lt"/>
                <a:ea typeface="+mj-ea"/>
              </a:rPr>
              <a:t>邻接表</a:t>
            </a:r>
            <a:r>
              <a:rPr lang="zh-CN" altLang="en-US" sz="3200" dirty="0">
                <a:latin typeface="+mj-lt"/>
                <a:ea typeface="+mj-ea"/>
              </a:rPr>
              <a:t>的结合</a:t>
            </a:r>
            <a:r>
              <a:rPr lang="zh-CN" altLang="en-US" sz="3200" dirty="0" smtClean="0">
                <a:latin typeface="+mj-lt"/>
                <a:ea typeface="+mj-ea"/>
              </a:rPr>
              <a:t>，在原有</a:t>
            </a:r>
            <a:r>
              <a:rPr lang="zh-CN" altLang="en-US" sz="3200" b="1" dirty="0" smtClean="0">
                <a:solidFill>
                  <a:srgbClr val="C00000"/>
                </a:solidFill>
                <a:latin typeface="+mj-lt"/>
                <a:ea typeface="+mj-ea"/>
              </a:rPr>
              <a:t>出</a:t>
            </a:r>
            <a:r>
              <a:rPr lang="zh-CN" altLang="en-US" sz="3200" b="1" dirty="0">
                <a:solidFill>
                  <a:srgbClr val="C00000"/>
                </a:solidFill>
                <a:latin typeface="+mj-lt"/>
                <a:ea typeface="+mj-ea"/>
              </a:rPr>
              <a:t>边邻接点</a:t>
            </a:r>
            <a:r>
              <a:rPr lang="zh-CN" altLang="en-US" sz="3200" b="1" dirty="0" smtClean="0">
                <a:solidFill>
                  <a:srgbClr val="C00000"/>
                </a:solidFill>
                <a:latin typeface="+mj-lt"/>
                <a:ea typeface="+mj-ea"/>
              </a:rPr>
              <a:t>链表</a:t>
            </a:r>
            <a:r>
              <a:rPr lang="zh-CN" altLang="en-US" sz="3200" dirty="0" smtClean="0">
                <a:latin typeface="+mj-lt"/>
                <a:ea typeface="+mj-ea"/>
              </a:rPr>
              <a:t>增加一个字段记录</a:t>
            </a:r>
            <a:r>
              <a:rPr lang="zh-CN" altLang="en-US" sz="3200" b="1" dirty="0" smtClean="0">
                <a:solidFill>
                  <a:srgbClr val="C00000"/>
                </a:solidFill>
                <a:latin typeface="+mj-lt"/>
                <a:ea typeface="+mj-ea"/>
              </a:rPr>
              <a:t>入</a:t>
            </a:r>
            <a:r>
              <a:rPr lang="zh-CN" altLang="en-US" sz="3200" b="1" dirty="0">
                <a:solidFill>
                  <a:srgbClr val="C00000"/>
                </a:solidFill>
                <a:latin typeface="+mj-lt"/>
                <a:ea typeface="+mj-ea"/>
              </a:rPr>
              <a:t>边邻接点</a:t>
            </a:r>
            <a:r>
              <a:rPr lang="zh-CN" altLang="en-US" sz="3200" b="1" dirty="0" smtClean="0">
                <a:solidFill>
                  <a:srgbClr val="C00000"/>
                </a:solidFill>
                <a:latin typeface="+mj-lt"/>
                <a:ea typeface="+mj-ea"/>
              </a:rPr>
              <a:t>链表</a:t>
            </a:r>
            <a:r>
              <a:rPr lang="zh-CN" altLang="en-US" sz="3200" dirty="0" smtClean="0">
                <a:latin typeface="+mj-lt"/>
                <a:ea typeface="+mj-ea"/>
              </a:rPr>
              <a:t>。 </a:t>
            </a:r>
            <a:endParaRPr lang="zh-CN" altLang="en-US" sz="3200" dirty="0">
              <a:latin typeface="+mj-lt"/>
              <a:ea typeface="+mj-ea"/>
            </a:endParaRPr>
          </a:p>
          <a:p>
            <a:endParaRPr lang="zh-CN" altLang="en-US" dirty="0">
              <a:latin typeface="+mj-lt"/>
              <a:ea typeface="+mj-ea"/>
            </a:endParaRPr>
          </a:p>
        </p:txBody>
      </p:sp>
    </p:spTree>
    <p:extLst>
      <p:ext uri="{BB962C8B-B14F-4D97-AF65-F5344CB8AC3E}">
        <p14:creationId xmlns:p14="http://schemas.microsoft.com/office/powerpoint/2010/main" val="27316823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a:t>3. </a:t>
            </a:r>
            <a:r>
              <a:rPr lang="zh-CN" altLang="en-US" dirty="0"/>
              <a:t>十字链表</a:t>
            </a:r>
            <a:r>
              <a:rPr lang="en-US" altLang="zh-CN" dirty="0"/>
              <a:t>(</a:t>
            </a:r>
            <a:r>
              <a:rPr lang="zh-CN" altLang="en-US" dirty="0"/>
              <a:t>有向图</a:t>
            </a:r>
            <a:r>
              <a:rPr lang="en-US" altLang="zh-CN" dirty="0"/>
              <a:t>)</a:t>
            </a:r>
          </a:p>
        </p:txBody>
      </p:sp>
      <p:grpSp>
        <p:nvGrpSpPr>
          <p:cNvPr id="381955" name="Group 3"/>
          <p:cNvGrpSpPr>
            <a:grpSpLocks/>
          </p:cNvGrpSpPr>
          <p:nvPr/>
        </p:nvGrpSpPr>
        <p:grpSpPr bwMode="auto">
          <a:xfrm>
            <a:off x="1764011" y="2520280"/>
            <a:ext cx="6629400" cy="3429000"/>
            <a:chOff x="576" y="1968"/>
            <a:chExt cx="4176" cy="2160"/>
          </a:xfrm>
        </p:grpSpPr>
        <p:sp>
          <p:nvSpPr>
            <p:cNvPr id="381956" name="Rectangle 4"/>
            <p:cNvSpPr>
              <a:spLocks noChangeArrowheads="1"/>
            </p:cNvSpPr>
            <p:nvPr/>
          </p:nvSpPr>
          <p:spPr bwMode="auto">
            <a:xfrm>
              <a:off x="672" y="1968"/>
              <a:ext cx="288" cy="384"/>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v1</a:t>
              </a:r>
            </a:p>
          </p:txBody>
        </p:sp>
        <p:sp>
          <p:nvSpPr>
            <p:cNvPr id="381957" name="Rectangle 5"/>
            <p:cNvSpPr>
              <a:spLocks noChangeArrowheads="1"/>
            </p:cNvSpPr>
            <p:nvPr/>
          </p:nvSpPr>
          <p:spPr bwMode="auto">
            <a:xfrm>
              <a:off x="1152" y="1968"/>
              <a:ext cx="192" cy="384"/>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81958" name="Rectangle 6"/>
            <p:cNvSpPr>
              <a:spLocks noChangeArrowheads="1"/>
            </p:cNvSpPr>
            <p:nvPr/>
          </p:nvSpPr>
          <p:spPr bwMode="auto">
            <a:xfrm>
              <a:off x="1152" y="2352"/>
              <a:ext cx="192" cy="384"/>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81959" name="Rectangle 7"/>
            <p:cNvSpPr>
              <a:spLocks noChangeArrowheads="1"/>
            </p:cNvSpPr>
            <p:nvPr/>
          </p:nvSpPr>
          <p:spPr bwMode="auto">
            <a:xfrm>
              <a:off x="1152" y="2736"/>
              <a:ext cx="192" cy="432"/>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b="1">
                <a:solidFill>
                  <a:srgbClr val="000000"/>
                </a:solidFill>
                <a:latin typeface="+mj-lt"/>
                <a:ea typeface="+mj-ea"/>
              </a:endParaRPr>
            </a:p>
          </p:txBody>
        </p:sp>
        <p:sp>
          <p:nvSpPr>
            <p:cNvPr id="381960" name="Rectangle 8"/>
            <p:cNvSpPr>
              <a:spLocks noChangeArrowheads="1"/>
            </p:cNvSpPr>
            <p:nvPr/>
          </p:nvSpPr>
          <p:spPr bwMode="auto">
            <a:xfrm>
              <a:off x="1152" y="3168"/>
              <a:ext cx="192" cy="432"/>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81961" name="Rectangle 9"/>
            <p:cNvSpPr>
              <a:spLocks noChangeArrowheads="1"/>
            </p:cNvSpPr>
            <p:nvPr/>
          </p:nvSpPr>
          <p:spPr bwMode="auto">
            <a:xfrm>
              <a:off x="1152" y="3600"/>
              <a:ext cx="192" cy="432"/>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81962" name="Rectangle 10"/>
            <p:cNvSpPr>
              <a:spLocks noChangeArrowheads="1"/>
            </p:cNvSpPr>
            <p:nvPr/>
          </p:nvSpPr>
          <p:spPr bwMode="auto">
            <a:xfrm>
              <a:off x="960" y="1968"/>
              <a:ext cx="192" cy="384"/>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81963" name="Rectangle 11"/>
            <p:cNvSpPr>
              <a:spLocks noChangeArrowheads="1"/>
            </p:cNvSpPr>
            <p:nvPr/>
          </p:nvSpPr>
          <p:spPr bwMode="auto">
            <a:xfrm>
              <a:off x="672" y="2352"/>
              <a:ext cx="288" cy="384"/>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v2</a:t>
              </a:r>
            </a:p>
          </p:txBody>
        </p:sp>
        <p:sp>
          <p:nvSpPr>
            <p:cNvPr id="381964" name="Rectangle 12"/>
            <p:cNvSpPr>
              <a:spLocks noChangeArrowheads="1"/>
            </p:cNvSpPr>
            <p:nvPr/>
          </p:nvSpPr>
          <p:spPr bwMode="auto">
            <a:xfrm>
              <a:off x="960" y="2352"/>
              <a:ext cx="192" cy="384"/>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81965" name="Rectangle 13"/>
            <p:cNvSpPr>
              <a:spLocks noChangeArrowheads="1"/>
            </p:cNvSpPr>
            <p:nvPr/>
          </p:nvSpPr>
          <p:spPr bwMode="auto">
            <a:xfrm>
              <a:off x="672" y="2736"/>
              <a:ext cx="288" cy="432"/>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v3</a:t>
              </a:r>
            </a:p>
          </p:txBody>
        </p:sp>
        <p:sp>
          <p:nvSpPr>
            <p:cNvPr id="381966" name="Rectangle 14"/>
            <p:cNvSpPr>
              <a:spLocks noChangeArrowheads="1"/>
            </p:cNvSpPr>
            <p:nvPr/>
          </p:nvSpPr>
          <p:spPr bwMode="auto">
            <a:xfrm>
              <a:off x="960" y="2736"/>
              <a:ext cx="192" cy="432"/>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81967" name="Rectangle 15"/>
            <p:cNvSpPr>
              <a:spLocks noChangeArrowheads="1"/>
            </p:cNvSpPr>
            <p:nvPr/>
          </p:nvSpPr>
          <p:spPr bwMode="auto">
            <a:xfrm>
              <a:off x="672" y="3168"/>
              <a:ext cx="288" cy="432"/>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v4</a:t>
              </a:r>
            </a:p>
          </p:txBody>
        </p:sp>
        <p:sp>
          <p:nvSpPr>
            <p:cNvPr id="381968" name="Rectangle 16"/>
            <p:cNvSpPr>
              <a:spLocks noChangeArrowheads="1"/>
            </p:cNvSpPr>
            <p:nvPr/>
          </p:nvSpPr>
          <p:spPr bwMode="auto">
            <a:xfrm>
              <a:off x="960" y="3168"/>
              <a:ext cx="192" cy="432"/>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81969" name="Rectangle 17"/>
            <p:cNvSpPr>
              <a:spLocks noChangeArrowheads="1"/>
            </p:cNvSpPr>
            <p:nvPr/>
          </p:nvSpPr>
          <p:spPr bwMode="auto">
            <a:xfrm>
              <a:off x="672" y="3600"/>
              <a:ext cx="288" cy="432"/>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v5</a:t>
              </a:r>
            </a:p>
          </p:txBody>
        </p:sp>
        <p:sp>
          <p:nvSpPr>
            <p:cNvPr id="381970" name="Rectangle 18"/>
            <p:cNvSpPr>
              <a:spLocks noChangeArrowheads="1"/>
            </p:cNvSpPr>
            <p:nvPr/>
          </p:nvSpPr>
          <p:spPr bwMode="auto">
            <a:xfrm>
              <a:off x="960" y="3600"/>
              <a:ext cx="192" cy="432"/>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81971" name="Rectangle 19"/>
            <p:cNvSpPr>
              <a:spLocks noChangeArrowheads="1"/>
            </p:cNvSpPr>
            <p:nvPr/>
          </p:nvSpPr>
          <p:spPr bwMode="auto">
            <a:xfrm>
              <a:off x="1584" y="2016"/>
              <a:ext cx="240"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0</a:t>
              </a:r>
            </a:p>
          </p:txBody>
        </p:sp>
        <p:sp>
          <p:nvSpPr>
            <p:cNvPr id="381972" name="Rectangle 20"/>
            <p:cNvSpPr>
              <a:spLocks noChangeArrowheads="1"/>
            </p:cNvSpPr>
            <p:nvPr/>
          </p:nvSpPr>
          <p:spPr bwMode="auto">
            <a:xfrm>
              <a:off x="2064" y="2016"/>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81973" name="Line 21"/>
            <p:cNvSpPr>
              <a:spLocks noChangeShapeType="1"/>
            </p:cNvSpPr>
            <p:nvPr/>
          </p:nvSpPr>
          <p:spPr bwMode="auto">
            <a:xfrm>
              <a:off x="1248" y="2160"/>
              <a:ext cx="336" cy="0"/>
            </a:xfrm>
            <a:prstGeom prst="line">
              <a:avLst/>
            </a:prstGeom>
            <a:noFill/>
            <a:ln w="95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1974" name="Rectangle 22"/>
            <p:cNvSpPr>
              <a:spLocks noChangeArrowheads="1"/>
            </p:cNvSpPr>
            <p:nvPr/>
          </p:nvSpPr>
          <p:spPr bwMode="auto">
            <a:xfrm>
              <a:off x="2256" y="2016"/>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81975" name="Rectangle 23"/>
            <p:cNvSpPr>
              <a:spLocks noChangeArrowheads="1"/>
            </p:cNvSpPr>
            <p:nvPr/>
          </p:nvSpPr>
          <p:spPr bwMode="auto">
            <a:xfrm>
              <a:off x="1824" y="2016"/>
              <a:ext cx="240"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1</a:t>
              </a:r>
            </a:p>
          </p:txBody>
        </p:sp>
        <p:sp>
          <p:nvSpPr>
            <p:cNvPr id="381976" name="Rectangle 24"/>
            <p:cNvSpPr>
              <a:spLocks noChangeArrowheads="1"/>
            </p:cNvSpPr>
            <p:nvPr/>
          </p:nvSpPr>
          <p:spPr bwMode="auto">
            <a:xfrm>
              <a:off x="2736" y="2016"/>
              <a:ext cx="240"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0</a:t>
              </a:r>
            </a:p>
          </p:txBody>
        </p:sp>
        <p:sp>
          <p:nvSpPr>
            <p:cNvPr id="381977" name="Rectangle 25"/>
            <p:cNvSpPr>
              <a:spLocks noChangeArrowheads="1"/>
            </p:cNvSpPr>
            <p:nvPr/>
          </p:nvSpPr>
          <p:spPr bwMode="auto">
            <a:xfrm>
              <a:off x="3216" y="2016"/>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81978" name="Rectangle 26"/>
            <p:cNvSpPr>
              <a:spLocks noChangeArrowheads="1"/>
            </p:cNvSpPr>
            <p:nvPr/>
          </p:nvSpPr>
          <p:spPr bwMode="auto">
            <a:xfrm>
              <a:off x="3408" y="2016"/>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81979" name="Rectangle 27"/>
            <p:cNvSpPr>
              <a:spLocks noChangeArrowheads="1"/>
            </p:cNvSpPr>
            <p:nvPr/>
          </p:nvSpPr>
          <p:spPr bwMode="auto">
            <a:xfrm>
              <a:off x="2976" y="2016"/>
              <a:ext cx="240"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3</a:t>
              </a:r>
            </a:p>
          </p:txBody>
        </p:sp>
        <p:sp>
          <p:nvSpPr>
            <p:cNvPr id="381980" name="Rectangle 28"/>
            <p:cNvSpPr>
              <a:spLocks noChangeArrowheads="1"/>
            </p:cNvSpPr>
            <p:nvPr/>
          </p:nvSpPr>
          <p:spPr bwMode="auto">
            <a:xfrm>
              <a:off x="1632" y="2928"/>
              <a:ext cx="240"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2</a:t>
              </a:r>
            </a:p>
          </p:txBody>
        </p:sp>
        <p:sp>
          <p:nvSpPr>
            <p:cNvPr id="381981" name="Rectangle 29"/>
            <p:cNvSpPr>
              <a:spLocks noChangeArrowheads="1"/>
            </p:cNvSpPr>
            <p:nvPr/>
          </p:nvSpPr>
          <p:spPr bwMode="auto">
            <a:xfrm>
              <a:off x="2112" y="2928"/>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81982" name="Line 30"/>
            <p:cNvSpPr>
              <a:spLocks noChangeShapeType="1"/>
            </p:cNvSpPr>
            <p:nvPr/>
          </p:nvSpPr>
          <p:spPr bwMode="auto">
            <a:xfrm>
              <a:off x="1296" y="3072"/>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1983" name="Rectangle 31"/>
            <p:cNvSpPr>
              <a:spLocks noChangeArrowheads="1"/>
            </p:cNvSpPr>
            <p:nvPr/>
          </p:nvSpPr>
          <p:spPr bwMode="auto">
            <a:xfrm>
              <a:off x="2304" y="2928"/>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81984" name="Rectangle 32"/>
            <p:cNvSpPr>
              <a:spLocks noChangeArrowheads="1"/>
            </p:cNvSpPr>
            <p:nvPr/>
          </p:nvSpPr>
          <p:spPr bwMode="auto">
            <a:xfrm>
              <a:off x="1872" y="2928"/>
              <a:ext cx="240"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1</a:t>
              </a:r>
            </a:p>
          </p:txBody>
        </p:sp>
        <p:sp>
          <p:nvSpPr>
            <p:cNvPr id="381985" name="Rectangle 33"/>
            <p:cNvSpPr>
              <a:spLocks noChangeArrowheads="1"/>
            </p:cNvSpPr>
            <p:nvPr/>
          </p:nvSpPr>
          <p:spPr bwMode="auto">
            <a:xfrm>
              <a:off x="2784" y="2928"/>
              <a:ext cx="240"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2</a:t>
              </a:r>
            </a:p>
          </p:txBody>
        </p:sp>
        <p:sp>
          <p:nvSpPr>
            <p:cNvPr id="381986" name="Rectangle 34"/>
            <p:cNvSpPr>
              <a:spLocks noChangeArrowheads="1"/>
            </p:cNvSpPr>
            <p:nvPr/>
          </p:nvSpPr>
          <p:spPr bwMode="auto">
            <a:xfrm>
              <a:off x="3264" y="2928"/>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81987" name="Rectangle 35"/>
            <p:cNvSpPr>
              <a:spLocks noChangeArrowheads="1"/>
            </p:cNvSpPr>
            <p:nvPr/>
          </p:nvSpPr>
          <p:spPr bwMode="auto">
            <a:xfrm>
              <a:off x="3456" y="2928"/>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b="1">
                <a:solidFill>
                  <a:srgbClr val="000000"/>
                </a:solidFill>
                <a:latin typeface="+mj-lt"/>
                <a:ea typeface="+mj-ea"/>
              </a:endParaRPr>
            </a:p>
          </p:txBody>
        </p:sp>
        <p:sp>
          <p:nvSpPr>
            <p:cNvPr id="381988" name="Rectangle 36"/>
            <p:cNvSpPr>
              <a:spLocks noChangeArrowheads="1"/>
            </p:cNvSpPr>
            <p:nvPr/>
          </p:nvSpPr>
          <p:spPr bwMode="auto">
            <a:xfrm>
              <a:off x="3024" y="2928"/>
              <a:ext cx="240"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3</a:t>
              </a:r>
            </a:p>
          </p:txBody>
        </p:sp>
        <p:sp>
          <p:nvSpPr>
            <p:cNvPr id="381989" name="Rectangle 37"/>
            <p:cNvSpPr>
              <a:spLocks noChangeArrowheads="1"/>
            </p:cNvSpPr>
            <p:nvPr/>
          </p:nvSpPr>
          <p:spPr bwMode="auto">
            <a:xfrm>
              <a:off x="3888" y="2928"/>
              <a:ext cx="240"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2</a:t>
              </a:r>
            </a:p>
          </p:txBody>
        </p:sp>
        <p:sp>
          <p:nvSpPr>
            <p:cNvPr id="381990" name="Rectangle 38"/>
            <p:cNvSpPr>
              <a:spLocks noChangeArrowheads="1"/>
            </p:cNvSpPr>
            <p:nvPr/>
          </p:nvSpPr>
          <p:spPr bwMode="auto">
            <a:xfrm>
              <a:off x="4368" y="2928"/>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81991" name="Rectangle 39"/>
            <p:cNvSpPr>
              <a:spLocks noChangeArrowheads="1"/>
            </p:cNvSpPr>
            <p:nvPr/>
          </p:nvSpPr>
          <p:spPr bwMode="auto">
            <a:xfrm>
              <a:off x="4560" y="2928"/>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81992" name="Rectangle 40"/>
            <p:cNvSpPr>
              <a:spLocks noChangeArrowheads="1"/>
            </p:cNvSpPr>
            <p:nvPr/>
          </p:nvSpPr>
          <p:spPr bwMode="auto">
            <a:xfrm>
              <a:off x="4128" y="2928"/>
              <a:ext cx="240"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4</a:t>
              </a:r>
            </a:p>
          </p:txBody>
        </p:sp>
        <p:sp>
          <p:nvSpPr>
            <p:cNvPr id="381993" name="Line 41"/>
            <p:cNvSpPr>
              <a:spLocks noChangeShapeType="1"/>
            </p:cNvSpPr>
            <p:nvPr/>
          </p:nvSpPr>
          <p:spPr bwMode="auto">
            <a:xfrm>
              <a:off x="3552" y="3072"/>
              <a:ext cx="336" cy="1"/>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1994" name="Line 42"/>
            <p:cNvSpPr>
              <a:spLocks noChangeShapeType="1"/>
            </p:cNvSpPr>
            <p:nvPr/>
          </p:nvSpPr>
          <p:spPr bwMode="auto">
            <a:xfrm>
              <a:off x="2400" y="3072"/>
              <a:ext cx="38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1995" name="Rectangle 43"/>
            <p:cNvSpPr>
              <a:spLocks noChangeArrowheads="1"/>
            </p:cNvSpPr>
            <p:nvPr/>
          </p:nvSpPr>
          <p:spPr bwMode="auto">
            <a:xfrm>
              <a:off x="1632" y="3312"/>
              <a:ext cx="240"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3</a:t>
              </a:r>
            </a:p>
          </p:txBody>
        </p:sp>
        <p:sp>
          <p:nvSpPr>
            <p:cNvPr id="381996" name="Rectangle 44"/>
            <p:cNvSpPr>
              <a:spLocks noChangeArrowheads="1"/>
            </p:cNvSpPr>
            <p:nvPr/>
          </p:nvSpPr>
          <p:spPr bwMode="auto">
            <a:xfrm>
              <a:off x="2112" y="3312"/>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81997" name="Line 45"/>
            <p:cNvSpPr>
              <a:spLocks noChangeShapeType="1"/>
            </p:cNvSpPr>
            <p:nvPr/>
          </p:nvSpPr>
          <p:spPr bwMode="auto">
            <a:xfrm>
              <a:off x="1296" y="3456"/>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1998" name="Rectangle 46"/>
            <p:cNvSpPr>
              <a:spLocks noChangeArrowheads="1"/>
            </p:cNvSpPr>
            <p:nvPr/>
          </p:nvSpPr>
          <p:spPr bwMode="auto">
            <a:xfrm>
              <a:off x="2304" y="3312"/>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81999" name="Rectangle 47"/>
            <p:cNvSpPr>
              <a:spLocks noChangeArrowheads="1"/>
            </p:cNvSpPr>
            <p:nvPr/>
          </p:nvSpPr>
          <p:spPr bwMode="auto">
            <a:xfrm>
              <a:off x="1872" y="3312"/>
              <a:ext cx="240"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4</a:t>
              </a:r>
            </a:p>
          </p:txBody>
        </p:sp>
        <p:sp>
          <p:nvSpPr>
            <p:cNvPr id="382000" name="Rectangle 48"/>
            <p:cNvSpPr>
              <a:spLocks noChangeArrowheads="1"/>
            </p:cNvSpPr>
            <p:nvPr/>
          </p:nvSpPr>
          <p:spPr bwMode="auto">
            <a:xfrm>
              <a:off x="1632" y="3744"/>
              <a:ext cx="240"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4</a:t>
              </a:r>
            </a:p>
          </p:txBody>
        </p:sp>
        <p:sp>
          <p:nvSpPr>
            <p:cNvPr id="382001" name="Rectangle 49"/>
            <p:cNvSpPr>
              <a:spLocks noChangeArrowheads="1"/>
            </p:cNvSpPr>
            <p:nvPr/>
          </p:nvSpPr>
          <p:spPr bwMode="auto">
            <a:xfrm>
              <a:off x="2112" y="3744"/>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82002" name="Line 50"/>
            <p:cNvSpPr>
              <a:spLocks noChangeShapeType="1"/>
            </p:cNvSpPr>
            <p:nvPr/>
          </p:nvSpPr>
          <p:spPr bwMode="auto">
            <a:xfrm>
              <a:off x="1296" y="3888"/>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03" name="Rectangle 51"/>
            <p:cNvSpPr>
              <a:spLocks noChangeArrowheads="1"/>
            </p:cNvSpPr>
            <p:nvPr/>
          </p:nvSpPr>
          <p:spPr bwMode="auto">
            <a:xfrm>
              <a:off x="2304" y="3744"/>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82004" name="Rectangle 52"/>
            <p:cNvSpPr>
              <a:spLocks noChangeArrowheads="1"/>
            </p:cNvSpPr>
            <p:nvPr/>
          </p:nvSpPr>
          <p:spPr bwMode="auto">
            <a:xfrm>
              <a:off x="1872" y="3744"/>
              <a:ext cx="240"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0</a:t>
              </a:r>
            </a:p>
          </p:txBody>
        </p:sp>
        <p:sp>
          <p:nvSpPr>
            <p:cNvPr id="382005" name="Line 53"/>
            <p:cNvSpPr>
              <a:spLocks noChangeShapeType="1"/>
            </p:cNvSpPr>
            <p:nvPr/>
          </p:nvSpPr>
          <p:spPr bwMode="auto">
            <a:xfrm>
              <a:off x="1056" y="2208"/>
              <a:ext cx="0" cy="96"/>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06" name="Line 54"/>
            <p:cNvSpPr>
              <a:spLocks noChangeShapeType="1"/>
            </p:cNvSpPr>
            <p:nvPr/>
          </p:nvSpPr>
          <p:spPr bwMode="auto">
            <a:xfrm flipH="1">
              <a:off x="576" y="2304"/>
              <a:ext cx="480"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07" name="Line 55"/>
            <p:cNvSpPr>
              <a:spLocks noChangeShapeType="1"/>
            </p:cNvSpPr>
            <p:nvPr/>
          </p:nvSpPr>
          <p:spPr bwMode="auto">
            <a:xfrm>
              <a:off x="576" y="2304"/>
              <a:ext cx="0" cy="1776"/>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08" name="Line 56"/>
            <p:cNvSpPr>
              <a:spLocks noChangeShapeType="1"/>
            </p:cNvSpPr>
            <p:nvPr/>
          </p:nvSpPr>
          <p:spPr bwMode="auto">
            <a:xfrm>
              <a:off x="576" y="4080"/>
              <a:ext cx="1440"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09" name="Line 57"/>
            <p:cNvSpPr>
              <a:spLocks noChangeShapeType="1"/>
            </p:cNvSpPr>
            <p:nvPr/>
          </p:nvSpPr>
          <p:spPr bwMode="auto">
            <a:xfrm flipH="1" flipV="1">
              <a:off x="2016" y="3984"/>
              <a:ext cx="0" cy="96"/>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10" name="Line 58"/>
            <p:cNvSpPr>
              <a:spLocks noChangeShapeType="1"/>
            </p:cNvSpPr>
            <p:nvPr/>
          </p:nvSpPr>
          <p:spPr bwMode="auto">
            <a:xfrm>
              <a:off x="1056" y="2640"/>
              <a:ext cx="0" cy="144"/>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11" name="Line 59"/>
            <p:cNvSpPr>
              <a:spLocks noChangeShapeType="1"/>
            </p:cNvSpPr>
            <p:nvPr/>
          </p:nvSpPr>
          <p:spPr bwMode="auto">
            <a:xfrm>
              <a:off x="1056" y="2784"/>
              <a:ext cx="864"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12" name="Line 60"/>
            <p:cNvSpPr>
              <a:spLocks noChangeShapeType="1"/>
            </p:cNvSpPr>
            <p:nvPr/>
          </p:nvSpPr>
          <p:spPr bwMode="auto">
            <a:xfrm flipV="1">
              <a:off x="1920" y="2256"/>
              <a:ext cx="0" cy="52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13" name="Line 61"/>
            <p:cNvSpPr>
              <a:spLocks noChangeShapeType="1"/>
            </p:cNvSpPr>
            <p:nvPr/>
          </p:nvSpPr>
          <p:spPr bwMode="auto">
            <a:xfrm>
              <a:off x="2160" y="2160"/>
              <a:ext cx="0" cy="76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14" name="Line 62"/>
            <p:cNvSpPr>
              <a:spLocks noChangeShapeType="1"/>
            </p:cNvSpPr>
            <p:nvPr/>
          </p:nvSpPr>
          <p:spPr bwMode="auto">
            <a:xfrm>
              <a:off x="1056" y="3504"/>
              <a:ext cx="0" cy="144"/>
            </a:xfrm>
            <a:prstGeom prst="line">
              <a:avLst/>
            </a:prstGeom>
            <a:noFill/>
            <a:ln w="38100">
              <a:solidFill>
                <a:srgbClr val="7030A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15" name="Line 63"/>
            <p:cNvSpPr>
              <a:spLocks noChangeShapeType="1"/>
            </p:cNvSpPr>
            <p:nvPr/>
          </p:nvSpPr>
          <p:spPr bwMode="auto">
            <a:xfrm>
              <a:off x="1056" y="3648"/>
              <a:ext cx="2112" cy="0"/>
            </a:xfrm>
            <a:prstGeom prst="line">
              <a:avLst/>
            </a:prstGeom>
            <a:noFill/>
            <a:ln w="38100">
              <a:solidFill>
                <a:srgbClr val="7030A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16" name="Line 64"/>
            <p:cNvSpPr>
              <a:spLocks noChangeShapeType="1"/>
            </p:cNvSpPr>
            <p:nvPr/>
          </p:nvSpPr>
          <p:spPr bwMode="auto">
            <a:xfrm flipV="1">
              <a:off x="3168" y="3168"/>
              <a:ext cx="0" cy="480"/>
            </a:xfrm>
            <a:prstGeom prst="line">
              <a:avLst/>
            </a:prstGeom>
            <a:noFill/>
            <a:ln w="38100">
              <a:solidFill>
                <a:srgbClr val="7030A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17" name="Line 65"/>
            <p:cNvSpPr>
              <a:spLocks noChangeShapeType="1"/>
            </p:cNvSpPr>
            <p:nvPr/>
          </p:nvSpPr>
          <p:spPr bwMode="auto">
            <a:xfrm flipV="1">
              <a:off x="3312" y="2256"/>
              <a:ext cx="0" cy="768"/>
            </a:xfrm>
            <a:prstGeom prst="line">
              <a:avLst/>
            </a:prstGeom>
            <a:noFill/>
            <a:ln w="38100">
              <a:solidFill>
                <a:srgbClr val="7030A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18" name="Line 66"/>
            <p:cNvSpPr>
              <a:spLocks noChangeShapeType="1"/>
            </p:cNvSpPr>
            <p:nvPr/>
          </p:nvSpPr>
          <p:spPr bwMode="auto">
            <a:xfrm>
              <a:off x="2400" y="2159"/>
              <a:ext cx="336" cy="1"/>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19" name="Line 67"/>
            <p:cNvSpPr>
              <a:spLocks noChangeShapeType="1"/>
            </p:cNvSpPr>
            <p:nvPr/>
          </p:nvSpPr>
          <p:spPr bwMode="auto">
            <a:xfrm flipH="1">
              <a:off x="1056" y="3888"/>
              <a:ext cx="0" cy="24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20" name="Line 68"/>
            <p:cNvSpPr>
              <a:spLocks noChangeShapeType="1"/>
            </p:cNvSpPr>
            <p:nvPr/>
          </p:nvSpPr>
          <p:spPr bwMode="auto">
            <a:xfrm flipV="1">
              <a:off x="1056" y="4128"/>
              <a:ext cx="3408"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21" name="Line 69"/>
            <p:cNvSpPr>
              <a:spLocks noChangeShapeType="1"/>
            </p:cNvSpPr>
            <p:nvPr/>
          </p:nvSpPr>
          <p:spPr bwMode="auto">
            <a:xfrm flipH="1" flipV="1">
              <a:off x="4464" y="3168"/>
              <a:ext cx="0" cy="96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22" name="Line 70"/>
            <p:cNvSpPr>
              <a:spLocks noChangeShapeType="1"/>
            </p:cNvSpPr>
            <p:nvPr/>
          </p:nvSpPr>
          <p:spPr bwMode="auto">
            <a:xfrm>
              <a:off x="4416" y="3072"/>
              <a:ext cx="0" cy="192"/>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23" name="Line 71"/>
            <p:cNvSpPr>
              <a:spLocks noChangeShapeType="1"/>
            </p:cNvSpPr>
            <p:nvPr/>
          </p:nvSpPr>
          <p:spPr bwMode="auto">
            <a:xfrm>
              <a:off x="2160" y="3264"/>
              <a:ext cx="2256"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24" name="Line 72"/>
            <p:cNvSpPr>
              <a:spLocks noChangeShapeType="1"/>
            </p:cNvSpPr>
            <p:nvPr/>
          </p:nvSpPr>
          <p:spPr bwMode="auto">
            <a:xfrm>
              <a:off x="2160" y="3264"/>
              <a:ext cx="0" cy="4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grpSp>
        <p:nvGrpSpPr>
          <p:cNvPr id="382025" name="Group 73"/>
          <p:cNvGrpSpPr>
            <a:grpSpLocks/>
          </p:cNvGrpSpPr>
          <p:nvPr/>
        </p:nvGrpSpPr>
        <p:grpSpPr bwMode="auto">
          <a:xfrm>
            <a:off x="6372225" y="692150"/>
            <a:ext cx="2160588" cy="2397125"/>
            <a:chOff x="3878" y="1842"/>
            <a:chExt cx="1361" cy="1510"/>
          </a:xfrm>
        </p:grpSpPr>
        <p:sp>
          <p:nvSpPr>
            <p:cNvPr id="382026" name="Oval 74"/>
            <p:cNvSpPr>
              <a:spLocks noChangeArrowheads="1"/>
            </p:cNvSpPr>
            <p:nvPr/>
          </p:nvSpPr>
          <p:spPr bwMode="auto">
            <a:xfrm>
              <a:off x="3878" y="184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v1</a:t>
              </a:r>
            </a:p>
          </p:txBody>
        </p:sp>
        <p:sp>
          <p:nvSpPr>
            <p:cNvPr id="382027" name="Oval 75"/>
            <p:cNvSpPr>
              <a:spLocks noChangeArrowheads="1"/>
            </p:cNvSpPr>
            <p:nvPr/>
          </p:nvSpPr>
          <p:spPr bwMode="auto">
            <a:xfrm>
              <a:off x="3878" y="2613"/>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v2</a:t>
              </a:r>
            </a:p>
          </p:txBody>
        </p:sp>
        <p:sp>
          <p:nvSpPr>
            <p:cNvPr id="382028" name="Oval 76"/>
            <p:cNvSpPr>
              <a:spLocks noChangeArrowheads="1"/>
            </p:cNvSpPr>
            <p:nvPr/>
          </p:nvSpPr>
          <p:spPr bwMode="auto">
            <a:xfrm>
              <a:off x="4422" y="2250"/>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v4</a:t>
              </a:r>
            </a:p>
          </p:txBody>
        </p:sp>
        <p:sp>
          <p:nvSpPr>
            <p:cNvPr id="382029" name="Oval 77"/>
            <p:cNvSpPr>
              <a:spLocks noChangeArrowheads="1"/>
            </p:cNvSpPr>
            <p:nvPr/>
          </p:nvSpPr>
          <p:spPr bwMode="auto">
            <a:xfrm>
              <a:off x="4966" y="184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v5</a:t>
              </a:r>
            </a:p>
          </p:txBody>
        </p:sp>
        <p:sp>
          <p:nvSpPr>
            <p:cNvPr id="382030" name="Oval 78"/>
            <p:cNvSpPr>
              <a:spLocks noChangeArrowheads="1"/>
            </p:cNvSpPr>
            <p:nvPr/>
          </p:nvSpPr>
          <p:spPr bwMode="auto">
            <a:xfrm>
              <a:off x="4966" y="2658"/>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v3</a:t>
              </a:r>
            </a:p>
          </p:txBody>
        </p:sp>
        <p:sp>
          <p:nvSpPr>
            <p:cNvPr id="382031" name="Line 79"/>
            <p:cNvSpPr>
              <a:spLocks noChangeShapeType="1"/>
            </p:cNvSpPr>
            <p:nvPr/>
          </p:nvSpPr>
          <p:spPr bwMode="auto">
            <a:xfrm>
              <a:off x="4014" y="2114"/>
              <a:ext cx="0" cy="499"/>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32" name="Line 80"/>
            <p:cNvSpPr>
              <a:spLocks noChangeShapeType="1"/>
            </p:cNvSpPr>
            <p:nvPr/>
          </p:nvSpPr>
          <p:spPr bwMode="auto">
            <a:xfrm>
              <a:off x="4150" y="1978"/>
              <a:ext cx="816" cy="0"/>
            </a:xfrm>
            <a:prstGeom prst="line">
              <a:avLst/>
            </a:prstGeom>
            <a:noFill/>
            <a:ln w="25400">
              <a:solidFill>
                <a:schemeClr val="tx1"/>
              </a:solidFill>
              <a:miter lim="800000"/>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33" name="Line 81"/>
            <p:cNvSpPr>
              <a:spLocks noChangeShapeType="1"/>
            </p:cNvSpPr>
            <p:nvPr/>
          </p:nvSpPr>
          <p:spPr bwMode="auto">
            <a:xfrm>
              <a:off x="5102" y="2114"/>
              <a:ext cx="0" cy="544"/>
            </a:xfrm>
            <a:prstGeom prst="line">
              <a:avLst/>
            </a:prstGeom>
            <a:noFill/>
            <a:ln w="25400">
              <a:solidFill>
                <a:schemeClr val="tx1"/>
              </a:solidFill>
              <a:miter lim="800000"/>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34" name="Line 82"/>
            <p:cNvSpPr>
              <a:spLocks noChangeShapeType="1"/>
            </p:cNvSpPr>
            <p:nvPr/>
          </p:nvSpPr>
          <p:spPr bwMode="auto">
            <a:xfrm flipH="1" flipV="1">
              <a:off x="4134" y="2779"/>
              <a:ext cx="862"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35" name="Line 83"/>
            <p:cNvSpPr>
              <a:spLocks noChangeShapeType="1"/>
            </p:cNvSpPr>
            <p:nvPr/>
          </p:nvSpPr>
          <p:spPr bwMode="auto">
            <a:xfrm flipH="1">
              <a:off x="4694" y="2069"/>
              <a:ext cx="318" cy="272"/>
            </a:xfrm>
            <a:prstGeom prst="line">
              <a:avLst/>
            </a:prstGeom>
            <a:noFill/>
            <a:ln w="25400">
              <a:solidFill>
                <a:schemeClr val="tx1"/>
              </a:solidFill>
              <a:miter lim="800000"/>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36" name="Line 84"/>
            <p:cNvSpPr>
              <a:spLocks noChangeShapeType="1"/>
            </p:cNvSpPr>
            <p:nvPr/>
          </p:nvSpPr>
          <p:spPr bwMode="auto">
            <a:xfrm>
              <a:off x="4649" y="2477"/>
              <a:ext cx="363" cy="227"/>
            </a:xfrm>
            <a:prstGeom prst="line">
              <a:avLst/>
            </a:prstGeom>
            <a:noFill/>
            <a:ln w="38100">
              <a:solidFill>
                <a:srgbClr val="7030A0"/>
              </a:solidFill>
              <a:miter lim="800000"/>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2037" name="Text Box 85"/>
            <p:cNvSpPr txBox="1">
              <a:spLocks noChangeArrowheads="1"/>
            </p:cNvSpPr>
            <p:nvPr/>
          </p:nvSpPr>
          <p:spPr bwMode="auto">
            <a:xfrm>
              <a:off x="4241" y="3022"/>
              <a:ext cx="99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mj-lt"/>
                  <a:ea typeface="+mj-ea"/>
                </a:rPr>
                <a:t>有向图</a:t>
              </a:r>
              <a:r>
                <a:rPr lang="en-US" altLang="zh-CN" sz="2800" b="1" dirty="0">
                  <a:latin typeface="+mj-lt"/>
                  <a:ea typeface="+mj-ea"/>
                </a:rPr>
                <a:t>G</a:t>
              </a:r>
            </a:p>
          </p:txBody>
        </p:sp>
        <p:sp>
          <p:nvSpPr>
            <p:cNvPr id="382038" name="Line 86"/>
            <p:cNvSpPr>
              <a:spLocks noChangeShapeType="1"/>
            </p:cNvSpPr>
            <p:nvPr/>
          </p:nvSpPr>
          <p:spPr bwMode="auto">
            <a:xfrm flipH="1" flipV="1">
              <a:off x="4150" y="2069"/>
              <a:ext cx="272" cy="227"/>
            </a:xfrm>
            <a:prstGeom prst="line">
              <a:avLst/>
            </a:prstGeom>
            <a:noFill/>
            <a:ln w="38100">
              <a:solidFill>
                <a:srgbClr val="7030A0"/>
              </a:solidFill>
              <a:miter lim="800000"/>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sp>
        <p:nvSpPr>
          <p:cNvPr id="382039" name="Text Box 87"/>
          <p:cNvSpPr txBox="1">
            <a:spLocks noChangeArrowheads="1"/>
          </p:cNvSpPr>
          <p:nvPr/>
        </p:nvSpPr>
        <p:spPr bwMode="auto">
          <a:xfrm>
            <a:off x="1403648" y="2593305"/>
            <a:ext cx="431800" cy="3120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80000"/>
              </a:spcBef>
            </a:pPr>
            <a:r>
              <a:rPr lang="en-US" altLang="zh-CN" sz="2400">
                <a:latin typeface="+mj-lt"/>
                <a:ea typeface="+mj-ea"/>
              </a:rPr>
              <a:t>0</a:t>
            </a:r>
          </a:p>
          <a:p>
            <a:pPr>
              <a:spcBef>
                <a:spcPct val="80000"/>
              </a:spcBef>
            </a:pPr>
            <a:r>
              <a:rPr lang="en-US" altLang="zh-CN" sz="2400">
                <a:latin typeface="+mj-lt"/>
                <a:ea typeface="+mj-ea"/>
              </a:rPr>
              <a:t>1</a:t>
            </a:r>
          </a:p>
          <a:p>
            <a:pPr>
              <a:spcBef>
                <a:spcPct val="80000"/>
              </a:spcBef>
            </a:pPr>
            <a:r>
              <a:rPr lang="en-US" altLang="zh-CN" sz="2400">
                <a:latin typeface="+mj-lt"/>
                <a:ea typeface="+mj-ea"/>
              </a:rPr>
              <a:t>2</a:t>
            </a:r>
          </a:p>
          <a:p>
            <a:pPr>
              <a:spcBef>
                <a:spcPct val="80000"/>
              </a:spcBef>
            </a:pPr>
            <a:r>
              <a:rPr lang="en-US" altLang="zh-CN" sz="2400">
                <a:latin typeface="+mj-lt"/>
                <a:ea typeface="+mj-ea"/>
              </a:rPr>
              <a:t>3</a:t>
            </a:r>
          </a:p>
          <a:p>
            <a:pPr>
              <a:spcBef>
                <a:spcPct val="80000"/>
              </a:spcBef>
            </a:pPr>
            <a:r>
              <a:rPr lang="en-US" altLang="zh-CN" sz="2400">
                <a:latin typeface="+mj-lt"/>
                <a:ea typeface="+mj-ea"/>
              </a:rPr>
              <a:t>4</a:t>
            </a:r>
          </a:p>
        </p:txBody>
      </p:sp>
      <p:sp>
        <p:nvSpPr>
          <p:cNvPr id="88" name="Oval 126"/>
          <p:cNvSpPr>
            <a:spLocks noChangeArrowheads="1"/>
          </p:cNvSpPr>
          <p:nvPr/>
        </p:nvSpPr>
        <p:spPr bwMode="auto">
          <a:xfrm>
            <a:off x="1619547" y="2472717"/>
            <a:ext cx="5186065" cy="70314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tIns="108000" anchor="ctr"/>
          <a:lstStyle/>
          <a:p>
            <a:endParaRPr lang="zh-CN" altLang="en-US" sz="2800">
              <a:latin typeface="+mj-lt"/>
              <a:ea typeface="+mj-ea"/>
            </a:endParaRPr>
          </a:p>
        </p:txBody>
      </p:sp>
      <p:sp>
        <p:nvSpPr>
          <p:cNvPr id="89" name="Oval 126"/>
          <p:cNvSpPr>
            <a:spLocks noChangeArrowheads="1"/>
          </p:cNvSpPr>
          <p:nvPr/>
        </p:nvSpPr>
        <p:spPr bwMode="auto">
          <a:xfrm>
            <a:off x="1691918" y="4530910"/>
            <a:ext cx="1439864" cy="55074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tIns="108000" anchor="ctr"/>
          <a:lstStyle/>
          <a:p>
            <a:endParaRPr lang="zh-CN" altLang="en-US" sz="2800">
              <a:latin typeface="+mj-lt"/>
              <a:ea typeface="+mj-ea"/>
            </a:endParaRPr>
          </a:p>
        </p:txBody>
      </p:sp>
      <p:grpSp>
        <p:nvGrpSpPr>
          <p:cNvPr id="90" name="Group 4"/>
          <p:cNvGrpSpPr>
            <a:grpSpLocks/>
          </p:cNvGrpSpPr>
          <p:nvPr/>
        </p:nvGrpSpPr>
        <p:grpSpPr bwMode="auto">
          <a:xfrm>
            <a:off x="1259632" y="1154832"/>
            <a:ext cx="2552700" cy="762000"/>
            <a:chOff x="1152" y="3312"/>
            <a:chExt cx="2112" cy="624"/>
          </a:xfrm>
        </p:grpSpPr>
        <p:sp>
          <p:nvSpPr>
            <p:cNvPr id="91" name="Rectangle 5"/>
            <p:cNvSpPr>
              <a:spLocks noChangeArrowheads="1"/>
            </p:cNvSpPr>
            <p:nvPr/>
          </p:nvSpPr>
          <p:spPr bwMode="auto">
            <a:xfrm>
              <a:off x="1152" y="3648"/>
              <a:ext cx="816"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000000"/>
                  </a:solidFill>
                  <a:latin typeface="+mj-lt"/>
                  <a:ea typeface="+mj-ea"/>
                </a:rPr>
                <a:t>Vertex</a:t>
              </a:r>
            </a:p>
          </p:txBody>
        </p:sp>
        <p:sp>
          <p:nvSpPr>
            <p:cNvPr id="92" name="Rectangle 6"/>
            <p:cNvSpPr>
              <a:spLocks noChangeArrowheads="1"/>
            </p:cNvSpPr>
            <p:nvPr/>
          </p:nvSpPr>
          <p:spPr bwMode="auto">
            <a:xfrm>
              <a:off x="2592" y="3648"/>
              <a:ext cx="67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err="1">
                  <a:solidFill>
                    <a:srgbClr val="000000"/>
                  </a:solidFill>
                  <a:latin typeface="+mj-lt"/>
                  <a:ea typeface="+mj-ea"/>
                </a:rPr>
                <a:t>firstout</a:t>
              </a:r>
              <a:endParaRPr kumimoji="1" lang="en-US" altLang="zh-CN" sz="2000" dirty="0">
                <a:solidFill>
                  <a:srgbClr val="000000"/>
                </a:solidFill>
                <a:latin typeface="+mj-lt"/>
                <a:ea typeface="+mj-ea"/>
              </a:endParaRPr>
            </a:p>
          </p:txBody>
        </p:sp>
        <p:sp>
          <p:nvSpPr>
            <p:cNvPr id="93" name="Rectangle 7"/>
            <p:cNvSpPr>
              <a:spLocks noChangeArrowheads="1"/>
            </p:cNvSpPr>
            <p:nvPr/>
          </p:nvSpPr>
          <p:spPr bwMode="auto">
            <a:xfrm>
              <a:off x="1968" y="3648"/>
              <a:ext cx="624"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000000"/>
                  </a:solidFill>
                  <a:latin typeface="+mj-lt"/>
                  <a:ea typeface="+mj-ea"/>
                </a:rPr>
                <a:t>firstin</a:t>
              </a:r>
            </a:p>
          </p:txBody>
        </p:sp>
        <p:sp>
          <p:nvSpPr>
            <p:cNvPr id="94" name="Text Box 8"/>
            <p:cNvSpPr txBox="1">
              <a:spLocks noChangeArrowheads="1"/>
            </p:cNvSpPr>
            <p:nvPr/>
          </p:nvSpPr>
          <p:spPr bwMode="auto">
            <a:xfrm>
              <a:off x="1824" y="3312"/>
              <a:ext cx="1008" cy="32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dirty="0">
                  <a:solidFill>
                    <a:srgbClr val="000000"/>
                  </a:solidFill>
                  <a:latin typeface="+mj-lt"/>
                  <a:ea typeface="+mj-ea"/>
                </a:rPr>
                <a:t>头结点</a:t>
              </a:r>
            </a:p>
          </p:txBody>
        </p:sp>
      </p:grpSp>
      <p:grpSp>
        <p:nvGrpSpPr>
          <p:cNvPr id="95" name="Group 12"/>
          <p:cNvGrpSpPr>
            <a:grpSpLocks/>
          </p:cNvGrpSpPr>
          <p:nvPr/>
        </p:nvGrpSpPr>
        <p:grpSpPr bwMode="auto">
          <a:xfrm>
            <a:off x="695946" y="5960368"/>
            <a:ext cx="3811265" cy="897632"/>
            <a:chOff x="930" y="3113"/>
            <a:chExt cx="2968" cy="576"/>
          </a:xfrm>
        </p:grpSpPr>
        <p:sp>
          <p:nvSpPr>
            <p:cNvPr id="96" name="Rectangle 6"/>
            <p:cNvSpPr>
              <a:spLocks noChangeArrowheads="1"/>
            </p:cNvSpPr>
            <p:nvPr/>
          </p:nvSpPr>
          <p:spPr bwMode="auto">
            <a:xfrm>
              <a:off x="930" y="3401"/>
              <a:ext cx="816" cy="288"/>
            </a:xfrm>
            <a:prstGeom prst="rect">
              <a:avLst/>
            </a:prstGeom>
            <a:solidFill>
              <a:schemeClr val="folHlink"/>
            </a:solidFill>
            <a:ln w="9525">
              <a:solidFill>
                <a:srgbClr val="000000"/>
              </a:solidFill>
              <a:miter lim="800000"/>
              <a:headEnd/>
              <a:tailEnd/>
            </a:ln>
          </p:spPr>
          <p:txBody>
            <a:bodyPr wrap="none" anchor="ctr"/>
            <a:lstStyle/>
            <a:p>
              <a:pPr algn="ctr"/>
              <a:r>
                <a:rPr kumimoji="1" lang="en-US" altLang="zh-CN" sz="2400" dirty="0" err="1">
                  <a:solidFill>
                    <a:srgbClr val="000000"/>
                  </a:solidFill>
                  <a:latin typeface="+mj-lt"/>
                  <a:ea typeface="+mj-ea"/>
                </a:rPr>
                <a:t>headvex</a:t>
              </a:r>
              <a:endParaRPr kumimoji="1" lang="en-US" altLang="zh-CN" sz="2400" dirty="0">
                <a:solidFill>
                  <a:srgbClr val="000000"/>
                </a:solidFill>
                <a:latin typeface="+mj-lt"/>
                <a:ea typeface="+mj-ea"/>
              </a:endParaRPr>
            </a:p>
          </p:txBody>
        </p:sp>
        <p:sp>
          <p:nvSpPr>
            <p:cNvPr id="97" name="Rectangle 7"/>
            <p:cNvSpPr>
              <a:spLocks noChangeArrowheads="1"/>
            </p:cNvSpPr>
            <p:nvPr/>
          </p:nvSpPr>
          <p:spPr bwMode="auto">
            <a:xfrm>
              <a:off x="2554" y="3401"/>
              <a:ext cx="672" cy="288"/>
            </a:xfrm>
            <a:prstGeom prst="rect">
              <a:avLst/>
            </a:prstGeom>
            <a:solidFill>
              <a:schemeClr val="folHlink"/>
            </a:solidFill>
            <a:ln w="9525">
              <a:solidFill>
                <a:srgbClr val="000000"/>
              </a:solidFill>
              <a:miter lim="800000"/>
              <a:headEnd/>
              <a:tailEnd/>
            </a:ln>
          </p:spPr>
          <p:txBody>
            <a:bodyPr wrap="none" anchor="ctr"/>
            <a:lstStyle/>
            <a:p>
              <a:pPr algn="ctr"/>
              <a:r>
                <a:rPr kumimoji="1" lang="en-US" altLang="zh-CN" sz="2400">
                  <a:solidFill>
                    <a:srgbClr val="000000"/>
                  </a:solidFill>
                  <a:latin typeface="+mj-lt"/>
                  <a:ea typeface="+mj-ea"/>
                </a:rPr>
                <a:t>tlink</a:t>
              </a:r>
            </a:p>
          </p:txBody>
        </p:sp>
        <p:sp>
          <p:nvSpPr>
            <p:cNvPr id="98" name="Rectangle 9"/>
            <p:cNvSpPr>
              <a:spLocks noChangeArrowheads="1"/>
            </p:cNvSpPr>
            <p:nvPr/>
          </p:nvSpPr>
          <p:spPr bwMode="auto">
            <a:xfrm>
              <a:off x="1746" y="3401"/>
              <a:ext cx="816" cy="288"/>
            </a:xfrm>
            <a:prstGeom prst="rect">
              <a:avLst/>
            </a:prstGeom>
            <a:solidFill>
              <a:schemeClr val="folHlink"/>
            </a:solidFill>
            <a:ln w="9525">
              <a:solidFill>
                <a:srgbClr val="000000"/>
              </a:solidFill>
              <a:miter lim="800000"/>
              <a:headEnd/>
              <a:tailEnd/>
            </a:ln>
          </p:spPr>
          <p:txBody>
            <a:bodyPr wrap="none" anchor="ctr"/>
            <a:lstStyle/>
            <a:p>
              <a:pPr algn="ctr"/>
              <a:r>
                <a:rPr kumimoji="1" lang="en-US" altLang="zh-CN" sz="2400">
                  <a:solidFill>
                    <a:srgbClr val="000000"/>
                  </a:solidFill>
                  <a:latin typeface="+mj-lt"/>
                  <a:ea typeface="+mj-ea"/>
                </a:rPr>
                <a:t>tailvex</a:t>
              </a:r>
            </a:p>
          </p:txBody>
        </p:sp>
        <p:sp>
          <p:nvSpPr>
            <p:cNvPr id="99" name="Rectangle 10"/>
            <p:cNvSpPr>
              <a:spLocks noChangeArrowheads="1"/>
            </p:cNvSpPr>
            <p:nvPr/>
          </p:nvSpPr>
          <p:spPr bwMode="auto">
            <a:xfrm>
              <a:off x="3226" y="3401"/>
              <a:ext cx="672" cy="288"/>
            </a:xfrm>
            <a:prstGeom prst="rect">
              <a:avLst/>
            </a:prstGeom>
            <a:solidFill>
              <a:schemeClr val="folHlink"/>
            </a:solidFill>
            <a:ln w="9525">
              <a:solidFill>
                <a:srgbClr val="000000"/>
              </a:solidFill>
              <a:miter lim="800000"/>
              <a:headEnd/>
              <a:tailEnd/>
            </a:ln>
          </p:spPr>
          <p:txBody>
            <a:bodyPr wrap="none" anchor="ctr"/>
            <a:lstStyle/>
            <a:p>
              <a:pPr algn="ctr"/>
              <a:r>
                <a:rPr kumimoji="1" lang="en-US" altLang="zh-CN" sz="2400" dirty="0" err="1">
                  <a:solidFill>
                    <a:srgbClr val="000000"/>
                  </a:solidFill>
                  <a:latin typeface="+mj-lt"/>
                  <a:ea typeface="+mj-ea"/>
                </a:rPr>
                <a:t>hlink</a:t>
              </a:r>
              <a:endParaRPr kumimoji="1" lang="en-US" altLang="zh-CN" sz="2400" dirty="0">
                <a:solidFill>
                  <a:srgbClr val="000000"/>
                </a:solidFill>
                <a:latin typeface="+mj-lt"/>
                <a:ea typeface="+mj-ea"/>
              </a:endParaRPr>
            </a:p>
          </p:txBody>
        </p:sp>
        <p:sp>
          <p:nvSpPr>
            <p:cNvPr id="100" name="Text Box 11"/>
            <p:cNvSpPr txBox="1">
              <a:spLocks noChangeArrowheads="1"/>
            </p:cNvSpPr>
            <p:nvPr/>
          </p:nvSpPr>
          <p:spPr bwMode="auto">
            <a:xfrm>
              <a:off x="1973" y="3113"/>
              <a:ext cx="1214" cy="29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spcBef>
                  <a:spcPct val="50000"/>
                </a:spcBef>
              </a:pPr>
              <a:r>
                <a:rPr lang="zh-CN" altLang="en-US" dirty="0">
                  <a:solidFill>
                    <a:srgbClr val="000000"/>
                  </a:solidFill>
                  <a:latin typeface="+mj-lt"/>
                  <a:ea typeface="+mj-ea"/>
                </a:rPr>
                <a:t>弧的结点</a:t>
              </a:r>
            </a:p>
          </p:txBody>
        </p:sp>
      </p:grpSp>
    </p:spTree>
    <p:extLst>
      <p:ext uri="{BB962C8B-B14F-4D97-AF65-F5344CB8AC3E}">
        <p14:creationId xmlns:p14="http://schemas.microsoft.com/office/powerpoint/2010/main" val="11964876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idx="4294967295"/>
          </p:nvPr>
        </p:nvSpPr>
        <p:spPr/>
        <p:txBody>
          <a:bodyPr anchor="ctr"/>
          <a:lstStyle/>
          <a:p>
            <a:r>
              <a:rPr lang="en-US" altLang="zh-CN"/>
              <a:t>3. </a:t>
            </a:r>
            <a:r>
              <a:rPr lang="zh-CN" altLang="en-US"/>
              <a:t>十字链表</a:t>
            </a:r>
          </a:p>
        </p:txBody>
      </p:sp>
      <p:sp>
        <p:nvSpPr>
          <p:cNvPr id="389123" name="Rectangle 3" descr="Rectangle: Click to edit Master text styles&#10;Second level&#10;Third level&#10;Fourth level&#10;Fifth level"/>
          <p:cNvSpPr>
            <a:spLocks noGrp="1" noChangeArrowheads="1"/>
          </p:cNvSpPr>
          <p:nvPr>
            <p:ph idx="4294967295"/>
          </p:nvPr>
        </p:nvSpPr>
        <p:spPr/>
        <p:txBody>
          <a:bodyPr/>
          <a:lstStyle/>
          <a:p>
            <a:r>
              <a:rPr lang="zh-CN" altLang="en-US" dirty="0">
                <a:latin typeface="+mj-lt"/>
                <a:ea typeface="+mj-ea"/>
              </a:rPr>
              <a:t>十字链表弧结点的</a:t>
            </a:r>
            <a:r>
              <a:rPr lang="en-US" altLang="zh-CN" dirty="0">
                <a:latin typeface="+mj-lt"/>
                <a:ea typeface="+mj-ea"/>
              </a:rPr>
              <a:t>C++</a:t>
            </a:r>
            <a:r>
              <a:rPr lang="zh-CN" altLang="en-US" dirty="0">
                <a:latin typeface="+mj-lt"/>
                <a:ea typeface="+mj-ea"/>
              </a:rPr>
              <a:t>描述</a:t>
            </a:r>
          </a:p>
          <a:p>
            <a:pPr>
              <a:buFont typeface="Wingdings" pitchFamily="2" charset="2"/>
              <a:buNone/>
            </a:pPr>
            <a:r>
              <a:rPr lang="en-US" altLang="zh-CN" b="0" dirty="0" err="1">
                <a:solidFill>
                  <a:srgbClr val="0000FF"/>
                </a:solidFill>
                <a:latin typeface="+mj-lt"/>
                <a:ea typeface="+mj-ea"/>
              </a:rPr>
              <a:t>struct</a:t>
            </a:r>
            <a:r>
              <a:rPr lang="en-US" altLang="zh-CN" b="0" dirty="0">
                <a:latin typeface="+mj-lt"/>
                <a:ea typeface="+mj-ea"/>
              </a:rPr>
              <a:t> </a:t>
            </a:r>
            <a:r>
              <a:rPr lang="en-US" altLang="zh-CN" b="0" dirty="0" err="1">
                <a:solidFill>
                  <a:srgbClr val="000000"/>
                </a:solidFill>
                <a:latin typeface="+mj-lt"/>
                <a:ea typeface="+mj-ea"/>
              </a:rPr>
              <a:t>ArcNode</a:t>
            </a:r>
            <a:r>
              <a:rPr lang="en-US" altLang="zh-CN" b="0" dirty="0">
                <a:solidFill>
                  <a:srgbClr val="000000"/>
                </a:solidFill>
                <a:latin typeface="+mj-lt"/>
                <a:ea typeface="+mj-ea"/>
              </a:rPr>
              <a:t>{</a:t>
            </a:r>
          </a:p>
          <a:p>
            <a:pPr>
              <a:buFont typeface="Wingdings" pitchFamily="2" charset="2"/>
              <a:buNone/>
            </a:pPr>
            <a:r>
              <a:rPr lang="en-US" altLang="zh-CN" b="0" dirty="0">
                <a:latin typeface="+mj-lt"/>
                <a:ea typeface="+mj-ea"/>
              </a:rPr>
              <a:t>      </a:t>
            </a:r>
            <a:r>
              <a:rPr lang="en-US" altLang="zh-CN" b="0" dirty="0" err="1">
                <a:solidFill>
                  <a:srgbClr val="0000FF"/>
                </a:solidFill>
                <a:latin typeface="+mj-lt"/>
                <a:ea typeface="+mj-ea"/>
              </a:rPr>
              <a:t>int</a:t>
            </a:r>
            <a:r>
              <a:rPr lang="en-US" altLang="zh-CN" b="0" dirty="0">
                <a:latin typeface="+mj-lt"/>
                <a:ea typeface="+mj-ea"/>
              </a:rPr>
              <a:t> </a:t>
            </a:r>
            <a:r>
              <a:rPr lang="en-US" altLang="zh-CN" b="0" dirty="0" err="1">
                <a:solidFill>
                  <a:srgbClr val="000000"/>
                </a:solidFill>
                <a:latin typeface="+mj-lt"/>
                <a:ea typeface="+mj-ea"/>
              </a:rPr>
              <a:t>headvex</a:t>
            </a:r>
            <a:r>
              <a:rPr lang="en-US" altLang="zh-CN" b="0" dirty="0">
                <a:solidFill>
                  <a:srgbClr val="000000"/>
                </a:solidFill>
                <a:latin typeface="+mj-lt"/>
                <a:ea typeface="+mj-ea"/>
              </a:rPr>
              <a:t>, </a:t>
            </a:r>
            <a:r>
              <a:rPr lang="en-US" altLang="zh-CN" b="0" dirty="0" err="1">
                <a:solidFill>
                  <a:srgbClr val="000000"/>
                </a:solidFill>
                <a:latin typeface="+mj-lt"/>
                <a:ea typeface="+mj-ea"/>
              </a:rPr>
              <a:t>tailvex</a:t>
            </a:r>
            <a:r>
              <a:rPr lang="en-US" altLang="zh-CN" b="0" dirty="0">
                <a:solidFill>
                  <a:srgbClr val="000000"/>
                </a:solidFill>
                <a:latin typeface="+mj-lt"/>
                <a:ea typeface="+mj-ea"/>
              </a:rPr>
              <a:t>;</a:t>
            </a:r>
            <a:r>
              <a:rPr lang="en-US" altLang="zh-CN" b="0" dirty="0">
                <a:latin typeface="+mj-lt"/>
                <a:ea typeface="+mj-ea"/>
              </a:rPr>
              <a:t> </a:t>
            </a:r>
            <a:r>
              <a:rPr lang="en-US" altLang="zh-CN" sz="2400" dirty="0">
                <a:solidFill>
                  <a:srgbClr val="009900"/>
                </a:solidFill>
                <a:latin typeface="+mj-lt"/>
                <a:ea typeface="+mj-ea"/>
              </a:rPr>
              <a:t>//</a:t>
            </a:r>
            <a:r>
              <a:rPr lang="zh-CN" altLang="en-US" sz="2400" dirty="0">
                <a:solidFill>
                  <a:srgbClr val="009900"/>
                </a:solidFill>
                <a:latin typeface="+mj-lt"/>
                <a:ea typeface="+mj-ea"/>
              </a:rPr>
              <a:t>弧头，弧尾</a:t>
            </a:r>
            <a:r>
              <a:rPr lang="zh-CN" altLang="en-US" b="0" dirty="0">
                <a:latin typeface="+mj-lt"/>
                <a:ea typeface="+mj-ea"/>
              </a:rPr>
              <a:t>     </a:t>
            </a:r>
          </a:p>
          <a:p>
            <a:pPr>
              <a:buFont typeface="Wingdings" pitchFamily="2" charset="2"/>
              <a:buNone/>
            </a:pPr>
            <a:r>
              <a:rPr lang="en-US" altLang="zh-CN" b="0" dirty="0">
                <a:latin typeface="+mj-lt"/>
                <a:ea typeface="+mj-ea"/>
              </a:rPr>
              <a:t>      </a:t>
            </a:r>
            <a:r>
              <a:rPr lang="en-US" altLang="zh-CN" b="0" dirty="0" err="1" smtClean="0">
                <a:solidFill>
                  <a:srgbClr val="000000"/>
                </a:solidFill>
                <a:latin typeface="+mj-lt"/>
                <a:ea typeface="+mj-ea"/>
              </a:rPr>
              <a:t>ArcNode</a:t>
            </a:r>
            <a:r>
              <a:rPr lang="en-US" altLang="zh-CN" b="0" dirty="0">
                <a:solidFill>
                  <a:srgbClr val="000000"/>
                </a:solidFill>
                <a:latin typeface="+mj-lt"/>
                <a:ea typeface="+mj-ea"/>
              </a:rPr>
              <a:t>* </a:t>
            </a:r>
            <a:r>
              <a:rPr lang="en-US" altLang="zh-CN" b="0" dirty="0" err="1">
                <a:solidFill>
                  <a:srgbClr val="000000"/>
                </a:solidFill>
                <a:latin typeface="+mj-lt"/>
                <a:ea typeface="+mj-ea"/>
              </a:rPr>
              <a:t>hlink</a:t>
            </a:r>
            <a:r>
              <a:rPr lang="en-US" altLang="zh-CN" b="0" dirty="0">
                <a:solidFill>
                  <a:srgbClr val="000000"/>
                </a:solidFill>
                <a:latin typeface="+mj-lt"/>
                <a:ea typeface="+mj-ea"/>
              </a:rPr>
              <a:t>;</a:t>
            </a:r>
            <a:r>
              <a:rPr lang="en-US" altLang="zh-CN" b="0" dirty="0">
                <a:latin typeface="+mj-lt"/>
                <a:ea typeface="+mj-ea"/>
              </a:rPr>
              <a:t>      </a:t>
            </a:r>
            <a:r>
              <a:rPr lang="en-US" altLang="zh-CN" sz="2400" dirty="0">
                <a:solidFill>
                  <a:srgbClr val="009900"/>
                </a:solidFill>
                <a:latin typeface="+mj-lt"/>
                <a:ea typeface="+mj-ea"/>
              </a:rPr>
              <a:t>//</a:t>
            </a:r>
            <a:r>
              <a:rPr lang="zh-CN" altLang="en-US" sz="2400" dirty="0">
                <a:solidFill>
                  <a:srgbClr val="009900"/>
                </a:solidFill>
                <a:latin typeface="+mj-lt"/>
                <a:ea typeface="+mj-ea"/>
              </a:rPr>
              <a:t>下一条相同弧头的弧</a:t>
            </a:r>
          </a:p>
          <a:p>
            <a:pPr>
              <a:buFont typeface="Wingdings" pitchFamily="2" charset="2"/>
              <a:buNone/>
            </a:pPr>
            <a:r>
              <a:rPr lang="zh-CN" altLang="en-US" b="0" dirty="0">
                <a:latin typeface="+mj-lt"/>
                <a:ea typeface="+mj-ea"/>
              </a:rPr>
              <a:t>     </a:t>
            </a:r>
            <a:r>
              <a:rPr lang="en-US" altLang="zh-CN" b="0" dirty="0">
                <a:latin typeface="+mj-lt"/>
                <a:ea typeface="+mj-ea"/>
              </a:rPr>
              <a:t> </a:t>
            </a:r>
            <a:r>
              <a:rPr lang="en-US" altLang="zh-CN" b="0" dirty="0" err="1" smtClean="0">
                <a:solidFill>
                  <a:srgbClr val="000000"/>
                </a:solidFill>
                <a:latin typeface="+mj-lt"/>
                <a:ea typeface="+mj-ea"/>
              </a:rPr>
              <a:t>ArcNode</a:t>
            </a:r>
            <a:r>
              <a:rPr lang="en-US" altLang="zh-CN" b="0" dirty="0">
                <a:solidFill>
                  <a:srgbClr val="000000"/>
                </a:solidFill>
                <a:latin typeface="+mj-lt"/>
                <a:ea typeface="+mj-ea"/>
              </a:rPr>
              <a:t>* </a:t>
            </a:r>
            <a:r>
              <a:rPr lang="en-US" altLang="zh-CN" b="0" dirty="0" err="1">
                <a:solidFill>
                  <a:srgbClr val="000000"/>
                </a:solidFill>
                <a:latin typeface="+mj-lt"/>
                <a:ea typeface="+mj-ea"/>
              </a:rPr>
              <a:t>tlink</a:t>
            </a:r>
            <a:r>
              <a:rPr lang="en-US" altLang="zh-CN" b="0" dirty="0">
                <a:solidFill>
                  <a:srgbClr val="000000"/>
                </a:solidFill>
                <a:latin typeface="+mj-lt"/>
                <a:ea typeface="+mj-ea"/>
              </a:rPr>
              <a:t>;</a:t>
            </a:r>
            <a:r>
              <a:rPr lang="en-US" altLang="zh-CN" b="0" dirty="0">
                <a:latin typeface="+mj-lt"/>
                <a:ea typeface="+mj-ea"/>
              </a:rPr>
              <a:t>      </a:t>
            </a:r>
            <a:r>
              <a:rPr lang="en-US" altLang="zh-CN" sz="2400" dirty="0">
                <a:solidFill>
                  <a:srgbClr val="009900"/>
                </a:solidFill>
                <a:latin typeface="+mj-lt"/>
                <a:ea typeface="+mj-ea"/>
              </a:rPr>
              <a:t>//</a:t>
            </a:r>
            <a:r>
              <a:rPr lang="zh-CN" altLang="en-US" sz="2400" dirty="0">
                <a:solidFill>
                  <a:srgbClr val="009900"/>
                </a:solidFill>
                <a:latin typeface="+mj-lt"/>
                <a:ea typeface="+mj-ea"/>
              </a:rPr>
              <a:t>下一条相同弧尾的弧</a:t>
            </a:r>
          </a:p>
          <a:p>
            <a:pPr>
              <a:buFont typeface="Wingdings" pitchFamily="2" charset="2"/>
              <a:buNone/>
            </a:pPr>
            <a:r>
              <a:rPr lang="en-US" altLang="zh-CN" b="0" dirty="0">
                <a:solidFill>
                  <a:srgbClr val="000000"/>
                </a:solidFill>
                <a:latin typeface="+mj-lt"/>
                <a:ea typeface="+mj-ea"/>
              </a:rPr>
              <a:t>};</a:t>
            </a:r>
          </a:p>
          <a:p>
            <a:endParaRPr lang="zh-CN" altLang="en-US" b="0" dirty="0">
              <a:latin typeface="+mj-lt"/>
              <a:ea typeface="+mj-ea"/>
            </a:endParaRPr>
          </a:p>
        </p:txBody>
      </p:sp>
      <p:grpSp>
        <p:nvGrpSpPr>
          <p:cNvPr id="389125" name="Group 12"/>
          <p:cNvGrpSpPr>
            <a:grpSpLocks/>
          </p:cNvGrpSpPr>
          <p:nvPr/>
        </p:nvGrpSpPr>
        <p:grpSpPr bwMode="auto">
          <a:xfrm>
            <a:off x="2524596" y="5322912"/>
            <a:ext cx="4711700" cy="914400"/>
            <a:chOff x="930" y="3113"/>
            <a:chExt cx="2968" cy="576"/>
          </a:xfrm>
        </p:grpSpPr>
        <p:sp>
          <p:nvSpPr>
            <p:cNvPr id="389126" name="Rectangle 6"/>
            <p:cNvSpPr>
              <a:spLocks noChangeArrowheads="1"/>
            </p:cNvSpPr>
            <p:nvPr/>
          </p:nvSpPr>
          <p:spPr bwMode="auto">
            <a:xfrm>
              <a:off x="930" y="3401"/>
              <a:ext cx="816" cy="288"/>
            </a:xfrm>
            <a:prstGeom prst="rect">
              <a:avLst/>
            </a:prstGeom>
            <a:solidFill>
              <a:schemeClr val="folHlink"/>
            </a:solidFill>
            <a:ln w="9525">
              <a:solidFill>
                <a:srgbClr val="000000"/>
              </a:solidFill>
              <a:miter lim="800000"/>
              <a:headEnd/>
              <a:tailEnd/>
            </a:ln>
          </p:spPr>
          <p:txBody>
            <a:bodyPr wrap="none" anchor="ctr"/>
            <a:lstStyle/>
            <a:p>
              <a:pPr algn="ctr"/>
              <a:r>
                <a:rPr kumimoji="1" lang="en-US" altLang="zh-CN" sz="2800" dirty="0" err="1">
                  <a:solidFill>
                    <a:srgbClr val="000000"/>
                  </a:solidFill>
                  <a:latin typeface="+mj-lt"/>
                  <a:ea typeface="+mj-ea"/>
                </a:rPr>
                <a:t>headvex</a:t>
              </a:r>
              <a:endParaRPr kumimoji="1" lang="en-US" altLang="zh-CN" sz="2800" dirty="0">
                <a:solidFill>
                  <a:srgbClr val="000000"/>
                </a:solidFill>
                <a:latin typeface="+mj-lt"/>
                <a:ea typeface="+mj-ea"/>
              </a:endParaRPr>
            </a:p>
          </p:txBody>
        </p:sp>
        <p:sp>
          <p:nvSpPr>
            <p:cNvPr id="389127" name="Rectangle 7"/>
            <p:cNvSpPr>
              <a:spLocks noChangeArrowheads="1"/>
            </p:cNvSpPr>
            <p:nvPr/>
          </p:nvSpPr>
          <p:spPr bwMode="auto">
            <a:xfrm>
              <a:off x="2554" y="3401"/>
              <a:ext cx="672" cy="288"/>
            </a:xfrm>
            <a:prstGeom prst="rect">
              <a:avLst/>
            </a:prstGeom>
            <a:solidFill>
              <a:schemeClr val="folHlink"/>
            </a:solidFill>
            <a:ln w="9525">
              <a:solidFill>
                <a:srgbClr val="000000"/>
              </a:solidFill>
              <a:miter lim="800000"/>
              <a:headEnd/>
              <a:tailEnd/>
            </a:ln>
          </p:spPr>
          <p:txBody>
            <a:bodyPr wrap="none" anchor="ctr"/>
            <a:lstStyle/>
            <a:p>
              <a:pPr algn="ctr"/>
              <a:r>
                <a:rPr kumimoji="1" lang="en-US" altLang="zh-CN" sz="2800">
                  <a:solidFill>
                    <a:srgbClr val="000000"/>
                  </a:solidFill>
                  <a:latin typeface="+mj-lt"/>
                  <a:ea typeface="+mj-ea"/>
                </a:rPr>
                <a:t>tlink</a:t>
              </a:r>
            </a:p>
          </p:txBody>
        </p:sp>
        <p:sp>
          <p:nvSpPr>
            <p:cNvPr id="389128" name="Rectangle 9"/>
            <p:cNvSpPr>
              <a:spLocks noChangeArrowheads="1"/>
            </p:cNvSpPr>
            <p:nvPr/>
          </p:nvSpPr>
          <p:spPr bwMode="auto">
            <a:xfrm>
              <a:off x="1746" y="3401"/>
              <a:ext cx="816" cy="288"/>
            </a:xfrm>
            <a:prstGeom prst="rect">
              <a:avLst/>
            </a:prstGeom>
            <a:solidFill>
              <a:schemeClr val="folHlink"/>
            </a:solidFill>
            <a:ln w="9525">
              <a:solidFill>
                <a:srgbClr val="000000"/>
              </a:solidFill>
              <a:miter lim="800000"/>
              <a:headEnd/>
              <a:tailEnd/>
            </a:ln>
          </p:spPr>
          <p:txBody>
            <a:bodyPr wrap="none" anchor="ctr"/>
            <a:lstStyle/>
            <a:p>
              <a:pPr algn="ctr"/>
              <a:r>
                <a:rPr kumimoji="1" lang="en-US" altLang="zh-CN" sz="2800">
                  <a:solidFill>
                    <a:srgbClr val="000000"/>
                  </a:solidFill>
                  <a:latin typeface="+mj-lt"/>
                  <a:ea typeface="+mj-ea"/>
                </a:rPr>
                <a:t>tailvex</a:t>
              </a:r>
            </a:p>
          </p:txBody>
        </p:sp>
        <p:sp>
          <p:nvSpPr>
            <p:cNvPr id="389129" name="Rectangle 10"/>
            <p:cNvSpPr>
              <a:spLocks noChangeArrowheads="1"/>
            </p:cNvSpPr>
            <p:nvPr/>
          </p:nvSpPr>
          <p:spPr bwMode="auto">
            <a:xfrm>
              <a:off x="3226" y="3401"/>
              <a:ext cx="672" cy="288"/>
            </a:xfrm>
            <a:prstGeom prst="rect">
              <a:avLst/>
            </a:prstGeom>
            <a:solidFill>
              <a:schemeClr val="folHlink"/>
            </a:solidFill>
            <a:ln w="9525">
              <a:solidFill>
                <a:srgbClr val="000000"/>
              </a:solidFill>
              <a:miter lim="800000"/>
              <a:headEnd/>
              <a:tailEnd/>
            </a:ln>
          </p:spPr>
          <p:txBody>
            <a:bodyPr wrap="none" anchor="ctr"/>
            <a:lstStyle/>
            <a:p>
              <a:pPr algn="ctr"/>
              <a:r>
                <a:rPr kumimoji="1" lang="en-US" altLang="zh-CN" sz="2800">
                  <a:solidFill>
                    <a:srgbClr val="000000"/>
                  </a:solidFill>
                  <a:latin typeface="+mj-lt"/>
                  <a:ea typeface="+mj-ea"/>
                </a:rPr>
                <a:t>hlink</a:t>
              </a:r>
            </a:p>
          </p:txBody>
        </p:sp>
        <p:sp>
          <p:nvSpPr>
            <p:cNvPr id="389130" name="Text Box 11"/>
            <p:cNvSpPr txBox="1">
              <a:spLocks noChangeArrowheads="1"/>
            </p:cNvSpPr>
            <p:nvPr/>
          </p:nvSpPr>
          <p:spPr bwMode="auto">
            <a:xfrm>
              <a:off x="1973" y="3113"/>
              <a:ext cx="1008" cy="291"/>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spcBef>
                  <a:spcPct val="50000"/>
                </a:spcBef>
              </a:pPr>
              <a:r>
                <a:rPr lang="zh-CN" altLang="en-US" dirty="0">
                  <a:solidFill>
                    <a:srgbClr val="000000"/>
                  </a:solidFill>
                  <a:latin typeface="+mj-lt"/>
                  <a:ea typeface="+mj-ea"/>
                </a:rPr>
                <a:t>弧的结点</a:t>
              </a:r>
            </a:p>
          </p:txBody>
        </p:sp>
      </p:grpSp>
    </p:spTree>
    <p:extLst>
      <p:ext uri="{BB962C8B-B14F-4D97-AF65-F5344CB8AC3E}">
        <p14:creationId xmlns:p14="http://schemas.microsoft.com/office/powerpoint/2010/main" val="33822493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en-US" altLang="zh-CN"/>
              <a:t>3. </a:t>
            </a:r>
            <a:r>
              <a:rPr lang="zh-CN" altLang="en-US"/>
              <a:t>十字链表</a:t>
            </a:r>
          </a:p>
        </p:txBody>
      </p:sp>
      <p:sp>
        <p:nvSpPr>
          <p:cNvPr id="382979" name="Rectangle 3" descr="Rectangle: Click to edit Master text styles&#10;Second level&#10;Third level&#10;Fourth level&#10;Fifth level"/>
          <p:cNvSpPr>
            <a:spLocks noGrp="1" noChangeArrowheads="1"/>
          </p:cNvSpPr>
          <p:nvPr>
            <p:ph type="body" idx="1"/>
          </p:nvPr>
        </p:nvSpPr>
        <p:spPr>
          <a:xfrm>
            <a:off x="1331641" y="1355725"/>
            <a:ext cx="7812360" cy="4114800"/>
          </a:xfrm>
        </p:spPr>
        <p:txBody>
          <a:bodyPr/>
          <a:lstStyle/>
          <a:p>
            <a:pPr>
              <a:spcBef>
                <a:spcPct val="0"/>
              </a:spcBef>
              <a:buFont typeface="Wingdings" pitchFamily="2" charset="2"/>
              <a:buNone/>
            </a:pPr>
            <a:r>
              <a:rPr lang="zh-CN" altLang="en-US" sz="3200" dirty="0">
                <a:latin typeface="+mj-lt"/>
                <a:ea typeface="+mj-ea"/>
              </a:rPr>
              <a:t>十字表头结点的</a:t>
            </a:r>
            <a:r>
              <a:rPr lang="en-US" altLang="zh-CN" sz="3200" dirty="0">
                <a:latin typeface="+mj-lt"/>
                <a:ea typeface="+mj-ea"/>
              </a:rPr>
              <a:t>C++</a:t>
            </a:r>
            <a:r>
              <a:rPr lang="zh-CN" altLang="en-US" sz="3200" dirty="0">
                <a:latin typeface="+mj-lt"/>
                <a:ea typeface="+mj-ea"/>
              </a:rPr>
              <a:t>描述</a:t>
            </a:r>
            <a:endParaRPr lang="en-US" altLang="zh-CN" dirty="0">
              <a:latin typeface="+mj-lt"/>
              <a:ea typeface="+mj-ea"/>
            </a:endParaRPr>
          </a:p>
          <a:p>
            <a:pPr>
              <a:buFont typeface="Wingdings" pitchFamily="2" charset="2"/>
              <a:buNone/>
            </a:pPr>
            <a:r>
              <a:rPr lang="en-US" altLang="zh-CN" dirty="0" err="1">
                <a:solidFill>
                  <a:srgbClr val="0000FF"/>
                </a:solidFill>
                <a:latin typeface="+mj-lt"/>
                <a:ea typeface="+mj-ea"/>
              </a:rPr>
              <a:t>struct</a:t>
            </a:r>
            <a:r>
              <a:rPr lang="en-US" altLang="zh-CN" dirty="0">
                <a:latin typeface="+mj-lt"/>
                <a:ea typeface="+mj-ea"/>
              </a:rPr>
              <a:t> </a:t>
            </a:r>
            <a:r>
              <a:rPr lang="en-US" altLang="zh-CN" b="0" dirty="0" err="1">
                <a:solidFill>
                  <a:srgbClr val="000000"/>
                </a:solidFill>
                <a:latin typeface="+mj-lt"/>
                <a:ea typeface="+mj-ea"/>
              </a:rPr>
              <a:t>VertexNode</a:t>
            </a:r>
            <a:r>
              <a:rPr lang="en-US" altLang="zh-CN" b="0" dirty="0">
                <a:solidFill>
                  <a:srgbClr val="000000"/>
                </a:solidFill>
                <a:latin typeface="+mj-lt"/>
                <a:ea typeface="+mj-ea"/>
              </a:rPr>
              <a:t>{</a:t>
            </a:r>
          </a:p>
          <a:p>
            <a:pPr>
              <a:buFont typeface="Wingdings" pitchFamily="2" charset="2"/>
              <a:buNone/>
            </a:pPr>
            <a:r>
              <a:rPr lang="en-US" altLang="zh-CN" dirty="0">
                <a:latin typeface="+mj-lt"/>
                <a:ea typeface="+mj-ea"/>
              </a:rPr>
              <a:t>     </a:t>
            </a:r>
            <a:r>
              <a:rPr lang="en-US" altLang="zh-CN" dirty="0">
                <a:solidFill>
                  <a:srgbClr val="0000FF"/>
                </a:solidFill>
                <a:latin typeface="+mj-lt"/>
                <a:ea typeface="+mj-ea"/>
              </a:rPr>
              <a:t>char</a:t>
            </a:r>
            <a:r>
              <a:rPr lang="en-US" altLang="zh-CN" dirty="0">
                <a:latin typeface="+mj-lt"/>
                <a:ea typeface="+mj-ea"/>
              </a:rPr>
              <a:t> </a:t>
            </a:r>
            <a:r>
              <a:rPr lang="en-US" altLang="zh-CN" b="0" dirty="0">
                <a:solidFill>
                  <a:srgbClr val="000000"/>
                </a:solidFill>
                <a:latin typeface="+mj-lt"/>
                <a:ea typeface="+mj-ea"/>
              </a:rPr>
              <a:t>Vertex;</a:t>
            </a:r>
            <a:r>
              <a:rPr lang="en-US" altLang="zh-CN" dirty="0">
                <a:latin typeface="+mj-lt"/>
                <a:ea typeface="+mj-ea"/>
              </a:rPr>
              <a:t>                </a:t>
            </a:r>
            <a:r>
              <a:rPr lang="en-US" altLang="zh-CN" sz="2400" dirty="0">
                <a:solidFill>
                  <a:srgbClr val="009900"/>
                </a:solidFill>
                <a:latin typeface="+mj-lt"/>
                <a:ea typeface="+mj-ea"/>
              </a:rPr>
              <a:t>//</a:t>
            </a:r>
            <a:r>
              <a:rPr lang="zh-CN" altLang="en-US" sz="2400" dirty="0">
                <a:solidFill>
                  <a:srgbClr val="009900"/>
                </a:solidFill>
                <a:latin typeface="+mj-lt"/>
                <a:ea typeface="+mj-ea"/>
              </a:rPr>
              <a:t>顶点</a:t>
            </a:r>
          </a:p>
          <a:p>
            <a:pPr>
              <a:buFont typeface="Wingdings" pitchFamily="2" charset="2"/>
              <a:buNone/>
            </a:pPr>
            <a:r>
              <a:rPr lang="en-US" altLang="zh-CN" dirty="0">
                <a:latin typeface="+mj-lt"/>
                <a:ea typeface="+mj-ea"/>
              </a:rPr>
              <a:t>     </a:t>
            </a:r>
            <a:r>
              <a:rPr lang="en-US" altLang="zh-CN" b="0" dirty="0" err="1">
                <a:solidFill>
                  <a:srgbClr val="000000"/>
                </a:solidFill>
                <a:latin typeface="+mj-lt"/>
                <a:ea typeface="+mj-ea"/>
              </a:rPr>
              <a:t>ArcNode</a:t>
            </a:r>
            <a:r>
              <a:rPr lang="en-US" altLang="zh-CN" b="0" dirty="0">
                <a:solidFill>
                  <a:srgbClr val="000000"/>
                </a:solidFill>
                <a:latin typeface="+mj-lt"/>
                <a:ea typeface="+mj-ea"/>
              </a:rPr>
              <a:t> *</a:t>
            </a:r>
            <a:r>
              <a:rPr lang="en-US" altLang="zh-CN" b="0" dirty="0" err="1">
                <a:solidFill>
                  <a:srgbClr val="000000"/>
                </a:solidFill>
                <a:latin typeface="+mj-lt"/>
                <a:ea typeface="+mj-ea"/>
              </a:rPr>
              <a:t>firstin</a:t>
            </a:r>
            <a:r>
              <a:rPr lang="en-US" altLang="zh-CN" b="0" dirty="0">
                <a:solidFill>
                  <a:srgbClr val="000000"/>
                </a:solidFill>
                <a:latin typeface="+mj-lt"/>
                <a:ea typeface="+mj-ea"/>
              </a:rPr>
              <a:t>;</a:t>
            </a:r>
            <a:r>
              <a:rPr lang="en-US" altLang="zh-CN" dirty="0">
                <a:latin typeface="+mj-lt"/>
                <a:ea typeface="+mj-ea"/>
              </a:rPr>
              <a:t>  </a:t>
            </a:r>
            <a:r>
              <a:rPr lang="en-US" altLang="zh-CN" sz="2400" dirty="0" smtClean="0">
                <a:solidFill>
                  <a:srgbClr val="009900"/>
                </a:solidFill>
                <a:latin typeface="+mj-lt"/>
                <a:ea typeface="+mj-ea"/>
              </a:rPr>
              <a:t>//</a:t>
            </a:r>
            <a:r>
              <a:rPr lang="zh-CN" altLang="en-US" sz="2400" dirty="0">
                <a:solidFill>
                  <a:srgbClr val="009900"/>
                </a:solidFill>
                <a:latin typeface="+mj-lt"/>
                <a:ea typeface="+mj-ea"/>
              </a:rPr>
              <a:t>第一条以此顶点为弧头的弧</a:t>
            </a:r>
          </a:p>
          <a:p>
            <a:pPr>
              <a:buFont typeface="Wingdings" pitchFamily="2" charset="2"/>
              <a:buNone/>
            </a:pPr>
            <a:r>
              <a:rPr lang="en-US" altLang="zh-CN" dirty="0">
                <a:latin typeface="+mj-lt"/>
                <a:ea typeface="+mj-ea"/>
              </a:rPr>
              <a:t>     </a:t>
            </a:r>
            <a:r>
              <a:rPr lang="en-US" altLang="zh-CN" b="0" dirty="0" err="1">
                <a:solidFill>
                  <a:srgbClr val="000000"/>
                </a:solidFill>
                <a:latin typeface="+mj-lt"/>
                <a:ea typeface="+mj-ea"/>
              </a:rPr>
              <a:t>ArcNode</a:t>
            </a:r>
            <a:r>
              <a:rPr lang="en-US" altLang="zh-CN" b="0" dirty="0">
                <a:solidFill>
                  <a:srgbClr val="000000"/>
                </a:solidFill>
                <a:latin typeface="+mj-lt"/>
                <a:ea typeface="+mj-ea"/>
              </a:rPr>
              <a:t> *</a:t>
            </a:r>
            <a:r>
              <a:rPr lang="en-US" altLang="zh-CN" b="0" dirty="0" err="1">
                <a:solidFill>
                  <a:srgbClr val="000000"/>
                </a:solidFill>
                <a:latin typeface="+mj-lt"/>
                <a:ea typeface="+mj-ea"/>
              </a:rPr>
              <a:t>firstout</a:t>
            </a:r>
            <a:r>
              <a:rPr lang="en-US" altLang="zh-CN" b="0" dirty="0" smtClean="0">
                <a:solidFill>
                  <a:srgbClr val="000000"/>
                </a:solidFill>
                <a:latin typeface="+mj-lt"/>
                <a:ea typeface="+mj-ea"/>
              </a:rPr>
              <a:t>;</a:t>
            </a:r>
            <a:r>
              <a:rPr lang="en-US" altLang="zh-CN" dirty="0" smtClean="0">
                <a:latin typeface="+mj-lt"/>
                <a:ea typeface="+mj-ea"/>
              </a:rPr>
              <a:t> </a:t>
            </a:r>
            <a:r>
              <a:rPr lang="en-US" altLang="zh-CN" dirty="0">
                <a:solidFill>
                  <a:srgbClr val="009900"/>
                </a:solidFill>
                <a:latin typeface="+mj-lt"/>
                <a:ea typeface="+mj-ea"/>
              </a:rPr>
              <a:t>//</a:t>
            </a:r>
            <a:r>
              <a:rPr lang="zh-CN" altLang="en-US" sz="2400" dirty="0">
                <a:solidFill>
                  <a:srgbClr val="009900"/>
                </a:solidFill>
                <a:latin typeface="+mj-lt"/>
                <a:ea typeface="+mj-ea"/>
              </a:rPr>
              <a:t>第一条以此顶点为弧尾的弧</a:t>
            </a:r>
          </a:p>
          <a:p>
            <a:pPr>
              <a:buFont typeface="Wingdings" pitchFamily="2" charset="2"/>
              <a:buNone/>
            </a:pPr>
            <a:r>
              <a:rPr lang="en-US" altLang="zh-CN" b="0" dirty="0">
                <a:solidFill>
                  <a:srgbClr val="000000"/>
                </a:solidFill>
                <a:latin typeface="+mj-lt"/>
                <a:ea typeface="+mj-ea"/>
              </a:rPr>
              <a:t>};</a:t>
            </a:r>
            <a:endParaRPr lang="zh-CN" altLang="en-US" b="0" dirty="0">
              <a:solidFill>
                <a:srgbClr val="000000"/>
              </a:solidFill>
              <a:latin typeface="+mj-lt"/>
              <a:ea typeface="+mj-ea"/>
            </a:endParaRPr>
          </a:p>
          <a:p>
            <a:endParaRPr lang="zh-CN" altLang="en-US" dirty="0">
              <a:latin typeface="+mj-lt"/>
              <a:ea typeface="+mj-ea"/>
            </a:endParaRPr>
          </a:p>
        </p:txBody>
      </p:sp>
      <p:grpSp>
        <p:nvGrpSpPr>
          <p:cNvPr id="382980" name="Group 4"/>
          <p:cNvGrpSpPr>
            <a:grpSpLocks/>
          </p:cNvGrpSpPr>
          <p:nvPr/>
        </p:nvGrpSpPr>
        <p:grpSpPr bwMode="auto">
          <a:xfrm>
            <a:off x="3635896" y="5249525"/>
            <a:ext cx="3352800" cy="990600"/>
            <a:chOff x="1152" y="3312"/>
            <a:chExt cx="2112" cy="624"/>
          </a:xfrm>
        </p:grpSpPr>
        <p:sp>
          <p:nvSpPr>
            <p:cNvPr id="382981" name="Rectangle 5"/>
            <p:cNvSpPr>
              <a:spLocks noChangeArrowheads="1"/>
            </p:cNvSpPr>
            <p:nvPr/>
          </p:nvSpPr>
          <p:spPr bwMode="auto">
            <a:xfrm>
              <a:off x="1152" y="3648"/>
              <a:ext cx="816"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Vertex</a:t>
              </a:r>
            </a:p>
          </p:txBody>
        </p:sp>
        <p:sp>
          <p:nvSpPr>
            <p:cNvPr id="382982" name="Rectangle 6"/>
            <p:cNvSpPr>
              <a:spLocks noChangeArrowheads="1"/>
            </p:cNvSpPr>
            <p:nvPr/>
          </p:nvSpPr>
          <p:spPr bwMode="auto">
            <a:xfrm>
              <a:off x="2592" y="3648"/>
              <a:ext cx="67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err="1">
                  <a:solidFill>
                    <a:srgbClr val="000000"/>
                  </a:solidFill>
                  <a:latin typeface="+mj-lt"/>
                  <a:ea typeface="+mj-ea"/>
                </a:rPr>
                <a:t>firstout</a:t>
              </a:r>
              <a:endParaRPr kumimoji="1" lang="en-US" altLang="zh-CN" sz="2800" dirty="0">
                <a:solidFill>
                  <a:srgbClr val="000000"/>
                </a:solidFill>
                <a:latin typeface="+mj-lt"/>
                <a:ea typeface="+mj-ea"/>
              </a:endParaRPr>
            </a:p>
          </p:txBody>
        </p:sp>
        <p:sp>
          <p:nvSpPr>
            <p:cNvPr id="382983" name="Rectangle 7"/>
            <p:cNvSpPr>
              <a:spLocks noChangeArrowheads="1"/>
            </p:cNvSpPr>
            <p:nvPr/>
          </p:nvSpPr>
          <p:spPr bwMode="auto">
            <a:xfrm>
              <a:off x="1968" y="3648"/>
              <a:ext cx="624"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firstin</a:t>
              </a:r>
            </a:p>
          </p:txBody>
        </p:sp>
        <p:sp>
          <p:nvSpPr>
            <p:cNvPr id="382984" name="Text Box 8"/>
            <p:cNvSpPr txBox="1">
              <a:spLocks noChangeArrowheads="1"/>
            </p:cNvSpPr>
            <p:nvPr/>
          </p:nvSpPr>
          <p:spPr bwMode="auto">
            <a:xfrm>
              <a:off x="1824" y="3312"/>
              <a:ext cx="1008" cy="33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solidFill>
                    <a:srgbClr val="000000"/>
                  </a:solidFill>
                  <a:latin typeface="+mj-lt"/>
                  <a:ea typeface="+mj-ea"/>
                </a:rPr>
                <a:t>头结点</a:t>
              </a:r>
            </a:p>
          </p:txBody>
        </p:sp>
      </p:grpSp>
    </p:spTree>
    <p:extLst>
      <p:ext uri="{BB962C8B-B14F-4D97-AF65-F5344CB8AC3E}">
        <p14:creationId xmlns:p14="http://schemas.microsoft.com/office/powerpoint/2010/main" val="2941094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zh-CN" altLang="en-US">
                <a:latin typeface="楷体_GB2312" pitchFamily="49" charset="-122"/>
                <a:ea typeface="楷体_GB2312" pitchFamily="49" charset="-122"/>
              </a:rPr>
              <a:t>主要内容</a:t>
            </a:r>
          </a:p>
        </p:txBody>
      </p:sp>
      <p:sp>
        <p:nvSpPr>
          <p:cNvPr id="210947" name="Rectangle 3" descr="Rectangle: Click to edit Master text styles&#10;Second level&#10;Third level&#10;Fourth level&#10;Fifth level"/>
          <p:cNvSpPr>
            <a:spLocks noGrp="1" noChangeArrowheads="1"/>
          </p:cNvSpPr>
          <p:nvPr>
            <p:ph type="body" idx="1"/>
          </p:nvPr>
        </p:nvSpPr>
        <p:spPr/>
        <p:txBody>
          <a:bodyPr/>
          <a:lstStyle/>
          <a:p>
            <a:r>
              <a:rPr lang="en-US" altLang="zh-CN" dirty="0" smtClean="0"/>
              <a:t>5.1 </a:t>
            </a:r>
            <a:r>
              <a:rPr lang="zh-CN" altLang="en-US" dirty="0"/>
              <a:t>图的逻辑结构</a:t>
            </a:r>
          </a:p>
          <a:p>
            <a:r>
              <a:rPr lang="en-US" altLang="zh-CN" dirty="0" smtClean="0"/>
              <a:t>5.2 </a:t>
            </a:r>
            <a:r>
              <a:rPr lang="zh-CN" altLang="en-US" dirty="0"/>
              <a:t>图的存储结构及实现</a:t>
            </a:r>
          </a:p>
          <a:p>
            <a:r>
              <a:rPr lang="en-US" altLang="zh-CN" dirty="0" smtClean="0"/>
              <a:t>5.3 </a:t>
            </a:r>
            <a:r>
              <a:rPr lang="zh-CN" altLang="en-US" dirty="0"/>
              <a:t>最小生成树</a:t>
            </a:r>
          </a:p>
          <a:p>
            <a:r>
              <a:rPr lang="en-US" altLang="zh-CN" dirty="0" smtClean="0"/>
              <a:t>5.4 </a:t>
            </a:r>
            <a:r>
              <a:rPr lang="zh-CN" altLang="en-US" dirty="0"/>
              <a:t>最短路经</a:t>
            </a:r>
          </a:p>
        </p:txBody>
      </p:sp>
    </p:spTree>
    <p:extLst>
      <p:ext uri="{BB962C8B-B14F-4D97-AF65-F5344CB8AC3E}">
        <p14:creationId xmlns:p14="http://schemas.microsoft.com/office/powerpoint/2010/main" val="41805186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a:t>
            </a:r>
            <a:r>
              <a:rPr lang="en-US" altLang="zh-CN" dirty="0"/>
              <a:t>.</a:t>
            </a:r>
            <a:r>
              <a:rPr lang="zh-CN" altLang="en-US" dirty="0"/>
              <a:t>邻接多重表(无向图)</a:t>
            </a:r>
          </a:p>
        </p:txBody>
      </p:sp>
      <p:sp>
        <p:nvSpPr>
          <p:cNvPr id="3" name="内容占位符 2"/>
          <p:cNvSpPr>
            <a:spLocks noGrp="1"/>
          </p:cNvSpPr>
          <p:nvPr>
            <p:ph idx="1"/>
          </p:nvPr>
        </p:nvSpPr>
        <p:spPr/>
        <p:txBody>
          <a:bodyPr/>
          <a:lstStyle/>
          <a:p>
            <a:r>
              <a:rPr lang="zh-CN" altLang="en-US" dirty="0"/>
              <a:t>用邻接表存储无向图，每条边的两个顶点分别在以该边所依附的两个顶点为头结点的链表中，这给图的某些操作带来不便</a:t>
            </a:r>
          </a:p>
          <a:p>
            <a:r>
              <a:rPr lang="zh-CN" altLang="en-US" dirty="0"/>
              <a:t>不利于对边的访问，或者删除一条边</a:t>
            </a:r>
          </a:p>
          <a:p>
            <a:r>
              <a:rPr lang="zh-CN" altLang="en-US" dirty="0"/>
              <a:t>邻接多重表用来表示无向图，每条边用一个结点表示，每个顶点也用一个结点表示。类似十字链表。</a:t>
            </a:r>
          </a:p>
        </p:txBody>
      </p:sp>
    </p:spTree>
    <p:extLst>
      <p:ext uri="{BB962C8B-B14F-4D97-AF65-F5344CB8AC3E}">
        <p14:creationId xmlns:p14="http://schemas.microsoft.com/office/powerpoint/2010/main" val="31197640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zh-CN" altLang="en-US" dirty="0"/>
              <a:t>4</a:t>
            </a:r>
            <a:r>
              <a:rPr lang="en-US" altLang="zh-CN" dirty="0"/>
              <a:t>.</a:t>
            </a:r>
            <a:r>
              <a:rPr lang="zh-CN" altLang="en-US" dirty="0"/>
              <a:t>邻接多重表(无向图)</a:t>
            </a:r>
          </a:p>
        </p:txBody>
      </p:sp>
      <p:sp>
        <p:nvSpPr>
          <p:cNvPr id="385027" name="Rectangle 3"/>
          <p:cNvSpPr>
            <a:spLocks noChangeArrowheads="1"/>
          </p:cNvSpPr>
          <p:nvPr/>
        </p:nvSpPr>
        <p:spPr bwMode="auto">
          <a:xfrm>
            <a:off x="1691257" y="2276475"/>
            <a:ext cx="457200" cy="6096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v1</a:t>
            </a:r>
          </a:p>
        </p:txBody>
      </p:sp>
      <p:sp>
        <p:nvSpPr>
          <p:cNvPr id="385028" name="Rectangle 4"/>
          <p:cNvSpPr>
            <a:spLocks noChangeArrowheads="1"/>
          </p:cNvSpPr>
          <p:nvPr/>
        </p:nvSpPr>
        <p:spPr bwMode="auto">
          <a:xfrm>
            <a:off x="2148457" y="2276475"/>
            <a:ext cx="304800" cy="6096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85029" name="Rectangle 5"/>
          <p:cNvSpPr>
            <a:spLocks noChangeArrowheads="1"/>
          </p:cNvSpPr>
          <p:nvPr/>
        </p:nvSpPr>
        <p:spPr bwMode="auto">
          <a:xfrm>
            <a:off x="2148457" y="2886075"/>
            <a:ext cx="304800" cy="6858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b="1">
              <a:solidFill>
                <a:srgbClr val="000000"/>
              </a:solidFill>
              <a:latin typeface="+mj-lt"/>
              <a:ea typeface="+mj-ea"/>
            </a:endParaRPr>
          </a:p>
        </p:txBody>
      </p:sp>
      <p:sp>
        <p:nvSpPr>
          <p:cNvPr id="385030" name="Rectangle 6"/>
          <p:cNvSpPr>
            <a:spLocks noChangeArrowheads="1"/>
          </p:cNvSpPr>
          <p:nvPr/>
        </p:nvSpPr>
        <p:spPr bwMode="auto">
          <a:xfrm>
            <a:off x="2148457" y="3571875"/>
            <a:ext cx="304800" cy="6858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b="1">
              <a:solidFill>
                <a:srgbClr val="000000"/>
              </a:solidFill>
              <a:latin typeface="+mj-lt"/>
              <a:ea typeface="+mj-ea"/>
            </a:endParaRPr>
          </a:p>
        </p:txBody>
      </p:sp>
      <p:sp>
        <p:nvSpPr>
          <p:cNvPr id="385031" name="Rectangle 7"/>
          <p:cNvSpPr>
            <a:spLocks noChangeArrowheads="1"/>
          </p:cNvSpPr>
          <p:nvPr/>
        </p:nvSpPr>
        <p:spPr bwMode="auto">
          <a:xfrm>
            <a:off x="2148457" y="4257675"/>
            <a:ext cx="304800" cy="6858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85032" name="Rectangle 8"/>
          <p:cNvSpPr>
            <a:spLocks noChangeArrowheads="1"/>
          </p:cNvSpPr>
          <p:nvPr/>
        </p:nvSpPr>
        <p:spPr bwMode="auto">
          <a:xfrm>
            <a:off x="2148457" y="4943475"/>
            <a:ext cx="304800" cy="6858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85033" name="Rectangle 9"/>
          <p:cNvSpPr>
            <a:spLocks noChangeArrowheads="1"/>
          </p:cNvSpPr>
          <p:nvPr/>
        </p:nvSpPr>
        <p:spPr bwMode="auto">
          <a:xfrm>
            <a:off x="1691257" y="2886075"/>
            <a:ext cx="457200" cy="6858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v2</a:t>
            </a:r>
          </a:p>
        </p:txBody>
      </p:sp>
      <p:sp>
        <p:nvSpPr>
          <p:cNvPr id="385034" name="Rectangle 10"/>
          <p:cNvSpPr>
            <a:spLocks noChangeArrowheads="1"/>
          </p:cNvSpPr>
          <p:nvPr/>
        </p:nvSpPr>
        <p:spPr bwMode="auto">
          <a:xfrm>
            <a:off x="1691257" y="3571875"/>
            <a:ext cx="457200" cy="6858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v3</a:t>
            </a:r>
          </a:p>
        </p:txBody>
      </p:sp>
      <p:sp>
        <p:nvSpPr>
          <p:cNvPr id="385035" name="Rectangle 11"/>
          <p:cNvSpPr>
            <a:spLocks noChangeArrowheads="1"/>
          </p:cNvSpPr>
          <p:nvPr/>
        </p:nvSpPr>
        <p:spPr bwMode="auto">
          <a:xfrm>
            <a:off x="1691257" y="4257675"/>
            <a:ext cx="457200" cy="6858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v4</a:t>
            </a:r>
          </a:p>
        </p:txBody>
      </p:sp>
      <p:sp>
        <p:nvSpPr>
          <p:cNvPr id="385036" name="Rectangle 12"/>
          <p:cNvSpPr>
            <a:spLocks noChangeArrowheads="1"/>
          </p:cNvSpPr>
          <p:nvPr/>
        </p:nvSpPr>
        <p:spPr bwMode="auto">
          <a:xfrm>
            <a:off x="1691257" y="4943475"/>
            <a:ext cx="457200" cy="6858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v5</a:t>
            </a:r>
          </a:p>
        </p:txBody>
      </p:sp>
      <p:sp>
        <p:nvSpPr>
          <p:cNvPr id="385037" name="Rectangle 13"/>
          <p:cNvSpPr>
            <a:spLocks noChangeArrowheads="1"/>
          </p:cNvSpPr>
          <p:nvPr/>
        </p:nvSpPr>
        <p:spPr bwMode="auto">
          <a:xfrm>
            <a:off x="3139057" y="2428875"/>
            <a:ext cx="381000" cy="3810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0</a:t>
            </a:r>
          </a:p>
        </p:txBody>
      </p:sp>
      <p:sp>
        <p:nvSpPr>
          <p:cNvPr id="385038" name="Rectangle 14"/>
          <p:cNvSpPr>
            <a:spLocks noChangeArrowheads="1"/>
          </p:cNvSpPr>
          <p:nvPr/>
        </p:nvSpPr>
        <p:spPr bwMode="auto">
          <a:xfrm>
            <a:off x="3901057" y="2428875"/>
            <a:ext cx="304800" cy="3810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1</a:t>
            </a:r>
          </a:p>
        </p:txBody>
      </p:sp>
      <p:sp>
        <p:nvSpPr>
          <p:cNvPr id="385039" name="Line 15"/>
          <p:cNvSpPr>
            <a:spLocks noChangeShapeType="1"/>
          </p:cNvSpPr>
          <p:nvPr/>
        </p:nvSpPr>
        <p:spPr bwMode="auto">
          <a:xfrm flipV="1">
            <a:off x="2300857" y="2565400"/>
            <a:ext cx="830263" cy="158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40" name="Rectangle 16"/>
          <p:cNvSpPr>
            <a:spLocks noChangeArrowheads="1"/>
          </p:cNvSpPr>
          <p:nvPr/>
        </p:nvSpPr>
        <p:spPr bwMode="auto">
          <a:xfrm>
            <a:off x="4205857" y="2428875"/>
            <a:ext cx="304800" cy="3810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85041" name="Rectangle 17"/>
          <p:cNvSpPr>
            <a:spLocks noChangeArrowheads="1"/>
          </p:cNvSpPr>
          <p:nvPr/>
        </p:nvSpPr>
        <p:spPr bwMode="auto">
          <a:xfrm>
            <a:off x="3520057" y="2428875"/>
            <a:ext cx="381000" cy="3810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85042" name="Rectangle 18"/>
          <p:cNvSpPr>
            <a:spLocks noChangeArrowheads="1"/>
          </p:cNvSpPr>
          <p:nvPr/>
        </p:nvSpPr>
        <p:spPr bwMode="auto">
          <a:xfrm>
            <a:off x="5196457" y="2428875"/>
            <a:ext cx="381000" cy="3810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0</a:t>
            </a:r>
          </a:p>
        </p:txBody>
      </p:sp>
      <p:sp>
        <p:nvSpPr>
          <p:cNvPr id="385043" name="Rectangle 19"/>
          <p:cNvSpPr>
            <a:spLocks noChangeArrowheads="1"/>
          </p:cNvSpPr>
          <p:nvPr/>
        </p:nvSpPr>
        <p:spPr bwMode="auto">
          <a:xfrm>
            <a:off x="5958457" y="2428875"/>
            <a:ext cx="304800" cy="3810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3</a:t>
            </a:r>
          </a:p>
        </p:txBody>
      </p:sp>
      <p:sp>
        <p:nvSpPr>
          <p:cNvPr id="385044" name="Rectangle 20"/>
          <p:cNvSpPr>
            <a:spLocks noChangeArrowheads="1"/>
          </p:cNvSpPr>
          <p:nvPr/>
        </p:nvSpPr>
        <p:spPr bwMode="auto">
          <a:xfrm>
            <a:off x="6263257" y="2428875"/>
            <a:ext cx="304800" cy="3810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85045" name="Rectangle 21"/>
          <p:cNvSpPr>
            <a:spLocks noChangeArrowheads="1"/>
          </p:cNvSpPr>
          <p:nvPr/>
        </p:nvSpPr>
        <p:spPr bwMode="auto">
          <a:xfrm>
            <a:off x="5577457" y="2428875"/>
            <a:ext cx="381000" cy="3810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85046" name="Rectangle 22"/>
          <p:cNvSpPr>
            <a:spLocks noChangeArrowheads="1"/>
          </p:cNvSpPr>
          <p:nvPr/>
        </p:nvSpPr>
        <p:spPr bwMode="auto">
          <a:xfrm>
            <a:off x="3139057" y="3190875"/>
            <a:ext cx="381000" cy="3810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1</a:t>
            </a:r>
          </a:p>
        </p:txBody>
      </p:sp>
      <p:sp>
        <p:nvSpPr>
          <p:cNvPr id="385047" name="Rectangle 23"/>
          <p:cNvSpPr>
            <a:spLocks noChangeArrowheads="1"/>
          </p:cNvSpPr>
          <p:nvPr/>
        </p:nvSpPr>
        <p:spPr bwMode="auto">
          <a:xfrm>
            <a:off x="3901057" y="3190875"/>
            <a:ext cx="304800" cy="3810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2</a:t>
            </a:r>
          </a:p>
        </p:txBody>
      </p:sp>
      <p:sp>
        <p:nvSpPr>
          <p:cNvPr id="385048" name="Line 24"/>
          <p:cNvSpPr>
            <a:spLocks noChangeShapeType="1"/>
          </p:cNvSpPr>
          <p:nvPr/>
        </p:nvSpPr>
        <p:spPr bwMode="auto">
          <a:xfrm flipH="1">
            <a:off x="4428107" y="2733675"/>
            <a:ext cx="6350" cy="407988"/>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49" name="Rectangle 25"/>
          <p:cNvSpPr>
            <a:spLocks noChangeArrowheads="1"/>
          </p:cNvSpPr>
          <p:nvPr/>
        </p:nvSpPr>
        <p:spPr bwMode="auto">
          <a:xfrm>
            <a:off x="4205857" y="3190875"/>
            <a:ext cx="304800" cy="3810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85050" name="Rectangle 26"/>
          <p:cNvSpPr>
            <a:spLocks noChangeArrowheads="1"/>
          </p:cNvSpPr>
          <p:nvPr/>
        </p:nvSpPr>
        <p:spPr bwMode="auto">
          <a:xfrm>
            <a:off x="3520057" y="3190875"/>
            <a:ext cx="381000" cy="3810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a:solidFill>
                <a:srgbClr val="000000"/>
              </a:solidFill>
              <a:latin typeface="+mj-lt"/>
              <a:ea typeface="+mj-ea"/>
            </a:endParaRPr>
          </a:p>
        </p:txBody>
      </p:sp>
      <p:sp>
        <p:nvSpPr>
          <p:cNvPr id="385051" name="Rectangle 27"/>
          <p:cNvSpPr>
            <a:spLocks noChangeArrowheads="1"/>
          </p:cNvSpPr>
          <p:nvPr/>
        </p:nvSpPr>
        <p:spPr bwMode="auto">
          <a:xfrm>
            <a:off x="5196457" y="3190875"/>
            <a:ext cx="381000" cy="3810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1</a:t>
            </a:r>
          </a:p>
        </p:txBody>
      </p:sp>
      <p:sp>
        <p:nvSpPr>
          <p:cNvPr id="385052" name="Rectangle 28"/>
          <p:cNvSpPr>
            <a:spLocks noChangeArrowheads="1"/>
          </p:cNvSpPr>
          <p:nvPr/>
        </p:nvSpPr>
        <p:spPr bwMode="auto">
          <a:xfrm>
            <a:off x="5958457" y="3190875"/>
            <a:ext cx="304800" cy="3810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4</a:t>
            </a:r>
          </a:p>
        </p:txBody>
      </p:sp>
      <p:sp>
        <p:nvSpPr>
          <p:cNvPr id="385053" name="Rectangle 29"/>
          <p:cNvSpPr>
            <a:spLocks noChangeArrowheads="1"/>
          </p:cNvSpPr>
          <p:nvPr/>
        </p:nvSpPr>
        <p:spPr bwMode="auto">
          <a:xfrm>
            <a:off x="6263257" y="3190875"/>
            <a:ext cx="304800" cy="3810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b="1">
              <a:solidFill>
                <a:srgbClr val="000000"/>
              </a:solidFill>
              <a:latin typeface="+mj-lt"/>
              <a:ea typeface="+mj-ea"/>
            </a:endParaRPr>
          </a:p>
        </p:txBody>
      </p:sp>
      <p:sp>
        <p:nvSpPr>
          <p:cNvPr id="385054" name="Rectangle 30"/>
          <p:cNvSpPr>
            <a:spLocks noChangeArrowheads="1"/>
          </p:cNvSpPr>
          <p:nvPr/>
        </p:nvSpPr>
        <p:spPr bwMode="auto">
          <a:xfrm>
            <a:off x="5577457" y="3190875"/>
            <a:ext cx="381000" cy="3810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85055" name="Rectangle 31"/>
          <p:cNvSpPr>
            <a:spLocks noChangeArrowheads="1"/>
          </p:cNvSpPr>
          <p:nvPr/>
        </p:nvSpPr>
        <p:spPr bwMode="auto">
          <a:xfrm>
            <a:off x="3139057" y="3876675"/>
            <a:ext cx="381000" cy="3810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2</a:t>
            </a:r>
          </a:p>
        </p:txBody>
      </p:sp>
      <p:sp>
        <p:nvSpPr>
          <p:cNvPr id="385056" name="Rectangle 32"/>
          <p:cNvSpPr>
            <a:spLocks noChangeArrowheads="1"/>
          </p:cNvSpPr>
          <p:nvPr/>
        </p:nvSpPr>
        <p:spPr bwMode="auto">
          <a:xfrm>
            <a:off x="3901057" y="3876675"/>
            <a:ext cx="304800" cy="3810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4</a:t>
            </a:r>
          </a:p>
        </p:txBody>
      </p:sp>
      <p:sp>
        <p:nvSpPr>
          <p:cNvPr id="385057" name="Rectangle 33"/>
          <p:cNvSpPr>
            <a:spLocks noChangeArrowheads="1"/>
          </p:cNvSpPr>
          <p:nvPr/>
        </p:nvSpPr>
        <p:spPr bwMode="auto">
          <a:xfrm>
            <a:off x="4205857" y="3876675"/>
            <a:ext cx="304800" cy="3810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b="1">
              <a:solidFill>
                <a:srgbClr val="000000"/>
              </a:solidFill>
              <a:latin typeface="+mj-lt"/>
              <a:ea typeface="+mj-ea"/>
            </a:endParaRPr>
          </a:p>
        </p:txBody>
      </p:sp>
      <p:sp>
        <p:nvSpPr>
          <p:cNvPr id="385058" name="Rectangle 34"/>
          <p:cNvSpPr>
            <a:spLocks noChangeArrowheads="1"/>
          </p:cNvSpPr>
          <p:nvPr/>
        </p:nvSpPr>
        <p:spPr bwMode="auto">
          <a:xfrm>
            <a:off x="3520057" y="3876675"/>
            <a:ext cx="381000" cy="3810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85059" name="Rectangle 35"/>
          <p:cNvSpPr>
            <a:spLocks noChangeArrowheads="1"/>
          </p:cNvSpPr>
          <p:nvPr/>
        </p:nvSpPr>
        <p:spPr bwMode="auto">
          <a:xfrm>
            <a:off x="3139057" y="4562475"/>
            <a:ext cx="381000" cy="3810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3</a:t>
            </a:r>
          </a:p>
        </p:txBody>
      </p:sp>
      <p:sp>
        <p:nvSpPr>
          <p:cNvPr id="385060" name="Rectangle 36"/>
          <p:cNvSpPr>
            <a:spLocks noChangeArrowheads="1"/>
          </p:cNvSpPr>
          <p:nvPr/>
        </p:nvSpPr>
        <p:spPr bwMode="auto">
          <a:xfrm>
            <a:off x="3901057" y="4562475"/>
            <a:ext cx="304800" cy="3810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mj-lt"/>
                <a:ea typeface="+mj-ea"/>
              </a:rPr>
              <a:t>4</a:t>
            </a:r>
          </a:p>
        </p:txBody>
      </p:sp>
      <p:sp>
        <p:nvSpPr>
          <p:cNvPr id="385061" name="Line 37"/>
          <p:cNvSpPr>
            <a:spLocks noChangeShapeType="1"/>
          </p:cNvSpPr>
          <p:nvPr/>
        </p:nvSpPr>
        <p:spPr bwMode="auto">
          <a:xfrm>
            <a:off x="2300857" y="4791075"/>
            <a:ext cx="830263" cy="635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62" name="Rectangle 38"/>
          <p:cNvSpPr>
            <a:spLocks noChangeArrowheads="1"/>
          </p:cNvSpPr>
          <p:nvPr/>
        </p:nvSpPr>
        <p:spPr bwMode="auto">
          <a:xfrm>
            <a:off x="4205857" y="4562475"/>
            <a:ext cx="304800" cy="3810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00"/>
                </a:solidFill>
                <a:latin typeface="+mj-lt"/>
                <a:ea typeface="+mj-ea"/>
              </a:rPr>
              <a:t>∧</a:t>
            </a:r>
          </a:p>
        </p:txBody>
      </p:sp>
      <p:sp>
        <p:nvSpPr>
          <p:cNvPr id="385063" name="Rectangle 39"/>
          <p:cNvSpPr>
            <a:spLocks noChangeArrowheads="1"/>
          </p:cNvSpPr>
          <p:nvPr/>
        </p:nvSpPr>
        <p:spPr bwMode="auto">
          <a:xfrm>
            <a:off x="3520057" y="4562475"/>
            <a:ext cx="381000" cy="3810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b="1">
              <a:solidFill>
                <a:srgbClr val="000000"/>
              </a:solidFill>
              <a:latin typeface="+mj-lt"/>
              <a:ea typeface="+mj-ea"/>
            </a:endParaRPr>
          </a:p>
        </p:txBody>
      </p:sp>
      <p:sp>
        <p:nvSpPr>
          <p:cNvPr id="385064" name="Line 40"/>
          <p:cNvSpPr>
            <a:spLocks noChangeShapeType="1"/>
          </p:cNvSpPr>
          <p:nvPr/>
        </p:nvSpPr>
        <p:spPr bwMode="auto">
          <a:xfrm>
            <a:off x="2377057" y="5476875"/>
            <a:ext cx="4038600"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65" name="Line 41"/>
          <p:cNvSpPr>
            <a:spLocks noChangeShapeType="1"/>
          </p:cNvSpPr>
          <p:nvPr/>
        </p:nvSpPr>
        <p:spPr bwMode="auto">
          <a:xfrm flipV="1">
            <a:off x="6415657" y="3571875"/>
            <a:ext cx="0" cy="190500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66" name="Line 42"/>
          <p:cNvSpPr>
            <a:spLocks noChangeShapeType="1"/>
          </p:cNvSpPr>
          <p:nvPr/>
        </p:nvSpPr>
        <p:spPr bwMode="auto">
          <a:xfrm>
            <a:off x="2300857" y="3343275"/>
            <a:ext cx="3048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67" name="Line 43"/>
          <p:cNvSpPr>
            <a:spLocks noChangeShapeType="1"/>
          </p:cNvSpPr>
          <p:nvPr/>
        </p:nvSpPr>
        <p:spPr bwMode="auto">
          <a:xfrm flipV="1">
            <a:off x="2605657" y="2733675"/>
            <a:ext cx="0" cy="6096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68" name="Line 44"/>
          <p:cNvSpPr>
            <a:spLocks noChangeShapeType="1"/>
          </p:cNvSpPr>
          <p:nvPr/>
        </p:nvSpPr>
        <p:spPr bwMode="auto">
          <a:xfrm flipH="1">
            <a:off x="4358257" y="3419475"/>
            <a:ext cx="0" cy="45720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69" name="Line 45"/>
          <p:cNvSpPr>
            <a:spLocks noChangeShapeType="1"/>
          </p:cNvSpPr>
          <p:nvPr/>
        </p:nvSpPr>
        <p:spPr bwMode="auto">
          <a:xfrm>
            <a:off x="4358257" y="4105275"/>
            <a:ext cx="0" cy="45720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70" name="Line 46"/>
          <p:cNvSpPr>
            <a:spLocks noChangeShapeType="1"/>
          </p:cNvSpPr>
          <p:nvPr/>
        </p:nvSpPr>
        <p:spPr bwMode="auto">
          <a:xfrm flipH="1">
            <a:off x="4510657" y="4029075"/>
            <a:ext cx="2209800"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71" name="Line 47"/>
          <p:cNvSpPr>
            <a:spLocks noChangeShapeType="1"/>
          </p:cNvSpPr>
          <p:nvPr/>
        </p:nvSpPr>
        <p:spPr bwMode="auto">
          <a:xfrm>
            <a:off x="2300857" y="4105275"/>
            <a:ext cx="304800"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72" name="Line 48"/>
          <p:cNvSpPr>
            <a:spLocks noChangeShapeType="1"/>
          </p:cNvSpPr>
          <p:nvPr/>
        </p:nvSpPr>
        <p:spPr bwMode="auto">
          <a:xfrm flipV="1">
            <a:off x="2605657" y="3419475"/>
            <a:ext cx="0" cy="68580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73" name="Line 49"/>
          <p:cNvSpPr>
            <a:spLocks noChangeShapeType="1"/>
          </p:cNvSpPr>
          <p:nvPr/>
        </p:nvSpPr>
        <p:spPr bwMode="auto">
          <a:xfrm>
            <a:off x="3748657" y="5095875"/>
            <a:ext cx="3276600"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74" name="Line 50"/>
          <p:cNvSpPr>
            <a:spLocks noChangeShapeType="1"/>
          </p:cNvSpPr>
          <p:nvPr/>
        </p:nvSpPr>
        <p:spPr bwMode="auto">
          <a:xfrm flipV="1">
            <a:off x="7025257" y="2581275"/>
            <a:ext cx="0" cy="251460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75" name="Line 51"/>
          <p:cNvSpPr>
            <a:spLocks noChangeShapeType="1"/>
          </p:cNvSpPr>
          <p:nvPr/>
        </p:nvSpPr>
        <p:spPr bwMode="auto">
          <a:xfrm flipH="1">
            <a:off x="6568057" y="2581275"/>
            <a:ext cx="457200"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76" name="Line 52"/>
          <p:cNvSpPr>
            <a:spLocks noChangeShapeType="1"/>
          </p:cNvSpPr>
          <p:nvPr/>
        </p:nvSpPr>
        <p:spPr bwMode="auto">
          <a:xfrm flipV="1">
            <a:off x="2605657" y="2708275"/>
            <a:ext cx="525463" cy="2540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77" name="Line 53"/>
          <p:cNvSpPr>
            <a:spLocks noChangeShapeType="1"/>
          </p:cNvSpPr>
          <p:nvPr/>
        </p:nvSpPr>
        <p:spPr bwMode="auto">
          <a:xfrm>
            <a:off x="2605657" y="3419475"/>
            <a:ext cx="525463" cy="952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78" name="Line 54"/>
          <p:cNvSpPr>
            <a:spLocks noChangeShapeType="1"/>
          </p:cNvSpPr>
          <p:nvPr/>
        </p:nvSpPr>
        <p:spPr bwMode="auto">
          <a:xfrm flipV="1">
            <a:off x="3672457" y="2276475"/>
            <a:ext cx="0" cy="38100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79" name="Line 55"/>
          <p:cNvSpPr>
            <a:spLocks noChangeShapeType="1"/>
          </p:cNvSpPr>
          <p:nvPr/>
        </p:nvSpPr>
        <p:spPr bwMode="auto">
          <a:xfrm>
            <a:off x="3672457" y="2276475"/>
            <a:ext cx="2133600"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80" name="Line 56"/>
          <p:cNvSpPr>
            <a:spLocks noChangeShapeType="1"/>
          </p:cNvSpPr>
          <p:nvPr/>
        </p:nvSpPr>
        <p:spPr bwMode="auto">
          <a:xfrm>
            <a:off x="5806057" y="2276475"/>
            <a:ext cx="0" cy="22860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81" name="Line 57"/>
          <p:cNvSpPr>
            <a:spLocks noChangeShapeType="1"/>
          </p:cNvSpPr>
          <p:nvPr/>
        </p:nvSpPr>
        <p:spPr bwMode="auto">
          <a:xfrm flipV="1">
            <a:off x="3672457" y="2924944"/>
            <a:ext cx="0" cy="3048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82" name="Line 58"/>
          <p:cNvSpPr>
            <a:spLocks noChangeShapeType="1"/>
          </p:cNvSpPr>
          <p:nvPr/>
        </p:nvSpPr>
        <p:spPr bwMode="auto">
          <a:xfrm>
            <a:off x="3672457" y="2924944"/>
            <a:ext cx="21336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83" name="Line 59"/>
          <p:cNvSpPr>
            <a:spLocks noChangeShapeType="1"/>
          </p:cNvSpPr>
          <p:nvPr/>
        </p:nvSpPr>
        <p:spPr bwMode="auto">
          <a:xfrm flipH="1">
            <a:off x="5799959" y="2924944"/>
            <a:ext cx="6098" cy="30480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84" name="Line 60"/>
          <p:cNvSpPr>
            <a:spLocks noChangeShapeType="1"/>
          </p:cNvSpPr>
          <p:nvPr/>
        </p:nvSpPr>
        <p:spPr bwMode="auto">
          <a:xfrm flipV="1">
            <a:off x="6720457" y="3343275"/>
            <a:ext cx="0" cy="68580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85" name="Line 61"/>
          <p:cNvSpPr>
            <a:spLocks noChangeShapeType="1"/>
          </p:cNvSpPr>
          <p:nvPr/>
        </p:nvSpPr>
        <p:spPr bwMode="auto">
          <a:xfrm>
            <a:off x="6415657" y="3343275"/>
            <a:ext cx="304800"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85086" name="Line 62"/>
          <p:cNvSpPr>
            <a:spLocks noChangeShapeType="1"/>
          </p:cNvSpPr>
          <p:nvPr/>
        </p:nvSpPr>
        <p:spPr bwMode="auto">
          <a:xfrm>
            <a:off x="3748657" y="4791075"/>
            <a:ext cx="0" cy="30480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pic>
        <p:nvPicPr>
          <p:cNvPr id="385087" name="Picture 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3246" y="2924175"/>
            <a:ext cx="1873250" cy="1646238"/>
          </a:xfrm>
          <a:prstGeom prst="rect">
            <a:avLst/>
          </a:prstGeom>
          <a:noFill/>
          <a:extLst>
            <a:ext uri="{909E8E84-426E-40DD-AFC4-6F175D3DCCD1}">
              <a14:hiddenFill xmlns:a14="http://schemas.microsoft.com/office/drawing/2010/main">
                <a:solidFill>
                  <a:srgbClr val="FFFFFF"/>
                </a:solidFill>
              </a14:hiddenFill>
            </a:ext>
          </a:extLst>
        </p:spPr>
      </p:pic>
      <p:sp>
        <p:nvSpPr>
          <p:cNvPr id="385088" name="Text Box 64"/>
          <p:cNvSpPr txBox="1">
            <a:spLocks noChangeArrowheads="1"/>
          </p:cNvSpPr>
          <p:nvPr/>
        </p:nvSpPr>
        <p:spPr bwMode="auto">
          <a:xfrm>
            <a:off x="1259457" y="2420938"/>
            <a:ext cx="431800" cy="312085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508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80000"/>
              </a:spcBef>
            </a:pPr>
            <a:r>
              <a:rPr lang="en-US" altLang="zh-CN" sz="2400" dirty="0">
                <a:solidFill>
                  <a:srgbClr val="000000"/>
                </a:solidFill>
                <a:latin typeface="+mj-lt"/>
                <a:ea typeface="+mj-ea"/>
              </a:rPr>
              <a:t>0</a:t>
            </a:r>
          </a:p>
          <a:p>
            <a:pPr>
              <a:spcBef>
                <a:spcPct val="80000"/>
              </a:spcBef>
            </a:pPr>
            <a:r>
              <a:rPr lang="en-US" altLang="zh-CN" sz="2400" dirty="0">
                <a:solidFill>
                  <a:srgbClr val="000000"/>
                </a:solidFill>
                <a:latin typeface="+mj-lt"/>
                <a:ea typeface="+mj-ea"/>
              </a:rPr>
              <a:t>1</a:t>
            </a:r>
          </a:p>
          <a:p>
            <a:pPr>
              <a:spcBef>
                <a:spcPct val="80000"/>
              </a:spcBef>
            </a:pPr>
            <a:r>
              <a:rPr lang="en-US" altLang="zh-CN" sz="2400" dirty="0">
                <a:solidFill>
                  <a:srgbClr val="000000"/>
                </a:solidFill>
                <a:latin typeface="+mj-lt"/>
                <a:ea typeface="+mj-ea"/>
              </a:rPr>
              <a:t>2</a:t>
            </a:r>
          </a:p>
          <a:p>
            <a:pPr>
              <a:spcBef>
                <a:spcPct val="80000"/>
              </a:spcBef>
            </a:pPr>
            <a:r>
              <a:rPr lang="en-US" altLang="zh-CN" sz="2400" dirty="0">
                <a:solidFill>
                  <a:srgbClr val="000000"/>
                </a:solidFill>
                <a:latin typeface="+mj-lt"/>
                <a:ea typeface="+mj-ea"/>
              </a:rPr>
              <a:t>3</a:t>
            </a:r>
          </a:p>
          <a:p>
            <a:pPr>
              <a:spcBef>
                <a:spcPct val="80000"/>
              </a:spcBef>
            </a:pPr>
            <a:r>
              <a:rPr lang="en-US" altLang="zh-CN" sz="2400" dirty="0">
                <a:solidFill>
                  <a:srgbClr val="000000"/>
                </a:solidFill>
                <a:latin typeface="+mj-lt"/>
                <a:ea typeface="+mj-ea"/>
              </a:rPr>
              <a:t>4</a:t>
            </a:r>
          </a:p>
        </p:txBody>
      </p:sp>
      <p:grpSp>
        <p:nvGrpSpPr>
          <p:cNvPr id="65" name="Group 4"/>
          <p:cNvGrpSpPr>
            <a:grpSpLocks/>
          </p:cNvGrpSpPr>
          <p:nvPr/>
        </p:nvGrpSpPr>
        <p:grpSpPr bwMode="auto">
          <a:xfrm>
            <a:off x="1332734" y="980728"/>
            <a:ext cx="2286000" cy="914400"/>
            <a:chOff x="3360" y="2448"/>
            <a:chExt cx="1200" cy="576"/>
          </a:xfrm>
        </p:grpSpPr>
        <p:grpSp>
          <p:nvGrpSpPr>
            <p:cNvPr id="66" name="Group 5"/>
            <p:cNvGrpSpPr>
              <a:grpSpLocks/>
            </p:cNvGrpSpPr>
            <p:nvPr/>
          </p:nvGrpSpPr>
          <p:grpSpPr bwMode="auto">
            <a:xfrm>
              <a:off x="3360" y="2736"/>
              <a:ext cx="1200" cy="288"/>
              <a:chOff x="3120" y="2880"/>
              <a:chExt cx="1200" cy="288"/>
            </a:xfrm>
          </p:grpSpPr>
          <p:sp>
            <p:nvSpPr>
              <p:cNvPr id="68" name="Rectangle 6"/>
              <p:cNvSpPr>
                <a:spLocks noChangeArrowheads="1"/>
              </p:cNvSpPr>
              <p:nvPr/>
            </p:nvSpPr>
            <p:spPr bwMode="auto">
              <a:xfrm>
                <a:off x="3120" y="2880"/>
                <a:ext cx="576" cy="28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vertex</a:t>
                </a:r>
              </a:p>
            </p:txBody>
          </p:sp>
          <p:sp>
            <p:nvSpPr>
              <p:cNvPr id="69" name="Rectangle 7"/>
              <p:cNvSpPr>
                <a:spLocks noChangeArrowheads="1"/>
              </p:cNvSpPr>
              <p:nvPr/>
            </p:nvSpPr>
            <p:spPr bwMode="auto">
              <a:xfrm>
                <a:off x="3696" y="2880"/>
                <a:ext cx="624" cy="28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firstedge</a:t>
                </a:r>
              </a:p>
            </p:txBody>
          </p:sp>
        </p:grpSp>
        <p:sp>
          <p:nvSpPr>
            <p:cNvPr id="67" name="Text Box 8"/>
            <p:cNvSpPr txBox="1">
              <a:spLocks noChangeArrowheads="1"/>
            </p:cNvSpPr>
            <p:nvPr/>
          </p:nvSpPr>
          <p:spPr bwMode="auto">
            <a:xfrm>
              <a:off x="3504" y="2448"/>
              <a:ext cx="10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solidFill>
                    <a:srgbClr val="000000"/>
                  </a:solidFill>
                  <a:latin typeface="+mj-lt"/>
                  <a:ea typeface="+mj-ea"/>
                </a:rPr>
                <a:t>头结点</a:t>
              </a:r>
            </a:p>
          </p:txBody>
        </p:sp>
      </p:grpSp>
      <p:grpSp>
        <p:nvGrpSpPr>
          <p:cNvPr id="70" name="Group 12"/>
          <p:cNvGrpSpPr>
            <a:grpSpLocks/>
          </p:cNvGrpSpPr>
          <p:nvPr/>
        </p:nvGrpSpPr>
        <p:grpSpPr bwMode="auto">
          <a:xfrm>
            <a:off x="2910709" y="5562747"/>
            <a:ext cx="3908425" cy="914400"/>
            <a:chOff x="1543" y="2976"/>
            <a:chExt cx="2462" cy="576"/>
          </a:xfrm>
        </p:grpSpPr>
        <p:sp>
          <p:nvSpPr>
            <p:cNvPr id="71" name="Text Box 5"/>
            <p:cNvSpPr txBox="1">
              <a:spLocks noChangeArrowheads="1"/>
            </p:cNvSpPr>
            <p:nvPr/>
          </p:nvSpPr>
          <p:spPr bwMode="auto">
            <a:xfrm>
              <a:off x="2200" y="2976"/>
              <a:ext cx="1263" cy="291"/>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spcBef>
                  <a:spcPct val="50000"/>
                </a:spcBef>
              </a:pPr>
              <a:r>
                <a:rPr lang="zh-CN" altLang="en-US" dirty="0">
                  <a:solidFill>
                    <a:srgbClr val="000000"/>
                  </a:solidFill>
                  <a:latin typeface="+mj-lt"/>
                  <a:ea typeface="+mj-ea"/>
                </a:rPr>
                <a:t>弧的</a:t>
              </a:r>
              <a:r>
                <a:rPr lang="zh-CN" altLang="en-US" dirty="0" smtClean="0">
                  <a:solidFill>
                    <a:srgbClr val="000000"/>
                  </a:solidFill>
                  <a:latin typeface="+mj-lt"/>
                  <a:ea typeface="+mj-ea"/>
                </a:rPr>
                <a:t>结点</a:t>
              </a:r>
              <a:endParaRPr lang="zh-CN" altLang="en-US" dirty="0">
                <a:solidFill>
                  <a:srgbClr val="000000"/>
                </a:solidFill>
                <a:latin typeface="+mj-lt"/>
                <a:ea typeface="+mj-ea"/>
              </a:endParaRPr>
            </a:p>
          </p:txBody>
        </p:sp>
        <p:sp>
          <p:nvSpPr>
            <p:cNvPr id="72" name="Rectangle 6"/>
            <p:cNvSpPr>
              <a:spLocks noChangeArrowheads="1"/>
            </p:cNvSpPr>
            <p:nvPr/>
          </p:nvSpPr>
          <p:spPr bwMode="auto">
            <a:xfrm>
              <a:off x="1543" y="3264"/>
              <a:ext cx="655" cy="288"/>
            </a:xfrm>
            <a:prstGeom prst="rect">
              <a:avLst/>
            </a:prstGeom>
            <a:solidFill>
              <a:schemeClr val="folHlink"/>
            </a:solidFill>
            <a:ln w="9525">
              <a:solidFill>
                <a:srgbClr val="000000"/>
              </a:solidFill>
              <a:miter lim="800000"/>
              <a:headEnd/>
              <a:tailEnd/>
            </a:ln>
          </p:spPr>
          <p:txBody>
            <a:bodyPr wrap="none" anchor="ctr"/>
            <a:lstStyle/>
            <a:p>
              <a:pPr algn="ctr"/>
              <a:r>
                <a:rPr kumimoji="1" lang="en-US" altLang="zh-CN" dirty="0" err="1">
                  <a:solidFill>
                    <a:srgbClr val="000000"/>
                  </a:solidFill>
                  <a:latin typeface="+mj-lt"/>
                  <a:ea typeface="+mj-ea"/>
                </a:rPr>
                <a:t>ivex</a:t>
              </a:r>
              <a:endParaRPr kumimoji="1" lang="en-US" altLang="zh-CN" dirty="0">
                <a:solidFill>
                  <a:srgbClr val="000000"/>
                </a:solidFill>
                <a:latin typeface="+mj-lt"/>
                <a:ea typeface="+mj-ea"/>
              </a:endParaRPr>
            </a:p>
          </p:txBody>
        </p:sp>
        <p:sp>
          <p:nvSpPr>
            <p:cNvPr id="73" name="Rectangle 7"/>
            <p:cNvSpPr>
              <a:spLocks noChangeArrowheads="1"/>
            </p:cNvSpPr>
            <p:nvPr/>
          </p:nvSpPr>
          <p:spPr bwMode="auto">
            <a:xfrm>
              <a:off x="3363" y="3264"/>
              <a:ext cx="642" cy="288"/>
            </a:xfrm>
            <a:prstGeom prst="rect">
              <a:avLst/>
            </a:prstGeom>
            <a:solidFill>
              <a:schemeClr val="folHlink"/>
            </a:solidFill>
            <a:ln w="9525">
              <a:solidFill>
                <a:srgbClr val="000000"/>
              </a:solidFill>
              <a:miter lim="800000"/>
              <a:headEnd/>
              <a:tailEnd/>
            </a:ln>
          </p:spPr>
          <p:txBody>
            <a:bodyPr wrap="none" anchor="ctr"/>
            <a:lstStyle/>
            <a:p>
              <a:pPr algn="ctr"/>
              <a:r>
                <a:rPr kumimoji="1" lang="en-US" altLang="zh-CN">
                  <a:solidFill>
                    <a:srgbClr val="000000"/>
                  </a:solidFill>
                  <a:latin typeface="+mj-lt"/>
                  <a:ea typeface="+mj-ea"/>
                </a:rPr>
                <a:t>jlink</a:t>
              </a:r>
            </a:p>
          </p:txBody>
        </p:sp>
        <p:sp>
          <p:nvSpPr>
            <p:cNvPr id="74" name="Rectangle 8"/>
            <p:cNvSpPr>
              <a:spLocks noChangeArrowheads="1"/>
            </p:cNvSpPr>
            <p:nvPr/>
          </p:nvSpPr>
          <p:spPr bwMode="auto">
            <a:xfrm>
              <a:off x="2767" y="3264"/>
              <a:ext cx="596" cy="288"/>
            </a:xfrm>
            <a:prstGeom prst="rect">
              <a:avLst/>
            </a:prstGeom>
            <a:solidFill>
              <a:schemeClr val="folHlink"/>
            </a:solidFill>
            <a:ln w="9525">
              <a:solidFill>
                <a:srgbClr val="000000"/>
              </a:solidFill>
              <a:miter lim="800000"/>
              <a:headEnd/>
              <a:tailEnd/>
            </a:ln>
          </p:spPr>
          <p:txBody>
            <a:bodyPr wrap="none" anchor="ctr"/>
            <a:lstStyle/>
            <a:p>
              <a:pPr algn="ctr"/>
              <a:r>
                <a:rPr kumimoji="1" lang="en-US" altLang="zh-CN">
                  <a:solidFill>
                    <a:srgbClr val="000000"/>
                  </a:solidFill>
                  <a:latin typeface="+mj-lt"/>
                  <a:ea typeface="+mj-ea"/>
                </a:rPr>
                <a:t>jvex</a:t>
              </a:r>
            </a:p>
          </p:txBody>
        </p:sp>
        <p:sp>
          <p:nvSpPr>
            <p:cNvPr id="75" name="Rectangle 9"/>
            <p:cNvSpPr>
              <a:spLocks noChangeArrowheads="1"/>
            </p:cNvSpPr>
            <p:nvPr/>
          </p:nvSpPr>
          <p:spPr bwMode="auto">
            <a:xfrm>
              <a:off x="2198" y="3264"/>
              <a:ext cx="569" cy="288"/>
            </a:xfrm>
            <a:prstGeom prst="rect">
              <a:avLst/>
            </a:prstGeom>
            <a:solidFill>
              <a:schemeClr val="folHlink"/>
            </a:solidFill>
            <a:ln w="9525">
              <a:solidFill>
                <a:srgbClr val="000000"/>
              </a:solidFill>
              <a:miter lim="800000"/>
              <a:headEnd/>
              <a:tailEnd/>
            </a:ln>
          </p:spPr>
          <p:txBody>
            <a:bodyPr wrap="none" anchor="ctr"/>
            <a:lstStyle/>
            <a:p>
              <a:pPr algn="ctr"/>
              <a:r>
                <a:rPr kumimoji="1" lang="en-US" altLang="zh-CN">
                  <a:solidFill>
                    <a:srgbClr val="000000"/>
                  </a:solidFill>
                  <a:latin typeface="+mj-lt"/>
                  <a:ea typeface="+mj-ea"/>
                </a:rPr>
                <a:t>ilink</a:t>
              </a:r>
            </a:p>
          </p:txBody>
        </p:sp>
      </p:grpSp>
      <p:sp>
        <p:nvSpPr>
          <p:cNvPr id="76" name="Text Box 5"/>
          <p:cNvSpPr txBox="1">
            <a:spLocks noChangeArrowheads="1"/>
          </p:cNvSpPr>
          <p:nvPr/>
        </p:nvSpPr>
        <p:spPr bwMode="auto">
          <a:xfrm>
            <a:off x="5287738" y="6453336"/>
            <a:ext cx="2865438" cy="46166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spcBef>
                <a:spcPct val="50000"/>
              </a:spcBef>
            </a:pPr>
            <a:r>
              <a:rPr lang="zh-CN" altLang="en-US" dirty="0" smtClean="0">
                <a:solidFill>
                  <a:srgbClr val="000000"/>
                </a:solidFill>
                <a:latin typeface="+mj-lt"/>
                <a:ea typeface="+mj-ea"/>
              </a:rPr>
              <a:t>下</a:t>
            </a:r>
            <a:r>
              <a:rPr lang="zh-CN" altLang="en-US" dirty="0">
                <a:solidFill>
                  <a:srgbClr val="000000"/>
                </a:solidFill>
                <a:latin typeface="+mj-lt"/>
                <a:ea typeface="+mj-ea"/>
              </a:rPr>
              <a:t>一条依附 </a:t>
            </a:r>
            <a:r>
              <a:rPr lang="en-US" altLang="zh-CN" dirty="0" err="1">
                <a:solidFill>
                  <a:srgbClr val="000000"/>
                </a:solidFill>
                <a:latin typeface="+mj-lt"/>
                <a:ea typeface="+mj-ea"/>
              </a:rPr>
              <a:t>i</a:t>
            </a:r>
            <a:r>
              <a:rPr lang="en-US" altLang="zh-CN" dirty="0">
                <a:solidFill>
                  <a:srgbClr val="000000"/>
                </a:solidFill>
                <a:latin typeface="+mj-lt"/>
                <a:ea typeface="+mj-ea"/>
              </a:rPr>
              <a:t> </a:t>
            </a:r>
            <a:r>
              <a:rPr lang="en-US" altLang="zh-CN" dirty="0" smtClean="0">
                <a:solidFill>
                  <a:srgbClr val="000000"/>
                </a:solidFill>
                <a:latin typeface="+mj-lt"/>
                <a:ea typeface="+mj-ea"/>
              </a:rPr>
              <a:t>/j</a:t>
            </a:r>
            <a:r>
              <a:rPr lang="zh-CN" altLang="en-US" dirty="0" smtClean="0">
                <a:solidFill>
                  <a:srgbClr val="000000"/>
                </a:solidFill>
                <a:latin typeface="+mj-lt"/>
                <a:ea typeface="+mj-ea"/>
              </a:rPr>
              <a:t>的</a:t>
            </a:r>
            <a:r>
              <a:rPr lang="zh-CN" altLang="en-US" dirty="0">
                <a:solidFill>
                  <a:srgbClr val="000000"/>
                </a:solidFill>
                <a:latin typeface="+mj-lt"/>
                <a:ea typeface="+mj-ea"/>
              </a:rPr>
              <a:t>边</a:t>
            </a:r>
          </a:p>
        </p:txBody>
      </p:sp>
    </p:spTree>
    <p:extLst>
      <p:ext uri="{BB962C8B-B14F-4D97-AF65-F5344CB8AC3E}">
        <p14:creationId xmlns:p14="http://schemas.microsoft.com/office/powerpoint/2010/main" val="11175983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zh-CN" altLang="en-US"/>
              <a:t>4</a:t>
            </a:r>
            <a:r>
              <a:rPr lang="en-US" altLang="zh-CN"/>
              <a:t>.</a:t>
            </a:r>
            <a:r>
              <a:rPr lang="zh-CN" altLang="en-US"/>
              <a:t>邻接多重表</a:t>
            </a:r>
          </a:p>
        </p:txBody>
      </p:sp>
      <p:sp>
        <p:nvSpPr>
          <p:cNvPr id="386051" name="Rectangle 3" descr="Rectangle: Click to edit Master text styles&#10;Second level&#10;Third level&#10;Fourth level&#10;Fifth level"/>
          <p:cNvSpPr>
            <a:spLocks noGrp="1" noChangeArrowheads="1"/>
          </p:cNvSpPr>
          <p:nvPr>
            <p:ph type="body" idx="1"/>
          </p:nvPr>
        </p:nvSpPr>
        <p:spPr/>
        <p:txBody>
          <a:bodyPr/>
          <a:lstStyle/>
          <a:p>
            <a:pPr>
              <a:spcBef>
                <a:spcPct val="0"/>
              </a:spcBef>
              <a:buFont typeface="Wingdings" pitchFamily="2" charset="2"/>
              <a:buNone/>
            </a:pPr>
            <a:r>
              <a:rPr lang="zh-CN" altLang="en-US" sz="3200" b="0" dirty="0">
                <a:latin typeface="+mj-lt"/>
                <a:ea typeface="+mj-ea"/>
              </a:rPr>
              <a:t>邻接多重表头结点的</a:t>
            </a:r>
            <a:r>
              <a:rPr lang="en-US" altLang="zh-CN" sz="3200" b="0" dirty="0">
                <a:latin typeface="+mj-lt"/>
                <a:ea typeface="+mj-ea"/>
              </a:rPr>
              <a:t>C++</a:t>
            </a:r>
            <a:r>
              <a:rPr lang="zh-CN" altLang="en-US" sz="3200" b="0" dirty="0">
                <a:latin typeface="+mj-lt"/>
                <a:ea typeface="+mj-ea"/>
              </a:rPr>
              <a:t>描述</a:t>
            </a:r>
            <a:endParaRPr lang="en-US" altLang="zh-CN" b="0" dirty="0">
              <a:latin typeface="+mj-lt"/>
              <a:ea typeface="+mj-ea"/>
            </a:endParaRPr>
          </a:p>
          <a:p>
            <a:pPr>
              <a:buFont typeface="Wingdings" pitchFamily="2" charset="2"/>
              <a:buNone/>
            </a:pPr>
            <a:r>
              <a:rPr lang="en-US" altLang="zh-CN" b="0" dirty="0" err="1">
                <a:solidFill>
                  <a:srgbClr val="0000FF"/>
                </a:solidFill>
                <a:latin typeface="+mj-lt"/>
                <a:ea typeface="+mj-ea"/>
              </a:rPr>
              <a:t>struct</a:t>
            </a:r>
            <a:r>
              <a:rPr lang="en-US" altLang="zh-CN" b="0" dirty="0">
                <a:latin typeface="+mj-lt"/>
                <a:ea typeface="+mj-ea"/>
              </a:rPr>
              <a:t> </a:t>
            </a:r>
            <a:r>
              <a:rPr lang="en-US" altLang="zh-CN" b="0" dirty="0" err="1">
                <a:solidFill>
                  <a:srgbClr val="000000"/>
                </a:solidFill>
                <a:latin typeface="+mj-lt"/>
                <a:ea typeface="+mj-ea"/>
              </a:rPr>
              <a:t>VertexNode</a:t>
            </a:r>
            <a:r>
              <a:rPr lang="en-US" altLang="zh-CN" b="0" dirty="0">
                <a:solidFill>
                  <a:srgbClr val="000000"/>
                </a:solidFill>
                <a:latin typeface="+mj-lt"/>
                <a:ea typeface="+mj-ea"/>
              </a:rPr>
              <a:t>{</a:t>
            </a:r>
          </a:p>
          <a:p>
            <a:pPr>
              <a:buFont typeface="Wingdings" pitchFamily="2" charset="2"/>
              <a:buNone/>
            </a:pPr>
            <a:r>
              <a:rPr lang="en-US" altLang="zh-CN" b="0" dirty="0">
                <a:latin typeface="+mj-lt"/>
                <a:ea typeface="+mj-ea"/>
              </a:rPr>
              <a:t>     </a:t>
            </a:r>
            <a:r>
              <a:rPr lang="en-US" altLang="zh-CN" b="0" dirty="0">
                <a:solidFill>
                  <a:srgbClr val="0000FF"/>
                </a:solidFill>
                <a:latin typeface="+mj-lt"/>
                <a:ea typeface="+mj-ea"/>
              </a:rPr>
              <a:t>char</a:t>
            </a:r>
            <a:r>
              <a:rPr lang="en-US" altLang="zh-CN" b="0" dirty="0">
                <a:latin typeface="+mj-lt"/>
                <a:ea typeface="+mj-ea"/>
              </a:rPr>
              <a:t> </a:t>
            </a:r>
            <a:r>
              <a:rPr lang="en-US" altLang="zh-CN" b="0" dirty="0">
                <a:solidFill>
                  <a:srgbClr val="000000"/>
                </a:solidFill>
                <a:latin typeface="+mj-lt"/>
                <a:ea typeface="+mj-ea"/>
              </a:rPr>
              <a:t>Vertex;</a:t>
            </a:r>
            <a:r>
              <a:rPr lang="en-US" altLang="zh-CN" b="0" dirty="0">
                <a:latin typeface="+mj-lt"/>
                <a:ea typeface="+mj-ea"/>
              </a:rPr>
              <a:t>                </a:t>
            </a:r>
            <a:r>
              <a:rPr lang="en-US" altLang="zh-CN" sz="2400" dirty="0">
                <a:solidFill>
                  <a:srgbClr val="009900"/>
                </a:solidFill>
                <a:latin typeface="+mj-lt"/>
                <a:ea typeface="+mj-ea"/>
              </a:rPr>
              <a:t>//</a:t>
            </a:r>
            <a:r>
              <a:rPr lang="zh-CN" altLang="en-US" sz="2400" dirty="0">
                <a:solidFill>
                  <a:srgbClr val="009900"/>
                </a:solidFill>
                <a:latin typeface="+mj-lt"/>
                <a:ea typeface="+mj-ea"/>
              </a:rPr>
              <a:t>顶点</a:t>
            </a:r>
          </a:p>
          <a:p>
            <a:pPr>
              <a:buFont typeface="Wingdings" pitchFamily="2" charset="2"/>
              <a:buNone/>
            </a:pPr>
            <a:r>
              <a:rPr lang="en-US" altLang="zh-CN" b="0" dirty="0">
                <a:latin typeface="+mj-lt"/>
                <a:ea typeface="+mj-ea"/>
              </a:rPr>
              <a:t>     </a:t>
            </a:r>
            <a:r>
              <a:rPr lang="en-US" altLang="zh-CN" b="0" dirty="0" err="1">
                <a:solidFill>
                  <a:srgbClr val="000000"/>
                </a:solidFill>
                <a:latin typeface="+mj-lt"/>
                <a:ea typeface="+mj-ea"/>
              </a:rPr>
              <a:t>ArcNode</a:t>
            </a:r>
            <a:r>
              <a:rPr lang="en-US" altLang="zh-CN" b="0" dirty="0">
                <a:solidFill>
                  <a:srgbClr val="000000"/>
                </a:solidFill>
                <a:latin typeface="+mj-lt"/>
                <a:ea typeface="+mj-ea"/>
              </a:rPr>
              <a:t> *</a:t>
            </a:r>
            <a:r>
              <a:rPr lang="en-US" altLang="zh-CN" b="0" dirty="0" err="1">
                <a:solidFill>
                  <a:srgbClr val="000000"/>
                </a:solidFill>
                <a:latin typeface="+mj-lt"/>
                <a:ea typeface="+mj-ea"/>
              </a:rPr>
              <a:t>firstedge</a:t>
            </a:r>
            <a:r>
              <a:rPr lang="en-US" altLang="zh-CN" b="0" dirty="0">
                <a:solidFill>
                  <a:srgbClr val="000000"/>
                </a:solidFill>
                <a:latin typeface="+mj-lt"/>
                <a:ea typeface="+mj-ea"/>
              </a:rPr>
              <a:t>;</a:t>
            </a:r>
            <a:r>
              <a:rPr lang="en-US" altLang="zh-CN" b="0" dirty="0">
                <a:latin typeface="+mj-lt"/>
                <a:ea typeface="+mj-ea"/>
              </a:rPr>
              <a:t>   </a:t>
            </a:r>
            <a:r>
              <a:rPr lang="en-US" altLang="zh-CN" sz="2400" dirty="0">
                <a:solidFill>
                  <a:srgbClr val="009900"/>
                </a:solidFill>
                <a:latin typeface="+mj-lt"/>
                <a:ea typeface="+mj-ea"/>
              </a:rPr>
              <a:t>//</a:t>
            </a:r>
            <a:r>
              <a:rPr lang="zh-CN" altLang="en-US" sz="2400" dirty="0">
                <a:solidFill>
                  <a:srgbClr val="009900"/>
                </a:solidFill>
                <a:latin typeface="+mj-lt"/>
                <a:ea typeface="+mj-ea"/>
              </a:rPr>
              <a:t>第一条邻接边</a:t>
            </a:r>
          </a:p>
          <a:p>
            <a:pPr>
              <a:buFont typeface="Wingdings" pitchFamily="2" charset="2"/>
              <a:buNone/>
            </a:pPr>
            <a:r>
              <a:rPr lang="en-US" altLang="zh-CN" b="0" dirty="0">
                <a:solidFill>
                  <a:srgbClr val="000000"/>
                </a:solidFill>
                <a:latin typeface="+mj-lt"/>
                <a:ea typeface="+mj-ea"/>
              </a:rPr>
              <a:t>};</a:t>
            </a:r>
            <a:endParaRPr lang="zh-CN" altLang="en-US" b="0" dirty="0">
              <a:solidFill>
                <a:srgbClr val="000000"/>
              </a:solidFill>
              <a:latin typeface="+mj-lt"/>
              <a:ea typeface="+mj-ea"/>
            </a:endParaRPr>
          </a:p>
          <a:p>
            <a:endParaRPr lang="zh-CN" altLang="en-US" b="0" dirty="0">
              <a:solidFill>
                <a:srgbClr val="000000"/>
              </a:solidFill>
              <a:latin typeface="+mj-lt"/>
              <a:ea typeface="+mj-ea"/>
            </a:endParaRPr>
          </a:p>
        </p:txBody>
      </p:sp>
      <p:grpSp>
        <p:nvGrpSpPr>
          <p:cNvPr id="386052" name="Group 4"/>
          <p:cNvGrpSpPr>
            <a:grpSpLocks/>
          </p:cNvGrpSpPr>
          <p:nvPr/>
        </p:nvGrpSpPr>
        <p:grpSpPr bwMode="auto">
          <a:xfrm>
            <a:off x="1908175" y="4962872"/>
            <a:ext cx="2286000" cy="914400"/>
            <a:chOff x="3360" y="2448"/>
            <a:chExt cx="1200" cy="576"/>
          </a:xfrm>
        </p:grpSpPr>
        <p:grpSp>
          <p:nvGrpSpPr>
            <p:cNvPr id="386053" name="Group 5"/>
            <p:cNvGrpSpPr>
              <a:grpSpLocks/>
            </p:cNvGrpSpPr>
            <p:nvPr/>
          </p:nvGrpSpPr>
          <p:grpSpPr bwMode="auto">
            <a:xfrm>
              <a:off x="3360" y="2736"/>
              <a:ext cx="1200" cy="288"/>
              <a:chOff x="3120" y="2880"/>
              <a:chExt cx="1200" cy="288"/>
            </a:xfrm>
          </p:grpSpPr>
          <p:sp>
            <p:nvSpPr>
              <p:cNvPr id="386054" name="Rectangle 6"/>
              <p:cNvSpPr>
                <a:spLocks noChangeArrowheads="1"/>
              </p:cNvSpPr>
              <p:nvPr/>
            </p:nvSpPr>
            <p:spPr bwMode="auto">
              <a:xfrm>
                <a:off x="3120" y="2880"/>
                <a:ext cx="576" cy="28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vertex</a:t>
                </a:r>
              </a:p>
            </p:txBody>
          </p:sp>
          <p:sp>
            <p:nvSpPr>
              <p:cNvPr id="386055" name="Rectangle 7"/>
              <p:cNvSpPr>
                <a:spLocks noChangeArrowheads="1"/>
              </p:cNvSpPr>
              <p:nvPr/>
            </p:nvSpPr>
            <p:spPr bwMode="auto">
              <a:xfrm>
                <a:off x="3696" y="2880"/>
                <a:ext cx="624" cy="28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firstedge</a:t>
                </a:r>
              </a:p>
            </p:txBody>
          </p:sp>
        </p:grpSp>
        <p:sp>
          <p:nvSpPr>
            <p:cNvPr id="386056" name="Text Box 8"/>
            <p:cNvSpPr txBox="1">
              <a:spLocks noChangeArrowheads="1"/>
            </p:cNvSpPr>
            <p:nvPr/>
          </p:nvSpPr>
          <p:spPr bwMode="auto">
            <a:xfrm>
              <a:off x="3504" y="2448"/>
              <a:ext cx="10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solidFill>
                    <a:srgbClr val="000000"/>
                  </a:solidFill>
                  <a:latin typeface="+mj-lt"/>
                  <a:ea typeface="+mj-ea"/>
                </a:rPr>
                <a:t>头结点</a:t>
              </a:r>
            </a:p>
          </p:txBody>
        </p:sp>
      </p:grpSp>
    </p:spTree>
    <p:extLst>
      <p:ext uri="{BB962C8B-B14F-4D97-AF65-F5344CB8AC3E}">
        <p14:creationId xmlns:p14="http://schemas.microsoft.com/office/powerpoint/2010/main" val="7954958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idx="4294967295"/>
          </p:nvPr>
        </p:nvSpPr>
        <p:spPr>
          <a:xfrm>
            <a:off x="1371600" y="44624"/>
            <a:ext cx="7543800" cy="1143000"/>
          </a:xfrm>
        </p:spPr>
        <p:txBody>
          <a:bodyPr anchor="ctr"/>
          <a:lstStyle/>
          <a:p>
            <a:r>
              <a:rPr lang="zh-CN" altLang="en-US" dirty="0"/>
              <a:t>4</a:t>
            </a:r>
            <a:r>
              <a:rPr lang="en-US" altLang="zh-CN" dirty="0"/>
              <a:t>.</a:t>
            </a:r>
            <a:r>
              <a:rPr lang="zh-CN" altLang="en-US" dirty="0"/>
              <a:t>邻接多重表</a:t>
            </a:r>
          </a:p>
        </p:txBody>
      </p:sp>
      <p:sp>
        <p:nvSpPr>
          <p:cNvPr id="391171" name="Rectangle 3" descr="Rectangle: Click to edit Master text styles&#10;Second level&#10;Third level&#10;Fourth level&#10;Fifth level"/>
          <p:cNvSpPr>
            <a:spLocks noGrp="1" noChangeArrowheads="1"/>
          </p:cNvSpPr>
          <p:nvPr>
            <p:ph idx="4294967295"/>
          </p:nvPr>
        </p:nvSpPr>
        <p:spPr>
          <a:xfrm>
            <a:off x="1371600" y="1492424"/>
            <a:ext cx="7620000" cy="4114800"/>
          </a:xfrm>
        </p:spPr>
        <p:txBody>
          <a:bodyPr/>
          <a:lstStyle/>
          <a:p>
            <a:pPr>
              <a:spcBef>
                <a:spcPct val="0"/>
              </a:spcBef>
            </a:pPr>
            <a:r>
              <a:rPr lang="zh-CN" altLang="en-US" b="0" dirty="0">
                <a:latin typeface="+mj-lt"/>
                <a:ea typeface="+mj-ea"/>
              </a:rPr>
              <a:t>邻接多重表结点的</a:t>
            </a:r>
            <a:r>
              <a:rPr lang="en-US" altLang="zh-CN" b="0" dirty="0">
                <a:latin typeface="+mj-lt"/>
                <a:ea typeface="+mj-ea"/>
              </a:rPr>
              <a:t>C++</a:t>
            </a:r>
            <a:r>
              <a:rPr lang="zh-CN" altLang="en-US" b="0" dirty="0">
                <a:latin typeface="+mj-lt"/>
                <a:ea typeface="+mj-ea"/>
              </a:rPr>
              <a:t>描述</a:t>
            </a:r>
          </a:p>
          <a:p>
            <a:pPr>
              <a:spcBef>
                <a:spcPct val="0"/>
              </a:spcBef>
              <a:buFont typeface="Wingdings" pitchFamily="2" charset="2"/>
              <a:buNone/>
            </a:pPr>
            <a:r>
              <a:rPr lang="en-US" altLang="zh-CN" b="0" dirty="0" err="1">
                <a:solidFill>
                  <a:srgbClr val="0000FF"/>
                </a:solidFill>
                <a:latin typeface="+mj-lt"/>
                <a:ea typeface="+mj-ea"/>
              </a:rPr>
              <a:t>struct</a:t>
            </a:r>
            <a:r>
              <a:rPr lang="en-US" altLang="zh-CN" b="0" dirty="0">
                <a:latin typeface="+mj-lt"/>
                <a:ea typeface="+mj-ea"/>
              </a:rPr>
              <a:t> </a:t>
            </a:r>
            <a:r>
              <a:rPr lang="en-US" altLang="zh-CN" b="0" dirty="0" err="1">
                <a:solidFill>
                  <a:srgbClr val="000000"/>
                </a:solidFill>
                <a:latin typeface="+mj-lt"/>
                <a:ea typeface="+mj-ea"/>
              </a:rPr>
              <a:t>ArcNode</a:t>
            </a:r>
            <a:r>
              <a:rPr lang="en-US" altLang="zh-CN" b="0" dirty="0">
                <a:solidFill>
                  <a:srgbClr val="000000"/>
                </a:solidFill>
                <a:latin typeface="+mj-lt"/>
                <a:ea typeface="+mj-ea"/>
              </a:rPr>
              <a:t>{</a:t>
            </a:r>
          </a:p>
          <a:p>
            <a:pPr>
              <a:spcBef>
                <a:spcPct val="0"/>
              </a:spcBef>
              <a:buFont typeface="Wingdings" pitchFamily="2" charset="2"/>
              <a:buNone/>
            </a:pPr>
            <a:r>
              <a:rPr lang="en-US" altLang="zh-CN" b="0" dirty="0">
                <a:latin typeface="+mj-lt"/>
                <a:ea typeface="+mj-ea"/>
              </a:rPr>
              <a:t>      </a:t>
            </a:r>
            <a:r>
              <a:rPr lang="en-US" altLang="zh-CN" b="0" dirty="0" err="1">
                <a:solidFill>
                  <a:srgbClr val="0000FF"/>
                </a:solidFill>
                <a:latin typeface="+mj-lt"/>
                <a:ea typeface="+mj-ea"/>
              </a:rPr>
              <a:t>int</a:t>
            </a:r>
            <a:r>
              <a:rPr lang="en-US" altLang="zh-CN" b="0" dirty="0">
                <a:latin typeface="+mj-lt"/>
                <a:ea typeface="+mj-ea"/>
              </a:rPr>
              <a:t>   </a:t>
            </a:r>
            <a:r>
              <a:rPr lang="en-US" altLang="zh-CN" b="0" dirty="0" err="1">
                <a:solidFill>
                  <a:srgbClr val="000000"/>
                </a:solidFill>
                <a:latin typeface="+mj-lt"/>
                <a:ea typeface="+mj-ea"/>
              </a:rPr>
              <a:t>ivex</a:t>
            </a:r>
            <a:r>
              <a:rPr lang="en-US" altLang="zh-CN" b="0" dirty="0">
                <a:solidFill>
                  <a:srgbClr val="000000"/>
                </a:solidFill>
                <a:latin typeface="+mj-lt"/>
                <a:ea typeface="+mj-ea"/>
              </a:rPr>
              <a:t>;</a:t>
            </a:r>
          </a:p>
          <a:p>
            <a:pPr>
              <a:spcBef>
                <a:spcPct val="0"/>
              </a:spcBef>
              <a:buFont typeface="Wingdings" pitchFamily="2" charset="2"/>
              <a:buNone/>
            </a:pPr>
            <a:r>
              <a:rPr lang="en-US" altLang="zh-CN" b="0" dirty="0">
                <a:latin typeface="+mj-lt"/>
                <a:ea typeface="+mj-ea"/>
              </a:rPr>
              <a:t>      </a:t>
            </a:r>
            <a:r>
              <a:rPr lang="en-US" altLang="zh-CN" b="0" dirty="0" err="1">
                <a:solidFill>
                  <a:srgbClr val="0000FF"/>
                </a:solidFill>
                <a:latin typeface="+mj-lt"/>
                <a:ea typeface="+mj-ea"/>
              </a:rPr>
              <a:t>int</a:t>
            </a:r>
            <a:r>
              <a:rPr lang="en-US" altLang="zh-CN" b="0" dirty="0">
                <a:latin typeface="+mj-lt"/>
                <a:ea typeface="+mj-ea"/>
              </a:rPr>
              <a:t>   </a:t>
            </a:r>
            <a:r>
              <a:rPr lang="en-US" altLang="zh-CN" b="0" dirty="0" err="1">
                <a:solidFill>
                  <a:srgbClr val="000000"/>
                </a:solidFill>
                <a:latin typeface="+mj-lt"/>
                <a:ea typeface="+mj-ea"/>
              </a:rPr>
              <a:t>jvex</a:t>
            </a:r>
            <a:r>
              <a:rPr lang="en-US" altLang="zh-CN" b="0" dirty="0">
                <a:solidFill>
                  <a:srgbClr val="000000"/>
                </a:solidFill>
                <a:latin typeface="+mj-lt"/>
                <a:ea typeface="+mj-ea"/>
              </a:rPr>
              <a:t>;</a:t>
            </a:r>
            <a:r>
              <a:rPr lang="en-US" altLang="zh-CN" b="0" dirty="0">
                <a:latin typeface="+mj-lt"/>
                <a:ea typeface="+mj-ea"/>
              </a:rPr>
              <a:t>	</a:t>
            </a:r>
            <a:r>
              <a:rPr lang="en-US" altLang="zh-CN" sz="2000" b="0" dirty="0">
                <a:solidFill>
                  <a:srgbClr val="009900"/>
                </a:solidFill>
                <a:latin typeface="+mj-lt"/>
                <a:ea typeface="+mj-ea"/>
              </a:rPr>
              <a:t>//</a:t>
            </a:r>
            <a:r>
              <a:rPr lang="zh-CN" altLang="en-US" sz="2000" b="0" dirty="0">
                <a:solidFill>
                  <a:srgbClr val="009900"/>
                </a:solidFill>
                <a:latin typeface="+mj-lt"/>
                <a:ea typeface="+mj-ea"/>
              </a:rPr>
              <a:t>边的两个顶点</a:t>
            </a:r>
            <a:r>
              <a:rPr lang="zh-CN" altLang="en-US" b="0" dirty="0">
                <a:latin typeface="+mj-lt"/>
                <a:ea typeface="+mj-ea"/>
              </a:rPr>
              <a:t>     </a:t>
            </a:r>
          </a:p>
          <a:p>
            <a:pPr>
              <a:spcBef>
                <a:spcPct val="0"/>
              </a:spcBef>
              <a:buFont typeface="Wingdings" pitchFamily="2" charset="2"/>
              <a:buNone/>
            </a:pPr>
            <a:r>
              <a:rPr lang="zh-CN" altLang="en-US" b="0" dirty="0">
                <a:latin typeface="+mj-lt"/>
                <a:ea typeface="+mj-ea"/>
              </a:rPr>
              <a:t>      </a:t>
            </a:r>
            <a:r>
              <a:rPr lang="en-US" altLang="zh-CN" b="0" dirty="0" err="1">
                <a:solidFill>
                  <a:srgbClr val="000000"/>
                </a:solidFill>
                <a:latin typeface="+mj-lt"/>
                <a:ea typeface="+mj-ea"/>
              </a:rPr>
              <a:t>Arcnode</a:t>
            </a:r>
            <a:r>
              <a:rPr lang="en-US" altLang="zh-CN" b="0" dirty="0">
                <a:solidFill>
                  <a:srgbClr val="000000"/>
                </a:solidFill>
                <a:latin typeface="+mj-lt"/>
                <a:ea typeface="+mj-ea"/>
              </a:rPr>
              <a:t>*  </a:t>
            </a:r>
            <a:r>
              <a:rPr lang="en-US" altLang="zh-CN" b="0" dirty="0" err="1">
                <a:solidFill>
                  <a:srgbClr val="000000"/>
                </a:solidFill>
                <a:latin typeface="+mj-lt"/>
                <a:ea typeface="+mj-ea"/>
              </a:rPr>
              <a:t>ilink</a:t>
            </a:r>
            <a:r>
              <a:rPr lang="en-US" altLang="zh-CN" b="0" dirty="0">
                <a:solidFill>
                  <a:srgbClr val="000000"/>
                </a:solidFill>
                <a:latin typeface="+mj-lt"/>
                <a:ea typeface="+mj-ea"/>
              </a:rPr>
              <a:t>;</a:t>
            </a:r>
            <a:r>
              <a:rPr lang="en-US" altLang="zh-CN" b="0" dirty="0">
                <a:latin typeface="+mj-lt"/>
                <a:ea typeface="+mj-ea"/>
              </a:rPr>
              <a:t> </a:t>
            </a:r>
            <a:r>
              <a:rPr lang="en-US" altLang="zh-CN" sz="2000" b="0" dirty="0">
                <a:solidFill>
                  <a:srgbClr val="009900"/>
                </a:solidFill>
                <a:latin typeface="+mj-lt"/>
                <a:ea typeface="+mj-ea"/>
              </a:rPr>
              <a:t>//</a:t>
            </a:r>
            <a:r>
              <a:rPr lang="zh-CN" altLang="en-US" sz="2000" b="0" dirty="0">
                <a:solidFill>
                  <a:srgbClr val="009900"/>
                </a:solidFill>
                <a:latin typeface="+mj-lt"/>
                <a:ea typeface="+mj-ea"/>
              </a:rPr>
              <a:t>下一条依附 </a:t>
            </a:r>
            <a:r>
              <a:rPr lang="en-US" altLang="zh-CN" sz="2000" b="0" dirty="0" err="1">
                <a:solidFill>
                  <a:srgbClr val="009900"/>
                </a:solidFill>
                <a:latin typeface="+mj-lt"/>
                <a:ea typeface="+mj-ea"/>
              </a:rPr>
              <a:t>i</a:t>
            </a:r>
            <a:r>
              <a:rPr lang="en-US" altLang="zh-CN" sz="2000" b="0" dirty="0">
                <a:solidFill>
                  <a:srgbClr val="009900"/>
                </a:solidFill>
                <a:latin typeface="+mj-lt"/>
                <a:ea typeface="+mj-ea"/>
              </a:rPr>
              <a:t> </a:t>
            </a:r>
            <a:r>
              <a:rPr lang="zh-CN" altLang="en-US" sz="2000" b="0" dirty="0">
                <a:solidFill>
                  <a:srgbClr val="009900"/>
                </a:solidFill>
                <a:latin typeface="+mj-lt"/>
                <a:ea typeface="+mj-ea"/>
              </a:rPr>
              <a:t>的边</a:t>
            </a:r>
          </a:p>
          <a:p>
            <a:pPr>
              <a:spcBef>
                <a:spcPct val="0"/>
              </a:spcBef>
              <a:buFont typeface="Wingdings" pitchFamily="2" charset="2"/>
              <a:buNone/>
            </a:pPr>
            <a:r>
              <a:rPr lang="zh-CN" altLang="en-US" b="0" dirty="0">
                <a:latin typeface="+mj-lt"/>
                <a:ea typeface="+mj-ea"/>
              </a:rPr>
              <a:t>     </a:t>
            </a:r>
            <a:r>
              <a:rPr lang="en-US" altLang="zh-CN" b="0" dirty="0">
                <a:latin typeface="+mj-lt"/>
                <a:ea typeface="+mj-ea"/>
              </a:rPr>
              <a:t> </a:t>
            </a:r>
            <a:r>
              <a:rPr lang="en-US" altLang="zh-CN" b="0" dirty="0" err="1">
                <a:solidFill>
                  <a:srgbClr val="000000"/>
                </a:solidFill>
                <a:latin typeface="+mj-lt"/>
                <a:ea typeface="+mj-ea"/>
              </a:rPr>
              <a:t>Arcnode</a:t>
            </a:r>
            <a:r>
              <a:rPr lang="en-US" altLang="zh-CN" b="0" dirty="0">
                <a:solidFill>
                  <a:srgbClr val="000000"/>
                </a:solidFill>
                <a:latin typeface="+mj-lt"/>
                <a:ea typeface="+mj-ea"/>
              </a:rPr>
              <a:t>*  </a:t>
            </a:r>
            <a:r>
              <a:rPr lang="en-US" altLang="zh-CN" b="0" dirty="0" err="1">
                <a:solidFill>
                  <a:srgbClr val="000000"/>
                </a:solidFill>
                <a:latin typeface="+mj-lt"/>
                <a:ea typeface="+mj-ea"/>
              </a:rPr>
              <a:t>jlink</a:t>
            </a:r>
            <a:r>
              <a:rPr lang="en-US" altLang="zh-CN" b="0" dirty="0">
                <a:solidFill>
                  <a:srgbClr val="000000"/>
                </a:solidFill>
                <a:latin typeface="+mj-lt"/>
                <a:ea typeface="+mj-ea"/>
              </a:rPr>
              <a:t>;</a:t>
            </a:r>
            <a:r>
              <a:rPr lang="en-US" altLang="zh-CN" b="0" dirty="0">
                <a:latin typeface="+mj-lt"/>
                <a:ea typeface="+mj-ea"/>
              </a:rPr>
              <a:t> </a:t>
            </a:r>
            <a:r>
              <a:rPr lang="en-US" altLang="zh-CN" sz="2000" b="0" dirty="0">
                <a:solidFill>
                  <a:srgbClr val="009900"/>
                </a:solidFill>
                <a:latin typeface="+mj-lt"/>
                <a:ea typeface="+mj-ea"/>
              </a:rPr>
              <a:t>//</a:t>
            </a:r>
            <a:r>
              <a:rPr lang="zh-CN" altLang="en-US" sz="2000" b="0" dirty="0">
                <a:solidFill>
                  <a:srgbClr val="009900"/>
                </a:solidFill>
                <a:latin typeface="+mj-lt"/>
                <a:ea typeface="+mj-ea"/>
              </a:rPr>
              <a:t>下一条依附 </a:t>
            </a:r>
            <a:r>
              <a:rPr lang="en-US" altLang="zh-CN" sz="2000" b="0" dirty="0">
                <a:solidFill>
                  <a:srgbClr val="009900"/>
                </a:solidFill>
                <a:latin typeface="+mj-lt"/>
                <a:ea typeface="+mj-ea"/>
              </a:rPr>
              <a:t>j </a:t>
            </a:r>
            <a:r>
              <a:rPr lang="zh-CN" altLang="en-US" sz="2000" b="0" dirty="0">
                <a:solidFill>
                  <a:srgbClr val="009900"/>
                </a:solidFill>
                <a:latin typeface="+mj-lt"/>
                <a:ea typeface="+mj-ea"/>
              </a:rPr>
              <a:t>的边</a:t>
            </a:r>
          </a:p>
          <a:p>
            <a:pPr>
              <a:spcBef>
                <a:spcPct val="0"/>
              </a:spcBef>
              <a:buFont typeface="Wingdings" pitchFamily="2" charset="2"/>
              <a:buNone/>
            </a:pPr>
            <a:r>
              <a:rPr lang="en-US" altLang="zh-CN" b="0" dirty="0">
                <a:latin typeface="+mj-lt"/>
                <a:ea typeface="+mj-ea"/>
              </a:rPr>
              <a:t>};</a:t>
            </a:r>
            <a:endParaRPr lang="zh-CN" altLang="en-US" b="0" dirty="0">
              <a:latin typeface="+mj-lt"/>
              <a:ea typeface="+mj-ea"/>
            </a:endParaRPr>
          </a:p>
          <a:p>
            <a:endParaRPr lang="zh-CN" altLang="en-US" b="0" dirty="0">
              <a:latin typeface="+mj-lt"/>
              <a:ea typeface="+mj-ea"/>
            </a:endParaRPr>
          </a:p>
        </p:txBody>
      </p:sp>
      <p:grpSp>
        <p:nvGrpSpPr>
          <p:cNvPr id="391173" name="Group 12"/>
          <p:cNvGrpSpPr>
            <a:grpSpLocks/>
          </p:cNvGrpSpPr>
          <p:nvPr/>
        </p:nvGrpSpPr>
        <p:grpSpPr bwMode="auto">
          <a:xfrm>
            <a:off x="2195513" y="5040709"/>
            <a:ext cx="3908425" cy="914400"/>
            <a:chOff x="1543" y="2976"/>
            <a:chExt cx="2462" cy="576"/>
          </a:xfrm>
        </p:grpSpPr>
        <p:sp>
          <p:nvSpPr>
            <p:cNvPr id="391174" name="Text Box 5"/>
            <p:cNvSpPr txBox="1">
              <a:spLocks noChangeArrowheads="1"/>
            </p:cNvSpPr>
            <p:nvPr/>
          </p:nvSpPr>
          <p:spPr bwMode="auto">
            <a:xfrm>
              <a:off x="2200" y="2976"/>
              <a:ext cx="1008" cy="288"/>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spcBef>
                  <a:spcPct val="50000"/>
                </a:spcBef>
              </a:pPr>
              <a:r>
                <a:rPr lang="zh-CN" altLang="en-US">
                  <a:solidFill>
                    <a:srgbClr val="000000"/>
                  </a:solidFill>
                  <a:latin typeface="+mj-lt"/>
                  <a:ea typeface="+mj-ea"/>
                </a:rPr>
                <a:t>弧的结点</a:t>
              </a:r>
            </a:p>
          </p:txBody>
        </p:sp>
        <p:sp>
          <p:nvSpPr>
            <p:cNvPr id="391175" name="Rectangle 6"/>
            <p:cNvSpPr>
              <a:spLocks noChangeArrowheads="1"/>
            </p:cNvSpPr>
            <p:nvPr/>
          </p:nvSpPr>
          <p:spPr bwMode="auto">
            <a:xfrm>
              <a:off x="1543" y="3264"/>
              <a:ext cx="655" cy="288"/>
            </a:xfrm>
            <a:prstGeom prst="rect">
              <a:avLst/>
            </a:prstGeom>
            <a:solidFill>
              <a:schemeClr val="folHlink"/>
            </a:solidFill>
            <a:ln w="9525">
              <a:solidFill>
                <a:srgbClr val="000000"/>
              </a:solidFill>
              <a:miter lim="800000"/>
              <a:headEnd/>
              <a:tailEnd/>
            </a:ln>
          </p:spPr>
          <p:txBody>
            <a:bodyPr wrap="none" anchor="ctr"/>
            <a:lstStyle/>
            <a:p>
              <a:pPr algn="ctr"/>
              <a:r>
                <a:rPr kumimoji="1" lang="en-US" altLang="zh-CN" dirty="0" err="1">
                  <a:solidFill>
                    <a:srgbClr val="000000"/>
                  </a:solidFill>
                  <a:latin typeface="+mj-lt"/>
                  <a:ea typeface="+mj-ea"/>
                </a:rPr>
                <a:t>ivex</a:t>
              </a:r>
              <a:endParaRPr kumimoji="1" lang="en-US" altLang="zh-CN" dirty="0">
                <a:solidFill>
                  <a:srgbClr val="000000"/>
                </a:solidFill>
                <a:latin typeface="+mj-lt"/>
                <a:ea typeface="+mj-ea"/>
              </a:endParaRPr>
            </a:p>
          </p:txBody>
        </p:sp>
        <p:sp>
          <p:nvSpPr>
            <p:cNvPr id="391176" name="Rectangle 7"/>
            <p:cNvSpPr>
              <a:spLocks noChangeArrowheads="1"/>
            </p:cNvSpPr>
            <p:nvPr/>
          </p:nvSpPr>
          <p:spPr bwMode="auto">
            <a:xfrm>
              <a:off x="3363" y="3264"/>
              <a:ext cx="642" cy="288"/>
            </a:xfrm>
            <a:prstGeom prst="rect">
              <a:avLst/>
            </a:prstGeom>
            <a:solidFill>
              <a:schemeClr val="folHlink"/>
            </a:solidFill>
            <a:ln w="9525">
              <a:solidFill>
                <a:srgbClr val="000000"/>
              </a:solidFill>
              <a:miter lim="800000"/>
              <a:headEnd/>
              <a:tailEnd/>
            </a:ln>
          </p:spPr>
          <p:txBody>
            <a:bodyPr wrap="none" anchor="ctr"/>
            <a:lstStyle/>
            <a:p>
              <a:pPr algn="ctr"/>
              <a:r>
                <a:rPr kumimoji="1" lang="en-US" altLang="zh-CN">
                  <a:solidFill>
                    <a:srgbClr val="000000"/>
                  </a:solidFill>
                  <a:latin typeface="+mj-lt"/>
                  <a:ea typeface="+mj-ea"/>
                </a:rPr>
                <a:t>jlink</a:t>
              </a:r>
            </a:p>
          </p:txBody>
        </p:sp>
        <p:sp>
          <p:nvSpPr>
            <p:cNvPr id="391177" name="Rectangle 8"/>
            <p:cNvSpPr>
              <a:spLocks noChangeArrowheads="1"/>
            </p:cNvSpPr>
            <p:nvPr/>
          </p:nvSpPr>
          <p:spPr bwMode="auto">
            <a:xfrm>
              <a:off x="2767" y="3264"/>
              <a:ext cx="596" cy="288"/>
            </a:xfrm>
            <a:prstGeom prst="rect">
              <a:avLst/>
            </a:prstGeom>
            <a:solidFill>
              <a:schemeClr val="folHlink"/>
            </a:solidFill>
            <a:ln w="9525">
              <a:solidFill>
                <a:srgbClr val="000000"/>
              </a:solidFill>
              <a:miter lim="800000"/>
              <a:headEnd/>
              <a:tailEnd/>
            </a:ln>
          </p:spPr>
          <p:txBody>
            <a:bodyPr wrap="none" anchor="ctr"/>
            <a:lstStyle/>
            <a:p>
              <a:pPr algn="ctr"/>
              <a:r>
                <a:rPr kumimoji="1" lang="en-US" altLang="zh-CN">
                  <a:solidFill>
                    <a:srgbClr val="000000"/>
                  </a:solidFill>
                  <a:latin typeface="+mj-lt"/>
                  <a:ea typeface="+mj-ea"/>
                </a:rPr>
                <a:t>jvex</a:t>
              </a:r>
            </a:p>
          </p:txBody>
        </p:sp>
        <p:sp>
          <p:nvSpPr>
            <p:cNvPr id="391178" name="Rectangle 9"/>
            <p:cNvSpPr>
              <a:spLocks noChangeArrowheads="1"/>
            </p:cNvSpPr>
            <p:nvPr/>
          </p:nvSpPr>
          <p:spPr bwMode="auto">
            <a:xfrm>
              <a:off x="2198" y="3264"/>
              <a:ext cx="569" cy="288"/>
            </a:xfrm>
            <a:prstGeom prst="rect">
              <a:avLst/>
            </a:prstGeom>
            <a:solidFill>
              <a:schemeClr val="folHlink"/>
            </a:solidFill>
            <a:ln w="9525">
              <a:solidFill>
                <a:srgbClr val="000000"/>
              </a:solidFill>
              <a:miter lim="800000"/>
              <a:headEnd/>
              <a:tailEnd/>
            </a:ln>
          </p:spPr>
          <p:txBody>
            <a:bodyPr wrap="none" anchor="ctr"/>
            <a:lstStyle/>
            <a:p>
              <a:pPr algn="ctr"/>
              <a:r>
                <a:rPr kumimoji="1" lang="en-US" altLang="zh-CN">
                  <a:solidFill>
                    <a:srgbClr val="000000"/>
                  </a:solidFill>
                  <a:latin typeface="+mj-lt"/>
                  <a:ea typeface="+mj-ea"/>
                </a:rPr>
                <a:t>ilink</a:t>
              </a:r>
            </a:p>
          </p:txBody>
        </p:sp>
      </p:grpSp>
    </p:spTree>
    <p:extLst>
      <p:ext uri="{BB962C8B-B14F-4D97-AF65-F5344CB8AC3E}">
        <p14:creationId xmlns:p14="http://schemas.microsoft.com/office/powerpoint/2010/main" val="41296535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a:t>
            </a:r>
            <a:r>
              <a:rPr lang="zh-CN" altLang="en-US" dirty="0"/>
              <a:t>图的基本操作</a:t>
            </a:r>
            <a:r>
              <a:rPr lang="en-US" altLang="zh-CN" dirty="0"/>
              <a:t>—</a:t>
            </a:r>
            <a:r>
              <a:rPr lang="zh-CN" altLang="en-US" dirty="0"/>
              <a:t>图的遍历</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1445352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algn="l"/>
            <a:r>
              <a:rPr lang="en-US" altLang="zh-CN" b="1" dirty="0" smtClean="0"/>
              <a:t>3.</a:t>
            </a:r>
            <a:r>
              <a:rPr lang="zh-CN" altLang="en-US" b="1" dirty="0" smtClean="0"/>
              <a:t>图的遍历</a:t>
            </a:r>
            <a:r>
              <a:rPr lang="en-US" altLang="zh-CN" b="1" dirty="0" smtClean="0"/>
              <a:t>(</a:t>
            </a:r>
            <a:r>
              <a:rPr lang="zh-CN" altLang="en-US" b="1" dirty="0" smtClean="0"/>
              <a:t>邻接矩阵</a:t>
            </a:r>
            <a:r>
              <a:rPr lang="en-US" altLang="zh-CN" b="1" dirty="0" smtClean="0"/>
              <a:t>)</a:t>
            </a:r>
            <a:endParaRPr lang="zh-CN" altLang="en-US" b="1" dirty="0"/>
          </a:p>
        </p:txBody>
      </p:sp>
      <p:sp>
        <p:nvSpPr>
          <p:cNvPr id="336899" name="Rectangle 3" descr="Rectangle: Click to edit Master text styles&#10;Second level&#10;Third level&#10;Fourth level&#10;Fifth level"/>
          <p:cNvSpPr>
            <a:spLocks noGrp="1" noChangeArrowheads="1"/>
          </p:cNvSpPr>
          <p:nvPr>
            <p:ph type="body" idx="1"/>
          </p:nvPr>
        </p:nvSpPr>
        <p:spPr/>
        <p:txBody>
          <a:bodyPr/>
          <a:lstStyle/>
          <a:p>
            <a:r>
              <a:rPr lang="zh-CN" altLang="en-US" sz="2800" dirty="0">
                <a:latin typeface="+mj-lt"/>
                <a:ea typeface="+mj-ea"/>
              </a:rPr>
              <a:t>图的遍历</a:t>
            </a:r>
          </a:p>
          <a:p>
            <a:pPr>
              <a:buNone/>
            </a:pPr>
            <a:r>
              <a:rPr lang="zh-CN" altLang="en-US" sz="2800" b="0" dirty="0">
                <a:solidFill>
                  <a:srgbClr val="FF6600"/>
                </a:solidFill>
                <a:latin typeface="+mj-lt"/>
                <a:ea typeface="+mj-ea"/>
              </a:rPr>
              <a:t>      </a:t>
            </a:r>
            <a:r>
              <a:rPr lang="zh-CN" altLang="en-US" sz="2800" dirty="0">
                <a:latin typeface="+mj-lt"/>
                <a:ea typeface="+mj-ea"/>
              </a:rPr>
              <a:t>从图中的某一顶点出发，对图中的每一个定点</a:t>
            </a:r>
            <a:r>
              <a:rPr lang="zh-CN" altLang="en-US" sz="2800" dirty="0">
                <a:solidFill>
                  <a:srgbClr val="FF6600"/>
                </a:solidFill>
                <a:latin typeface="+mj-lt"/>
                <a:ea typeface="+mj-ea"/>
              </a:rPr>
              <a:t>访问一次且仅访问一次</a:t>
            </a:r>
            <a:r>
              <a:rPr lang="zh-CN" altLang="en-US" sz="2800" dirty="0" smtClean="0">
                <a:latin typeface="+mj-lt"/>
                <a:ea typeface="+mj-ea"/>
              </a:rPr>
              <a:t>。</a:t>
            </a:r>
            <a:endParaRPr lang="en-US" altLang="zh-CN" sz="2800" dirty="0" smtClean="0">
              <a:latin typeface="+mj-lt"/>
              <a:ea typeface="+mj-ea"/>
            </a:endParaRPr>
          </a:p>
          <a:p>
            <a:r>
              <a:rPr lang="zh-CN" altLang="en-US" sz="2800" dirty="0">
                <a:latin typeface="+mj-lt"/>
                <a:ea typeface="+mj-ea"/>
              </a:rPr>
              <a:t>连通图的遍历：从任一顶点出发可遍历</a:t>
            </a:r>
            <a:r>
              <a:rPr lang="zh-CN" altLang="en-US" sz="2800" dirty="0" smtClean="0">
                <a:latin typeface="+mj-lt"/>
                <a:ea typeface="+mj-ea"/>
              </a:rPr>
              <a:t>整图</a:t>
            </a:r>
            <a:endParaRPr lang="en-US" altLang="zh-CN" sz="2800" dirty="0" smtClean="0">
              <a:latin typeface="+mj-lt"/>
              <a:ea typeface="+mj-ea"/>
            </a:endParaRPr>
          </a:p>
          <a:p>
            <a:r>
              <a:rPr lang="zh-CN" altLang="en-US" sz="2800" dirty="0" smtClean="0">
                <a:latin typeface="+mj-lt"/>
                <a:ea typeface="+mj-ea"/>
              </a:rPr>
              <a:t>非</a:t>
            </a:r>
            <a:r>
              <a:rPr lang="zh-CN" altLang="en-US" sz="2800" dirty="0">
                <a:latin typeface="+mj-lt"/>
                <a:ea typeface="+mj-ea"/>
              </a:rPr>
              <a:t>连通图的遍历：需从多个顶点出发，分别遍历各个连通子图</a:t>
            </a:r>
          </a:p>
          <a:p>
            <a:r>
              <a:rPr lang="zh-CN" altLang="en-US" sz="2800" dirty="0" smtClean="0">
                <a:latin typeface="+mj-lt"/>
                <a:ea typeface="+mj-ea"/>
              </a:rPr>
              <a:t>遍历</a:t>
            </a:r>
            <a:r>
              <a:rPr lang="zh-CN" altLang="en-US" sz="2800" dirty="0">
                <a:latin typeface="+mj-lt"/>
                <a:ea typeface="+mj-ea"/>
              </a:rPr>
              <a:t>方式</a:t>
            </a:r>
          </a:p>
          <a:p>
            <a:pPr>
              <a:buFont typeface="Wingdings" pitchFamily="2" charset="2"/>
              <a:buNone/>
            </a:pPr>
            <a:r>
              <a:rPr lang="zh-CN" altLang="en-US" sz="2800" dirty="0">
                <a:latin typeface="+mj-lt"/>
                <a:ea typeface="+mj-ea"/>
              </a:rPr>
              <a:t>     </a:t>
            </a:r>
            <a:r>
              <a:rPr lang="en-US" altLang="zh-CN" sz="2800" dirty="0">
                <a:latin typeface="+mj-lt"/>
                <a:ea typeface="+mj-ea"/>
              </a:rPr>
              <a:t>1</a:t>
            </a:r>
            <a:r>
              <a:rPr lang="zh-CN" altLang="en-US" sz="2800" dirty="0">
                <a:latin typeface="+mj-lt"/>
                <a:ea typeface="+mj-ea"/>
              </a:rPr>
              <a:t>）</a:t>
            </a:r>
            <a:r>
              <a:rPr lang="zh-CN" altLang="en-US" sz="2800" dirty="0">
                <a:solidFill>
                  <a:srgbClr val="FF6600"/>
                </a:solidFill>
                <a:latin typeface="+mj-lt"/>
                <a:ea typeface="+mj-ea"/>
              </a:rPr>
              <a:t>深度</a:t>
            </a:r>
            <a:r>
              <a:rPr lang="zh-CN" altLang="en-US" sz="2800" dirty="0">
                <a:latin typeface="+mj-lt"/>
                <a:ea typeface="+mj-ea"/>
              </a:rPr>
              <a:t>优先遍历</a:t>
            </a:r>
          </a:p>
          <a:p>
            <a:pPr>
              <a:buFont typeface="Wingdings" pitchFamily="2" charset="2"/>
              <a:buNone/>
            </a:pPr>
            <a:r>
              <a:rPr lang="zh-CN" altLang="en-US" sz="2800" dirty="0">
                <a:latin typeface="+mj-lt"/>
                <a:ea typeface="+mj-ea"/>
              </a:rPr>
              <a:t>     </a:t>
            </a:r>
            <a:r>
              <a:rPr lang="en-US" altLang="zh-CN" sz="2800" dirty="0">
                <a:latin typeface="+mj-lt"/>
                <a:ea typeface="+mj-ea"/>
              </a:rPr>
              <a:t>2</a:t>
            </a:r>
            <a:r>
              <a:rPr lang="zh-CN" altLang="en-US" sz="2800" dirty="0">
                <a:latin typeface="+mj-lt"/>
                <a:ea typeface="+mj-ea"/>
              </a:rPr>
              <a:t>）</a:t>
            </a:r>
            <a:r>
              <a:rPr lang="zh-CN" altLang="en-US" sz="2800" dirty="0">
                <a:solidFill>
                  <a:srgbClr val="FF6600"/>
                </a:solidFill>
                <a:latin typeface="+mj-lt"/>
                <a:ea typeface="+mj-ea"/>
              </a:rPr>
              <a:t>广度</a:t>
            </a:r>
            <a:r>
              <a:rPr lang="zh-CN" altLang="en-US" sz="2800" dirty="0">
                <a:latin typeface="+mj-lt"/>
                <a:ea typeface="+mj-ea"/>
              </a:rPr>
              <a:t>优先遍历</a:t>
            </a:r>
          </a:p>
        </p:txBody>
      </p:sp>
      <p:grpSp>
        <p:nvGrpSpPr>
          <p:cNvPr id="336900" name="Group 4"/>
          <p:cNvGrpSpPr>
            <a:grpSpLocks/>
          </p:cNvGrpSpPr>
          <p:nvPr/>
        </p:nvGrpSpPr>
        <p:grpSpPr bwMode="auto">
          <a:xfrm>
            <a:off x="6964936" y="0"/>
            <a:ext cx="2160588" cy="1774825"/>
            <a:chOff x="3878" y="436"/>
            <a:chExt cx="1361" cy="1118"/>
          </a:xfrm>
        </p:grpSpPr>
        <p:grpSp>
          <p:nvGrpSpPr>
            <p:cNvPr id="336901" name="Group 5"/>
            <p:cNvGrpSpPr>
              <a:grpSpLocks/>
            </p:cNvGrpSpPr>
            <p:nvPr/>
          </p:nvGrpSpPr>
          <p:grpSpPr bwMode="auto">
            <a:xfrm>
              <a:off x="3878" y="436"/>
              <a:ext cx="1361" cy="1088"/>
              <a:chOff x="3606" y="391"/>
              <a:chExt cx="1361" cy="1088"/>
            </a:xfrm>
          </p:grpSpPr>
          <p:sp>
            <p:nvSpPr>
              <p:cNvPr id="336902" name="Oval 6"/>
              <p:cNvSpPr>
                <a:spLocks noChangeArrowheads="1"/>
              </p:cNvSpPr>
              <p:nvPr/>
            </p:nvSpPr>
            <p:spPr bwMode="auto">
              <a:xfrm>
                <a:off x="3606" y="39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v1</a:t>
                </a:r>
              </a:p>
            </p:txBody>
          </p:sp>
          <p:sp>
            <p:nvSpPr>
              <p:cNvPr id="336903" name="Oval 7"/>
              <p:cNvSpPr>
                <a:spLocks noChangeArrowheads="1"/>
              </p:cNvSpPr>
              <p:nvPr/>
            </p:nvSpPr>
            <p:spPr bwMode="auto">
              <a:xfrm>
                <a:off x="3606" y="116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v4</a:t>
                </a:r>
              </a:p>
            </p:txBody>
          </p:sp>
          <p:sp>
            <p:nvSpPr>
              <p:cNvPr id="336904" name="Oval 8"/>
              <p:cNvSpPr>
                <a:spLocks noChangeArrowheads="1"/>
              </p:cNvSpPr>
              <p:nvPr/>
            </p:nvSpPr>
            <p:spPr bwMode="auto">
              <a:xfrm>
                <a:off x="4150" y="79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v3</a:t>
                </a:r>
              </a:p>
            </p:txBody>
          </p:sp>
          <p:sp>
            <p:nvSpPr>
              <p:cNvPr id="336905" name="Oval 9"/>
              <p:cNvSpPr>
                <a:spLocks noChangeArrowheads="1"/>
              </p:cNvSpPr>
              <p:nvPr/>
            </p:nvSpPr>
            <p:spPr bwMode="auto">
              <a:xfrm>
                <a:off x="4694" y="39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v2</a:t>
                </a:r>
              </a:p>
            </p:txBody>
          </p:sp>
          <p:sp>
            <p:nvSpPr>
              <p:cNvPr id="336906" name="Oval 10"/>
              <p:cNvSpPr>
                <a:spLocks noChangeArrowheads="1"/>
              </p:cNvSpPr>
              <p:nvPr/>
            </p:nvSpPr>
            <p:spPr bwMode="auto">
              <a:xfrm>
                <a:off x="4694" y="1207"/>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latin typeface="+mj-lt"/>
                    <a:ea typeface="+mj-ea"/>
                  </a:rPr>
                  <a:t>v5</a:t>
                </a:r>
              </a:p>
            </p:txBody>
          </p:sp>
          <p:sp>
            <p:nvSpPr>
              <p:cNvPr id="336907" name="Line 11"/>
              <p:cNvSpPr>
                <a:spLocks noChangeShapeType="1"/>
              </p:cNvSpPr>
              <p:nvPr/>
            </p:nvSpPr>
            <p:spPr bwMode="auto">
              <a:xfrm>
                <a:off x="3742" y="663"/>
                <a:ext cx="0" cy="499"/>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36908" name="Line 12"/>
              <p:cNvSpPr>
                <a:spLocks noChangeShapeType="1"/>
              </p:cNvSpPr>
              <p:nvPr/>
            </p:nvSpPr>
            <p:spPr bwMode="auto">
              <a:xfrm>
                <a:off x="3878" y="527"/>
                <a:ext cx="816"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36909" name="Line 13"/>
              <p:cNvSpPr>
                <a:spLocks noChangeShapeType="1"/>
              </p:cNvSpPr>
              <p:nvPr/>
            </p:nvSpPr>
            <p:spPr bwMode="auto">
              <a:xfrm>
                <a:off x="4830" y="663"/>
                <a:ext cx="0" cy="544"/>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36910" name="Line 14"/>
              <p:cNvSpPr>
                <a:spLocks noChangeShapeType="1"/>
              </p:cNvSpPr>
              <p:nvPr/>
            </p:nvSpPr>
            <p:spPr bwMode="auto">
              <a:xfrm flipV="1">
                <a:off x="3878" y="1026"/>
                <a:ext cx="317" cy="272"/>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36911" name="Line 15"/>
              <p:cNvSpPr>
                <a:spLocks noChangeShapeType="1"/>
              </p:cNvSpPr>
              <p:nvPr/>
            </p:nvSpPr>
            <p:spPr bwMode="auto">
              <a:xfrm flipH="1">
                <a:off x="4422" y="618"/>
                <a:ext cx="318" cy="272"/>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36912" name="Line 16"/>
              <p:cNvSpPr>
                <a:spLocks noChangeShapeType="1"/>
              </p:cNvSpPr>
              <p:nvPr/>
            </p:nvSpPr>
            <p:spPr bwMode="auto">
              <a:xfrm>
                <a:off x="4377" y="1026"/>
                <a:ext cx="363" cy="227"/>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sp>
          <p:nvSpPr>
            <p:cNvPr id="336913" name="Text Box 17"/>
            <p:cNvSpPr txBox="1">
              <a:spLocks noChangeArrowheads="1"/>
            </p:cNvSpPr>
            <p:nvPr/>
          </p:nvSpPr>
          <p:spPr bwMode="auto">
            <a:xfrm>
              <a:off x="4377" y="1224"/>
              <a:ext cx="4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mj-lt"/>
                  <a:ea typeface="+mj-ea"/>
                </a:rPr>
                <a:t>G1</a:t>
              </a:r>
            </a:p>
          </p:txBody>
        </p:sp>
      </p:grpSp>
      <p:pic>
        <p:nvPicPr>
          <p:cNvPr id="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072" y="1988840"/>
            <a:ext cx="1008063" cy="1062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3"/>
          <p:cNvGrpSpPr>
            <a:grpSpLocks/>
          </p:cNvGrpSpPr>
          <p:nvPr/>
        </p:nvGrpSpPr>
        <p:grpSpPr bwMode="auto">
          <a:xfrm>
            <a:off x="4722440" y="4158381"/>
            <a:ext cx="3810000" cy="2366963"/>
            <a:chOff x="2160" y="2208"/>
            <a:chExt cx="2400" cy="1491"/>
          </a:xfrm>
        </p:grpSpPr>
        <p:sp>
          <p:nvSpPr>
            <p:cNvPr id="20" name="Text Box 4"/>
            <p:cNvSpPr txBox="1">
              <a:spLocks noChangeArrowheads="1"/>
            </p:cNvSpPr>
            <p:nvPr/>
          </p:nvSpPr>
          <p:spPr bwMode="auto">
            <a:xfrm>
              <a:off x="3024" y="3408"/>
              <a:ext cx="105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000000"/>
                  </a:solidFill>
                  <a:latin typeface="+mj-lt"/>
                  <a:ea typeface="+mj-ea"/>
                </a:rPr>
                <a:t>邻接矩阵</a:t>
              </a:r>
            </a:p>
          </p:txBody>
        </p:sp>
        <p:grpSp>
          <p:nvGrpSpPr>
            <p:cNvPr id="21" name="Group 5"/>
            <p:cNvGrpSpPr>
              <a:grpSpLocks/>
            </p:cNvGrpSpPr>
            <p:nvPr/>
          </p:nvGrpSpPr>
          <p:grpSpPr bwMode="auto">
            <a:xfrm>
              <a:off x="2160" y="2208"/>
              <a:ext cx="2400" cy="1221"/>
              <a:chOff x="2160" y="2208"/>
              <a:chExt cx="2400" cy="1221"/>
            </a:xfrm>
          </p:grpSpPr>
          <p:grpSp>
            <p:nvGrpSpPr>
              <p:cNvPr id="22" name="Group 6"/>
              <p:cNvGrpSpPr>
                <a:grpSpLocks/>
              </p:cNvGrpSpPr>
              <p:nvPr/>
            </p:nvGrpSpPr>
            <p:grpSpPr bwMode="auto">
              <a:xfrm>
                <a:off x="2688" y="2208"/>
                <a:ext cx="1872" cy="1221"/>
                <a:chOff x="3120" y="2352"/>
                <a:chExt cx="1872" cy="1221"/>
              </a:xfrm>
            </p:grpSpPr>
            <p:sp>
              <p:nvSpPr>
                <p:cNvPr id="24" name="Text Box 7"/>
                <p:cNvSpPr txBox="1">
                  <a:spLocks noChangeArrowheads="1"/>
                </p:cNvSpPr>
                <p:nvPr/>
              </p:nvSpPr>
              <p:spPr bwMode="auto">
                <a:xfrm>
                  <a:off x="3168" y="2352"/>
                  <a:ext cx="1824" cy="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solidFill>
                        <a:srgbClr val="000000"/>
                      </a:solidFill>
                      <a:latin typeface="+mj-lt"/>
                      <a:ea typeface="+mj-ea"/>
                    </a:rPr>
                    <a:t>0    1     0    1    0</a:t>
                  </a:r>
                </a:p>
                <a:p>
                  <a:r>
                    <a:rPr kumimoji="1" lang="en-US" altLang="zh-CN" sz="2400" dirty="0" smtClean="0">
                      <a:solidFill>
                        <a:srgbClr val="000000"/>
                      </a:solidFill>
                      <a:latin typeface="+mj-lt"/>
                      <a:ea typeface="+mj-ea"/>
                    </a:rPr>
                    <a:t>1</a:t>
                  </a:r>
                  <a:r>
                    <a:rPr kumimoji="1" lang="zh-CN" altLang="en-US" sz="2400" dirty="0" smtClean="0">
                      <a:solidFill>
                        <a:srgbClr val="000000"/>
                      </a:solidFill>
                      <a:latin typeface="+mj-lt"/>
                      <a:ea typeface="+mj-ea"/>
                    </a:rPr>
                    <a:t>    </a:t>
                  </a:r>
                  <a:r>
                    <a:rPr kumimoji="1" lang="zh-CN" altLang="en-US" sz="2400" dirty="0">
                      <a:solidFill>
                        <a:srgbClr val="000000"/>
                      </a:solidFill>
                      <a:latin typeface="+mj-lt"/>
                      <a:ea typeface="+mj-ea"/>
                    </a:rPr>
                    <a:t>0     </a:t>
                  </a:r>
                  <a:r>
                    <a:rPr kumimoji="1" lang="en-US" altLang="zh-CN" sz="2400" dirty="0" smtClean="0">
                      <a:solidFill>
                        <a:srgbClr val="000000"/>
                      </a:solidFill>
                      <a:latin typeface="+mj-lt"/>
                      <a:ea typeface="+mj-ea"/>
                    </a:rPr>
                    <a:t>1</a:t>
                  </a:r>
                  <a:r>
                    <a:rPr kumimoji="1" lang="zh-CN" altLang="en-US" sz="2400" dirty="0" smtClean="0">
                      <a:solidFill>
                        <a:srgbClr val="000000"/>
                      </a:solidFill>
                      <a:latin typeface="+mj-lt"/>
                      <a:ea typeface="+mj-ea"/>
                    </a:rPr>
                    <a:t>    </a:t>
                  </a:r>
                  <a:r>
                    <a:rPr kumimoji="1" lang="zh-CN" altLang="en-US" sz="2400" dirty="0">
                      <a:solidFill>
                        <a:srgbClr val="000000"/>
                      </a:solidFill>
                      <a:latin typeface="+mj-lt"/>
                      <a:ea typeface="+mj-ea"/>
                    </a:rPr>
                    <a:t>0    </a:t>
                  </a:r>
                  <a:r>
                    <a:rPr kumimoji="1" lang="en-US" altLang="zh-CN" sz="2400" dirty="0" smtClean="0">
                      <a:solidFill>
                        <a:srgbClr val="000000"/>
                      </a:solidFill>
                      <a:latin typeface="+mj-lt"/>
                      <a:ea typeface="+mj-ea"/>
                    </a:rPr>
                    <a:t>1</a:t>
                  </a:r>
                  <a:endParaRPr kumimoji="1" lang="zh-CN" altLang="en-US" sz="2400" dirty="0">
                    <a:solidFill>
                      <a:srgbClr val="000000"/>
                    </a:solidFill>
                    <a:latin typeface="+mj-lt"/>
                    <a:ea typeface="+mj-ea"/>
                  </a:endParaRPr>
                </a:p>
                <a:p>
                  <a:r>
                    <a:rPr kumimoji="1" lang="en-US" altLang="zh-CN" sz="2400" dirty="0" smtClean="0">
                      <a:solidFill>
                        <a:srgbClr val="000000"/>
                      </a:solidFill>
                      <a:latin typeface="+mj-lt"/>
                      <a:ea typeface="+mj-ea"/>
                    </a:rPr>
                    <a:t>0</a:t>
                  </a:r>
                  <a:r>
                    <a:rPr kumimoji="1" lang="zh-CN" altLang="en-US" sz="2400" dirty="0" smtClean="0">
                      <a:solidFill>
                        <a:srgbClr val="000000"/>
                      </a:solidFill>
                      <a:latin typeface="+mj-lt"/>
                      <a:ea typeface="+mj-ea"/>
                    </a:rPr>
                    <a:t>    </a:t>
                  </a:r>
                  <a:r>
                    <a:rPr kumimoji="1" lang="en-US" altLang="zh-CN" sz="2400" dirty="0" smtClean="0">
                      <a:solidFill>
                        <a:srgbClr val="000000"/>
                      </a:solidFill>
                      <a:latin typeface="+mj-lt"/>
                      <a:ea typeface="+mj-ea"/>
                    </a:rPr>
                    <a:t>1</a:t>
                  </a:r>
                  <a:r>
                    <a:rPr kumimoji="1" lang="zh-CN" altLang="en-US" sz="2400" dirty="0" smtClean="0">
                      <a:solidFill>
                        <a:srgbClr val="000000"/>
                      </a:solidFill>
                      <a:latin typeface="+mj-lt"/>
                      <a:ea typeface="+mj-ea"/>
                    </a:rPr>
                    <a:t>     </a:t>
                  </a:r>
                  <a:r>
                    <a:rPr kumimoji="1" lang="zh-CN" altLang="en-US" sz="2400" dirty="0">
                      <a:solidFill>
                        <a:srgbClr val="000000"/>
                      </a:solidFill>
                      <a:latin typeface="+mj-lt"/>
                      <a:ea typeface="+mj-ea"/>
                    </a:rPr>
                    <a:t>0    1    1</a:t>
                  </a:r>
                </a:p>
                <a:p>
                  <a:r>
                    <a:rPr kumimoji="1" lang="en-US" altLang="zh-CN" sz="2400" dirty="0" smtClean="0">
                      <a:solidFill>
                        <a:srgbClr val="000000"/>
                      </a:solidFill>
                      <a:latin typeface="+mj-lt"/>
                      <a:ea typeface="+mj-ea"/>
                    </a:rPr>
                    <a:t>1</a:t>
                  </a:r>
                  <a:r>
                    <a:rPr kumimoji="1" lang="zh-CN" altLang="en-US" sz="2400" dirty="0" smtClean="0">
                      <a:solidFill>
                        <a:srgbClr val="000000"/>
                      </a:solidFill>
                      <a:latin typeface="+mj-lt"/>
                      <a:ea typeface="+mj-ea"/>
                    </a:rPr>
                    <a:t>    </a:t>
                  </a:r>
                  <a:r>
                    <a:rPr kumimoji="1" lang="zh-CN" altLang="en-US" sz="2400" dirty="0">
                      <a:solidFill>
                        <a:srgbClr val="000000"/>
                      </a:solidFill>
                      <a:latin typeface="+mj-lt"/>
                      <a:ea typeface="+mj-ea"/>
                    </a:rPr>
                    <a:t>0     </a:t>
                  </a:r>
                  <a:r>
                    <a:rPr kumimoji="1" lang="en-US" altLang="zh-CN" sz="2400" dirty="0" smtClean="0">
                      <a:solidFill>
                        <a:srgbClr val="000000"/>
                      </a:solidFill>
                      <a:latin typeface="+mj-lt"/>
                      <a:ea typeface="+mj-ea"/>
                    </a:rPr>
                    <a:t>1</a:t>
                  </a:r>
                  <a:r>
                    <a:rPr kumimoji="1" lang="zh-CN" altLang="en-US" sz="2400" dirty="0" smtClean="0">
                      <a:solidFill>
                        <a:srgbClr val="000000"/>
                      </a:solidFill>
                      <a:latin typeface="+mj-lt"/>
                      <a:ea typeface="+mj-ea"/>
                    </a:rPr>
                    <a:t>    </a:t>
                  </a:r>
                  <a:r>
                    <a:rPr kumimoji="1" lang="en-US" altLang="zh-CN" sz="2400" dirty="0" smtClean="0">
                      <a:solidFill>
                        <a:srgbClr val="000000"/>
                      </a:solidFill>
                      <a:latin typeface="+mj-lt"/>
                      <a:ea typeface="+mj-ea"/>
                    </a:rPr>
                    <a:t>0</a:t>
                  </a:r>
                  <a:r>
                    <a:rPr kumimoji="1" lang="zh-CN" altLang="en-US" sz="2400" dirty="0" smtClean="0">
                      <a:solidFill>
                        <a:srgbClr val="000000"/>
                      </a:solidFill>
                      <a:latin typeface="+mj-lt"/>
                      <a:ea typeface="+mj-ea"/>
                    </a:rPr>
                    <a:t>    </a:t>
                  </a:r>
                  <a:r>
                    <a:rPr kumimoji="1" lang="en-US" altLang="zh-CN" sz="2400" dirty="0" smtClean="0">
                      <a:solidFill>
                        <a:srgbClr val="000000"/>
                      </a:solidFill>
                      <a:latin typeface="+mj-lt"/>
                      <a:ea typeface="+mj-ea"/>
                    </a:rPr>
                    <a:t>0</a:t>
                  </a:r>
                  <a:r>
                    <a:rPr kumimoji="1" lang="zh-CN" altLang="en-US" sz="2400" dirty="0" smtClean="0">
                      <a:solidFill>
                        <a:srgbClr val="000000"/>
                      </a:solidFill>
                      <a:latin typeface="+mj-lt"/>
                      <a:ea typeface="+mj-ea"/>
                    </a:rPr>
                    <a:t>                   </a:t>
                  </a:r>
                  <a:endParaRPr kumimoji="1" lang="zh-CN" altLang="en-US" sz="2400" dirty="0">
                    <a:solidFill>
                      <a:srgbClr val="000000"/>
                    </a:solidFill>
                    <a:latin typeface="+mj-lt"/>
                    <a:ea typeface="+mj-ea"/>
                  </a:endParaRPr>
                </a:p>
                <a:p>
                  <a:r>
                    <a:rPr kumimoji="1" lang="en-US" altLang="zh-CN" sz="2400" dirty="0" smtClean="0">
                      <a:solidFill>
                        <a:srgbClr val="000000"/>
                      </a:solidFill>
                      <a:latin typeface="+mj-lt"/>
                      <a:ea typeface="+mj-ea"/>
                    </a:rPr>
                    <a:t>0</a:t>
                  </a:r>
                  <a:r>
                    <a:rPr kumimoji="1" lang="zh-CN" altLang="en-US" sz="2400" dirty="0" smtClean="0">
                      <a:solidFill>
                        <a:srgbClr val="000000"/>
                      </a:solidFill>
                      <a:latin typeface="+mj-lt"/>
                      <a:ea typeface="+mj-ea"/>
                    </a:rPr>
                    <a:t>    </a:t>
                  </a:r>
                  <a:r>
                    <a:rPr kumimoji="1" lang="en-US" altLang="zh-CN" sz="2400" dirty="0" smtClean="0">
                      <a:solidFill>
                        <a:srgbClr val="000000"/>
                      </a:solidFill>
                      <a:latin typeface="+mj-lt"/>
                      <a:ea typeface="+mj-ea"/>
                    </a:rPr>
                    <a:t>1</a:t>
                  </a:r>
                  <a:r>
                    <a:rPr kumimoji="1" lang="zh-CN" altLang="en-US" sz="2400" dirty="0" smtClean="0">
                      <a:solidFill>
                        <a:srgbClr val="000000"/>
                      </a:solidFill>
                      <a:latin typeface="+mj-lt"/>
                      <a:ea typeface="+mj-ea"/>
                    </a:rPr>
                    <a:t>     </a:t>
                  </a:r>
                  <a:r>
                    <a:rPr kumimoji="1" lang="en-US" altLang="zh-CN" sz="2400" dirty="0" smtClean="0">
                      <a:solidFill>
                        <a:srgbClr val="000000"/>
                      </a:solidFill>
                      <a:latin typeface="+mj-lt"/>
                      <a:ea typeface="+mj-ea"/>
                    </a:rPr>
                    <a:t>1</a:t>
                  </a:r>
                  <a:r>
                    <a:rPr kumimoji="1" lang="zh-CN" altLang="en-US" sz="2400" dirty="0" smtClean="0">
                      <a:solidFill>
                        <a:srgbClr val="000000"/>
                      </a:solidFill>
                      <a:latin typeface="+mj-lt"/>
                      <a:ea typeface="+mj-ea"/>
                    </a:rPr>
                    <a:t>    </a:t>
                  </a:r>
                  <a:r>
                    <a:rPr kumimoji="1" lang="zh-CN" altLang="en-US" sz="2400" dirty="0">
                      <a:solidFill>
                        <a:srgbClr val="000000"/>
                      </a:solidFill>
                      <a:latin typeface="+mj-lt"/>
                      <a:ea typeface="+mj-ea"/>
                    </a:rPr>
                    <a:t>0    0</a:t>
                  </a:r>
                </a:p>
              </p:txBody>
            </p:sp>
            <p:sp>
              <p:nvSpPr>
                <p:cNvPr id="25" name="AutoShape 8"/>
                <p:cNvSpPr>
                  <a:spLocks/>
                </p:cNvSpPr>
                <p:nvPr/>
              </p:nvSpPr>
              <p:spPr bwMode="auto">
                <a:xfrm>
                  <a:off x="3120" y="2448"/>
                  <a:ext cx="96" cy="960"/>
                </a:xfrm>
                <a:prstGeom prst="leftBracket">
                  <a:avLst>
                    <a:gd name="adj" fmla="val 8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j-lt"/>
                    <a:ea typeface="+mj-ea"/>
                  </a:endParaRPr>
                </a:p>
              </p:txBody>
            </p:sp>
            <p:sp>
              <p:nvSpPr>
                <p:cNvPr id="26" name="AutoShape 9"/>
                <p:cNvSpPr>
                  <a:spLocks/>
                </p:cNvSpPr>
                <p:nvPr/>
              </p:nvSpPr>
              <p:spPr bwMode="auto">
                <a:xfrm>
                  <a:off x="4560" y="2448"/>
                  <a:ext cx="96" cy="1008"/>
                </a:xfrm>
                <a:prstGeom prst="rightBracket">
                  <a:avLst>
                    <a:gd name="adj" fmla="val 87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j-lt"/>
                    <a:ea typeface="+mj-ea"/>
                  </a:endParaRPr>
                </a:p>
              </p:txBody>
            </p:sp>
          </p:grpSp>
          <p:sp>
            <p:nvSpPr>
              <p:cNvPr id="23" name="Text Box 10"/>
              <p:cNvSpPr txBox="1">
                <a:spLocks noChangeArrowheads="1"/>
              </p:cNvSpPr>
              <p:nvPr/>
            </p:nvSpPr>
            <p:spPr bwMode="auto">
              <a:xfrm>
                <a:off x="2160" y="2640"/>
                <a:ext cx="4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0000"/>
                    </a:solidFill>
                    <a:latin typeface="+mj-lt"/>
                    <a:ea typeface="+mj-ea"/>
                  </a:rPr>
                  <a:t>G1=</a:t>
                </a:r>
              </a:p>
            </p:txBody>
          </p:sp>
        </p:grpSp>
      </p:grpSp>
    </p:spTree>
    <p:extLst>
      <p:ext uri="{BB962C8B-B14F-4D97-AF65-F5344CB8AC3E}">
        <p14:creationId xmlns:p14="http://schemas.microsoft.com/office/powerpoint/2010/main" val="32660409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lgn="l"/>
            <a:r>
              <a:rPr lang="en-US" altLang="zh-CN" b="1" dirty="0"/>
              <a:t>3</a:t>
            </a:r>
            <a:r>
              <a:rPr lang="zh-CN" altLang="en-US" b="1" dirty="0"/>
              <a:t>．深度优先遍历</a:t>
            </a:r>
          </a:p>
        </p:txBody>
      </p:sp>
      <p:sp>
        <p:nvSpPr>
          <p:cNvPr id="337923" name="Rectangle 3" descr="Rectangle: Click to edit Master text styles&#10;Second level&#10;Third level&#10;Fourth level&#10;Fifth level"/>
          <p:cNvSpPr>
            <a:spLocks noGrp="1" noChangeArrowheads="1"/>
          </p:cNvSpPr>
          <p:nvPr>
            <p:ph type="body" idx="1"/>
          </p:nvPr>
        </p:nvSpPr>
        <p:spPr>
          <a:xfrm>
            <a:off x="1187624" y="1304876"/>
            <a:ext cx="7848872" cy="4114800"/>
          </a:xfrm>
        </p:spPr>
        <p:txBody>
          <a:bodyPr/>
          <a:lstStyle/>
          <a:p>
            <a:r>
              <a:rPr lang="zh-CN" altLang="en-US" dirty="0" smtClean="0">
                <a:latin typeface="+mj-lt"/>
                <a:ea typeface="+mj-ea"/>
              </a:rPr>
              <a:t>思想</a:t>
            </a:r>
            <a:endParaRPr lang="zh-CN" altLang="en-US" dirty="0">
              <a:latin typeface="+mj-lt"/>
              <a:ea typeface="+mj-ea"/>
            </a:endParaRPr>
          </a:p>
          <a:p>
            <a:pPr>
              <a:buFont typeface="Wingdings" pitchFamily="2" charset="2"/>
              <a:buNone/>
            </a:pPr>
            <a:r>
              <a:rPr kumimoji="1" lang="en-US" altLang="zh-CN" sz="2400" dirty="0">
                <a:latin typeface="+mj-lt"/>
                <a:ea typeface="+mj-ea"/>
              </a:rPr>
              <a:t>    ①</a:t>
            </a:r>
            <a:r>
              <a:rPr kumimoji="1" lang="zh-CN" altLang="en-US" sz="2400" dirty="0">
                <a:latin typeface="+mj-lt"/>
                <a:ea typeface="+mj-ea"/>
              </a:rPr>
              <a:t>从某顶点</a:t>
            </a:r>
            <a:r>
              <a:rPr kumimoji="1" lang="en-US" altLang="zh-CN" sz="2400" dirty="0">
                <a:latin typeface="+mj-lt"/>
                <a:ea typeface="+mj-ea"/>
              </a:rPr>
              <a:t>v</a:t>
            </a:r>
            <a:r>
              <a:rPr kumimoji="1" lang="zh-CN" altLang="en-US" sz="2400" dirty="0">
                <a:latin typeface="+mj-lt"/>
                <a:ea typeface="+mj-ea"/>
              </a:rPr>
              <a:t>出发并访问</a:t>
            </a:r>
          </a:p>
          <a:p>
            <a:pPr>
              <a:buFont typeface="Wingdings" pitchFamily="2" charset="2"/>
              <a:buNone/>
            </a:pPr>
            <a:r>
              <a:rPr kumimoji="1" lang="en-US" altLang="zh-CN" sz="2400" dirty="0">
                <a:latin typeface="+mj-lt"/>
                <a:ea typeface="+mj-ea"/>
              </a:rPr>
              <a:t>    ②</a:t>
            </a:r>
            <a:r>
              <a:rPr kumimoji="1" lang="zh-CN" altLang="en-US" sz="2400" dirty="0">
                <a:latin typeface="+mj-lt"/>
                <a:ea typeface="+mj-ea"/>
              </a:rPr>
              <a:t>访问</a:t>
            </a:r>
            <a:r>
              <a:rPr kumimoji="1" lang="en-US" altLang="zh-CN" sz="2400" dirty="0">
                <a:latin typeface="+mj-lt"/>
                <a:ea typeface="+mj-ea"/>
              </a:rPr>
              <a:t>v</a:t>
            </a:r>
            <a:r>
              <a:rPr kumimoji="1" lang="zh-CN" altLang="en-US" sz="2400" dirty="0">
                <a:latin typeface="+mj-lt"/>
                <a:ea typeface="+mj-ea"/>
              </a:rPr>
              <a:t>的</a:t>
            </a:r>
            <a:r>
              <a:rPr kumimoji="1" lang="zh-CN" altLang="en-US" sz="2400" dirty="0">
                <a:solidFill>
                  <a:srgbClr val="FF6600"/>
                </a:solidFill>
                <a:latin typeface="+mj-lt"/>
                <a:ea typeface="+mj-ea"/>
              </a:rPr>
              <a:t>第一个未访问的邻接点</a:t>
            </a:r>
            <a:r>
              <a:rPr kumimoji="1" lang="en-US" altLang="zh-CN" sz="2400" dirty="0">
                <a:solidFill>
                  <a:srgbClr val="FF6600"/>
                </a:solidFill>
                <a:latin typeface="+mj-lt"/>
                <a:ea typeface="+mj-ea"/>
              </a:rPr>
              <a:t>w</a:t>
            </a:r>
            <a:r>
              <a:rPr kumimoji="1" lang="zh-CN" altLang="en-US" sz="2400" dirty="0">
                <a:solidFill>
                  <a:srgbClr val="FF6600"/>
                </a:solidFill>
                <a:latin typeface="+mj-lt"/>
                <a:ea typeface="+mj-ea"/>
              </a:rPr>
              <a:t>，</a:t>
            </a:r>
          </a:p>
          <a:p>
            <a:pPr>
              <a:buFont typeface="Wingdings" pitchFamily="2" charset="2"/>
              <a:buNone/>
            </a:pPr>
            <a:r>
              <a:rPr kumimoji="1" lang="zh-CN" altLang="en-US" sz="2400" dirty="0">
                <a:latin typeface="+mj-lt"/>
                <a:ea typeface="+mj-ea"/>
              </a:rPr>
              <a:t>      访问</a:t>
            </a:r>
            <a:r>
              <a:rPr kumimoji="1" lang="en-US" altLang="zh-CN" sz="2400" dirty="0">
                <a:latin typeface="+mj-lt"/>
                <a:ea typeface="+mj-ea"/>
              </a:rPr>
              <a:t>w</a:t>
            </a:r>
            <a:r>
              <a:rPr kumimoji="1" lang="zh-CN" altLang="en-US" sz="2400" dirty="0">
                <a:latin typeface="+mj-lt"/>
                <a:ea typeface="+mj-ea"/>
              </a:rPr>
              <a:t>的</a:t>
            </a:r>
            <a:r>
              <a:rPr kumimoji="1" lang="zh-CN" altLang="en-US" sz="2400" dirty="0">
                <a:solidFill>
                  <a:srgbClr val="FF6600"/>
                </a:solidFill>
                <a:latin typeface="+mj-lt"/>
                <a:ea typeface="+mj-ea"/>
              </a:rPr>
              <a:t>第一个未访问的邻接点</a:t>
            </a:r>
            <a:r>
              <a:rPr kumimoji="1" lang="en-US" altLang="zh-CN" sz="2400" dirty="0">
                <a:solidFill>
                  <a:srgbClr val="FF6600"/>
                </a:solidFill>
                <a:latin typeface="+mj-lt"/>
                <a:ea typeface="+mj-ea"/>
              </a:rPr>
              <a:t>u</a:t>
            </a:r>
            <a:r>
              <a:rPr kumimoji="1" lang="zh-CN" altLang="en-US" sz="2400" dirty="0" smtClean="0">
                <a:solidFill>
                  <a:srgbClr val="FF6600"/>
                </a:solidFill>
                <a:latin typeface="+mj-lt"/>
                <a:ea typeface="+mj-ea"/>
              </a:rPr>
              <a:t>，      </a:t>
            </a:r>
            <a:r>
              <a:rPr kumimoji="1" lang="en-US" altLang="zh-CN" sz="2400" dirty="0">
                <a:latin typeface="+mj-lt"/>
                <a:ea typeface="+mj-ea"/>
              </a:rPr>
              <a:t>……</a:t>
            </a:r>
          </a:p>
          <a:p>
            <a:pPr>
              <a:buFont typeface="Wingdings" pitchFamily="2" charset="2"/>
              <a:buNone/>
            </a:pPr>
            <a:r>
              <a:rPr kumimoji="1" lang="en-US" altLang="zh-CN" sz="2400" dirty="0">
                <a:latin typeface="+mj-lt"/>
                <a:ea typeface="+mj-ea"/>
              </a:rPr>
              <a:t>    ③</a:t>
            </a:r>
            <a:r>
              <a:rPr kumimoji="1" lang="zh-CN" altLang="en-US" sz="2400" dirty="0">
                <a:latin typeface="+mj-lt"/>
                <a:ea typeface="+mj-ea"/>
              </a:rPr>
              <a:t>若当前顶点</a:t>
            </a:r>
            <a:r>
              <a:rPr kumimoji="1" lang="zh-CN" altLang="en-US" sz="2400" dirty="0">
                <a:solidFill>
                  <a:srgbClr val="FF6600"/>
                </a:solidFill>
                <a:latin typeface="+mj-lt"/>
                <a:ea typeface="+mj-ea"/>
              </a:rPr>
              <a:t>的所有邻接点</a:t>
            </a:r>
            <a:r>
              <a:rPr kumimoji="1" lang="zh-CN" altLang="en-US" sz="2400" dirty="0">
                <a:latin typeface="+mj-lt"/>
                <a:ea typeface="+mj-ea"/>
              </a:rPr>
              <a:t>都被访问过，则</a:t>
            </a:r>
            <a:r>
              <a:rPr kumimoji="1" lang="zh-CN" altLang="en-US" sz="2400" dirty="0">
                <a:solidFill>
                  <a:srgbClr val="FF6600"/>
                </a:solidFill>
                <a:latin typeface="+mj-lt"/>
                <a:ea typeface="+mj-ea"/>
              </a:rPr>
              <a:t>回溯</a:t>
            </a:r>
            <a:r>
              <a:rPr kumimoji="1" lang="zh-CN" altLang="en-US" sz="2400" dirty="0">
                <a:latin typeface="+mj-lt"/>
                <a:ea typeface="+mj-ea"/>
              </a:rPr>
              <a:t>，从上一级顶点的</a:t>
            </a:r>
            <a:r>
              <a:rPr kumimoji="1" lang="zh-CN" altLang="en-US" sz="2400" dirty="0">
                <a:solidFill>
                  <a:srgbClr val="FF6600"/>
                </a:solidFill>
                <a:latin typeface="+mj-lt"/>
                <a:ea typeface="+mj-ea"/>
              </a:rPr>
              <a:t>下一个未访问过的顶点</a:t>
            </a:r>
            <a:r>
              <a:rPr kumimoji="1" lang="zh-CN" altLang="en-US" sz="2400" dirty="0">
                <a:latin typeface="+mj-lt"/>
                <a:ea typeface="+mj-ea"/>
              </a:rPr>
              <a:t>开始深度优先遍历</a:t>
            </a:r>
          </a:p>
          <a:p>
            <a:pPr>
              <a:buFont typeface="Wingdings" pitchFamily="2" charset="2"/>
              <a:buNone/>
            </a:pPr>
            <a:r>
              <a:rPr kumimoji="1" lang="zh-CN" altLang="en-US" sz="2400" dirty="0">
                <a:latin typeface="+mj-lt"/>
                <a:ea typeface="+mj-ea"/>
              </a:rPr>
              <a:t>    直到所有和</a:t>
            </a:r>
            <a:r>
              <a:rPr kumimoji="1" lang="en-US" altLang="zh-CN" sz="2400" dirty="0">
                <a:latin typeface="+mj-lt"/>
                <a:ea typeface="+mj-ea"/>
              </a:rPr>
              <a:t>v</a:t>
            </a:r>
            <a:r>
              <a:rPr kumimoji="1" lang="zh-CN" altLang="en-US" sz="2400" dirty="0">
                <a:latin typeface="+mj-lt"/>
                <a:ea typeface="+mj-ea"/>
              </a:rPr>
              <a:t>路径相通的顶点都被访问到</a:t>
            </a:r>
            <a:r>
              <a:rPr kumimoji="1" lang="zh-CN" altLang="en-US" sz="2400" b="0" dirty="0" smtClean="0">
                <a:latin typeface="+mj-lt"/>
                <a:ea typeface="+mj-ea"/>
              </a:rPr>
              <a:t>；</a:t>
            </a:r>
            <a:endParaRPr kumimoji="1" lang="en-US" altLang="zh-CN" sz="2400" b="0" dirty="0" smtClean="0">
              <a:latin typeface="+mj-lt"/>
              <a:ea typeface="+mj-ea"/>
            </a:endParaRPr>
          </a:p>
          <a:p>
            <a:pPr marL="342900" lvl="2" indent="-342900">
              <a:buClr>
                <a:schemeClr val="tx2"/>
              </a:buClr>
              <a:buNone/>
            </a:pPr>
            <a:r>
              <a:rPr lang="zh-CN" altLang="en-US" dirty="0">
                <a:solidFill>
                  <a:srgbClr val="FF6600"/>
                </a:solidFill>
                <a:latin typeface="+mj-lt"/>
                <a:ea typeface="+mj-ea"/>
                <a:cs typeface="+mn-cs"/>
              </a:rPr>
              <a:t>为区分哪些结点已经被访问过，设置访问标志数组</a:t>
            </a:r>
            <a:r>
              <a:rPr lang="en-US" altLang="zh-CN" dirty="0">
                <a:solidFill>
                  <a:srgbClr val="FF6600"/>
                </a:solidFill>
                <a:latin typeface="+mj-lt"/>
                <a:ea typeface="+mj-ea"/>
                <a:cs typeface="+mn-cs"/>
              </a:rPr>
              <a:t>visited[</a:t>
            </a:r>
            <a:r>
              <a:rPr lang="en-US" altLang="zh-CN" dirty="0" err="1">
                <a:solidFill>
                  <a:srgbClr val="FF6600"/>
                </a:solidFill>
                <a:latin typeface="+mj-lt"/>
                <a:ea typeface="+mj-ea"/>
                <a:cs typeface="+mn-cs"/>
              </a:rPr>
              <a:t>i</a:t>
            </a:r>
            <a:r>
              <a:rPr lang="en-US" altLang="zh-CN" dirty="0">
                <a:solidFill>
                  <a:srgbClr val="FF6600"/>
                </a:solidFill>
                <a:latin typeface="+mj-lt"/>
                <a:ea typeface="+mj-ea"/>
                <a:cs typeface="+mn-cs"/>
              </a:rPr>
              <a:t>]=true</a:t>
            </a:r>
          </a:p>
          <a:p>
            <a:pPr>
              <a:buFont typeface="Wingdings" pitchFamily="2" charset="2"/>
              <a:buNone/>
            </a:pPr>
            <a:endParaRPr kumimoji="1" lang="zh-CN" altLang="en-US" sz="2400" b="1" dirty="0">
              <a:latin typeface="+mj-lt"/>
              <a:ea typeface="+mj-ea"/>
            </a:endParaRPr>
          </a:p>
        </p:txBody>
      </p:sp>
      <p:grpSp>
        <p:nvGrpSpPr>
          <p:cNvPr id="337924" name="Group 4"/>
          <p:cNvGrpSpPr>
            <a:grpSpLocks/>
          </p:cNvGrpSpPr>
          <p:nvPr/>
        </p:nvGrpSpPr>
        <p:grpSpPr bwMode="auto">
          <a:xfrm>
            <a:off x="6731893" y="116632"/>
            <a:ext cx="2160587" cy="2036763"/>
            <a:chOff x="3878" y="436"/>
            <a:chExt cx="1361" cy="1283"/>
          </a:xfrm>
        </p:grpSpPr>
        <p:grpSp>
          <p:nvGrpSpPr>
            <p:cNvPr id="337925" name="Group 5"/>
            <p:cNvGrpSpPr>
              <a:grpSpLocks/>
            </p:cNvGrpSpPr>
            <p:nvPr/>
          </p:nvGrpSpPr>
          <p:grpSpPr bwMode="auto">
            <a:xfrm>
              <a:off x="3878" y="436"/>
              <a:ext cx="1361" cy="1088"/>
              <a:chOff x="3606" y="391"/>
              <a:chExt cx="1361" cy="1088"/>
            </a:xfrm>
          </p:grpSpPr>
          <p:sp>
            <p:nvSpPr>
              <p:cNvPr id="337926" name="Oval 6"/>
              <p:cNvSpPr>
                <a:spLocks noChangeArrowheads="1"/>
              </p:cNvSpPr>
              <p:nvPr/>
            </p:nvSpPr>
            <p:spPr bwMode="auto">
              <a:xfrm>
                <a:off x="3606" y="39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v1</a:t>
                </a:r>
              </a:p>
            </p:txBody>
          </p:sp>
          <p:sp>
            <p:nvSpPr>
              <p:cNvPr id="337927" name="Oval 7"/>
              <p:cNvSpPr>
                <a:spLocks noChangeArrowheads="1"/>
              </p:cNvSpPr>
              <p:nvPr/>
            </p:nvSpPr>
            <p:spPr bwMode="auto">
              <a:xfrm>
                <a:off x="3606" y="116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v4</a:t>
                </a:r>
              </a:p>
            </p:txBody>
          </p:sp>
          <p:sp>
            <p:nvSpPr>
              <p:cNvPr id="337928" name="Oval 8"/>
              <p:cNvSpPr>
                <a:spLocks noChangeArrowheads="1"/>
              </p:cNvSpPr>
              <p:nvPr/>
            </p:nvSpPr>
            <p:spPr bwMode="auto">
              <a:xfrm>
                <a:off x="4150" y="79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v3</a:t>
                </a:r>
              </a:p>
            </p:txBody>
          </p:sp>
          <p:sp>
            <p:nvSpPr>
              <p:cNvPr id="337929" name="Oval 9"/>
              <p:cNvSpPr>
                <a:spLocks noChangeArrowheads="1"/>
              </p:cNvSpPr>
              <p:nvPr/>
            </p:nvSpPr>
            <p:spPr bwMode="auto">
              <a:xfrm>
                <a:off x="4694" y="39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v2</a:t>
                </a:r>
              </a:p>
            </p:txBody>
          </p:sp>
          <p:sp>
            <p:nvSpPr>
              <p:cNvPr id="337930" name="Oval 10"/>
              <p:cNvSpPr>
                <a:spLocks noChangeArrowheads="1"/>
              </p:cNvSpPr>
              <p:nvPr/>
            </p:nvSpPr>
            <p:spPr bwMode="auto">
              <a:xfrm>
                <a:off x="4694" y="1207"/>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v5</a:t>
                </a:r>
              </a:p>
            </p:txBody>
          </p:sp>
          <p:sp>
            <p:nvSpPr>
              <p:cNvPr id="337931" name="Line 11"/>
              <p:cNvSpPr>
                <a:spLocks noChangeShapeType="1"/>
              </p:cNvSpPr>
              <p:nvPr/>
            </p:nvSpPr>
            <p:spPr bwMode="auto">
              <a:xfrm>
                <a:off x="3742" y="663"/>
                <a:ext cx="0" cy="499"/>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37932" name="Line 12"/>
              <p:cNvSpPr>
                <a:spLocks noChangeShapeType="1"/>
              </p:cNvSpPr>
              <p:nvPr/>
            </p:nvSpPr>
            <p:spPr bwMode="auto">
              <a:xfrm>
                <a:off x="3878" y="527"/>
                <a:ext cx="816"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37933" name="Line 13"/>
              <p:cNvSpPr>
                <a:spLocks noChangeShapeType="1"/>
              </p:cNvSpPr>
              <p:nvPr/>
            </p:nvSpPr>
            <p:spPr bwMode="auto">
              <a:xfrm>
                <a:off x="4830" y="663"/>
                <a:ext cx="0" cy="544"/>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37934" name="Line 14"/>
              <p:cNvSpPr>
                <a:spLocks noChangeShapeType="1"/>
              </p:cNvSpPr>
              <p:nvPr/>
            </p:nvSpPr>
            <p:spPr bwMode="auto">
              <a:xfrm flipV="1">
                <a:off x="3878" y="1026"/>
                <a:ext cx="317" cy="272"/>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37935" name="Line 15"/>
              <p:cNvSpPr>
                <a:spLocks noChangeShapeType="1"/>
              </p:cNvSpPr>
              <p:nvPr/>
            </p:nvSpPr>
            <p:spPr bwMode="auto">
              <a:xfrm flipH="1">
                <a:off x="4422" y="618"/>
                <a:ext cx="318" cy="272"/>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37936" name="Line 16"/>
              <p:cNvSpPr>
                <a:spLocks noChangeShapeType="1"/>
              </p:cNvSpPr>
              <p:nvPr/>
            </p:nvSpPr>
            <p:spPr bwMode="auto">
              <a:xfrm>
                <a:off x="4377" y="1026"/>
                <a:ext cx="363" cy="227"/>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sp>
          <p:nvSpPr>
            <p:cNvPr id="337937" name="Text Box 17"/>
            <p:cNvSpPr txBox="1">
              <a:spLocks noChangeArrowheads="1"/>
            </p:cNvSpPr>
            <p:nvPr/>
          </p:nvSpPr>
          <p:spPr bwMode="auto">
            <a:xfrm>
              <a:off x="4377" y="1389"/>
              <a:ext cx="4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mj-lt"/>
                  <a:ea typeface="+mj-ea"/>
                </a:rPr>
                <a:t>G1</a:t>
              </a:r>
            </a:p>
          </p:txBody>
        </p:sp>
      </p:grpSp>
      <p:sp>
        <p:nvSpPr>
          <p:cNvPr id="337938" name="Text Box 18"/>
          <p:cNvSpPr txBox="1">
            <a:spLocks noChangeArrowheads="1"/>
          </p:cNvSpPr>
          <p:nvPr/>
        </p:nvSpPr>
        <p:spPr bwMode="auto">
          <a:xfrm>
            <a:off x="1763713" y="6150247"/>
            <a:ext cx="5256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009900"/>
                </a:solidFill>
                <a:latin typeface="+mj-lt"/>
                <a:ea typeface="+mj-ea"/>
              </a:rPr>
              <a:t>深度优先遍历：</a:t>
            </a:r>
            <a:r>
              <a:rPr lang="en-US" altLang="zh-CN" sz="2800" b="1" dirty="0">
                <a:solidFill>
                  <a:srgbClr val="009900"/>
                </a:solidFill>
                <a:latin typeface="+mj-lt"/>
                <a:ea typeface="+mj-ea"/>
              </a:rPr>
              <a:t>v1 v2 v3 v4 v5</a:t>
            </a:r>
          </a:p>
        </p:txBody>
      </p:sp>
    </p:spTree>
    <p:extLst>
      <p:ext uri="{BB962C8B-B14F-4D97-AF65-F5344CB8AC3E}">
        <p14:creationId xmlns:p14="http://schemas.microsoft.com/office/powerpoint/2010/main" val="20272011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1187624" y="12054"/>
            <a:ext cx="7543800" cy="1143000"/>
          </a:xfrm>
        </p:spPr>
        <p:txBody>
          <a:bodyPr/>
          <a:lstStyle/>
          <a:p>
            <a:pPr algn="l"/>
            <a:r>
              <a:rPr lang="en-US" altLang="zh-CN" dirty="0" smtClean="0"/>
              <a:t>3.  </a:t>
            </a:r>
            <a:r>
              <a:rPr lang="zh-CN" altLang="en-US" b="1" dirty="0" smtClean="0"/>
              <a:t>深度</a:t>
            </a:r>
            <a:r>
              <a:rPr lang="zh-CN" altLang="en-US" b="1" dirty="0"/>
              <a:t>优先遍历</a:t>
            </a:r>
          </a:p>
        </p:txBody>
      </p:sp>
      <p:grpSp>
        <p:nvGrpSpPr>
          <p:cNvPr id="338947" name="Group 3"/>
          <p:cNvGrpSpPr>
            <a:grpSpLocks/>
          </p:cNvGrpSpPr>
          <p:nvPr/>
        </p:nvGrpSpPr>
        <p:grpSpPr bwMode="auto">
          <a:xfrm>
            <a:off x="5485383" y="195535"/>
            <a:ext cx="3746500" cy="1655762"/>
            <a:chOff x="3243" y="119"/>
            <a:chExt cx="2360" cy="1043"/>
          </a:xfrm>
        </p:grpSpPr>
        <p:sp>
          <p:nvSpPr>
            <p:cNvPr id="338948" name="Oval 4"/>
            <p:cNvSpPr>
              <a:spLocks noChangeArrowheads="1"/>
            </p:cNvSpPr>
            <p:nvPr/>
          </p:nvSpPr>
          <p:spPr bwMode="auto">
            <a:xfrm>
              <a:off x="3879" y="11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v1</a:t>
              </a:r>
            </a:p>
          </p:txBody>
        </p:sp>
        <p:sp>
          <p:nvSpPr>
            <p:cNvPr id="338949" name="Oval 5"/>
            <p:cNvSpPr>
              <a:spLocks noChangeArrowheads="1"/>
            </p:cNvSpPr>
            <p:nvPr/>
          </p:nvSpPr>
          <p:spPr bwMode="auto">
            <a:xfrm>
              <a:off x="3879" y="890"/>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v3</a:t>
              </a:r>
            </a:p>
          </p:txBody>
        </p:sp>
        <p:sp>
          <p:nvSpPr>
            <p:cNvPr id="338950" name="Oval 6"/>
            <p:cNvSpPr>
              <a:spLocks noChangeArrowheads="1"/>
            </p:cNvSpPr>
            <p:nvPr/>
          </p:nvSpPr>
          <p:spPr bwMode="auto">
            <a:xfrm>
              <a:off x="5330" y="11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v5</a:t>
              </a:r>
            </a:p>
          </p:txBody>
        </p:sp>
        <p:sp>
          <p:nvSpPr>
            <p:cNvPr id="338951" name="Oval 7"/>
            <p:cNvSpPr>
              <a:spLocks noChangeArrowheads="1"/>
            </p:cNvSpPr>
            <p:nvPr/>
          </p:nvSpPr>
          <p:spPr bwMode="auto">
            <a:xfrm>
              <a:off x="4649" y="11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v2</a:t>
              </a:r>
            </a:p>
          </p:txBody>
        </p:sp>
        <p:sp>
          <p:nvSpPr>
            <p:cNvPr id="338952" name="Oval 8"/>
            <p:cNvSpPr>
              <a:spLocks noChangeArrowheads="1"/>
            </p:cNvSpPr>
            <p:nvPr/>
          </p:nvSpPr>
          <p:spPr bwMode="auto">
            <a:xfrm>
              <a:off x="4740" y="890"/>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v4</a:t>
              </a:r>
            </a:p>
          </p:txBody>
        </p:sp>
        <p:sp>
          <p:nvSpPr>
            <p:cNvPr id="338953" name="Line 9"/>
            <p:cNvSpPr>
              <a:spLocks noChangeShapeType="1"/>
            </p:cNvSpPr>
            <p:nvPr/>
          </p:nvSpPr>
          <p:spPr bwMode="auto">
            <a:xfrm>
              <a:off x="4015" y="391"/>
              <a:ext cx="0" cy="499"/>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38954" name="Line 10"/>
            <p:cNvSpPr>
              <a:spLocks noChangeShapeType="1"/>
            </p:cNvSpPr>
            <p:nvPr/>
          </p:nvSpPr>
          <p:spPr bwMode="auto">
            <a:xfrm>
              <a:off x="4151" y="255"/>
              <a:ext cx="498"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38955" name="Line 11"/>
            <p:cNvSpPr>
              <a:spLocks noChangeShapeType="1"/>
            </p:cNvSpPr>
            <p:nvPr/>
          </p:nvSpPr>
          <p:spPr bwMode="auto">
            <a:xfrm>
              <a:off x="4150" y="1026"/>
              <a:ext cx="590"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38956" name="Line 12"/>
            <p:cNvSpPr>
              <a:spLocks noChangeShapeType="1"/>
            </p:cNvSpPr>
            <p:nvPr/>
          </p:nvSpPr>
          <p:spPr bwMode="auto">
            <a:xfrm flipV="1">
              <a:off x="4150" y="346"/>
              <a:ext cx="545" cy="59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38957" name="Oval 13"/>
            <p:cNvSpPr>
              <a:spLocks noChangeArrowheads="1"/>
            </p:cNvSpPr>
            <p:nvPr/>
          </p:nvSpPr>
          <p:spPr bwMode="auto">
            <a:xfrm>
              <a:off x="3243" y="11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v6</a:t>
              </a:r>
            </a:p>
          </p:txBody>
        </p:sp>
        <p:sp>
          <p:nvSpPr>
            <p:cNvPr id="338958" name="Line 14"/>
            <p:cNvSpPr>
              <a:spLocks noChangeShapeType="1"/>
            </p:cNvSpPr>
            <p:nvPr/>
          </p:nvSpPr>
          <p:spPr bwMode="auto">
            <a:xfrm>
              <a:off x="3515" y="255"/>
              <a:ext cx="364"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38959" name="Line 15"/>
            <p:cNvSpPr>
              <a:spLocks noChangeShapeType="1"/>
            </p:cNvSpPr>
            <p:nvPr/>
          </p:nvSpPr>
          <p:spPr bwMode="auto">
            <a:xfrm>
              <a:off x="4921" y="255"/>
              <a:ext cx="409"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grpSp>
        <p:nvGrpSpPr>
          <p:cNvPr id="338960" name="Group 16"/>
          <p:cNvGrpSpPr>
            <a:grpSpLocks/>
          </p:cNvGrpSpPr>
          <p:nvPr/>
        </p:nvGrpSpPr>
        <p:grpSpPr bwMode="auto">
          <a:xfrm>
            <a:off x="1453133" y="2105297"/>
            <a:ext cx="647700" cy="1800225"/>
            <a:chOff x="839" y="1117"/>
            <a:chExt cx="408" cy="1134"/>
          </a:xfrm>
        </p:grpSpPr>
        <p:sp>
          <p:nvSpPr>
            <p:cNvPr id="338961" name="Rectangle 17"/>
            <p:cNvSpPr>
              <a:spLocks noChangeArrowheads="1"/>
            </p:cNvSpPr>
            <p:nvPr/>
          </p:nvSpPr>
          <p:spPr bwMode="auto">
            <a:xfrm>
              <a:off x="839" y="202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v1</a:t>
              </a:r>
            </a:p>
          </p:txBody>
        </p:sp>
        <p:sp>
          <p:nvSpPr>
            <p:cNvPr id="338962" name="Rectangle 18"/>
            <p:cNvSpPr>
              <a:spLocks noChangeArrowheads="1"/>
            </p:cNvSpPr>
            <p:nvPr/>
          </p:nvSpPr>
          <p:spPr bwMode="auto">
            <a:xfrm>
              <a:off x="839" y="179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sp>
          <p:nvSpPr>
            <p:cNvPr id="338963" name="Rectangle 19"/>
            <p:cNvSpPr>
              <a:spLocks noChangeArrowheads="1"/>
            </p:cNvSpPr>
            <p:nvPr/>
          </p:nvSpPr>
          <p:spPr bwMode="auto">
            <a:xfrm>
              <a:off x="839" y="1571"/>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sp>
          <p:nvSpPr>
            <p:cNvPr id="338964" name="Rectangle 20"/>
            <p:cNvSpPr>
              <a:spLocks noChangeArrowheads="1"/>
            </p:cNvSpPr>
            <p:nvPr/>
          </p:nvSpPr>
          <p:spPr bwMode="auto">
            <a:xfrm>
              <a:off x="839" y="134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sp>
          <p:nvSpPr>
            <p:cNvPr id="338965" name="Rectangle 21"/>
            <p:cNvSpPr>
              <a:spLocks noChangeArrowheads="1"/>
            </p:cNvSpPr>
            <p:nvPr/>
          </p:nvSpPr>
          <p:spPr bwMode="auto">
            <a:xfrm>
              <a:off x="839" y="111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grpSp>
      <p:grpSp>
        <p:nvGrpSpPr>
          <p:cNvPr id="338966" name="Group 22"/>
          <p:cNvGrpSpPr>
            <a:grpSpLocks/>
          </p:cNvGrpSpPr>
          <p:nvPr/>
        </p:nvGrpSpPr>
        <p:grpSpPr bwMode="auto">
          <a:xfrm>
            <a:off x="7717408" y="4240485"/>
            <a:ext cx="647700" cy="1800225"/>
            <a:chOff x="839" y="1117"/>
            <a:chExt cx="408" cy="1134"/>
          </a:xfrm>
        </p:grpSpPr>
        <p:sp>
          <p:nvSpPr>
            <p:cNvPr id="338967" name="Rectangle 23"/>
            <p:cNvSpPr>
              <a:spLocks noChangeArrowheads="1"/>
            </p:cNvSpPr>
            <p:nvPr/>
          </p:nvSpPr>
          <p:spPr bwMode="auto">
            <a:xfrm>
              <a:off x="839" y="202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sp>
          <p:nvSpPr>
            <p:cNvPr id="338968" name="Rectangle 24"/>
            <p:cNvSpPr>
              <a:spLocks noChangeArrowheads="1"/>
            </p:cNvSpPr>
            <p:nvPr/>
          </p:nvSpPr>
          <p:spPr bwMode="auto">
            <a:xfrm>
              <a:off x="839" y="179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sp>
          <p:nvSpPr>
            <p:cNvPr id="338969" name="Rectangle 25"/>
            <p:cNvSpPr>
              <a:spLocks noChangeArrowheads="1"/>
            </p:cNvSpPr>
            <p:nvPr/>
          </p:nvSpPr>
          <p:spPr bwMode="auto">
            <a:xfrm>
              <a:off x="839" y="1571"/>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sp>
          <p:nvSpPr>
            <p:cNvPr id="338970" name="Rectangle 26"/>
            <p:cNvSpPr>
              <a:spLocks noChangeArrowheads="1"/>
            </p:cNvSpPr>
            <p:nvPr/>
          </p:nvSpPr>
          <p:spPr bwMode="auto">
            <a:xfrm>
              <a:off x="839" y="134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sp>
          <p:nvSpPr>
            <p:cNvPr id="338971" name="Rectangle 27"/>
            <p:cNvSpPr>
              <a:spLocks noChangeArrowheads="1"/>
            </p:cNvSpPr>
            <p:nvPr/>
          </p:nvSpPr>
          <p:spPr bwMode="auto">
            <a:xfrm>
              <a:off x="839" y="111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grpSp>
      <p:grpSp>
        <p:nvGrpSpPr>
          <p:cNvPr id="338972" name="Group 28"/>
          <p:cNvGrpSpPr>
            <a:grpSpLocks/>
          </p:cNvGrpSpPr>
          <p:nvPr/>
        </p:nvGrpSpPr>
        <p:grpSpPr bwMode="auto">
          <a:xfrm>
            <a:off x="2677095" y="305072"/>
            <a:ext cx="4968875" cy="3600450"/>
            <a:chOff x="1474" y="164"/>
            <a:chExt cx="3130" cy="2268"/>
          </a:xfrm>
        </p:grpSpPr>
        <p:grpSp>
          <p:nvGrpSpPr>
            <p:cNvPr id="338973" name="Group 29"/>
            <p:cNvGrpSpPr>
              <a:grpSpLocks/>
            </p:cNvGrpSpPr>
            <p:nvPr/>
          </p:nvGrpSpPr>
          <p:grpSpPr bwMode="auto">
            <a:xfrm>
              <a:off x="1474" y="1298"/>
              <a:ext cx="408" cy="1134"/>
              <a:chOff x="839" y="1117"/>
              <a:chExt cx="408" cy="1134"/>
            </a:xfrm>
          </p:grpSpPr>
          <p:sp>
            <p:nvSpPr>
              <p:cNvPr id="338974" name="Rectangle 30"/>
              <p:cNvSpPr>
                <a:spLocks noChangeArrowheads="1"/>
              </p:cNvSpPr>
              <p:nvPr/>
            </p:nvSpPr>
            <p:spPr bwMode="auto">
              <a:xfrm>
                <a:off x="839" y="202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v1</a:t>
                </a:r>
              </a:p>
            </p:txBody>
          </p:sp>
          <p:sp>
            <p:nvSpPr>
              <p:cNvPr id="338975" name="Rectangle 31"/>
              <p:cNvSpPr>
                <a:spLocks noChangeArrowheads="1"/>
              </p:cNvSpPr>
              <p:nvPr/>
            </p:nvSpPr>
            <p:spPr bwMode="auto">
              <a:xfrm>
                <a:off x="839" y="179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v2</a:t>
                </a:r>
              </a:p>
            </p:txBody>
          </p:sp>
          <p:sp>
            <p:nvSpPr>
              <p:cNvPr id="338976" name="Rectangle 32"/>
              <p:cNvSpPr>
                <a:spLocks noChangeArrowheads="1"/>
              </p:cNvSpPr>
              <p:nvPr/>
            </p:nvSpPr>
            <p:spPr bwMode="auto">
              <a:xfrm>
                <a:off x="839" y="1571"/>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sp>
            <p:nvSpPr>
              <p:cNvPr id="338977" name="Rectangle 33"/>
              <p:cNvSpPr>
                <a:spLocks noChangeArrowheads="1"/>
              </p:cNvSpPr>
              <p:nvPr/>
            </p:nvSpPr>
            <p:spPr bwMode="auto">
              <a:xfrm>
                <a:off x="839" y="134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sp>
            <p:nvSpPr>
              <p:cNvPr id="338978" name="Rectangle 34"/>
              <p:cNvSpPr>
                <a:spLocks noChangeArrowheads="1"/>
              </p:cNvSpPr>
              <p:nvPr/>
            </p:nvSpPr>
            <p:spPr bwMode="auto">
              <a:xfrm>
                <a:off x="839" y="111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grpSp>
        <p:sp>
          <p:nvSpPr>
            <p:cNvPr id="338979" name="Line 35"/>
            <p:cNvSpPr>
              <a:spLocks noChangeShapeType="1"/>
            </p:cNvSpPr>
            <p:nvPr/>
          </p:nvSpPr>
          <p:spPr bwMode="auto">
            <a:xfrm>
              <a:off x="4195" y="164"/>
              <a:ext cx="409" cy="0"/>
            </a:xfrm>
            <a:prstGeom prst="line">
              <a:avLst/>
            </a:prstGeom>
            <a:noFill/>
            <a:ln w="25400">
              <a:solidFill>
                <a:srgbClr val="FF0000"/>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grpSp>
        <p:nvGrpSpPr>
          <p:cNvPr id="338980" name="Group 36"/>
          <p:cNvGrpSpPr>
            <a:grpSpLocks/>
          </p:cNvGrpSpPr>
          <p:nvPr/>
        </p:nvGrpSpPr>
        <p:grpSpPr bwMode="auto">
          <a:xfrm>
            <a:off x="3901058" y="593997"/>
            <a:ext cx="3671887" cy="3311525"/>
            <a:chOff x="2245" y="346"/>
            <a:chExt cx="2313" cy="2086"/>
          </a:xfrm>
        </p:grpSpPr>
        <p:grpSp>
          <p:nvGrpSpPr>
            <p:cNvPr id="338981" name="Group 37"/>
            <p:cNvGrpSpPr>
              <a:grpSpLocks/>
            </p:cNvGrpSpPr>
            <p:nvPr/>
          </p:nvGrpSpPr>
          <p:grpSpPr bwMode="auto">
            <a:xfrm>
              <a:off x="2245" y="1298"/>
              <a:ext cx="408" cy="1134"/>
              <a:chOff x="839" y="1117"/>
              <a:chExt cx="408" cy="1134"/>
            </a:xfrm>
          </p:grpSpPr>
          <p:sp>
            <p:nvSpPr>
              <p:cNvPr id="338982" name="Rectangle 38"/>
              <p:cNvSpPr>
                <a:spLocks noChangeArrowheads="1"/>
              </p:cNvSpPr>
              <p:nvPr/>
            </p:nvSpPr>
            <p:spPr bwMode="auto">
              <a:xfrm>
                <a:off x="839" y="202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v1</a:t>
                </a:r>
              </a:p>
            </p:txBody>
          </p:sp>
          <p:sp>
            <p:nvSpPr>
              <p:cNvPr id="338983" name="Rectangle 39"/>
              <p:cNvSpPr>
                <a:spLocks noChangeArrowheads="1"/>
              </p:cNvSpPr>
              <p:nvPr/>
            </p:nvSpPr>
            <p:spPr bwMode="auto">
              <a:xfrm>
                <a:off x="839" y="179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v2</a:t>
                </a:r>
              </a:p>
            </p:txBody>
          </p:sp>
          <p:sp>
            <p:nvSpPr>
              <p:cNvPr id="338984" name="Rectangle 40"/>
              <p:cNvSpPr>
                <a:spLocks noChangeArrowheads="1"/>
              </p:cNvSpPr>
              <p:nvPr/>
            </p:nvSpPr>
            <p:spPr bwMode="auto">
              <a:xfrm>
                <a:off x="839" y="1571"/>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v3</a:t>
                </a:r>
              </a:p>
            </p:txBody>
          </p:sp>
          <p:sp>
            <p:nvSpPr>
              <p:cNvPr id="338985" name="Rectangle 41"/>
              <p:cNvSpPr>
                <a:spLocks noChangeArrowheads="1"/>
              </p:cNvSpPr>
              <p:nvPr/>
            </p:nvSpPr>
            <p:spPr bwMode="auto">
              <a:xfrm>
                <a:off x="839" y="134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sp>
            <p:nvSpPr>
              <p:cNvPr id="338986" name="Rectangle 42"/>
              <p:cNvSpPr>
                <a:spLocks noChangeArrowheads="1"/>
              </p:cNvSpPr>
              <p:nvPr/>
            </p:nvSpPr>
            <p:spPr bwMode="auto">
              <a:xfrm>
                <a:off x="839" y="111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grpSp>
        <p:sp>
          <p:nvSpPr>
            <p:cNvPr id="338987" name="Line 43"/>
            <p:cNvSpPr>
              <a:spLocks noChangeShapeType="1"/>
            </p:cNvSpPr>
            <p:nvPr/>
          </p:nvSpPr>
          <p:spPr bwMode="auto">
            <a:xfrm flipH="1">
              <a:off x="4105" y="346"/>
              <a:ext cx="453" cy="499"/>
            </a:xfrm>
            <a:prstGeom prst="line">
              <a:avLst/>
            </a:prstGeom>
            <a:noFill/>
            <a:ln w="25400">
              <a:solidFill>
                <a:srgbClr val="FF0000"/>
              </a:solidFill>
              <a:miter lim="800000"/>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grpSp>
        <p:nvGrpSpPr>
          <p:cNvPr id="338988" name="Group 44"/>
          <p:cNvGrpSpPr>
            <a:grpSpLocks/>
          </p:cNvGrpSpPr>
          <p:nvPr/>
        </p:nvGrpSpPr>
        <p:grpSpPr bwMode="auto">
          <a:xfrm>
            <a:off x="5125020" y="1529035"/>
            <a:ext cx="2736850" cy="2376487"/>
            <a:chOff x="3016" y="935"/>
            <a:chExt cx="1724" cy="1497"/>
          </a:xfrm>
        </p:grpSpPr>
        <p:grpSp>
          <p:nvGrpSpPr>
            <p:cNvPr id="338989" name="Group 45"/>
            <p:cNvGrpSpPr>
              <a:grpSpLocks/>
            </p:cNvGrpSpPr>
            <p:nvPr/>
          </p:nvGrpSpPr>
          <p:grpSpPr bwMode="auto">
            <a:xfrm>
              <a:off x="3016" y="1298"/>
              <a:ext cx="408" cy="1134"/>
              <a:chOff x="839" y="1117"/>
              <a:chExt cx="408" cy="1134"/>
            </a:xfrm>
          </p:grpSpPr>
          <p:sp>
            <p:nvSpPr>
              <p:cNvPr id="338990" name="Rectangle 46"/>
              <p:cNvSpPr>
                <a:spLocks noChangeArrowheads="1"/>
              </p:cNvSpPr>
              <p:nvPr/>
            </p:nvSpPr>
            <p:spPr bwMode="auto">
              <a:xfrm>
                <a:off x="839" y="202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v1</a:t>
                </a:r>
              </a:p>
            </p:txBody>
          </p:sp>
          <p:sp>
            <p:nvSpPr>
              <p:cNvPr id="338991" name="Rectangle 47"/>
              <p:cNvSpPr>
                <a:spLocks noChangeArrowheads="1"/>
              </p:cNvSpPr>
              <p:nvPr/>
            </p:nvSpPr>
            <p:spPr bwMode="auto">
              <a:xfrm>
                <a:off x="839" y="179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v2</a:t>
                </a:r>
              </a:p>
            </p:txBody>
          </p:sp>
          <p:sp>
            <p:nvSpPr>
              <p:cNvPr id="338992" name="Rectangle 48"/>
              <p:cNvSpPr>
                <a:spLocks noChangeArrowheads="1"/>
              </p:cNvSpPr>
              <p:nvPr/>
            </p:nvSpPr>
            <p:spPr bwMode="auto">
              <a:xfrm>
                <a:off x="839" y="1571"/>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v3</a:t>
                </a:r>
              </a:p>
            </p:txBody>
          </p:sp>
          <p:sp>
            <p:nvSpPr>
              <p:cNvPr id="338993" name="Rectangle 49"/>
              <p:cNvSpPr>
                <a:spLocks noChangeArrowheads="1"/>
              </p:cNvSpPr>
              <p:nvPr/>
            </p:nvSpPr>
            <p:spPr bwMode="auto">
              <a:xfrm>
                <a:off x="839" y="134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v4</a:t>
                </a:r>
              </a:p>
            </p:txBody>
          </p:sp>
          <p:sp>
            <p:nvSpPr>
              <p:cNvPr id="338994" name="Rectangle 50"/>
              <p:cNvSpPr>
                <a:spLocks noChangeArrowheads="1"/>
              </p:cNvSpPr>
              <p:nvPr/>
            </p:nvSpPr>
            <p:spPr bwMode="auto">
              <a:xfrm>
                <a:off x="839" y="111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grpSp>
        <p:sp>
          <p:nvSpPr>
            <p:cNvPr id="338995" name="Line 51"/>
            <p:cNvSpPr>
              <a:spLocks noChangeShapeType="1"/>
            </p:cNvSpPr>
            <p:nvPr/>
          </p:nvSpPr>
          <p:spPr bwMode="auto">
            <a:xfrm>
              <a:off x="4241" y="935"/>
              <a:ext cx="499" cy="0"/>
            </a:xfrm>
            <a:prstGeom prst="line">
              <a:avLst/>
            </a:prstGeom>
            <a:noFill/>
            <a:ln w="25400">
              <a:solidFill>
                <a:srgbClr val="FF0000"/>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grpSp>
        <p:nvGrpSpPr>
          <p:cNvPr id="338996" name="Group 52"/>
          <p:cNvGrpSpPr>
            <a:grpSpLocks/>
          </p:cNvGrpSpPr>
          <p:nvPr/>
        </p:nvGrpSpPr>
        <p:grpSpPr bwMode="auto">
          <a:xfrm>
            <a:off x="6422008" y="1817960"/>
            <a:ext cx="1439862" cy="2087562"/>
            <a:chOff x="3833" y="1117"/>
            <a:chExt cx="907" cy="1315"/>
          </a:xfrm>
        </p:grpSpPr>
        <p:grpSp>
          <p:nvGrpSpPr>
            <p:cNvPr id="338997" name="Group 53"/>
            <p:cNvGrpSpPr>
              <a:grpSpLocks/>
            </p:cNvGrpSpPr>
            <p:nvPr/>
          </p:nvGrpSpPr>
          <p:grpSpPr bwMode="auto">
            <a:xfrm>
              <a:off x="3833" y="1298"/>
              <a:ext cx="408" cy="1134"/>
              <a:chOff x="839" y="1117"/>
              <a:chExt cx="408" cy="1134"/>
            </a:xfrm>
          </p:grpSpPr>
          <p:sp>
            <p:nvSpPr>
              <p:cNvPr id="338998" name="Rectangle 54"/>
              <p:cNvSpPr>
                <a:spLocks noChangeArrowheads="1"/>
              </p:cNvSpPr>
              <p:nvPr/>
            </p:nvSpPr>
            <p:spPr bwMode="auto">
              <a:xfrm>
                <a:off x="839" y="202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v1</a:t>
                </a:r>
              </a:p>
            </p:txBody>
          </p:sp>
          <p:sp>
            <p:nvSpPr>
              <p:cNvPr id="338999" name="Rectangle 55"/>
              <p:cNvSpPr>
                <a:spLocks noChangeArrowheads="1"/>
              </p:cNvSpPr>
              <p:nvPr/>
            </p:nvSpPr>
            <p:spPr bwMode="auto">
              <a:xfrm>
                <a:off x="839" y="179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v2</a:t>
                </a:r>
              </a:p>
            </p:txBody>
          </p:sp>
          <p:sp>
            <p:nvSpPr>
              <p:cNvPr id="339000" name="Rectangle 56"/>
              <p:cNvSpPr>
                <a:spLocks noChangeArrowheads="1"/>
              </p:cNvSpPr>
              <p:nvPr/>
            </p:nvSpPr>
            <p:spPr bwMode="auto">
              <a:xfrm>
                <a:off x="839" y="1571"/>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v3</a:t>
                </a:r>
              </a:p>
            </p:txBody>
          </p:sp>
          <p:sp>
            <p:nvSpPr>
              <p:cNvPr id="339001" name="Rectangle 57"/>
              <p:cNvSpPr>
                <a:spLocks noChangeArrowheads="1"/>
              </p:cNvSpPr>
              <p:nvPr/>
            </p:nvSpPr>
            <p:spPr bwMode="auto">
              <a:xfrm>
                <a:off x="839" y="134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sp>
            <p:nvSpPr>
              <p:cNvPr id="339002" name="Rectangle 58"/>
              <p:cNvSpPr>
                <a:spLocks noChangeArrowheads="1"/>
              </p:cNvSpPr>
              <p:nvPr/>
            </p:nvSpPr>
            <p:spPr bwMode="auto">
              <a:xfrm>
                <a:off x="839" y="111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grpSp>
        <p:sp>
          <p:nvSpPr>
            <p:cNvPr id="339003" name="Line 59"/>
            <p:cNvSpPr>
              <a:spLocks noChangeShapeType="1"/>
            </p:cNvSpPr>
            <p:nvPr/>
          </p:nvSpPr>
          <p:spPr bwMode="auto">
            <a:xfrm flipH="1">
              <a:off x="4241" y="1117"/>
              <a:ext cx="499" cy="0"/>
            </a:xfrm>
            <a:prstGeom prst="line">
              <a:avLst/>
            </a:prstGeom>
            <a:noFill/>
            <a:ln w="25400">
              <a:solidFill>
                <a:srgbClr val="FF0000"/>
              </a:solidFill>
              <a:prstDash val="dash"/>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grpSp>
        <p:nvGrpSpPr>
          <p:cNvPr id="339004" name="Group 60"/>
          <p:cNvGrpSpPr>
            <a:grpSpLocks/>
          </p:cNvGrpSpPr>
          <p:nvPr/>
        </p:nvGrpSpPr>
        <p:grpSpPr bwMode="auto">
          <a:xfrm>
            <a:off x="7214170" y="665435"/>
            <a:ext cx="1150938" cy="3240087"/>
            <a:chOff x="4332" y="391"/>
            <a:chExt cx="725" cy="2041"/>
          </a:xfrm>
        </p:grpSpPr>
        <p:grpSp>
          <p:nvGrpSpPr>
            <p:cNvPr id="339005" name="Group 61"/>
            <p:cNvGrpSpPr>
              <a:grpSpLocks/>
            </p:cNvGrpSpPr>
            <p:nvPr/>
          </p:nvGrpSpPr>
          <p:grpSpPr bwMode="auto">
            <a:xfrm>
              <a:off x="4649" y="1298"/>
              <a:ext cx="408" cy="1134"/>
              <a:chOff x="839" y="1117"/>
              <a:chExt cx="408" cy="1134"/>
            </a:xfrm>
          </p:grpSpPr>
          <p:sp>
            <p:nvSpPr>
              <p:cNvPr id="339006" name="Rectangle 62"/>
              <p:cNvSpPr>
                <a:spLocks noChangeArrowheads="1"/>
              </p:cNvSpPr>
              <p:nvPr/>
            </p:nvSpPr>
            <p:spPr bwMode="auto">
              <a:xfrm>
                <a:off x="839" y="202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v1</a:t>
                </a:r>
              </a:p>
            </p:txBody>
          </p:sp>
          <p:sp>
            <p:nvSpPr>
              <p:cNvPr id="339007" name="Rectangle 63"/>
              <p:cNvSpPr>
                <a:spLocks noChangeArrowheads="1"/>
              </p:cNvSpPr>
              <p:nvPr/>
            </p:nvSpPr>
            <p:spPr bwMode="auto">
              <a:xfrm>
                <a:off x="839" y="179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v2</a:t>
                </a:r>
              </a:p>
            </p:txBody>
          </p:sp>
          <p:sp>
            <p:nvSpPr>
              <p:cNvPr id="339008" name="Rectangle 64"/>
              <p:cNvSpPr>
                <a:spLocks noChangeArrowheads="1"/>
              </p:cNvSpPr>
              <p:nvPr/>
            </p:nvSpPr>
            <p:spPr bwMode="auto">
              <a:xfrm>
                <a:off x="839" y="1571"/>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sp>
            <p:nvSpPr>
              <p:cNvPr id="339009" name="Rectangle 65"/>
              <p:cNvSpPr>
                <a:spLocks noChangeArrowheads="1"/>
              </p:cNvSpPr>
              <p:nvPr/>
            </p:nvSpPr>
            <p:spPr bwMode="auto">
              <a:xfrm>
                <a:off x="839" y="134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sp>
            <p:nvSpPr>
              <p:cNvPr id="339010" name="Rectangle 66"/>
              <p:cNvSpPr>
                <a:spLocks noChangeArrowheads="1"/>
              </p:cNvSpPr>
              <p:nvPr/>
            </p:nvSpPr>
            <p:spPr bwMode="auto">
              <a:xfrm>
                <a:off x="839" y="111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grpSp>
        <p:sp>
          <p:nvSpPr>
            <p:cNvPr id="339011" name="Line 67"/>
            <p:cNvSpPr>
              <a:spLocks noChangeShapeType="1"/>
            </p:cNvSpPr>
            <p:nvPr/>
          </p:nvSpPr>
          <p:spPr bwMode="auto">
            <a:xfrm flipV="1">
              <a:off x="4332" y="391"/>
              <a:ext cx="408" cy="454"/>
            </a:xfrm>
            <a:prstGeom prst="line">
              <a:avLst/>
            </a:prstGeom>
            <a:noFill/>
            <a:ln w="25400">
              <a:solidFill>
                <a:srgbClr val="FF0000"/>
              </a:solidFill>
              <a:prstDash val="dash"/>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grpSp>
        <p:nvGrpSpPr>
          <p:cNvPr id="339012" name="Group 68"/>
          <p:cNvGrpSpPr>
            <a:grpSpLocks/>
          </p:cNvGrpSpPr>
          <p:nvPr/>
        </p:nvGrpSpPr>
        <p:grpSpPr bwMode="auto">
          <a:xfrm>
            <a:off x="1453133" y="279672"/>
            <a:ext cx="7343775" cy="5761038"/>
            <a:chOff x="703" y="164"/>
            <a:chExt cx="4626" cy="3629"/>
          </a:xfrm>
        </p:grpSpPr>
        <p:grpSp>
          <p:nvGrpSpPr>
            <p:cNvPr id="339013" name="Group 69"/>
            <p:cNvGrpSpPr>
              <a:grpSpLocks/>
            </p:cNvGrpSpPr>
            <p:nvPr/>
          </p:nvGrpSpPr>
          <p:grpSpPr bwMode="auto">
            <a:xfrm>
              <a:off x="703" y="2659"/>
              <a:ext cx="408" cy="1134"/>
              <a:chOff x="839" y="1117"/>
              <a:chExt cx="408" cy="1134"/>
            </a:xfrm>
          </p:grpSpPr>
          <p:sp>
            <p:nvSpPr>
              <p:cNvPr id="339014" name="Rectangle 70"/>
              <p:cNvSpPr>
                <a:spLocks noChangeArrowheads="1"/>
              </p:cNvSpPr>
              <p:nvPr/>
            </p:nvSpPr>
            <p:spPr bwMode="auto">
              <a:xfrm>
                <a:off x="839" y="202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v1</a:t>
                </a:r>
              </a:p>
            </p:txBody>
          </p:sp>
          <p:sp>
            <p:nvSpPr>
              <p:cNvPr id="339015" name="Rectangle 71"/>
              <p:cNvSpPr>
                <a:spLocks noChangeArrowheads="1"/>
              </p:cNvSpPr>
              <p:nvPr/>
            </p:nvSpPr>
            <p:spPr bwMode="auto">
              <a:xfrm>
                <a:off x="839" y="179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v2</a:t>
                </a:r>
              </a:p>
            </p:txBody>
          </p:sp>
          <p:sp>
            <p:nvSpPr>
              <p:cNvPr id="339016" name="Rectangle 72"/>
              <p:cNvSpPr>
                <a:spLocks noChangeArrowheads="1"/>
              </p:cNvSpPr>
              <p:nvPr/>
            </p:nvSpPr>
            <p:spPr bwMode="auto">
              <a:xfrm>
                <a:off x="839" y="1571"/>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v5</a:t>
                </a:r>
              </a:p>
            </p:txBody>
          </p:sp>
          <p:sp>
            <p:nvSpPr>
              <p:cNvPr id="339017" name="Rectangle 73"/>
              <p:cNvSpPr>
                <a:spLocks noChangeArrowheads="1"/>
              </p:cNvSpPr>
              <p:nvPr/>
            </p:nvSpPr>
            <p:spPr bwMode="auto">
              <a:xfrm>
                <a:off x="839" y="134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sp>
            <p:nvSpPr>
              <p:cNvPr id="339018" name="Rectangle 74"/>
              <p:cNvSpPr>
                <a:spLocks noChangeArrowheads="1"/>
              </p:cNvSpPr>
              <p:nvPr/>
            </p:nvSpPr>
            <p:spPr bwMode="auto">
              <a:xfrm>
                <a:off x="839" y="111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grpSp>
        <p:sp>
          <p:nvSpPr>
            <p:cNvPr id="339019" name="Line 75"/>
            <p:cNvSpPr>
              <a:spLocks noChangeShapeType="1"/>
            </p:cNvSpPr>
            <p:nvPr/>
          </p:nvSpPr>
          <p:spPr bwMode="auto">
            <a:xfrm>
              <a:off x="4967" y="164"/>
              <a:ext cx="362" cy="0"/>
            </a:xfrm>
            <a:prstGeom prst="line">
              <a:avLst/>
            </a:prstGeom>
            <a:noFill/>
            <a:ln w="25400">
              <a:solidFill>
                <a:srgbClr val="FF0000"/>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grpSp>
        <p:nvGrpSpPr>
          <p:cNvPr id="339020" name="Group 76"/>
          <p:cNvGrpSpPr>
            <a:grpSpLocks/>
          </p:cNvGrpSpPr>
          <p:nvPr/>
        </p:nvGrpSpPr>
        <p:grpSpPr bwMode="auto">
          <a:xfrm>
            <a:off x="2677095" y="530497"/>
            <a:ext cx="6086475" cy="5510213"/>
            <a:chOff x="1474" y="322"/>
            <a:chExt cx="3834" cy="3471"/>
          </a:xfrm>
        </p:grpSpPr>
        <p:grpSp>
          <p:nvGrpSpPr>
            <p:cNvPr id="339021" name="Group 77"/>
            <p:cNvGrpSpPr>
              <a:grpSpLocks/>
            </p:cNvGrpSpPr>
            <p:nvPr/>
          </p:nvGrpSpPr>
          <p:grpSpPr bwMode="auto">
            <a:xfrm>
              <a:off x="1474" y="2659"/>
              <a:ext cx="408" cy="1134"/>
              <a:chOff x="839" y="1117"/>
              <a:chExt cx="408" cy="1134"/>
            </a:xfrm>
          </p:grpSpPr>
          <p:sp>
            <p:nvSpPr>
              <p:cNvPr id="339022" name="Rectangle 78"/>
              <p:cNvSpPr>
                <a:spLocks noChangeArrowheads="1"/>
              </p:cNvSpPr>
              <p:nvPr/>
            </p:nvSpPr>
            <p:spPr bwMode="auto">
              <a:xfrm>
                <a:off x="839" y="202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v1</a:t>
                </a:r>
              </a:p>
            </p:txBody>
          </p:sp>
          <p:sp>
            <p:nvSpPr>
              <p:cNvPr id="339023" name="Rectangle 79"/>
              <p:cNvSpPr>
                <a:spLocks noChangeArrowheads="1"/>
              </p:cNvSpPr>
              <p:nvPr/>
            </p:nvSpPr>
            <p:spPr bwMode="auto">
              <a:xfrm>
                <a:off x="839" y="179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v2</a:t>
                </a:r>
              </a:p>
            </p:txBody>
          </p:sp>
          <p:sp>
            <p:nvSpPr>
              <p:cNvPr id="339024" name="Rectangle 80"/>
              <p:cNvSpPr>
                <a:spLocks noChangeArrowheads="1"/>
              </p:cNvSpPr>
              <p:nvPr/>
            </p:nvSpPr>
            <p:spPr bwMode="auto">
              <a:xfrm>
                <a:off x="839" y="1571"/>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sp>
            <p:nvSpPr>
              <p:cNvPr id="339025" name="Rectangle 81"/>
              <p:cNvSpPr>
                <a:spLocks noChangeArrowheads="1"/>
              </p:cNvSpPr>
              <p:nvPr/>
            </p:nvSpPr>
            <p:spPr bwMode="auto">
              <a:xfrm>
                <a:off x="839" y="134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sp>
            <p:nvSpPr>
              <p:cNvPr id="339026" name="Rectangle 82"/>
              <p:cNvSpPr>
                <a:spLocks noChangeArrowheads="1"/>
              </p:cNvSpPr>
              <p:nvPr/>
            </p:nvSpPr>
            <p:spPr bwMode="auto">
              <a:xfrm>
                <a:off x="839" y="111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grpSp>
        <p:sp>
          <p:nvSpPr>
            <p:cNvPr id="339027" name="Line 83"/>
            <p:cNvSpPr>
              <a:spLocks noChangeShapeType="1"/>
            </p:cNvSpPr>
            <p:nvPr/>
          </p:nvSpPr>
          <p:spPr bwMode="auto">
            <a:xfrm flipH="1">
              <a:off x="4945" y="322"/>
              <a:ext cx="363" cy="0"/>
            </a:xfrm>
            <a:prstGeom prst="line">
              <a:avLst/>
            </a:prstGeom>
            <a:noFill/>
            <a:ln w="25400">
              <a:solidFill>
                <a:srgbClr val="FF0000"/>
              </a:solidFill>
              <a:prstDash val="dash"/>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grpSp>
        <p:nvGrpSpPr>
          <p:cNvPr id="339028" name="Group 84"/>
          <p:cNvGrpSpPr>
            <a:grpSpLocks/>
          </p:cNvGrpSpPr>
          <p:nvPr/>
        </p:nvGrpSpPr>
        <p:grpSpPr bwMode="auto">
          <a:xfrm>
            <a:off x="3901058" y="508272"/>
            <a:ext cx="3744912" cy="5532438"/>
            <a:chOff x="2245" y="308"/>
            <a:chExt cx="2359" cy="3485"/>
          </a:xfrm>
        </p:grpSpPr>
        <p:grpSp>
          <p:nvGrpSpPr>
            <p:cNvPr id="339029" name="Group 85"/>
            <p:cNvGrpSpPr>
              <a:grpSpLocks/>
            </p:cNvGrpSpPr>
            <p:nvPr/>
          </p:nvGrpSpPr>
          <p:grpSpPr bwMode="auto">
            <a:xfrm>
              <a:off x="2245" y="2659"/>
              <a:ext cx="408" cy="1134"/>
              <a:chOff x="839" y="1117"/>
              <a:chExt cx="408" cy="1134"/>
            </a:xfrm>
          </p:grpSpPr>
          <p:sp>
            <p:nvSpPr>
              <p:cNvPr id="339030" name="Rectangle 86"/>
              <p:cNvSpPr>
                <a:spLocks noChangeArrowheads="1"/>
              </p:cNvSpPr>
              <p:nvPr/>
            </p:nvSpPr>
            <p:spPr bwMode="auto">
              <a:xfrm>
                <a:off x="839" y="202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v1</a:t>
                </a:r>
              </a:p>
            </p:txBody>
          </p:sp>
          <p:sp>
            <p:nvSpPr>
              <p:cNvPr id="339031" name="Rectangle 87"/>
              <p:cNvSpPr>
                <a:spLocks noChangeArrowheads="1"/>
              </p:cNvSpPr>
              <p:nvPr/>
            </p:nvSpPr>
            <p:spPr bwMode="auto">
              <a:xfrm>
                <a:off x="839" y="179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sp>
            <p:nvSpPr>
              <p:cNvPr id="339032" name="Rectangle 88"/>
              <p:cNvSpPr>
                <a:spLocks noChangeArrowheads="1"/>
              </p:cNvSpPr>
              <p:nvPr/>
            </p:nvSpPr>
            <p:spPr bwMode="auto">
              <a:xfrm>
                <a:off x="839" y="1571"/>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sp>
            <p:nvSpPr>
              <p:cNvPr id="339033" name="Rectangle 89"/>
              <p:cNvSpPr>
                <a:spLocks noChangeArrowheads="1"/>
              </p:cNvSpPr>
              <p:nvPr/>
            </p:nvSpPr>
            <p:spPr bwMode="auto">
              <a:xfrm>
                <a:off x="839" y="134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sp>
            <p:nvSpPr>
              <p:cNvPr id="339034" name="Rectangle 90"/>
              <p:cNvSpPr>
                <a:spLocks noChangeArrowheads="1"/>
              </p:cNvSpPr>
              <p:nvPr/>
            </p:nvSpPr>
            <p:spPr bwMode="auto">
              <a:xfrm>
                <a:off x="839" y="111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grpSp>
        <p:sp>
          <p:nvSpPr>
            <p:cNvPr id="339035" name="Line 91"/>
            <p:cNvSpPr>
              <a:spLocks noChangeShapeType="1"/>
            </p:cNvSpPr>
            <p:nvPr/>
          </p:nvSpPr>
          <p:spPr bwMode="auto">
            <a:xfrm flipH="1">
              <a:off x="4195" y="308"/>
              <a:ext cx="409" cy="0"/>
            </a:xfrm>
            <a:prstGeom prst="line">
              <a:avLst/>
            </a:prstGeom>
            <a:noFill/>
            <a:ln w="25400">
              <a:solidFill>
                <a:srgbClr val="FF0000"/>
              </a:solidFill>
              <a:prstDash val="dash"/>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grpSp>
        <p:nvGrpSpPr>
          <p:cNvPr id="339036" name="Group 92"/>
          <p:cNvGrpSpPr>
            <a:grpSpLocks/>
          </p:cNvGrpSpPr>
          <p:nvPr/>
        </p:nvGrpSpPr>
        <p:grpSpPr bwMode="auto">
          <a:xfrm>
            <a:off x="5125020" y="279672"/>
            <a:ext cx="1368425" cy="5761038"/>
            <a:chOff x="3016" y="164"/>
            <a:chExt cx="862" cy="3629"/>
          </a:xfrm>
        </p:grpSpPr>
        <p:grpSp>
          <p:nvGrpSpPr>
            <p:cNvPr id="339037" name="Group 93"/>
            <p:cNvGrpSpPr>
              <a:grpSpLocks/>
            </p:cNvGrpSpPr>
            <p:nvPr/>
          </p:nvGrpSpPr>
          <p:grpSpPr bwMode="auto">
            <a:xfrm>
              <a:off x="3016" y="2659"/>
              <a:ext cx="408" cy="1134"/>
              <a:chOff x="839" y="1117"/>
              <a:chExt cx="408" cy="1134"/>
            </a:xfrm>
          </p:grpSpPr>
          <p:sp>
            <p:nvSpPr>
              <p:cNvPr id="339038" name="Rectangle 94"/>
              <p:cNvSpPr>
                <a:spLocks noChangeArrowheads="1"/>
              </p:cNvSpPr>
              <p:nvPr/>
            </p:nvSpPr>
            <p:spPr bwMode="auto">
              <a:xfrm>
                <a:off x="839" y="202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v1</a:t>
                </a:r>
              </a:p>
            </p:txBody>
          </p:sp>
          <p:sp>
            <p:nvSpPr>
              <p:cNvPr id="339039" name="Rectangle 95"/>
              <p:cNvSpPr>
                <a:spLocks noChangeArrowheads="1"/>
              </p:cNvSpPr>
              <p:nvPr/>
            </p:nvSpPr>
            <p:spPr bwMode="auto">
              <a:xfrm>
                <a:off x="839" y="179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v6</a:t>
                </a:r>
              </a:p>
            </p:txBody>
          </p:sp>
          <p:sp>
            <p:nvSpPr>
              <p:cNvPr id="339040" name="Rectangle 96"/>
              <p:cNvSpPr>
                <a:spLocks noChangeArrowheads="1"/>
              </p:cNvSpPr>
              <p:nvPr/>
            </p:nvSpPr>
            <p:spPr bwMode="auto">
              <a:xfrm>
                <a:off x="839" y="1571"/>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sp>
            <p:nvSpPr>
              <p:cNvPr id="339041" name="Rectangle 97"/>
              <p:cNvSpPr>
                <a:spLocks noChangeArrowheads="1"/>
              </p:cNvSpPr>
              <p:nvPr/>
            </p:nvSpPr>
            <p:spPr bwMode="auto">
              <a:xfrm>
                <a:off x="839" y="134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sp>
            <p:nvSpPr>
              <p:cNvPr id="339042" name="Rectangle 98"/>
              <p:cNvSpPr>
                <a:spLocks noChangeArrowheads="1"/>
              </p:cNvSpPr>
              <p:nvPr/>
            </p:nvSpPr>
            <p:spPr bwMode="auto">
              <a:xfrm>
                <a:off x="839" y="111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grpSp>
        <p:sp>
          <p:nvSpPr>
            <p:cNvPr id="339043" name="Line 99"/>
            <p:cNvSpPr>
              <a:spLocks noChangeShapeType="1"/>
            </p:cNvSpPr>
            <p:nvPr/>
          </p:nvSpPr>
          <p:spPr bwMode="auto">
            <a:xfrm flipH="1">
              <a:off x="3560" y="164"/>
              <a:ext cx="318" cy="0"/>
            </a:xfrm>
            <a:prstGeom prst="line">
              <a:avLst/>
            </a:prstGeom>
            <a:noFill/>
            <a:ln w="25400">
              <a:solidFill>
                <a:srgbClr val="FF0000"/>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grpSp>
        <p:nvGrpSpPr>
          <p:cNvPr id="339044" name="Group 100"/>
          <p:cNvGrpSpPr>
            <a:grpSpLocks/>
          </p:cNvGrpSpPr>
          <p:nvPr/>
        </p:nvGrpSpPr>
        <p:grpSpPr bwMode="auto">
          <a:xfrm>
            <a:off x="5988620" y="495572"/>
            <a:ext cx="1081088" cy="5545138"/>
            <a:chOff x="3560" y="300"/>
            <a:chExt cx="681" cy="3493"/>
          </a:xfrm>
        </p:grpSpPr>
        <p:grpSp>
          <p:nvGrpSpPr>
            <p:cNvPr id="339045" name="Group 101"/>
            <p:cNvGrpSpPr>
              <a:grpSpLocks/>
            </p:cNvGrpSpPr>
            <p:nvPr/>
          </p:nvGrpSpPr>
          <p:grpSpPr bwMode="auto">
            <a:xfrm>
              <a:off x="3833" y="2659"/>
              <a:ext cx="408" cy="1134"/>
              <a:chOff x="839" y="1117"/>
              <a:chExt cx="408" cy="1134"/>
            </a:xfrm>
          </p:grpSpPr>
          <p:sp>
            <p:nvSpPr>
              <p:cNvPr id="339046" name="Rectangle 102"/>
              <p:cNvSpPr>
                <a:spLocks noChangeArrowheads="1"/>
              </p:cNvSpPr>
              <p:nvPr/>
            </p:nvSpPr>
            <p:spPr bwMode="auto">
              <a:xfrm>
                <a:off x="839" y="202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v1</a:t>
                </a:r>
              </a:p>
            </p:txBody>
          </p:sp>
          <p:sp>
            <p:nvSpPr>
              <p:cNvPr id="339047" name="Rectangle 103"/>
              <p:cNvSpPr>
                <a:spLocks noChangeArrowheads="1"/>
              </p:cNvSpPr>
              <p:nvPr/>
            </p:nvSpPr>
            <p:spPr bwMode="auto">
              <a:xfrm>
                <a:off x="839" y="179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sp>
            <p:nvSpPr>
              <p:cNvPr id="339048" name="Rectangle 104"/>
              <p:cNvSpPr>
                <a:spLocks noChangeArrowheads="1"/>
              </p:cNvSpPr>
              <p:nvPr/>
            </p:nvSpPr>
            <p:spPr bwMode="auto">
              <a:xfrm>
                <a:off x="839" y="1571"/>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sp>
            <p:nvSpPr>
              <p:cNvPr id="339049" name="Rectangle 105"/>
              <p:cNvSpPr>
                <a:spLocks noChangeArrowheads="1"/>
              </p:cNvSpPr>
              <p:nvPr/>
            </p:nvSpPr>
            <p:spPr bwMode="auto">
              <a:xfrm>
                <a:off x="839" y="134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sp>
            <p:nvSpPr>
              <p:cNvPr id="339050" name="Rectangle 106"/>
              <p:cNvSpPr>
                <a:spLocks noChangeArrowheads="1"/>
              </p:cNvSpPr>
              <p:nvPr/>
            </p:nvSpPr>
            <p:spPr bwMode="auto">
              <a:xfrm>
                <a:off x="839" y="111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mj-lt"/>
                  <a:ea typeface="+mj-ea"/>
                </a:endParaRPr>
              </a:p>
            </p:txBody>
          </p:sp>
        </p:grpSp>
        <p:sp>
          <p:nvSpPr>
            <p:cNvPr id="339051" name="Line 107"/>
            <p:cNvSpPr>
              <a:spLocks noChangeShapeType="1"/>
            </p:cNvSpPr>
            <p:nvPr/>
          </p:nvSpPr>
          <p:spPr bwMode="auto">
            <a:xfrm>
              <a:off x="3560" y="300"/>
              <a:ext cx="318" cy="0"/>
            </a:xfrm>
            <a:prstGeom prst="line">
              <a:avLst/>
            </a:prstGeom>
            <a:noFill/>
            <a:ln w="25400">
              <a:solidFill>
                <a:srgbClr val="FF0000"/>
              </a:solidFill>
              <a:prstDash val="dash"/>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sp>
        <p:nvSpPr>
          <p:cNvPr id="339052" name="Text Box 108"/>
          <p:cNvSpPr txBox="1">
            <a:spLocks noChangeArrowheads="1"/>
          </p:cNvSpPr>
          <p:nvPr/>
        </p:nvSpPr>
        <p:spPr bwMode="auto">
          <a:xfrm>
            <a:off x="2172270" y="6150247"/>
            <a:ext cx="575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mj-lt"/>
                <a:ea typeface="+mj-ea"/>
              </a:rPr>
              <a:t>深度优先遍历：</a:t>
            </a:r>
            <a:r>
              <a:rPr lang="en-US" altLang="zh-CN" sz="2800" b="1">
                <a:latin typeface="+mj-lt"/>
                <a:ea typeface="+mj-ea"/>
              </a:rPr>
              <a:t>v1 v2 v3 v4 v5 v6</a:t>
            </a:r>
          </a:p>
        </p:txBody>
      </p:sp>
    </p:spTree>
    <p:extLst>
      <p:ext uri="{BB962C8B-B14F-4D97-AF65-F5344CB8AC3E}">
        <p14:creationId xmlns:p14="http://schemas.microsoft.com/office/powerpoint/2010/main" val="207418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38960"/>
                                        </p:tgtEl>
                                        <p:attrNameLst>
                                          <p:attrName>style.visibility</p:attrName>
                                        </p:attrNameLst>
                                      </p:cBhvr>
                                      <p:to>
                                        <p:strVal val="visible"/>
                                      </p:to>
                                    </p:set>
                                    <p:animEffect transition="in" filter="wipe(down)">
                                      <p:cBhvr>
                                        <p:cTn id="7" dur="500"/>
                                        <p:tgtEl>
                                          <p:spTgt spid="3389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38972"/>
                                        </p:tgtEl>
                                        <p:attrNameLst>
                                          <p:attrName>style.visibility</p:attrName>
                                        </p:attrNameLst>
                                      </p:cBhvr>
                                      <p:to>
                                        <p:strVal val="visible"/>
                                      </p:to>
                                    </p:set>
                                    <p:animEffect transition="in" filter="wipe(down)">
                                      <p:cBhvr>
                                        <p:cTn id="12" dur="500"/>
                                        <p:tgtEl>
                                          <p:spTgt spid="3389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38980"/>
                                        </p:tgtEl>
                                        <p:attrNameLst>
                                          <p:attrName>style.visibility</p:attrName>
                                        </p:attrNameLst>
                                      </p:cBhvr>
                                      <p:to>
                                        <p:strVal val="visible"/>
                                      </p:to>
                                    </p:set>
                                    <p:animEffect transition="in" filter="wipe(down)">
                                      <p:cBhvr>
                                        <p:cTn id="17" dur="500"/>
                                        <p:tgtEl>
                                          <p:spTgt spid="3389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38988"/>
                                        </p:tgtEl>
                                        <p:attrNameLst>
                                          <p:attrName>style.visibility</p:attrName>
                                        </p:attrNameLst>
                                      </p:cBhvr>
                                      <p:to>
                                        <p:strVal val="visible"/>
                                      </p:to>
                                    </p:set>
                                    <p:animEffect transition="in" filter="wipe(down)">
                                      <p:cBhvr>
                                        <p:cTn id="22" dur="500"/>
                                        <p:tgtEl>
                                          <p:spTgt spid="3389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38996"/>
                                        </p:tgtEl>
                                        <p:attrNameLst>
                                          <p:attrName>style.visibility</p:attrName>
                                        </p:attrNameLst>
                                      </p:cBhvr>
                                      <p:to>
                                        <p:strVal val="visible"/>
                                      </p:to>
                                    </p:set>
                                    <p:animEffect transition="in" filter="wipe(down)">
                                      <p:cBhvr>
                                        <p:cTn id="27" dur="500"/>
                                        <p:tgtEl>
                                          <p:spTgt spid="3389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39004"/>
                                        </p:tgtEl>
                                        <p:attrNameLst>
                                          <p:attrName>style.visibility</p:attrName>
                                        </p:attrNameLst>
                                      </p:cBhvr>
                                      <p:to>
                                        <p:strVal val="visible"/>
                                      </p:to>
                                    </p:set>
                                    <p:animEffect transition="in" filter="wipe(down)">
                                      <p:cBhvr>
                                        <p:cTn id="32" dur="500"/>
                                        <p:tgtEl>
                                          <p:spTgt spid="3390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39012"/>
                                        </p:tgtEl>
                                        <p:attrNameLst>
                                          <p:attrName>style.visibility</p:attrName>
                                        </p:attrNameLst>
                                      </p:cBhvr>
                                      <p:to>
                                        <p:strVal val="visible"/>
                                      </p:to>
                                    </p:set>
                                    <p:animEffect transition="in" filter="wipe(down)">
                                      <p:cBhvr>
                                        <p:cTn id="37" dur="500"/>
                                        <p:tgtEl>
                                          <p:spTgt spid="3390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339020"/>
                                        </p:tgtEl>
                                        <p:attrNameLst>
                                          <p:attrName>style.visibility</p:attrName>
                                        </p:attrNameLst>
                                      </p:cBhvr>
                                      <p:to>
                                        <p:strVal val="visible"/>
                                      </p:to>
                                    </p:set>
                                    <p:animEffect transition="in" filter="wipe(down)">
                                      <p:cBhvr>
                                        <p:cTn id="42" dur="500"/>
                                        <p:tgtEl>
                                          <p:spTgt spid="3390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339028"/>
                                        </p:tgtEl>
                                        <p:attrNameLst>
                                          <p:attrName>style.visibility</p:attrName>
                                        </p:attrNameLst>
                                      </p:cBhvr>
                                      <p:to>
                                        <p:strVal val="visible"/>
                                      </p:to>
                                    </p:set>
                                    <p:animEffect transition="in" filter="wipe(down)">
                                      <p:cBhvr>
                                        <p:cTn id="47" dur="500"/>
                                        <p:tgtEl>
                                          <p:spTgt spid="33902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339036"/>
                                        </p:tgtEl>
                                        <p:attrNameLst>
                                          <p:attrName>style.visibility</p:attrName>
                                        </p:attrNameLst>
                                      </p:cBhvr>
                                      <p:to>
                                        <p:strVal val="visible"/>
                                      </p:to>
                                    </p:set>
                                    <p:animEffect transition="in" filter="wipe(down)">
                                      <p:cBhvr>
                                        <p:cTn id="52" dur="500"/>
                                        <p:tgtEl>
                                          <p:spTgt spid="33903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339044"/>
                                        </p:tgtEl>
                                        <p:attrNameLst>
                                          <p:attrName>style.visibility</p:attrName>
                                        </p:attrNameLst>
                                      </p:cBhvr>
                                      <p:to>
                                        <p:strVal val="visible"/>
                                      </p:to>
                                    </p:set>
                                    <p:animEffect transition="in" filter="wipe(down)">
                                      <p:cBhvr>
                                        <p:cTn id="57" dur="500"/>
                                        <p:tgtEl>
                                          <p:spTgt spid="33904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338966"/>
                                        </p:tgtEl>
                                        <p:attrNameLst>
                                          <p:attrName>style.visibility</p:attrName>
                                        </p:attrNameLst>
                                      </p:cBhvr>
                                      <p:to>
                                        <p:strVal val="visible"/>
                                      </p:to>
                                    </p:set>
                                    <p:animEffect transition="in" filter="wipe(down)">
                                      <p:cBhvr>
                                        <p:cTn id="62" dur="500"/>
                                        <p:tgtEl>
                                          <p:spTgt spid="33896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39052"/>
                                        </p:tgtEl>
                                        <p:attrNameLst>
                                          <p:attrName>style.visibility</p:attrName>
                                        </p:attrNameLst>
                                      </p:cBhvr>
                                      <p:to>
                                        <p:strVal val="visible"/>
                                      </p:to>
                                    </p:set>
                                    <p:anim calcmode="lin" valueType="num">
                                      <p:cBhvr additive="base">
                                        <p:cTn id="67" dur="500" fill="hold"/>
                                        <p:tgtEl>
                                          <p:spTgt spid="339052"/>
                                        </p:tgtEl>
                                        <p:attrNameLst>
                                          <p:attrName>ppt_x</p:attrName>
                                        </p:attrNameLst>
                                      </p:cBhvr>
                                      <p:tavLst>
                                        <p:tav tm="0">
                                          <p:val>
                                            <p:strVal val="#ppt_x"/>
                                          </p:val>
                                        </p:tav>
                                        <p:tav tm="100000">
                                          <p:val>
                                            <p:strVal val="#ppt_x"/>
                                          </p:val>
                                        </p:tav>
                                      </p:tavLst>
                                    </p:anim>
                                    <p:anim calcmode="lin" valueType="num">
                                      <p:cBhvr additive="base">
                                        <p:cTn id="68" dur="500" fill="hold"/>
                                        <p:tgtEl>
                                          <p:spTgt spid="339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05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lgn="l"/>
            <a:r>
              <a:rPr lang="en-US" altLang="zh-CN" dirty="0"/>
              <a:t>3</a:t>
            </a:r>
            <a:r>
              <a:rPr lang="zh-CN" altLang="en-US" dirty="0"/>
              <a:t>．深度优先遍历</a:t>
            </a:r>
          </a:p>
        </p:txBody>
      </p:sp>
      <p:sp>
        <p:nvSpPr>
          <p:cNvPr id="339971" name="Rectangle 3" descr="Rectangle: Click to edit Master text styles&#10;Second level&#10;Third level&#10;Fourth level&#10;Fifth level"/>
          <p:cNvSpPr>
            <a:spLocks noGrp="1" noChangeArrowheads="1"/>
          </p:cNvSpPr>
          <p:nvPr>
            <p:ph type="body" idx="1"/>
          </p:nvPr>
        </p:nvSpPr>
        <p:spPr>
          <a:xfrm>
            <a:off x="1342578" y="1905000"/>
            <a:ext cx="7549902" cy="4114800"/>
          </a:xfrm>
        </p:spPr>
        <p:txBody>
          <a:bodyPr/>
          <a:lstStyle/>
          <a:p>
            <a:r>
              <a:rPr lang="zh-CN" altLang="en-US" sz="2400" dirty="0">
                <a:latin typeface="+mj-lt"/>
                <a:ea typeface="+mj-ea"/>
              </a:rPr>
              <a:t>初始状态</a:t>
            </a:r>
          </a:p>
          <a:p>
            <a:pPr>
              <a:buFont typeface="Wingdings" pitchFamily="2" charset="2"/>
              <a:buNone/>
            </a:pPr>
            <a:r>
              <a:rPr lang="en-US" altLang="zh-CN" sz="2400" dirty="0">
                <a:latin typeface="+mj-lt"/>
                <a:ea typeface="+mj-ea"/>
              </a:rPr>
              <a:t>    </a:t>
            </a:r>
            <a:r>
              <a:rPr lang="zh-CN" altLang="en-US" sz="2400" dirty="0">
                <a:latin typeface="+mj-lt"/>
                <a:ea typeface="+mj-ea"/>
              </a:rPr>
              <a:t>所有结点均未被访问，附设一个数组记录结点状态：</a:t>
            </a:r>
            <a:endParaRPr lang="en-US" altLang="zh-CN" sz="2400" dirty="0">
              <a:latin typeface="+mj-lt"/>
              <a:ea typeface="+mj-ea"/>
            </a:endParaRPr>
          </a:p>
          <a:p>
            <a:pPr>
              <a:buFont typeface="Wingdings" pitchFamily="2" charset="2"/>
              <a:buNone/>
            </a:pPr>
            <a:r>
              <a:rPr lang="en-US" altLang="zh-CN" sz="2400" dirty="0">
                <a:latin typeface="+mj-lt"/>
                <a:ea typeface="+mj-ea"/>
              </a:rPr>
              <a:t>      </a:t>
            </a:r>
            <a:r>
              <a:rPr lang="en-US" altLang="zh-CN" sz="2400" b="0" dirty="0" err="1">
                <a:solidFill>
                  <a:srgbClr val="FF6600"/>
                </a:solidFill>
                <a:latin typeface="+mj-lt"/>
                <a:ea typeface="+mj-ea"/>
              </a:rPr>
              <a:t>bool</a:t>
            </a:r>
            <a:r>
              <a:rPr lang="en-US" altLang="zh-CN" sz="2400" b="0" dirty="0">
                <a:solidFill>
                  <a:srgbClr val="FF6600"/>
                </a:solidFill>
                <a:latin typeface="+mj-lt"/>
                <a:ea typeface="+mj-ea"/>
              </a:rPr>
              <a:t> visited[MAXSIZE]={0};</a:t>
            </a:r>
          </a:p>
          <a:p>
            <a:r>
              <a:rPr lang="zh-CN" altLang="en-US" sz="2400" dirty="0">
                <a:latin typeface="+mj-lt"/>
                <a:ea typeface="+mj-ea"/>
              </a:rPr>
              <a:t>从结点</a:t>
            </a:r>
            <a:r>
              <a:rPr lang="en-US" altLang="zh-CN" sz="2400" dirty="0">
                <a:latin typeface="+mj-lt"/>
                <a:ea typeface="+mj-ea"/>
              </a:rPr>
              <a:t>v</a:t>
            </a:r>
            <a:r>
              <a:rPr lang="zh-CN" altLang="en-US" sz="2400" dirty="0">
                <a:latin typeface="+mj-lt"/>
                <a:ea typeface="+mj-ea"/>
              </a:rPr>
              <a:t>开始访问</a:t>
            </a:r>
          </a:p>
          <a:p>
            <a:pPr>
              <a:buFont typeface="Wingdings" pitchFamily="2" charset="2"/>
              <a:buNone/>
            </a:pPr>
            <a:r>
              <a:rPr lang="en-US" altLang="zh-CN" sz="2400" b="0" dirty="0">
                <a:latin typeface="+mj-lt"/>
                <a:ea typeface="+mj-ea"/>
              </a:rPr>
              <a:t>         </a:t>
            </a:r>
            <a:r>
              <a:rPr lang="zh-CN" altLang="en-US" sz="2400" dirty="0">
                <a:latin typeface="+mj-lt"/>
                <a:ea typeface="+mj-ea"/>
              </a:rPr>
              <a:t>每访问一个结点，设置该结点的</a:t>
            </a:r>
            <a:r>
              <a:rPr lang="en-US" altLang="zh-CN" sz="2400" b="1" dirty="0" smtClean="0">
                <a:solidFill>
                  <a:srgbClr val="C00000"/>
                </a:solidFill>
                <a:latin typeface="+mj-lt"/>
                <a:ea typeface="+mj-ea"/>
              </a:rPr>
              <a:t>visited[</a:t>
            </a:r>
            <a:r>
              <a:rPr lang="en-US" altLang="zh-CN" sz="2400" b="1" dirty="0" err="1" smtClean="0">
                <a:solidFill>
                  <a:srgbClr val="C00000"/>
                </a:solidFill>
                <a:latin typeface="+mj-lt"/>
                <a:ea typeface="+mj-ea"/>
              </a:rPr>
              <a:t>i</a:t>
            </a:r>
            <a:r>
              <a:rPr lang="en-US" altLang="zh-CN" sz="2400" b="1" dirty="0" smtClean="0">
                <a:solidFill>
                  <a:srgbClr val="C00000"/>
                </a:solidFill>
                <a:latin typeface="+mj-lt"/>
                <a:ea typeface="+mj-ea"/>
              </a:rPr>
              <a:t>]=</a:t>
            </a:r>
            <a:r>
              <a:rPr lang="en-US" altLang="zh-CN" sz="2400" b="1" dirty="0">
                <a:solidFill>
                  <a:srgbClr val="C00000"/>
                </a:solidFill>
                <a:latin typeface="+mj-lt"/>
                <a:ea typeface="+mj-ea"/>
              </a:rPr>
              <a:t>true</a:t>
            </a:r>
          </a:p>
          <a:p>
            <a:r>
              <a:rPr lang="zh-CN" altLang="en-US" sz="2400" dirty="0">
                <a:latin typeface="+mj-lt"/>
                <a:ea typeface="+mj-ea"/>
              </a:rPr>
              <a:t>如何找结点</a:t>
            </a:r>
            <a:r>
              <a:rPr lang="en-US" altLang="zh-CN" sz="2400" dirty="0">
                <a:latin typeface="+mj-lt"/>
                <a:ea typeface="+mj-ea"/>
              </a:rPr>
              <a:t>v</a:t>
            </a:r>
            <a:r>
              <a:rPr lang="zh-CN" altLang="en-US" sz="2400" dirty="0">
                <a:latin typeface="+mj-lt"/>
                <a:ea typeface="+mj-ea"/>
              </a:rPr>
              <a:t>的第一个未访问结点？</a:t>
            </a:r>
          </a:p>
          <a:p>
            <a:pPr>
              <a:buFont typeface="Wingdings" pitchFamily="2" charset="2"/>
              <a:buNone/>
            </a:pPr>
            <a:r>
              <a:rPr lang="zh-CN" altLang="en-US" sz="2400" dirty="0">
                <a:latin typeface="+mj-lt"/>
                <a:ea typeface="+mj-ea"/>
              </a:rPr>
              <a:t>     </a:t>
            </a:r>
            <a:r>
              <a:rPr lang="en-US" altLang="zh-CN" sz="2400" b="0" dirty="0">
                <a:solidFill>
                  <a:srgbClr val="0000FF"/>
                </a:solidFill>
                <a:latin typeface="+mj-lt"/>
                <a:ea typeface="+mj-ea"/>
              </a:rPr>
              <a:t>for</a:t>
            </a:r>
            <a:r>
              <a:rPr lang="en-US" altLang="zh-CN" sz="2400" b="0" dirty="0">
                <a:latin typeface="+mj-lt"/>
                <a:ea typeface="+mj-ea"/>
              </a:rPr>
              <a:t> (</a:t>
            </a:r>
            <a:r>
              <a:rPr lang="en-US" altLang="zh-CN" sz="2400" b="0" dirty="0" err="1">
                <a:solidFill>
                  <a:srgbClr val="0000FF"/>
                </a:solidFill>
                <a:latin typeface="+mj-lt"/>
                <a:ea typeface="+mj-ea"/>
              </a:rPr>
              <a:t>int</a:t>
            </a:r>
            <a:r>
              <a:rPr lang="en-US" altLang="zh-CN" sz="2400" b="0" dirty="0">
                <a:latin typeface="+mj-lt"/>
                <a:ea typeface="+mj-ea"/>
              </a:rPr>
              <a:t> </a:t>
            </a:r>
            <a:r>
              <a:rPr lang="en-US" altLang="zh-CN" sz="2400" b="0" dirty="0">
                <a:solidFill>
                  <a:srgbClr val="003300"/>
                </a:solidFill>
                <a:latin typeface="+mj-lt"/>
                <a:ea typeface="+mj-ea"/>
              </a:rPr>
              <a:t>j=0; j&lt;</a:t>
            </a:r>
            <a:r>
              <a:rPr lang="en-US" altLang="zh-CN" sz="2400" b="0" dirty="0" err="1">
                <a:solidFill>
                  <a:srgbClr val="003300"/>
                </a:solidFill>
                <a:latin typeface="+mj-lt"/>
                <a:ea typeface="+mj-ea"/>
              </a:rPr>
              <a:t>vNum</a:t>
            </a:r>
            <a:r>
              <a:rPr lang="en-US" altLang="zh-CN" sz="2400" b="0" dirty="0">
                <a:solidFill>
                  <a:srgbClr val="003300"/>
                </a:solidFill>
                <a:latin typeface="+mj-lt"/>
                <a:ea typeface="+mj-ea"/>
              </a:rPr>
              <a:t>; j++)</a:t>
            </a:r>
            <a:r>
              <a:rPr lang="en-US" altLang="zh-CN" sz="2400" b="0" dirty="0">
                <a:latin typeface="+mj-lt"/>
                <a:ea typeface="+mj-ea"/>
              </a:rPr>
              <a:t>   </a:t>
            </a:r>
            <a:r>
              <a:rPr lang="en-US" altLang="zh-CN" sz="2400" b="0" dirty="0">
                <a:solidFill>
                  <a:srgbClr val="009900"/>
                </a:solidFill>
                <a:latin typeface="+mj-lt"/>
                <a:ea typeface="+mj-ea"/>
              </a:rPr>
              <a:t>//</a:t>
            </a:r>
            <a:r>
              <a:rPr lang="zh-CN" altLang="en-US" sz="2400" b="0" dirty="0">
                <a:solidFill>
                  <a:srgbClr val="009900"/>
                </a:solidFill>
                <a:latin typeface="+mj-lt"/>
                <a:ea typeface="+mj-ea"/>
              </a:rPr>
              <a:t>非连通图</a:t>
            </a:r>
            <a:endParaRPr lang="en-US" altLang="zh-CN" sz="2400" b="0" dirty="0">
              <a:solidFill>
                <a:srgbClr val="009900"/>
              </a:solidFill>
              <a:latin typeface="+mj-lt"/>
              <a:ea typeface="+mj-ea"/>
            </a:endParaRPr>
          </a:p>
          <a:p>
            <a:pPr>
              <a:spcBef>
                <a:spcPct val="10000"/>
              </a:spcBef>
              <a:buFont typeface="Wingdings" pitchFamily="2" charset="2"/>
              <a:buNone/>
            </a:pPr>
            <a:r>
              <a:rPr lang="en-US" altLang="zh-CN" sz="2400" b="0" dirty="0">
                <a:latin typeface="+mj-lt"/>
                <a:ea typeface="+mj-ea"/>
              </a:rPr>
              <a:t>             </a:t>
            </a:r>
            <a:r>
              <a:rPr lang="en-US" altLang="zh-CN" sz="2400" b="0" dirty="0">
                <a:solidFill>
                  <a:srgbClr val="0000FF"/>
                </a:solidFill>
                <a:latin typeface="+mj-lt"/>
                <a:ea typeface="+mj-ea"/>
              </a:rPr>
              <a:t>if</a:t>
            </a:r>
            <a:r>
              <a:rPr lang="en-US" altLang="zh-CN" sz="2400" b="0" dirty="0">
                <a:latin typeface="+mj-lt"/>
                <a:ea typeface="+mj-ea"/>
              </a:rPr>
              <a:t> </a:t>
            </a:r>
            <a:r>
              <a:rPr lang="en-US" altLang="zh-CN" sz="2400" b="0" dirty="0">
                <a:solidFill>
                  <a:srgbClr val="003300"/>
                </a:solidFill>
                <a:latin typeface="+mj-lt"/>
                <a:ea typeface="+mj-ea"/>
              </a:rPr>
              <a:t>(arc[v][j]==1 &amp;&amp; visited[j]==0)</a:t>
            </a:r>
          </a:p>
          <a:p>
            <a:pPr>
              <a:spcBef>
                <a:spcPct val="10000"/>
              </a:spcBef>
              <a:buFont typeface="Wingdings" pitchFamily="2" charset="2"/>
              <a:buNone/>
            </a:pPr>
            <a:r>
              <a:rPr lang="zh-CN" altLang="en-US" sz="2400" b="0" dirty="0">
                <a:latin typeface="+mj-lt"/>
                <a:ea typeface="+mj-ea"/>
              </a:rPr>
              <a:t>                    </a:t>
            </a:r>
            <a:r>
              <a:rPr lang="en-US" altLang="zh-CN" sz="2400" b="0" dirty="0">
                <a:solidFill>
                  <a:srgbClr val="009900"/>
                </a:solidFill>
                <a:latin typeface="+mj-lt"/>
                <a:ea typeface="+mj-ea"/>
              </a:rPr>
              <a:t>//</a:t>
            </a:r>
            <a:r>
              <a:rPr lang="zh-CN" altLang="en-US" sz="2400" b="0" dirty="0">
                <a:solidFill>
                  <a:srgbClr val="009900"/>
                </a:solidFill>
                <a:latin typeface="+mj-lt"/>
                <a:ea typeface="+mj-ea"/>
              </a:rPr>
              <a:t>结点</a:t>
            </a:r>
            <a:r>
              <a:rPr lang="en-US" altLang="zh-CN" sz="2400" b="0" dirty="0">
                <a:solidFill>
                  <a:srgbClr val="009900"/>
                </a:solidFill>
                <a:latin typeface="+mj-lt"/>
                <a:ea typeface="+mj-ea"/>
              </a:rPr>
              <a:t>j</a:t>
            </a:r>
            <a:r>
              <a:rPr lang="zh-CN" altLang="en-US" sz="2400" b="0" dirty="0">
                <a:solidFill>
                  <a:srgbClr val="009900"/>
                </a:solidFill>
                <a:latin typeface="+mj-lt"/>
                <a:ea typeface="+mj-ea"/>
              </a:rPr>
              <a:t>是下一个被访问的结点</a:t>
            </a:r>
          </a:p>
        </p:txBody>
      </p:sp>
    </p:spTree>
    <p:extLst>
      <p:ext uri="{BB962C8B-B14F-4D97-AF65-F5344CB8AC3E}">
        <p14:creationId xmlns:p14="http://schemas.microsoft.com/office/powerpoint/2010/main" val="2342640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altLang="zh-CN" dirty="0"/>
              <a:t>3</a:t>
            </a:r>
            <a:r>
              <a:rPr lang="zh-CN" altLang="en-US" dirty="0"/>
              <a:t>．深度优先遍历</a:t>
            </a:r>
          </a:p>
        </p:txBody>
      </p:sp>
      <p:sp>
        <p:nvSpPr>
          <p:cNvPr id="340995" name="Rectangle 3" descr="Rectangle: Click to edit Master text styles&#10;Second level&#10;Third level&#10;Fourth level&#10;Fifth level"/>
          <p:cNvSpPr>
            <a:spLocks noGrp="1" noChangeArrowheads="1"/>
          </p:cNvSpPr>
          <p:nvPr>
            <p:ph type="body" sz="half" idx="1"/>
          </p:nvPr>
        </p:nvSpPr>
        <p:spPr>
          <a:xfrm>
            <a:off x="838200" y="1700808"/>
            <a:ext cx="7478713" cy="4114800"/>
          </a:xfrm>
        </p:spPr>
        <p:txBody>
          <a:bodyPr/>
          <a:lstStyle/>
          <a:p>
            <a:r>
              <a:rPr lang="zh-CN" altLang="en-US" dirty="0">
                <a:latin typeface="+mj-lt"/>
                <a:ea typeface="+mj-ea"/>
              </a:rPr>
              <a:t>伪代码</a:t>
            </a:r>
          </a:p>
          <a:p>
            <a:pPr>
              <a:buFont typeface="Wingdings" pitchFamily="2" charset="2"/>
              <a:buNone/>
            </a:pPr>
            <a:r>
              <a:rPr kumimoji="1" lang="zh-CN" altLang="en-US" dirty="0">
                <a:solidFill>
                  <a:srgbClr val="000000"/>
                </a:solidFill>
                <a:latin typeface="+mj-lt"/>
                <a:ea typeface="+mj-ea"/>
              </a:rPr>
              <a:t>   </a:t>
            </a:r>
            <a:r>
              <a:rPr kumimoji="1" lang="zh-CN" altLang="en-US" dirty="0" smtClean="0">
                <a:solidFill>
                  <a:srgbClr val="000000"/>
                </a:solidFill>
                <a:latin typeface="+mj-lt"/>
                <a:ea typeface="+mj-ea"/>
              </a:rPr>
              <a:t>     </a:t>
            </a:r>
            <a:r>
              <a:rPr kumimoji="1" lang="en-US" altLang="zh-CN" b="0" dirty="0">
                <a:solidFill>
                  <a:srgbClr val="000000"/>
                </a:solidFill>
                <a:latin typeface="+mj-lt"/>
                <a:ea typeface="+mj-ea"/>
              </a:rPr>
              <a:t>1.</a:t>
            </a:r>
            <a:r>
              <a:rPr kumimoji="1" lang="zh-CN" altLang="en-US" b="0" dirty="0">
                <a:solidFill>
                  <a:srgbClr val="000000"/>
                </a:solidFill>
                <a:latin typeface="+mj-lt"/>
                <a:ea typeface="+mj-ea"/>
              </a:rPr>
              <a:t>访问顶点</a:t>
            </a:r>
            <a:r>
              <a:rPr kumimoji="1" lang="en-US" altLang="zh-CN" b="0" dirty="0">
                <a:solidFill>
                  <a:srgbClr val="000000"/>
                </a:solidFill>
                <a:latin typeface="+mj-lt"/>
                <a:ea typeface="+mj-ea"/>
              </a:rPr>
              <a:t>v, </a:t>
            </a:r>
            <a:r>
              <a:rPr kumimoji="1" lang="zh-CN" altLang="en-US" b="0" dirty="0">
                <a:solidFill>
                  <a:srgbClr val="000000"/>
                </a:solidFill>
                <a:latin typeface="+mj-lt"/>
                <a:ea typeface="+mj-ea"/>
              </a:rPr>
              <a:t>设置</a:t>
            </a:r>
            <a:r>
              <a:rPr kumimoji="1" lang="en-US" altLang="zh-CN" b="0" dirty="0">
                <a:solidFill>
                  <a:srgbClr val="000000"/>
                </a:solidFill>
                <a:latin typeface="+mj-lt"/>
                <a:ea typeface="+mj-ea"/>
              </a:rPr>
              <a:t>visited[v]=1;</a:t>
            </a:r>
          </a:p>
          <a:p>
            <a:pPr>
              <a:buFont typeface="Wingdings" pitchFamily="2" charset="2"/>
              <a:buNone/>
            </a:pPr>
            <a:r>
              <a:rPr kumimoji="1" lang="en-US" altLang="zh-CN" b="0" dirty="0">
                <a:solidFill>
                  <a:srgbClr val="000000"/>
                </a:solidFill>
                <a:latin typeface="+mj-lt"/>
                <a:ea typeface="+mj-ea"/>
              </a:rPr>
              <a:t>        2. </a:t>
            </a:r>
            <a:r>
              <a:rPr kumimoji="1" lang="en-US" altLang="zh-CN" b="0" dirty="0" smtClean="0">
                <a:solidFill>
                  <a:srgbClr val="000000"/>
                </a:solidFill>
                <a:latin typeface="+mj-lt"/>
                <a:ea typeface="+mj-ea"/>
              </a:rPr>
              <a:t>w = v</a:t>
            </a:r>
            <a:r>
              <a:rPr kumimoji="1" lang="zh-CN" altLang="en-US" b="0" dirty="0">
                <a:solidFill>
                  <a:srgbClr val="000000"/>
                </a:solidFill>
                <a:latin typeface="+mj-lt"/>
                <a:ea typeface="+mj-ea"/>
              </a:rPr>
              <a:t>的第一个邻接点</a:t>
            </a:r>
          </a:p>
          <a:p>
            <a:pPr>
              <a:buFont typeface="Wingdings" pitchFamily="2" charset="2"/>
              <a:buNone/>
            </a:pPr>
            <a:r>
              <a:rPr kumimoji="1" lang="en-US" altLang="zh-CN" b="0" dirty="0">
                <a:solidFill>
                  <a:srgbClr val="000000"/>
                </a:solidFill>
                <a:latin typeface="+mj-lt"/>
                <a:ea typeface="+mj-ea"/>
              </a:rPr>
              <a:t>        3. while (w</a:t>
            </a:r>
            <a:r>
              <a:rPr kumimoji="1" lang="zh-CN" altLang="en-US" b="0" dirty="0">
                <a:solidFill>
                  <a:srgbClr val="000000"/>
                </a:solidFill>
                <a:latin typeface="+mj-lt"/>
                <a:ea typeface="+mj-ea"/>
              </a:rPr>
              <a:t>存在</a:t>
            </a:r>
            <a:r>
              <a:rPr kumimoji="1" lang="en-US" altLang="zh-CN" b="0" dirty="0">
                <a:solidFill>
                  <a:srgbClr val="000000"/>
                </a:solidFill>
                <a:latin typeface="+mj-lt"/>
                <a:ea typeface="+mj-ea"/>
              </a:rPr>
              <a:t>)</a:t>
            </a:r>
          </a:p>
          <a:p>
            <a:pPr>
              <a:buFont typeface="Wingdings" pitchFamily="2" charset="2"/>
              <a:buNone/>
            </a:pPr>
            <a:r>
              <a:rPr kumimoji="1" lang="en-US" altLang="zh-CN" b="0" dirty="0">
                <a:solidFill>
                  <a:srgbClr val="000000"/>
                </a:solidFill>
                <a:latin typeface="+mj-lt"/>
                <a:ea typeface="+mj-ea"/>
              </a:rPr>
              <a:t>             3.1  if(w</a:t>
            </a:r>
            <a:r>
              <a:rPr kumimoji="1" lang="zh-CN" altLang="en-US" b="0" dirty="0">
                <a:solidFill>
                  <a:srgbClr val="000000"/>
                </a:solidFill>
                <a:latin typeface="+mj-lt"/>
                <a:ea typeface="+mj-ea"/>
              </a:rPr>
              <a:t>未被访问</a:t>
            </a:r>
            <a:r>
              <a:rPr kumimoji="1" lang="en-US" altLang="zh-CN" b="0" dirty="0">
                <a:solidFill>
                  <a:srgbClr val="000000"/>
                </a:solidFill>
                <a:latin typeface="+mj-lt"/>
                <a:ea typeface="+mj-ea"/>
              </a:rPr>
              <a:t>)</a:t>
            </a:r>
          </a:p>
          <a:p>
            <a:pPr>
              <a:buFont typeface="Wingdings" pitchFamily="2" charset="2"/>
              <a:buNone/>
            </a:pPr>
            <a:r>
              <a:rPr kumimoji="1" lang="zh-CN" altLang="en-US" b="0" dirty="0">
                <a:solidFill>
                  <a:srgbClr val="000000"/>
                </a:solidFill>
                <a:latin typeface="+mj-lt"/>
                <a:ea typeface="+mj-ea"/>
              </a:rPr>
              <a:t>                          从</a:t>
            </a:r>
            <a:r>
              <a:rPr kumimoji="1" lang="en-US" altLang="zh-CN" b="0" dirty="0">
                <a:solidFill>
                  <a:srgbClr val="000000"/>
                </a:solidFill>
                <a:latin typeface="+mj-lt"/>
                <a:ea typeface="+mj-ea"/>
              </a:rPr>
              <a:t>w</a:t>
            </a:r>
            <a:r>
              <a:rPr kumimoji="1" lang="zh-CN" altLang="en-US" b="0" dirty="0">
                <a:solidFill>
                  <a:srgbClr val="000000"/>
                </a:solidFill>
                <a:latin typeface="+mj-lt"/>
                <a:ea typeface="+mj-ea"/>
              </a:rPr>
              <a:t>开始深度优先遍历</a:t>
            </a:r>
          </a:p>
          <a:p>
            <a:pPr>
              <a:buFont typeface="Wingdings" pitchFamily="2" charset="2"/>
              <a:buNone/>
            </a:pPr>
            <a:r>
              <a:rPr kumimoji="1" lang="zh-CN" altLang="en-US" b="0" dirty="0">
                <a:solidFill>
                  <a:srgbClr val="000000"/>
                </a:solidFill>
                <a:latin typeface="+mj-lt"/>
                <a:ea typeface="+mj-ea"/>
              </a:rPr>
              <a:t>             </a:t>
            </a:r>
            <a:r>
              <a:rPr kumimoji="1" lang="en-US" altLang="zh-CN" b="0" dirty="0">
                <a:solidFill>
                  <a:srgbClr val="000000"/>
                </a:solidFill>
                <a:latin typeface="+mj-lt"/>
                <a:ea typeface="+mj-ea"/>
              </a:rPr>
              <a:t>3.2  w=</a:t>
            </a:r>
            <a:r>
              <a:rPr kumimoji="1" lang="zh-CN" altLang="en-US" b="0" dirty="0">
                <a:solidFill>
                  <a:srgbClr val="000000"/>
                </a:solidFill>
                <a:latin typeface="+mj-lt"/>
                <a:ea typeface="+mj-ea"/>
              </a:rPr>
              <a:t>下一个邻接点</a:t>
            </a:r>
            <a:endParaRPr kumimoji="1" lang="en-US" altLang="zh-CN" b="0" dirty="0">
              <a:solidFill>
                <a:srgbClr val="000000"/>
              </a:solidFill>
              <a:latin typeface="+mj-lt"/>
              <a:ea typeface="+mj-ea"/>
            </a:endParaRPr>
          </a:p>
        </p:txBody>
      </p:sp>
      <p:sp>
        <p:nvSpPr>
          <p:cNvPr id="340997" name="Text Box 5"/>
          <p:cNvSpPr txBox="1">
            <a:spLocks noChangeArrowheads="1"/>
          </p:cNvSpPr>
          <p:nvPr/>
        </p:nvSpPr>
        <p:spPr bwMode="auto">
          <a:xfrm>
            <a:off x="1475656" y="6165304"/>
            <a:ext cx="5400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009900"/>
                </a:solidFill>
                <a:latin typeface="+mj-lt"/>
                <a:ea typeface="+mj-ea"/>
              </a:rPr>
              <a:t>深度优先遍历：</a:t>
            </a:r>
            <a:r>
              <a:rPr lang="en-US" altLang="zh-CN" sz="2800" dirty="0">
                <a:solidFill>
                  <a:srgbClr val="009900"/>
                </a:solidFill>
                <a:latin typeface="+mj-lt"/>
                <a:ea typeface="+mj-ea"/>
              </a:rPr>
              <a:t>A B D C E F H G</a:t>
            </a:r>
          </a:p>
        </p:txBody>
      </p:sp>
    </p:spTree>
    <p:extLst>
      <p:ext uri="{BB962C8B-B14F-4D97-AF65-F5344CB8AC3E}">
        <p14:creationId xmlns:p14="http://schemas.microsoft.com/office/powerpoint/2010/main" val="1533499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0997"/>
                                        </p:tgtEl>
                                        <p:attrNameLst>
                                          <p:attrName>style.visibility</p:attrName>
                                        </p:attrNameLst>
                                      </p:cBhvr>
                                      <p:to>
                                        <p:strVal val="visible"/>
                                      </p:to>
                                    </p:set>
                                    <p:anim calcmode="lin" valueType="num">
                                      <p:cBhvr additive="base">
                                        <p:cTn id="7" dur="500" fill="hold"/>
                                        <p:tgtEl>
                                          <p:spTgt spid="340997"/>
                                        </p:tgtEl>
                                        <p:attrNameLst>
                                          <p:attrName>ppt_x</p:attrName>
                                        </p:attrNameLst>
                                      </p:cBhvr>
                                      <p:tavLst>
                                        <p:tav tm="0">
                                          <p:val>
                                            <p:strVal val="#ppt_x"/>
                                          </p:val>
                                        </p:tav>
                                        <p:tav tm="100000">
                                          <p:val>
                                            <p:strVal val="#ppt_x"/>
                                          </p:val>
                                        </p:tav>
                                      </p:tavLst>
                                    </p:anim>
                                    <p:anim calcmode="lin" valueType="num">
                                      <p:cBhvr additive="base">
                                        <p:cTn id="8" dur="500" fill="hold"/>
                                        <p:tgtEl>
                                          <p:spTgt spid="3409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3"/>
          <p:cNvSpPr>
            <a:spLocks noGrp="1" noChangeArrowheads="1"/>
          </p:cNvSpPr>
          <p:nvPr>
            <p:ph type="body" idx="1"/>
          </p:nvPr>
        </p:nvSpPr>
        <p:spPr>
          <a:xfrm>
            <a:off x="1309464" y="882352"/>
            <a:ext cx="5638800" cy="5715000"/>
          </a:xfrm>
        </p:spPr>
        <p:txBody>
          <a:bodyPr/>
          <a:lstStyle/>
          <a:p>
            <a:pPr eaLnBrk="1" hangingPunct="1"/>
            <a:endParaRPr lang="en-US" altLang="zh-CN" sz="2400" dirty="0" smtClean="0">
              <a:latin typeface="+mj-lt"/>
              <a:ea typeface="+mj-ea"/>
            </a:endParaRPr>
          </a:p>
          <a:p>
            <a:pPr eaLnBrk="1" hangingPunct="1"/>
            <a:r>
              <a:rPr lang="zh-CN" altLang="en-US" sz="2400" dirty="0" smtClean="0">
                <a:latin typeface="+mj-lt"/>
                <a:ea typeface="+mj-ea"/>
              </a:rPr>
              <a:t>线性表中，数据元素之间为线性关系，每个数据元素只有一个直接前驱和一个直接后继</a:t>
            </a:r>
          </a:p>
          <a:p>
            <a:pPr eaLnBrk="1" hangingPunct="1">
              <a:buFont typeface="Wingdings" pitchFamily="2" charset="2"/>
              <a:buNone/>
            </a:pPr>
            <a:endParaRPr lang="zh-CN" altLang="en-US" sz="2400" dirty="0" smtClean="0">
              <a:latin typeface="+mj-lt"/>
              <a:ea typeface="+mj-ea"/>
            </a:endParaRPr>
          </a:p>
          <a:p>
            <a:pPr eaLnBrk="1" hangingPunct="1">
              <a:buFont typeface="Wingdings" pitchFamily="2" charset="2"/>
              <a:buNone/>
            </a:pPr>
            <a:endParaRPr lang="zh-CN" altLang="en-US" sz="2400" dirty="0" smtClean="0">
              <a:latin typeface="+mj-lt"/>
              <a:ea typeface="+mj-ea"/>
            </a:endParaRPr>
          </a:p>
          <a:p>
            <a:pPr eaLnBrk="1" hangingPunct="1"/>
            <a:r>
              <a:rPr lang="zh-CN" altLang="en-US" sz="2400" dirty="0" smtClean="0">
                <a:latin typeface="+mj-lt"/>
                <a:ea typeface="+mj-ea"/>
              </a:rPr>
              <a:t>树形结构中，数据元素之间一对多的关系</a:t>
            </a:r>
          </a:p>
          <a:p>
            <a:pPr eaLnBrk="1" hangingPunct="1"/>
            <a:endParaRPr lang="zh-CN" altLang="en-US" sz="2400" dirty="0" smtClean="0">
              <a:latin typeface="+mj-lt"/>
              <a:ea typeface="+mj-ea"/>
            </a:endParaRPr>
          </a:p>
          <a:p>
            <a:pPr eaLnBrk="1" hangingPunct="1"/>
            <a:endParaRPr lang="zh-CN" altLang="en-US" sz="2400" dirty="0" smtClean="0">
              <a:latin typeface="+mj-lt"/>
              <a:ea typeface="+mj-ea"/>
            </a:endParaRPr>
          </a:p>
          <a:p>
            <a:pPr eaLnBrk="1" hangingPunct="1"/>
            <a:r>
              <a:rPr lang="zh-CN" altLang="en-US" sz="2400" dirty="0" smtClean="0">
                <a:latin typeface="+mj-lt"/>
                <a:ea typeface="+mj-ea"/>
              </a:rPr>
              <a:t>图形结构中，结点之间多对多的关系</a:t>
            </a:r>
          </a:p>
        </p:txBody>
      </p:sp>
      <p:grpSp>
        <p:nvGrpSpPr>
          <p:cNvPr id="3075" name="Group 4"/>
          <p:cNvGrpSpPr>
            <a:grpSpLocks/>
          </p:cNvGrpSpPr>
          <p:nvPr/>
        </p:nvGrpSpPr>
        <p:grpSpPr bwMode="auto">
          <a:xfrm>
            <a:off x="1758330" y="441643"/>
            <a:ext cx="5051425" cy="584200"/>
            <a:chOff x="424" y="936"/>
            <a:chExt cx="4144" cy="368"/>
          </a:xfrm>
        </p:grpSpPr>
        <p:sp>
          <p:nvSpPr>
            <p:cNvPr id="3114" name="Oval 5"/>
            <p:cNvSpPr>
              <a:spLocks noChangeArrowheads="1"/>
            </p:cNvSpPr>
            <p:nvPr/>
          </p:nvSpPr>
          <p:spPr bwMode="auto">
            <a:xfrm>
              <a:off x="424" y="960"/>
              <a:ext cx="464" cy="344"/>
            </a:xfrm>
            <a:prstGeom prst="ellipse">
              <a:avLst/>
            </a:prstGeom>
            <a:solidFill>
              <a:schemeClr val="accent1"/>
            </a:solidFill>
            <a:ln w="28575">
              <a:solidFill>
                <a:schemeClr val="bg1"/>
              </a:solidFill>
              <a:round/>
              <a:headEnd/>
              <a:tailEnd/>
            </a:ln>
          </p:spPr>
          <p:txBody>
            <a:bodyPr wrap="none" anchor="ctr"/>
            <a:lstStyle/>
            <a:p>
              <a:endParaRPr lang="zh-CN" altLang="en-US"/>
            </a:p>
          </p:txBody>
        </p:sp>
        <p:sp>
          <p:nvSpPr>
            <p:cNvPr id="3115" name="Oval 6"/>
            <p:cNvSpPr>
              <a:spLocks noChangeArrowheads="1"/>
            </p:cNvSpPr>
            <p:nvPr/>
          </p:nvSpPr>
          <p:spPr bwMode="auto">
            <a:xfrm>
              <a:off x="1336" y="952"/>
              <a:ext cx="464" cy="344"/>
            </a:xfrm>
            <a:prstGeom prst="ellipse">
              <a:avLst/>
            </a:prstGeom>
            <a:solidFill>
              <a:schemeClr val="accent1"/>
            </a:solidFill>
            <a:ln w="28575">
              <a:solidFill>
                <a:schemeClr val="bg1"/>
              </a:solidFill>
              <a:round/>
              <a:headEnd/>
              <a:tailEnd/>
            </a:ln>
          </p:spPr>
          <p:txBody>
            <a:bodyPr wrap="none" anchor="ctr"/>
            <a:lstStyle/>
            <a:p>
              <a:endParaRPr lang="zh-CN" altLang="en-US"/>
            </a:p>
          </p:txBody>
        </p:sp>
        <p:sp>
          <p:nvSpPr>
            <p:cNvPr id="3116" name="Line 7"/>
            <p:cNvSpPr>
              <a:spLocks noChangeShapeType="1"/>
            </p:cNvSpPr>
            <p:nvPr/>
          </p:nvSpPr>
          <p:spPr bwMode="auto">
            <a:xfrm>
              <a:off x="880" y="1128"/>
              <a:ext cx="456" cy="1"/>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7" name="Line 8"/>
            <p:cNvSpPr>
              <a:spLocks noChangeShapeType="1"/>
            </p:cNvSpPr>
            <p:nvPr/>
          </p:nvSpPr>
          <p:spPr bwMode="auto">
            <a:xfrm>
              <a:off x="1800" y="1128"/>
              <a:ext cx="456" cy="1"/>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8" name="Oval 9"/>
            <p:cNvSpPr>
              <a:spLocks noChangeArrowheads="1"/>
            </p:cNvSpPr>
            <p:nvPr/>
          </p:nvSpPr>
          <p:spPr bwMode="auto">
            <a:xfrm>
              <a:off x="2256" y="952"/>
              <a:ext cx="464" cy="344"/>
            </a:xfrm>
            <a:prstGeom prst="ellipse">
              <a:avLst/>
            </a:prstGeom>
            <a:solidFill>
              <a:schemeClr val="accent1"/>
            </a:solidFill>
            <a:ln w="28575">
              <a:solidFill>
                <a:schemeClr val="bg1"/>
              </a:solidFill>
              <a:round/>
              <a:headEnd/>
              <a:tailEnd/>
            </a:ln>
          </p:spPr>
          <p:txBody>
            <a:bodyPr wrap="none" anchor="ctr"/>
            <a:lstStyle/>
            <a:p>
              <a:endParaRPr lang="zh-CN" altLang="en-US"/>
            </a:p>
          </p:txBody>
        </p:sp>
        <p:sp>
          <p:nvSpPr>
            <p:cNvPr id="3119" name="Line 10"/>
            <p:cNvSpPr>
              <a:spLocks noChangeShapeType="1"/>
            </p:cNvSpPr>
            <p:nvPr/>
          </p:nvSpPr>
          <p:spPr bwMode="auto">
            <a:xfrm>
              <a:off x="2720" y="1128"/>
              <a:ext cx="456" cy="1"/>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0" name="Oval 11"/>
            <p:cNvSpPr>
              <a:spLocks noChangeArrowheads="1"/>
            </p:cNvSpPr>
            <p:nvPr/>
          </p:nvSpPr>
          <p:spPr bwMode="auto">
            <a:xfrm>
              <a:off x="3184" y="952"/>
              <a:ext cx="464" cy="344"/>
            </a:xfrm>
            <a:prstGeom prst="ellipse">
              <a:avLst/>
            </a:prstGeom>
            <a:solidFill>
              <a:schemeClr val="accent1"/>
            </a:solidFill>
            <a:ln w="28575">
              <a:solidFill>
                <a:schemeClr val="bg1"/>
              </a:solidFill>
              <a:round/>
              <a:headEnd/>
              <a:tailEnd/>
            </a:ln>
          </p:spPr>
          <p:txBody>
            <a:bodyPr wrap="none" anchor="ctr"/>
            <a:lstStyle/>
            <a:p>
              <a:endParaRPr lang="zh-CN" altLang="en-US"/>
            </a:p>
          </p:txBody>
        </p:sp>
        <p:sp>
          <p:nvSpPr>
            <p:cNvPr id="3121" name="Line 12"/>
            <p:cNvSpPr>
              <a:spLocks noChangeShapeType="1"/>
            </p:cNvSpPr>
            <p:nvPr/>
          </p:nvSpPr>
          <p:spPr bwMode="auto">
            <a:xfrm>
              <a:off x="3648" y="1120"/>
              <a:ext cx="456" cy="1"/>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2" name="Oval 13"/>
            <p:cNvSpPr>
              <a:spLocks noChangeArrowheads="1"/>
            </p:cNvSpPr>
            <p:nvPr/>
          </p:nvSpPr>
          <p:spPr bwMode="auto">
            <a:xfrm>
              <a:off x="4104" y="936"/>
              <a:ext cx="464" cy="344"/>
            </a:xfrm>
            <a:prstGeom prst="ellipse">
              <a:avLst/>
            </a:prstGeom>
            <a:solidFill>
              <a:schemeClr val="accent1"/>
            </a:solidFill>
            <a:ln w="28575">
              <a:solidFill>
                <a:schemeClr val="bg1"/>
              </a:solidFill>
              <a:round/>
              <a:headEnd/>
              <a:tailEnd/>
            </a:ln>
          </p:spPr>
          <p:txBody>
            <a:bodyPr wrap="none" anchor="ctr"/>
            <a:lstStyle/>
            <a:p>
              <a:endParaRPr lang="zh-CN" altLang="en-US"/>
            </a:p>
          </p:txBody>
        </p:sp>
        <p:sp>
          <p:nvSpPr>
            <p:cNvPr id="3123" name="Text Box 14"/>
            <p:cNvSpPr txBox="1">
              <a:spLocks noChangeArrowheads="1"/>
            </p:cNvSpPr>
            <p:nvPr/>
          </p:nvSpPr>
          <p:spPr bwMode="auto">
            <a:xfrm>
              <a:off x="438" y="1017"/>
              <a:ext cx="3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eaLnBrk="1" hangingPunct="1"/>
              <a:r>
                <a:rPr lang="en-US" altLang="zh-CN" sz="2000" b="1">
                  <a:ea typeface="隶书" pitchFamily="49" charset="-122"/>
                </a:rPr>
                <a:t> a</a:t>
              </a:r>
              <a:endParaRPr lang="en-US" altLang="zh-CN" sz="2000">
                <a:ea typeface="隶书" pitchFamily="49" charset="-122"/>
              </a:endParaRPr>
            </a:p>
          </p:txBody>
        </p:sp>
        <p:sp>
          <p:nvSpPr>
            <p:cNvPr id="3124" name="Text Box 15"/>
            <p:cNvSpPr txBox="1">
              <a:spLocks noChangeArrowheads="1"/>
            </p:cNvSpPr>
            <p:nvPr/>
          </p:nvSpPr>
          <p:spPr bwMode="auto">
            <a:xfrm>
              <a:off x="1350" y="1009"/>
              <a:ext cx="3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eaLnBrk="1" hangingPunct="1"/>
              <a:r>
                <a:rPr lang="en-US" altLang="en-US" sz="2000" b="1">
                  <a:ea typeface="隶书" pitchFamily="49" charset="-122"/>
                </a:rPr>
                <a:t> b</a:t>
              </a:r>
              <a:endParaRPr lang="en-US" altLang="zh-CN" sz="2000">
                <a:ea typeface="隶书" pitchFamily="49" charset="-122"/>
              </a:endParaRPr>
            </a:p>
          </p:txBody>
        </p:sp>
        <p:sp>
          <p:nvSpPr>
            <p:cNvPr id="3125" name="Text Box 16"/>
            <p:cNvSpPr txBox="1">
              <a:spLocks noChangeArrowheads="1"/>
            </p:cNvSpPr>
            <p:nvPr/>
          </p:nvSpPr>
          <p:spPr bwMode="auto">
            <a:xfrm>
              <a:off x="2302" y="1001"/>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eaLnBrk="1" hangingPunct="1"/>
              <a:r>
                <a:rPr lang="en-US" altLang="en-US" sz="2000" b="1">
                  <a:ea typeface="隶书" pitchFamily="49" charset="-122"/>
                </a:rPr>
                <a:t> c</a:t>
              </a:r>
              <a:endParaRPr lang="en-US" altLang="zh-CN" sz="2000">
                <a:ea typeface="隶书" pitchFamily="49" charset="-122"/>
              </a:endParaRPr>
            </a:p>
          </p:txBody>
        </p:sp>
        <p:sp>
          <p:nvSpPr>
            <p:cNvPr id="3126" name="Text Box 17"/>
            <p:cNvSpPr txBox="1">
              <a:spLocks noChangeArrowheads="1"/>
            </p:cNvSpPr>
            <p:nvPr/>
          </p:nvSpPr>
          <p:spPr bwMode="auto">
            <a:xfrm>
              <a:off x="3231" y="1017"/>
              <a:ext cx="3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eaLnBrk="1" hangingPunct="1"/>
              <a:r>
                <a:rPr lang="en-US" altLang="zh-CN" sz="2000" b="1">
                  <a:ea typeface="隶书" pitchFamily="49" charset="-122"/>
                </a:rPr>
                <a:t> d</a:t>
              </a:r>
              <a:endParaRPr lang="en-US" altLang="zh-CN" sz="2000">
                <a:ea typeface="隶书" pitchFamily="49" charset="-122"/>
              </a:endParaRPr>
            </a:p>
          </p:txBody>
        </p:sp>
        <p:sp>
          <p:nvSpPr>
            <p:cNvPr id="3127" name="Text Box 18"/>
            <p:cNvSpPr txBox="1">
              <a:spLocks noChangeArrowheads="1"/>
            </p:cNvSpPr>
            <p:nvPr/>
          </p:nvSpPr>
          <p:spPr bwMode="auto">
            <a:xfrm>
              <a:off x="4071" y="993"/>
              <a:ext cx="3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eaLnBrk="1" hangingPunct="1"/>
              <a:r>
                <a:rPr lang="en-US" altLang="en-US" sz="2000" b="1">
                  <a:ea typeface="隶书" pitchFamily="49" charset="-122"/>
                </a:rPr>
                <a:t>  e</a:t>
              </a:r>
              <a:endParaRPr lang="en-US" altLang="zh-CN" sz="2000">
                <a:ea typeface="隶书" pitchFamily="49" charset="-122"/>
              </a:endParaRPr>
            </a:p>
          </p:txBody>
        </p:sp>
      </p:grpSp>
      <p:grpSp>
        <p:nvGrpSpPr>
          <p:cNvPr id="3" name="Group 91"/>
          <p:cNvGrpSpPr>
            <a:grpSpLocks/>
          </p:cNvGrpSpPr>
          <p:nvPr/>
        </p:nvGrpSpPr>
        <p:grpSpPr bwMode="auto">
          <a:xfrm>
            <a:off x="7123558" y="4149725"/>
            <a:ext cx="1871663" cy="1873250"/>
            <a:chOff x="3264" y="528"/>
            <a:chExt cx="1440" cy="1392"/>
          </a:xfrm>
        </p:grpSpPr>
        <p:sp>
          <p:nvSpPr>
            <p:cNvPr id="3104" name="Oval 92"/>
            <p:cNvSpPr>
              <a:spLocks noChangeArrowheads="1"/>
            </p:cNvSpPr>
            <p:nvPr/>
          </p:nvSpPr>
          <p:spPr bwMode="auto">
            <a:xfrm>
              <a:off x="3840" y="5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p>
              <a:pPr algn="ctr">
                <a:spcBef>
                  <a:spcPct val="20000"/>
                </a:spcBef>
              </a:pPr>
              <a:r>
                <a:rPr lang="zh-CN" altLang="zh-CN" sz="2400" b="1">
                  <a:ea typeface="楷体_GB2312" pitchFamily="49" charset="-122"/>
                </a:rPr>
                <a:t>1</a:t>
              </a:r>
            </a:p>
          </p:txBody>
        </p:sp>
        <p:sp>
          <p:nvSpPr>
            <p:cNvPr id="3105" name="Oval 93"/>
            <p:cNvSpPr>
              <a:spLocks noChangeArrowheads="1"/>
            </p:cNvSpPr>
            <p:nvPr/>
          </p:nvSpPr>
          <p:spPr bwMode="auto">
            <a:xfrm>
              <a:off x="3264" y="1104"/>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p>
              <a:pPr algn="ctr">
                <a:spcBef>
                  <a:spcPct val="20000"/>
                </a:spcBef>
              </a:pPr>
              <a:r>
                <a:rPr lang="zh-CN" altLang="zh-CN" sz="2400" b="1">
                  <a:ea typeface="楷体_GB2312" pitchFamily="49" charset="-122"/>
                </a:rPr>
                <a:t>2</a:t>
              </a:r>
            </a:p>
          </p:txBody>
        </p:sp>
        <p:sp>
          <p:nvSpPr>
            <p:cNvPr id="3106" name="Oval 94"/>
            <p:cNvSpPr>
              <a:spLocks noChangeArrowheads="1"/>
            </p:cNvSpPr>
            <p:nvPr/>
          </p:nvSpPr>
          <p:spPr bwMode="auto">
            <a:xfrm>
              <a:off x="4416" y="115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p>
              <a:pPr algn="ctr">
                <a:spcBef>
                  <a:spcPct val="20000"/>
                </a:spcBef>
              </a:pPr>
              <a:r>
                <a:rPr lang="zh-CN" altLang="zh-CN" sz="2400" b="1">
                  <a:ea typeface="楷体_GB2312" pitchFamily="49" charset="-122"/>
                </a:rPr>
                <a:t>3</a:t>
              </a:r>
            </a:p>
          </p:txBody>
        </p:sp>
        <p:sp>
          <p:nvSpPr>
            <p:cNvPr id="3107" name="Oval 95"/>
            <p:cNvSpPr>
              <a:spLocks noChangeArrowheads="1"/>
            </p:cNvSpPr>
            <p:nvPr/>
          </p:nvSpPr>
          <p:spPr bwMode="auto">
            <a:xfrm>
              <a:off x="3840"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p>
              <a:pPr algn="ctr">
                <a:spcBef>
                  <a:spcPct val="20000"/>
                </a:spcBef>
              </a:pPr>
              <a:r>
                <a:rPr lang="zh-CN" altLang="zh-CN" sz="2400" b="1">
                  <a:ea typeface="楷体_GB2312" pitchFamily="49" charset="-122"/>
                </a:rPr>
                <a:t>4</a:t>
              </a:r>
            </a:p>
          </p:txBody>
        </p:sp>
        <p:sp>
          <p:nvSpPr>
            <p:cNvPr id="3108" name="Line 96"/>
            <p:cNvSpPr>
              <a:spLocks noChangeShapeType="1"/>
            </p:cNvSpPr>
            <p:nvPr/>
          </p:nvSpPr>
          <p:spPr bwMode="auto">
            <a:xfrm flipH="1">
              <a:off x="3504" y="768"/>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nchor="ctr"/>
            <a:lstStyle/>
            <a:p>
              <a:endParaRPr lang="zh-CN" altLang="en-US"/>
            </a:p>
          </p:txBody>
        </p:sp>
        <p:sp>
          <p:nvSpPr>
            <p:cNvPr id="3109" name="Line 97"/>
            <p:cNvSpPr>
              <a:spLocks noChangeShapeType="1"/>
            </p:cNvSpPr>
            <p:nvPr/>
          </p:nvSpPr>
          <p:spPr bwMode="auto">
            <a:xfrm flipH="1">
              <a:off x="4128" y="1392"/>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nchor="ctr"/>
            <a:lstStyle/>
            <a:p>
              <a:endParaRPr lang="zh-CN" altLang="en-US"/>
            </a:p>
          </p:txBody>
        </p:sp>
        <p:sp>
          <p:nvSpPr>
            <p:cNvPr id="3110" name="Line 98"/>
            <p:cNvSpPr>
              <a:spLocks noChangeShapeType="1"/>
            </p:cNvSpPr>
            <p:nvPr/>
          </p:nvSpPr>
          <p:spPr bwMode="auto">
            <a:xfrm>
              <a:off x="3984" y="816"/>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nchor="ctr"/>
            <a:lstStyle/>
            <a:p>
              <a:endParaRPr lang="zh-CN" altLang="en-US"/>
            </a:p>
          </p:txBody>
        </p:sp>
        <p:sp>
          <p:nvSpPr>
            <p:cNvPr id="3111" name="Line 99"/>
            <p:cNvSpPr>
              <a:spLocks noChangeShapeType="1"/>
            </p:cNvSpPr>
            <p:nvPr/>
          </p:nvSpPr>
          <p:spPr bwMode="auto">
            <a:xfrm>
              <a:off x="4080" y="816"/>
              <a:ext cx="38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nchor="ctr"/>
            <a:lstStyle/>
            <a:p>
              <a:endParaRPr lang="zh-CN" altLang="en-US"/>
            </a:p>
          </p:txBody>
        </p:sp>
        <p:sp>
          <p:nvSpPr>
            <p:cNvPr id="3112" name="Line 100"/>
            <p:cNvSpPr>
              <a:spLocks noChangeShapeType="1"/>
            </p:cNvSpPr>
            <p:nvPr/>
          </p:nvSpPr>
          <p:spPr bwMode="auto">
            <a:xfrm>
              <a:off x="3504" y="1344"/>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nchor="ctr">
              <a:spAutoFit/>
            </a:bodyPr>
            <a:lstStyle/>
            <a:p>
              <a:endParaRPr lang="zh-CN" altLang="en-US"/>
            </a:p>
          </p:txBody>
        </p:sp>
        <p:sp>
          <p:nvSpPr>
            <p:cNvPr id="3113" name="Line 101"/>
            <p:cNvSpPr>
              <a:spLocks noChangeShapeType="1"/>
            </p:cNvSpPr>
            <p:nvPr/>
          </p:nvSpPr>
          <p:spPr bwMode="auto">
            <a:xfrm>
              <a:off x="3552" y="1248"/>
              <a:ext cx="81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3600" tIns="46800" rIns="93600" bIns="46800" anchor="ctr">
              <a:spAutoFit/>
            </a:bodyPr>
            <a:lstStyle/>
            <a:p>
              <a:endParaRPr lang="zh-CN" altLang="en-US"/>
            </a:p>
          </p:txBody>
        </p:sp>
      </p:grpSp>
      <p:grpSp>
        <p:nvGrpSpPr>
          <p:cNvPr id="4" name="Group 107"/>
          <p:cNvGrpSpPr>
            <a:grpSpLocks/>
          </p:cNvGrpSpPr>
          <p:nvPr/>
        </p:nvGrpSpPr>
        <p:grpSpPr bwMode="auto">
          <a:xfrm>
            <a:off x="7123558" y="981075"/>
            <a:ext cx="1912938" cy="2901950"/>
            <a:chOff x="4416" y="1008"/>
            <a:chExt cx="1205" cy="1828"/>
          </a:xfrm>
        </p:grpSpPr>
        <p:sp>
          <p:nvSpPr>
            <p:cNvPr id="3078" name="Text Box 57"/>
            <p:cNvSpPr txBox="1">
              <a:spLocks noChangeArrowheads="1"/>
            </p:cNvSpPr>
            <p:nvPr/>
          </p:nvSpPr>
          <p:spPr bwMode="auto">
            <a:xfrm>
              <a:off x="5088" y="1008"/>
              <a:ext cx="149" cy="244"/>
            </a:xfrm>
            <a:prstGeom prst="rect">
              <a:avLst/>
            </a:prstGeom>
            <a:noFill/>
            <a:ln w="9525">
              <a:noFill/>
              <a:miter lim="800000"/>
              <a:headEnd/>
              <a:tailEnd/>
            </a:ln>
          </p:spPr>
          <p:txBody>
            <a:bodyPr lIns="0" tIns="36000" rIns="0" bIns="0"/>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algn="just">
                <a:spcBef>
                  <a:spcPct val="10000"/>
                </a:spcBef>
              </a:pPr>
              <a:r>
                <a:rPr kumimoji="0" lang="en-US" altLang="zh-CN" sz="1800" b="1" dirty="0"/>
                <a:t>A</a:t>
              </a:r>
            </a:p>
          </p:txBody>
        </p:sp>
        <p:sp>
          <p:nvSpPr>
            <p:cNvPr id="3079" name="Oval 58"/>
            <p:cNvSpPr>
              <a:spLocks noChangeArrowheads="1"/>
            </p:cNvSpPr>
            <p:nvPr/>
          </p:nvSpPr>
          <p:spPr bwMode="auto">
            <a:xfrm>
              <a:off x="5040" y="1045"/>
              <a:ext cx="176" cy="20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tIns="36000"/>
            <a:lstStyle/>
            <a:p>
              <a:endParaRPr lang="zh-CN" altLang="zh-CN" sz="2000" b="1"/>
            </a:p>
          </p:txBody>
        </p:sp>
        <p:sp>
          <p:nvSpPr>
            <p:cNvPr id="3080" name="Oval 61"/>
            <p:cNvSpPr>
              <a:spLocks noChangeArrowheads="1"/>
            </p:cNvSpPr>
            <p:nvPr/>
          </p:nvSpPr>
          <p:spPr bwMode="auto">
            <a:xfrm>
              <a:off x="4757" y="1500"/>
              <a:ext cx="176" cy="20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tIns="36000"/>
            <a:lstStyle/>
            <a:p>
              <a:endParaRPr lang="zh-CN" altLang="en-US"/>
            </a:p>
          </p:txBody>
        </p:sp>
        <p:sp>
          <p:nvSpPr>
            <p:cNvPr id="3081" name="Oval 64"/>
            <p:cNvSpPr>
              <a:spLocks noChangeArrowheads="1"/>
            </p:cNvSpPr>
            <p:nvPr/>
          </p:nvSpPr>
          <p:spPr bwMode="auto">
            <a:xfrm>
              <a:off x="5439" y="1500"/>
              <a:ext cx="176" cy="20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tIns="36000"/>
            <a:lstStyle/>
            <a:p>
              <a:endParaRPr lang="zh-CN" altLang="en-US"/>
            </a:p>
          </p:txBody>
        </p:sp>
        <p:sp>
          <p:nvSpPr>
            <p:cNvPr id="3082" name="Oval 67"/>
            <p:cNvSpPr>
              <a:spLocks noChangeArrowheads="1"/>
            </p:cNvSpPr>
            <p:nvPr/>
          </p:nvSpPr>
          <p:spPr bwMode="auto">
            <a:xfrm>
              <a:off x="4416" y="2065"/>
              <a:ext cx="176" cy="20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tIns="36000"/>
            <a:lstStyle/>
            <a:p>
              <a:endParaRPr lang="zh-CN" altLang="en-US"/>
            </a:p>
          </p:txBody>
        </p:sp>
        <p:sp>
          <p:nvSpPr>
            <p:cNvPr id="3083" name="Oval 70"/>
            <p:cNvSpPr>
              <a:spLocks noChangeArrowheads="1"/>
            </p:cNvSpPr>
            <p:nvPr/>
          </p:nvSpPr>
          <p:spPr bwMode="auto">
            <a:xfrm>
              <a:off x="4757" y="2065"/>
              <a:ext cx="176" cy="20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tIns="36000"/>
            <a:lstStyle/>
            <a:p>
              <a:endParaRPr lang="zh-CN" altLang="en-US"/>
            </a:p>
          </p:txBody>
        </p:sp>
        <p:sp>
          <p:nvSpPr>
            <p:cNvPr id="3084" name="Text Box 72"/>
            <p:cNvSpPr txBox="1">
              <a:spLocks noChangeArrowheads="1"/>
            </p:cNvSpPr>
            <p:nvPr/>
          </p:nvSpPr>
          <p:spPr bwMode="auto">
            <a:xfrm>
              <a:off x="5136" y="2016"/>
              <a:ext cx="149" cy="24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algn="ctr">
                <a:spcBef>
                  <a:spcPct val="10000"/>
                </a:spcBef>
              </a:pPr>
              <a:r>
                <a:rPr kumimoji="0" lang="en-US" altLang="zh-CN" sz="1800" b="1" dirty="0"/>
                <a:t>F</a:t>
              </a:r>
            </a:p>
          </p:txBody>
        </p:sp>
        <p:sp>
          <p:nvSpPr>
            <p:cNvPr id="3085" name="Oval 73"/>
            <p:cNvSpPr>
              <a:spLocks noChangeArrowheads="1"/>
            </p:cNvSpPr>
            <p:nvPr/>
          </p:nvSpPr>
          <p:spPr bwMode="auto">
            <a:xfrm>
              <a:off x="5098" y="2065"/>
              <a:ext cx="176" cy="203"/>
            </a:xfrm>
            <a:prstGeom prst="ellipse">
              <a:avLst/>
            </a:prstGeom>
            <a:noFill/>
            <a:ln w="9525">
              <a:solidFill>
                <a:schemeClr val="tx1"/>
              </a:solidFill>
              <a:round/>
              <a:headEnd/>
              <a:tailEnd/>
            </a:ln>
          </p:spPr>
          <p:txBody>
            <a:bodyPr tIns="36000"/>
            <a:lstStyle/>
            <a:p>
              <a:endParaRPr lang="zh-CN" altLang="en-US"/>
            </a:p>
          </p:txBody>
        </p:sp>
        <p:sp>
          <p:nvSpPr>
            <p:cNvPr id="3086" name="Oval 76"/>
            <p:cNvSpPr>
              <a:spLocks noChangeArrowheads="1"/>
            </p:cNvSpPr>
            <p:nvPr/>
          </p:nvSpPr>
          <p:spPr bwMode="auto">
            <a:xfrm>
              <a:off x="5439" y="2065"/>
              <a:ext cx="176" cy="20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tIns="36000"/>
            <a:lstStyle/>
            <a:p>
              <a:endParaRPr lang="zh-CN" altLang="en-US"/>
            </a:p>
          </p:txBody>
        </p:sp>
        <p:sp>
          <p:nvSpPr>
            <p:cNvPr id="3087" name="Text Box 78"/>
            <p:cNvSpPr txBox="1">
              <a:spLocks noChangeArrowheads="1"/>
            </p:cNvSpPr>
            <p:nvPr/>
          </p:nvSpPr>
          <p:spPr bwMode="auto">
            <a:xfrm>
              <a:off x="4992" y="2592"/>
              <a:ext cx="150" cy="244"/>
            </a:xfrm>
            <a:prstGeom prst="rect">
              <a:avLst/>
            </a:prstGeom>
            <a:noFill/>
            <a:ln w="9525">
              <a:noFill/>
              <a:miter lim="800000"/>
              <a:headEnd/>
              <a:tailEnd/>
            </a:ln>
          </p:spPr>
          <p:txBody>
            <a:bodyPr lIns="0" tIns="36000" rIns="0" bIns="0"/>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algn="ctr">
                <a:spcBef>
                  <a:spcPct val="10000"/>
                </a:spcBef>
              </a:pPr>
              <a:r>
                <a:rPr kumimoji="0" lang="en-US" altLang="zh-CN" sz="1800" b="1"/>
                <a:t>I</a:t>
              </a:r>
            </a:p>
          </p:txBody>
        </p:sp>
        <p:sp>
          <p:nvSpPr>
            <p:cNvPr id="3088" name="Oval 79"/>
            <p:cNvSpPr>
              <a:spLocks noChangeArrowheads="1"/>
            </p:cNvSpPr>
            <p:nvPr/>
          </p:nvSpPr>
          <p:spPr bwMode="auto">
            <a:xfrm>
              <a:off x="4984" y="2629"/>
              <a:ext cx="177" cy="20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tIns="36000"/>
            <a:lstStyle/>
            <a:p>
              <a:endParaRPr lang="zh-CN" altLang="en-US"/>
            </a:p>
          </p:txBody>
        </p:sp>
        <p:sp>
          <p:nvSpPr>
            <p:cNvPr id="3089" name="Text Box 81"/>
            <p:cNvSpPr txBox="1">
              <a:spLocks noChangeArrowheads="1"/>
            </p:cNvSpPr>
            <p:nvPr/>
          </p:nvSpPr>
          <p:spPr bwMode="auto">
            <a:xfrm>
              <a:off x="4558" y="2588"/>
              <a:ext cx="149" cy="244"/>
            </a:xfrm>
            <a:prstGeom prst="rect">
              <a:avLst/>
            </a:prstGeom>
            <a:noFill/>
            <a:ln w="9525">
              <a:noFill/>
              <a:miter lim="800000"/>
              <a:headEnd/>
              <a:tailEnd/>
            </a:ln>
          </p:spPr>
          <p:txBody>
            <a:bodyPr lIns="0" tIns="36000" rIns="0" bIns="0"/>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algn="ctr">
                <a:spcBef>
                  <a:spcPct val="10000"/>
                </a:spcBef>
              </a:pPr>
              <a:r>
                <a:rPr kumimoji="0" lang="en-US" altLang="zh-CN" sz="1800" b="1"/>
                <a:t>H</a:t>
              </a:r>
            </a:p>
          </p:txBody>
        </p:sp>
        <p:sp>
          <p:nvSpPr>
            <p:cNvPr id="3090" name="Oval 82"/>
            <p:cNvSpPr>
              <a:spLocks noChangeArrowheads="1"/>
            </p:cNvSpPr>
            <p:nvPr/>
          </p:nvSpPr>
          <p:spPr bwMode="auto">
            <a:xfrm>
              <a:off x="4530" y="2629"/>
              <a:ext cx="176" cy="20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tIns="36000"/>
            <a:lstStyle/>
            <a:p>
              <a:endParaRPr lang="zh-CN" altLang="en-US"/>
            </a:p>
          </p:txBody>
        </p:sp>
        <p:sp>
          <p:nvSpPr>
            <p:cNvPr id="3091" name="Line 83"/>
            <p:cNvSpPr>
              <a:spLocks noChangeShapeType="1"/>
            </p:cNvSpPr>
            <p:nvPr/>
          </p:nvSpPr>
          <p:spPr bwMode="auto">
            <a:xfrm flipH="1">
              <a:off x="4876" y="1253"/>
              <a:ext cx="208"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36000"/>
            <a:lstStyle/>
            <a:p>
              <a:endParaRPr lang="zh-CN" altLang="en-US"/>
            </a:p>
          </p:txBody>
        </p:sp>
        <p:sp>
          <p:nvSpPr>
            <p:cNvPr id="3092" name="Line 84"/>
            <p:cNvSpPr>
              <a:spLocks noChangeShapeType="1"/>
            </p:cNvSpPr>
            <p:nvPr/>
          </p:nvSpPr>
          <p:spPr bwMode="auto">
            <a:xfrm>
              <a:off x="5254" y="1207"/>
              <a:ext cx="225"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36000"/>
            <a:lstStyle/>
            <a:p>
              <a:endParaRPr lang="zh-CN" altLang="en-US"/>
            </a:p>
          </p:txBody>
        </p:sp>
        <p:sp>
          <p:nvSpPr>
            <p:cNvPr id="3093" name="Line 85"/>
            <p:cNvSpPr>
              <a:spLocks noChangeShapeType="1"/>
            </p:cNvSpPr>
            <p:nvPr/>
          </p:nvSpPr>
          <p:spPr bwMode="auto">
            <a:xfrm flipH="1">
              <a:off x="4461" y="1664"/>
              <a:ext cx="302" cy="4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36000"/>
            <a:lstStyle/>
            <a:p>
              <a:endParaRPr lang="zh-CN" altLang="en-US"/>
            </a:p>
          </p:txBody>
        </p:sp>
        <p:sp>
          <p:nvSpPr>
            <p:cNvPr id="3094" name="Line 86"/>
            <p:cNvSpPr>
              <a:spLocks noChangeShapeType="1"/>
            </p:cNvSpPr>
            <p:nvPr/>
          </p:nvSpPr>
          <p:spPr bwMode="auto">
            <a:xfrm flipH="1">
              <a:off x="4862" y="1685"/>
              <a:ext cx="8" cy="4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36000"/>
            <a:lstStyle/>
            <a:p>
              <a:endParaRPr lang="zh-CN" altLang="en-US"/>
            </a:p>
          </p:txBody>
        </p:sp>
        <p:sp>
          <p:nvSpPr>
            <p:cNvPr id="3095" name="Line 87"/>
            <p:cNvSpPr>
              <a:spLocks noChangeShapeType="1"/>
            </p:cNvSpPr>
            <p:nvPr/>
          </p:nvSpPr>
          <p:spPr bwMode="auto">
            <a:xfrm>
              <a:off x="4896" y="1632"/>
              <a:ext cx="303" cy="4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36000"/>
            <a:lstStyle/>
            <a:p>
              <a:endParaRPr lang="zh-CN" altLang="en-US"/>
            </a:p>
          </p:txBody>
        </p:sp>
        <p:sp>
          <p:nvSpPr>
            <p:cNvPr id="3096" name="Line 88"/>
            <p:cNvSpPr>
              <a:spLocks noChangeShapeType="1"/>
            </p:cNvSpPr>
            <p:nvPr/>
          </p:nvSpPr>
          <p:spPr bwMode="auto">
            <a:xfrm flipH="1">
              <a:off x="4641" y="2252"/>
              <a:ext cx="145"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36000"/>
            <a:lstStyle/>
            <a:p>
              <a:endParaRPr lang="zh-CN" altLang="en-US"/>
            </a:p>
          </p:txBody>
        </p:sp>
        <p:sp>
          <p:nvSpPr>
            <p:cNvPr id="3097" name="Line 89"/>
            <p:cNvSpPr>
              <a:spLocks noChangeShapeType="1"/>
            </p:cNvSpPr>
            <p:nvPr/>
          </p:nvSpPr>
          <p:spPr bwMode="auto">
            <a:xfrm>
              <a:off x="4868" y="2257"/>
              <a:ext cx="183" cy="3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36000"/>
            <a:lstStyle/>
            <a:p>
              <a:endParaRPr lang="zh-CN" altLang="en-US"/>
            </a:p>
          </p:txBody>
        </p:sp>
        <p:sp>
          <p:nvSpPr>
            <p:cNvPr id="3098" name="Line 90"/>
            <p:cNvSpPr>
              <a:spLocks noChangeShapeType="1"/>
            </p:cNvSpPr>
            <p:nvPr/>
          </p:nvSpPr>
          <p:spPr bwMode="auto">
            <a:xfrm>
              <a:off x="5526" y="1685"/>
              <a:ext cx="4" cy="3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36000"/>
            <a:lstStyle/>
            <a:p>
              <a:endParaRPr lang="zh-CN" altLang="en-US"/>
            </a:p>
          </p:txBody>
        </p:sp>
        <p:sp>
          <p:nvSpPr>
            <p:cNvPr id="3099" name="Text Box 102"/>
            <p:cNvSpPr txBox="1">
              <a:spLocks noChangeArrowheads="1"/>
            </p:cNvSpPr>
            <p:nvPr/>
          </p:nvSpPr>
          <p:spPr bwMode="auto">
            <a:xfrm>
              <a:off x="4795" y="1488"/>
              <a:ext cx="149" cy="244"/>
            </a:xfrm>
            <a:prstGeom prst="rect">
              <a:avLst/>
            </a:prstGeom>
            <a:noFill/>
            <a:ln w="9525">
              <a:noFill/>
              <a:miter lim="800000"/>
              <a:headEnd/>
              <a:tailEnd/>
            </a:ln>
          </p:spPr>
          <p:txBody>
            <a:bodyPr lIns="0" tIns="36000" rIns="0" bIns="0"/>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algn="just">
                <a:spcBef>
                  <a:spcPct val="10000"/>
                </a:spcBef>
              </a:pPr>
              <a:r>
                <a:rPr kumimoji="0" lang="en-US" altLang="zh-CN" sz="1800" b="1"/>
                <a:t>B</a:t>
              </a:r>
            </a:p>
          </p:txBody>
        </p:sp>
        <p:sp>
          <p:nvSpPr>
            <p:cNvPr id="3100" name="Text Box 103"/>
            <p:cNvSpPr txBox="1">
              <a:spLocks noChangeArrowheads="1"/>
            </p:cNvSpPr>
            <p:nvPr/>
          </p:nvSpPr>
          <p:spPr bwMode="auto">
            <a:xfrm>
              <a:off x="4459" y="2060"/>
              <a:ext cx="149" cy="244"/>
            </a:xfrm>
            <a:prstGeom prst="rect">
              <a:avLst/>
            </a:prstGeom>
            <a:noFill/>
            <a:ln w="9525">
              <a:noFill/>
              <a:miter lim="800000"/>
              <a:headEnd/>
              <a:tailEnd/>
            </a:ln>
          </p:spPr>
          <p:txBody>
            <a:bodyPr lIns="0" tIns="36000" rIns="0" bIns="0"/>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algn="just">
                <a:spcBef>
                  <a:spcPct val="10000"/>
                </a:spcBef>
              </a:pPr>
              <a:r>
                <a:rPr kumimoji="0" lang="en-US" altLang="zh-CN" sz="1800" b="1"/>
                <a:t>D</a:t>
              </a:r>
            </a:p>
          </p:txBody>
        </p:sp>
        <p:sp>
          <p:nvSpPr>
            <p:cNvPr id="3101" name="Text Box 104"/>
            <p:cNvSpPr txBox="1">
              <a:spLocks noChangeArrowheads="1"/>
            </p:cNvSpPr>
            <p:nvPr/>
          </p:nvSpPr>
          <p:spPr bwMode="auto">
            <a:xfrm>
              <a:off x="4795" y="2064"/>
              <a:ext cx="149" cy="244"/>
            </a:xfrm>
            <a:prstGeom prst="rect">
              <a:avLst/>
            </a:prstGeom>
            <a:noFill/>
            <a:ln w="9525">
              <a:noFill/>
              <a:miter lim="800000"/>
              <a:headEnd/>
              <a:tailEnd/>
            </a:ln>
          </p:spPr>
          <p:txBody>
            <a:bodyPr lIns="0" tIns="36000" rIns="0" bIns="0"/>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algn="just">
                <a:spcBef>
                  <a:spcPct val="10000"/>
                </a:spcBef>
              </a:pPr>
              <a:r>
                <a:rPr kumimoji="0" lang="en-US" altLang="zh-CN" sz="1800" b="1"/>
                <a:t>E</a:t>
              </a:r>
            </a:p>
          </p:txBody>
        </p:sp>
        <p:sp>
          <p:nvSpPr>
            <p:cNvPr id="3102" name="Text Box 105"/>
            <p:cNvSpPr txBox="1">
              <a:spLocks noChangeArrowheads="1"/>
            </p:cNvSpPr>
            <p:nvPr/>
          </p:nvSpPr>
          <p:spPr bwMode="auto">
            <a:xfrm>
              <a:off x="5472" y="2064"/>
              <a:ext cx="149" cy="244"/>
            </a:xfrm>
            <a:prstGeom prst="rect">
              <a:avLst/>
            </a:prstGeom>
            <a:noFill/>
            <a:ln w="9525">
              <a:noFill/>
              <a:miter lim="800000"/>
              <a:headEnd/>
              <a:tailEnd/>
            </a:ln>
          </p:spPr>
          <p:txBody>
            <a:bodyPr lIns="0" tIns="36000" rIns="0" bIns="0"/>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algn="just">
                <a:spcBef>
                  <a:spcPct val="10000"/>
                </a:spcBef>
              </a:pPr>
              <a:r>
                <a:rPr kumimoji="0" lang="en-US" altLang="zh-CN" sz="1800" b="1"/>
                <a:t>G</a:t>
              </a:r>
            </a:p>
          </p:txBody>
        </p:sp>
        <p:sp>
          <p:nvSpPr>
            <p:cNvPr id="3103" name="Text Box 106"/>
            <p:cNvSpPr txBox="1">
              <a:spLocks noChangeArrowheads="1"/>
            </p:cNvSpPr>
            <p:nvPr/>
          </p:nvSpPr>
          <p:spPr bwMode="auto">
            <a:xfrm>
              <a:off x="5472" y="1488"/>
              <a:ext cx="149" cy="244"/>
            </a:xfrm>
            <a:prstGeom prst="rect">
              <a:avLst/>
            </a:prstGeom>
            <a:noFill/>
            <a:ln w="9525">
              <a:noFill/>
              <a:miter lim="800000"/>
              <a:headEnd/>
              <a:tailEnd/>
            </a:ln>
          </p:spPr>
          <p:txBody>
            <a:bodyPr lIns="0" tIns="36000" rIns="0" bIns="0"/>
            <a:lstStyle>
              <a:lvl1pPr eaLnBrk="0" hangingPunct="0">
                <a:defRPr kumimoji="1" sz="3200">
                  <a:solidFill>
                    <a:schemeClr val="tx1"/>
                  </a:solidFill>
                  <a:latin typeface="Times New Roman" pitchFamily="18" charset="0"/>
                  <a:ea typeface="宋体" charset="-122"/>
                </a:defRPr>
              </a:lvl1pPr>
              <a:lvl2pPr marL="742950" indent="-285750" eaLnBrk="0" hangingPunct="0">
                <a:defRPr kumimoji="1" sz="3200">
                  <a:solidFill>
                    <a:schemeClr val="tx1"/>
                  </a:solidFill>
                  <a:latin typeface="Times New Roman" pitchFamily="18" charset="0"/>
                  <a:ea typeface="宋体" charset="-122"/>
                </a:defRPr>
              </a:lvl2pPr>
              <a:lvl3pPr marL="1143000" indent="-228600" eaLnBrk="0" hangingPunct="0">
                <a:defRPr kumimoji="1" sz="3200">
                  <a:solidFill>
                    <a:schemeClr val="tx1"/>
                  </a:solidFill>
                  <a:latin typeface="Times New Roman" pitchFamily="18" charset="0"/>
                  <a:ea typeface="宋体" charset="-122"/>
                </a:defRPr>
              </a:lvl3pPr>
              <a:lvl4pPr marL="1600200" indent="-228600" eaLnBrk="0" hangingPunct="0">
                <a:defRPr kumimoji="1" sz="3200">
                  <a:solidFill>
                    <a:schemeClr val="tx1"/>
                  </a:solidFill>
                  <a:latin typeface="Times New Roman" pitchFamily="18" charset="0"/>
                  <a:ea typeface="宋体" charset="-122"/>
                </a:defRPr>
              </a:lvl4pPr>
              <a:lvl5pPr marL="2057400" indent="-228600" eaLnBrk="0" hangingPunct="0">
                <a:defRPr kumimoji="1" sz="32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charset="-122"/>
                </a:defRPr>
              </a:lvl9pPr>
            </a:lstStyle>
            <a:p>
              <a:pPr algn="just">
                <a:spcBef>
                  <a:spcPct val="10000"/>
                </a:spcBef>
              </a:pPr>
              <a:r>
                <a:rPr kumimoji="0" lang="en-US" altLang="zh-CN" sz="1800" b="1"/>
                <a:t>C</a:t>
              </a:r>
            </a:p>
          </p:txBody>
        </p:sp>
      </p:grpSp>
    </p:spTree>
    <p:extLst>
      <p:ext uri="{BB962C8B-B14F-4D97-AF65-F5344CB8AC3E}">
        <p14:creationId xmlns:p14="http://schemas.microsoft.com/office/powerpoint/2010/main" val="116936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4675">
                                            <p:txEl>
                                              <p:pRg st="4" end="4"/>
                                            </p:txEl>
                                          </p:spTgt>
                                        </p:tgtEl>
                                        <p:attrNameLst>
                                          <p:attrName>style.visibility</p:attrName>
                                        </p:attrNameLst>
                                      </p:cBhvr>
                                      <p:to>
                                        <p:strVal val="visible"/>
                                      </p:to>
                                    </p:set>
                                    <p:animEffect transition="in" filter="blinds(horizontal)">
                                      <p:cBhvr>
                                        <p:cTn id="7" dur="500"/>
                                        <p:tgtEl>
                                          <p:spTgt spid="284675">
                                            <p:txEl>
                                              <p:pRg st="4" end="4"/>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84675">
                                            <p:txEl>
                                              <p:pRg st="7" end="7"/>
                                            </p:txEl>
                                          </p:spTgt>
                                        </p:tgtEl>
                                        <p:attrNameLst>
                                          <p:attrName>style.visibility</p:attrName>
                                        </p:attrNameLst>
                                      </p:cBhvr>
                                      <p:to>
                                        <p:strVal val="visible"/>
                                      </p:to>
                                    </p:set>
                                    <p:animEffect transition="in" filter="blinds(horizontal)">
                                      <p:cBhvr>
                                        <p:cTn id="16" dur="500"/>
                                        <p:tgtEl>
                                          <p:spTgt spid="284675">
                                            <p:txEl>
                                              <p:pRg st="7" end="7"/>
                                            </p:txEl>
                                          </p:spTgt>
                                        </p:tgtEl>
                                      </p:cBhvr>
                                    </p:animEffect>
                                  </p:childTnLst>
                                </p:cTn>
                              </p:par>
                            </p:childTnLst>
                          </p:cTn>
                        </p:par>
                        <p:par>
                          <p:cTn id="17" fill="hold" nodeType="afterGroup">
                            <p:stCondLst>
                              <p:cond delay="500"/>
                            </p:stCondLst>
                            <p:childTnLst>
                              <p:par>
                                <p:cTn id="18" presetID="3" presetClass="entr" presetSubtype="1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lgn="l"/>
            <a:r>
              <a:rPr lang="en-US" altLang="zh-CN" dirty="0" smtClean="0"/>
              <a:t>3. </a:t>
            </a:r>
            <a:r>
              <a:rPr lang="zh-CN" altLang="en-US" dirty="0" smtClean="0"/>
              <a:t>深度</a:t>
            </a:r>
            <a:r>
              <a:rPr lang="zh-CN" altLang="en-US" dirty="0"/>
              <a:t>优先</a:t>
            </a:r>
            <a:r>
              <a:rPr lang="zh-CN" altLang="en-US" dirty="0" smtClean="0"/>
              <a:t>遍历</a:t>
            </a:r>
            <a:r>
              <a:rPr lang="en-US" altLang="zh-CN" dirty="0" smtClean="0"/>
              <a:t>(</a:t>
            </a:r>
            <a:r>
              <a:rPr lang="zh-CN" altLang="en-US" dirty="0" smtClean="0"/>
              <a:t>递归</a:t>
            </a:r>
            <a:r>
              <a:rPr lang="en-US" altLang="zh-CN" dirty="0" smtClean="0"/>
              <a:t>)</a:t>
            </a:r>
            <a:endParaRPr lang="zh-CN" altLang="en-US" dirty="0"/>
          </a:p>
        </p:txBody>
      </p:sp>
      <p:sp>
        <p:nvSpPr>
          <p:cNvPr id="342019" name="Rectangle 3" descr="Rectangle: Click to edit Master text styles&#10;Second level&#10;Third level&#10;Fourth level&#10;Fifth level"/>
          <p:cNvSpPr>
            <a:spLocks noGrp="1" noChangeArrowheads="1"/>
          </p:cNvSpPr>
          <p:nvPr>
            <p:ph type="body" idx="1"/>
          </p:nvPr>
        </p:nvSpPr>
        <p:spPr>
          <a:xfrm>
            <a:off x="1295400" y="1193800"/>
            <a:ext cx="7772400" cy="4114800"/>
          </a:xfrm>
        </p:spPr>
        <p:txBody>
          <a:bodyPr/>
          <a:lstStyle/>
          <a:p>
            <a:pPr>
              <a:lnSpc>
                <a:spcPct val="90000"/>
              </a:lnSpc>
              <a:spcBef>
                <a:spcPct val="10000"/>
              </a:spcBef>
              <a:buFont typeface="Wingdings" pitchFamily="2" charset="2"/>
              <a:buNone/>
            </a:pPr>
            <a:r>
              <a:rPr lang="en-US" altLang="zh-CN" sz="2800" b="0" dirty="0">
                <a:solidFill>
                  <a:srgbClr val="0000FF"/>
                </a:solidFill>
                <a:latin typeface="+mj-lt"/>
                <a:ea typeface="+mj-ea"/>
              </a:rPr>
              <a:t>template</a:t>
            </a:r>
            <a:r>
              <a:rPr lang="en-US" altLang="zh-CN" sz="2800" b="0" dirty="0">
                <a:latin typeface="+mj-lt"/>
                <a:ea typeface="+mj-ea"/>
              </a:rPr>
              <a:t> &lt;</a:t>
            </a:r>
            <a:r>
              <a:rPr lang="en-US" altLang="zh-CN" sz="2800" b="0" dirty="0">
                <a:solidFill>
                  <a:srgbClr val="0000FF"/>
                </a:solidFill>
                <a:latin typeface="+mj-lt"/>
                <a:ea typeface="+mj-ea"/>
              </a:rPr>
              <a:t>class</a:t>
            </a:r>
            <a:r>
              <a:rPr lang="en-US" altLang="zh-CN" sz="2800" b="0" dirty="0">
                <a:latin typeface="+mj-lt"/>
                <a:ea typeface="+mj-ea"/>
              </a:rPr>
              <a:t> T&gt; </a:t>
            </a:r>
          </a:p>
          <a:p>
            <a:pPr>
              <a:lnSpc>
                <a:spcPct val="90000"/>
              </a:lnSpc>
              <a:spcBef>
                <a:spcPct val="10000"/>
              </a:spcBef>
              <a:buFont typeface="Wingdings" pitchFamily="2" charset="2"/>
              <a:buNone/>
            </a:pPr>
            <a:r>
              <a:rPr lang="en-US" altLang="zh-CN" sz="2800" b="0" dirty="0">
                <a:solidFill>
                  <a:srgbClr val="0000FF"/>
                </a:solidFill>
                <a:latin typeface="+mj-lt"/>
                <a:ea typeface="+mj-ea"/>
              </a:rPr>
              <a:t>class</a:t>
            </a:r>
            <a:r>
              <a:rPr lang="en-US" altLang="zh-CN" sz="2800" b="0" dirty="0">
                <a:latin typeface="+mj-lt"/>
                <a:ea typeface="+mj-ea"/>
              </a:rPr>
              <a:t> </a:t>
            </a:r>
            <a:r>
              <a:rPr lang="en-US" altLang="zh-CN" sz="2800" b="0" dirty="0" err="1">
                <a:solidFill>
                  <a:srgbClr val="003300"/>
                </a:solidFill>
                <a:latin typeface="+mj-lt"/>
                <a:ea typeface="+mj-ea"/>
              </a:rPr>
              <a:t>MGraph</a:t>
            </a:r>
            <a:r>
              <a:rPr lang="en-US" altLang="zh-CN" sz="2800" b="0" dirty="0">
                <a:solidFill>
                  <a:srgbClr val="003300"/>
                </a:solidFill>
                <a:latin typeface="+mj-lt"/>
                <a:ea typeface="+mj-ea"/>
              </a:rPr>
              <a:t>&lt;T&gt;:: DFS(</a:t>
            </a:r>
            <a:r>
              <a:rPr lang="en-US" altLang="zh-CN" sz="2800" b="0" dirty="0">
                <a:latin typeface="+mj-lt"/>
                <a:ea typeface="+mj-ea"/>
              </a:rPr>
              <a:t> </a:t>
            </a:r>
            <a:r>
              <a:rPr lang="en-US" altLang="zh-CN" sz="2800" b="0" dirty="0" err="1">
                <a:solidFill>
                  <a:srgbClr val="0000FF"/>
                </a:solidFill>
                <a:latin typeface="+mj-lt"/>
                <a:ea typeface="+mj-ea"/>
              </a:rPr>
              <a:t>int</a:t>
            </a:r>
            <a:r>
              <a:rPr lang="en-US" altLang="zh-CN" sz="2800" b="0" dirty="0">
                <a:latin typeface="+mj-lt"/>
                <a:ea typeface="+mj-ea"/>
              </a:rPr>
              <a:t> </a:t>
            </a:r>
            <a:r>
              <a:rPr lang="en-US" altLang="zh-CN" sz="2800" b="0" dirty="0">
                <a:solidFill>
                  <a:srgbClr val="003300"/>
                </a:solidFill>
                <a:latin typeface="+mj-lt"/>
                <a:ea typeface="+mj-ea"/>
              </a:rPr>
              <a:t>v)</a:t>
            </a:r>
          </a:p>
          <a:p>
            <a:pPr>
              <a:lnSpc>
                <a:spcPct val="90000"/>
              </a:lnSpc>
              <a:spcBef>
                <a:spcPct val="10000"/>
              </a:spcBef>
              <a:buFont typeface="Wingdings" pitchFamily="2" charset="2"/>
              <a:buNone/>
            </a:pPr>
            <a:r>
              <a:rPr lang="en-US" altLang="zh-CN" sz="2800" b="0" dirty="0">
                <a:solidFill>
                  <a:srgbClr val="003300"/>
                </a:solidFill>
                <a:latin typeface="+mj-lt"/>
                <a:ea typeface="+mj-ea"/>
              </a:rPr>
              <a:t>{</a:t>
            </a:r>
          </a:p>
          <a:p>
            <a:pPr>
              <a:lnSpc>
                <a:spcPct val="90000"/>
              </a:lnSpc>
              <a:spcBef>
                <a:spcPct val="10000"/>
              </a:spcBef>
              <a:buNone/>
            </a:pPr>
            <a:r>
              <a:rPr lang="en-US" altLang="zh-CN" sz="2800" b="0" dirty="0">
                <a:solidFill>
                  <a:srgbClr val="003300"/>
                </a:solidFill>
                <a:latin typeface="+mj-lt"/>
                <a:ea typeface="+mj-ea"/>
              </a:rPr>
              <a:t>       </a:t>
            </a:r>
            <a:r>
              <a:rPr lang="en-US" altLang="zh-CN" sz="2800" b="0" dirty="0" err="1">
                <a:solidFill>
                  <a:srgbClr val="003300"/>
                </a:solidFill>
                <a:latin typeface="+mj-lt"/>
                <a:ea typeface="+mj-ea"/>
              </a:rPr>
              <a:t>cout</a:t>
            </a:r>
            <a:r>
              <a:rPr lang="en-US" altLang="zh-CN" sz="2800" b="0" dirty="0">
                <a:solidFill>
                  <a:srgbClr val="003300"/>
                </a:solidFill>
                <a:latin typeface="+mj-lt"/>
                <a:ea typeface="+mj-ea"/>
              </a:rPr>
              <a:t>&lt;&lt;vertex[v</a:t>
            </a:r>
            <a:r>
              <a:rPr lang="en-US" altLang="zh-CN" sz="2800" b="0" dirty="0" smtClean="0">
                <a:solidFill>
                  <a:srgbClr val="003300"/>
                </a:solidFill>
                <a:latin typeface="+mj-lt"/>
                <a:ea typeface="+mj-ea"/>
              </a:rPr>
              <a:t>]; </a:t>
            </a:r>
            <a:r>
              <a:rPr lang="en-US" altLang="zh-CN" sz="2800" dirty="0" smtClean="0">
                <a:solidFill>
                  <a:srgbClr val="009900"/>
                </a:solidFill>
              </a:rPr>
              <a:t>//visit</a:t>
            </a:r>
            <a:r>
              <a:rPr lang="zh-CN" altLang="en-US" sz="2800" dirty="0" smtClean="0">
                <a:solidFill>
                  <a:srgbClr val="009900"/>
                </a:solidFill>
              </a:rPr>
              <a:t>当前结点</a:t>
            </a:r>
            <a:r>
              <a:rPr lang="en-US" altLang="zh-CN" sz="2800" b="0" dirty="0" smtClean="0">
                <a:solidFill>
                  <a:srgbClr val="003300"/>
                </a:solidFill>
                <a:latin typeface="+mj-lt"/>
                <a:ea typeface="+mj-ea"/>
              </a:rPr>
              <a:t>  </a:t>
            </a:r>
            <a:endParaRPr lang="en-US" altLang="zh-CN" sz="2800" b="0" dirty="0">
              <a:solidFill>
                <a:srgbClr val="003300"/>
              </a:solidFill>
              <a:latin typeface="+mj-lt"/>
              <a:ea typeface="+mj-ea"/>
            </a:endParaRPr>
          </a:p>
          <a:p>
            <a:pPr>
              <a:lnSpc>
                <a:spcPct val="90000"/>
              </a:lnSpc>
              <a:spcBef>
                <a:spcPct val="10000"/>
              </a:spcBef>
              <a:buNone/>
            </a:pPr>
            <a:r>
              <a:rPr lang="en-US" altLang="zh-CN" sz="2800" b="0" dirty="0">
                <a:solidFill>
                  <a:srgbClr val="003300"/>
                </a:solidFill>
                <a:latin typeface="+mj-lt"/>
                <a:ea typeface="+mj-ea"/>
              </a:rPr>
              <a:t>       visited[v]=1</a:t>
            </a:r>
            <a:r>
              <a:rPr lang="en-US" altLang="zh-CN" sz="2800" b="0" dirty="0" smtClean="0">
                <a:solidFill>
                  <a:srgbClr val="003300"/>
                </a:solidFill>
                <a:latin typeface="+mj-lt"/>
                <a:ea typeface="+mj-ea"/>
              </a:rPr>
              <a:t>; </a:t>
            </a:r>
            <a:r>
              <a:rPr lang="en-US" altLang="zh-CN" sz="2800" dirty="0" smtClean="0">
                <a:solidFill>
                  <a:srgbClr val="009900"/>
                </a:solidFill>
              </a:rPr>
              <a:t>//</a:t>
            </a:r>
            <a:r>
              <a:rPr lang="zh-CN" altLang="en-US" sz="2800" dirty="0" smtClean="0">
                <a:solidFill>
                  <a:srgbClr val="009900"/>
                </a:solidFill>
              </a:rPr>
              <a:t>设置为已访问</a:t>
            </a:r>
            <a:endParaRPr lang="en-US" altLang="zh-CN" sz="2800" b="0" dirty="0">
              <a:solidFill>
                <a:srgbClr val="003300"/>
              </a:solidFill>
              <a:latin typeface="+mj-lt"/>
              <a:ea typeface="+mj-ea"/>
            </a:endParaRPr>
          </a:p>
          <a:p>
            <a:pPr>
              <a:lnSpc>
                <a:spcPct val="90000"/>
              </a:lnSpc>
              <a:spcBef>
                <a:spcPct val="10000"/>
              </a:spcBef>
              <a:buFont typeface="Wingdings" pitchFamily="2" charset="2"/>
              <a:buNone/>
            </a:pPr>
            <a:r>
              <a:rPr lang="en-US" altLang="zh-CN" sz="2800" b="0" dirty="0">
                <a:solidFill>
                  <a:srgbClr val="0000FF"/>
                </a:solidFill>
                <a:latin typeface="+mj-lt"/>
                <a:ea typeface="+mj-ea"/>
              </a:rPr>
              <a:t>       for</a:t>
            </a:r>
            <a:r>
              <a:rPr lang="en-US" altLang="zh-CN" sz="2800" b="0" dirty="0">
                <a:latin typeface="+mj-lt"/>
                <a:ea typeface="+mj-ea"/>
              </a:rPr>
              <a:t> (</a:t>
            </a:r>
            <a:r>
              <a:rPr lang="en-US" altLang="zh-CN" sz="2800" b="0" dirty="0" err="1">
                <a:solidFill>
                  <a:srgbClr val="0000FF"/>
                </a:solidFill>
                <a:latin typeface="+mj-lt"/>
                <a:ea typeface="+mj-ea"/>
              </a:rPr>
              <a:t>int</a:t>
            </a:r>
            <a:r>
              <a:rPr lang="en-US" altLang="zh-CN" sz="2800" b="0" dirty="0">
                <a:latin typeface="+mj-lt"/>
                <a:ea typeface="+mj-ea"/>
              </a:rPr>
              <a:t> </a:t>
            </a:r>
            <a:r>
              <a:rPr lang="en-US" altLang="zh-CN" sz="2800" b="0" dirty="0">
                <a:solidFill>
                  <a:srgbClr val="003300"/>
                </a:solidFill>
                <a:latin typeface="+mj-lt"/>
                <a:ea typeface="+mj-ea"/>
              </a:rPr>
              <a:t>j=0; j&lt;</a:t>
            </a:r>
            <a:r>
              <a:rPr lang="en-US" altLang="zh-CN" sz="2800" b="0" dirty="0" err="1">
                <a:solidFill>
                  <a:srgbClr val="003300"/>
                </a:solidFill>
                <a:latin typeface="+mj-lt"/>
                <a:ea typeface="+mj-ea"/>
              </a:rPr>
              <a:t>vNum</a:t>
            </a:r>
            <a:r>
              <a:rPr lang="en-US" altLang="zh-CN" sz="2800" b="0" dirty="0">
                <a:solidFill>
                  <a:srgbClr val="003300"/>
                </a:solidFill>
                <a:latin typeface="+mj-lt"/>
                <a:ea typeface="+mj-ea"/>
              </a:rPr>
              <a:t>; j++)</a:t>
            </a:r>
            <a:r>
              <a:rPr lang="en-US" altLang="zh-CN" sz="2800" b="0" dirty="0">
                <a:latin typeface="+mj-lt"/>
                <a:ea typeface="+mj-ea"/>
              </a:rPr>
              <a:t>   </a:t>
            </a:r>
            <a:r>
              <a:rPr lang="en-US" altLang="zh-CN" sz="2800" b="1" dirty="0" smtClean="0">
                <a:solidFill>
                  <a:srgbClr val="C00000"/>
                </a:solidFill>
                <a:latin typeface="+mj-lt"/>
                <a:ea typeface="+mj-ea"/>
              </a:rPr>
              <a:t>//</a:t>
            </a:r>
            <a:r>
              <a:rPr lang="zh-CN" altLang="en-US" sz="2800" b="1" dirty="0" smtClean="0">
                <a:solidFill>
                  <a:srgbClr val="C00000"/>
                </a:solidFill>
                <a:latin typeface="+mj-lt"/>
                <a:ea typeface="+mj-ea"/>
              </a:rPr>
              <a:t>注意递归出口</a:t>
            </a:r>
            <a:endParaRPr lang="en-US" altLang="zh-CN" sz="2800" b="1" dirty="0">
              <a:solidFill>
                <a:srgbClr val="C00000"/>
              </a:solidFill>
              <a:latin typeface="+mj-lt"/>
              <a:ea typeface="+mj-ea"/>
            </a:endParaRPr>
          </a:p>
          <a:p>
            <a:pPr>
              <a:lnSpc>
                <a:spcPct val="90000"/>
              </a:lnSpc>
              <a:spcBef>
                <a:spcPct val="10000"/>
              </a:spcBef>
              <a:buFont typeface="Wingdings" pitchFamily="2" charset="2"/>
              <a:buNone/>
            </a:pPr>
            <a:r>
              <a:rPr lang="en-US" altLang="zh-CN" sz="2800" b="0" dirty="0">
                <a:latin typeface="+mj-lt"/>
                <a:ea typeface="+mj-ea"/>
              </a:rPr>
              <a:t>             </a:t>
            </a:r>
            <a:r>
              <a:rPr lang="en-US" altLang="zh-CN" sz="2800" b="0" dirty="0">
                <a:solidFill>
                  <a:srgbClr val="0000FF"/>
                </a:solidFill>
                <a:latin typeface="+mj-lt"/>
                <a:ea typeface="+mj-ea"/>
              </a:rPr>
              <a:t>if</a:t>
            </a:r>
            <a:r>
              <a:rPr lang="en-US" altLang="zh-CN" sz="2800" b="0" dirty="0">
                <a:latin typeface="+mj-lt"/>
                <a:ea typeface="+mj-ea"/>
              </a:rPr>
              <a:t> </a:t>
            </a:r>
            <a:r>
              <a:rPr lang="en-US" altLang="zh-CN" sz="2800" b="0" dirty="0">
                <a:solidFill>
                  <a:srgbClr val="003300"/>
                </a:solidFill>
                <a:latin typeface="+mj-lt"/>
                <a:ea typeface="+mj-ea"/>
              </a:rPr>
              <a:t>(arc[v][j]==1 &amp;&amp; visited[j]==0)</a:t>
            </a:r>
          </a:p>
          <a:p>
            <a:pPr>
              <a:lnSpc>
                <a:spcPct val="90000"/>
              </a:lnSpc>
              <a:spcBef>
                <a:spcPct val="10000"/>
              </a:spcBef>
              <a:buFont typeface="Wingdings" pitchFamily="2" charset="2"/>
              <a:buNone/>
            </a:pPr>
            <a:r>
              <a:rPr lang="en-US" altLang="zh-CN" sz="2800" b="0" dirty="0" smtClean="0">
                <a:solidFill>
                  <a:srgbClr val="FF6600"/>
                </a:solidFill>
                <a:latin typeface="+mj-lt"/>
                <a:ea typeface="+mj-ea"/>
              </a:rPr>
              <a:t>                 DFS(j</a:t>
            </a:r>
            <a:r>
              <a:rPr lang="en-US" altLang="zh-CN" sz="2800" b="0" dirty="0">
                <a:solidFill>
                  <a:srgbClr val="FF6600"/>
                </a:solidFill>
                <a:latin typeface="+mj-lt"/>
                <a:ea typeface="+mj-ea"/>
              </a:rPr>
              <a:t>);</a:t>
            </a:r>
            <a:r>
              <a:rPr lang="en-US" altLang="zh-CN" sz="2800" b="0" dirty="0">
                <a:latin typeface="+mj-lt"/>
                <a:ea typeface="+mj-ea"/>
              </a:rPr>
              <a:t>     </a:t>
            </a:r>
            <a:r>
              <a:rPr lang="en-US" altLang="zh-CN" sz="2800" b="0" dirty="0">
                <a:solidFill>
                  <a:srgbClr val="009900"/>
                </a:solidFill>
                <a:latin typeface="+mj-lt"/>
                <a:ea typeface="+mj-ea"/>
              </a:rPr>
              <a:t>//</a:t>
            </a:r>
            <a:r>
              <a:rPr lang="zh-CN" altLang="en-US" sz="2800" b="0" dirty="0">
                <a:solidFill>
                  <a:srgbClr val="009900"/>
                </a:solidFill>
                <a:latin typeface="+mj-lt"/>
                <a:ea typeface="+mj-ea"/>
              </a:rPr>
              <a:t>从</a:t>
            </a:r>
            <a:r>
              <a:rPr lang="en-US" altLang="zh-CN" sz="2800" b="0" dirty="0">
                <a:solidFill>
                  <a:srgbClr val="009900"/>
                </a:solidFill>
                <a:latin typeface="+mj-lt"/>
                <a:ea typeface="+mj-ea"/>
              </a:rPr>
              <a:t>j</a:t>
            </a:r>
            <a:r>
              <a:rPr lang="zh-CN" altLang="en-US" sz="2800" b="0" dirty="0">
                <a:solidFill>
                  <a:srgbClr val="009900"/>
                </a:solidFill>
                <a:latin typeface="+mj-lt"/>
                <a:ea typeface="+mj-ea"/>
              </a:rPr>
              <a:t>开始深度遍历</a:t>
            </a:r>
            <a:endParaRPr lang="en-US" altLang="zh-CN" sz="2800" b="0" dirty="0">
              <a:solidFill>
                <a:srgbClr val="009900"/>
              </a:solidFill>
              <a:latin typeface="+mj-lt"/>
              <a:ea typeface="+mj-ea"/>
            </a:endParaRPr>
          </a:p>
          <a:p>
            <a:pPr>
              <a:lnSpc>
                <a:spcPct val="90000"/>
              </a:lnSpc>
              <a:buNone/>
            </a:pPr>
            <a:r>
              <a:rPr lang="en-US" altLang="zh-CN" sz="2800" dirty="0" smtClean="0">
                <a:latin typeface="+mj-lt"/>
                <a:ea typeface="+mj-ea"/>
              </a:rPr>
              <a:t>}</a:t>
            </a:r>
            <a:r>
              <a:rPr lang="en-US" altLang="zh-CN" sz="2800" dirty="0">
                <a:solidFill>
                  <a:srgbClr val="009900"/>
                </a:solidFill>
              </a:rPr>
              <a:t> </a:t>
            </a:r>
            <a:r>
              <a:rPr lang="en-US" altLang="zh-CN" sz="2800" dirty="0" smtClean="0">
                <a:solidFill>
                  <a:srgbClr val="009900"/>
                </a:solidFill>
              </a:rPr>
              <a:t>//</a:t>
            </a:r>
            <a:r>
              <a:rPr lang="zh-CN" altLang="en-US" sz="2800" dirty="0" smtClean="0">
                <a:solidFill>
                  <a:srgbClr val="009900"/>
                </a:solidFill>
              </a:rPr>
              <a:t>假设连通图</a:t>
            </a:r>
            <a:endParaRPr lang="en-US" altLang="zh-CN" sz="2800" dirty="0">
              <a:solidFill>
                <a:srgbClr val="009900"/>
              </a:solidFill>
            </a:endParaRPr>
          </a:p>
        </p:txBody>
      </p:sp>
      <p:grpSp>
        <p:nvGrpSpPr>
          <p:cNvPr id="342021" name="Group 5"/>
          <p:cNvGrpSpPr>
            <a:grpSpLocks/>
          </p:cNvGrpSpPr>
          <p:nvPr/>
        </p:nvGrpSpPr>
        <p:grpSpPr bwMode="auto">
          <a:xfrm>
            <a:off x="5076378" y="4797152"/>
            <a:ext cx="4038600" cy="1885950"/>
            <a:chOff x="1056" y="2064"/>
            <a:chExt cx="2640" cy="1440"/>
          </a:xfrm>
        </p:grpSpPr>
        <p:sp>
          <p:nvSpPr>
            <p:cNvPr id="342022" name="Rectangle 6"/>
            <p:cNvSpPr>
              <a:spLocks noChangeArrowheads="1"/>
            </p:cNvSpPr>
            <p:nvPr/>
          </p:nvSpPr>
          <p:spPr bwMode="auto">
            <a:xfrm>
              <a:off x="1056" y="2064"/>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v1</a:t>
              </a:r>
            </a:p>
          </p:txBody>
        </p:sp>
        <p:sp>
          <p:nvSpPr>
            <p:cNvPr id="342023" name="Rectangle 7"/>
            <p:cNvSpPr>
              <a:spLocks noChangeArrowheads="1"/>
            </p:cNvSpPr>
            <p:nvPr/>
          </p:nvSpPr>
          <p:spPr bwMode="auto">
            <a:xfrm>
              <a:off x="1344" y="2064"/>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800">
                <a:solidFill>
                  <a:srgbClr val="000000"/>
                </a:solidFill>
                <a:latin typeface="+mj-lt"/>
                <a:ea typeface="+mj-ea"/>
              </a:endParaRPr>
            </a:p>
          </p:txBody>
        </p:sp>
        <p:sp>
          <p:nvSpPr>
            <p:cNvPr id="342024" name="Rectangle 8"/>
            <p:cNvSpPr>
              <a:spLocks noChangeArrowheads="1"/>
            </p:cNvSpPr>
            <p:nvPr/>
          </p:nvSpPr>
          <p:spPr bwMode="auto">
            <a:xfrm>
              <a:off x="1056" y="2352"/>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rgbClr val="000000"/>
                  </a:solidFill>
                  <a:latin typeface="+mj-lt"/>
                  <a:ea typeface="+mj-ea"/>
                </a:rPr>
                <a:t>v2</a:t>
              </a:r>
            </a:p>
          </p:txBody>
        </p:sp>
        <p:sp>
          <p:nvSpPr>
            <p:cNvPr id="342025" name="Rectangle 9"/>
            <p:cNvSpPr>
              <a:spLocks noChangeArrowheads="1"/>
            </p:cNvSpPr>
            <p:nvPr/>
          </p:nvSpPr>
          <p:spPr bwMode="auto">
            <a:xfrm>
              <a:off x="1344" y="2352"/>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800" b="1" dirty="0">
                <a:solidFill>
                  <a:srgbClr val="000000"/>
                </a:solidFill>
                <a:latin typeface="+mj-lt"/>
                <a:ea typeface="+mj-ea"/>
              </a:endParaRPr>
            </a:p>
          </p:txBody>
        </p:sp>
        <p:sp>
          <p:nvSpPr>
            <p:cNvPr id="342026" name="Rectangle 10"/>
            <p:cNvSpPr>
              <a:spLocks noChangeArrowheads="1"/>
            </p:cNvSpPr>
            <p:nvPr/>
          </p:nvSpPr>
          <p:spPr bwMode="auto">
            <a:xfrm>
              <a:off x="1056" y="2640"/>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rgbClr val="000000"/>
                  </a:solidFill>
                  <a:latin typeface="+mj-lt"/>
                  <a:ea typeface="+mj-ea"/>
                </a:rPr>
                <a:t>v3</a:t>
              </a:r>
            </a:p>
          </p:txBody>
        </p:sp>
        <p:sp>
          <p:nvSpPr>
            <p:cNvPr id="342027" name="Rectangle 11"/>
            <p:cNvSpPr>
              <a:spLocks noChangeArrowheads="1"/>
            </p:cNvSpPr>
            <p:nvPr/>
          </p:nvSpPr>
          <p:spPr bwMode="auto">
            <a:xfrm>
              <a:off x="1344" y="2640"/>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800">
                <a:solidFill>
                  <a:srgbClr val="000000"/>
                </a:solidFill>
                <a:latin typeface="+mj-lt"/>
                <a:ea typeface="+mj-ea"/>
              </a:endParaRPr>
            </a:p>
          </p:txBody>
        </p:sp>
        <p:sp>
          <p:nvSpPr>
            <p:cNvPr id="342028" name="Rectangle 12"/>
            <p:cNvSpPr>
              <a:spLocks noChangeArrowheads="1"/>
            </p:cNvSpPr>
            <p:nvPr/>
          </p:nvSpPr>
          <p:spPr bwMode="auto">
            <a:xfrm>
              <a:off x="1056" y="2928"/>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v4</a:t>
              </a:r>
            </a:p>
          </p:txBody>
        </p:sp>
        <p:sp>
          <p:nvSpPr>
            <p:cNvPr id="342029" name="Rectangle 13"/>
            <p:cNvSpPr>
              <a:spLocks noChangeArrowheads="1"/>
            </p:cNvSpPr>
            <p:nvPr/>
          </p:nvSpPr>
          <p:spPr bwMode="auto">
            <a:xfrm>
              <a:off x="1344" y="2928"/>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800">
                <a:solidFill>
                  <a:srgbClr val="000000"/>
                </a:solidFill>
                <a:latin typeface="+mj-lt"/>
                <a:ea typeface="+mj-ea"/>
              </a:endParaRPr>
            </a:p>
          </p:txBody>
        </p:sp>
        <p:sp>
          <p:nvSpPr>
            <p:cNvPr id="342030" name="Rectangle 14"/>
            <p:cNvSpPr>
              <a:spLocks noChangeArrowheads="1"/>
            </p:cNvSpPr>
            <p:nvPr/>
          </p:nvSpPr>
          <p:spPr bwMode="auto">
            <a:xfrm>
              <a:off x="1056" y="3216"/>
              <a:ext cx="288"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v5</a:t>
              </a:r>
            </a:p>
          </p:txBody>
        </p:sp>
        <p:sp>
          <p:nvSpPr>
            <p:cNvPr id="342031" name="Rectangle 15"/>
            <p:cNvSpPr>
              <a:spLocks noChangeArrowheads="1"/>
            </p:cNvSpPr>
            <p:nvPr/>
          </p:nvSpPr>
          <p:spPr bwMode="auto">
            <a:xfrm>
              <a:off x="1344" y="3216"/>
              <a:ext cx="192" cy="288"/>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800">
                <a:solidFill>
                  <a:srgbClr val="000000"/>
                </a:solidFill>
                <a:latin typeface="+mj-lt"/>
                <a:ea typeface="+mj-ea"/>
              </a:endParaRPr>
            </a:p>
          </p:txBody>
        </p:sp>
        <p:sp>
          <p:nvSpPr>
            <p:cNvPr id="342032" name="Rectangle 16"/>
            <p:cNvSpPr>
              <a:spLocks noChangeArrowheads="1"/>
            </p:cNvSpPr>
            <p:nvPr/>
          </p:nvSpPr>
          <p:spPr bwMode="auto">
            <a:xfrm>
              <a:off x="1776" y="2064"/>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1</a:t>
              </a:r>
            </a:p>
          </p:txBody>
        </p:sp>
        <p:sp>
          <p:nvSpPr>
            <p:cNvPr id="342033" name="Rectangle 17"/>
            <p:cNvSpPr>
              <a:spLocks noChangeArrowheads="1"/>
            </p:cNvSpPr>
            <p:nvPr/>
          </p:nvSpPr>
          <p:spPr bwMode="auto">
            <a:xfrm>
              <a:off x="2064" y="2064"/>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800">
                <a:solidFill>
                  <a:srgbClr val="000000"/>
                </a:solidFill>
                <a:latin typeface="+mj-lt"/>
                <a:ea typeface="+mj-ea"/>
              </a:endParaRPr>
            </a:p>
          </p:txBody>
        </p:sp>
        <p:sp>
          <p:nvSpPr>
            <p:cNvPr id="342034" name="Line 18"/>
            <p:cNvSpPr>
              <a:spLocks noChangeShapeType="1"/>
            </p:cNvSpPr>
            <p:nvPr/>
          </p:nvSpPr>
          <p:spPr bwMode="auto">
            <a:xfrm>
              <a:off x="1440" y="2208"/>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42035" name="Rectangle 19"/>
            <p:cNvSpPr>
              <a:spLocks noChangeArrowheads="1"/>
            </p:cNvSpPr>
            <p:nvPr/>
          </p:nvSpPr>
          <p:spPr bwMode="auto">
            <a:xfrm>
              <a:off x="1776" y="2688"/>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rgbClr val="000000"/>
                  </a:solidFill>
                  <a:latin typeface="+mj-lt"/>
                  <a:ea typeface="+mj-ea"/>
                </a:rPr>
                <a:t>1</a:t>
              </a:r>
            </a:p>
          </p:txBody>
        </p:sp>
        <p:sp>
          <p:nvSpPr>
            <p:cNvPr id="342036" name="Rectangle 20"/>
            <p:cNvSpPr>
              <a:spLocks noChangeArrowheads="1"/>
            </p:cNvSpPr>
            <p:nvPr/>
          </p:nvSpPr>
          <p:spPr bwMode="auto">
            <a:xfrm>
              <a:off x="2064" y="2688"/>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800" b="1">
                <a:solidFill>
                  <a:srgbClr val="000000"/>
                </a:solidFill>
                <a:latin typeface="+mj-lt"/>
                <a:ea typeface="+mj-ea"/>
              </a:endParaRPr>
            </a:p>
          </p:txBody>
        </p:sp>
        <p:sp>
          <p:nvSpPr>
            <p:cNvPr id="342037" name="Line 21"/>
            <p:cNvSpPr>
              <a:spLocks noChangeShapeType="1"/>
            </p:cNvSpPr>
            <p:nvPr/>
          </p:nvSpPr>
          <p:spPr bwMode="auto">
            <a:xfrm>
              <a:off x="1440" y="2784"/>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42038" name="Rectangle 22"/>
            <p:cNvSpPr>
              <a:spLocks noChangeArrowheads="1"/>
            </p:cNvSpPr>
            <p:nvPr/>
          </p:nvSpPr>
          <p:spPr bwMode="auto">
            <a:xfrm>
              <a:off x="1776" y="2976"/>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smtClean="0">
                  <a:solidFill>
                    <a:srgbClr val="000000"/>
                  </a:solidFill>
                  <a:latin typeface="+mj-lt"/>
                  <a:ea typeface="+mj-ea"/>
                </a:rPr>
                <a:t>0</a:t>
              </a:r>
              <a:endParaRPr kumimoji="1" lang="en-US" altLang="zh-CN" sz="2800" dirty="0">
                <a:solidFill>
                  <a:srgbClr val="000000"/>
                </a:solidFill>
                <a:latin typeface="+mj-lt"/>
                <a:ea typeface="+mj-ea"/>
              </a:endParaRPr>
            </a:p>
          </p:txBody>
        </p:sp>
        <p:sp>
          <p:nvSpPr>
            <p:cNvPr id="342039" name="Rectangle 23"/>
            <p:cNvSpPr>
              <a:spLocks noChangeArrowheads="1"/>
            </p:cNvSpPr>
            <p:nvPr/>
          </p:nvSpPr>
          <p:spPr bwMode="auto">
            <a:xfrm>
              <a:off x="2064" y="2976"/>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800" b="1" dirty="0">
                <a:solidFill>
                  <a:srgbClr val="000000"/>
                </a:solidFill>
                <a:latin typeface="+mj-lt"/>
                <a:ea typeface="+mj-ea"/>
              </a:endParaRPr>
            </a:p>
          </p:txBody>
        </p:sp>
        <p:sp>
          <p:nvSpPr>
            <p:cNvPr id="342040" name="Line 24"/>
            <p:cNvSpPr>
              <a:spLocks noChangeShapeType="1"/>
            </p:cNvSpPr>
            <p:nvPr/>
          </p:nvSpPr>
          <p:spPr bwMode="auto">
            <a:xfrm>
              <a:off x="1440" y="3072"/>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42041" name="Rectangle 25"/>
            <p:cNvSpPr>
              <a:spLocks noChangeArrowheads="1"/>
            </p:cNvSpPr>
            <p:nvPr/>
          </p:nvSpPr>
          <p:spPr bwMode="auto">
            <a:xfrm>
              <a:off x="1776" y="3264"/>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dirty="0">
                  <a:solidFill>
                    <a:srgbClr val="000000"/>
                  </a:solidFill>
                  <a:latin typeface="+mj-lt"/>
                  <a:ea typeface="+mj-ea"/>
                </a:rPr>
                <a:t>1</a:t>
              </a:r>
              <a:endParaRPr kumimoji="1" lang="en-US" altLang="zh-CN" sz="2800" dirty="0">
                <a:solidFill>
                  <a:srgbClr val="000000"/>
                </a:solidFill>
                <a:latin typeface="+mj-lt"/>
                <a:ea typeface="+mj-ea"/>
              </a:endParaRPr>
            </a:p>
          </p:txBody>
        </p:sp>
        <p:sp>
          <p:nvSpPr>
            <p:cNvPr id="342042" name="Rectangle 26"/>
            <p:cNvSpPr>
              <a:spLocks noChangeArrowheads="1"/>
            </p:cNvSpPr>
            <p:nvPr/>
          </p:nvSpPr>
          <p:spPr bwMode="auto">
            <a:xfrm>
              <a:off x="2064" y="3264"/>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800" b="1" dirty="0">
                <a:solidFill>
                  <a:srgbClr val="000000"/>
                </a:solidFill>
                <a:latin typeface="+mj-lt"/>
                <a:ea typeface="+mj-ea"/>
              </a:endParaRPr>
            </a:p>
          </p:txBody>
        </p:sp>
        <p:sp>
          <p:nvSpPr>
            <p:cNvPr id="342043" name="Line 27"/>
            <p:cNvSpPr>
              <a:spLocks noChangeShapeType="1"/>
            </p:cNvSpPr>
            <p:nvPr/>
          </p:nvSpPr>
          <p:spPr bwMode="auto">
            <a:xfrm>
              <a:off x="1440" y="3360"/>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42044" name="Rectangle 28"/>
            <p:cNvSpPr>
              <a:spLocks noChangeArrowheads="1"/>
            </p:cNvSpPr>
            <p:nvPr/>
          </p:nvSpPr>
          <p:spPr bwMode="auto">
            <a:xfrm>
              <a:off x="2496" y="2064"/>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3</a:t>
              </a:r>
            </a:p>
          </p:txBody>
        </p:sp>
        <p:sp>
          <p:nvSpPr>
            <p:cNvPr id="342045" name="Rectangle 29"/>
            <p:cNvSpPr>
              <a:spLocks noChangeArrowheads="1"/>
            </p:cNvSpPr>
            <p:nvPr/>
          </p:nvSpPr>
          <p:spPr bwMode="auto">
            <a:xfrm>
              <a:off x="2784" y="2064"/>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00"/>
                  </a:solidFill>
                  <a:latin typeface="+mj-lt"/>
                  <a:ea typeface="+mj-ea"/>
                </a:rPr>
                <a:t>∧</a:t>
              </a:r>
            </a:p>
          </p:txBody>
        </p:sp>
        <p:sp>
          <p:nvSpPr>
            <p:cNvPr id="342046" name="Line 30"/>
            <p:cNvSpPr>
              <a:spLocks noChangeShapeType="1"/>
            </p:cNvSpPr>
            <p:nvPr/>
          </p:nvSpPr>
          <p:spPr bwMode="auto">
            <a:xfrm>
              <a:off x="2160" y="2160"/>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42047" name="Rectangle 31"/>
            <p:cNvSpPr>
              <a:spLocks noChangeArrowheads="1"/>
            </p:cNvSpPr>
            <p:nvPr/>
          </p:nvSpPr>
          <p:spPr bwMode="auto">
            <a:xfrm>
              <a:off x="2496" y="2688"/>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3</a:t>
              </a:r>
            </a:p>
          </p:txBody>
        </p:sp>
        <p:sp>
          <p:nvSpPr>
            <p:cNvPr id="342048" name="Rectangle 32"/>
            <p:cNvSpPr>
              <a:spLocks noChangeArrowheads="1"/>
            </p:cNvSpPr>
            <p:nvPr/>
          </p:nvSpPr>
          <p:spPr bwMode="auto">
            <a:xfrm>
              <a:off x="2784" y="2688"/>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800" b="1">
                <a:solidFill>
                  <a:srgbClr val="000000"/>
                </a:solidFill>
                <a:latin typeface="+mj-lt"/>
                <a:ea typeface="+mj-ea"/>
              </a:endParaRPr>
            </a:p>
          </p:txBody>
        </p:sp>
        <p:sp>
          <p:nvSpPr>
            <p:cNvPr id="342049" name="Line 33"/>
            <p:cNvSpPr>
              <a:spLocks noChangeShapeType="1"/>
            </p:cNvSpPr>
            <p:nvPr/>
          </p:nvSpPr>
          <p:spPr bwMode="auto">
            <a:xfrm>
              <a:off x="2160" y="2784"/>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42050" name="Rectangle 34"/>
            <p:cNvSpPr>
              <a:spLocks noChangeArrowheads="1"/>
            </p:cNvSpPr>
            <p:nvPr/>
          </p:nvSpPr>
          <p:spPr bwMode="auto">
            <a:xfrm>
              <a:off x="3216" y="2688"/>
              <a:ext cx="288"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rgbClr val="000000"/>
                  </a:solidFill>
                  <a:latin typeface="+mj-lt"/>
                  <a:ea typeface="+mj-ea"/>
                </a:rPr>
                <a:t>4</a:t>
              </a:r>
            </a:p>
          </p:txBody>
        </p:sp>
        <p:sp>
          <p:nvSpPr>
            <p:cNvPr id="342051" name="Rectangle 35"/>
            <p:cNvSpPr>
              <a:spLocks noChangeArrowheads="1"/>
            </p:cNvSpPr>
            <p:nvPr/>
          </p:nvSpPr>
          <p:spPr bwMode="auto">
            <a:xfrm>
              <a:off x="3504" y="2688"/>
              <a:ext cx="192" cy="24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00"/>
                  </a:solidFill>
                  <a:latin typeface="+mj-lt"/>
                  <a:ea typeface="+mj-ea"/>
                </a:rPr>
                <a:t>∧</a:t>
              </a:r>
            </a:p>
          </p:txBody>
        </p:sp>
        <p:sp>
          <p:nvSpPr>
            <p:cNvPr id="342052" name="Line 36"/>
            <p:cNvSpPr>
              <a:spLocks noChangeShapeType="1"/>
            </p:cNvSpPr>
            <p:nvPr/>
          </p:nvSpPr>
          <p:spPr bwMode="auto">
            <a:xfrm>
              <a:off x="2880" y="2784"/>
              <a:ext cx="33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grpSp>
      <p:sp>
        <p:nvSpPr>
          <p:cNvPr id="342053" name="Text Box 37"/>
          <p:cNvSpPr txBox="1">
            <a:spLocks noChangeArrowheads="1"/>
          </p:cNvSpPr>
          <p:nvPr/>
        </p:nvSpPr>
        <p:spPr bwMode="auto">
          <a:xfrm>
            <a:off x="4716016" y="4802376"/>
            <a:ext cx="431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5000"/>
              </a:spcBef>
            </a:pPr>
            <a:r>
              <a:rPr lang="en-US" altLang="zh-CN" sz="2400" dirty="0">
                <a:latin typeface="+mj-lt"/>
                <a:ea typeface="+mj-ea"/>
              </a:rPr>
              <a:t>0</a:t>
            </a:r>
          </a:p>
          <a:p>
            <a:pPr>
              <a:lnSpc>
                <a:spcPct val="80000"/>
              </a:lnSpc>
              <a:spcBef>
                <a:spcPct val="25000"/>
              </a:spcBef>
            </a:pPr>
            <a:r>
              <a:rPr lang="en-US" altLang="zh-CN" sz="2400" dirty="0">
                <a:latin typeface="+mj-lt"/>
                <a:ea typeface="+mj-ea"/>
              </a:rPr>
              <a:t>1</a:t>
            </a:r>
          </a:p>
          <a:p>
            <a:pPr>
              <a:lnSpc>
                <a:spcPct val="80000"/>
              </a:lnSpc>
              <a:spcBef>
                <a:spcPct val="25000"/>
              </a:spcBef>
            </a:pPr>
            <a:r>
              <a:rPr lang="en-US" altLang="zh-CN" sz="2400" dirty="0">
                <a:latin typeface="+mj-lt"/>
                <a:ea typeface="+mj-ea"/>
              </a:rPr>
              <a:t>2</a:t>
            </a:r>
          </a:p>
          <a:p>
            <a:pPr>
              <a:lnSpc>
                <a:spcPct val="80000"/>
              </a:lnSpc>
              <a:spcBef>
                <a:spcPct val="25000"/>
              </a:spcBef>
            </a:pPr>
            <a:r>
              <a:rPr lang="en-US" altLang="zh-CN" sz="2400" dirty="0">
                <a:latin typeface="+mj-lt"/>
                <a:ea typeface="+mj-ea"/>
              </a:rPr>
              <a:t>3</a:t>
            </a:r>
          </a:p>
          <a:p>
            <a:pPr>
              <a:lnSpc>
                <a:spcPct val="80000"/>
              </a:lnSpc>
              <a:spcBef>
                <a:spcPct val="25000"/>
              </a:spcBef>
            </a:pPr>
            <a:r>
              <a:rPr lang="en-US" altLang="zh-CN" sz="2400" dirty="0">
                <a:latin typeface="+mj-lt"/>
                <a:ea typeface="+mj-ea"/>
              </a:rPr>
              <a:t>4</a:t>
            </a:r>
          </a:p>
        </p:txBody>
      </p:sp>
      <p:grpSp>
        <p:nvGrpSpPr>
          <p:cNvPr id="52" name="Group 4"/>
          <p:cNvGrpSpPr>
            <a:grpSpLocks/>
          </p:cNvGrpSpPr>
          <p:nvPr/>
        </p:nvGrpSpPr>
        <p:grpSpPr bwMode="auto">
          <a:xfrm>
            <a:off x="6731893" y="116632"/>
            <a:ext cx="2160587" cy="2036763"/>
            <a:chOff x="3878" y="436"/>
            <a:chExt cx="1361" cy="1283"/>
          </a:xfrm>
        </p:grpSpPr>
        <p:grpSp>
          <p:nvGrpSpPr>
            <p:cNvPr id="53" name="Group 5"/>
            <p:cNvGrpSpPr>
              <a:grpSpLocks/>
            </p:cNvGrpSpPr>
            <p:nvPr/>
          </p:nvGrpSpPr>
          <p:grpSpPr bwMode="auto">
            <a:xfrm>
              <a:off x="3878" y="436"/>
              <a:ext cx="1361" cy="1088"/>
              <a:chOff x="3606" y="391"/>
              <a:chExt cx="1361" cy="1088"/>
            </a:xfrm>
          </p:grpSpPr>
          <p:sp>
            <p:nvSpPr>
              <p:cNvPr id="55" name="Oval 6"/>
              <p:cNvSpPr>
                <a:spLocks noChangeArrowheads="1"/>
              </p:cNvSpPr>
              <p:nvPr/>
            </p:nvSpPr>
            <p:spPr bwMode="auto">
              <a:xfrm>
                <a:off x="3606" y="39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v1</a:t>
                </a:r>
              </a:p>
            </p:txBody>
          </p:sp>
          <p:sp>
            <p:nvSpPr>
              <p:cNvPr id="56" name="Oval 7"/>
              <p:cNvSpPr>
                <a:spLocks noChangeArrowheads="1"/>
              </p:cNvSpPr>
              <p:nvPr/>
            </p:nvSpPr>
            <p:spPr bwMode="auto">
              <a:xfrm>
                <a:off x="3606" y="116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v4</a:t>
                </a:r>
              </a:p>
            </p:txBody>
          </p:sp>
          <p:sp>
            <p:nvSpPr>
              <p:cNvPr id="57" name="Oval 8"/>
              <p:cNvSpPr>
                <a:spLocks noChangeArrowheads="1"/>
              </p:cNvSpPr>
              <p:nvPr/>
            </p:nvSpPr>
            <p:spPr bwMode="auto">
              <a:xfrm>
                <a:off x="4150" y="79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v3</a:t>
                </a:r>
              </a:p>
            </p:txBody>
          </p:sp>
          <p:sp>
            <p:nvSpPr>
              <p:cNvPr id="58" name="Oval 9"/>
              <p:cNvSpPr>
                <a:spLocks noChangeArrowheads="1"/>
              </p:cNvSpPr>
              <p:nvPr/>
            </p:nvSpPr>
            <p:spPr bwMode="auto">
              <a:xfrm>
                <a:off x="4694" y="39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v2</a:t>
                </a:r>
              </a:p>
            </p:txBody>
          </p:sp>
          <p:sp>
            <p:nvSpPr>
              <p:cNvPr id="59" name="Oval 10"/>
              <p:cNvSpPr>
                <a:spLocks noChangeArrowheads="1"/>
              </p:cNvSpPr>
              <p:nvPr/>
            </p:nvSpPr>
            <p:spPr bwMode="auto">
              <a:xfrm>
                <a:off x="4694" y="1207"/>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v5</a:t>
                </a:r>
              </a:p>
            </p:txBody>
          </p:sp>
          <p:sp>
            <p:nvSpPr>
              <p:cNvPr id="60" name="Line 11"/>
              <p:cNvSpPr>
                <a:spLocks noChangeShapeType="1"/>
              </p:cNvSpPr>
              <p:nvPr/>
            </p:nvSpPr>
            <p:spPr bwMode="auto">
              <a:xfrm>
                <a:off x="3742" y="663"/>
                <a:ext cx="0" cy="499"/>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61" name="Line 12"/>
              <p:cNvSpPr>
                <a:spLocks noChangeShapeType="1"/>
              </p:cNvSpPr>
              <p:nvPr/>
            </p:nvSpPr>
            <p:spPr bwMode="auto">
              <a:xfrm>
                <a:off x="3878" y="527"/>
                <a:ext cx="816"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62" name="Line 13"/>
              <p:cNvSpPr>
                <a:spLocks noChangeShapeType="1"/>
              </p:cNvSpPr>
              <p:nvPr/>
            </p:nvSpPr>
            <p:spPr bwMode="auto">
              <a:xfrm>
                <a:off x="4830" y="663"/>
                <a:ext cx="0" cy="544"/>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63" name="Line 14"/>
              <p:cNvSpPr>
                <a:spLocks noChangeShapeType="1"/>
              </p:cNvSpPr>
              <p:nvPr/>
            </p:nvSpPr>
            <p:spPr bwMode="auto">
              <a:xfrm flipV="1">
                <a:off x="3878" y="1026"/>
                <a:ext cx="317" cy="272"/>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64" name="Line 15"/>
              <p:cNvSpPr>
                <a:spLocks noChangeShapeType="1"/>
              </p:cNvSpPr>
              <p:nvPr/>
            </p:nvSpPr>
            <p:spPr bwMode="auto">
              <a:xfrm flipH="1">
                <a:off x="4422" y="618"/>
                <a:ext cx="318" cy="272"/>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65" name="Line 16"/>
              <p:cNvSpPr>
                <a:spLocks noChangeShapeType="1"/>
              </p:cNvSpPr>
              <p:nvPr/>
            </p:nvSpPr>
            <p:spPr bwMode="auto">
              <a:xfrm>
                <a:off x="4377" y="1026"/>
                <a:ext cx="363" cy="227"/>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sp>
          <p:nvSpPr>
            <p:cNvPr id="54" name="Text Box 17"/>
            <p:cNvSpPr txBox="1">
              <a:spLocks noChangeArrowheads="1"/>
            </p:cNvSpPr>
            <p:nvPr/>
          </p:nvSpPr>
          <p:spPr bwMode="auto">
            <a:xfrm>
              <a:off x="4377" y="1389"/>
              <a:ext cx="4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mj-lt"/>
                  <a:ea typeface="+mj-ea"/>
                </a:rPr>
                <a:t>G1</a:t>
              </a:r>
            </a:p>
          </p:txBody>
        </p:sp>
      </p:grpSp>
      <p:sp>
        <p:nvSpPr>
          <p:cNvPr id="66" name="Rectangle 19"/>
          <p:cNvSpPr>
            <a:spLocks noChangeArrowheads="1"/>
          </p:cNvSpPr>
          <p:nvPr/>
        </p:nvSpPr>
        <p:spPr bwMode="auto">
          <a:xfrm>
            <a:off x="6177814" y="5202907"/>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dirty="0">
                <a:solidFill>
                  <a:srgbClr val="000000"/>
                </a:solidFill>
                <a:latin typeface="+mj-lt"/>
                <a:ea typeface="+mj-ea"/>
              </a:rPr>
              <a:t>0</a:t>
            </a:r>
            <a:endParaRPr kumimoji="1" lang="en-US" altLang="zh-CN" sz="2800" dirty="0">
              <a:solidFill>
                <a:srgbClr val="000000"/>
              </a:solidFill>
              <a:latin typeface="+mj-lt"/>
              <a:ea typeface="+mj-ea"/>
            </a:endParaRPr>
          </a:p>
        </p:txBody>
      </p:sp>
      <p:sp>
        <p:nvSpPr>
          <p:cNvPr id="67" name="Rectangle 20"/>
          <p:cNvSpPr>
            <a:spLocks noChangeArrowheads="1"/>
          </p:cNvSpPr>
          <p:nvPr/>
        </p:nvSpPr>
        <p:spPr bwMode="auto">
          <a:xfrm>
            <a:off x="6618389" y="5202907"/>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800" b="1">
              <a:solidFill>
                <a:srgbClr val="000000"/>
              </a:solidFill>
              <a:latin typeface="+mj-lt"/>
              <a:ea typeface="+mj-ea"/>
            </a:endParaRPr>
          </a:p>
        </p:txBody>
      </p:sp>
      <p:sp>
        <p:nvSpPr>
          <p:cNvPr id="68" name="Line 21"/>
          <p:cNvSpPr>
            <a:spLocks noChangeShapeType="1"/>
          </p:cNvSpPr>
          <p:nvPr/>
        </p:nvSpPr>
        <p:spPr bwMode="auto">
          <a:xfrm>
            <a:off x="5663811" y="5328637"/>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69" name="Rectangle 31"/>
          <p:cNvSpPr>
            <a:spLocks noChangeArrowheads="1"/>
          </p:cNvSpPr>
          <p:nvPr/>
        </p:nvSpPr>
        <p:spPr bwMode="auto">
          <a:xfrm>
            <a:off x="7279251" y="5202907"/>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dirty="0">
                <a:solidFill>
                  <a:srgbClr val="000000"/>
                </a:solidFill>
                <a:latin typeface="+mj-lt"/>
                <a:ea typeface="+mj-ea"/>
              </a:rPr>
              <a:t>2</a:t>
            </a:r>
            <a:endParaRPr kumimoji="1" lang="en-US" altLang="zh-CN" sz="2800" dirty="0">
              <a:solidFill>
                <a:srgbClr val="000000"/>
              </a:solidFill>
              <a:latin typeface="+mj-lt"/>
              <a:ea typeface="+mj-ea"/>
            </a:endParaRPr>
          </a:p>
        </p:txBody>
      </p:sp>
      <p:sp>
        <p:nvSpPr>
          <p:cNvPr id="70" name="Rectangle 32"/>
          <p:cNvSpPr>
            <a:spLocks noChangeArrowheads="1"/>
          </p:cNvSpPr>
          <p:nvPr/>
        </p:nvSpPr>
        <p:spPr bwMode="auto">
          <a:xfrm>
            <a:off x="7719825" y="5202907"/>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800" b="1">
              <a:solidFill>
                <a:srgbClr val="000000"/>
              </a:solidFill>
              <a:latin typeface="+mj-lt"/>
              <a:ea typeface="+mj-ea"/>
            </a:endParaRPr>
          </a:p>
        </p:txBody>
      </p:sp>
      <p:sp>
        <p:nvSpPr>
          <p:cNvPr id="71" name="Line 33"/>
          <p:cNvSpPr>
            <a:spLocks noChangeShapeType="1"/>
          </p:cNvSpPr>
          <p:nvPr/>
        </p:nvSpPr>
        <p:spPr bwMode="auto">
          <a:xfrm>
            <a:off x="6765247" y="5328637"/>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72" name="Rectangle 34"/>
          <p:cNvSpPr>
            <a:spLocks noChangeArrowheads="1"/>
          </p:cNvSpPr>
          <p:nvPr/>
        </p:nvSpPr>
        <p:spPr bwMode="auto">
          <a:xfrm>
            <a:off x="8380687" y="5202907"/>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rgbClr val="000000"/>
                </a:solidFill>
                <a:latin typeface="+mj-lt"/>
                <a:ea typeface="+mj-ea"/>
              </a:rPr>
              <a:t>4</a:t>
            </a:r>
          </a:p>
        </p:txBody>
      </p:sp>
      <p:sp>
        <p:nvSpPr>
          <p:cNvPr id="73" name="Rectangle 35"/>
          <p:cNvSpPr>
            <a:spLocks noChangeArrowheads="1"/>
          </p:cNvSpPr>
          <p:nvPr/>
        </p:nvSpPr>
        <p:spPr bwMode="auto">
          <a:xfrm>
            <a:off x="8821262" y="5202907"/>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00"/>
                </a:solidFill>
                <a:latin typeface="+mj-lt"/>
                <a:ea typeface="+mj-ea"/>
              </a:rPr>
              <a:t>∧</a:t>
            </a:r>
          </a:p>
        </p:txBody>
      </p:sp>
      <p:sp>
        <p:nvSpPr>
          <p:cNvPr id="74" name="Line 36"/>
          <p:cNvSpPr>
            <a:spLocks noChangeShapeType="1"/>
          </p:cNvSpPr>
          <p:nvPr/>
        </p:nvSpPr>
        <p:spPr bwMode="auto">
          <a:xfrm>
            <a:off x="7866683" y="5328637"/>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75" name="Rectangle 28"/>
          <p:cNvSpPr>
            <a:spLocks noChangeArrowheads="1"/>
          </p:cNvSpPr>
          <p:nvPr/>
        </p:nvSpPr>
        <p:spPr bwMode="auto">
          <a:xfrm>
            <a:off x="7276410" y="5994995"/>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smtClean="0">
                <a:solidFill>
                  <a:srgbClr val="000000"/>
                </a:solidFill>
                <a:latin typeface="+mj-lt"/>
                <a:ea typeface="+mj-ea"/>
              </a:rPr>
              <a:t>2</a:t>
            </a:r>
            <a:endParaRPr kumimoji="1" lang="en-US" altLang="zh-CN" sz="2800" dirty="0">
              <a:solidFill>
                <a:srgbClr val="000000"/>
              </a:solidFill>
              <a:latin typeface="+mj-lt"/>
              <a:ea typeface="+mj-ea"/>
            </a:endParaRPr>
          </a:p>
        </p:txBody>
      </p:sp>
      <p:sp>
        <p:nvSpPr>
          <p:cNvPr id="76" name="Rectangle 29"/>
          <p:cNvSpPr>
            <a:spLocks noChangeArrowheads="1"/>
          </p:cNvSpPr>
          <p:nvPr/>
        </p:nvSpPr>
        <p:spPr bwMode="auto">
          <a:xfrm>
            <a:off x="7716984" y="5994995"/>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00"/>
                </a:solidFill>
                <a:latin typeface="+mj-lt"/>
                <a:ea typeface="+mj-ea"/>
              </a:rPr>
              <a:t>∧</a:t>
            </a:r>
          </a:p>
        </p:txBody>
      </p:sp>
      <p:sp>
        <p:nvSpPr>
          <p:cNvPr id="77" name="Line 30"/>
          <p:cNvSpPr>
            <a:spLocks noChangeShapeType="1"/>
          </p:cNvSpPr>
          <p:nvPr/>
        </p:nvSpPr>
        <p:spPr bwMode="auto">
          <a:xfrm>
            <a:off x="6762406" y="6120725"/>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78" name="Rectangle 28"/>
          <p:cNvSpPr>
            <a:spLocks noChangeArrowheads="1"/>
          </p:cNvSpPr>
          <p:nvPr/>
        </p:nvSpPr>
        <p:spPr bwMode="auto">
          <a:xfrm>
            <a:off x="7300568" y="6355035"/>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smtClean="0">
                <a:solidFill>
                  <a:srgbClr val="000000"/>
                </a:solidFill>
                <a:latin typeface="+mj-lt"/>
                <a:ea typeface="+mj-ea"/>
              </a:rPr>
              <a:t>2</a:t>
            </a:r>
            <a:endParaRPr kumimoji="1" lang="en-US" altLang="zh-CN" sz="2800" dirty="0">
              <a:solidFill>
                <a:srgbClr val="000000"/>
              </a:solidFill>
              <a:latin typeface="+mj-lt"/>
              <a:ea typeface="+mj-ea"/>
            </a:endParaRPr>
          </a:p>
        </p:txBody>
      </p:sp>
      <p:sp>
        <p:nvSpPr>
          <p:cNvPr id="79" name="Rectangle 29"/>
          <p:cNvSpPr>
            <a:spLocks noChangeArrowheads="1"/>
          </p:cNvSpPr>
          <p:nvPr/>
        </p:nvSpPr>
        <p:spPr bwMode="auto">
          <a:xfrm>
            <a:off x="7741142" y="6355035"/>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00"/>
                </a:solidFill>
                <a:latin typeface="+mj-lt"/>
                <a:ea typeface="+mj-ea"/>
              </a:rPr>
              <a:t>∧</a:t>
            </a:r>
          </a:p>
        </p:txBody>
      </p:sp>
      <p:sp>
        <p:nvSpPr>
          <p:cNvPr id="80" name="Line 30"/>
          <p:cNvSpPr>
            <a:spLocks noChangeShapeType="1"/>
          </p:cNvSpPr>
          <p:nvPr/>
        </p:nvSpPr>
        <p:spPr bwMode="auto">
          <a:xfrm>
            <a:off x="6786564" y="6480765"/>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Tree>
    <p:extLst>
      <p:ext uri="{BB962C8B-B14F-4D97-AF65-F5344CB8AC3E}">
        <p14:creationId xmlns:p14="http://schemas.microsoft.com/office/powerpoint/2010/main" val="310549764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altLang="zh-CN"/>
              <a:t>3</a:t>
            </a:r>
            <a:r>
              <a:rPr lang="zh-CN" altLang="en-US"/>
              <a:t>．深度优先遍历</a:t>
            </a:r>
          </a:p>
        </p:txBody>
      </p:sp>
      <p:sp>
        <p:nvSpPr>
          <p:cNvPr id="343043" name="Rectangle 3" descr="Rectangle: Click to edit Master text styles&#10;Second level&#10;Third level&#10;Fourth level&#10;Fifth level"/>
          <p:cNvSpPr>
            <a:spLocks noGrp="1" noChangeArrowheads="1"/>
          </p:cNvSpPr>
          <p:nvPr>
            <p:ph type="body" idx="1"/>
          </p:nvPr>
        </p:nvSpPr>
        <p:spPr/>
        <p:txBody>
          <a:bodyPr/>
          <a:lstStyle/>
          <a:p>
            <a:r>
              <a:rPr lang="zh-CN" altLang="en-US" dirty="0">
                <a:latin typeface="+mj-lt"/>
                <a:ea typeface="+mj-ea"/>
              </a:rPr>
              <a:t>时间复杂度</a:t>
            </a:r>
          </a:p>
          <a:p>
            <a:pPr lvl="1"/>
            <a:r>
              <a:rPr lang="en-US" altLang="zh-CN" b="1" dirty="0">
                <a:solidFill>
                  <a:srgbClr val="000000"/>
                </a:solidFill>
                <a:latin typeface="+mj-lt"/>
                <a:ea typeface="+mj-ea"/>
              </a:rPr>
              <a:t>O(n</a:t>
            </a:r>
            <a:r>
              <a:rPr lang="en-US" altLang="zh-CN" b="1" baseline="30000" dirty="0">
                <a:solidFill>
                  <a:srgbClr val="000000"/>
                </a:solidFill>
                <a:latin typeface="+mj-lt"/>
                <a:ea typeface="+mj-ea"/>
              </a:rPr>
              <a:t>2</a:t>
            </a:r>
            <a:r>
              <a:rPr lang="en-US" altLang="zh-CN" b="1" dirty="0" smtClean="0">
                <a:solidFill>
                  <a:srgbClr val="000000"/>
                </a:solidFill>
                <a:latin typeface="+mj-lt"/>
                <a:ea typeface="+mj-ea"/>
              </a:rPr>
              <a:t>)</a:t>
            </a:r>
            <a:endParaRPr lang="zh-CN" altLang="en-US" dirty="0" smtClean="0">
              <a:latin typeface="+mj-lt"/>
              <a:ea typeface="+mj-ea"/>
            </a:endParaRPr>
          </a:p>
          <a:p>
            <a:r>
              <a:rPr lang="zh-CN" altLang="en-US" dirty="0" smtClean="0">
                <a:latin typeface="+mj-lt"/>
                <a:ea typeface="+mj-ea"/>
              </a:rPr>
              <a:t>空间</a:t>
            </a:r>
            <a:r>
              <a:rPr lang="zh-CN" altLang="en-US" dirty="0">
                <a:latin typeface="+mj-lt"/>
                <a:ea typeface="+mj-ea"/>
              </a:rPr>
              <a:t>复杂度</a:t>
            </a:r>
          </a:p>
          <a:p>
            <a:pPr lvl="1">
              <a:buClr>
                <a:schemeClr val="hlink"/>
              </a:buClr>
            </a:pPr>
            <a:r>
              <a:rPr lang="zh-CN" altLang="en-US" dirty="0">
                <a:latin typeface="+mj-lt"/>
                <a:ea typeface="+mj-ea"/>
              </a:rPr>
              <a:t>栈的深度</a:t>
            </a:r>
            <a:r>
              <a:rPr lang="en-US" altLang="zh-CN" dirty="0">
                <a:latin typeface="+mj-lt"/>
                <a:ea typeface="+mj-ea"/>
              </a:rPr>
              <a:t>O(n)</a:t>
            </a:r>
          </a:p>
          <a:p>
            <a:pPr lvl="1">
              <a:buClr>
                <a:schemeClr val="hlink"/>
              </a:buClr>
            </a:pPr>
            <a:r>
              <a:rPr lang="zh-CN" altLang="en-US" dirty="0">
                <a:latin typeface="+mj-lt"/>
                <a:ea typeface="+mj-ea"/>
              </a:rPr>
              <a:t>辅助空间</a:t>
            </a:r>
            <a:r>
              <a:rPr lang="en-US" altLang="zh-CN" dirty="0">
                <a:latin typeface="+mj-lt"/>
                <a:ea typeface="+mj-ea"/>
              </a:rPr>
              <a:t>O(n)</a:t>
            </a:r>
          </a:p>
          <a:p>
            <a:pPr lvl="1"/>
            <a:endParaRPr lang="en-US" altLang="zh-CN" dirty="0">
              <a:latin typeface="+mj-lt"/>
              <a:ea typeface="+mj-ea"/>
            </a:endParaRPr>
          </a:p>
        </p:txBody>
      </p:sp>
    </p:spTree>
    <p:extLst>
      <p:ext uri="{BB962C8B-B14F-4D97-AF65-F5344CB8AC3E}">
        <p14:creationId xmlns:p14="http://schemas.microsoft.com/office/powerpoint/2010/main" val="7436001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altLang="zh-CN" b="1" dirty="0"/>
              <a:t>4</a:t>
            </a:r>
            <a:r>
              <a:rPr lang="zh-CN" altLang="en-US" b="1" dirty="0"/>
              <a:t>．广度优先遍历</a:t>
            </a:r>
          </a:p>
        </p:txBody>
      </p:sp>
      <p:sp>
        <p:nvSpPr>
          <p:cNvPr id="344067" name="Rectangle 3" descr="Rectangle: Click to edit Master text styles&#10;Second level&#10;Third level&#10;Fourth level&#10;Fifth level"/>
          <p:cNvSpPr>
            <a:spLocks noGrp="1" noChangeArrowheads="1"/>
          </p:cNvSpPr>
          <p:nvPr>
            <p:ph type="body" idx="1"/>
          </p:nvPr>
        </p:nvSpPr>
        <p:spPr>
          <a:xfrm>
            <a:off x="1402953" y="1196975"/>
            <a:ext cx="7633543" cy="4618038"/>
          </a:xfrm>
        </p:spPr>
        <p:txBody>
          <a:bodyPr/>
          <a:lstStyle/>
          <a:p>
            <a:r>
              <a:rPr lang="zh-CN" altLang="en-US" dirty="0" smtClean="0">
                <a:latin typeface="+mj-lt"/>
                <a:ea typeface="+mj-ea"/>
              </a:rPr>
              <a:t>思想 </a:t>
            </a:r>
            <a:r>
              <a:rPr lang="en-US" altLang="zh-CN" dirty="0">
                <a:latin typeface="+mj-lt"/>
                <a:ea typeface="+mj-ea"/>
              </a:rPr>
              <a:t>Breadth-First </a:t>
            </a:r>
            <a:r>
              <a:rPr lang="en-US" altLang="zh-CN" dirty="0" err="1">
                <a:latin typeface="+mj-lt"/>
                <a:ea typeface="+mj-ea"/>
              </a:rPr>
              <a:t>Traversat</a:t>
            </a:r>
            <a:endParaRPr lang="zh-CN" altLang="en-US" dirty="0">
              <a:latin typeface="+mj-lt"/>
              <a:ea typeface="+mj-ea"/>
            </a:endParaRPr>
          </a:p>
          <a:p>
            <a:pPr>
              <a:buFont typeface="Wingdings" pitchFamily="2" charset="2"/>
              <a:buNone/>
            </a:pPr>
            <a:r>
              <a:rPr kumimoji="1" lang="en-US" altLang="zh-CN" dirty="0" smtClean="0">
                <a:solidFill>
                  <a:srgbClr val="000000"/>
                </a:solidFill>
                <a:latin typeface="+mj-lt"/>
                <a:ea typeface="+mj-ea"/>
              </a:rPr>
              <a:t>①</a:t>
            </a:r>
            <a:r>
              <a:rPr kumimoji="1" lang="zh-CN" altLang="en-US" dirty="0">
                <a:solidFill>
                  <a:srgbClr val="000000"/>
                </a:solidFill>
                <a:latin typeface="+mj-lt"/>
                <a:ea typeface="+mj-ea"/>
              </a:rPr>
              <a:t>访问顶点</a:t>
            </a:r>
            <a:r>
              <a:rPr kumimoji="1" lang="en-US" altLang="zh-CN" dirty="0">
                <a:solidFill>
                  <a:srgbClr val="000000"/>
                </a:solidFill>
                <a:latin typeface="+mj-lt"/>
                <a:ea typeface="+mj-ea"/>
              </a:rPr>
              <a:t>v</a:t>
            </a:r>
            <a:endParaRPr kumimoji="1" lang="zh-CN" altLang="en-US" dirty="0">
              <a:solidFill>
                <a:srgbClr val="000000"/>
              </a:solidFill>
              <a:latin typeface="+mj-lt"/>
              <a:ea typeface="+mj-ea"/>
            </a:endParaRPr>
          </a:p>
          <a:p>
            <a:pPr>
              <a:buFont typeface="Wingdings" pitchFamily="2" charset="2"/>
              <a:buNone/>
            </a:pPr>
            <a:r>
              <a:rPr kumimoji="1" lang="en-US" altLang="zh-CN" dirty="0" smtClean="0">
                <a:solidFill>
                  <a:srgbClr val="000000"/>
                </a:solidFill>
                <a:latin typeface="+mj-lt"/>
                <a:ea typeface="+mj-ea"/>
              </a:rPr>
              <a:t>②</a:t>
            </a:r>
            <a:r>
              <a:rPr kumimoji="1" lang="zh-CN" altLang="en-US" dirty="0">
                <a:solidFill>
                  <a:srgbClr val="000000"/>
                </a:solidFill>
                <a:latin typeface="+mj-lt"/>
                <a:ea typeface="+mj-ea"/>
              </a:rPr>
              <a:t>依次访问</a:t>
            </a:r>
            <a:r>
              <a:rPr kumimoji="1" lang="en-US" altLang="zh-CN" dirty="0">
                <a:solidFill>
                  <a:srgbClr val="000000"/>
                </a:solidFill>
                <a:latin typeface="+mj-lt"/>
                <a:ea typeface="+mj-ea"/>
              </a:rPr>
              <a:t>v</a:t>
            </a:r>
            <a:r>
              <a:rPr kumimoji="1" lang="zh-CN" altLang="en-US" dirty="0">
                <a:solidFill>
                  <a:srgbClr val="000000"/>
                </a:solidFill>
                <a:latin typeface="+mj-lt"/>
                <a:ea typeface="+mj-ea"/>
              </a:rPr>
              <a:t>的</a:t>
            </a:r>
            <a:r>
              <a:rPr kumimoji="1" lang="zh-CN" altLang="en-US" sz="3600" b="1" dirty="0">
                <a:solidFill>
                  <a:srgbClr val="C00000"/>
                </a:solidFill>
                <a:latin typeface="+mj-lt"/>
                <a:ea typeface="+mj-ea"/>
              </a:rPr>
              <a:t>所有</a:t>
            </a:r>
            <a:r>
              <a:rPr kumimoji="1" lang="zh-CN" altLang="en-US" dirty="0">
                <a:solidFill>
                  <a:srgbClr val="FF6600"/>
                </a:solidFill>
                <a:latin typeface="+mj-lt"/>
                <a:ea typeface="+mj-ea"/>
              </a:rPr>
              <a:t>未被访问的邻接点</a:t>
            </a:r>
            <a:r>
              <a:rPr kumimoji="1" lang="en-US" altLang="zh-CN" dirty="0">
                <a:solidFill>
                  <a:srgbClr val="000000"/>
                </a:solidFill>
                <a:latin typeface="+mj-lt"/>
                <a:ea typeface="+mj-ea"/>
              </a:rPr>
              <a:t>v1,v2,v3…</a:t>
            </a:r>
          </a:p>
          <a:p>
            <a:pPr>
              <a:buFont typeface="Wingdings" pitchFamily="2" charset="2"/>
              <a:buNone/>
            </a:pPr>
            <a:r>
              <a:rPr kumimoji="1" lang="en-US" altLang="zh-CN" dirty="0" smtClean="0">
                <a:solidFill>
                  <a:srgbClr val="000000"/>
                </a:solidFill>
                <a:latin typeface="+mj-lt"/>
                <a:ea typeface="+mj-ea"/>
              </a:rPr>
              <a:t>③</a:t>
            </a:r>
            <a:r>
              <a:rPr kumimoji="1" lang="zh-CN" altLang="en-US" dirty="0">
                <a:solidFill>
                  <a:srgbClr val="000000"/>
                </a:solidFill>
                <a:latin typeface="+mj-lt"/>
                <a:ea typeface="+mj-ea"/>
              </a:rPr>
              <a:t>分别从</a:t>
            </a:r>
            <a:r>
              <a:rPr kumimoji="1" lang="en-US" altLang="zh-CN" dirty="0">
                <a:solidFill>
                  <a:srgbClr val="000000"/>
                </a:solidFill>
                <a:latin typeface="+mj-lt"/>
                <a:ea typeface="+mj-ea"/>
              </a:rPr>
              <a:t>v1,v2,v3…</a:t>
            </a:r>
            <a:r>
              <a:rPr kumimoji="1" lang="zh-CN" altLang="en-US" dirty="0">
                <a:solidFill>
                  <a:srgbClr val="000000"/>
                </a:solidFill>
                <a:latin typeface="+mj-lt"/>
                <a:ea typeface="+mj-ea"/>
              </a:rPr>
              <a:t>出发依次访问它们未被访问的邻接点</a:t>
            </a:r>
          </a:p>
          <a:p>
            <a:pPr>
              <a:buFont typeface="Wingdings" pitchFamily="2" charset="2"/>
              <a:buNone/>
            </a:pPr>
            <a:r>
              <a:rPr kumimoji="1" lang="en-US" altLang="zh-CN" dirty="0">
                <a:solidFill>
                  <a:srgbClr val="000000"/>
                </a:solidFill>
                <a:latin typeface="+mj-lt"/>
                <a:ea typeface="+mj-ea"/>
              </a:rPr>
              <a:t>    </a:t>
            </a:r>
            <a:r>
              <a:rPr kumimoji="1" lang="zh-CN" altLang="en-US" dirty="0">
                <a:solidFill>
                  <a:srgbClr val="000000"/>
                </a:solidFill>
                <a:latin typeface="+mj-lt"/>
                <a:ea typeface="+mj-ea"/>
              </a:rPr>
              <a:t>反复</a:t>
            </a:r>
            <a:r>
              <a:rPr kumimoji="1" lang="en-US" altLang="zh-CN" dirty="0">
                <a:solidFill>
                  <a:srgbClr val="000000"/>
                </a:solidFill>
                <a:latin typeface="+mj-lt"/>
                <a:ea typeface="+mj-ea"/>
              </a:rPr>
              <a:t>①②③ </a:t>
            </a:r>
            <a:r>
              <a:rPr kumimoji="1" lang="zh-CN" altLang="en-US" dirty="0">
                <a:solidFill>
                  <a:srgbClr val="000000"/>
                </a:solidFill>
                <a:latin typeface="+mj-lt"/>
                <a:ea typeface="+mj-ea"/>
              </a:rPr>
              <a:t>，直到所有和</a:t>
            </a:r>
            <a:r>
              <a:rPr kumimoji="1" lang="en-US" altLang="zh-CN" dirty="0">
                <a:solidFill>
                  <a:srgbClr val="000000"/>
                </a:solidFill>
                <a:latin typeface="+mj-lt"/>
                <a:ea typeface="+mj-ea"/>
              </a:rPr>
              <a:t>v</a:t>
            </a:r>
            <a:r>
              <a:rPr kumimoji="1" lang="zh-CN" altLang="en-US" dirty="0">
                <a:solidFill>
                  <a:srgbClr val="000000"/>
                </a:solidFill>
                <a:latin typeface="+mj-lt"/>
                <a:ea typeface="+mj-ea"/>
              </a:rPr>
              <a:t>路径相通的顶点都被访问到</a:t>
            </a:r>
            <a:r>
              <a:rPr kumimoji="1" lang="zh-CN" altLang="en-US" b="0" dirty="0">
                <a:solidFill>
                  <a:srgbClr val="000000"/>
                </a:solidFill>
                <a:latin typeface="+mj-lt"/>
                <a:ea typeface="+mj-ea"/>
              </a:rPr>
              <a:t>；</a:t>
            </a:r>
          </a:p>
        </p:txBody>
      </p:sp>
      <p:grpSp>
        <p:nvGrpSpPr>
          <p:cNvPr id="344068" name="Group 4"/>
          <p:cNvGrpSpPr>
            <a:grpSpLocks/>
          </p:cNvGrpSpPr>
          <p:nvPr/>
        </p:nvGrpSpPr>
        <p:grpSpPr bwMode="auto">
          <a:xfrm>
            <a:off x="6731893" y="260648"/>
            <a:ext cx="2160587" cy="2036763"/>
            <a:chOff x="3878" y="436"/>
            <a:chExt cx="1361" cy="1283"/>
          </a:xfrm>
        </p:grpSpPr>
        <p:grpSp>
          <p:nvGrpSpPr>
            <p:cNvPr id="344069" name="Group 5"/>
            <p:cNvGrpSpPr>
              <a:grpSpLocks/>
            </p:cNvGrpSpPr>
            <p:nvPr/>
          </p:nvGrpSpPr>
          <p:grpSpPr bwMode="auto">
            <a:xfrm>
              <a:off x="3878" y="436"/>
              <a:ext cx="1361" cy="1088"/>
              <a:chOff x="3606" y="391"/>
              <a:chExt cx="1361" cy="1088"/>
            </a:xfrm>
          </p:grpSpPr>
          <p:sp>
            <p:nvSpPr>
              <p:cNvPr id="344070" name="Oval 6"/>
              <p:cNvSpPr>
                <a:spLocks noChangeArrowheads="1"/>
              </p:cNvSpPr>
              <p:nvPr/>
            </p:nvSpPr>
            <p:spPr bwMode="auto">
              <a:xfrm>
                <a:off x="3606" y="39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v1</a:t>
                </a:r>
              </a:p>
            </p:txBody>
          </p:sp>
          <p:sp>
            <p:nvSpPr>
              <p:cNvPr id="344071" name="Oval 7"/>
              <p:cNvSpPr>
                <a:spLocks noChangeArrowheads="1"/>
              </p:cNvSpPr>
              <p:nvPr/>
            </p:nvSpPr>
            <p:spPr bwMode="auto">
              <a:xfrm>
                <a:off x="3606" y="116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v4</a:t>
                </a:r>
              </a:p>
            </p:txBody>
          </p:sp>
          <p:sp>
            <p:nvSpPr>
              <p:cNvPr id="344072" name="Oval 8"/>
              <p:cNvSpPr>
                <a:spLocks noChangeArrowheads="1"/>
              </p:cNvSpPr>
              <p:nvPr/>
            </p:nvSpPr>
            <p:spPr bwMode="auto">
              <a:xfrm>
                <a:off x="4150" y="79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v3</a:t>
                </a:r>
              </a:p>
            </p:txBody>
          </p:sp>
          <p:sp>
            <p:nvSpPr>
              <p:cNvPr id="344073" name="Oval 9"/>
              <p:cNvSpPr>
                <a:spLocks noChangeArrowheads="1"/>
              </p:cNvSpPr>
              <p:nvPr/>
            </p:nvSpPr>
            <p:spPr bwMode="auto">
              <a:xfrm>
                <a:off x="4694" y="39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v2</a:t>
                </a:r>
              </a:p>
            </p:txBody>
          </p:sp>
          <p:sp>
            <p:nvSpPr>
              <p:cNvPr id="344074" name="Oval 10"/>
              <p:cNvSpPr>
                <a:spLocks noChangeArrowheads="1"/>
              </p:cNvSpPr>
              <p:nvPr/>
            </p:nvSpPr>
            <p:spPr bwMode="auto">
              <a:xfrm>
                <a:off x="4694" y="1207"/>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v5</a:t>
                </a:r>
              </a:p>
            </p:txBody>
          </p:sp>
          <p:sp>
            <p:nvSpPr>
              <p:cNvPr id="344075" name="Line 11"/>
              <p:cNvSpPr>
                <a:spLocks noChangeShapeType="1"/>
              </p:cNvSpPr>
              <p:nvPr/>
            </p:nvSpPr>
            <p:spPr bwMode="auto">
              <a:xfrm>
                <a:off x="3742" y="663"/>
                <a:ext cx="0" cy="499"/>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44076" name="Line 12"/>
              <p:cNvSpPr>
                <a:spLocks noChangeShapeType="1"/>
              </p:cNvSpPr>
              <p:nvPr/>
            </p:nvSpPr>
            <p:spPr bwMode="auto">
              <a:xfrm>
                <a:off x="3878" y="527"/>
                <a:ext cx="816"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44077" name="Line 13"/>
              <p:cNvSpPr>
                <a:spLocks noChangeShapeType="1"/>
              </p:cNvSpPr>
              <p:nvPr/>
            </p:nvSpPr>
            <p:spPr bwMode="auto">
              <a:xfrm>
                <a:off x="4830" y="663"/>
                <a:ext cx="0" cy="544"/>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44078" name="Line 14"/>
              <p:cNvSpPr>
                <a:spLocks noChangeShapeType="1"/>
              </p:cNvSpPr>
              <p:nvPr/>
            </p:nvSpPr>
            <p:spPr bwMode="auto">
              <a:xfrm flipV="1">
                <a:off x="3878" y="1026"/>
                <a:ext cx="317" cy="272"/>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44079" name="Line 15"/>
              <p:cNvSpPr>
                <a:spLocks noChangeShapeType="1"/>
              </p:cNvSpPr>
              <p:nvPr/>
            </p:nvSpPr>
            <p:spPr bwMode="auto">
              <a:xfrm flipH="1">
                <a:off x="4422" y="618"/>
                <a:ext cx="318" cy="272"/>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44080" name="Line 16"/>
              <p:cNvSpPr>
                <a:spLocks noChangeShapeType="1"/>
              </p:cNvSpPr>
              <p:nvPr/>
            </p:nvSpPr>
            <p:spPr bwMode="auto">
              <a:xfrm>
                <a:off x="4377" y="1026"/>
                <a:ext cx="363" cy="227"/>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sp>
          <p:nvSpPr>
            <p:cNvPr id="344081" name="Text Box 17"/>
            <p:cNvSpPr txBox="1">
              <a:spLocks noChangeArrowheads="1"/>
            </p:cNvSpPr>
            <p:nvPr/>
          </p:nvSpPr>
          <p:spPr bwMode="auto">
            <a:xfrm>
              <a:off x="4377" y="1389"/>
              <a:ext cx="4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mj-lt"/>
                  <a:ea typeface="+mj-ea"/>
                </a:rPr>
                <a:t>G1</a:t>
              </a:r>
            </a:p>
          </p:txBody>
        </p:sp>
      </p:grpSp>
      <p:sp>
        <p:nvSpPr>
          <p:cNvPr id="344082" name="Text Box 18"/>
          <p:cNvSpPr txBox="1">
            <a:spLocks noChangeArrowheads="1"/>
          </p:cNvSpPr>
          <p:nvPr/>
        </p:nvSpPr>
        <p:spPr bwMode="auto">
          <a:xfrm>
            <a:off x="1979613" y="6021288"/>
            <a:ext cx="5256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009900"/>
                </a:solidFill>
                <a:latin typeface="+mj-lt"/>
                <a:ea typeface="+mj-ea"/>
              </a:rPr>
              <a:t>广度优先遍历：</a:t>
            </a:r>
            <a:r>
              <a:rPr lang="en-US" altLang="zh-CN" sz="2800" b="1" dirty="0">
                <a:solidFill>
                  <a:srgbClr val="009900"/>
                </a:solidFill>
                <a:latin typeface="+mj-lt"/>
                <a:ea typeface="+mj-ea"/>
              </a:rPr>
              <a:t>v1 v2 v4 v3 v5</a:t>
            </a:r>
          </a:p>
        </p:txBody>
      </p:sp>
    </p:spTree>
    <p:extLst>
      <p:ext uri="{BB962C8B-B14F-4D97-AF65-F5344CB8AC3E}">
        <p14:creationId xmlns:p14="http://schemas.microsoft.com/office/powerpoint/2010/main" val="15435508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1187624" y="-45369"/>
            <a:ext cx="7543800" cy="1963069"/>
          </a:xfrm>
        </p:spPr>
        <p:txBody>
          <a:bodyPr/>
          <a:lstStyle/>
          <a:p>
            <a:pPr algn="l"/>
            <a:r>
              <a:rPr lang="en-US" altLang="zh-CN" b="1" dirty="0" smtClean="0"/>
              <a:t>4. </a:t>
            </a:r>
            <a:r>
              <a:rPr lang="zh-CN" altLang="en-US" b="1" dirty="0" smtClean="0"/>
              <a:t>广度</a:t>
            </a:r>
            <a:r>
              <a:rPr lang="zh-CN" altLang="en-US" b="1" dirty="0"/>
              <a:t>优先</a:t>
            </a:r>
            <a:r>
              <a:rPr lang="zh-CN" altLang="en-US" b="1" dirty="0" smtClean="0"/>
              <a:t>遍历</a:t>
            </a:r>
            <a:r>
              <a:rPr lang="en-US" altLang="zh-CN" b="1" dirty="0" smtClean="0"/>
              <a:t/>
            </a:r>
            <a:br>
              <a:rPr lang="en-US" altLang="zh-CN" b="1" dirty="0" smtClean="0"/>
            </a:br>
            <a:r>
              <a:rPr lang="en-US" altLang="zh-CN" b="1" dirty="0" smtClean="0"/>
              <a:t>……2</a:t>
            </a:r>
            <a:r>
              <a:rPr lang="zh-CN" altLang="en-US" b="1" dirty="0" smtClean="0"/>
              <a:t>分钟思考</a:t>
            </a:r>
            <a:endParaRPr lang="zh-CN" altLang="en-US" b="1" dirty="0"/>
          </a:p>
        </p:txBody>
      </p:sp>
      <p:grpSp>
        <p:nvGrpSpPr>
          <p:cNvPr id="345091" name="Group 3"/>
          <p:cNvGrpSpPr>
            <a:grpSpLocks/>
          </p:cNvGrpSpPr>
          <p:nvPr/>
        </p:nvGrpSpPr>
        <p:grpSpPr bwMode="auto">
          <a:xfrm>
            <a:off x="5578029" y="333375"/>
            <a:ext cx="3532188" cy="1655763"/>
            <a:chOff x="3243" y="119"/>
            <a:chExt cx="2225" cy="1043"/>
          </a:xfrm>
        </p:grpSpPr>
        <p:sp>
          <p:nvSpPr>
            <p:cNvPr id="345092" name="Oval 4"/>
            <p:cNvSpPr>
              <a:spLocks noChangeArrowheads="1"/>
            </p:cNvSpPr>
            <p:nvPr/>
          </p:nvSpPr>
          <p:spPr bwMode="auto">
            <a:xfrm>
              <a:off x="3879" y="11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latin typeface="+mj-lt"/>
                  <a:ea typeface="+mj-ea"/>
                </a:rPr>
                <a:t>v1</a:t>
              </a:r>
            </a:p>
          </p:txBody>
        </p:sp>
        <p:sp>
          <p:nvSpPr>
            <p:cNvPr id="345093" name="Oval 5"/>
            <p:cNvSpPr>
              <a:spLocks noChangeArrowheads="1"/>
            </p:cNvSpPr>
            <p:nvPr/>
          </p:nvSpPr>
          <p:spPr bwMode="auto">
            <a:xfrm>
              <a:off x="3879" y="890"/>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latin typeface="+mj-lt"/>
                  <a:ea typeface="+mj-ea"/>
                </a:rPr>
                <a:t>v3</a:t>
              </a:r>
            </a:p>
          </p:txBody>
        </p:sp>
        <p:sp>
          <p:nvSpPr>
            <p:cNvPr id="345094" name="Oval 6"/>
            <p:cNvSpPr>
              <a:spLocks noChangeArrowheads="1"/>
            </p:cNvSpPr>
            <p:nvPr/>
          </p:nvSpPr>
          <p:spPr bwMode="auto">
            <a:xfrm>
              <a:off x="5195" y="11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dirty="0">
                  <a:latin typeface="+mj-lt"/>
                  <a:ea typeface="+mj-ea"/>
                </a:rPr>
                <a:t>v5</a:t>
              </a:r>
            </a:p>
          </p:txBody>
        </p:sp>
        <p:sp>
          <p:nvSpPr>
            <p:cNvPr id="345095" name="Oval 7"/>
            <p:cNvSpPr>
              <a:spLocks noChangeArrowheads="1"/>
            </p:cNvSpPr>
            <p:nvPr/>
          </p:nvSpPr>
          <p:spPr bwMode="auto">
            <a:xfrm>
              <a:off x="4649" y="11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latin typeface="+mj-lt"/>
                  <a:ea typeface="+mj-ea"/>
                </a:rPr>
                <a:t>v2</a:t>
              </a:r>
            </a:p>
          </p:txBody>
        </p:sp>
        <p:sp>
          <p:nvSpPr>
            <p:cNvPr id="345096" name="Oval 8"/>
            <p:cNvSpPr>
              <a:spLocks noChangeArrowheads="1"/>
            </p:cNvSpPr>
            <p:nvPr/>
          </p:nvSpPr>
          <p:spPr bwMode="auto">
            <a:xfrm>
              <a:off x="4740" y="890"/>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latin typeface="+mj-lt"/>
                  <a:ea typeface="+mj-ea"/>
                </a:rPr>
                <a:t>v4</a:t>
              </a:r>
            </a:p>
          </p:txBody>
        </p:sp>
        <p:sp>
          <p:nvSpPr>
            <p:cNvPr id="345097" name="Line 9"/>
            <p:cNvSpPr>
              <a:spLocks noChangeShapeType="1"/>
            </p:cNvSpPr>
            <p:nvPr/>
          </p:nvSpPr>
          <p:spPr bwMode="auto">
            <a:xfrm>
              <a:off x="4015" y="391"/>
              <a:ext cx="0" cy="499"/>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45098" name="Line 10"/>
            <p:cNvSpPr>
              <a:spLocks noChangeShapeType="1"/>
            </p:cNvSpPr>
            <p:nvPr/>
          </p:nvSpPr>
          <p:spPr bwMode="auto">
            <a:xfrm>
              <a:off x="4151" y="255"/>
              <a:ext cx="498"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45099" name="Line 11"/>
            <p:cNvSpPr>
              <a:spLocks noChangeShapeType="1"/>
            </p:cNvSpPr>
            <p:nvPr/>
          </p:nvSpPr>
          <p:spPr bwMode="auto">
            <a:xfrm>
              <a:off x="4150" y="1026"/>
              <a:ext cx="590"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45100" name="Line 12"/>
            <p:cNvSpPr>
              <a:spLocks noChangeShapeType="1"/>
            </p:cNvSpPr>
            <p:nvPr/>
          </p:nvSpPr>
          <p:spPr bwMode="auto">
            <a:xfrm flipV="1">
              <a:off x="4150" y="346"/>
              <a:ext cx="545" cy="59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45101" name="Oval 13"/>
            <p:cNvSpPr>
              <a:spLocks noChangeArrowheads="1"/>
            </p:cNvSpPr>
            <p:nvPr/>
          </p:nvSpPr>
          <p:spPr bwMode="auto">
            <a:xfrm>
              <a:off x="3243" y="11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latin typeface="+mj-lt"/>
                  <a:ea typeface="+mj-ea"/>
                </a:rPr>
                <a:t>v6</a:t>
              </a:r>
            </a:p>
          </p:txBody>
        </p:sp>
        <p:sp>
          <p:nvSpPr>
            <p:cNvPr id="345102" name="Line 14"/>
            <p:cNvSpPr>
              <a:spLocks noChangeShapeType="1"/>
            </p:cNvSpPr>
            <p:nvPr/>
          </p:nvSpPr>
          <p:spPr bwMode="auto">
            <a:xfrm>
              <a:off x="3515" y="255"/>
              <a:ext cx="364"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45103" name="Line 15"/>
            <p:cNvSpPr>
              <a:spLocks noChangeShapeType="1"/>
            </p:cNvSpPr>
            <p:nvPr/>
          </p:nvSpPr>
          <p:spPr bwMode="auto">
            <a:xfrm>
              <a:off x="4921" y="255"/>
              <a:ext cx="273"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grpSp>
      <p:grpSp>
        <p:nvGrpSpPr>
          <p:cNvPr id="345104" name="Group 16"/>
          <p:cNvGrpSpPr>
            <a:grpSpLocks/>
          </p:cNvGrpSpPr>
          <p:nvPr/>
        </p:nvGrpSpPr>
        <p:grpSpPr bwMode="auto">
          <a:xfrm>
            <a:off x="1256853" y="2349501"/>
            <a:ext cx="3673475" cy="677863"/>
            <a:chOff x="521" y="1389"/>
            <a:chExt cx="2314" cy="427"/>
          </a:xfrm>
        </p:grpSpPr>
        <p:sp>
          <p:nvSpPr>
            <p:cNvPr id="345105" name="Line 17"/>
            <p:cNvSpPr>
              <a:spLocks noChangeShapeType="1"/>
            </p:cNvSpPr>
            <p:nvPr/>
          </p:nvSpPr>
          <p:spPr bwMode="auto">
            <a:xfrm>
              <a:off x="1156" y="1525"/>
              <a:ext cx="1043"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06" name="Line 18"/>
            <p:cNvSpPr>
              <a:spLocks noChangeShapeType="1"/>
            </p:cNvSpPr>
            <p:nvPr/>
          </p:nvSpPr>
          <p:spPr bwMode="auto">
            <a:xfrm>
              <a:off x="1156" y="1797"/>
              <a:ext cx="1044"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07" name="Text Box 19"/>
            <p:cNvSpPr txBox="1">
              <a:spLocks noChangeArrowheads="1"/>
            </p:cNvSpPr>
            <p:nvPr/>
          </p:nvSpPr>
          <p:spPr bwMode="auto">
            <a:xfrm>
              <a:off x="1247" y="1525"/>
              <a:ext cx="95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00"/>
                  </a:solidFill>
                  <a:latin typeface="+mj-lt"/>
                  <a:ea typeface="+mj-ea"/>
                </a:rPr>
                <a:t>v1</a:t>
              </a:r>
            </a:p>
          </p:txBody>
        </p:sp>
        <p:sp>
          <p:nvSpPr>
            <p:cNvPr id="345108" name="Line 20"/>
            <p:cNvSpPr>
              <a:spLocks noChangeShapeType="1"/>
            </p:cNvSpPr>
            <p:nvPr/>
          </p:nvSpPr>
          <p:spPr bwMode="auto">
            <a:xfrm flipH="1">
              <a:off x="703" y="1706"/>
              <a:ext cx="408"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09" name="Line 21"/>
            <p:cNvSpPr>
              <a:spLocks noChangeShapeType="1"/>
            </p:cNvSpPr>
            <p:nvPr/>
          </p:nvSpPr>
          <p:spPr bwMode="auto">
            <a:xfrm flipH="1">
              <a:off x="2200" y="1706"/>
              <a:ext cx="453"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10" name="Text Box 22"/>
            <p:cNvSpPr txBox="1">
              <a:spLocks noChangeArrowheads="1"/>
            </p:cNvSpPr>
            <p:nvPr/>
          </p:nvSpPr>
          <p:spPr bwMode="auto">
            <a:xfrm>
              <a:off x="521" y="1389"/>
              <a:ext cx="5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000000"/>
                  </a:solidFill>
                  <a:latin typeface="+mj-lt"/>
                  <a:ea typeface="+mj-ea"/>
                </a:rPr>
                <a:t>出队</a:t>
              </a:r>
            </a:p>
          </p:txBody>
        </p:sp>
        <p:sp>
          <p:nvSpPr>
            <p:cNvPr id="345111" name="Text Box 23"/>
            <p:cNvSpPr txBox="1">
              <a:spLocks noChangeArrowheads="1"/>
            </p:cNvSpPr>
            <p:nvPr/>
          </p:nvSpPr>
          <p:spPr bwMode="auto">
            <a:xfrm>
              <a:off x="2290" y="1389"/>
              <a:ext cx="5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rgbClr val="000000"/>
                  </a:solidFill>
                  <a:latin typeface="+mj-lt"/>
                  <a:ea typeface="+mj-ea"/>
                </a:rPr>
                <a:t>入队</a:t>
              </a:r>
            </a:p>
          </p:txBody>
        </p:sp>
      </p:grpSp>
      <p:grpSp>
        <p:nvGrpSpPr>
          <p:cNvPr id="345112" name="Group 24"/>
          <p:cNvGrpSpPr>
            <a:grpSpLocks/>
          </p:cNvGrpSpPr>
          <p:nvPr/>
        </p:nvGrpSpPr>
        <p:grpSpPr bwMode="auto">
          <a:xfrm>
            <a:off x="5433565" y="3429003"/>
            <a:ext cx="3673475" cy="677863"/>
            <a:chOff x="567" y="2024"/>
            <a:chExt cx="2314" cy="427"/>
          </a:xfrm>
        </p:grpSpPr>
        <p:sp>
          <p:nvSpPr>
            <p:cNvPr id="345113" name="Line 25"/>
            <p:cNvSpPr>
              <a:spLocks noChangeShapeType="1"/>
            </p:cNvSpPr>
            <p:nvPr/>
          </p:nvSpPr>
          <p:spPr bwMode="auto">
            <a:xfrm>
              <a:off x="1202" y="2160"/>
              <a:ext cx="1043"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14" name="Line 26"/>
            <p:cNvSpPr>
              <a:spLocks noChangeShapeType="1"/>
            </p:cNvSpPr>
            <p:nvPr/>
          </p:nvSpPr>
          <p:spPr bwMode="auto">
            <a:xfrm>
              <a:off x="1202" y="2432"/>
              <a:ext cx="1044"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15" name="Text Box 27"/>
            <p:cNvSpPr txBox="1">
              <a:spLocks noChangeArrowheads="1"/>
            </p:cNvSpPr>
            <p:nvPr/>
          </p:nvSpPr>
          <p:spPr bwMode="auto">
            <a:xfrm>
              <a:off x="1247" y="2160"/>
              <a:ext cx="10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00"/>
                  </a:solidFill>
                  <a:latin typeface="+mj-lt"/>
                  <a:ea typeface="+mj-ea"/>
                </a:rPr>
                <a:t>v5 v4</a:t>
              </a:r>
            </a:p>
          </p:txBody>
        </p:sp>
        <p:sp>
          <p:nvSpPr>
            <p:cNvPr id="345116" name="Line 28"/>
            <p:cNvSpPr>
              <a:spLocks noChangeShapeType="1"/>
            </p:cNvSpPr>
            <p:nvPr/>
          </p:nvSpPr>
          <p:spPr bwMode="auto">
            <a:xfrm flipH="1">
              <a:off x="749" y="2341"/>
              <a:ext cx="408"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17" name="Line 29"/>
            <p:cNvSpPr>
              <a:spLocks noChangeShapeType="1"/>
            </p:cNvSpPr>
            <p:nvPr/>
          </p:nvSpPr>
          <p:spPr bwMode="auto">
            <a:xfrm flipH="1">
              <a:off x="2246" y="2341"/>
              <a:ext cx="453"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18" name="Text Box 30"/>
            <p:cNvSpPr txBox="1">
              <a:spLocks noChangeArrowheads="1"/>
            </p:cNvSpPr>
            <p:nvPr/>
          </p:nvSpPr>
          <p:spPr bwMode="auto">
            <a:xfrm>
              <a:off x="567" y="2024"/>
              <a:ext cx="5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000000"/>
                  </a:solidFill>
                  <a:latin typeface="+mj-lt"/>
                  <a:ea typeface="+mj-ea"/>
                </a:rPr>
                <a:t>出队</a:t>
              </a:r>
            </a:p>
          </p:txBody>
        </p:sp>
        <p:sp>
          <p:nvSpPr>
            <p:cNvPr id="345119" name="Text Box 31"/>
            <p:cNvSpPr txBox="1">
              <a:spLocks noChangeArrowheads="1"/>
            </p:cNvSpPr>
            <p:nvPr/>
          </p:nvSpPr>
          <p:spPr bwMode="auto">
            <a:xfrm>
              <a:off x="2336" y="2024"/>
              <a:ext cx="5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000000"/>
                  </a:solidFill>
                  <a:latin typeface="+mj-lt"/>
                  <a:ea typeface="+mj-ea"/>
                </a:rPr>
                <a:t>入队</a:t>
              </a:r>
            </a:p>
          </p:txBody>
        </p:sp>
      </p:grpSp>
      <p:grpSp>
        <p:nvGrpSpPr>
          <p:cNvPr id="345120" name="Group 32"/>
          <p:cNvGrpSpPr>
            <a:grpSpLocks/>
          </p:cNvGrpSpPr>
          <p:nvPr/>
        </p:nvGrpSpPr>
        <p:grpSpPr bwMode="auto">
          <a:xfrm>
            <a:off x="5506590" y="4581528"/>
            <a:ext cx="3673475" cy="677863"/>
            <a:chOff x="567" y="2024"/>
            <a:chExt cx="2314" cy="427"/>
          </a:xfrm>
        </p:grpSpPr>
        <p:sp>
          <p:nvSpPr>
            <p:cNvPr id="345121" name="Line 33"/>
            <p:cNvSpPr>
              <a:spLocks noChangeShapeType="1"/>
            </p:cNvSpPr>
            <p:nvPr/>
          </p:nvSpPr>
          <p:spPr bwMode="auto">
            <a:xfrm>
              <a:off x="1202" y="2160"/>
              <a:ext cx="1043"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22" name="Line 34"/>
            <p:cNvSpPr>
              <a:spLocks noChangeShapeType="1"/>
            </p:cNvSpPr>
            <p:nvPr/>
          </p:nvSpPr>
          <p:spPr bwMode="auto">
            <a:xfrm>
              <a:off x="1202" y="2432"/>
              <a:ext cx="1044"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23" name="Text Box 35"/>
            <p:cNvSpPr txBox="1">
              <a:spLocks noChangeArrowheads="1"/>
            </p:cNvSpPr>
            <p:nvPr/>
          </p:nvSpPr>
          <p:spPr bwMode="auto">
            <a:xfrm>
              <a:off x="1247" y="2160"/>
              <a:ext cx="10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00"/>
                  </a:solidFill>
                  <a:latin typeface="+mj-lt"/>
                  <a:ea typeface="+mj-ea"/>
                </a:rPr>
                <a:t>v4</a:t>
              </a:r>
            </a:p>
          </p:txBody>
        </p:sp>
        <p:sp>
          <p:nvSpPr>
            <p:cNvPr id="345124" name="Line 36"/>
            <p:cNvSpPr>
              <a:spLocks noChangeShapeType="1"/>
            </p:cNvSpPr>
            <p:nvPr/>
          </p:nvSpPr>
          <p:spPr bwMode="auto">
            <a:xfrm flipH="1">
              <a:off x="749" y="2341"/>
              <a:ext cx="408"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25" name="Line 37"/>
            <p:cNvSpPr>
              <a:spLocks noChangeShapeType="1"/>
            </p:cNvSpPr>
            <p:nvPr/>
          </p:nvSpPr>
          <p:spPr bwMode="auto">
            <a:xfrm flipH="1">
              <a:off x="2246" y="2341"/>
              <a:ext cx="453"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26" name="Text Box 38"/>
            <p:cNvSpPr txBox="1">
              <a:spLocks noChangeArrowheads="1"/>
            </p:cNvSpPr>
            <p:nvPr/>
          </p:nvSpPr>
          <p:spPr bwMode="auto">
            <a:xfrm>
              <a:off x="567" y="2024"/>
              <a:ext cx="5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000000"/>
                  </a:solidFill>
                  <a:latin typeface="+mj-lt"/>
                  <a:ea typeface="+mj-ea"/>
                </a:rPr>
                <a:t>出队</a:t>
              </a:r>
            </a:p>
          </p:txBody>
        </p:sp>
        <p:sp>
          <p:nvSpPr>
            <p:cNvPr id="345127" name="Text Box 39"/>
            <p:cNvSpPr txBox="1">
              <a:spLocks noChangeArrowheads="1"/>
            </p:cNvSpPr>
            <p:nvPr/>
          </p:nvSpPr>
          <p:spPr bwMode="auto">
            <a:xfrm>
              <a:off x="2336" y="2024"/>
              <a:ext cx="5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000000"/>
                  </a:solidFill>
                  <a:latin typeface="+mj-lt"/>
                  <a:ea typeface="+mj-ea"/>
                </a:rPr>
                <a:t>入队</a:t>
              </a:r>
            </a:p>
          </p:txBody>
        </p:sp>
      </p:grpSp>
      <p:grpSp>
        <p:nvGrpSpPr>
          <p:cNvPr id="345128" name="Group 40"/>
          <p:cNvGrpSpPr>
            <a:grpSpLocks/>
          </p:cNvGrpSpPr>
          <p:nvPr/>
        </p:nvGrpSpPr>
        <p:grpSpPr bwMode="auto">
          <a:xfrm>
            <a:off x="1256853" y="404813"/>
            <a:ext cx="6481762" cy="3775074"/>
            <a:chOff x="521" y="300"/>
            <a:chExt cx="4083" cy="2378"/>
          </a:xfrm>
        </p:grpSpPr>
        <p:grpSp>
          <p:nvGrpSpPr>
            <p:cNvPr id="345129" name="Group 41"/>
            <p:cNvGrpSpPr>
              <a:grpSpLocks/>
            </p:cNvGrpSpPr>
            <p:nvPr/>
          </p:nvGrpSpPr>
          <p:grpSpPr bwMode="auto">
            <a:xfrm>
              <a:off x="521" y="2251"/>
              <a:ext cx="2314" cy="427"/>
              <a:chOff x="567" y="2024"/>
              <a:chExt cx="2314" cy="427"/>
            </a:xfrm>
          </p:grpSpPr>
          <p:sp>
            <p:nvSpPr>
              <p:cNvPr id="345130" name="Line 42"/>
              <p:cNvSpPr>
                <a:spLocks noChangeShapeType="1"/>
              </p:cNvSpPr>
              <p:nvPr/>
            </p:nvSpPr>
            <p:spPr bwMode="auto">
              <a:xfrm>
                <a:off x="1202" y="2160"/>
                <a:ext cx="1043"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31" name="Line 43"/>
              <p:cNvSpPr>
                <a:spLocks noChangeShapeType="1"/>
              </p:cNvSpPr>
              <p:nvPr/>
            </p:nvSpPr>
            <p:spPr bwMode="auto">
              <a:xfrm>
                <a:off x="1202" y="2432"/>
                <a:ext cx="1044"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32" name="Text Box 44"/>
              <p:cNvSpPr txBox="1">
                <a:spLocks noChangeArrowheads="1"/>
              </p:cNvSpPr>
              <p:nvPr/>
            </p:nvSpPr>
            <p:spPr bwMode="auto">
              <a:xfrm>
                <a:off x="1247" y="2160"/>
                <a:ext cx="10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solidFill>
                      <a:srgbClr val="000000"/>
                    </a:solidFill>
                    <a:latin typeface="+mj-lt"/>
                    <a:ea typeface="+mj-ea"/>
                  </a:rPr>
                  <a:t>v2 v3 v6</a:t>
                </a:r>
              </a:p>
            </p:txBody>
          </p:sp>
          <p:sp>
            <p:nvSpPr>
              <p:cNvPr id="345133" name="Line 45"/>
              <p:cNvSpPr>
                <a:spLocks noChangeShapeType="1"/>
              </p:cNvSpPr>
              <p:nvPr/>
            </p:nvSpPr>
            <p:spPr bwMode="auto">
              <a:xfrm flipH="1">
                <a:off x="749" y="2341"/>
                <a:ext cx="408"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34" name="Line 46"/>
              <p:cNvSpPr>
                <a:spLocks noChangeShapeType="1"/>
              </p:cNvSpPr>
              <p:nvPr/>
            </p:nvSpPr>
            <p:spPr bwMode="auto">
              <a:xfrm flipH="1">
                <a:off x="2246" y="2341"/>
                <a:ext cx="453"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35" name="Text Box 47"/>
              <p:cNvSpPr txBox="1">
                <a:spLocks noChangeArrowheads="1"/>
              </p:cNvSpPr>
              <p:nvPr/>
            </p:nvSpPr>
            <p:spPr bwMode="auto">
              <a:xfrm>
                <a:off x="567" y="2024"/>
                <a:ext cx="5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000000"/>
                    </a:solidFill>
                    <a:latin typeface="+mj-lt"/>
                    <a:ea typeface="+mj-ea"/>
                  </a:rPr>
                  <a:t>出队</a:t>
                </a:r>
              </a:p>
            </p:txBody>
          </p:sp>
          <p:sp>
            <p:nvSpPr>
              <p:cNvPr id="345136" name="Text Box 48"/>
              <p:cNvSpPr txBox="1">
                <a:spLocks noChangeArrowheads="1"/>
              </p:cNvSpPr>
              <p:nvPr/>
            </p:nvSpPr>
            <p:spPr bwMode="auto">
              <a:xfrm>
                <a:off x="2336" y="2024"/>
                <a:ext cx="5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000000"/>
                    </a:solidFill>
                    <a:latin typeface="+mj-lt"/>
                    <a:ea typeface="+mj-ea"/>
                  </a:rPr>
                  <a:t>入队</a:t>
                </a:r>
              </a:p>
            </p:txBody>
          </p:sp>
        </p:grpSp>
        <p:sp>
          <p:nvSpPr>
            <p:cNvPr id="345137" name="Line 49"/>
            <p:cNvSpPr>
              <a:spLocks noChangeShapeType="1"/>
            </p:cNvSpPr>
            <p:nvPr/>
          </p:nvSpPr>
          <p:spPr bwMode="auto">
            <a:xfrm>
              <a:off x="4150" y="300"/>
              <a:ext cx="454" cy="0"/>
            </a:xfrm>
            <a:prstGeom prst="line">
              <a:avLst/>
            </a:prstGeom>
            <a:noFill/>
            <a:ln w="25400">
              <a:solidFill>
                <a:srgbClr val="FF0000"/>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38" name="Line 50"/>
            <p:cNvSpPr>
              <a:spLocks noChangeShapeType="1"/>
            </p:cNvSpPr>
            <p:nvPr/>
          </p:nvSpPr>
          <p:spPr bwMode="auto">
            <a:xfrm flipH="1">
              <a:off x="3923" y="572"/>
              <a:ext cx="0" cy="409"/>
            </a:xfrm>
            <a:prstGeom prst="line">
              <a:avLst/>
            </a:prstGeom>
            <a:noFill/>
            <a:ln w="25400">
              <a:solidFill>
                <a:srgbClr val="FF0000"/>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39" name="Line 51"/>
            <p:cNvSpPr>
              <a:spLocks noChangeShapeType="1"/>
            </p:cNvSpPr>
            <p:nvPr/>
          </p:nvSpPr>
          <p:spPr bwMode="auto">
            <a:xfrm flipH="1" flipV="1">
              <a:off x="3515" y="300"/>
              <a:ext cx="363" cy="0"/>
            </a:xfrm>
            <a:prstGeom prst="line">
              <a:avLst/>
            </a:prstGeom>
            <a:noFill/>
            <a:ln w="25400">
              <a:solidFill>
                <a:srgbClr val="FF0000"/>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grpSp>
      <p:grpSp>
        <p:nvGrpSpPr>
          <p:cNvPr id="345140" name="Group 52"/>
          <p:cNvGrpSpPr>
            <a:grpSpLocks/>
          </p:cNvGrpSpPr>
          <p:nvPr/>
        </p:nvGrpSpPr>
        <p:grpSpPr bwMode="auto">
          <a:xfrm>
            <a:off x="1329878" y="404813"/>
            <a:ext cx="7418388" cy="4926013"/>
            <a:chOff x="567" y="300"/>
            <a:chExt cx="4673" cy="3103"/>
          </a:xfrm>
        </p:grpSpPr>
        <p:grpSp>
          <p:nvGrpSpPr>
            <p:cNvPr id="345141" name="Group 53"/>
            <p:cNvGrpSpPr>
              <a:grpSpLocks/>
            </p:cNvGrpSpPr>
            <p:nvPr/>
          </p:nvGrpSpPr>
          <p:grpSpPr bwMode="auto">
            <a:xfrm>
              <a:off x="567" y="2976"/>
              <a:ext cx="2314" cy="427"/>
              <a:chOff x="567" y="2024"/>
              <a:chExt cx="2314" cy="427"/>
            </a:xfrm>
          </p:grpSpPr>
          <p:sp>
            <p:nvSpPr>
              <p:cNvPr id="345142" name="Line 54"/>
              <p:cNvSpPr>
                <a:spLocks noChangeShapeType="1"/>
              </p:cNvSpPr>
              <p:nvPr/>
            </p:nvSpPr>
            <p:spPr bwMode="auto">
              <a:xfrm>
                <a:off x="1202" y="2160"/>
                <a:ext cx="1043"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43" name="Line 55"/>
              <p:cNvSpPr>
                <a:spLocks noChangeShapeType="1"/>
              </p:cNvSpPr>
              <p:nvPr/>
            </p:nvSpPr>
            <p:spPr bwMode="auto">
              <a:xfrm>
                <a:off x="1202" y="2432"/>
                <a:ext cx="1044"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44" name="Text Box 56"/>
              <p:cNvSpPr txBox="1">
                <a:spLocks noChangeArrowheads="1"/>
              </p:cNvSpPr>
              <p:nvPr/>
            </p:nvSpPr>
            <p:spPr bwMode="auto">
              <a:xfrm>
                <a:off x="1247" y="2160"/>
                <a:ext cx="10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00"/>
                    </a:solidFill>
                    <a:latin typeface="+mj-lt"/>
                    <a:ea typeface="+mj-ea"/>
                  </a:rPr>
                  <a:t>v3 v6 v5</a:t>
                </a:r>
              </a:p>
            </p:txBody>
          </p:sp>
          <p:sp>
            <p:nvSpPr>
              <p:cNvPr id="345145" name="Line 57"/>
              <p:cNvSpPr>
                <a:spLocks noChangeShapeType="1"/>
              </p:cNvSpPr>
              <p:nvPr/>
            </p:nvSpPr>
            <p:spPr bwMode="auto">
              <a:xfrm flipH="1">
                <a:off x="749" y="2341"/>
                <a:ext cx="408"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46" name="Line 58"/>
              <p:cNvSpPr>
                <a:spLocks noChangeShapeType="1"/>
              </p:cNvSpPr>
              <p:nvPr/>
            </p:nvSpPr>
            <p:spPr bwMode="auto">
              <a:xfrm flipH="1">
                <a:off x="2246" y="2341"/>
                <a:ext cx="453"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47" name="Text Box 59"/>
              <p:cNvSpPr txBox="1">
                <a:spLocks noChangeArrowheads="1"/>
              </p:cNvSpPr>
              <p:nvPr/>
            </p:nvSpPr>
            <p:spPr bwMode="auto">
              <a:xfrm>
                <a:off x="567" y="2024"/>
                <a:ext cx="5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000000"/>
                    </a:solidFill>
                    <a:latin typeface="+mj-lt"/>
                    <a:ea typeface="+mj-ea"/>
                  </a:rPr>
                  <a:t>出队</a:t>
                </a:r>
              </a:p>
            </p:txBody>
          </p:sp>
          <p:sp>
            <p:nvSpPr>
              <p:cNvPr id="345148" name="Text Box 60"/>
              <p:cNvSpPr txBox="1">
                <a:spLocks noChangeArrowheads="1"/>
              </p:cNvSpPr>
              <p:nvPr/>
            </p:nvSpPr>
            <p:spPr bwMode="auto">
              <a:xfrm>
                <a:off x="2336" y="2024"/>
                <a:ext cx="5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000000"/>
                    </a:solidFill>
                    <a:latin typeface="+mj-lt"/>
                    <a:ea typeface="+mj-ea"/>
                  </a:rPr>
                  <a:t>入队</a:t>
                </a:r>
              </a:p>
            </p:txBody>
          </p:sp>
        </p:grpSp>
        <p:sp>
          <p:nvSpPr>
            <p:cNvPr id="345149" name="Line 61"/>
            <p:cNvSpPr>
              <a:spLocks noChangeShapeType="1"/>
            </p:cNvSpPr>
            <p:nvPr/>
          </p:nvSpPr>
          <p:spPr bwMode="auto">
            <a:xfrm>
              <a:off x="4967" y="300"/>
              <a:ext cx="273" cy="0"/>
            </a:xfrm>
            <a:prstGeom prst="line">
              <a:avLst/>
            </a:prstGeom>
            <a:noFill/>
            <a:ln w="25400">
              <a:solidFill>
                <a:srgbClr val="FF0000"/>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grpSp>
      <p:grpSp>
        <p:nvGrpSpPr>
          <p:cNvPr id="345150" name="Group 62"/>
          <p:cNvGrpSpPr>
            <a:grpSpLocks/>
          </p:cNvGrpSpPr>
          <p:nvPr/>
        </p:nvGrpSpPr>
        <p:grpSpPr bwMode="auto">
          <a:xfrm>
            <a:off x="5433565" y="1917701"/>
            <a:ext cx="3673475" cy="1038226"/>
            <a:chOff x="3152" y="1253"/>
            <a:chExt cx="2314" cy="654"/>
          </a:xfrm>
        </p:grpSpPr>
        <p:grpSp>
          <p:nvGrpSpPr>
            <p:cNvPr id="345151" name="Group 63"/>
            <p:cNvGrpSpPr>
              <a:grpSpLocks/>
            </p:cNvGrpSpPr>
            <p:nvPr/>
          </p:nvGrpSpPr>
          <p:grpSpPr bwMode="auto">
            <a:xfrm>
              <a:off x="3152" y="1480"/>
              <a:ext cx="2314" cy="427"/>
              <a:chOff x="567" y="2024"/>
              <a:chExt cx="2314" cy="427"/>
            </a:xfrm>
          </p:grpSpPr>
          <p:sp>
            <p:nvSpPr>
              <p:cNvPr id="345152" name="Line 64"/>
              <p:cNvSpPr>
                <a:spLocks noChangeShapeType="1"/>
              </p:cNvSpPr>
              <p:nvPr/>
            </p:nvSpPr>
            <p:spPr bwMode="auto">
              <a:xfrm>
                <a:off x="1202" y="2160"/>
                <a:ext cx="1043"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53" name="Line 65"/>
              <p:cNvSpPr>
                <a:spLocks noChangeShapeType="1"/>
              </p:cNvSpPr>
              <p:nvPr/>
            </p:nvSpPr>
            <p:spPr bwMode="auto">
              <a:xfrm>
                <a:off x="1202" y="2432"/>
                <a:ext cx="1044"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54" name="Text Box 66"/>
              <p:cNvSpPr txBox="1">
                <a:spLocks noChangeArrowheads="1"/>
              </p:cNvSpPr>
              <p:nvPr/>
            </p:nvSpPr>
            <p:spPr bwMode="auto">
              <a:xfrm>
                <a:off x="1247" y="2160"/>
                <a:ext cx="10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00"/>
                    </a:solidFill>
                    <a:latin typeface="+mj-lt"/>
                    <a:ea typeface="+mj-ea"/>
                  </a:rPr>
                  <a:t>v6 v5 v4</a:t>
                </a:r>
              </a:p>
            </p:txBody>
          </p:sp>
          <p:sp>
            <p:nvSpPr>
              <p:cNvPr id="345155" name="Line 67"/>
              <p:cNvSpPr>
                <a:spLocks noChangeShapeType="1"/>
              </p:cNvSpPr>
              <p:nvPr/>
            </p:nvSpPr>
            <p:spPr bwMode="auto">
              <a:xfrm flipH="1">
                <a:off x="749" y="2341"/>
                <a:ext cx="408"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56" name="Line 68"/>
              <p:cNvSpPr>
                <a:spLocks noChangeShapeType="1"/>
              </p:cNvSpPr>
              <p:nvPr/>
            </p:nvSpPr>
            <p:spPr bwMode="auto">
              <a:xfrm flipH="1">
                <a:off x="2246" y="2341"/>
                <a:ext cx="453"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sp>
            <p:nvSpPr>
              <p:cNvPr id="345157" name="Text Box 69"/>
              <p:cNvSpPr txBox="1">
                <a:spLocks noChangeArrowheads="1"/>
              </p:cNvSpPr>
              <p:nvPr/>
            </p:nvSpPr>
            <p:spPr bwMode="auto">
              <a:xfrm>
                <a:off x="567" y="2024"/>
                <a:ext cx="5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000000"/>
                    </a:solidFill>
                    <a:latin typeface="+mj-lt"/>
                    <a:ea typeface="+mj-ea"/>
                  </a:rPr>
                  <a:t>出队</a:t>
                </a:r>
              </a:p>
            </p:txBody>
          </p:sp>
          <p:sp>
            <p:nvSpPr>
              <p:cNvPr id="345158" name="Text Box 70"/>
              <p:cNvSpPr txBox="1">
                <a:spLocks noChangeArrowheads="1"/>
              </p:cNvSpPr>
              <p:nvPr/>
            </p:nvSpPr>
            <p:spPr bwMode="auto">
              <a:xfrm>
                <a:off x="2336" y="2024"/>
                <a:ext cx="5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000000"/>
                    </a:solidFill>
                    <a:latin typeface="+mj-lt"/>
                    <a:ea typeface="+mj-ea"/>
                  </a:rPr>
                  <a:t>入队</a:t>
                </a:r>
              </a:p>
            </p:txBody>
          </p:sp>
        </p:grpSp>
        <p:sp>
          <p:nvSpPr>
            <p:cNvPr id="345159" name="Line 71"/>
            <p:cNvSpPr>
              <a:spLocks noChangeShapeType="1"/>
            </p:cNvSpPr>
            <p:nvPr/>
          </p:nvSpPr>
          <p:spPr bwMode="auto">
            <a:xfrm>
              <a:off x="4195" y="1253"/>
              <a:ext cx="499" cy="0"/>
            </a:xfrm>
            <a:prstGeom prst="line">
              <a:avLst/>
            </a:prstGeom>
            <a:noFill/>
            <a:ln w="25400">
              <a:solidFill>
                <a:srgbClr val="FF0000"/>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mj-lt"/>
                <a:ea typeface="+mj-ea"/>
              </a:endParaRPr>
            </a:p>
          </p:txBody>
        </p:sp>
      </p:grpSp>
      <p:sp>
        <p:nvSpPr>
          <p:cNvPr id="345160" name="Text Box 72"/>
          <p:cNvSpPr txBox="1">
            <a:spLocks noChangeArrowheads="1"/>
          </p:cNvSpPr>
          <p:nvPr/>
        </p:nvSpPr>
        <p:spPr bwMode="auto">
          <a:xfrm>
            <a:off x="1692275" y="5734050"/>
            <a:ext cx="6192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009900"/>
                </a:solidFill>
                <a:latin typeface="+mj-lt"/>
                <a:ea typeface="+mj-ea"/>
              </a:rPr>
              <a:t>广度优先遍历：</a:t>
            </a:r>
            <a:r>
              <a:rPr lang="en-US" altLang="zh-CN" sz="2800" b="1" dirty="0">
                <a:solidFill>
                  <a:srgbClr val="009900"/>
                </a:solidFill>
                <a:latin typeface="+mj-lt"/>
                <a:ea typeface="+mj-ea"/>
              </a:rPr>
              <a:t>v1 v2 v3 v6 v5 v4</a:t>
            </a:r>
          </a:p>
        </p:txBody>
      </p:sp>
    </p:spTree>
    <p:extLst>
      <p:ext uri="{BB962C8B-B14F-4D97-AF65-F5344CB8AC3E}">
        <p14:creationId xmlns:p14="http://schemas.microsoft.com/office/powerpoint/2010/main" val="850284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5160"/>
                                        </p:tgtEl>
                                        <p:attrNameLst>
                                          <p:attrName>style.visibility</p:attrName>
                                        </p:attrNameLst>
                                      </p:cBhvr>
                                      <p:to>
                                        <p:strVal val="visible"/>
                                      </p:to>
                                    </p:set>
                                    <p:anim calcmode="lin" valueType="num">
                                      <p:cBhvr additive="base">
                                        <p:cTn id="7" dur="500" fill="hold"/>
                                        <p:tgtEl>
                                          <p:spTgt spid="345160"/>
                                        </p:tgtEl>
                                        <p:attrNameLst>
                                          <p:attrName>ppt_x</p:attrName>
                                        </p:attrNameLst>
                                      </p:cBhvr>
                                      <p:tavLst>
                                        <p:tav tm="0">
                                          <p:val>
                                            <p:strVal val="#ppt_x"/>
                                          </p:val>
                                        </p:tav>
                                        <p:tav tm="100000">
                                          <p:val>
                                            <p:strVal val="#ppt_x"/>
                                          </p:val>
                                        </p:tav>
                                      </p:tavLst>
                                    </p:anim>
                                    <p:anim calcmode="lin" valueType="num">
                                      <p:cBhvr additive="base">
                                        <p:cTn id="8" dur="500" fill="hold"/>
                                        <p:tgtEl>
                                          <p:spTgt spid="3451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345104"/>
                                        </p:tgtEl>
                                        <p:attrNameLst>
                                          <p:attrName>style.visibility</p:attrName>
                                        </p:attrNameLst>
                                      </p:cBhvr>
                                      <p:to>
                                        <p:strVal val="visible"/>
                                      </p:to>
                                    </p:set>
                                    <p:animEffect transition="in" filter="wipe(right)">
                                      <p:cBhvr>
                                        <p:cTn id="13" dur="500"/>
                                        <p:tgtEl>
                                          <p:spTgt spid="34510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345128"/>
                                        </p:tgtEl>
                                        <p:attrNameLst>
                                          <p:attrName>style.visibility</p:attrName>
                                        </p:attrNameLst>
                                      </p:cBhvr>
                                      <p:to>
                                        <p:strVal val="visible"/>
                                      </p:to>
                                    </p:set>
                                    <p:animEffect transition="in" filter="wipe(right)">
                                      <p:cBhvr>
                                        <p:cTn id="18" dur="500"/>
                                        <p:tgtEl>
                                          <p:spTgt spid="34512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345140"/>
                                        </p:tgtEl>
                                        <p:attrNameLst>
                                          <p:attrName>style.visibility</p:attrName>
                                        </p:attrNameLst>
                                      </p:cBhvr>
                                      <p:to>
                                        <p:strVal val="visible"/>
                                      </p:to>
                                    </p:set>
                                    <p:animEffect transition="in" filter="wipe(right)">
                                      <p:cBhvr>
                                        <p:cTn id="23" dur="500"/>
                                        <p:tgtEl>
                                          <p:spTgt spid="34514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345150"/>
                                        </p:tgtEl>
                                        <p:attrNameLst>
                                          <p:attrName>style.visibility</p:attrName>
                                        </p:attrNameLst>
                                      </p:cBhvr>
                                      <p:to>
                                        <p:strVal val="visible"/>
                                      </p:to>
                                    </p:set>
                                    <p:animEffect transition="in" filter="wipe(right)">
                                      <p:cBhvr>
                                        <p:cTn id="28" dur="500"/>
                                        <p:tgtEl>
                                          <p:spTgt spid="34515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2" fill="hold" nodeType="clickEffect">
                                  <p:stCondLst>
                                    <p:cond delay="0"/>
                                  </p:stCondLst>
                                  <p:childTnLst>
                                    <p:set>
                                      <p:cBhvr>
                                        <p:cTn id="32" dur="1" fill="hold">
                                          <p:stCondLst>
                                            <p:cond delay="0"/>
                                          </p:stCondLst>
                                        </p:cTn>
                                        <p:tgtEl>
                                          <p:spTgt spid="345112"/>
                                        </p:tgtEl>
                                        <p:attrNameLst>
                                          <p:attrName>style.visibility</p:attrName>
                                        </p:attrNameLst>
                                      </p:cBhvr>
                                      <p:to>
                                        <p:strVal val="visible"/>
                                      </p:to>
                                    </p:set>
                                    <p:animEffect transition="in" filter="wipe(right)">
                                      <p:cBhvr>
                                        <p:cTn id="33" dur="500"/>
                                        <p:tgtEl>
                                          <p:spTgt spid="34511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345120"/>
                                        </p:tgtEl>
                                        <p:attrNameLst>
                                          <p:attrName>style.visibility</p:attrName>
                                        </p:attrNameLst>
                                      </p:cBhvr>
                                      <p:to>
                                        <p:strVal val="visible"/>
                                      </p:to>
                                    </p:set>
                                    <p:animEffect transition="in" filter="wipe(right)">
                                      <p:cBhvr>
                                        <p:cTn id="38" dur="500"/>
                                        <p:tgtEl>
                                          <p:spTgt spid="345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6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altLang="zh-CN" b="1"/>
              <a:t>4</a:t>
            </a:r>
            <a:r>
              <a:rPr lang="zh-CN" altLang="en-US" b="1"/>
              <a:t>．</a:t>
            </a:r>
            <a:r>
              <a:rPr lang="zh-CN" altLang="en-US"/>
              <a:t>广度优先遍历</a:t>
            </a:r>
          </a:p>
        </p:txBody>
      </p:sp>
      <p:sp>
        <p:nvSpPr>
          <p:cNvPr id="346115" name="Rectangle 3" descr="Rectangle: Click to edit Master text styles&#10;Second level&#10;Third level&#10;Fourth level&#10;Fifth level"/>
          <p:cNvSpPr>
            <a:spLocks noGrp="1" noChangeArrowheads="1"/>
          </p:cNvSpPr>
          <p:nvPr>
            <p:ph type="body" idx="1"/>
          </p:nvPr>
        </p:nvSpPr>
        <p:spPr>
          <a:xfrm>
            <a:off x="1414264" y="1124744"/>
            <a:ext cx="7838256" cy="4895056"/>
          </a:xfrm>
        </p:spPr>
        <p:txBody>
          <a:bodyPr/>
          <a:lstStyle/>
          <a:p>
            <a:r>
              <a:rPr lang="zh-CN" altLang="en-US" sz="2800" dirty="0">
                <a:latin typeface="+mj-lt"/>
                <a:ea typeface="+mj-ea"/>
              </a:rPr>
              <a:t>初始化</a:t>
            </a:r>
          </a:p>
          <a:p>
            <a:pPr>
              <a:buFont typeface="Wingdings" pitchFamily="2" charset="2"/>
              <a:buNone/>
            </a:pPr>
            <a:r>
              <a:rPr lang="zh-CN" altLang="en-US" sz="2800" dirty="0">
                <a:latin typeface="+mj-lt"/>
                <a:ea typeface="+mj-ea"/>
              </a:rPr>
              <a:t>    所有结点均未被访问，</a:t>
            </a:r>
            <a:r>
              <a:rPr lang="zh-CN" altLang="en-US" sz="2800" dirty="0" smtClean="0">
                <a:latin typeface="+mj-lt"/>
                <a:ea typeface="+mj-ea"/>
              </a:rPr>
              <a:t>附一数组</a:t>
            </a:r>
            <a:r>
              <a:rPr lang="zh-CN" altLang="en-US" sz="2800" dirty="0">
                <a:latin typeface="+mj-lt"/>
                <a:ea typeface="+mj-ea"/>
              </a:rPr>
              <a:t>记录结点状态：</a:t>
            </a:r>
            <a:endParaRPr lang="en-US" altLang="zh-CN" sz="2800" dirty="0">
              <a:latin typeface="+mj-lt"/>
              <a:ea typeface="+mj-ea"/>
            </a:endParaRPr>
          </a:p>
          <a:p>
            <a:pPr>
              <a:buFont typeface="Wingdings" pitchFamily="2" charset="2"/>
              <a:buNone/>
            </a:pPr>
            <a:r>
              <a:rPr lang="en-US" altLang="zh-CN" sz="2800" dirty="0">
                <a:latin typeface="+mj-lt"/>
                <a:ea typeface="+mj-ea"/>
              </a:rPr>
              <a:t>      </a:t>
            </a:r>
            <a:r>
              <a:rPr lang="en-US" altLang="zh-CN" sz="2800" b="0" dirty="0" err="1">
                <a:solidFill>
                  <a:srgbClr val="FF6600"/>
                </a:solidFill>
                <a:latin typeface="+mj-lt"/>
                <a:ea typeface="+mj-ea"/>
              </a:rPr>
              <a:t>bool</a:t>
            </a:r>
            <a:r>
              <a:rPr lang="en-US" altLang="zh-CN" sz="2800" b="0" dirty="0">
                <a:solidFill>
                  <a:srgbClr val="FF6600"/>
                </a:solidFill>
                <a:latin typeface="+mj-lt"/>
                <a:ea typeface="+mj-ea"/>
              </a:rPr>
              <a:t> visited[MAXSIZE];</a:t>
            </a:r>
          </a:p>
          <a:p>
            <a:r>
              <a:rPr lang="zh-CN" altLang="en-US" sz="2800" dirty="0">
                <a:latin typeface="+mj-lt"/>
                <a:ea typeface="+mj-ea"/>
              </a:rPr>
              <a:t>从结点</a:t>
            </a:r>
            <a:r>
              <a:rPr lang="en-US" altLang="zh-CN" sz="2800" dirty="0">
                <a:latin typeface="+mj-lt"/>
                <a:ea typeface="+mj-ea"/>
              </a:rPr>
              <a:t>v</a:t>
            </a:r>
            <a:r>
              <a:rPr lang="zh-CN" altLang="en-US" sz="2800" dirty="0">
                <a:latin typeface="+mj-lt"/>
                <a:ea typeface="+mj-ea"/>
              </a:rPr>
              <a:t>开始访问</a:t>
            </a:r>
          </a:p>
          <a:p>
            <a:pPr>
              <a:buFont typeface="Wingdings" pitchFamily="2" charset="2"/>
              <a:buNone/>
            </a:pPr>
            <a:r>
              <a:rPr lang="zh-CN" altLang="en-US" sz="2800" dirty="0">
                <a:latin typeface="+mj-lt"/>
                <a:ea typeface="+mj-ea"/>
              </a:rPr>
              <a:t>          每访问一个结点，设置该结点的</a:t>
            </a:r>
            <a:r>
              <a:rPr lang="en-US" altLang="zh-CN" sz="2800" b="0" dirty="0">
                <a:solidFill>
                  <a:srgbClr val="FF6600"/>
                </a:solidFill>
                <a:latin typeface="+mj-lt"/>
                <a:ea typeface="+mj-ea"/>
              </a:rPr>
              <a:t>visited=true</a:t>
            </a:r>
          </a:p>
          <a:p>
            <a:r>
              <a:rPr lang="zh-CN" altLang="en-US" sz="2800" dirty="0">
                <a:latin typeface="+mj-lt"/>
                <a:ea typeface="+mj-ea"/>
              </a:rPr>
              <a:t>如何找结点</a:t>
            </a:r>
            <a:r>
              <a:rPr lang="en-US" altLang="zh-CN" sz="2800" dirty="0">
                <a:latin typeface="+mj-lt"/>
                <a:ea typeface="+mj-ea"/>
              </a:rPr>
              <a:t>v</a:t>
            </a:r>
            <a:r>
              <a:rPr lang="zh-CN" altLang="en-US" sz="2800" dirty="0">
                <a:latin typeface="+mj-lt"/>
                <a:ea typeface="+mj-ea"/>
              </a:rPr>
              <a:t>的所有未访问结点？</a:t>
            </a:r>
          </a:p>
          <a:p>
            <a:pPr>
              <a:buFont typeface="Wingdings" pitchFamily="2" charset="2"/>
              <a:buNone/>
            </a:pPr>
            <a:r>
              <a:rPr lang="zh-CN" altLang="en-US" sz="2800" dirty="0">
                <a:latin typeface="+mj-lt"/>
                <a:ea typeface="+mj-ea"/>
              </a:rPr>
              <a:t>     </a:t>
            </a:r>
            <a:r>
              <a:rPr lang="en-US" altLang="zh-CN" sz="2800" b="0" dirty="0">
                <a:solidFill>
                  <a:srgbClr val="0000FF"/>
                </a:solidFill>
                <a:latin typeface="+mj-lt"/>
                <a:ea typeface="+mj-ea"/>
              </a:rPr>
              <a:t>for</a:t>
            </a:r>
            <a:r>
              <a:rPr lang="en-US" altLang="zh-CN" sz="2800" b="0" dirty="0">
                <a:latin typeface="+mj-lt"/>
                <a:ea typeface="+mj-ea"/>
              </a:rPr>
              <a:t>( </a:t>
            </a:r>
            <a:r>
              <a:rPr lang="en-US" altLang="zh-CN" sz="2800" b="0" dirty="0" err="1">
                <a:solidFill>
                  <a:srgbClr val="0000FF"/>
                </a:solidFill>
                <a:latin typeface="+mj-lt"/>
                <a:ea typeface="+mj-ea"/>
              </a:rPr>
              <a:t>int</a:t>
            </a:r>
            <a:r>
              <a:rPr lang="en-US" altLang="zh-CN" sz="2800" b="0" dirty="0">
                <a:latin typeface="+mj-lt"/>
                <a:ea typeface="+mj-ea"/>
              </a:rPr>
              <a:t> </a:t>
            </a:r>
            <a:r>
              <a:rPr lang="en-US" altLang="zh-CN" sz="2800" b="0" dirty="0">
                <a:solidFill>
                  <a:srgbClr val="003300"/>
                </a:solidFill>
                <a:latin typeface="+mj-lt"/>
                <a:ea typeface="+mj-ea"/>
              </a:rPr>
              <a:t>j=0; j&lt;</a:t>
            </a:r>
            <a:r>
              <a:rPr lang="en-US" altLang="zh-CN" sz="2800" b="0" dirty="0" err="1">
                <a:solidFill>
                  <a:srgbClr val="003300"/>
                </a:solidFill>
                <a:latin typeface="+mj-lt"/>
                <a:ea typeface="+mj-ea"/>
              </a:rPr>
              <a:t>vNUM</a:t>
            </a:r>
            <a:r>
              <a:rPr lang="en-US" altLang="zh-CN" sz="2800" b="0" dirty="0">
                <a:solidFill>
                  <a:srgbClr val="003300"/>
                </a:solidFill>
                <a:latin typeface="+mj-lt"/>
                <a:ea typeface="+mj-ea"/>
              </a:rPr>
              <a:t>; j++)</a:t>
            </a:r>
            <a:r>
              <a:rPr lang="en-US" altLang="zh-CN" sz="2800" b="0" dirty="0">
                <a:latin typeface="+mj-lt"/>
                <a:ea typeface="+mj-ea"/>
              </a:rPr>
              <a:t>              </a:t>
            </a:r>
          </a:p>
          <a:p>
            <a:pPr>
              <a:spcBef>
                <a:spcPct val="5000"/>
              </a:spcBef>
              <a:buFont typeface="Wingdings" pitchFamily="2" charset="2"/>
              <a:buNone/>
            </a:pPr>
            <a:r>
              <a:rPr lang="en-US" altLang="zh-CN" sz="2800" b="0" dirty="0">
                <a:latin typeface="+mj-lt"/>
                <a:ea typeface="+mj-ea"/>
              </a:rPr>
              <a:t>                    </a:t>
            </a:r>
            <a:r>
              <a:rPr lang="en-US" altLang="zh-CN" sz="2800" b="0" dirty="0">
                <a:solidFill>
                  <a:srgbClr val="0000FF"/>
                </a:solidFill>
                <a:latin typeface="+mj-lt"/>
                <a:ea typeface="+mj-ea"/>
              </a:rPr>
              <a:t>if</a:t>
            </a:r>
            <a:r>
              <a:rPr lang="en-US" altLang="zh-CN" sz="2800" b="0" dirty="0">
                <a:latin typeface="+mj-lt"/>
                <a:ea typeface="+mj-ea"/>
              </a:rPr>
              <a:t> </a:t>
            </a:r>
            <a:r>
              <a:rPr lang="en-US" altLang="zh-CN" sz="2800" b="0" dirty="0">
                <a:solidFill>
                  <a:srgbClr val="003300"/>
                </a:solidFill>
                <a:latin typeface="+mj-lt"/>
                <a:ea typeface="+mj-ea"/>
              </a:rPr>
              <a:t>(arc[v][j]==1 &amp;&amp; visited[j]==0)</a:t>
            </a:r>
          </a:p>
          <a:p>
            <a:pPr>
              <a:spcBef>
                <a:spcPct val="10000"/>
              </a:spcBef>
              <a:buFont typeface="Wingdings" pitchFamily="2" charset="2"/>
              <a:buNone/>
            </a:pPr>
            <a:r>
              <a:rPr lang="zh-CN" altLang="en-US" sz="2800" b="0" dirty="0">
                <a:latin typeface="+mj-lt"/>
                <a:ea typeface="+mj-ea"/>
              </a:rPr>
              <a:t>                       </a:t>
            </a:r>
            <a:r>
              <a:rPr lang="en-US" altLang="zh-CN" sz="2800" b="0" dirty="0">
                <a:solidFill>
                  <a:srgbClr val="009900"/>
                </a:solidFill>
                <a:latin typeface="+mj-lt"/>
                <a:ea typeface="+mj-ea"/>
              </a:rPr>
              <a:t>//</a:t>
            </a:r>
            <a:r>
              <a:rPr lang="zh-CN" altLang="en-US" sz="2800" b="0" dirty="0">
                <a:solidFill>
                  <a:srgbClr val="009900"/>
                </a:solidFill>
                <a:latin typeface="+mj-lt"/>
                <a:ea typeface="+mj-ea"/>
              </a:rPr>
              <a:t>结点</a:t>
            </a:r>
            <a:r>
              <a:rPr lang="en-US" altLang="zh-CN" sz="2800" b="0" dirty="0">
                <a:solidFill>
                  <a:srgbClr val="009900"/>
                </a:solidFill>
                <a:latin typeface="+mj-lt"/>
                <a:ea typeface="+mj-ea"/>
              </a:rPr>
              <a:t>j</a:t>
            </a:r>
            <a:r>
              <a:rPr lang="zh-CN" altLang="en-US" sz="2800" b="0" dirty="0">
                <a:solidFill>
                  <a:srgbClr val="009900"/>
                </a:solidFill>
                <a:latin typeface="+mj-lt"/>
                <a:ea typeface="+mj-ea"/>
              </a:rPr>
              <a:t>是</a:t>
            </a:r>
            <a:r>
              <a:rPr lang="en-US" altLang="zh-CN" sz="2800" b="0" dirty="0">
                <a:solidFill>
                  <a:srgbClr val="009900"/>
                </a:solidFill>
                <a:latin typeface="+mj-lt"/>
                <a:ea typeface="+mj-ea"/>
              </a:rPr>
              <a:t>v</a:t>
            </a:r>
            <a:r>
              <a:rPr lang="zh-CN" altLang="en-US" sz="2800" b="0" dirty="0">
                <a:solidFill>
                  <a:srgbClr val="009900"/>
                </a:solidFill>
                <a:latin typeface="+mj-lt"/>
                <a:ea typeface="+mj-ea"/>
              </a:rPr>
              <a:t>的未被访问的邻接点</a:t>
            </a:r>
            <a:endParaRPr lang="en-US" altLang="zh-CN" sz="2800" b="0" dirty="0">
              <a:solidFill>
                <a:srgbClr val="009900"/>
              </a:solidFill>
              <a:latin typeface="+mj-lt"/>
              <a:ea typeface="+mj-ea"/>
            </a:endParaRPr>
          </a:p>
        </p:txBody>
      </p:sp>
    </p:spTree>
    <p:extLst>
      <p:ext uri="{BB962C8B-B14F-4D97-AF65-F5344CB8AC3E}">
        <p14:creationId xmlns:p14="http://schemas.microsoft.com/office/powerpoint/2010/main" val="18168024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zh-CN" b="1"/>
              <a:t>4</a:t>
            </a:r>
            <a:r>
              <a:rPr lang="zh-CN" altLang="en-US" b="1"/>
              <a:t>．</a:t>
            </a:r>
            <a:r>
              <a:rPr lang="zh-CN" altLang="en-US"/>
              <a:t>广度优先遍历</a:t>
            </a:r>
          </a:p>
        </p:txBody>
      </p:sp>
      <p:sp>
        <p:nvSpPr>
          <p:cNvPr id="347139" name="Rectangle 3" descr="Rectangle: Click to edit Master text styles&#10;Second level&#10;Third level&#10;Fourth level&#10;Fifth level"/>
          <p:cNvSpPr>
            <a:spLocks noGrp="1" noChangeArrowheads="1"/>
          </p:cNvSpPr>
          <p:nvPr>
            <p:ph type="body" idx="1"/>
          </p:nvPr>
        </p:nvSpPr>
        <p:spPr/>
        <p:txBody>
          <a:bodyPr/>
          <a:lstStyle/>
          <a:p>
            <a:r>
              <a:rPr lang="zh-CN" altLang="en-US" dirty="0">
                <a:latin typeface="+mj-lt"/>
                <a:ea typeface="+mj-ea"/>
              </a:rPr>
              <a:t>伪代码</a:t>
            </a:r>
          </a:p>
          <a:p>
            <a:pPr>
              <a:buFont typeface="Wingdings" pitchFamily="2" charset="2"/>
              <a:buNone/>
            </a:pPr>
            <a:r>
              <a:rPr lang="zh-CN" altLang="en-US" dirty="0">
                <a:latin typeface="+mj-lt"/>
                <a:ea typeface="+mj-ea"/>
              </a:rPr>
              <a:t>  </a:t>
            </a:r>
            <a:r>
              <a:rPr lang="en-US" altLang="zh-CN" dirty="0">
                <a:solidFill>
                  <a:srgbClr val="000000"/>
                </a:solidFill>
                <a:latin typeface="+mj-lt"/>
                <a:ea typeface="+mj-ea"/>
              </a:rPr>
              <a:t>1.</a:t>
            </a:r>
            <a:r>
              <a:rPr lang="zh-CN" altLang="en-US" dirty="0">
                <a:solidFill>
                  <a:srgbClr val="000000"/>
                </a:solidFill>
                <a:latin typeface="+mj-lt"/>
                <a:ea typeface="+mj-ea"/>
              </a:rPr>
              <a:t>初始化队列</a:t>
            </a:r>
            <a:r>
              <a:rPr lang="en-US" altLang="zh-CN" dirty="0">
                <a:solidFill>
                  <a:srgbClr val="000000"/>
                </a:solidFill>
                <a:latin typeface="+mj-lt"/>
                <a:ea typeface="+mj-ea"/>
              </a:rPr>
              <a:t>Q</a:t>
            </a:r>
          </a:p>
          <a:p>
            <a:pPr>
              <a:buFont typeface="Wingdings" pitchFamily="2" charset="2"/>
              <a:buNone/>
            </a:pPr>
            <a:r>
              <a:rPr lang="en-US" altLang="zh-CN" dirty="0">
                <a:solidFill>
                  <a:srgbClr val="000000"/>
                </a:solidFill>
                <a:latin typeface="+mj-lt"/>
                <a:ea typeface="+mj-ea"/>
              </a:rPr>
              <a:t>  2.</a:t>
            </a:r>
            <a:r>
              <a:rPr lang="zh-CN" altLang="en-US" dirty="0">
                <a:solidFill>
                  <a:srgbClr val="000000"/>
                </a:solidFill>
                <a:latin typeface="+mj-lt"/>
                <a:ea typeface="+mj-ea"/>
              </a:rPr>
              <a:t>访问顶点</a:t>
            </a:r>
            <a:r>
              <a:rPr lang="en-US" altLang="zh-CN" dirty="0">
                <a:solidFill>
                  <a:srgbClr val="000000"/>
                </a:solidFill>
                <a:latin typeface="+mj-lt"/>
                <a:ea typeface="+mj-ea"/>
              </a:rPr>
              <a:t>v</a:t>
            </a:r>
            <a:r>
              <a:rPr lang="zh-CN" altLang="en-US" dirty="0">
                <a:solidFill>
                  <a:srgbClr val="000000"/>
                </a:solidFill>
                <a:latin typeface="+mj-lt"/>
                <a:ea typeface="+mj-ea"/>
              </a:rPr>
              <a:t>， </a:t>
            </a:r>
            <a:r>
              <a:rPr lang="en-US" altLang="zh-CN" dirty="0">
                <a:solidFill>
                  <a:srgbClr val="000000"/>
                </a:solidFill>
                <a:latin typeface="+mj-lt"/>
                <a:ea typeface="+mj-ea"/>
              </a:rPr>
              <a:t>visited[v]=1</a:t>
            </a:r>
          </a:p>
          <a:p>
            <a:pPr>
              <a:buFont typeface="Wingdings" pitchFamily="2" charset="2"/>
              <a:buNone/>
            </a:pPr>
            <a:r>
              <a:rPr lang="en-US" altLang="zh-CN" dirty="0">
                <a:solidFill>
                  <a:srgbClr val="000000"/>
                </a:solidFill>
                <a:latin typeface="+mj-lt"/>
                <a:ea typeface="+mj-ea"/>
              </a:rPr>
              <a:t>  3. while(</a:t>
            </a:r>
            <a:r>
              <a:rPr lang="zh-CN" altLang="en-US" dirty="0">
                <a:solidFill>
                  <a:srgbClr val="000000"/>
                </a:solidFill>
                <a:latin typeface="+mj-lt"/>
                <a:ea typeface="+mj-ea"/>
              </a:rPr>
              <a:t>队列非空</a:t>
            </a:r>
            <a:r>
              <a:rPr lang="en-US" altLang="zh-CN" dirty="0">
                <a:solidFill>
                  <a:srgbClr val="000000"/>
                </a:solidFill>
                <a:latin typeface="+mj-lt"/>
                <a:ea typeface="+mj-ea"/>
              </a:rPr>
              <a:t>)</a:t>
            </a:r>
          </a:p>
          <a:p>
            <a:pPr>
              <a:buFont typeface="Wingdings" pitchFamily="2" charset="2"/>
              <a:buNone/>
            </a:pPr>
            <a:r>
              <a:rPr lang="zh-CN" altLang="en-US" dirty="0">
                <a:solidFill>
                  <a:srgbClr val="000000"/>
                </a:solidFill>
                <a:latin typeface="+mj-lt"/>
                <a:ea typeface="+mj-ea"/>
              </a:rPr>
              <a:t>     </a:t>
            </a:r>
            <a:r>
              <a:rPr lang="en-US" altLang="zh-CN" dirty="0">
                <a:solidFill>
                  <a:srgbClr val="000000"/>
                </a:solidFill>
                <a:latin typeface="+mj-lt"/>
                <a:ea typeface="+mj-ea"/>
              </a:rPr>
              <a:t>3.1 v=</a:t>
            </a:r>
            <a:r>
              <a:rPr lang="zh-CN" altLang="en-US" dirty="0">
                <a:solidFill>
                  <a:srgbClr val="FF6600"/>
                </a:solidFill>
                <a:latin typeface="+mj-lt"/>
                <a:ea typeface="+mj-ea"/>
              </a:rPr>
              <a:t>队头元素</a:t>
            </a:r>
            <a:r>
              <a:rPr lang="zh-CN" altLang="en-US" dirty="0">
                <a:solidFill>
                  <a:srgbClr val="000000"/>
                </a:solidFill>
                <a:latin typeface="+mj-lt"/>
                <a:ea typeface="+mj-ea"/>
              </a:rPr>
              <a:t>出队</a:t>
            </a:r>
          </a:p>
          <a:p>
            <a:pPr>
              <a:buFont typeface="Wingdings" pitchFamily="2" charset="2"/>
              <a:buNone/>
            </a:pPr>
            <a:r>
              <a:rPr lang="zh-CN" altLang="en-US" dirty="0">
                <a:solidFill>
                  <a:srgbClr val="000000"/>
                </a:solidFill>
                <a:latin typeface="+mj-lt"/>
                <a:ea typeface="+mj-ea"/>
              </a:rPr>
              <a:t>     </a:t>
            </a:r>
            <a:r>
              <a:rPr lang="en-US" altLang="zh-CN" dirty="0">
                <a:solidFill>
                  <a:srgbClr val="000000"/>
                </a:solidFill>
                <a:latin typeface="+mj-lt"/>
                <a:ea typeface="+mj-ea"/>
              </a:rPr>
              <a:t>3.2 </a:t>
            </a:r>
            <a:r>
              <a:rPr lang="zh-CN" altLang="en-US" dirty="0">
                <a:solidFill>
                  <a:srgbClr val="000000"/>
                </a:solidFill>
                <a:latin typeface="+mj-lt"/>
                <a:ea typeface="+mj-ea"/>
              </a:rPr>
              <a:t>访问</a:t>
            </a:r>
            <a:r>
              <a:rPr lang="zh-CN" altLang="en-US" dirty="0">
                <a:solidFill>
                  <a:srgbClr val="FF6600"/>
                </a:solidFill>
                <a:latin typeface="+mj-lt"/>
                <a:ea typeface="+mj-ea"/>
              </a:rPr>
              <a:t>队头元素</a:t>
            </a:r>
            <a:r>
              <a:rPr lang="zh-CN" altLang="en-US" dirty="0">
                <a:solidFill>
                  <a:srgbClr val="000000"/>
                </a:solidFill>
                <a:latin typeface="+mj-lt"/>
                <a:ea typeface="+mj-ea"/>
              </a:rPr>
              <a:t>的所有</a:t>
            </a:r>
            <a:r>
              <a:rPr lang="zh-CN" altLang="en-US" dirty="0">
                <a:solidFill>
                  <a:srgbClr val="FF6600"/>
                </a:solidFill>
                <a:latin typeface="+mj-lt"/>
                <a:ea typeface="+mj-ea"/>
              </a:rPr>
              <a:t>未访问</a:t>
            </a:r>
            <a:r>
              <a:rPr lang="zh-CN" altLang="en-US" dirty="0">
                <a:solidFill>
                  <a:srgbClr val="000000"/>
                </a:solidFill>
                <a:latin typeface="+mj-lt"/>
                <a:ea typeface="+mj-ea"/>
              </a:rPr>
              <a:t>的邻接</a:t>
            </a:r>
            <a:r>
              <a:rPr lang="zh-CN" altLang="en-US" dirty="0" smtClean="0">
                <a:solidFill>
                  <a:srgbClr val="000000"/>
                </a:solidFill>
                <a:latin typeface="+mj-lt"/>
                <a:ea typeface="+mj-ea"/>
              </a:rPr>
              <a:t>点 </a:t>
            </a:r>
            <a:r>
              <a:rPr lang="en-US" altLang="zh-CN" dirty="0" smtClean="0">
                <a:solidFill>
                  <a:srgbClr val="000000"/>
                </a:solidFill>
                <a:latin typeface="+mj-lt"/>
                <a:ea typeface="+mj-ea"/>
              </a:rPr>
              <a:t>&amp;&amp; </a:t>
            </a:r>
            <a:r>
              <a:rPr lang="zh-CN" altLang="en-US" dirty="0" smtClean="0">
                <a:solidFill>
                  <a:srgbClr val="000000"/>
                </a:solidFill>
                <a:latin typeface="+mj-lt"/>
                <a:ea typeface="+mj-ea"/>
              </a:rPr>
              <a:t>将其入队</a:t>
            </a:r>
            <a:endParaRPr lang="zh-CN" altLang="en-US" dirty="0">
              <a:solidFill>
                <a:srgbClr val="000000"/>
              </a:solidFill>
              <a:latin typeface="+mj-lt"/>
              <a:ea typeface="+mj-ea"/>
            </a:endParaRPr>
          </a:p>
          <a:p>
            <a:pPr>
              <a:buFont typeface="Wingdings" pitchFamily="2" charset="2"/>
              <a:buNone/>
            </a:pPr>
            <a:r>
              <a:rPr lang="zh-CN" altLang="en-US" dirty="0">
                <a:latin typeface="+mj-lt"/>
                <a:ea typeface="+mj-ea"/>
              </a:rPr>
              <a:t>  </a:t>
            </a:r>
          </a:p>
        </p:txBody>
      </p:sp>
    </p:spTree>
    <p:extLst>
      <p:ext uri="{BB962C8B-B14F-4D97-AF65-F5344CB8AC3E}">
        <p14:creationId xmlns:p14="http://schemas.microsoft.com/office/powerpoint/2010/main" val="29084597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1259632" y="188913"/>
            <a:ext cx="7123956" cy="1143000"/>
          </a:xfrm>
        </p:spPr>
        <p:txBody>
          <a:bodyPr/>
          <a:lstStyle/>
          <a:p>
            <a:pPr algn="l"/>
            <a:r>
              <a:rPr lang="en-US" altLang="zh-CN" b="1" dirty="0"/>
              <a:t>4</a:t>
            </a:r>
            <a:r>
              <a:rPr lang="zh-CN" altLang="en-US" b="1" dirty="0"/>
              <a:t>．</a:t>
            </a:r>
            <a:r>
              <a:rPr lang="zh-CN" altLang="en-US" dirty="0"/>
              <a:t>广度优先</a:t>
            </a:r>
            <a:r>
              <a:rPr lang="zh-CN" altLang="en-US" dirty="0" smtClean="0"/>
              <a:t>遍历</a:t>
            </a:r>
            <a:r>
              <a:rPr lang="en-US" altLang="zh-CN" dirty="0" smtClean="0"/>
              <a:t>(</a:t>
            </a:r>
            <a:r>
              <a:rPr lang="zh-CN" altLang="en-US" dirty="0" smtClean="0"/>
              <a:t>非递归</a:t>
            </a:r>
            <a:r>
              <a:rPr lang="en-US" altLang="zh-CN" dirty="0" smtClean="0"/>
              <a:t>)</a:t>
            </a:r>
            <a:endParaRPr lang="zh-CN" altLang="en-US" dirty="0"/>
          </a:p>
        </p:txBody>
      </p:sp>
      <p:sp>
        <p:nvSpPr>
          <p:cNvPr id="348163" name="Rectangle 3" descr="Rectangle: Click to edit Master text styles&#10;Second level&#10;Third level&#10;Fourth level&#10;Fifth level"/>
          <p:cNvSpPr>
            <a:spLocks noGrp="1" noChangeArrowheads="1"/>
          </p:cNvSpPr>
          <p:nvPr>
            <p:ph type="body" idx="1"/>
          </p:nvPr>
        </p:nvSpPr>
        <p:spPr>
          <a:xfrm>
            <a:off x="1403648" y="1557338"/>
            <a:ext cx="7740352" cy="4751387"/>
          </a:xfrm>
        </p:spPr>
        <p:txBody>
          <a:bodyPr/>
          <a:lstStyle/>
          <a:p>
            <a:pPr>
              <a:lnSpc>
                <a:spcPct val="90000"/>
              </a:lnSpc>
              <a:spcBef>
                <a:spcPct val="5000"/>
              </a:spcBef>
              <a:buFont typeface="Wingdings" pitchFamily="2" charset="2"/>
              <a:buNone/>
            </a:pPr>
            <a:r>
              <a:rPr lang="en-US" altLang="zh-CN" sz="2400" b="0" dirty="0">
                <a:solidFill>
                  <a:srgbClr val="0000FF"/>
                </a:solidFill>
                <a:latin typeface="+mj-lt"/>
                <a:ea typeface="+mj-ea"/>
              </a:rPr>
              <a:t>template</a:t>
            </a:r>
            <a:r>
              <a:rPr lang="en-US" altLang="zh-CN" sz="2400" b="0" dirty="0">
                <a:latin typeface="+mj-lt"/>
                <a:ea typeface="+mj-ea"/>
              </a:rPr>
              <a:t> &lt;</a:t>
            </a:r>
            <a:r>
              <a:rPr lang="en-US" altLang="zh-CN" sz="2400" b="0" dirty="0">
                <a:solidFill>
                  <a:srgbClr val="0000FF"/>
                </a:solidFill>
                <a:latin typeface="+mj-lt"/>
                <a:ea typeface="+mj-ea"/>
              </a:rPr>
              <a:t>class</a:t>
            </a:r>
            <a:r>
              <a:rPr lang="en-US" altLang="zh-CN" sz="2400" b="0" dirty="0">
                <a:latin typeface="+mj-lt"/>
                <a:ea typeface="+mj-ea"/>
              </a:rPr>
              <a:t> T&gt; </a:t>
            </a:r>
          </a:p>
          <a:p>
            <a:pPr>
              <a:lnSpc>
                <a:spcPct val="90000"/>
              </a:lnSpc>
              <a:spcBef>
                <a:spcPct val="5000"/>
              </a:spcBef>
              <a:buFont typeface="Wingdings" pitchFamily="2" charset="2"/>
              <a:buNone/>
            </a:pPr>
            <a:r>
              <a:rPr lang="en-US" altLang="zh-CN" sz="2400" b="0" dirty="0">
                <a:solidFill>
                  <a:srgbClr val="0000FF"/>
                </a:solidFill>
                <a:latin typeface="+mj-lt"/>
                <a:ea typeface="+mj-ea"/>
              </a:rPr>
              <a:t>class</a:t>
            </a:r>
            <a:r>
              <a:rPr lang="en-US" altLang="zh-CN" sz="2400" b="0" dirty="0">
                <a:latin typeface="+mj-lt"/>
                <a:ea typeface="+mj-ea"/>
              </a:rPr>
              <a:t> </a:t>
            </a:r>
            <a:r>
              <a:rPr lang="en-US" altLang="zh-CN" sz="2400" b="0" dirty="0" err="1">
                <a:solidFill>
                  <a:srgbClr val="003300"/>
                </a:solidFill>
                <a:latin typeface="+mj-lt"/>
                <a:ea typeface="+mj-ea"/>
              </a:rPr>
              <a:t>MGraph</a:t>
            </a:r>
            <a:r>
              <a:rPr lang="en-US" altLang="zh-CN" sz="2400" b="0" dirty="0">
                <a:solidFill>
                  <a:srgbClr val="003300"/>
                </a:solidFill>
                <a:latin typeface="+mj-lt"/>
                <a:ea typeface="+mj-ea"/>
              </a:rPr>
              <a:t>&lt;T&gt;:: BFS(</a:t>
            </a:r>
            <a:r>
              <a:rPr lang="en-US" altLang="zh-CN" sz="2400" b="0" dirty="0">
                <a:latin typeface="+mj-lt"/>
                <a:ea typeface="+mj-ea"/>
              </a:rPr>
              <a:t> </a:t>
            </a:r>
            <a:r>
              <a:rPr lang="en-US" altLang="zh-CN" sz="2400" b="0" dirty="0" err="1">
                <a:solidFill>
                  <a:srgbClr val="0000FF"/>
                </a:solidFill>
                <a:latin typeface="+mj-lt"/>
                <a:ea typeface="+mj-ea"/>
              </a:rPr>
              <a:t>int</a:t>
            </a:r>
            <a:r>
              <a:rPr lang="en-US" altLang="zh-CN" sz="2400" b="0" dirty="0">
                <a:latin typeface="+mj-lt"/>
                <a:ea typeface="+mj-ea"/>
              </a:rPr>
              <a:t> v)</a:t>
            </a:r>
          </a:p>
          <a:p>
            <a:pPr>
              <a:lnSpc>
                <a:spcPct val="50000"/>
              </a:lnSpc>
              <a:spcBef>
                <a:spcPct val="5000"/>
              </a:spcBef>
              <a:buFont typeface="Wingdings" pitchFamily="2" charset="2"/>
              <a:buNone/>
            </a:pPr>
            <a:r>
              <a:rPr lang="en-US" altLang="zh-CN" sz="2400" b="0" dirty="0">
                <a:latin typeface="+mj-lt"/>
                <a:ea typeface="+mj-ea"/>
              </a:rPr>
              <a:t>{</a:t>
            </a:r>
          </a:p>
          <a:p>
            <a:pPr>
              <a:lnSpc>
                <a:spcPct val="90000"/>
              </a:lnSpc>
              <a:spcBef>
                <a:spcPct val="5000"/>
              </a:spcBef>
              <a:buFont typeface="Wingdings" pitchFamily="2" charset="2"/>
              <a:buNone/>
            </a:pPr>
            <a:r>
              <a:rPr lang="en-US" altLang="zh-CN" sz="2400" b="0" dirty="0">
                <a:latin typeface="+mj-lt"/>
                <a:ea typeface="+mj-ea"/>
              </a:rPr>
              <a:t>       </a:t>
            </a:r>
            <a:r>
              <a:rPr lang="en-US" altLang="zh-CN" sz="2400" b="0" dirty="0">
                <a:solidFill>
                  <a:srgbClr val="003300"/>
                </a:solidFill>
                <a:latin typeface="+mj-lt"/>
                <a:ea typeface="+mj-ea"/>
              </a:rPr>
              <a:t>Queue&lt;</a:t>
            </a:r>
            <a:r>
              <a:rPr lang="en-US" altLang="zh-CN" sz="2400" b="0" dirty="0" err="1">
                <a:solidFill>
                  <a:srgbClr val="0000FF"/>
                </a:solidFill>
                <a:latin typeface="+mj-lt"/>
                <a:ea typeface="+mj-ea"/>
              </a:rPr>
              <a:t>int</a:t>
            </a:r>
            <a:r>
              <a:rPr lang="en-US" altLang="zh-CN" sz="2400" b="0" dirty="0">
                <a:solidFill>
                  <a:srgbClr val="003300"/>
                </a:solidFill>
                <a:latin typeface="+mj-lt"/>
                <a:ea typeface="+mj-ea"/>
              </a:rPr>
              <a:t>&gt;  Q;</a:t>
            </a:r>
          </a:p>
          <a:p>
            <a:pPr>
              <a:lnSpc>
                <a:spcPct val="90000"/>
              </a:lnSpc>
              <a:spcBef>
                <a:spcPct val="5000"/>
              </a:spcBef>
              <a:buFont typeface="Wingdings" pitchFamily="2" charset="2"/>
              <a:buNone/>
            </a:pPr>
            <a:r>
              <a:rPr lang="en-US" altLang="zh-CN" sz="2400" b="0" dirty="0">
                <a:latin typeface="+mj-lt"/>
                <a:ea typeface="+mj-ea"/>
              </a:rPr>
              <a:t>       </a:t>
            </a:r>
            <a:r>
              <a:rPr lang="en-US" altLang="zh-CN" sz="2400" b="0" dirty="0" err="1">
                <a:solidFill>
                  <a:srgbClr val="003300"/>
                </a:solidFill>
                <a:latin typeface="+mj-lt"/>
                <a:ea typeface="+mj-ea"/>
              </a:rPr>
              <a:t>cout</a:t>
            </a:r>
            <a:r>
              <a:rPr lang="en-US" altLang="zh-CN" sz="2400" b="0" dirty="0">
                <a:solidFill>
                  <a:srgbClr val="003300"/>
                </a:solidFill>
                <a:latin typeface="+mj-lt"/>
                <a:ea typeface="+mj-ea"/>
              </a:rPr>
              <a:t>&lt;&lt;vertex[v];       visited[v]=1;    </a:t>
            </a:r>
            <a:r>
              <a:rPr lang="en-US" altLang="zh-CN" sz="2400" b="0" dirty="0" err="1">
                <a:solidFill>
                  <a:srgbClr val="003300"/>
                </a:solidFill>
                <a:latin typeface="+mj-lt"/>
                <a:ea typeface="+mj-ea"/>
              </a:rPr>
              <a:t>Q.InQueue</a:t>
            </a:r>
            <a:r>
              <a:rPr lang="en-US" altLang="zh-CN" sz="2400" b="0" dirty="0">
                <a:solidFill>
                  <a:srgbClr val="003300"/>
                </a:solidFill>
                <a:latin typeface="+mj-lt"/>
                <a:ea typeface="+mj-ea"/>
              </a:rPr>
              <a:t>(v);</a:t>
            </a:r>
          </a:p>
          <a:p>
            <a:pPr>
              <a:lnSpc>
                <a:spcPct val="90000"/>
              </a:lnSpc>
              <a:spcBef>
                <a:spcPct val="5000"/>
              </a:spcBef>
              <a:buFont typeface="Wingdings" pitchFamily="2" charset="2"/>
              <a:buNone/>
            </a:pPr>
            <a:r>
              <a:rPr lang="en-US" altLang="zh-CN" sz="2400" b="0" dirty="0">
                <a:latin typeface="+mj-lt"/>
                <a:ea typeface="+mj-ea"/>
              </a:rPr>
              <a:t>       </a:t>
            </a:r>
            <a:r>
              <a:rPr lang="en-US" altLang="zh-CN" sz="2400" b="0" dirty="0">
                <a:solidFill>
                  <a:srgbClr val="0000FF"/>
                </a:solidFill>
                <a:latin typeface="+mj-lt"/>
                <a:ea typeface="+mj-ea"/>
              </a:rPr>
              <a:t>while</a:t>
            </a:r>
            <a:r>
              <a:rPr lang="en-US" altLang="zh-CN" sz="2400" b="0" dirty="0">
                <a:latin typeface="+mj-lt"/>
                <a:ea typeface="+mj-ea"/>
              </a:rPr>
              <a:t> </a:t>
            </a:r>
            <a:r>
              <a:rPr lang="en-US" altLang="zh-CN" sz="2400" b="0" dirty="0">
                <a:solidFill>
                  <a:srgbClr val="003300"/>
                </a:solidFill>
                <a:latin typeface="+mj-lt"/>
                <a:ea typeface="+mj-ea"/>
              </a:rPr>
              <a:t>(!</a:t>
            </a:r>
            <a:r>
              <a:rPr lang="en-US" altLang="zh-CN" sz="2400" b="0" dirty="0" err="1">
                <a:solidFill>
                  <a:srgbClr val="003300"/>
                </a:solidFill>
                <a:latin typeface="+mj-lt"/>
                <a:ea typeface="+mj-ea"/>
              </a:rPr>
              <a:t>Q.Empty</a:t>
            </a:r>
            <a:r>
              <a:rPr lang="en-US" altLang="zh-CN" sz="2400" b="0" dirty="0">
                <a:solidFill>
                  <a:srgbClr val="003300"/>
                </a:solidFill>
                <a:latin typeface="+mj-lt"/>
                <a:ea typeface="+mj-ea"/>
              </a:rPr>
              <a:t>())</a:t>
            </a:r>
          </a:p>
          <a:p>
            <a:pPr>
              <a:lnSpc>
                <a:spcPct val="90000"/>
              </a:lnSpc>
              <a:spcBef>
                <a:spcPct val="5000"/>
              </a:spcBef>
              <a:buFont typeface="Wingdings" pitchFamily="2" charset="2"/>
              <a:buNone/>
            </a:pPr>
            <a:r>
              <a:rPr lang="en-US" altLang="zh-CN" sz="2400" b="0" dirty="0">
                <a:solidFill>
                  <a:srgbClr val="003300"/>
                </a:solidFill>
                <a:latin typeface="+mj-lt"/>
                <a:ea typeface="+mj-ea"/>
              </a:rPr>
              <a:t>      {</a:t>
            </a:r>
          </a:p>
          <a:p>
            <a:pPr>
              <a:lnSpc>
                <a:spcPct val="90000"/>
              </a:lnSpc>
              <a:spcBef>
                <a:spcPct val="5000"/>
              </a:spcBef>
              <a:buFont typeface="Wingdings" pitchFamily="2" charset="2"/>
              <a:buNone/>
            </a:pPr>
            <a:r>
              <a:rPr lang="en-US" altLang="zh-CN" sz="2400" b="0" dirty="0">
                <a:solidFill>
                  <a:srgbClr val="003300"/>
                </a:solidFill>
                <a:latin typeface="+mj-lt"/>
                <a:ea typeface="+mj-ea"/>
              </a:rPr>
              <a:t>            v = </a:t>
            </a:r>
            <a:r>
              <a:rPr lang="en-US" altLang="zh-CN" sz="2400" b="0" dirty="0" err="1">
                <a:solidFill>
                  <a:srgbClr val="003300"/>
                </a:solidFill>
                <a:latin typeface="+mj-lt"/>
                <a:ea typeface="+mj-ea"/>
              </a:rPr>
              <a:t>Q.DelQueue</a:t>
            </a:r>
            <a:r>
              <a:rPr lang="en-US" altLang="zh-CN" sz="2400" b="0" dirty="0">
                <a:solidFill>
                  <a:srgbClr val="003300"/>
                </a:solidFill>
                <a:latin typeface="+mj-lt"/>
                <a:ea typeface="+mj-ea"/>
              </a:rPr>
              <a:t>();  </a:t>
            </a:r>
            <a:r>
              <a:rPr lang="en-US" altLang="zh-CN" sz="2400" b="0" dirty="0" smtClean="0">
                <a:solidFill>
                  <a:srgbClr val="009900"/>
                </a:solidFill>
                <a:latin typeface="+mj-lt"/>
                <a:ea typeface="+mj-ea"/>
              </a:rPr>
              <a:t>//</a:t>
            </a:r>
            <a:r>
              <a:rPr lang="zh-CN" altLang="en-US" sz="2400" b="0" dirty="0" smtClean="0">
                <a:solidFill>
                  <a:srgbClr val="009900"/>
                </a:solidFill>
                <a:latin typeface="+mj-lt"/>
                <a:ea typeface="+mj-ea"/>
              </a:rPr>
              <a:t>出队</a:t>
            </a:r>
            <a:endParaRPr lang="zh-CN" altLang="en-US" sz="2400" b="0" dirty="0">
              <a:solidFill>
                <a:srgbClr val="009900"/>
              </a:solidFill>
              <a:latin typeface="+mj-lt"/>
              <a:ea typeface="+mj-ea"/>
            </a:endParaRPr>
          </a:p>
          <a:p>
            <a:pPr>
              <a:lnSpc>
                <a:spcPct val="90000"/>
              </a:lnSpc>
              <a:spcBef>
                <a:spcPct val="5000"/>
              </a:spcBef>
              <a:buFont typeface="Wingdings" pitchFamily="2" charset="2"/>
              <a:buNone/>
            </a:pPr>
            <a:r>
              <a:rPr lang="en-US" altLang="zh-CN" sz="2400" b="0" dirty="0">
                <a:latin typeface="+mj-lt"/>
                <a:ea typeface="+mj-ea"/>
              </a:rPr>
              <a:t>            </a:t>
            </a:r>
            <a:r>
              <a:rPr lang="en-US" altLang="zh-CN" sz="2400" b="0" dirty="0">
                <a:solidFill>
                  <a:srgbClr val="0000FF"/>
                </a:solidFill>
                <a:latin typeface="+mj-lt"/>
                <a:ea typeface="+mj-ea"/>
              </a:rPr>
              <a:t>for</a:t>
            </a:r>
            <a:r>
              <a:rPr lang="en-US" altLang="zh-CN" sz="2400" b="0" dirty="0">
                <a:latin typeface="+mj-lt"/>
                <a:ea typeface="+mj-ea"/>
              </a:rPr>
              <a:t>( </a:t>
            </a:r>
            <a:r>
              <a:rPr lang="en-US" altLang="zh-CN" sz="2400" b="0" dirty="0" err="1">
                <a:solidFill>
                  <a:srgbClr val="0000FF"/>
                </a:solidFill>
                <a:latin typeface="+mj-lt"/>
                <a:ea typeface="+mj-ea"/>
              </a:rPr>
              <a:t>int</a:t>
            </a:r>
            <a:r>
              <a:rPr lang="en-US" altLang="zh-CN" sz="2400" b="0" dirty="0">
                <a:latin typeface="+mj-lt"/>
                <a:ea typeface="+mj-ea"/>
              </a:rPr>
              <a:t> </a:t>
            </a:r>
            <a:r>
              <a:rPr lang="en-US" altLang="zh-CN" sz="2400" b="0" dirty="0">
                <a:solidFill>
                  <a:srgbClr val="003300"/>
                </a:solidFill>
                <a:latin typeface="+mj-lt"/>
                <a:ea typeface="+mj-ea"/>
              </a:rPr>
              <a:t>j=0; j&lt;</a:t>
            </a:r>
            <a:r>
              <a:rPr lang="en-US" altLang="zh-CN" sz="2400" b="0" dirty="0" err="1">
                <a:solidFill>
                  <a:srgbClr val="003300"/>
                </a:solidFill>
                <a:latin typeface="+mj-lt"/>
                <a:ea typeface="+mj-ea"/>
              </a:rPr>
              <a:t>vNUM</a:t>
            </a:r>
            <a:r>
              <a:rPr lang="en-US" altLang="zh-CN" sz="2400" b="0" dirty="0">
                <a:solidFill>
                  <a:srgbClr val="003300"/>
                </a:solidFill>
                <a:latin typeface="+mj-lt"/>
                <a:ea typeface="+mj-ea"/>
              </a:rPr>
              <a:t>; j++)</a:t>
            </a:r>
            <a:r>
              <a:rPr lang="en-US" altLang="zh-CN" sz="2400" b="0" dirty="0">
                <a:latin typeface="+mj-lt"/>
                <a:ea typeface="+mj-ea"/>
              </a:rPr>
              <a:t>              </a:t>
            </a:r>
          </a:p>
          <a:p>
            <a:pPr>
              <a:lnSpc>
                <a:spcPct val="90000"/>
              </a:lnSpc>
              <a:spcBef>
                <a:spcPct val="5000"/>
              </a:spcBef>
              <a:buFont typeface="Wingdings" pitchFamily="2" charset="2"/>
              <a:buNone/>
            </a:pPr>
            <a:r>
              <a:rPr lang="en-US" altLang="zh-CN" sz="2400" b="0" dirty="0">
                <a:latin typeface="+mj-lt"/>
                <a:ea typeface="+mj-ea"/>
              </a:rPr>
              <a:t>                    </a:t>
            </a:r>
            <a:r>
              <a:rPr lang="en-US" altLang="zh-CN" sz="2400" b="0" dirty="0">
                <a:solidFill>
                  <a:srgbClr val="0000FF"/>
                </a:solidFill>
                <a:latin typeface="+mj-lt"/>
                <a:ea typeface="+mj-ea"/>
              </a:rPr>
              <a:t>if</a:t>
            </a:r>
            <a:r>
              <a:rPr lang="en-US" altLang="zh-CN" sz="2400" b="0" dirty="0">
                <a:latin typeface="+mj-lt"/>
                <a:ea typeface="+mj-ea"/>
              </a:rPr>
              <a:t> </a:t>
            </a:r>
            <a:r>
              <a:rPr lang="en-US" altLang="zh-CN" sz="2400" b="0" dirty="0">
                <a:solidFill>
                  <a:srgbClr val="003300"/>
                </a:solidFill>
                <a:latin typeface="+mj-lt"/>
                <a:ea typeface="+mj-ea"/>
              </a:rPr>
              <a:t>(arc[v][j]==1 &amp;&amp; visited[j]==0)</a:t>
            </a:r>
          </a:p>
          <a:p>
            <a:pPr>
              <a:lnSpc>
                <a:spcPct val="90000"/>
              </a:lnSpc>
              <a:spcBef>
                <a:spcPct val="5000"/>
              </a:spcBef>
              <a:buFont typeface="Wingdings" pitchFamily="2" charset="2"/>
              <a:buNone/>
            </a:pPr>
            <a:r>
              <a:rPr lang="en-US" altLang="zh-CN" sz="2400" b="0" dirty="0">
                <a:solidFill>
                  <a:srgbClr val="003300"/>
                </a:solidFill>
                <a:latin typeface="+mj-lt"/>
                <a:ea typeface="+mj-ea"/>
              </a:rPr>
              <a:t>                    {      </a:t>
            </a:r>
          </a:p>
          <a:p>
            <a:pPr>
              <a:lnSpc>
                <a:spcPct val="90000"/>
              </a:lnSpc>
              <a:spcBef>
                <a:spcPct val="5000"/>
              </a:spcBef>
              <a:buFont typeface="Wingdings" pitchFamily="2" charset="2"/>
              <a:buNone/>
            </a:pPr>
            <a:r>
              <a:rPr lang="en-US" altLang="zh-CN" sz="2400" b="0" dirty="0">
                <a:solidFill>
                  <a:srgbClr val="003300"/>
                </a:solidFill>
                <a:latin typeface="+mj-lt"/>
                <a:ea typeface="+mj-ea"/>
              </a:rPr>
              <a:t>                        </a:t>
            </a:r>
            <a:r>
              <a:rPr lang="en-US" altLang="zh-CN" sz="2400" b="0" dirty="0" err="1">
                <a:solidFill>
                  <a:srgbClr val="003300"/>
                </a:solidFill>
                <a:latin typeface="+mj-lt"/>
                <a:ea typeface="+mj-ea"/>
              </a:rPr>
              <a:t>cout</a:t>
            </a:r>
            <a:r>
              <a:rPr lang="en-US" altLang="zh-CN" sz="2400" b="0" dirty="0">
                <a:solidFill>
                  <a:srgbClr val="003300"/>
                </a:solidFill>
                <a:latin typeface="+mj-lt"/>
                <a:ea typeface="+mj-ea"/>
              </a:rPr>
              <a:t>&lt;&lt;</a:t>
            </a:r>
            <a:r>
              <a:rPr lang="en-US" altLang="zh-CN" sz="2400" b="0" dirty="0" err="1">
                <a:solidFill>
                  <a:srgbClr val="003300"/>
                </a:solidFill>
                <a:latin typeface="+mj-lt"/>
                <a:ea typeface="+mj-ea"/>
              </a:rPr>
              <a:t>vertext</a:t>
            </a:r>
            <a:r>
              <a:rPr lang="en-US" altLang="zh-CN" sz="2400" b="0" dirty="0">
                <a:solidFill>
                  <a:srgbClr val="003300"/>
                </a:solidFill>
                <a:latin typeface="+mj-lt"/>
                <a:ea typeface="+mj-ea"/>
              </a:rPr>
              <a:t>[j];  visited[j]=1; </a:t>
            </a:r>
            <a:r>
              <a:rPr lang="en-US" altLang="zh-CN" sz="2400" b="0" dirty="0" err="1">
                <a:solidFill>
                  <a:srgbClr val="003300"/>
                </a:solidFill>
                <a:latin typeface="+mj-lt"/>
                <a:ea typeface="+mj-ea"/>
              </a:rPr>
              <a:t>Q.InQueue</a:t>
            </a:r>
            <a:r>
              <a:rPr lang="en-US" altLang="zh-CN" sz="2400" b="0" dirty="0">
                <a:solidFill>
                  <a:srgbClr val="003300"/>
                </a:solidFill>
                <a:latin typeface="+mj-lt"/>
                <a:ea typeface="+mj-ea"/>
              </a:rPr>
              <a:t>(j) ; </a:t>
            </a:r>
          </a:p>
          <a:p>
            <a:pPr>
              <a:lnSpc>
                <a:spcPct val="50000"/>
              </a:lnSpc>
              <a:spcBef>
                <a:spcPct val="5000"/>
              </a:spcBef>
              <a:buNone/>
            </a:pPr>
            <a:r>
              <a:rPr lang="en-US" altLang="zh-CN" sz="2400" dirty="0">
                <a:latin typeface="+mj-lt"/>
                <a:ea typeface="+mj-ea"/>
              </a:rPr>
              <a:t>                    }</a:t>
            </a:r>
          </a:p>
          <a:p>
            <a:pPr>
              <a:lnSpc>
                <a:spcPct val="50000"/>
              </a:lnSpc>
              <a:spcBef>
                <a:spcPct val="5000"/>
              </a:spcBef>
              <a:buNone/>
            </a:pPr>
            <a:r>
              <a:rPr lang="en-US" altLang="zh-CN" sz="2400" dirty="0">
                <a:latin typeface="+mj-lt"/>
                <a:ea typeface="+mj-ea"/>
              </a:rPr>
              <a:t>      </a:t>
            </a:r>
            <a:r>
              <a:rPr lang="en-US" altLang="zh-CN" sz="2400" dirty="0" smtClean="0">
                <a:latin typeface="+mj-lt"/>
                <a:ea typeface="+mj-ea"/>
              </a:rPr>
              <a:t> }</a:t>
            </a:r>
            <a:endParaRPr lang="en-US" altLang="zh-CN" sz="2400" dirty="0">
              <a:latin typeface="+mj-lt"/>
              <a:ea typeface="+mj-ea"/>
            </a:endParaRPr>
          </a:p>
          <a:p>
            <a:pPr>
              <a:lnSpc>
                <a:spcPct val="50000"/>
              </a:lnSpc>
              <a:spcBef>
                <a:spcPct val="5000"/>
              </a:spcBef>
              <a:buNone/>
            </a:pPr>
            <a:r>
              <a:rPr lang="en-US" altLang="zh-CN" sz="2400" dirty="0">
                <a:latin typeface="+mj-lt"/>
                <a:ea typeface="+mj-ea"/>
              </a:rPr>
              <a:t>}</a:t>
            </a:r>
            <a:endParaRPr lang="zh-CN" altLang="en-US" sz="2400" dirty="0">
              <a:latin typeface="+mj-lt"/>
              <a:ea typeface="+mj-ea"/>
            </a:endParaRPr>
          </a:p>
        </p:txBody>
      </p:sp>
    </p:spTree>
    <p:extLst>
      <p:ext uri="{BB962C8B-B14F-4D97-AF65-F5344CB8AC3E}">
        <p14:creationId xmlns:p14="http://schemas.microsoft.com/office/powerpoint/2010/main" val="27351679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en-US" altLang="zh-CN" b="1"/>
              <a:t>4</a:t>
            </a:r>
            <a:r>
              <a:rPr lang="zh-CN" altLang="en-US" b="1"/>
              <a:t>．</a:t>
            </a:r>
            <a:r>
              <a:rPr lang="zh-CN" altLang="en-US"/>
              <a:t>广度优先遍历</a:t>
            </a:r>
          </a:p>
        </p:txBody>
      </p:sp>
      <p:sp>
        <p:nvSpPr>
          <p:cNvPr id="349187" name="Rectangle 3" descr="Rectangle: Click to edit Master text styles&#10;Second level&#10;Third level&#10;Fourth level&#10;Fifth level"/>
          <p:cNvSpPr>
            <a:spLocks noGrp="1" noChangeArrowheads="1"/>
          </p:cNvSpPr>
          <p:nvPr>
            <p:ph type="body" idx="1"/>
          </p:nvPr>
        </p:nvSpPr>
        <p:spPr/>
        <p:txBody>
          <a:bodyPr/>
          <a:lstStyle/>
          <a:p>
            <a:r>
              <a:rPr lang="zh-CN" altLang="en-US" dirty="0">
                <a:latin typeface="+mj-lt"/>
                <a:ea typeface="+mj-ea"/>
              </a:rPr>
              <a:t>时间复杂度</a:t>
            </a:r>
          </a:p>
          <a:p>
            <a:pPr lvl="1"/>
            <a:r>
              <a:rPr lang="en-US" altLang="zh-CN" b="1" dirty="0">
                <a:solidFill>
                  <a:srgbClr val="000000"/>
                </a:solidFill>
                <a:latin typeface="+mj-lt"/>
                <a:ea typeface="+mj-ea"/>
              </a:rPr>
              <a:t>O(n</a:t>
            </a:r>
            <a:r>
              <a:rPr lang="en-US" altLang="zh-CN" b="1" baseline="30000" dirty="0">
                <a:solidFill>
                  <a:srgbClr val="000000"/>
                </a:solidFill>
                <a:latin typeface="+mj-lt"/>
                <a:ea typeface="+mj-ea"/>
              </a:rPr>
              <a:t>2</a:t>
            </a:r>
            <a:r>
              <a:rPr lang="en-US" altLang="zh-CN" b="1" dirty="0">
                <a:solidFill>
                  <a:srgbClr val="000000"/>
                </a:solidFill>
                <a:latin typeface="+mj-lt"/>
                <a:ea typeface="+mj-ea"/>
              </a:rPr>
              <a:t>)</a:t>
            </a:r>
          </a:p>
          <a:p>
            <a:endParaRPr lang="zh-CN" altLang="en-US" dirty="0">
              <a:latin typeface="+mj-lt"/>
              <a:ea typeface="+mj-ea"/>
            </a:endParaRPr>
          </a:p>
          <a:p>
            <a:r>
              <a:rPr lang="zh-CN" altLang="en-US" dirty="0">
                <a:latin typeface="+mj-lt"/>
                <a:ea typeface="+mj-ea"/>
              </a:rPr>
              <a:t>空间复杂</a:t>
            </a:r>
            <a:r>
              <a:rPr lang="zh-CN" altLang="en-US" dirty="0" smtClean="0">
                <a:latin typeface="+mj-lt"/>
                <a:ea typeface="+mj-ea"/>
              </a:rPr>
              <a:t>度</a:t>
            </a:r>
            <a:endParaRPr lang="en-US" altLang="zh-CN" dirty="0" smtClean="0">
              <a:latin typeface="+mj-lt"/>
              <a:ea typeface="+mj-ea"/>
            </a:endParaRPr>
          </a:p>
          <a:p>
            <a:pPr lvl="1"/>
            <a:r>
              <a:rPr lang="zh-CN" altLang="en-US" b="1" dirty="0">
                <a:solidFill>
                  <a:srgbClr val="000000"/>
                </a:solidFill>
                <a:latin typeface="+mj-lt"/>
                <a:ea typeface="+mj-ea"/>
              </a:rPr>
              <a:t>辅助空间</a:t>
            </a:r>
            <a:r>
              <a:rPr lang="en-US" altLang="zh-CN" b="1" dirty="0">
                <a:solidFill>
                  <a:srgbClr val="000000"/>
                </a:solidFill>
                <a:latin typeface="+mj-lt"/>
                <a:ea typeface="+mj-ea"/>
              </a:rPr>
              <a:t>O(n)</a:t>
            </a:r>
          </a:p>
          <a:p>
            <a:pPr lvl="1"/>
            <a:endParaRPr lang="zh-CN" altLang="en-US" dirty="0">
              <a:latin typeface="+mj-lt"/>
              <a:ea typeface="+mj-ea"/>
            </a:endParaRPr>
          </a:p>
          <a:p>
            <a:pPr>
              <a:buFont typeface="Wingdings" pitchFamily="2" charset="2"/>
              <a:buNone/>
            </a:pPr>
            <a:endParaRPr lang="zh-CN" altLang="en-US" dirty="0">
              <a:latin typeface="+mj-lt"/>
              <a:ea typeface="+mj-ea"/>
            </a:endParaRPr>
          </a:p>
        </p:txBody>
      </p:sp>
    </p:spTree>
    <p:extLst>
      <p:ext uri="{BB962C8B-B14F-4D97-AF65-F5344CB8AC3E}">
        <p14:creationId xmlns:p14="http://schemas.microsoft.com/office/powerpoint/2010/main" val="31279566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ltLang="zh-CN" b="1" dirty="0"/>
              <a:t>3.</a:t>
            </a:r>
            <a:r>
              <a:rPr lang="zh-CN" altLang="en-US" b="1" dirty="0"/>
              <a:t>图的遍历</a:t>
            </a:r>
            <a:r>
              <a:rPr lang="en-US" altLang="zh-CN" b="1" dirty="0"/>
              <a:t>——</a:t>
            </a:r>
            <a:r>
              <a:rPr lang="zh-CN" altLang="en-US" b="1" dirty="0"/>
              <a:t>邻接表</a:t>
            </a:r>
          </a:p>
        </p:txBody>
      </p:sp>
      <p:sp>
        <p:nvSpPr>
          <p:cNvPr id="313347" name="Rectangle 3" descr="Rectangle: Click to edit Master text styles&#10;Second level&#10;Third level&#10;Fourth level&#10;Fifth level"/>
          <p:cNvSpPr>
            <a:spLocks noGrp="1" noChangeArrowheads="1"/>
          </p:cNvSpPr>
          <p:nvPr>
            <p:ph type="body" idx="1"/>
          </p:nvPr>
        </p:nvSpPr>
        <p:spPr/>
        <p:txBody>
          <a:bodyPr/>
          <a:lstStyle/>
          <a:p>
            <a:r>
              <a:rPr lang="zh-CN" altLang="en-US" dirty="0">
                <a:latin typeface="+mj-lt"/>
                <a:ea typeface="+mj-ea"/>
              </a:rPr>
              <a:t>图的</a:t>
            </a:r>
            <a:r>
              <a:rPr lang="zh-CN" altLang="en-US" dirty="0" smtClean="0">
                <a:latin typeface="+mj-lt"/>
                <a:ea typeface="+mj-ea"/>
              </a:rPr>
              <a:t>遍历（类似邻接矩阵）</a:t>
            </a:r>
            <a:endParaRPr lang="zh-CN" altLang="en-US" dirty="0">
              <a:latin typeface="+mj-lt"/>
              <a:ea typeface="+mj-ea"/>
            </a:endParaRPr>
          </a:p>
          <a:p>
            <a:pPr>
              <a:buFont typeface="Wingdings" pitchFamily="2" charset="2"/>
              <a:buNone/>
            </a:pPr>
            <a:r>
              <a:rPr lang="zh-CN" altLang="en-US" b="0" dirty="0">
                <a:solidFill>
                  <a:srgbClr val="FF6600"/>
                </a:solidFill>
                <a:latin typeface="+mj-lt"/>
                <a:ea typeface="+mj-ea"/>
              </a:rPr>
              <a:t>      </a:t>
            </a:r>
            <a:r>
              <a:rPr lang="zh-CN" altLang="en-US" dirty="0">
                <a:latin typeface="+mj-lt"/>
                <a:ea typeface="+mj-ea"/>
              </a:rPr>
              <a:t>从图中的某一顶点出发，对图中的每一个定点</a:t>
            </a:r>
            <a:r>
              <a:rPr lang="zh-CN" altLang="en-US" dirty="0">
                <a:solidFill>
                  <a:srgbClr val="FF6600"/>
                </a:solidFill>
                <a:latin typeface="+mj-lt"/>
                <a:ea typeface="+mj-ea"/>
              </a:rPr>
              <a:t>访问一次且仅访问一次</a:t>
            </a:r>
            <a:r>
              <a:rPr lang="zh-CN" altLang="en-US" dirty="0">
                <a:latin typeface="+mj-lt"/>
                <a:ea typeface="+mj-ea"/>
              </a:rPr>
              <a:t>。</a:t>
            </a:r>
          </a:p>
          <a:p>
            <a:pPr>
              <a:buFont typeface="Wingdings" pitchFamily="2" charset="2"/>
              <a:buNone/>
            </a:pPr>
            <a:endParaRPr lang="zh-CN" altLang="en-US" dirty="0">
              <a:latin typeface="+mj-lt"/>
              <a:ea typeface="+mj-ea"/>
            </a:endParaRPr>
          </a:p>
          <a:p>
            <a:r>
              <a:rPr lang="zh-CN" altLang="en-US" dirty="0">
                <a:latin typeface="+mj-lt"/>
                <a:ea typeface="+mj-ea"/>
              </a:rPr>
              <a:t>遍历方式</a:t>
            </a:r>
          </a:p>
          <a:p>
            <a:pPr>
              <a:buFont typeface="Wingdings" pitchFamily="2" charset="2"/>
              <a:buNone/>
            </a:pPr>
            <a:r>
              <a:rPr lang="zh-CN" altLang="en-US" dirty="0">
                <a:latin typeface="+mj-lt"/>
                <a:ea typeface="+mj-ea"/>
              </a:rPr>
              <a:t>     </a:t>
            </a:r>
            <a:r>
              <a:rPr lang="en-US" altLang="zh-CN" dirty="0">
                <a:latin typeface="+mj-lt"/>
                <a:ea typeface="+mj-ea"/>
              </a:rPr>
              <a:t>1</a:t>
            </a:r>
            <a:r>
              <a:rPr lang="zh-CN" altLang="en-US" dirty="0">
                <a:latin typeface="+mj-lt"/>
                <a:ea typeface="+mj-ea"/>
              </a:rPr>
              <a:t>）</a:t>
            </a:r>
            <a:r>
              <a:rPr lang="zh-CN" altLang="en-US" dirty="0">
                <a:solidFill>
                  <a:srgbClr val="FF6600"/>
                </a:solidFill>
                <a:latin typeface="+mj-lt"/>
                <a:ea typeface="+mj-ea"/>
              </a:rPr>
              <a:t>深度</a:t>
            </a:r>
            <a:r>
              <a:rPr lang="zh-CN" altLang="en-US" dirty="0">
                <a:latin typeface="+mj-lt"/>
                <a:ea typeface="+mj-ea"/>
              </a:rPr>
              <a:t>优先遍历</a:t>
            </a:r>
          </a:p>
          <a:p>
            <a:pPr>
              <a:buFont typeface="Wingdings" pitchFamily="2" charset="2"/>
              <a:buNone/>
            </a:pPr>
            <a:r>
              <a:rPr lang="zh-CN" altLang="en-US" dirty="0">
                <a:latin typeface="+mj-lt"/>
                <a:ea typeface="+mj-ea"/>
              </a:rPr>
              <a:t>     </a:t>
            </a:r>
            <a:r>
              <a:rPr lang="en-US" altLang="zh-CN" dirty="0">
                <a:latin typeface="+mj-lt"/>
                <a:ea typeface="+mj-ea"/>
              </a:rPr>
              <a:t>2</a:t>
            </a:r>
            <a:r>
              <a:rPr lang="zh-CN" altLang="en-US" dirty="0">
                <a:latin typeface="+mj-lt"/>
                <a:ea typeface="+mj-ea"/>
              </a:rPr>
              <a:t>）</a:t>
            </a:r>
            <a:r>
              <a:rPr lang="zh-CN" altLang="en-US" dirty="0">
                <a:solidFill>
                  <a:srgbClr val="FF6600"/>
                </a:solidFill>
                <a:latin typeface="+mj-lt"/>
                <a:ea typeface="+mj-ea"/>
              </a:rPr>
              <a:t>广度</a:t>
            </a:r>
            <a:r>
              <a:rPr lang="zh-CN" altLang="en-US" dirty="0">
                <a:latin typeface="+mj-lt"/>
                <a:ea typeface="+mj-ea"/>
              </a:rPr>
              <a:t>优先遍历</a:t>
            </a:r>
          </a:p>
        </p:txBody>
      </p:sp>
      <p:grpSp>
        <p:nvGrpSpPr>
          <p:cNvPr id="313348" name="Group 4"/>
          <p:cNvGrpSpPr>
            <a:grpSpLocks/>
          </p:cNvGrpSpPr>
          <p:nvPr/>
        </p:nvGrpSpPr>
        <p:grpSpPr bwMode="auto">
          <a:xfrm>
            <a:off x="6516688" y="3501008"/>
            <a:ext cx="2160587" cy="2036763"/>
            <a:chOff x="3878" y="436"/>
            <a:chExt cx="1361" cy="1283"/>
          </a:xfrm>
        </p:grpSpPr>
        <p:grpSp>
          <p:nvGrpSpPr>
            <p:cNvPr id="313349" name="Group 5"/>
            <p:cNvGrpSpPr>
              <a:grpSpLocks/>
            </p:cNvGrpSpPr>
            <p:nvPr/>
          </p:nvGrpSpPr>
          <p:grpSpPr bwMode="auto">
            <a:xfrm>
              <a:off x="3878" y="436"/>
              <a:ext cx="1361" cy="1088"/>
              <a:chOff x="3606" y="391"/>
              <a:chExt cx="1361" cy="1088"/>
            </a:xfrm>
          </p:grpSpPr>
          <p:sp>
            <p:nvSpPr>
              <p:cNvPr id="313350" name="Oval 6"/>
              <p:cNvSpPr>
                <a:spLocks noChangeArrowheads="1"/>
              </p:cNvSpPr>
              <p:nvPr/>
            </p:nvSpPr>
            <p:spPr bwMode="auto">
              <a:xfrm>
                <a:off x="3606" y="39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v1</a:t>
                </a:r>
              </a:p>
            </p:txBody>
          </p:sp>
          <p:sp>
            <p:nvSpPr>
              <p:cNvPr id="313351" name="Oval 7"/>
              <p:cNvSpPr>
                <a:spLocks noChangeArrowheads="1"/>
              </p:cNvSpPr>
              <p:nvPr/>
            </p:nvSpPr>
            <p:spPr bwMode="auto">
              <a:xfrm>
                <a:off x="3606" y="116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v4</a:t>
                </a:r>
              </a:p>
            </p:txBody>
          </p:sp>
          <p:sp>
            <p:nvSpPr>
              <p:cNvPr id="313352" name="Oval 8"/>
              <p:cNvSpPr>
                <a:spLocks noChangeArrowheads="1"/>
              </p:cNvSpPr>
              <p:nvPr/>
            </p:nvSpPr>
            <p:spPr bwMode="auto">
              <a:xfrm>
                <a:off x="4150" y="79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latin typeface="+mj-lt"/>
                    <a:ea typeface="+mj-ea"/>
                  </a:rPr>
                  <a:t>v3</a:t>
                </a:r>
              </a:p>
            </p:txBody>
          </p:sp>
          <p:sp>
            <p:nvSpPr>
              <p:cNvPr id="313353" name="Oval 9"/>
              <p:cNvSpPr>
                <a:spLocks noChangeArrowheads="1"/>
              </p:cNvSpPr>
              <p:nvPr/>
            </p:nvSpPr>
            <p:spPr bwMode="auto">
              <a:xfrm>
                <a:off x="4694" y="39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v2</a:t>
                </a:r>
              </a:p>
            </p:txBody>
          </p:sp>
          <p:sp>
            <p:nvSpPr>
              <p:cNvPr id="313354" name="Oval 10"/>
              <p:cNvSpPr>
                <a:spLocks noChangeArrowheads="1"/>
              </p:cNvSpPr>
              <p:nvPr/>
            </p:nvSpPr>
            <p:spPr bwMode="auto">
              <a:xfrm>
                <a:off x="4694" y="1207"/>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mj-lt"/>
                    <a:ea typeface="+mj-ea"/>
                  </a:rPr>
                  <a:t>v5</a:t>
                </a:r>
              </a:p>
            </p:txBody>
          </p:sp>
          <p:sp>
            <p:nvSpPr>
              <p:cNvPr id="313355" name="Line 11"/>
              <p:cNvSpPr>
                <a:spLocks noChangeShapeType="1"/>
              </p:cNvSpPr>
              <p:nvPr/>
            </p:nvSpPr>
            <p:spPr bwMode="auto">
              <a:xfrm>
                <a:off x="3742" y="663"/>
                <a:ext cx="0" cy="499"/>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13356" name="Line 12"/>
              <p:cNvSpPr>
                <a:spLocks noChangeShapeType="1"/>
              </p:cNvSpPr>
              <p:nvPr/>
            </p:nvSpPr>
            <p:spPr bwMode="auto">
              <a:xfrm>
                <a:off x="3878" y="527"/>
                <a:ext cx="816"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13357" name="Line 13"/>
              <p:cNvSpPr>
                <a:spLocks noChangeShapeType="1"/>
              </p:cNvSpPr>
              <p:nvPr/>
            </p:nvSpPr>
            <p:spPr bwMode="auto">
              <a:xfrm>
                <a:off x="4830" y="663"/>
                <a:ext cx="0" cy="544"/>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13358" name="Line 14"/>
              <p:cNvSpPr>
                <a:spLocks noChangeShapeType="1"/>
              </p:cNvSpPr>
              <p:nvPr/>
            </p:nvSpPr>
            <p:spPr bwMode="auto">
              <a:xfrm flipV="1">
                <a:off x="3878" y="1026"/>
                <a:ext cx="317" cy="272"/>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13359" name="Line 15"/>
              <p:cNvSpPr>
                <a:spLocks noChangeShapeType="1"/>
              </p:cNvSpPr>
              <p:nvPr/>
            </p:nvSpPr>
            <p:spPr bwMode="auto">
              <a:xfrm flipH="1">
                <a:off x="4422" y="618"/>
                <a:ext cx="318" cy="272"/>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313360" name="Line 16"/>
              <p:cNvSpPr>
                <a:spLocks noChangeShapeType="1"/>
              </p:cNvSpPr>
              <p:nvPr/>
            </p:nvSpPr>
            <p:spPr bwMode="auto">
              <a:xfrm>
                <a:off x="4377" y="1026"/>
                <a:ext cx="363" cy="227"/>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sp>
          <p:nvSpPr>
            <p:cNvPr id="313361" name="Text Box 17"/>
            <p:cNvSpPr txBox="1">
              <a:spLocks noChangeArrowheads="1"/>
            </p:cNvSpPr>
            <p:nvPr/>
          </p:nvSpPr>
          <p:spPr bwMode="auto">
            <a:xfrm>
              <a:off x="4377" y="1389"/>
              <a:ext cx="4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mj-lt"/>
                  <a:ea typeface="+mj-ea"/>
                </a:rPr>
                <a:t>G1</a:t>
              </a:r>
            </a:p>
          </p:txBody>
        </p:sp>
      </p:grpSp>
    </p:spTree>
    <p:extLst>
      <p:ext uri="{BB962C8B-B14F-4D97-AF65-F5344CB8AC3E}">
        <p14:creationId xmlns:p14="http://schemas.microsoft.com/office/powerpoint/2010/main" val="1623908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1187624" y="-45368"/>
            <a:ext cx="7543800" cy="1143000"/>
          </a:xfrm>
        </p:spPr>
        <p:txBody>
          <a:bodyPr/>
          <a:lstStyle/>
          <a:p>
            <a:pPr algn="l"/>
            <a:r>
              <a:rPr lang="en-US" altLang="zh-CN" b="1" dirty="0" smtClean="0"/>
              <a:t>3.</a:t>
            </a:r>
            <a:r>
              <a:rPr lang="zh-CN" altLang="en-US" b="1" dirty="0" smtClean="0"/>
              <a:t>深度</a:t>
            </a:r>
            <a:r>
              <a:rPr lang="zh-CN" altLang="en-US" b="1" dirty="0"/>
              <a:t>优先遍历</a:t>
            </a:r>
          </a:p>
        </p:txBody>
      </p:sp>
      <p:sp>
        <p:nvSpPr>
          <p:cNvPr id="314371" name="Rectangle 3" descr="Rectangle: Click to edit Master text styles&#10;Second level&#10;Third level&#10;Fourth level&#10;Fifth level"/>
          <p:cNvSpPr>
            <a:spLocks noGrp="1" noChangeArrowheads="1"/>
          </p:cNvSpPr>
          <p:nvPr>
            <p:ph type="body" idx="1"/>
          </p:nvPr>
        </p:nvSpPr>
        <p:spPr>
          <a:xfrm>
            <a:off x="1403648" y="1236187"/>
            <a:ext cx="7848872" cy="4114800"/>
          </a:xfrm>
        </p:spPr>
        <p:txBody>
          <a:bodyPr/>
          <a:lstStyle/>
          <a:p>
            <a:r>
              <a:rPr lang="zh-CN" altLang="en-US" dirty="0">
                <a:latin typeface="+mj-lt"/>
                <a:ea typeface="+mj-ea"/>
              </a:rPr>
              <a:t>思想</a:t>
            </a:r>
          </a:p>
          <a:p>
            <a:pPr>
              <a:buFont typeface="Wingdings" pitchFamily="2" charset="2"/>
              <a:buNone/>
            </a:pPr>
            <a:r>
              <a:rPr kumimoji="1" lang="en-US" altLang="zh-CN" sz="2400" dirty="0">
                <a:latin typeface="+mj-lt"/>
                <a:ea typeface="+mj-ea"/>
              </a:rPr>
              <a:t>    ①</a:t>
            </a:r>
            <a:r>
              <a:rPr kumimoji="1" lang="zh-CN" altLang="en-US" sz="2400" dirty="0">
                <a:latin typeface="+mj-lt"/>
                <a:ea typeface="+mj-ea"/>
              </a:rPr>
              <a:t>从某顶点</a:t>
            </a:r>
            <a:r>
              <a:rPr kumimoji="1" lang="en-US" altLang="zh-CN" sz="2400" dirty="0">
                <a:latin typeface="+mj-lt"/>
                <a:ea typeface="+mj-ea"/>
              </a:rPr>
              <a:t>v</a:t>
            </a:r>
            <a:r>
              <a:rPr kumimoji="1" lang="zh-CN" altLang="en-US" sz="2400" dirty="0">
                <a:latin typeface="+mj-lt"/>
                <a:ea typeface="+mj-ea"/>
              </a:rPr>
              <a:t>出发并访问</a:t>
            </a:r>
          </a:p>
          <a:p>
            <a:pPr>
              <a:buFont typeface="Wingdings" pitchFamily="2" charset="2"/>
              <a:buNone/>
            </a:pPr>
            <a:r>
              <a:rPr kumimoji="1" lang="en-US" altLang="zh-CN" sz="2400" dirty="0">
                <a:latin typeface="+mj-lt"/>
                <a:ea typeface="+mj-ea"/>
              </a:rPr>
              <a:t>    ②</a:t>
            </a:r>
            <a:r>
              <a:rPr kumimoji="1" lang="zh-CN" altLang="en-US" sz="2400" dirty="0">
                <a:latin typeface="+mj-lt"/>
                <a:ea typeface="+mj-ea"/>
              </a:rPr>
              <a:t>访问</a:t>
            </a:r>
            <a:r>
              <a:rPr kumimoji="1" lang="en-US" altLang="zh-CN" sz="2400" dirty="0">
                <a:latin typeface="+mj-lt"/>
                <a:ea typeface="+mj-ea"/>
              </a:rPr>
              <a:t>v</a:t>
            </a:r>
            <a:r>
              <a:rPr kumimoji="1" lang="zh-CN" altLang="en-US" sz="2400" dirty="0">
                <a:latin typeface="+mj-lt"/>
                <a:ea typeface="+mj-ea"/>
              </a:rPr>
              <a:t>的</a:t>
            </a:r>
            <a:r>
              <a:rPr kumimoji="1" lang="zh-CN" altLang="en-US" sz="2400" dirty="0">
                <a:solidFill>
                  <a:srgbClr val="FF6600"/>
                </a:solidFill>
                <a:latin typeface="+mj-lt"/>
                <a:ea typeface="+mj-ea"/>
              </a:rPr>
              <a:t>第一个未访问的邻接点</a:t>
            </a:r>
            <a:r>
              <a:rPr kumimoji="1" lang="en-US" altLang="zh-CN" sz="2400" dirty="0">
                <a:solidFill>
                  <a:srgbClr val="FF6600"/>
                </a:solidFill>
                <a:latin typeface="+mj-lt"/>
                <a:ea typeface="+mj-ea"/>
              </a:rPr>
              <a:t>w</a:t>
            </a:r>
            <a:r>
              <a:rPr kumimoji="1" lang="zh-CN" altLang="en-US" sz="2400" dirty="0">
                <a:solidFill>
                  <a:srgbClr val="FF6600"/>
                </a:solidFill>
                <a:latin typeface="+mj-lt"/>
                <a:ea typeface="+mj-ea"/>
              </a:rPr>
              <a:t>，</a:t>
            </a:r>
          </a:p>
          <a:p>
            <a:pPr>
              <a:buFont typeface="Wingdings" pitchFamily="2" charset="2"/>
              <a:buNone/>
            </a:pPr>
            <a:r>
              <a:rPr kumimoji="1" lang="zh-CN" altLang="en-US" sz="2400" dirty="0">
                <a:latin typeface="+mj-lt"/>
                <a:ea typeface="+mj-ea"/>
              </a:rPr>
              <a:t>      访问</a:t>
            </a:r>
            <a:r>
              <a:rPr kumimoji="1" lang="en-US" altLang="zh-CN" sz="2400" dirty="0">
                <a:latin typeface="+mj-lt"/>
                <a:ea typeface="+mj-ea"/>
              </a:rPr>
              <a:t>w</a:t>
            </a:r>
            <a:r>
              <a:rPr kumimoji="1" lang="zh-CN" altLang="en-US" sz="2400" dirty="0">
                <a:latin typeface="+mj-lt"/>
                <a:ea typeface="+mj-ea"/>
              </a:rPr>
              <a:t>的</a:t>
            </a:r>
            <a:r>
              <a:rPr kumimoji="1" lang="zh-CN" altLang="en-US" sz="2400" dirty="0">
                <a:solidFill>
                  <a:srgbClr val="FF6600"/>
                </a:solidFill>
                <a:latin typeface="+mj-lt"/>
                <a:ea typeface="+mj-ea"/>
              </a:rPr>
              <a:t>第一个未访问的邻接点</a:t>
            </a:r>
            <a:r>
              <a:rPr kumimoji="1" lang="en-US" altLang="zh-CN" sz="2400" dirty="0">
                <a:solidFill>
                  <a:srgbClr val="FF6600"/>
                </a:solidFill>
                <a:latin typeface="+mj-lt"/>
                <a:ea typeface="+mj-ea"/>
              </a:rPr>
              <a:t>u</a:t>
            </a:r>
            <a:r>
              <a:rPr kumimoji="1" lang="zh-CN" altLang="en-US" sz="2400" dirty="0">
                <a:solidFill>
                  <a:srgbClr val="FF6600"/>
                </a:solidFill>
                <a:latin typeface="+mj-lt"/>
                <a:ea typeface="+mj-ea"/>
              </a:rPr>
              <a:t>，</a:t>
            </a:r>
          </a:p>
          <a:p>
            <a:pPr>
              <a:buFont typeface="Wingdings" pitchFamily="2" charset="2"/>
              <a:buNone/>
            </a:pPr>
            <a:r>
              <a:rPr kumimoji="1" lang="zh-CN" altLang="en-US" sz="2400" dirty="0">
                <a:solidFill>
                  <a:srgbClr val="FF6600"/>
                </a:solidFill>
                <a:latin typeface="+mj-lt"/>
                <a:ea typeface="+mj-ea"/>
              </a:rPr>
              <a:t>      </a:t>
            </a:r>
            <a:r>
              <a:rPr kumimoji="1" lang="en-US" altLang="zh-CN" sz="2400" dirty="0">
                <a:latin typeface="+mj-lt"/>
                <a:ea typeface="+mj-ea"/>
              </a:rPr>
              <a:t>……</a:t>
            </a:r>
          </a:p>
          <a:p>
            <a:pPr>
              <a:buFont typeface="Wingdings" pitchFamily="2" charset="2"/>
              <a:buNone/>
            </a:pPr>
            <a:r>
              <a:rPr kumimoji="1" lang="en-US" altLang="zh-CN" sz="2400" dirty="0">
                <a:latin typeface="+mj-lt"/>
                <a:ea typeface="+mj-ea"/>
              </a:rPr>
              <a:t>    ③</a:t>
            </a:r>
            <a:r>
              <a:rPr kumimoji="1" lang="zh-CN" altLang="en-US" sz="2400" dirty="0">
                <a:latin typeface="+mj-lt"/>
                <a:ea typeface="+mj-ea"/>
              </a:rPr>
              <a:t>若当前顶点</a:t>
            </a:r>
            <a:r>
              <a:rPr kumimoji="1" lang="zh-CN" altLang="en-US" sz="2400" dirty="0">
                <a:solidFill>
                  <a:srgbClr val="FF6600"/>
                </a:solidFill>
                <a:latin typeface="+mj-lt"/>
                <a:ea typeface="+mj-ea"/>
              </a:rPr>
              <a:t>的所有邻接点</a:t>
            </a:r>
            <a:r>
              <a:rPr kumimoji="1" lang="zh-CN" altLang="en-US" sz="2400" dirty="0">
                <a:latin typeface="+mj-lt"/>
                <a:ea typeface="+mj-ea"/>
              </a:rPr>
              <a:t>都被访问过，则</a:t>
            </a:r>
            <a:r>
              <a:rPr kumimoji="1" lang="zh-CN" altLang="en-US" sz="2400" dirty="0">
                <a:solidFill>
                  <a:srgbClr val="FF6600"/>
                </a:solidFill>
                <a:latin typeface="+mj-lt"/>
                <a:ea typeface="+mj-ea"/>
              </a:rPr>
              <a:t>回溯</a:t>
            </a:r>
            <a:r>
              <a:rPr kumimoji="1" lang="zh-CN" altLang="en-US" sz="2400" dirty="0">
                <a:latin typeface="+mj-lt"/>
                <a:ea typeface="+mj-ea"/>
              </a:rPr>
              <a:t>，从上一级顶点的</a:t>
            </a:r>
            <a:r>
              <a:rPr kumimoji="1" lang="zh-CN" altLang="en-US" sz="2400" dirty="0">
                <a:solidFill>
                  <a:srgbClr val="FF6600"/>
                </a:solidFill>
                <a:latin typeface="+mj-lt"/>
                <a:ea typeface="+mj-ea"/>
              </a:rPr>
              <a:t>下一个未访问过的顶点</a:t>
            </a:r>
            <a:r>
              <a:rPr kumimoji="1" lang="zh-CN" altLang="en-US" sz="2400" dirty="0">
                <a:latin typeface="+mj-lt"/>
                <a:ea typeface="+mj-ea"/>
              </a:rPr>
              <a:t>开始深度优先遍历</a:t>
            </a:r>
          </a:p>
          <a:p>
            <a:pPr>
              <a:buFont typeface="Wingdings" pitchFamily="2" charset="2"/>
              <a:buNone/>
            </a:pPr>
            <a:r>
              <a:rPr kumimoji="1" lang="zh-CN" altLang="en-US" sz="2400" dirty="0">
                <a:latin typeface="+mj-lt"/>
                <a:ea typeface="+mj-ea"/>
              </a:rPr>
              <a:t>    直到所有和</a:t>
            </a:r>
            <a:r>
              <a:rPr kumimoji="1" lang="en-US" altLang="zh-CN" sz="2400" dirty="0">
                <a:latin typeface="+mj-lt"/>
                <a:ea typeface="+mj-ea"/>
              </a:rPr>
              <a:t>v</a:t>
            </a:r>
            <a:r>
              <a:rPr kumimoji="1" lang="zh-CN" altLang="en-US" sz="2400" dirty="0">
                <a:latin typeface="+mj-lt"/>
                <a:ea typeface="+mj-ea"/>
              </a:rPr>
              <a:t>路径相通的顶点都被访问到</a:t>
            </a:r>
            <a:r>
              <a:rPr kumimoji="1" lang="zh-CN" altLang="en-US" sz="2400" b="0" dirty="0">
                <a:latin typeface="+mj-lt"/>
                <a:ea typeface="+mj-ea"/>
              </a:rPr>
              <a:t>；</a:t>
            </a:r>
          </a:p>
        </p:txBody>
      </p:sp>
      <p:grpSp>
        <p:nvGrpSpPr>
          <p:cNvPr id="314373" name="Group 5"/>
          <p:cNvGrpSpPr>
            <a:grpSpLocks/>
          </p:cNvGrpSpPr>
          <p:nvPr/>
        </p:nvGrpSpPr>
        <p:grpSpPr bwMode="auto">
          <a:xfrm>
            <a:off x="6948264" y="2003109"/>
            <a:ext cx="1944687" cy="1655763"/>
            <a:chOff x="3606" y="391"/>
            <a:chExt cx="1361" cy="1088"/>
          </a:xfrm>
        </p:grpSpPr>
        <p:sp>
          <p:nvSpPr>
            <p:cNvPr id="314374" name="Oval 6"/>
            <p:cNvSpPr>
              <a:spLocks noChangeArrowheads="1"/>
            </p:cNvSpPr>
            <p:nvPr/>
          </p:nvSpPr>
          <p:spPr bwMode="auto">
            <a:xfrm>
              <a:off x="3606" y="39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latin typeface="+mj-lt"/>
                  <a:ea typeface="+mj-ea"/>
                </a:rPr>
                <a:t>v1</a:t>
              </a:r>
            </a:p>
          </p:txBody>
        </p:sp>
        <p:sp>
          <p:nvSpPr>
            <p:cNvPr id="314375" name="Oval 7"/>
            <p:cNvSpPr>
              <a:spLocks noChangeArrowheads="1"/>
            </p:cNvSpPr>
            <p:nvPr/>
          </p:nvSpPr>
          <p:spPr bwMode="auto">
            <a:xfrm>
              <a:off x="3606" y="116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latin typeface="+mj-lt"/>
                  <a:ea typeface="+mj-ea"/>
                </a:rPr>
                <a:t>v4</a:t>
              </a:r>
            </a:p>
          </p:txBody>
        </p:sp>
        <p:sp>
          <p:nvSpPr>
            <p:cNvPr id="314376" name="Oval 8"/>
            <p:cNvSpPr>
              <a:spLocks noChangeArrowheads="1"/>
            </p:cNvSpPr>
            <p:nvPr/>
          </p:nvSpPr>
          <p:spPr bwMode="auto">
            <a:xfrm>
              <a:off x="4150" y="79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latin typeface="+mj-lt"/>
                  <a:ea typeface="+mj-ea"/>
                </a:rPr>
                <a:t>v3</a:t>
              </a:r>
            </a:p>
          </p:txBody>
        </p:sp>
        <p:sp>
          <p:nvSpPr>
            <p:cNvPr id="314377" name="Oval 9"/>
            <p:cNvSpPr>
              <a:spLocks noChangeArrowheads="1"/>
            </p:cNvSpPr>
            <p:nvPr/>
          </p:nvSpPr>
          <p:spPr bwMode="auto">
            <a:xfrm>
              <a:off x="4694" y="39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dirty="0">
                  <a:latin typeface="+mj-lt"/>
                  <a:ea typeface="+mj-ea"/>
                </a:rPr>
                <a:t>v2</a:t>
              </a:r>
            </a:p>
          </p:txBody>
        </p:sp>
        <p:sp>
          <p:nvSpPr>
            <p:cNvPr id="314378" name="Oval 10"/>
            <p:cNvSpPr>
              <a:spLocks noChangeArrowheads="1"/>
            </p:cNvSpPr>
            <p:nvPr/>
          </p:nvSpPr>
          <p:spPr bwMode="auto">
            <a:xfrm>
              <a:off x="4694" y="1207"/>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latin typeface="+mj-lt"/>
                  <a:ea typeface="+mj-ea"/>
                </a:rPr>
                <a:t>v5</a:t>
              </a:r>
            </a:p>
          </p:txBody>
        </p:sp>
        <p:sp>
          <p:nvSpPr>
            <p:cNvPr id="314379" name="Line 11"/>
            <p:cNvSpPr>
              <a:spLocks noChangeShapeType="1"/>
            </p:cNvSpPr>
            <p:nvPr/>
          </p:nvSpPr>
          <p:spPr bwMode="auto">
            <a:xfrm>
              <a:off x="3742" y="663"/>
              <a:ext cx="0" cy="499"/>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14380" name="Line 12"/>
            <p:cNvSpPr>
              <a:spLocks noChangeShapeType="1"/>
            </p:cNvSpPr>
            <p:nvPr/>
          </p:nvSpPr>
          <p:spPr bwMode="auto">
            <a:xfrm>
              <a:off x="3878" y="527"/>
              <a:ext cx="816"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14381" name="Line 13"/>
            <p:cNvSpPr>
              <a:spLocks noChangeShapeType="1"/>
            </p:cNvSpPr>
            <p:nvPr/>
          </p:nvSpPr>
          <p:spPr bwMode="auto">
            <a:xfrm>
              <a:off x="4830" y="663"/>
              <a:ext cx="0" cy="544"/>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14382" name="Line 14"/>
            <p:cNvSpPr>
              <a:spLocks noChangeShapeType="1"/>
            </p:cNvSpPr>
            <p:nvPr/>
          </p:nvSpPr>
          <p:spPr bwMode="auto">
            <a:xfrm flipV="1">
              <a:off x="3878" y="1026"/>
              <a:ext cx="317" cy="272"/>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14383" name="Line 15"/>
            <p:cNvSpPr>
              <a:spLocks noChangeShapeType="1"/>
            </p:cNvSpPr>
            <p:nvPr/>
          </p:nvSpPr>
          <p:spPr bwMode="auto">
            <a:xfrm flipH="1">
              <a:off x="4422" y="618"/>
              <a:ext cx="318" cy="272"/>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14384" name="Line 16"/>
            <p:cNvSpPr>
              <a:spLocks noChangeShapeType="1"/>
            </p:cNvSpPr>
            <p:nvPr/>
          </p:nvSpPr>
          <p:spPr bwMode="auto">
            <a:xfrm>
              <a:off x="4377" y="1026"/>
              <a:ext cx="363" cy="227"/>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grpSp>
      <p:sp>
        <p:nvSpPr>
          <p:cNvPr id="314386" name="Text Box 18"/>
          <p:cNvSpPr txBox="1">
            <a:spLocks noChangeArrowheads="1"/>
          </p:cNvSpPr>
          <p:nvPr/>
        </p:nvSpPr>
        <p:spPr bwMode="auto">
          <a:xfrm>
            <a:off x="1763713" y="5661025"/>
            <a:ext cx="5256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009900"/>
                </a:solidFill>
                <a:latin typeface="+mj-lt"/>
                <a:ea typeface="+mj-ea"/>
              </a:rPr>
              <a:t>深度优先遍历：</a:t>
            </a:r>
            <a:r>
              <a:rPr lang="en-US" altLang="zh-CN" sz="2800" b="1" dirty="0">
                <a:solidFill>
                  <a:srgbClr val="009900"/>
                </a:solidFill>
                <a:latin typeface="+mj-lt"/>
                <a:ea typeface="+mj-ea"/>
              </a:rPr>
              <a:t>v1 v2 v3 v4 v5</a:t>
            </a:r>
          </a:p>
        </p:txBody>
      </p:sp>
      <p:grpSp>
        <p:nvGrpSpPr>
          <p:cNvPr id="2" name="组合 1"/>
          <p:cNvGrpSpPr/>
          <p:nvPr/>
        </p:nvGrpSpPr>
        <p:grpSpPr>
          <a:xfrm>
            <a:off x="5004048" y="115426"/>
            <a:ext cx="4105497" cy="1818486"/>
            <a:chOff x="4787454" y="-10304"/>
            <a:chExt cx="4398962" cy="1944216"/>
          </a:xfrm>
        </p:grpSpPr>
        <p:sp>
          <p:nvSpPr>
            <p:cNvPr id="102" name="Rectangle 6"/>
            <p:cNvSpPr>
              <a:spLocks noChangeArrowheads="1"/>
            </p:cNvSpPr>
            <p:nvPr/>
          </p:nvSpPr>
          <p:spPr bwMode="auto">
            <a:xfrm>
              <a:off x="5147816" y="-10304"/>
              <a:ext cx="440575" cy="37719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v1</a:t>
              </a:r>
            </a:p>
          </p:txBody>
        </p:sp>
        <p:sp>
          <p:nvSpPr>
            <p:cNvPr id="103" name="Rectangle 7"/>
            <p:cNvSpPr>
              <a:spLocks noChangeArrowheads="1"/>
            </p:cNvSpPr>
            <p:nvPr/>
          </p:nvSpPr>
          <p:spPr bwMode="auto">
            <a:xfrm>
              <a:off x="5588391" y="-10304"/>
              <a:ext cx="293716" cy="37719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800">
                <a:solidFill>
                  <a:srgbClr val="000000"/>
                </a:solidFill>
                <a:latin typeface="+mj-lt"/>
                <a:ea typeface="+mj-ea"/>
              </a:endParaRPr>
            </a:p>
          </p:txBody>
        </p:sp>
        <p:sp>
          <p:nvSpPr>
            <p:cNvPr id="104" name="Rectangle 8"/>
            <p:cNvSpPr>
              <a:spLocks noChangeArrowheads="1"/>
            </p:cNvSpPr>
            <p:nvPr/>
          </p:nvSpPr>
          <p:spPr bwMode="auto">
            <a:xfrm>
              <a:off x="5147816" y="366886"/>
              <a:ext cx="440575" cy="37719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rgbClr val="000000"/>
                  </a:solidFill>
                  <a:latin typeface="+mj-lt"/>
                  <a:ea typeface="+mj-ea"/>
                </a:rPr>
                <a:t>v2</a:t>
              </a:r>
            </a:p>
          </p:txBody>
        </p:sp>
        <p:sp>
          <p:nvSpPr>
            <p:cNvPr id="105" name="Rectangle 9"/>
            <p:cNvSpPr>
              <a:spLocks noChangeArrowheads="1"/>
            </p:cNvSpPr>
            <p:nvPr/>
          </p:nvSpPr>
          <p:spPr bwMode="auto">
            <a:xfrm>
              <a:off x="5588391" y="366886"/>
              <a:ext cx="293716" cy="37719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800" b="1" dirty="0">
                <a:solidFill>
                  <a:srgbClr val="000000"/>
                </a:solidFill>
                <a:latin typeface="+mj-lt"/>
                <a:ea typeface="+mj-ea"/>
              </a:endParaRPr>
            </a:p>
          </p:txBody>
        </p:sp>
        <p:sp>
          <p:nvSpPr>
            <p:cNvPr id="106" name="Rectangle 10"/>
            <p:cNvSpPr>
              <a:spLocks noChangeArrowheads="1"/>
            </p:cNvSpPr>
            <p:nvPr/>
          </p:nvSpPr>
          <p:spPr bwMode="auto">
            <a:xfrm>
              <a:off x="5147816" y="744076"/>
              <a:ext cx="440575" cy="37719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rgbClr val="000000"/>
                  </a:solidFill>
                  <a:latin typeface="+mj-lt"/>
                  <a:ea typeface="+mj-ea"/>
                </a:rPr>
                <a:t>v3</a:t>
              </a:r>
            </a:p>
          </p:txBody>
        </p:sp>
        <p:sp>
          <p:nvSpPr>
            <p:cNvPr id="107" name="Rectangle 11"/>
            <p:cNvSpPr>
              <a:spLocks noChangeArrowheads="1"/>
            </p:cNvSpPr>
            <p:nvPr/>
          </p:nvSpPr>
          <p:spPr bwMode="auto">
            <a:xfrm>
              <a:off x="5588391" y="744076"/>
              <a:ext cx="293716" cy="37719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800">
                <a:solidFill>
                  <a:srgbClr val="000000"/>
                </a:solidFill>
                <a:latin typeface="+mj-lt"/>
                <a:ea typeface="+mj-ea"/>
              </a:endParaRPr>
            </a:p>
          </p:txBody>
        </p:sp>
        <p:sp>
          <p:nvSpPr>
            <p:cNvPr id="108" name="Rectangle 12"/>
            <p:cNvSpPr>
              <a:spLocks noChangeArrowheads="1"/>
            </p:cNvSpPr>
            <p:nvPr/>
          </p:nvSpPr>
          <p:spPr bwMode="auto">
            <a:xfrm>
              <a:off x="5147816" y="1121266"/>
              <a:ext cx="440575" cy="37719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v4</a:t>
              </a:r>
            </a:p>
          </p:txBody>
        </p:sp>
        <p:sp>
          <p:nvSpPr>
            <p:cNvPr id="109" name="Rectangle 13"/>
            <p:cNvSpPr>
              <a:spLocks noChangeArrowheads="1"/>
            </p:cNvSpPr>
            <p:nvPr/>
          </p:nvSpPr>
          <p:spPr bwMode="auto">
            <a:xfrm>
              <a:off x="5588391" y="1121266"/>
              <a:ext cx="293716" cy="37719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800">
                <a:solidFill>
                  <a:srgbClr val="000000"/>
                </a:solidFill>
                <a:latin typeface="+mj-lt"/>
                <a:ea typeface="+mj-ea"/>
              </a:endParaRPr>
            </a:p>
          </p:txBody>
        </p:sp>
        <p:sp>
          <p:nvSpPr>
            <p:cNvPr id="110" name="Rectangle 14"/>
            <p:cNvSpPr>
              <a:spLocks noChangeArrowheads="1"/>
            </p:cNvSpPr>
            <p:nvPr/>
          </p:nvSpPr>
          <p:spPr bwMode="auto">
            <a:xfrm>
              <a:off x="5147816" y="1498456"/>
              <a:ext cx="440575" cy="37719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v5</a:t>
              </a:r>
            </a:p>
          </p:txBody>
        </p:sp>
        <p:sp>
          <p:nvSpPr>
            <p:cNvPr id="111" name="Rectangle 15"/>
            <p:cNvSpPr>
              <a:spLocks noChangeArrowheads="1"/>
            </p:cNvSpPr>
            <p:nvPr/>
          </p:nvSpPr>
          <p:spPr bwMode="auto">
            <a:xfrm>
              <a:off x="5588391" y="1498456"/>
              <a:ext cx="293716" cy="37719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800">
                <a:solidFill>
                  <a:srgbClr val="000000"/>
                </a:solidFill>
                <a:latin typeface="+mj-lt"/>
                <a:ea typeface="+mj-ea"/>
              </a:endParaRPr>
            </a:p>
          </p:txBody>
        </p:sp>
        <p:sp>
          <p:nvSpPr>
            <p:cNvPr id="112" name="Rectangle 16"/>
            <p:cNvSpPr>
              <a:spLocks noChangeArrowheads="1"/>
            </p:cNvSpPr>
            <p:nvPr/>
          </p:nvSpPr>
          <p:spPr bwMode="auto">
            <a:xfrm>
              <a:off x="6249252" y="-10304"/>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1</a:t>
              </a:r>
            </a:p>
          </p:txBody>
        </p:sp>
        <p:sp>
          <p:nvSpPr>
            <p:cNvPr id="113" name="Rectangle 17"/>
            <p:cNvSpPr>
              <a:spLocks noChangeArrowheads="1"/>
            </p:cNvSpPr>
            <p:nvPr/>
          </p:nvSpPr>
          <p:spPr bwMode="auto">
            <a:xfrm>
              <a:off x="6689827" y="-10304"/>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800">
                <a:solidFill>
                  <a:srgbClr val="000000"/>
                </a:solidFill>
                <a:latin typeface="+mj-lt"/>
                <a:ea typeface="+mj-ea"/>
              </a:endParaRPr>
            </a:p>
          </p:txBody>
        </p:sp>
        <p:sp>
          <p:nvSpPr>
            <p:cNvPr id="114" name="Line 18"/>
            <p:cNvSpPr>
              <a:spLocks noChangeShapeType="1"/>
            </p:cNvSpPr>
            <p:nvPr/>
          </p:nvSpPr>
          <p:spPr bwMode="auto">
            <a:xfrm>
              <a:off x="5735249" y="178291"/>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15" name="Rectangle 19"/>
            <p:cNvSpPr>
              <a:spLocks noChangeArrowheads="1"/>
            </p:cNvSpPr>
            <p:nvPr/>
          </p:nvSpPr>
          <p:spPr bwMode="auto">
            <a:xfrm>
              <a:off x="6249252" y="806941"/>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rgbClr val="000000"/>
                  </a:solidFill>
                  <a:latin typeface="+mj-lt"/>
                  <a:ea typeface="+mj-ea"/>
                </a:rPr>
                <a:t>1</a:t>
              </a:r>
            </a:p>
          </p:txBody>
        </p:sp>
        <p:sp>
          <p:nvSpPr>
            <p:cNvPr id="116" name="Rectangle 20"/>
            <p:cNvSpPr>
              <a:spLocks noChangeArrowheads="1"/>
            </p:cNvSpPr>
            <p:nvPr/>
          </p:nvSpPr>
          <p:spPr bwMode="auto">
            <a:xfrm>
              <a:off x="6689827" y="806941"/>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800" b="1">
                <a:solidFill>
                  <a:srgbClr val="000000"/>
                </a:solidFill>
                <a:latin typeface="+mj-lt"/>
                <a:ea typeface="+mj-ea"/>
              </a:endParaRPr>
            </a:p>
          </p:txBody>
        </p:sp>
        <p:sp>
          <p:nvSpPr>
            <p:cNvPr id="117" name="Line 21"/>
            <p:cNvSpPr>
              <a:spLocks noChangeShapeType="1"/>
            </p:cNvSpPr>
            <p:nvPr/>
          </p:nvSpPr>
          <p:spPr bwMode="auto">
            <a:xfrm>
              <a:off x="5735249" y="932671"/>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18" name="Rectangle 22"/>
            <p:cNvSpPr>
              <a:spLocks noChangeArrowheads="1"/>
            </p:cNvSpPr>
            <p:nvPr/>
          </p:nvSpPr>
          <p:spPr bwMode="auto">
            <a:xfrm>
              <a:off x="6249252" y="1184131"/>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smtClean="0">
                  <a:solidFill>
                    <a:srgbClr val="000000"/>
                  </a:solidFill>
                  <a:latin typeface="+mj-lt"/>
                  <a:ea typeface="+mj-ea"/>
                </a:rPr>
                <a:t>0</a:t>
              </a:r>
              <a:endParaRPr kumimoji="1" lang="en-US" altLang="zh-CN" sz="2800" dirty="0">
                <a:solidFill>
                  <a:srgbClr val="000000"/>
                </a:solidFill>
                <a:latin typeface="+mj-lt"/>
                <a:ea typeface="+mj-ea"/>
              </a:endParaRPr>
            </a:p>
          </p:txBody>
        </p:sp>
        <p:sp>
          <p:nvSpPr>
            <p:cNvPr id="119" name="Rectangle 23"/>
            <p:cNvSpPr>
              <a:spLocks noChangeArrowheads="1"/>
            </p:cNvSpPr>
            <p:nvPr/>
          </p:nvSpPr>
          <p:spPr bwMode="auto">
            <a:xfrm>
              <a:off x="6689827" y="1184131"/>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800" b="1" dirty="0">
                <a:solidFill>
                  <a:srgbClr val="000000"/>
                </a:solidFill>
                <a:latin typeface="+mj-lt"/>
                <a:ea typeface="+mj-ea"/>
              </a:endParaRPr>
            </a:p>
          </p:txBody>
        </p:sp>
        <p:sp>
          <p:nvSpPr>
            <p:cNvPr id="120" name="Line 24"/>
            <p:cNvSpPr>
              <a:spLocks noChangeShapeType="1"/>
            </p:cNvSpPr>
            <p:nvPr/>
          </p:nvSpPr>
          <p:spPr bwMode="auto">
            <a:xfrm>
              <a:off x="5735249" y="1309861"/>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21" name="Rectangle 25"/>
            <p:cNvSpPr>
              <a:spLocks noChangeArrowheads="1"/>
            </p:cNvSpPr>
            <p:nvPr/>
          </p:nvSpPr>
          <p:spPr bwMode="auto">
            <a:xfrm>
              <a:off x="6249252" y="1561321"/>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dirty="0">
                  <a:solidFill>
                    <a:srgbClr val="000000"/>
                  </a:solidFill>
                  <a:latin typeface="+mj-lt"/>
                  <a:ea typeface="+mj-ea"/>
                </a:rPr>
                <a:t>1</a:t>
              </a:r>
              <a:endParaRPr kumimoji="1" lang="en-US" altLang="zh-CN" sz="2800" dirty="0">
                <a:solidFill>
                  <a:srgbClr val="000000"/>
                </a:solidFill>
                <a:latin typeface="+mj-lt"/>
                <a:ea typeface="+mj-ea"/>
              </a:endParaRPr>
            </a:p>
          </p:txBody>
        </p:sp>
        <p:sp>
          <p:nvSpPr>
            <p:cNvPr id="122" name="Rectangle 26"/>
            <p:cNvSpPr>
              <a:spLocks noChangeArrowheads="1"/>
            </p:cNvSpPr>
            <p:nvPr/>
          </p:nvSpPr>
          <p:spPr bwMode="auto">
            <a:xfrm>
              <a:off x="6689827" y="1561321"/>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800" b="1" dirty="0">
                <a:solidFill>
                  <a:srgbClr val="000000"/>
                </a:solidFill>
                <a:latin typeface="+mj-lt"/>
                <a:ea typeface="+mj-ea"/>
              </a:endParaRPr>
            </a:p>
          </p:txBody>
        </p:sp>
        <p:sp>
          <p:nvSpPr>
            <p:cNvPr id="123" name="Line 27"/>
            <p:cNvSpPr>
              <a:spLocks noChangeShapeType="1"/>
            </p:cNvSpPr>
            <p:nvPr/>
          </p:nvSpPr>
          <p:spPr bwMode="auto">
            <a:xfrm>
              <a:off x="5735249" y="1687051"/>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24" name="Rectangle 28"/>
            <p:cNvSpPr>
              <a:spLocks noChangeArrowheads="1"/>
            </p:cNvSpPr>
            <p:nvPr/>
          </p:nvSpPr>
          <p:spPr bwMode="auto">
            <a:xfrm>
              <a:off x="7350689" y="-10304"/>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3</a:t>
              </a:r>
            </a:p>
          </p:txBody>
        </p:sp>
        <p:sp>
          <p:nvSpPr>
            <p:cNvPr id="125" name="Rectangle 29"/>
            <p:cNvSpPr>
              <a:spLocks noChangeArrowheads="1"/>
            </p:cNvSpPr>
            <p:nvPr/>
          </p:nvSpPr>
          <p:spPr bwMode="auto">
            <a:xfrm>
              <a:off x="7791263" y="-10304"/>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00"/>
                  </a:solidFill>
                  <a:latin typeface="+mj-lt"/>
                  <a:ea typeface="+mj-ea"/>
                </a:rPr>
                <a:t>∧</a:t>
              </a:r>
            </a:p>
          </p:txBody>
        </p:sp>
        <p:sp>
          <p:nvSpPr>
            <p:cNvPr id="126" name="Line 30"/>
            <p:cNvSpPr>
              <a:spLocks noChangeShapeType="1"/>
            </p:cNvSpPr>
            <p:nvPr/>
          </p:nvSpPr>
          <p:spPr bwMode="auto">
            <a:xfrm>
              <a:off x="6836685" y="115426"/>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27" name="Rectangle 31"/>
            <p:cNvSpPr>
              <a:spLocks noChangeArrowheads="1"/>
            </p:cNvSpPr>
            <p:nvPr/>
          </p:nvSpPr>
          <p:spPr bwMode="auto">
            <a:xfrm>
              <a:off x="7350689" y="806941"/>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3</a:t>
              </a:r>
            </a:p>
          </p:txBody>
        </p:sp>
        <p:sp>
          <p:nvSpPr>
            <p:cNvPr id="128" name="Rectangle 32"/>
            <p:cNvSpPr>
              <a:spLocks noChangeArrowheads="1"/>
            </p:cNvSpPr>
            <p:nvPr/>
          </p:nvSpPr>
          <p:spPr bwMode="auto">
            <a:xfrm>
              <a:off x="7791263" y="806941"/>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800" b="1">
                <a:solidFill>
                  <a:srgbClr val="000000"/>
                </a:solidFill>
                <a:latin typeface="+mj-lt"/>
                <a:ea typeface="+mj-ea"/>
              </a:endParaRPr>
            </a:p>
          </p:txBody>
        </p:sp>
        <p:sp>
          <p:nvSpPr>
            <p:cNvPr id="129" name="Line 33"/>
            <p:cNvSpPr>
              <a:spLocks noChangeShapeType="1"/>
            </p:cNvSpPr>
            <p:nvPr/>
          </p:nvSpPr>
          <p:spPr bwMode="auto">
            <a:xfrm>
              <a:off x="6836685" y="932671"/>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30" name="Rectangle 34"/>
            <p:cNvSpPr>
              <a:spLocks noChangeArrowheads="1"/>
            </p:cNvSpPr>
            <p:nvPr/>
          </p:nvSpPr>
          <p:spPr bwMode="auto">
            <a:xfrm>
              <a:off x="8452125" y="806941"/>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rgbClr val="000000"/>
                  </a:solidFill>
                  <a:latin typeface="+mj-lt"/>
                  <a:ea typeface="+mj-ea"/>
                </a:rPr>
                <a:t>4</a:t>
              </a:r>
            </a:p>
          </p:txBody>
        </p:sp>
        <p:sp>
          <p:nvSpPr>
            <p:cNvPr id="131" name="Rectangle 35"/>
            <p:cNvSpPr>
              <a:spLocks noChangeArrowheads="1"/>
            </p:cNvSpPr>
            <p:nvPr/>
          </p:nvSpPr>
          <p:spPr bwMode="auto">
            <a:xfrm>
              <a:off x="8892700" y="806941"/>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00"/>
                  </a:solidFill>
                  <a:latin typeface="+mj-lt"/>
                  <a:ea typeface="+mj-ea"/>
                </a:rPr>
                <a:t>∧</a:t>
              </a:r>
            </a:p>
          </p:txBody>
        </p:sp>
        <p:sp>
          <p:nvSpPr>
            <p:cNvPr id="132" name="Line 36"/>
            <p:cNvSpPr>
              <a:spLocks noChangeShapeType="1"/>
            </p:cNvSpPr>
            <p:nvPr/>
          </p:nvSpPr>
          <p:spPr bwMode="auto">
            <a:xfrm>
              <a:off x="7938121" y="932671"/>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33" name="Text Box 37"/>
            <p:cNvSpPr txBox="1">
              <a:spLocks noChangeArrowheads="1"/>
            </p:cNvSpPr>
            <p:nvPr/>
          </p:nvSpPr>
          <p:spPr bwMode="auto">
            <a:xfrm>
              <a:off x="4787454" y="-5080"/>
              <a:ext cx="431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5000"/>
                </a:spcBef>
              </a:pPr>
              <a:r>
                <a:rPr lang="en-US" altLang="zh-CN" sz="2400" dirty="0">
                  <a:latin typeface="+mj-lt"/>
                  <a:ea typeface="+mj-ea"/>
                </a:rPr>
                <a:t>0</a:t>
              </a:r>
            </a:p>
            <a:p>
              <a:pPr>
                <a:lnSpc>
                  <a:spcPct val="80000"/>
                </a:lnSpc>
                <a:spcBef>
                  <a:spcPct val="25000"/>
                </a:spcBef>
              </a:pPr>
              <a:r>
                <a:rPr lang="en-US" altLang="zh-CN" sz="2400" dirty="0">
                  <a:latin typeface="+mj-lt"/>
                  <a:ea typeface="+mj-ea"/>
                </a:rPr>
                <a:t>1</a:t>
              </a:r>
            </a:p>
            <a:p>
              <a:pPr>
                <a:lnSpc>
                  <a:spcPct val="80000"/>
                </a:lnSpc>
                <a:spcBef>
                  <a:spcPct val="25000"/>
                </a:spcBef>
              </a:pPr>
              <a:r>
                <a:rPr lang="en-US" altLang="zh-CN" sz="2400" dirty="0">
                  <a:latin typeface="+mj-lt"/>
                  <a:ea typeface="+mj-ea"/>
                </a:rPr>
                <a:t>2</a:t>
              </a:r>
            </a:p>
            <a:p>
              <a:pPr>
                <a:lnSpc>
                  <a:spcPct val="80000"/>
                </a:lnSpc>
                <a:spcBef>
                  <a:spcPct val="25000"/>
                </a:spcBef>
              </a:pPr>
              <a:r>
                <a:rPr lang="en-US" altLang="zh-CN" sz="2400" dirty="0">
                  <a:latin typeface="+mj-lt"/>
                  <a:ea typeface="+mj-ea"/>
                </a:rPr>
                <a:t>3</a:t>
              </a:r>
            </a:p>
            <a:p>
              <a:pPr>
                <a:lnSpc>
                  <a:spcPct val="80000"/>
                </a:lnSpc>
                <a:spcBef>
                  <a:spcPct val="25000"/>
                </a:spcBef>
              </a:pPr>
              <a:r>
                <a:rPr lang="en-US" altLang="zh-CN" sz="2400" dirty="0">
                  <a:latin typeface="+mj-lt"/>
                  <a:ea typeface="+mj-ea"/>
                </a:rPr>
                <a:t>4</a:t>
              </a:r>
            </a:p>
          </p:txBody>
        </p:sp>
        <p:sp>
          <p:nvSpPr>
            <p:cNvPr id="134" name="Rectangle 19"/>
            <p:cNvSpPr>
              <a:spLocks noChangeArrowheads="1"/>
            </p:cNvSpPr>
            <p:nvPr/>
          </p:nvSpPr>
          <p:spPr bwMode="auto">
            <a:xfrm>
              <a:off x="6249252" y="395451"/>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dirty="0">
                  <a:solidFill>
                    <a:srgbClr val="000000"/>
                  </a:solidFill>
                  <a:latin typeface="+mj-lt"/>
                  <a:ea typeface="+mj-ea"/>
                </a:rPr>
                <a:t>0</a:t>
              </a:r>
              <a:endParaRPr kumimoji="1" lang="en-US" altLang="zh-CN" sz="2800" dirty="0">
                <a:solidFill>
                  <a:srgbClr val="000000"/>
                </a:solidFill>
                <a:latin typeface="+mj-lt"/>
                <a:ea typeface="+mj-ea"/>
              </a:endParaRPr>
            </a:p>
          </p:txBody>
        </p:sp>
        <p:sp>
          <p:nvSpPr>
            <p:cNvPr id="135" name="Rectangle 20"/>
            <p:cNvSpPr>
              <a:spLocks noChangeArrowheads="1"/>
            </p:cNvSpPr>
            <p:nvPr/>
          </p:nvSpPr>
          <p:spPr bwMode="auto">
            <a:xfrm>
              <a:off x="6689827" y="395451"/>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800" b="1">
                <a:solidFill>
                  <a:srgbClr val="000000"/>
                </a:solidFill>
                <a:latin typeface="+mj-lt"/>
                <a:ea typeface="+mj-ea"/>
              </a:endParaRPr>
            </a:p>
          </p:txBody>
        </p:sp>
        <p:sp>
          <p:nvSpPr>
            <p:cNvPr id="136" name="Line 21"/>
            <p:cNvSpPr>
              <a:spLocks noChangeShapeType="1"/>
            </p:cNvSpPr>
            <p:nvPr/>
          </p:nvSpPr>
          <p:spPr bwMode="auto">
            <a:xfrm>
              <a:off x="5735249" y="521181"/>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37" name="Rectangle 31"/>
            <p:cNvSpPr>
              <a:spLocks noChangeArrowheads="1"/>
            </p:cNvSpPr>
            <p:nvPr/>
          </p:nvSpPr>
          <p:spPr bwMode="auto">
            <a:xfrm>
              <a:off x="7350689" y="395451"/>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dirty="0">
                  <a:solidFill>
                    <a:srgbClr val="000000"/>
                  </a:solidFill>
                  <a:latin typeface="+mj-lt"/>
                  <a:ea typeface="+mj-ea"/>
                </a:rPr>
                <a:t>2</a:t>
              </a:r>
              <a:endParaRPr kumimoji="1" lang="en-US" altLang="zh-CN" sz="2800" dirty="0">
                <a:solidFill>
                  <a:srgbClr val="000000"/>
                </a:solidFill>
                <a:latin typeface="+mj-lt"/>
                <a:ea typeface="+mj-ea"/>
              </a:endParaRPr>
            </a:p>
          </p:txBody>
        </p:sp>
        <p:sp>
          <p:nvSpPr>
            <p:cNvPr id="138" name="Rectangle 32"/>
            <p:cNvSpPr>
              <a:spLocks noChangeArrowheads="1"/>
            </p:cNvSpPr>
            <p:nvPr/>
          </p:nvSpPr>
          <p:spPr bwMode="auto">
            <a:xfrm>
              <a:off x="7791263" y="395451"/>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800" b="1">
                <a:solidFill>
                  <a:srgbClr val="000000"/>
                </a:solidFill>
                <a:latin typeface="+mj-lt"/>
                <a:ea typeface="+mj-ea"/>
              </a:endParaRPr>
            </a:p>
          </p:txBody>
        </p:sp>
        <p:sp>
          <p:nvSpPr>
            <p:cNvPr id="139" name="Line 33"/>
            <p:cNvSpPr>
              <a:spLocks noChangeShapeType="1"/>
            </p:cNvSpPr>
            <p:nvPr/>
          </p:nvSpPr>
          <p:spPr bwMode="auto">
            <a:xfrm>
              <a:off x="6836685" y="521181"/>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40" name="Rectangle 34"/>
            <p:cNvSpPr>
              <a:spLocks noChangeArrowheads="1"/>
            </p:cNvSpPr>
            <p:nvPr/>
          </p:nvSpPr>
          <p:spPr bwMode="auto">
            <a:xfrm>
              <a:off x="8452125" y="395451"/>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rgbClr val="000000"/>
                  </a:solidFill>
                  <a:latin typeface="+mj-lt"/>
                  <a:ea typeface="+mj-ea"/>
                </a:rPr>
                <a:t>4</a:t>
              </a:r>
            </a:p>
          </p:txBody>
        </p:sp>
        <p:sp>
          <p:nvSpPr>
            <p:cNvPr id="141" name="Rectangle 35"/>
            <p:cNvSpPr>
              <a:spLocks noChangeArrowheads="1"/>
            </p:cNvSpPr>
            <p:nvPr/>
          </p:nvSpPr>
          <p:spPr bwMode="auto">
            <a:xfrm>
              <a:off x="8892700" y="395451"/>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00"/>
                  </a:solidFill>
                  <a:latin typeface="+mj-lt"/>
                  <a:ea typeface="+mj-ea"/>
                </a:rPr>
                <a:t>∧</a:t>
              </a:r>
            </a:p>
          </p:txBody>
        </p:sp>
        <p:sp>
          <p:nvSpPr>
            <p:cNvPr id="142" name="Line 36"/>
            <p:cNvSpPr>
              <a:spLocks noChangeShapeType="1"/>
            </p:cNvSpPr>
            <p:nvPr/>
          </p:nvSpPr>
          <p:spPr bwMode="auto">
            <a:xfrm>
              <a:off x="7938121" y="521181"/>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43" name="Rectangle 28"/>
            <p:cNvSpPr>
              <a:spLocks noChangeArrowheads="1"/>
            </p:cNvSpPr>
            <p:nvPr/>
          </p:nvSpPr>
          <p:spPr bwMode="auto">
            <a:xfrm>
              <a:off x="7347848" y="1187539"/>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smtClean="0">
                  <a:solidFill>
                    <a:srgbClr val="000000"/>
                  </a:solidFill>
                  <a:latin typeface="+mj-lt"/>
                  <a:ea typeface="+mj-ea"/>
                </a:rPr>
                <a:t>2</a:t>
              </a:r>
              <a:endParaRPr kumimoji="1" lang="en-US" altLang="zh-CN" sz="2800" dirty="0">
                <a:solidFill>
                  <a:srgbClr val="000000"/>
                </a:solidFill>
                <a:latin typeface="+mj-lt"/>
                <a:ea typeface="+mj-ea"/>
              </a:endParaRPr>
            </a:p>
          </p:txBody>
        </p:sp>
        <p:sp>
          <p:nvSpPr>
            <p:cNvPr id="144" name="Rectangle 29"/>
            <p:cNvSpPr>
              <a:spLocks noChangeArrowheads="1"/>
            </p:cNvSpPr>
            <p:nvPr/>
          </p:nvSpPr>
          <p:spPr bwMode="auto">
            <a:xfrm>
              <a:off x="7788422" y="1187539"/>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00"/>
                  </a:solidFill>
                  <a:latin typeface="+mj-lt"/>
                  <a:ea typeface="+mj-ea"/>
                </a:rPr>
                <a:t>∧</a:t>
              </a:r>
            </a:p>
          </p:txBody>
        </p:sp>
        <p:sp>
          <p:nvSpPr>
            <p:cNvPr id="145" name="Line 30"/>
            <p:cNvSpPr>
              <a:spLocks noChangeShapeType="1"/>
            </p:cNvSpPr>
            <p:nvPr/>
          </p:nvSpPr>
          <p:spPr bwMode="auto">
            <a:xfrm>
              <a:off x="6833844" y="1313269"/>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46" name="Rectangle 28"/>
            <p:cNvSpPr>
              <a:spLocks noChangeArrowheads="1"/>
            </p:cNvSpPr>
            <p:nvPr/>
          </p:nvSpPr>
          <p:spPr bwMode="auto">
            <a:xfrm>
              <a:off x="7372006" y="1547579"/>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smtClean="0">
                  <a:solidFill>
                    <a:srgbClr val="000000"/>
                  </a:solidFill>
                  <a:latin typeface="+mj-lt"/>
                  <a:ea typeface="+mj-ea"/>
                </a:rPr>
                <a:t>2</a:t>
              </a:r>
              <a:endParaRPr kumimoji="1" lang="en-US" altLang="zh-CN" sz="2800" dirty="0">
                <a:solidFill>
                  <a:srgbClr val="000000"/>
                </a:solidFill>
                <a:latin typeface="+mj-lt"/>
                <a:ea typeface="+mj-ea"/>
              </a:endParaRPr>
            </a:p>
          </p:txBody>
        </p:sp>
        <p:sp>
          <p:nvSpPr>
            <p:cNvPr id="147" name="Rectangle 29"/>
            <p:cNvSpPr>
              <a:spLocks noChangeArrowheads="1"/>
            </p:cNvSpPr>
            <p:nvPr/>
          </p:nvSpPr>
          <p:spPr bwMode="auto">
            <a:xfrm>
              <a:off x="7812580" y="1547579"/>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00"/>
                  </a:solidFill>
                  <a:latin typeface="+mj-lt"/>
                  <a:ea typeface="+mj-ea"/>
                </a:rPr>
                <a:t>∧</a:t>
              </a:r>
            </a:p>
          </p:txBody>
        </p:sp>
        <p:sp>
          <p:nvSpPr>
            <p:cNvPr id="148" name="Line 30"/>
            <p:cNvSpPr>
              <a:spLocks noChangeShapeType="1"/>
            </p:cNvSpPr>
            <p:nvPr/>
          </p:nvSpPr>
          <p:spPr bwMode="auto">
            <a:xfrm>
              <a:off x="6858002" y="1673309"/>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grpSp>
    </p:spTree>
    <p:extLst>
      <p:ext uri="{BB962C8B-B14F-4D97-AF65-F5344CB8AC3E}">
        <p14:creationId xmlns:p14="http://schemas.microsoft.com/office/powerpoint/2010/main" val="1346253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zh-CN" sz="4800" dirty="0" smtClean="0">
                <a:latin typeface="楷体_GB2312" pitchFamily="49" charset="-122"/>
                <a:ea typeface="楷体_GB2312" pitchFamily="49" charset="-122"/>
              </a:rPr>
              <a:t>5.1 </a:t>
            </a:r>
            <a:r>
              <a:rPr lang="zh-CN" altLang="en-US" sz="4800" dirty="0">
                <a:latin typeface="楷体_GB2312" pitchFamily="49" charset="-122"/>
                <a:ea typeface="楷体_GB2312" pitchFamily="49" charset="-122"/>
              </a:rPr>
              <a:t>图的逻辑结构</a:t>
            </a:r>
          </a:p>
        </p:txBody>
      </p:sp>
      <p:sp>
        <p:nvSpPr>
          <p:cNvPr id="212995" name="Rectangle 3" descr="Rectangle: Click to edit Master text styles&#10;Second level&#10;Third level&#10;Fourth level&#10;Fifth level"/>
          <p:cNvSpPr>
            <a:spLocks noGrp="1" noChangeArrowheads="1"/>
          </p:cNvSpPr>
          <p:nvPr>
            <p:ph type="body" idx="1"/>
          </p:nvPr>
        </p:nvSpPr>
        <p:spPr>
          <a:xfrm>
            <a:off x="1524000" y="1412776"/>
            <a:ext cx="7620000" cy="4114800"/>
          </a:xfrm>
        </p:spPr>
        <p:txBody>
          <a:bodyPr/>
          <a:lstStyle/>
          <a:p>
            <a:r>
              <a:rPr lang="zh-CN" altLang="en-US" dirty="0"/>
              <a:t>图的定义</a:t>
            </a:r>
          </a:p>
          <a:p>
            <a:pPr>
              <a:buFont typeface="Wingdings" pitchFamily="2" charset="2"/>
              <a:buNone/>
            </a:pPr>
            <a:r>
              <a:rPr lang="zh-CN" altLang="en-US" dirty="0">
                <a:latin typeface="Times New Roman" pitchFamily="18" charset="0"/>
              </a:rPr>
              <a:t>         </a:t>
            </a:r>
            <a:r>
              <a:rPr lang="en-US" altLang="zh-CN" dirty="0">
                <a:solidFill>
                  <a:srgbClr val="000000"/>
                </a:solidFill>
                <a:latin typeface="Times New Roman" pitchFamily="18" charset="0"/>
              </a:rPr>
              <a:t>G = (V, E)</a:t>
            </a:r>
          </a:p>
          <a:p>
            <a:pPr>
              <a:buNone/>
            </a:pP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G</a:t>
            </a:r>
            <a:r>
              <a:rPr lang="zh-CN" altLang="en-US" dirty="0">
                <a:solidFill>
                  <a:srgbClr val="000000"/>
                </a:solidFill>
                <a:latin typeface="Times New Roman" pitchFamily="18" charset="0"/>
              </a:rPr>
              <a:t>表示一个图，</a:t>
            </a:r>
            <a:r>
              <a:rPr lang="en-US" altLang="zh-CN" dirty="0" smtClean="0">
                <a:solidFill>
                  <a:srgbClr val="000000"/>
                </a:solidFill>
                <a:latin typeface="Times New Roman" pitchFamily="18" charset="0"/>
              </a:rPr>
              <a:t>Vertex</a:t>
            </a:r>
            <a:r>
              <a:rPr lang="zh-CN" altLang="en-US" dirty="0" smtClean="0">
                <a:solidFill>
                  <a:srgbClr val="000000"/>
                </a:solidFill>
                <a:latin typeface="Times New Roman" pitchFamily="18" charset="0"/>
              </a:rPr>
              <a:t>代表</a:t>
            </a:r>
            <a:r>
              <a:rPr lang="zh-CN" altLang="en-US" dirty="0">
                <a:solidFill>
                  <a:srgbClr val="000000"/>
                </a:solidFill>
                <a:latin typeface="Times New Roman" pitchFamily="18" charset="0"/>
              </a:rPr>
              <a:t>图中顶点的集合</a:t>
            </a:r>
            <a:r>
              <a:rPr lang="zh-CN" altLang="en-US" dirty="0" smtClean="0">
                <a:solidFill>
                  <a:srgbClr val="000000"/>
                </a:solidFill>
                <a:latin typeface="Times New Roman" pitchFamily="18" charset="0"/>
              </a:rPr>
              <a:t>，</a:t>
            </a:r>
            <a:r>
              <a:rPr lang="en-US" altLang="zh-CN" dirty="0" smtClean="0">
                <a:solidFill>
                  <a:srgbClr val="000000"/>
                </a:solidFill>
                <a:latin typeface="Times New Roman" pitchFamily="18" charset="0"/>
              </a:rPr>
              <a:t>Edge </a:t>
            </a:r>
            <a:r>
              <a:rPr lang="zh-CN" altLang="en-US" dirty="0">
                <a:solidFill>
                  <a:srgbClr val="000000"/>
                </a:solidFill>
                <a:latin typeface="Times New Roman" pitchFamily="18" charset="0"/>
              </a:rPr>
              <a:t>代表顶点之间的关系</a:t>
            </a:r>
            <a:r>
              <a:rPr lang="zh-CN" altLang="en-US" dirty="0" smtClean="0">
                <a:solidFill>
                  <a:srgbClr val="000000"/>
                </a:solidFill>
                <a:latin typeface="Times New Roman" pitchFamily="18" charset="0"/>
              </a:rPr>
              <a:t>。</a:t>
            </a:r>
            <a:endParaRPr lang="en-US" altLang="zh-CN" dirty="0" smtClean="0">
              <a:solidFill>
                <a:srgbClr val="000000"/>
              </a:solidFill>
              <a:latin typeface="Times New Roman" pitchFamily="18" charset="0"/>
            </a:endParaRPr>
          </a:p>
          <a:p>
            <a:pPr>
              <a:buNone/>
            </a:pPr>
            <a:endParaRPr lang="zh-CN" altLang="en-US" dirty="0">
              <a:solidFill>
                <a:srgbClr val="000000"/>
              </a:solidFill>
              <a:latin typeface="Times New Roman" pitchFamily="18" charset="0"/>
            </a:endParaRPr>
          </a:p>
          <a:p>
            <a:pPr>
              <a:buNone/>
            </a:pPr>
            <a:r>
              <a:rPr lang="en-US" altLang="zh-CN" dirty="0">
                <a:solidFill>
                  <a:srgbClr val="000000"/>
                </a:solidFill>
                <a:latin typeface="Times New Roman" pitchFamily="18" charset="0"/>
              </a:rPr>
              <a:t>( </a:t>
            </a:r>
            <a:r>
              <a:rPr lang="en-US" altLang="zh-CN" dirty="0" smtClean="0">
                <a:solidFill>
                  <a:srgbClr val="000000"/>
                </a:solidFill>
                <a:latin typeface="Times New Roman" pitchFamily="18" charset="0"/>
              </a:rPr>
              <a:t>v1,v2) </a:t>
            </a:r>
            <a:r>
              <a:rPr lang="zh-CN" altLang="en-US" dirty="0" smtClean="0">
                <a:solidFill>
                  <a:srgbClr val="000000"/>
                </a:solidFill>
                <a:latin typeface="Times New Roman" pitchFamily="18" charset="0"/>
              </a:rPr>
              <a:t>代表</a:t>
            </a:r>
            <a:r>
              <a:rPr lang="en-US" altLang="zh-CN" dirty="0">
                <a:solidFill>
                  <a:srgbClr val="000000"/>
                </a:solidFill>
                <a:latin typeface="Times New Roman" pitchFamily="18" charset="0"/>
              </a:rPr>
              <a:t>v1</a:t>
            </a:r>
            <a:r>
              <a:rPr lang="zh-CN" altLang="en-US" dirty="0">
                <a:solidFill>
                  <a:srgbClr val="000000"/>
                </a:solidFill>
                <a:latin typeface="Times New Roman" pitchFamily="18" charset="0"/>
              </a:rPr>
              <a:t>和</a:t>
            </a:r>
            <a:r>
              <a:rPr lang="en-US" altLang="zh-CN" dirty="0">
                <a:solidFill>
                  <a:srgbClr val="000000"/>
                </a:solidFill>
                <a:latin typeface="Times New Roman" pitchFamily="18" charset="0"/>
              </a:rPr>
              <a:t>v2</a:t>
            </a:r>
            <a:r>
              <a:rPr lang="zh-CN" altLang="en-US" dirty="0">
                <a:solidFill>
                  <a:srgbClr val="000000"/>
                </a:solidFill>
                <a:latin typeface="Times New Roman" pitchFamily="18" charset="0"/>
              </a:rPr>
              <a:t>之间有一</a:t>
            </a:r>
            <a:r>
              <a:rPr lang="zh-CN" altLang="en-US" dirty="0" smtClean="0">
                <a:solidFill>
                  <a:srgbClr val="000000"/>
                </a:solidFill>
                <a:latin typeface="Times New Roman" pitchFamily="18" charset="0"/>
              </a:rPr>
              <a:t>条</a:t>
            </a:r>
            <a:r>
              <a:rPr lang="en-US" altLang="zh-CN" dirty="0" smtClean="0">
                <a:solidFill>
                  <a:srgbClr val="000000"/>
                </a:solidFill>
                <a:latin typeface="Times New Roman" pitchFamily="18" charset="0"/>
              </a:rPr>
              <a:t>(</a:t>
            </a:r>
            <a:r>
              <a:rPr lang="zh-CN" altLang="en-US" dirty="0" smtClean="0">
                <a:solidFill>
                  <a:srgbClr val="000000"/>
                </a:solidFill>
                <a:latin typeface="Times New Roman" pitchFamily="18" charset="0"/>
              </a:rPr>
              <a:t>无向</a:t>
            </a:r>
            <a:r>
              <a:rPr lang="en-US" altLang="zh-CN" dirty="0" smtClean="0">
                <a:solidFill>
                  <a:srgbClr val="000000"/>
                </a:solidFill>
                <a:latin typeface="Times New Roman" pitchFamily="18" charset="0"/>
              </a:rPr>
              <a:t>)</a:t>
            </a:r>
            <a:r>
              <a:rPr lang="zh-CN" altLang="en-US" b="1" dirty="0" smtClean="0">
                <a:solidFill>
                  <a:srgbClr val="C00000"/>
                </a:solidFill>
                <a:latin typeface="Times New Roman" pitchFamily="18" charset="0"/>
              </a:rPr>
              <a:t>边</a:t>
            </a:r>
            <a:endParaRPr lang="zh-CN" altLang="en-US" b="1" dirty="0">
              <a:solidFill>
                <a:srgbClr val="C00000"/>
              </a:solidFill>
              <a:latin typeface="Times New Roman" pitchFamily="18" charset="0"/>
            </a:endParaRPr>
          </a:p>
          <a:p>
            <a:pPr>
              <a:buFont typeface="Wingdings" pitchFamily="2" charset="2"/>
              <a:buNone/>
            </a:pPr>
            <a:r>
              <a:rPr lang="en-US" altLang="zh-CN" dirty="0" smtClean="0">
                <a:solidFill>
                  <a:srgbClr val="000000"/>
                </a:solidFill>
                <a:latin typeface="Times New Roman" pitchFamily="18" charset="0"/>
              </a:rPr>
              <a:t>&lt;</a:t>
            </a:r>
            <a:r>
              <a:rPr lang="en-US" altLang="zh-CN" dirty="0">
                <a:solidFill>
                  <a:srgbClr val="000000"/>
                </a:solidFill>
                <a:latin typeface="Times New Roman" pitchFamily="18" charset="0"/>
              </a:rPr>
              <a:t>v1,v2&gt;   </a:t>
            </a:r>
            <a:r>
              <a:rPr lang="zh-CN" altLang="en-US" dirty="0">
                <a:solidFill>
                  <a:srgbClr val="000000"/>
                </a:solidFill>
                <a:latin typeface="Times New Roman" pitchFamily="18" charset="0"/>
              </a:rPr>
              <a:t>代表</a:t>
            </a:r>
            <a:r>
              <a:rPr lang="en-US" altLang="zh-CN" dirty="0">
                <a:solidFill>
                  <a:srgbClr val="000000"/>
                </a:solidFill>
                <a:latin typeface="Times New Roman" pitchFamily="18" charset="0"/>
              </a:rPr>
              <a:t>v1</a:t>
            </a:r>
            <a:r>
              <a:rPr lang="zh-CN" altLang="en-US" dirty="0">
                <a:solidFill>
                  <a:srgbClr val="000000"/>
                </a:solidFill>
                <a:latin typeface="Times New Roman" pitchFamily="18" charset="0"/>
              </a:rPr>
              <a:t>到</a:t>
            </a:r>
            <a:r>
              <a:rPr lang="en-US" altLang="zh-CN" dirty="0">
                <a:solidFill>
                  <a:srgbClr val="000000"/>
                </a:solidFill>
                <a:latin typeface="Times New Roman" pitchFamily="18" charset="0"/>
              </a:rPr>
              <a:t>v2</a:t>
            </a:r>
            <a:r>
              <a:rPr lang="zh-CN" altLang="en-US" dirty="0">
                <a:solidFill>
                  <a:srgbClr val="000000"/>
                </a:solidFill>
                <a:latin typeface="Times New Roman" pitchFamily="18" charset="0"/>
              </a:rPr>
              <a:t>之间有一</a:t>
            </a:r>
            <a:r>
              <a:rPr lang="zh-CN" altLang="en-US" dirty="0" smtClean="0">
                <a:solidFill>
                  <a:srgbClr val="000000"/>
                </a:solidFill>
                <a:latin typeface="Times New Roman" pitchFamily="18" charset="0"/>
              </a:rPr>
              <a:t>条</a:t>
            </a:r>
            <a:r>
              <a:rPr lang="en-US" altLang="zh-CN" dirty="0" smtClean="0">
                <a:solidFill>
                  <a:srgbClr val="000000"/>
                </a:solidFill>
                <a:latin typeface="Times New Roman" pitchFamily="18" charset="0"/>
              </a:rPr>
              <a:t>(</a:t>
            </a:r>
            <a:r>
              <a:rPr lang="zh-CN" altLang="en-US" dirty="0" smtClean="0">
                <a:solidFill>
                  <a:srgbClr val="000000"/>
                </a:solidFill>
                <a:latin typeface="Times New Roman" pitchFamily="18" charset="0"/>
              </a:rPr>
              <a:t>有向</a:t>
            </a:r>
            <a:r>
              <a:rPr lang="en-US" altLang="zh-CN" dirty="0" smtClean="0">
                <a:solidFill>
                  <a:srgbClr val="000000"/>
                </a:solidFill>
                <a:latin typeface="Times New Roman" pitchFamily="18" charset="0"/>
              </a:rPr>
              <a:t>)</a:t>
            </a:r>
            <a:r>
              <a:rPr lang="zh-CN" altLang="en-US" b="1" dirty="0" smtClean="0">
                <a:solidFill>
                  <a:srgbClr val="C00000"/>
                </a:solidFill>
                <a:latin typeface="Times New Roman" pitchFamily="18" charset="0"/>
              </a:rPr>
              <a:t>弧</a:t>
            </a:r>
            <a:endParaRPr lang="en-US" altLang="zh-CN" b="1" dirty="0">
              <a:solidFill>
                <a:srgbClr val="C00000"/>
              </a:solidFill>
              <a:latin typeface="Times New Roman" pitchFamily="18" charset="0"/>
            </a:endParaRPr>
          </a:p>
        </p:txBody>
      </p:sp>
    </p:spTree>
    <p:extLst>
      <p:ext uri="{BB962C8B-B14F-4D97-AF65-F5344CB8AC3E}">
        <p14:creationId xmlns:p14="http://schemas.microsoft.com/office/powerpoint/2010/main" val="39111738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89683374-67F6-4BAF-91CE-DCCE6A59E6D1}" type="slidenum">
              <a:rPr lang="en-US" altLang="zh-CN"/>
              <a:pPr/>
              <a:t>70</a:t>
            </a:fld>
            <a:r>
              <a:rPr lang="en-US" altLang="zh-CN"/>
              <a:t>-</a:t>
            </a:r>
          </a:p>
        </p:txBody>
      </p:sp>
      <p:sp>
        <p:nvSpPr>
          <p:cNvPr id="315394" name="Rectangle 2"/>
          <p:cNvSpPr>
            <a:spLocks noGrp="1" noChangeArrowheads="1"/>
          </p:cNvSpPr>
          <p:nvPr>
            <p:ph type="title"/>
          </p:nvPr>
        </p:nvSpPr>
        <p:spPr/>
        <p:txBody>
          <a:bodyPr/>
          <a:lstStyle/>
          <a:p>
            <a:r>
              <a:rPr lang="en-US" altLang="zh-CN">
                <a:ea typeface="楷体_GB2312" pitchFamily="49" charset="-122"/>
              </a:rPr>
              <a:t>3</a:t>
            </a:r>
            <a:r>
              <a:rPr lang="zh-CN" altLang="en-US">
                <a:ea typeface="楷体_GB2312" pitchFamily="49" charset="-122"/>
              </a:rPr>
              <a:t>．</a:t>
            </a:r>
            <a:r>
              <a:rPr lang="zh-CN" altLang="en-US" b="1">
                <a:latin typeface="楷体_GB2312" pitchFamily="49" charset="-122"/>
                <a:ea typeface="楷体_GB2312" pitchFamily="49" charset="-122"/>
              </a:rPr>
              <a:t>深度优先遍历</a:t>
            </a:r>
          </a:p>
        </p:txBody>
      </p:sp>
      <p:grpSp>
        <p:nvGrpSpPr>
          <p:cNvPr id="315395" name="Group 3"/>
          <p:cNvGrpSpPr>
            <a:grpSpLocks/>
          </p:cNvGrpSpPr>
          <p:nvPr/>
        </p:nvGrpSpPr>
        <p:grpSpPr bwMode="auto">
          <a:xfrm>
            <a:off x="5148263" y="138113"/>
            <a:ext cx="3746500" cy="1655762"/>
            <a:chOff x="3243" y="119"/>
            <a:chExt cx="2360" cy="1043"/>
          </a:xfrm>
        </p:grpSpPr>
        <p:sp>
          <p:nvSpPr>
            <p:cNvPr id="315396" name="Oval 4"/>
            <p:cNvSpPr>
              <a:spLocks noChangeArrowheads="1"/>
            </p:cNvSpPr>
            <p:nvPr/>
          </p:nvSpPr>
          <p:spPr bwMode="auto">
            <a:xfrm>
              <a:off x="3879" y="11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v1</a:t>
              </a:r>
            </a:p>
          </p:txBody>
        </p:sp>
        <p:sp>
          <p:nvSpPr>
            <p:cNvPr id="315397" name="Oval 5"/>
            <p:cNvSpPr>
              <a:spLocks noChangeArrowheads="1"/>
            </p:cNvSpPr>
            <p:nvPr/>
          </p:nvSpPr>
          <p:spPr bwMode="auto">
            <a:xfrm>
              <a:off x="3879" y="890"/>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v3</a:t>
              </a:r>
            </a:p>
          </p:txBody>
        </p:sp>
        <p:sp>
          <p:nvSpPr>
            <p:cNvPr id="315398" name="Oval 6"/>
            <p:cNvSpPr>
              <a:spLocks noChangeArrowheads="1"/>
            </p:cNvSpPr>
            <p:nvPr/>
          </p:nvSpPr>
          <p:spPr bwMode="auto">
            <a:xfrm>
              <a:off x="5330" y="11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v5</a:t>
              </a:r>
            </a:p>
          </p:txBody>
        </p:sp>
        <p:sp>
          <p:nvSpPr>
            <p:cNvPr id="315399" name="Oval 7"/>
            <p:cNvSpPr>
              <a:spLocks noChangeArrowheads="1"/>
            </p:cNvSpPr>
            <p:nvPr/>
          </p:nvSpPr>
          <p:spPr bwMode="auto">
            <a:xfrm>
              <a:off x="4649" y="11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v2</a:t>
              </a:r>
            </a:p>
          </p:txBody>
        </p:sp>
        <p:sp>
          <p:nvSpPr>
            <p:cNvPr id="315400" name="Oval 8"/>
            <p:cNvSpPr>
              <a:spLocks noChangeArrowheads="1"/>
            </p:cNvSpPr>
            <p:nvPr/>
          </p:nvSpPr>
          <p:spPr bwMode="auto">
            <a:xfrm>
              <a:off x="4740" y="890"/>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v4</a:t>
              </a:r>
            </a:p>
          </p:txBody>
        </p:sp>
        <p:sp>
          <p:nvSpPr>
            <p:cNvPr id="315401" name="Line 9"/>
            <p:cNvSpPr>
              <a:spLocks noChangeShapeType="1"/>
            </p:cNvSpPr>
            <p:nvPr/>
          </p:nvSpPr>
          <p:spPr bwMode="auto">
            <a:xfrm>
              <a:off x="4015" y="391"/>
              <a:ext cx="0" cy="499"/>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5402" name="Line 10"/>
            <p:cNvSpPr>
              <a:spLocks noChangeShapeType="1"/>
            </p:cNvSpPr>
            <p:nvPr/>
          </p:nvSpPr>
          <p:spPr bwMode="auto">
            <a:xfrm>
              <a:off x="4151" y="255"/>
              <a:ext cx="498"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5403" name="Line 11"/>
            <p:cNvSpPr>
              <a:spLocks noChangeShapeType="1"/>
            </p:cNvSpPr>
            <p:nvPr/>
          </p:nvSpPr>
          <p:spPr bwMode="auto">
            <a:xfrm>
              <a:off x="4150" y="1026"/>
              <a:ext cx="590"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5404" name="Line 12"/>
            <p:cNvSpPr>
              <a:spLocks noChangeShapeType="1"/>
            </p:cNvSpPr>
            <p:nvPr/>
          </p:nvSpPr>
          <p:spPr bwMode="auto">
            <a:xfrm flipV="1">
              <a:off x="4150" y="346"/>
              <a:ext cx="545" cy="59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5405" name="Oval 13"/>
            <p:cNvSpPr>
              <a:spLocks noChangeArrowheads="1"/>
            </p:cNvSpPr>
            <p:nvPr/>
          </p:nvSpPr>
          <p:spPr bwMode="auto">
            <a:xfrm>
              <a:off x="3243" y="11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v6</a:t>
              </a:r>
            </a:p>
          </p:txBody>
        </p:sp>
        <p:sp>
          <p:nvSpPr>
            <p:cNvPr id="315406" name="Line 14"/>
            <p:cNvSpPr>
              <a:spLocks noChangeShapeType="1"/>
            </p:cNvSpPr>
            <p:nvPr/>
          </p:nvSpPr>
          <p:spPr bwMode="auto">
            <a:xfrm>
              <a:off x="3515" y="255"/>
              <a:ext cx="364"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5407" name="Line 15"/>
            <p:cNvSpPr>
              <a:spLocks noChangeShapeType="1"/>
            </p:cNvSpPr>
            <p:nvPr/>
          </p:nvSpPr>
          <p:spPr bwMode="auto">
            <a:xfrm>
              <a:off x="4921" y="255"/>
              <a:ext cx="409"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15408" name="Group 16"/>
          <p:cNvGrpSpPr>
            <a:grpSpLocks/>
          </p:cNvGrpSpPr>
          <p:nvPr/>
        </p:nvGrpSpPr>
        <p:grpSpPr bwMode="auto">
          <a:xfrm>
            <a:off x="1116013" y="2047875"/>
            <a:ext cx="647700" cy="1800225"/>
            <a:chOff x="839" y="1117"/>
            <a:chExt cx="408" cy="1134"/>
          </a:xfrm>
        </p:grpSpPr>
        <p:sp>
          <p:nvSpPr>
            <p:cNvPr id="315409" name="Rectangle 17"/>
            <p:cNvSpPr>
              <a:spLocks noChangeArrowheads="1"/>
            </p:cNvSpPr>
            <p:nvPr/>
          </p:nvSpPr>
          <p:spPr bwMode="auto">
            <a:xfrm>
              <a:off x="839" y="202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v1</a:t>
              </a:r>
            </a:p>
          </p:txBody>
        </p:sp>
        <p:sp>
          <p:nvSpPr>
            <p:cNvPr id="315410" name="Rectangle 18"/>
            <p:cNvSpPr>
              <a:spLocks noChangeArrowheads="1"/>
            </p:cNvSpPr>
            <p:nvPr/>
          </p:nvSpPr>
          <p:spPr bwMode="auto">
            <a:xfrm>
              <a:off x="839" y="179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sp>
          <p:nvSpPr>
            <p:cNvPr id="315411" name="Rectangle 19"/>
            <p:cNvSpPr>
              <a:spLocks noChangeArrowheads="1"/>
            </p:cNvSpPr>
            <p:nvPr/>
          </p:nvSpPr>
          <p:spPr bwMode="auto">
            <a:xfrm>
              <a:off x="839" y="1571"/>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sp>
          <p:nvSpPr>
            <p:cNvPr id="315412" name="Rectangle 20"/>
            <p:cNvSpPr>
              <a:spLocks noChangeArrowheads="1"/>
            </p:cNvSpPr>
            <p:nvPr/>
          </p:nvSpPr>
          <p:spPr bwMode="auto">
            <a:xfrm>
              <a:off x="839" y="134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sp>
          <p:nvSpPr>
            <p:cNvPr id="315413" name="Rectangle 21"/>
            <p:cNvSpPr>
              <a:spLocks noChangeArrowheads="1"/>
            </p:cNvSpPr>
            <p:nvPr/>
          </p:nvSpPr>
          <p:spPr bwMode="auto">
            <a:xfrm>
              <a:off x="839" y="111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grpSp>
      <p:grpSp>
        <p:nvGrpSpPr>
          <p:cNvPr id="315414" name="Group 22"/>
          <p:cNvGrpSpPr>
            <a:grpSpLocks/>
          </p:cNvGrpSpPr>
          <p:nvPr/>
        </p:nvGrpSpPr>
        <p:grpSpPr bwMode="auto">
          <a:xfrm>
            <a:off x="7380288" y="4183063"/>
            <a:ext cx="647700" cy="1800225"/>
            <a:chOff x="839" y="1117"/>
            <a:chExt cx="408" cy="1134"/>
          </a:xfrm>
        </p:grpSpPr>
        <p:sp>
          <p:nvSpPr>
            <p:cNvPr id="315415" name="Rectangle 23"/>
            <p:cNvSpPr>
              <a:spLocks noChangeArrowheads="1"/>
            </p:cNvSpPr>
            <p:nvPr/>
          </p:nvSpPr>
          <p:spPr bwMode="auto">
            <a:xfrm>
              <a:off x="839" y="202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sp>
          <p:nvSpPr>
            <p:cNvPr id="315416" name="Rectangle 24"/>
            <p:cNvSpPr>
              <a:spLocks noChangeArrowheads="1"/>
            </p:cNvSpPr>
            <p:nvPr/>
          </p:nvSpPr>
          <p:spPr bwMode="auto">
            <a:xfrm>
              <a:off x="839" y="179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sp>
          <p:nvSpPr>
            <p:cNvPr id="315417" name="Rectangle 25"/>
            <p:cNvSpPr>
              <a:spLocks noChangeArrowheads="1"/>
            </p:cNvSpPr>
            <p:nvPr/>
          </p:nvSpPr>
          <p:spPr bwMode="auto">
            <a:xfrm>
              <a:off x="839" y="1571"/>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sp>
          <p:nvSpPr>
            <p:cNvPr id="315418" name="Rectangle 26"/>
            <p:cNvSpPr>
              <a:spLocks noChangeArrowheads="1"/>
            </p:cNvSpPr>
            <p:nvPr/>
          </p:nvSpPr>
          <p:spPr bwMode="auto">
            <a:xfrm>
              <a:off x="839" y="134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sp>
          <p:nvSpPr>
            <p:cNvPr id="315419" name="Rectangle 27"/>
            <p:cNvSpPr>
              <a:spLocks noChangeArrowheads="1"/>
            </p:cNvSpPr>
            <p:nvPr/>
          </p:nvSpPr>
          <p:spPr bwMode="auto">
            <a:xfrm>
              <a:off x="839" y="111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grpSp>
      <p:grpSp>
        <p:nvGrpSpPr>
          <p:cNvPr id="315420" name="Group 28"/>
          <p:cNvGrpSpPr>
            <a:grpSpLocks/>
          </p:cNvGrpSpPr>
          <p:nvPr/>
        </p:nvGrpSpPr>
        <p:grpSpPr bwMode="auto">
          <a:xfrm>
            <a:off x="2339975" y="247650"/>
            <a:ext cx="4968875" cy="3600450"/>
            <a:chOff x="1474" y="164"/>
            <a:chExt cx="3130" cy="2268"/>
          </a:xfrm>
        </p:grpSpPr>
        <p:grpSp>
          <p:nvGrpSpPr>
            <p:cNvPr id="315421" name="Group 29"/>
            <p:cNvGrpSpPr>
              <a:grpSpLocks/>
            </p:cNvGrpSpPr>
            <p:nvPr/>
          </p:nvGrpSpPr>
          <p:grpSpPr bwMode="auto">
            <a:xfrm>
              <a:off x="1474" y="1298"/>
              <a:ext cx="408" cy="1134"/>
              <a:chOff x="839" y="1117"/>
              <a:chExt cx="408" cy="1134"/>
            </a:xfrm>
          </p:grpSpPr>
          <p:sp>
            <p:nvSpPr>
              <p:cNvPr id="315422" name="Rectangle 30"/>
              <p:cNvSpPr>
                <a:spLocks noChangeArrowheads="1"/>
              </p:cNvSpPr>
              <p:nvPr/>
            </p:nvSpPr>
            <p:spPr bwMode="auto">
              <a:xfrm>
                <a:off x="839" y="202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v1</a:t>
                </a:r>
              </a:p>
            </p:txBody>
          </p:sp>
          <p:sp>
            <p:nvSpPr>
              <p:cNvPr id="315423" name="Rectangle 31"/>
              <p:cNvSpPr>
                <a:spLocks noChangeArrowheads="1"/>
              </p:cNvSpPr>
              <p:nvPr/>
            </p:nvSpPr>
            <p:spPr bwMode="auto">
              <a:xfrm>
                <a:off x="839" y="179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v2</a:t>
                </a:r>
              </a:p>
            </p:txBody>
          </p:sp>
          <p:sp>
            <p:nvSpPr>
              <p:cNvPr id="315424" name="Rectangle 32"/>
              <p:cNvSpPr>
                <a:spLocks noChangeArrowheads="1"/>
              </p:cNvSpPr>
              <p:nvPr/>
            </p:nvSpPr>
            <p:spPr bwMode="auto">
              <a:xfrm>
                <a:off x="839" y="1571"/>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sp>
            <p:nvSpPr>
              <p:cNvPr id="315425" name="Rectangle 33"/>
              <p:cNvSpPr>
                <a:spLocks noChangeArrowheads="1"/>
              </p:cNvSpPr>
              <p:nvPr/>
            </p:nvSpPr>
            <p:spPr bwMode="auto">
              <a:xfrm>
                <a:off x="839" y="134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sp>
            <p:nvSpPr>
              <p:cNvPr id="315426" name="Rectangle 34"/>
              <p:cNvSpPr>
                <a:spLocks noChangeArrowheads="1"/>
              </p:cNvSpPr>
              <p:nvPr/>
            </p:nvSpPr>
            <p:spPr bwMode="auto">
              <a:xfrm>
                <a:off x="839" y="111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grpSp>
        <p:sp>
          <p:nvSpPr>
            <p:cNvPr id="315427" name="Line 35"/>
            <p:cNvSpPr>
              <a:spLocks noChangeShapeType="1"/>
            </p:cNvSpPr>
            <p:nvPr/>
          </p:nvSpPr>
          <p:spPr bwMode="auto">
            <a:xfrm>
              <a:off x="4195" y="164"/>
              <a:ext cx="409" cy="0"/>
            </a:xfrm>
            <a:prstGeom prst="line">
              <a:avLst/>
            </a:prstGeom>
            <a:noFill/>
            <a:ln w="25400">
              <a:solidFill>
                <a:srgbClr val="FF0000"/>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15428" name="Group 36"/>
          <p:cNvGrpSpPr>
            <a:grpSpLocks/>
          </p:cNvGrpSpPr>
          <p:nvPr/>
        </p:nvGrpSpPr>
        <p:grpSpPr bwMode="auto">
          <a:xfrm>
            <a:off x="3563938" y="536575"/>
            <a:ext cx="3671887" cy="3311525"/>
            <a:chOff x="2245" y="346"/>
            <a:chExt cx="2313" cy="2086"/>
          </a:xfrm>
        </p:grpSpPr>
        <p:grpSp>
          <p:nvGrpSpPr>
            <p:cNvPr id="315429" name="Group 37"/>
            <p:cNvGrpSpPr>
              <a:grpSpLocks/>
            </p:cNvGrpSpPr>
            <p:nvPr/>
          </p:nvGrpSpPr>
          <p:grpSpPr bwMode="auto">
            <a:xfrm>
              <a:off x="2245" y="1298"/>
              <a:ext cx="408" cy="1134"/>
              <a:chOff x="839" y="1117"/>
              <a:chExt cx="408" cy="1134"/>
            </a:xfrm>
          </p:grpSpPr>
          <p:sp>
            <p:nvSpPr>
              <p:cNvPr id="315430" name="Rectangle 38"/>
              <p:cNvSpPr>
                <a:spLocks noChangeArrowheads="1"/>
              </p:cNvSpPr>
              <p:nvPr/>
            </p:nvSpPr>
            <p:spPr bwMode="auto">
              <a:xfrm>
                <a:off x="839" y="202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v1</a:t>
                </a:r>
              </a:p>
            </p:txBody>
          </p:sp>
          <p:sp>
            <p:nvSpPr>
              <p:cNvPr id="315431" name="Rectangle 39"/>
              <p:cNvSpPr>
                <a:spLocks noChangeArrowheads="1"/>
              </p:cNvSpPr>
              <p:nvPr/>
            </p:nvSpPr>
            <p:spPr bwMode="auto">
              <a:xfrm>
                <a:off x="839" y="179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v2</a:t>
                </a:r>
              </a:p>
            </p:txBody>
          </p:sp>
          <p:sp>
            <p:nvSpPr>
              <p:cNvPr id="315432" name="Rectangle 40"/>
              <p:cNvSpPr>
                <a:spLocks noChangeArrowheads="1"/>
              </p:cNvSpPr>
              <p:nvPr/>
            </p:nvSpPr>
            <p:spPr bwMode="auto">
              <a:xfrm>
                <a:off x="839" y="1571"/>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v3</a:t>
                </a:r>
              </a:p>
            </p:txBody>
          </p:sp>
          <p:sp>
            <p:nvSpPr>
              <p:cNvPr id="315433" name="Rectangle 41"/>
              <p:cNvSpPr>
                <a:spLocks noChangeArrowheads="1"/>
              </p:cNvSpPr>
              <p:nvPr/>
            </p:nvSpPr>
            <p:spPr bwMode="auto">
              <a:xfrm>
                <a:off x="839" y="134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sp>
            <p:nvSpPr>
              <p:cNvPr id="315434" name="Rectangle 42"/>
              <p:cNvSpPr>
                <a:spLocks noChangeArrowheads="1"/>
              </p:cNvSpPr>
              <p:nvPr/>
            </p:nvSpPr>
            <p:spPr bwMode="auto">
              <a:xfrm>
                <a:off x="839" y="111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grpSp>
        <p:sp>
          <p:nvSpPr>
            <p:cNvPr id="315435" name="Line 43"/>
            <p:cNvSpPr>
              <a:spLocks noChangeShapeType="1"/>
            </p:cNvSpPr>
            <p:nvPr/>
          </p:nvSpPr>
          <p:spPr bwMode="auto">
            <a:xfrm flipH="1">
              <a:off x="4105" y="346"/>
              <a:ext cx="453" cy="499"/>
            </a:xfrm>
            <a:prstGeom prst="line">
              <a:avLst/>
            </a:prstGeom>
            <a:noFill/>
            <a:ln w="25400">
              <a:solidFill>
                <a:srgbClr val="FF0000"/>
              </a:solidFill>
              <a:miter lim="800000"/>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15436" name="Group 44"/>
          <p:cNvGrpSpPr>
            <a:grpSpLocks/>
          </p:cNvGrpSpPr>
          <p:nvPr/>
        </p:nvGrpSpPr>
        <p:grpSpPr bwMode="auto">
          <a:xfrm>
            <a:off x="4787900" y="1471613"/>
            <a:ext cx="2736850" cy="2376487"/>
            <a:chOff x="3016" y="935"/>
            <a:chExt cx="1724" cy="1497"/>
          </a:xfrm>
        </p:grpSpPr>
        <p:grpSp>
          <p:nvGrpSpPr>
            <p:cNvPr id="315437" name="Group 45"/>
            <p:cNvGrpSpPr>
              <a:grpSpLocks/>
            </p:cNvGrpSpPr>
            <p:nvPr/>
          </p:nvGrpSpPr>
          <p:grpSpPr bwMode="auto">
            <a:xfrm>
              <a:off x="3016" y="1298"/>
              <a:ext cx="408" cy="1134"/>
              <a:chOff x="839" y="1117"/>
              <a:chExt cx="408" cy="1134"/>
            </a:xfrm>
          </p:grpSpPr>
          <p:sp>
            <p:nvSpPr>
              <p:cNvPr id="315438" name="Rectangle 46"/>
              <p:cNvSpPr>
                <a:spLocks noChangeArrowheads="1"/>
              </p:cNvSpPr>
              <p:nvPr/>
            </p:nvSpPr>
            <p:spPr bwMode="auto">
              <a:xfrm>
                <a:off x="839" y="202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v1</a:t>
                </a:r>
              </a:p>
            </p:txBody>
          </p:sp>
          <p:sp>
            <p:nvSpPr>
              <p:cNvPr id="315439" name="Rectangle 47"/>
              <p:cNvSpPr>
                <a:spLocks noChangeArrowheads="1"/>
              </p:cNvSpPr>
              <p:nvPr/>
            </p:nvSpPr>
            <p:spPr bwMode="auto">
              <a:xfrm>
                <a:off x="839" y="179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v2</a:t>
                </a:r>
              </a:p>
            </p:txBody>
          </p:sp>
          <p:sp>
            <p:nvSpPr>
              <p:cNvPr id="315440" name="Rectangle 48"/>
              <p:cNvSpPr>
                <a:spLocks noChangeArrowheads="1"/>
              </p:cNvSpPr>
              <p:nvPr/>
            </p:nvSpPr>
            <p:spPr bwMode="auto">
              <a:xfrm>
                <a:off x="839" y="1571"/>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v3</a:t>
                </a:r>
              </a:p>
            </p:txBody>
          </p:sp>
          <p:sp>
            <p:nvSpPr>
              <p:cNvPr id="315441" name="Rectangle 49"/>
              <p:cNvSpPr>
                <a:spLocks noChangeArrowheads="1"/>
              </p:cNvSpPr>
              <p:nvPr/>
            </p:nvSpPr>
            <p:spPr bwMode="auto">
              <a:xfrm>
                <a:off x="839" y="134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v4</a:t>
                </a:r>
              </a:p>
            </p:txBody>
          </p:sp>
          <p:sp>
            <p:nvSpPr>
              <p:cNvPr id="315442" name="Rectangle 50"/>
              <p:cNvSpPr>
                <a:spLocks noChangeArrowheads="1"/>
              </p:cNvSpPr>
              <p:nvPr/>
            </p:nvSpPr>
            <p:spPr bwMode="auto">
              <a:xfrm>
                <a:off x="839" y="111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grpSp>
        <p:sp>
          <p:nvSpPr>
            <p:cNvPr id="315443" name="Line 51"/>
            <p:cNvSpPr>
              <a:spLocks noChangeShapeType="1"/>
            </p:cNvSpPr>
            <p:nvPr/>
          </p:nvSpPr>
          <p:spPr bwMode="auto">
            <a:xfrm>
              <a:off x="4241" y="935"/>
              <a:ext cx="499" cy="0"/>
            </a:xfrm>
            <a:prstGeom prst="line">
              <a:avLst/>
            </a:prstGeom>
            <a:noFill/>
            <a:ln w="25400">
              <a:solidFill>
                <a:srgbClr val="FF0000"/>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15444" name="Group 52"/>
          <p:cNvGrpSpPr>
            <a:grpSpLocks/>
          </p:cNvGrpSpPr>
          <p:nvPr/>
        </p:nvGrpSpPr>
        <p:grpSpPr bwMode="auto">
          <a:xfrm>
            <a:off x="6084888" y="1760538"/>
            <a:ext cx="1439862" cy="2087562"/>
            <a:chOff x="3833" y="1117"/>
            <a:chExt cx="907" cy="1315"/>
          </a:xfrm>
        </p:grpSpPr>
        <p:grpSp>
          <p:nvGrpSpPr>
            <p:cNvPr id="315445" name="Group 53"/>
            <p:cNvGrpSpPr>
              <a:grpSpLocks/>
            </p:cNvGrpSpPr>
            <p:nvPr/>
          </p:nvGrpSpPr>
          <p:grpSpPr bwMode="auto">
            <a:xfrm>
              <a:off x="3833" y="1298"/>
              <a:ext cx="408" cy="1134"/>
              <a:chOff x="839" y="1117"/>
              <a:chExt cx="408" cy="1134"/>
            </a:xfrm>
          </p:grpSpPr>
          <p:sp>
            <p:nvSpPr>
              <p:cNvPr id="315446" name="Rectangle 54"/>
              <p:cNvSpPr>
                <a:spLocks noChangeArrowheads="1"/>
              </p:cNvSpPr>
              <p:nvPr/>
            </p:nvSpPr>
            <p:spPr bwMode="auto">
              <a:xfrm>
                <a:off x="839" y="202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v1</a:t>
                </a:r>
              </a:p>
            </p:txBody>
          </p:sp>
          <p:sp>
            <p:nvSpPr>
              <p:cNvPr id="315447" name="Rectangle 55"/>
              <p:cNvSpPr>
                <a:spLocks noChangeArrowheads="1"/>
              </p:cNvSpPr>
              <p:nvPr/>
            </p:nvSpPr>
            <p:spPr bwMode="auto">
              <a:xfrm>
                <a:off x="839" y="179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v2</a:t>
                </a:r>
              </a:p>
            </p:txBody>
          </p:sp>
          <p:sp>
            <p:nvSpPr>
              <p:cNvPr id="315448" name="Rectangle 56"/>
              <p:cNvSpPr>
                <a:spLocks noChangeArrowheads="1"/>
              </p:cNvSpPr>
              <p:nvPr/>
            </p:nvSpPr>
            <p:spPr bwMode="auto">
              <a:xfrm>
                <a:off x="839" y="1571"/>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v3</a:t>
                </a:r>
              </a:p>
            </p:txBody>
          </p:sp>
          <p:sp>
            <p:nvSpPr>
              <p:cNvPr id="315449" name="Rectangle 57"/>
              <p:cNvSpPr>
                <a:spLocks noChangeArrowheads="1"/>
              </p:cNvSpPr>
              <p:nvPr/>
            </p:nvSpPr>
            <p:spPr bwMode="auto">
              <a:xfrm>
                <a:off x="839" y="134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sp>
            <p:nvSpPr>
              <p:cNvPr id="315450" name="Rectangle 58"/>
              <p:cNvSpPr>
                <a:spLocks noChangeArrowheads="1"/>
              </p:cNvSpPr>
              <p:nvPr/>
            </p:nvSpPr>
            <p:spPr bwMode="auto">
              <a:xfrm>
                <a:off x="839" y="111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grpSp>
        <p:sp>
          <p:nvSpPr>
            <p:cNvPr id="315451" name="Line 59"/>
            <p:cNvSpPr>
              <a:spLocks noChangeShapeType="1"/>
            </p:cNvSpPr>
            <p:nvPr/>
          </p:nvSpPr>
          <p:spPr bwMode="auto">
            <a:xfrm flipH="1">
              <a:off x="4241" y="1117"/>
              <a:ext cx="499" cy="0"/>
            </a:xfrm>
            <a:prstGeom prst="line">
              <a:avLst/>
            </a:prstGeom>
            <a:noFill/>
            <a:ln w="25400">
              <a:solidFill>
                <a:srgbClr val="FF0000"/>
              </a:solidFill>
              <a:prstDash val="dash"/>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15452" name="Group 60"/>
          <p:cNvGrpSpPr>
            <a:grpSpLocks/>
          </p:cNvGrpSpPr>
          <p:nvPr/>
        </p:nvGrpSpPr>
        <p:grpSpPr bwMode="auto">
          <a:xfrm>
            <a:off x="6877050" y="608013"/>
            <a:ext cx="1150938" cy="3240087"/>
            <a:chOff x="4332" y="391"/>
            <a:chExt cx="725" cy="2041"/>
          </a:xfrm>
        </p:grpSpPr>
        <p:grpSp>
          <p:nvGrpSpPr>
            <p:cNvPr id="315453" name="Group 61"/>
            <p:cNvGrpSpPr>
              <a:grpSpLocks/>
            </p:cNvGrpSpPr>
            <p:nvPr/>
          </p:nvGrpSpPr>
          <p:grpSpPr bwMode="auto">
            <a:xfrm>
              <a:off x="4649" y="1298"/>
              <a:ext cx="408" cy="1134"/>
              <a:chOff x="839" y="1117"/>
              <a:chExt cx="408" cy="1134"/>
            </a:xfrm>
          </p:grpSpPr>
          <p:sp>
            <p:nvSpPr>
              <p:cNvPr id="315454" name="Rectangle 62"/>
              <p:cNvSpPr>
                <a:spLocks noChangeArrowheads="1"/>
              </p:cNvSpPr>
              <p:nvPr/>
            </p:nvSpPr>
            <p:spPr bwMode="auto">
              <a:xfrm>
                <a:off x="839" y="202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v1</a:t>
                </a:r>
              </a:p>
            </p:txBody>
          </p:sp>
          <p:sp>
            <p:nvSpPr>
              <p:cNvPr id="315455" name="Rectangle 63"/>
              <p:cNvSpPr>
                <a:spLocks noChangeArrowheads="1"/>
              </p:cNvSpPr>
              <p:nvPr/>
            </p:nvSpPr>
            <p:spPr bwMode="auto">
              <a:xfrm>
                <a:off x="839" y="179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v2</a:t>
                </a:r>
              </a:p>
            </p:txBody>
          </p:sp>
          <p:sp>
            <p:nvSpPr>
              <p:cNvPr id="315456" name="Rectangle 64"/>
              <p:cNvSpPr>
                <a:spLocks noChangeArrowheads="1"/>
              </p:cNvSpPr>
              <p:nvPr/>
            </p:nvSpPr>
            <p:spPr bwMode="auto">
              <a:xfrm>
                <a:off x="839" y="1571"/>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sp>
            <p:nvSpPr>
              <p:cNvPr id="315457" name="Rectangle 65"/>
              <p:cNvSpPr>
                <a:spLocks noChangeArrowheads="1"/>
              </p:cNvSpPr>
              <p:nvPr/>
            </p:nvSpPr>
            <p:spPr bwMode="auto">
              <a:xfrm>
                <a:off x="839" y="134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sp>
            <p:nvSpPr>
              <p:cNvPr id="315458" name="Rectangle 66"/>
              <p:cNvSpPr>
                <a:spLocks noChangeArrowheads="1"/>
              </p:cNvSpPr>
              <p:nvPr/>
            </p:nvSpPr>
            <p:spPr bwMode="auto">
              <a:xfrm>
                <a:off x="839" y="111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grpSp>
        <p:sp>
          <p:nvSpPr>
            <p:cNvPr id="315459" name="Line 67"/>
            <p:cNvSpPr>
              <a:spLocks noChangeShapeType="1"/>
            </p:cNvSpPr>
            <p:nvPr/>
          </p:nvSpPr>
          <p:spPr bwMode="auto">
            <a:xfrm flipV="1">
              <a:off x="4332" y="391"/>
              <a:ext cx="408" cy="454"/>
            </a:xfrm>
            <a:prstGeom prst="line">
              <a:avLst/>
            </a:prstGeom>
            <a:noFill/>
            <a:ln w="25400">
              <a:solidFill>
                <a:srgbClr val="FF0000"/>
              </a:solidFill>
              <a:prstDash val="dash"/>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15460" name="Group 68"/>
          <p:cNvGrpSpPr>
            <a:grpSpLocks/>
          </p:cNvGrpSpPr>
          <p:nvPr/>
        </p:nvGrpSpPr>
        <p:grpSpPr bwMode="auto">
          <a:xfrm>
            <a:off x="1116013" y="222250"/>
            <a:ext cx="7343775" cy="5761038"/>
            <a:chOff x="703" y="164"/>
            <a:chExt cx="4626" cy="3629"/>
          </a:xfrm>
        </p:grpSpPr>
        <p:grpSp>
          <p:nvGrpSpPr>
            <p:cNvPr id="315461" name="Group 69"/>
            <p:cNvGrpSpPr>
              <a:grpSpLocks/>
            </p:cNvGrpSpPr>
            <p:nvPr/>
          </p:nvGrpSpPr>
          <p:grpSpPr bwMode="auto">
            <a:xfrm>
              <a:off x="703" y="2659"/>
              <a:ext cx="408" cy="1134"/>
              <a:chOff x="839" y="1117"/>
              <a:chExt cx="408" cy="1134"/>
            </a:xfrm>
          </p:grpSpPr>
          <p:sp>
            <p:nvSpPr>
              <p:cNvPr id="315462" name="Rectangle 70"/>
              <p:cNvSpPr>
                <a:spLocks noChangeArrowheads="1"/>
              </p:cNvSpPr>
              <p:nvPr/>
            </p:nvSpPr>
            <p:spPr bwMode="auto">
              <a:xfrm>
                <a:off x="839" y="202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v1</a:t>
                </a:r>
              </a:p>
            </p:txBody>
          </p:sp>
          <p:sp>
            <p:nvSpPr>
              <p:cNvPr id="315463" name="Rectangle 71"/>
              <p:cNvSpPr>
                <a:spLocks noChangeArrowheads="1"/>
              </p:cNvSpPr>
              <p:nvPr/>
            </p:nvSpPr>
            <p:spPr bwMode="auto">
              <a:xfrm>
                <a:off x="839" y="179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v2</a:t>
                </a:r>
              </a:p>
            </p:txBody>
          </p:sp>
          <p:sp>
            <p:nvSpPr>
              <p:cNvPr id="315464" name="Rectangle 72"/>
              <p:cNvSpPr>
                <a:spLocks noChangeArrowheads="1"/>
              </p:cNvSpPr>
              <p:nvPr/>
            </p:nvSpPr>
            <p:spPr bwMode="auto">
              <a:xfrm>
                <a:off x="839" y="1571"/>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v5</a:t>
                </a:r>
              </a:p>
            </p:txBody>
          </p:sp>
          <p:sp>
            <p:nvSpPr>
              <p:cNvPr id="315465" name="Rectangle 73"/>
              <p:cNvSpPr>
                <a:spLocks noChangeArrowheads="1"/>
              </p:cNvSpPr>
              <p:nvPr/>
            </p:nvSpPr>
            <p:spPr bwMode="auto">
              <a:xfrm>
                <a:off x="839" y="134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sp>
            <p:nvSpPr>
              <p:cNvPr id="315466" name="Rectangle 74"/>
              <p:cNvSpPr>
                <a:spLocks noChangeArrowheads="1"/>
              </p:cNvSpPr>
              <p:nvPr/>
            </p:nvSpPr>
            <p:spPr bwMode="auto">
              <a:xfrm>
                <a:off x="839" y="111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grpSp>
        <p:sp>
          <p:nvSpPr>
            <p:cNvPr id="315467" name="Line 75"/>
            <p:cNvSpPr>
              <a:spLocks noChangeShapeType="1"/>
            </p:cNvSpPr>
            <p:nvPr/>
          </p:nvSpPr>
          <p:spPr bwMode="auto">
            <a:xfrm>
              <a:off x="4967" y="164"/>
              <a:ext cx="362" cy="0"/>
            </a:xfrm>
            <a:prstGeom prst="line">
              <a:avLst/>
            </a:prstGeom>
            <a:noFill/>
            <a:ln w="25400">
              <a:solidFill>
                <a:srgbClr val="FF0000"/>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15468" name="Group 76"/>
          <p:cNvGrpSpPr>
            <a:grpSpLocks/>
          </p:cNvGrpSpPr>
          <p:nvPr/>
        </p:nvGrpSpPr>
        <p:grpSpPr bwMode="auto">
          <a:xfrm>
            <a:off x="2339975" y="473075"/>
            <a:ext cx="6086475" cy="5510213"/>
            <a:chOff x="1474" y="322"/>
            <a:chExt cx="3834" cy="3471"/>
          </a:xfrm>
        </p:grpSpPr>
        <p:grpSp>
          <p:nvGrpSpPr>
            <p:cNvPr id="315469" name="Group 77"/>
            <p:cNvGrpSpPr>
              <a:grpSpLocks/>
            </p:cNvGrpSpPr>
            <p:nvPr/>
          </p:nvGrpSpPr>
          <p:grpSpPr bwMode="auto">
            <a:xfrm>
              <a:off x="1474" y="2659"/>
              <a:ext cx="408" cy="1134"/>
              <a:chOff x="839" y="1117"/>
              <a:chExt cx="408" cy="1134"/>
            </a:xfrm>
          </p:grpSpPr>
          <p:sp>
            <p:nvSpPr>
              <p:cNvPr id="315470" name="Rectangle 78"/>
              <p:cNvSpPr>
                <a:spLocks noChangeArrowheads="1"/>
              </p:cNvSpPr>
              <p:nvPr/>
            </p:nvSpPr>
            <p:spPr bwMode="auto">
              <a:xfrm>
                <a:off x="839" y="202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v1</a:t>
                </a:r>
              </a:p>
            </p:txBody>
          </p:sp>
          <p:sp>
            <p:nvSpPr>
              <p:cNvPr id="315471" name="Rectangle 79"/>
              <p:cNvSpPr>
                <a:spLocks noChangeArrowheads="1"/>
              </p:cNvSpPr>
              <p:nvPr/>
            </p:nvSpPr>
            <p:spPr bwMode="auto">
              <a:xfrm>
                <a:off x="839" y="179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v2</a:t>
                </a:r>
              </a:p>
            </p:txBody>
          </p:sp>
          <p:sp>
            <p:nvSpPr>
              <p:cNvPr id="315472" name="Rectangle 80"/>
              <p:cNvSpPr>
                <a:spLocks noChangeArrowheads="1"/>
              </p:cNvSpPr>
              <p:nvPr/>
            </p:nvSpPr>
            <p:spPr bwMode="auto">
              <a:xfrm>
                <a:off x="839" y="1571"/>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sp>
            <p:nvSpPr>
              <p:cNvPr id="315473" name="Rectangle 81"/>
              <p:cNvSpPr>
                <a:spLocks noChangeArrowheads="1"/>
              </p:cNvSpPr>
              <p:nvPr/>
            </p:nvSpPr>
            <p:spPr bwMode="auto">
              <a:xfrm>
                <a:off x="839" y="134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sp>
            <p:nvSpPr>
              <p:cNvPr id="315474" name="Rectangle 82"/>
              <p:cNvSpPr>
                <a:spLocks noChangeArrowheads="1"/>
              </p:cNvSpPr>
              <p:nvPr/>
            </p:nvSpPr>
            <p:spPr bwMode="auto">
              <a:xfrm>
                <a:off x="839" y="111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grpSp>
        <p:sp>
          <p:nvSpPr>
            <p:cNvPr id="315475" name="Line 83"/>
            <p:cNvSpPr>
              <a:spLocks noChangeShapeType="1"/>
            </p:cNvSpPr>
            <p:nvPr/>
          </p:nvSpPr>
          <p:spPr bwMode="auto">
            <a:xfrm flipH="1">
              <a:off x="4945" y="322"/>
              <a:ext cx="363" cy="0"/>
            </a:xfrm>
            <a:prstGeom prst="line">
              <a:avLst/>
            </a:prstGeom>
            <a:noFill/>
            <a:ln w="25400">
              <a:solidFill>
                <a:srgbClr val="FF0000"/>
              </a:solidFill>
              <a:prstDash val="dash"/>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15476" name="Group 84"/>
          <p:cNvGrpSpPr>
            <a:grpSpLocks/>
          </p:cNvGrpSpPr>
          <p:nvPr/>
        </p:nvGrpSpPr>
        <p:grpSpPr bwMode="auto">
          <a:xfrm>
            <a:off x="3563938" y="450850"/>
            <a:ext cx="3744912" cy="5532438"/>
            <a:chOff x="2245" y="308"/>
            <a:chExt cx="2359" cy="3485"/>
          </a:xfrm>
        </p:grpSpPr>
        <p:grpSp>
          <p:nvGrpSpPr>
            <p:cNvPr id="315477" name="Group 85"/>
            <p:cNvGrpSpPr>
              <a:grpSpLocks/>
            </p:cNvGrpSpPr>
            <p:nvPr/>
          </p:nvGrpSpPr>
          <p:grpSpPr bwMode="auto">
            <a:xfrm>
              <a:off x="2245" y="2659"/>
              <a:ext cx="408" cy="1134"/>
              <a:chOff x="839" y="1117"/>
              <a:chExt cx="408" cy="1134"/>
            </a:xfrm>
          </p:grpSpPr>
          <p:sp>
            <p:nvSpPr>
              <p:cNvPr id="315478" name="Rectangle 86"/>
              <p:cNvSpPr>
                <a:spLocks noChangeArrowheads="1"/>
              </p:cNvSpPr>
              <p:nvPr/>
            </p:nvSpPr>
            <p:spPr bwMode="auto">
              <a:xfrm>
                <a:off x="839" y="202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v1</a:t>
                </a:r>
              </a:p>
            </p:txBody>
          </p:sp>
          <p:sp>
            <p:nvSpPr>
              <p:cNvPr id="315479" name="Rectangle 87"/>
              <p:cNvSpPr>
                <a:spLocks noChangeArrowheads="1"/>
              </p:cNvSpPr>
              <p:nvPr/>
            </p:nvSpPr>
            <p:spPr bwMode="auto">
              <a:xfrm>
                <a:off x="839" y="179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sp>
            <p:nvSpPr>
              <p:cNvPr id="315480" name="Rectangle 88"/>
              <p:cNvSpPr>
                <a:spLocks noChangeArrowheads="1"/>
              </p:cNvSpPr>
              <p:nvPr/>
            </p:nvSpPr>
            <p:spPr bwMode="auto">
              <a:xfrm>
                <a:off x="839" y="1571"/>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sp>
            <p:nvSpPr>
              <p:cNvPr id="315481" name="Rectangle 89"/>
              <p:cNvSpPr>
                <a:spLocks noChangeArrowheads="1"/>
              </p:cNvSpPr>
              <p:nvPr/>
            </p:nvSpPr>
            <p:spPr bwMode="auto">
              <a:xfrm>
                <a:off x="839" y="134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sp>
            <p:nvSpPr>
              <p:cNvPr id="315482" name="Rectangle 90"/>
              <p:cNvSpPr>
                <a:spLocks noChangeArrowheads="1"/>
              </p:cNvSpPr>
              <p:nvPr/>
            </p:nvSpPr>
            <p:spPr bwMode="auto">
              <a:xfrm>
                <a:off x="839" y="111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grpSp>
        <p:sp>
          <p:nvSpPr>
            <p:cNvPr id="315483" name="Line 91"/>
            <p:cNvSpPr>
              <a:spLocks noChangeShapeType="1"/>
            </p:cNvSpPr>
            <p:nvPr/>
          </p:nvSpPr>
          <p:spPr bwMode="auto">
            <a:xfrm flipH="1">
              <a:off x="4195" y="308"/>
              <a:ext cx="409" cy="0"/>
            </a:xfrm>
            <a:prstGeom prst="line">
              <a:avLst/>
            </a:prstGeom>
            <a:noFill/>
            <a:ln w="25400">
              <a:solidFill>
                <a:srgbClr val="FF0000"/>
              </a:solidFill>
              <a:prstDash val="dash"/>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15484" name="Group 92"/>
          <p:cNvGrpSpPr>
            <a:grpSpLocks/>
          </p:cNvGrpSpPr>
          <p:nvPr/>
        </p:nvGrpSpPr>
        <p:grpSpPr bwMode="auto">
          <a:xfrm>
            <a:off x="4787900" y="222250"/>
            <a:ext cx="1368425" cy="5761038"/>
            <a:chOff x="3016" y="164"/>
            <a:chExt cx="862" cy="3629"/>
          </a:xfrm>
        </p:grpSpPr>
        <p:grpSp>
          <p:nvGrpSpPr>
            <p:cNvPr id="315485" name="Group 93"/>
            <p:cNvGrpSpPr>
              <a:grpSpLocks/>
            </p:cNvGrpSpPr>
            <p:nvPr/>
          </p:nvGrpSpPr>
          <p:grpSpPr bwMode="auto">
            <a:xfrm>
              <a:off x="3016" y="2659"/>
              <a:ext cx="408" cy="1134"/>
              <a:chOff x="839" y="1117"/>
              <a:chExt cx="408" cy="1134"/>
            </a:xfrm>
          </p:grpSpPr>
          <p:sp>
            <p:nvSpPr>
              <p:cNvPr id="315486" name="Rectangle 94"/>
              <p:cNvSpPr>
                <a:spLocks noChangeArrowheads="1"/>
              </p:cNvSpPr>
              <p:nvPr/>
            </p:nvSpPr>
            <p:spPr bwMode="auto">
              <a:xfrm>
                <a:off x="839" y="202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v1</a:t>
                </a:r>
              </a:p>
            </p:txBody>
          </p:sp>
          <p:sp>
            <p:nvSpPr>
              <p:cNvPr id="315487" name="Rectangle 95"/>
              <p:cNvSpPr>
                <a:spLocks noChangeArrowheads="1"/>
              </p:cNvSpPr>
              <p:nvPr/>
            </p:nvSpPr>
            <p:spPr bwMode="auto">
              <a:xfrm>
                <a:off x="839" y="179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v6</a:t>
                </a:r>
              </a:p>
            </p:txBody>
          </p:sp>
          <p:sp>
            <p:nvSpPr>
              <p:cNvPr id="315488" name="Rectangle 96"/>
              <p:cNvSpPr>
                <a:spLocks noChangeArrowheads="1"/>
              </p:cNvSpPr>
              <p:nvPr/>
            </p:nvSpPr>
            <p:spPr bwMode="auto">
              <a:xfrm>
                <a:off x="839" y="1571"/>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sp>
            <p:nvSpPr>
              <p:cNvPr id="315489" name="Rectangle 97"/>
              <p:cNvSpPr>
                <a:spLocks noChangeArrowheads="1"/>
              </p:cNvSpPr>
              <p:nvPr/>
            </p:nvSpPr>
            <p:spPr bwMode="auto">
              <a:xfrm>
                <a:off x="839" y="134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sp>
            <p:nvSpPr>
              <p:cNvPr id="315490" name="Rectangle 98"/>
              <p:cNvSpPr>
                <a:spLocks noChangeArrowheads="1"/>
              </p:cNvSpPr>
              <p:nvPr/>
            </p:nvSpPr>
            <p:spPr bwMode="auto">
              <a:xfrm>
                <a:off x="839" y="111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grpSp>
        <p:sp>
          <p:nvSpPr>
            <p:cNvPr id="315491" name="Line 99"/>
            <p:cNvSpPr>
              <a:spLocks noChangeShapeType="1"/>
            </p:cNvSpPr>
            <p:nvPr/>
          </p:nvSpPr>
          <p:spPr bwMode="auto">
            <a:xfrm flipH="1">
              <a:off x="3560" y="164"/>
              <a:ext cx="318" cy="0"/>
            </a:xfrm>
            <a:prstGeom prst="line">
              <a:avLst/>
            </a:prstGeom>
            <a:noFill/>
            <a:ln w="25400">
              <a:solidFill>
                <a:srgbClr val="FF0000"/>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15492" name="Group 100"/>
          <p:cNvGrpSpPr>
            <a:grpSpLocks/>
          </p:cNvGrpSpPr>
          <p:nvPr/>
        </p:nvGrpSpPr>
        <p:grpSpPr bwMode="auto">
          <a:xfrm>
            <a:off x="5651500" y="438150"/>
            <a:ext cx="1081088" cy="5545138"/>
            <a:chOff x="3560" y="300"/>
            <a:chExt cx="681" cy="3493"/>
          </a:xfrm>
        </p:grpSpPr>
        <p:grpSp>
          <p:nvGrpSpPr>
            <p:cNvPr id="315493" name="Group 101"/>
            <p:cNvGrpSpPr>
              <a:grpSpLocks/>
            </p:cNvGrpSpPr>
            <p:nvPr/>
          </p:nvGrpSpPr>
          <p:grpSpPr bwMode="auto">
            <a:xfrm>
              <a:off x="3833" y="2659"/>
              <a:ext cx="408" cy="1134"/>
              <a:chOff x="839" y="1117"/>
              <a:chExt cx="408" cy="1134"/>
            </a:xfrm>
          </p:grpSpPr>
          <p:sp>
            <p:nvSpPr>
              <p:cNvPr id="315494" name="Rectangle 102"/>
              <p:cNvSpPr>
                <a:spLocks noChangeArrowheads="1"/>
              </p:cNvSpPr>
              <p:nvPr/>
            </p:nvSpPr>
            <p:spPr bwMode="auto">
              <a:xfrm>
                <a:off x="839" y="202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v1</a:t>
                </a:r>
              </a:p>
            </p:txBody>
          </p:sp>
          <p:sp>
            <p:nvSpPr>
              <p:cNvPr id="315495" name="Rectangle 103"/>
              <p:cNvSpPr>
                <a:spLocks noChangeArrowheads="1"/>
              </p:cNvSpPr>
              <p:nvPr/>
            </p:nvSpPr>
            <p:spPr bwMode="auto">
              <a:xfrm>
                <a:off x="839" y="179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sp>
            <p:nvSpPr>
              <p:cNvPr id="315496" name="Rectangle 104"/>
              <p:cNvSpPr>
                <a:spLocks noChangeArrowheads="1"/>
              </p:cNvSpPr>
              <p:nvPr/>
            </p:nvSpPr>
            <p:spPr bwMode="auto">
              <a:xfrm>
                <a:off x="839" y="1571"/>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sp>
            <p:nvSpPr>
              <p:cNvPr id="315497" name="Rectangle 105"/>
              <p:cNvSpPr>
                <a:spLocks noChangeArrowheads="1"/>
              </p:cNvSpPr>
              <p:nvPr/>
            </p:nvSpPr>
            <p:spPr bwMode="auto">
              <a:xfrm>
                <a:off x="839" y="1344"/>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sp>
            <p:nvSpPr>
              <p:cNvPr id="315498" name="Rectangle 106"/>
              <p:cNvSpPr>
                <a:spLocks noChangeArrowheads="1"/>
              </p:cNvSpPr>
              <p:nvPr/>
            </p:nvSpPr>
            <p:spPr bwMode="auto">
              <a:xfrm>
                <a:off x="839" y="1117"/>
                <a:ext cx="40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Times New Roman" pitchFamily="18" charset="0"/>
                </a:endParaRPr>
              </a:p>
            </p:txBody>
          </p:sp>
        </p:grpSp>
        <p:sp>
          <p:nvSpPr>
            <p:cNvPr id="315499" name="Line 107"/>
            <p:cNvSpPr>
              <a:spLocks noChangeShapeType="1"/>
            </p:cNvSpPr>
            <p:nvPr/>
          </p:nvSpPr>
          <p:spPr bwMode="auto">
            <a:xfrm>
              <a:off x="3560" y="300"/>
              <a:ext cx="318" cy="0"/>
            </a:xfrm>
            <a:prstGeom prst="line">
              <a:avLst/>
            </a:prstGeom>
            <a:noFill/>
            <a:ln w="25400">
              <a:solidFill>
                <a:srgbClr val="FF0000"/>
              </a:solidFill>
              <a:prstDash val="dash"/>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15500" name="Text Box 108"/>
          <p:cNvSpPr txBox="1">
            <a:spLocks noChangeArrowheads="1"/>
          </p:cNvSpPr>
          <p:nvPr/>
        </p:nvSpPr>
        <p:spPr bwMode="auto">
          <a:xfrm>
            <a:off x="1835150" y="6092825"/>
            <a:ext cx="575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楷体_GB2312" pitchFamily="49" charset="-122"/>
                <a:ea typeface="楷体_GB2312" pitchFamily="49" charset="-122"/>
              </a:rPr>
              <a:t>深度优先遍历：</a:t>
            </a:r>
            <a:r>
              <a:rPr lang="en-US" altLang="zh-CN" sz="2800" b="1">
                <a:latin typeface="楷体_GB2312" pitchFamily="49" charset="-122"/>
                <a:ea typeface="楷体_GB2312" pitchFamily="49" charset="-122"/>
              </a:rPr>
              <a:t>v1 v2 v3 v4 v5 v6</a:t>
            </a:r>
          </a:p>
        </p:txBody>
      </p:sp>
    </p:spTree>
    <p:extLst>
      <p:ext uri="{BB962C8B-B14F-4D97-AF65-F5344CB8AC3E}">
        <p14:creationId xmlns:p14="http://schemas.microsoft.com/office/powerpoint/2010/main" val="3438970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15408"/>
                                        </p:tgtEl>
                                        <p:attrNameLst>
                                          <p:attrName>style.visibility</p:attrName>
                                        </p:attrNameLst>
                                      </p:cBhvr>
                                      <p:to>
                                        <p:strVal val="visible"/>
                                      </p:to>
                                    </p:set>
                                    <p:animEffect transition="in" filter="wipe(down)">
                                      <p:cBhvr>
                                        <p:cTn id="7" dur="500"/>
                                        <p:tgtEl>
                                          <p:spTgt spid="3154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15420"/>
                                        </p:tgtEl>
                                        <p:attrNameLst>
                                          <p:attrName>style.visibility</p:attrName>
                                        </p:attrNameLst>
                                      </p:cBhvr>
                                      <p:to>
                                        <p:strVal val="visible"/>
                                      </p:to>
                                    </p:set>
                                    <p:animEffect transition="in" filter="wipe(down)">
                                      <p:cBhvr>
                                        <p:cTn id="12" dur="500"/>
                                        <p:tgtEl>
                                          <p:spTgt spid="3154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15428"/>
                                        </p:tgtEl>
                                        <p:attrNameLst>
                                          <p:attrName>style.visibility</p:attrName>
                                        </p:attrNameLst>
                                      </p:cBhvr>
                                      <p:to>
                                        <p:strVal val="visible"/>
                                      </p:to>
                                    </p:set>
                                    <p:animEffect transition="in" filter="wipe(down)">
                                      <p:cBhvr>
                                        <p:cTn id="17" dur="500"/>
                                        <p:tgtEl>
                                          <p:spTgt spid="3154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15436"/>
                                        </p:tgtEl>
                                        <p:attrNameLst>
                                          <p:attrName>style.visibility</p:attrName>
                                        </p:attrNameLst>
                                      </p:cBhvr>
                                      <p:to>
                                        <p:strVal val="visible"/>
                                      </p:to>
                                    </p:set>
                                    <p:animEffect transition="in" filter="wipe(down)">
                                      <p:cBhvr>
                                        <p:cTn id="22" dur="500"/>
                                        <p:tgtEl>
                                          <p:spTgt spid="3154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15444"/>
                                        </p:tgtEl>
                                        <p:attrNameLst>
                                          <p:attrName>style.visibility</p:attrName>
                                        </p:attrNameLst>
                                      </p:cBhvr>
                                      <p:to>
                                        <p:strVal val="visible"/>
                                      </p:to>
                                    </p:set>
                                    <p:animEffect transition="in" filter="wipe(down)">
                                      <p:cBhvr>
                                        <p:cTn id="27" dur="500"/>
                                        <p:tgtEl>
                                          <p:spTgt spid="3154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15452"/>
                                        </p:tgtEl>
                                        <p:attrNameLst>
                                          <p:attrName>style.visibility</p:attrName>
                                        </p:attrNameLst>
                                      </p:cBhvr>
                                      <p:to>
                                        <p:strVal val="visible"/>
                                      </p:to>
                                    </p:set>
                                    <p:animEffect transition="in" filter="wipe(down)">
                                      <p:cBhvr>
                                        <p:cTn id="32" dur="500"/>
                                        <p:tgtEl>
                                          <p:spTgt spid="3154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15460"/>
                                        </p:tgtEl>
                                        <p:attrNameLst>
                                          <p:attrName>style.visibility</p:attrName>
                                        </p:attrNameLst>
                                      </p:cBhvr>
                                      <p:to>
                                        <p:strVal val="visible"/>
                                      </p:to>
                                    </p:set>
                                    <p:animEffect transition="in" filter="wipe(down)">
                                      <p:cBhvr>
                                        <p:cTn id="37" dur="500"/>
                                        <p:tgtEl>
                                          <p:spTgt spid="3154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315468"/>
                                        </p:tgtEl>
                                        <p:attrNameLst>
                                          <p:attrName>style.visibility</p:attrName>
                                        </p:attrNameLst>
                                      </p:cBhvr>
                                      <p:to>
                                        <p:strVal val="visible"/>
                                      </p:to>
                                    </p:set>
                                    <p:animEffect transition="in" filter="wipe(down)">
                                      <p:cBhvr>
                                        <p:cTn id="42" dur="500"/>
                                        <p:tgtEl>
                                          <p:spTgt spid="31546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315476"/>
                                        </p:tgtEl>
                                        <p:attrNameLst>
                                          <p:attrName>style.visibility</p:attrName>
                                        </p:attrNameLst>
                                      </p:cBhvr>
                                      <p:to>
                                        <p:strVal val="visible"/>
                                      </p:to>
                                    </p:set>
                                    <p:animEffect transition="in" filter="wipe(down)">
                                      <p:cBhvr>
                                        <p:cTn id="47" dur="500"/>
                                        <p:tgtEl>
                                          <p:spTgt spid="31547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315484"/>
                                        </p:tgtEl>
                                        <p:attrNameLst>
                                          <p:attrName>style.visibility</p:attrName>
                                        </p:attrNameLst>
                                      </p:cBhvr>
                                      <p:to>
                                        <p:strVal val="visible"/>
                                      </p:to>
                                    </p:set>
                                    <p:animEffect transition="in" filter="wipe(down)">
                                      <p:cBhvr>
                                        <p:cTn id="52" dur="500"/>
                                        <p:tgtEl>
                                          <p:spTgt spid="31548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315492"/>
                                        </p:tgtEl>
                                        <p:attrNameLst>
                                          <p:attrName>style.visibility</p:attrName>
                                        </p:attrNameLst>
                                      </p:cBhvr>
                                      <p:to>
                                        <p:strVal val="visible"/>
                                      </p:to>
                                    </p:set>
                                    <p:animEffect transition="in" filter="wipe(down)">
                                      <p:cBhvr>
                                        <p:cTn id="57" dur="500"/>
                                        <p:tgtEl>
                                          <p:spTgt spid="31549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315414"/>
                                        </p:tgtEl>
                                        <p:attrNameLst>
                                          <p:attrName>style.visibility</p:attrName>
                                        </p:attrNameLst>
                                      </p:cBhvr>
                                      <p:to>
                                        <p:strVal val="visible"/>
                                      </p:to>
                                    </p:set>
                                    <p:animEffect transition="in" filter="wipe(down)">
                                      <p:cBhvr>
                                        <p:cTn id="62" dur="500"/>
                                        <p:tgtEl>
                                          <p:spTgt spid="31541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15500"/>
                                        </p:tgtEl>
                                        <p:attrNameLst>
                                          <p:attrName>style.visibility</p:attrName>
                                        </p:attrNameLst>
                                      </p:cBhvr>
                                      <p:to>
                                        <p:strVal val="visible"/>
                                      </p:to>
                                    </p:set>
                                    <p:anim calcmode="lin" valueType="num">
                                      <p:cBhvr additive="base">
                                        <p:cTn id="67" dur="500" fill="hold"/>
                                        <p:tgtEl>
                                          <p:spTgt spid="315500"/>
                                        </p:tgtEl>
                                        <p:attrNameLst>
                                          <p:attrName>ppt_x</p:attrName>
                                        </p:attrNameLst>
                                      </p:cBhvr>
                                      <p:tavLst>
                                        <p:tav tm="0">
                                          <p:val>
                                            <p:strVal val="#ppt_x"/>
                                          </p:val>
                                        </p:tav>
                                        <p:tav tm="100000">
                                          <p:val>
                                            <p:strVal val="#ppt_x"/>
                                          </p:val>
                                        </p:tav>
                                      </p:tavLst>
                                    </p:anim>
                                    <p:anim calcmode="lin" valueType="num">
                                      <p:cBhvr additive="base">
                                        <p:cTn id="68" dur="500" fill="hold"/>
                                        <p:tgtEl>
                                          <p:spTgt spid="3155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50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67907C90-5E92-4672-82A3-EA08E726FA0F}" type="slidenum">
              <a:rPr lang="en-US" altLang="zh-CN"/>
              <a:pPr/>
              <a:t>71</a:t>
            </a:fld>
            <a:r>
              <a:rPr lang="en-US" altLang="zh-CN"/>
              <a:t>-</a:t>
            </a:r>
          </a:p>
        </p:txBody>
      </p:sp>
      <p:sp>
        <p:nvSpPr>
          <p:cNvPr id="316418" name="Rectangle 2"/>
          <p:cNvSpPr>
            <a:spLocks noGrp="1" noChangeArrowheads="1"/>
          </p:cNvSpPr>
          <p:nvPr>
            <p:ph type="title"/>
          </p:nvPr>
        </p:nvSpPr>
        <p:spPr/>
        <p:txBody>
          <a:bodyPr/>
          <a:lstStyle/>
          <a:p>
            <a:r>
              <a:rPr lang="en-US" altLang="zh-CN">
                <a:ea typeface="楷体_GB2312" pitchFamily="49" charset="-122"/>
              </a:rPr>
              <a:t>3</a:t>
            </a:r>
            <a:r>
              <a:rPr lang="zh-CN" altLang="en-US">
                <a:ea typeface="楷体_GB2312" pitchFamily="49" charset="-122"/>
              </a:rPr>
              <a:t>．深度优先遍历</a:t>
            </a:r>
          </a:p>
        </p:txBody>
      </p:sp>
      <p:sp>
        <p:nvSpPr>
          <p:cNvPr id="316419" name="Rectangle 3" descr="Rectangle: Click to edit Master text styles&#10;Second level&#10;Third level&#10;Fourth level&#10;Fifth level"/>
          <p:cNvSpPr>
            <a:spLocks noGrp="1" noChangeArrowheads="1"/>
          </p:cNvSpPr>
          <p:nvPr>
            <p:ph type="body" idx="1"/>
          </p:nvPr>
        </p:nvSpPr>
        <p:spPr>
          <a:xfrm>
            <a:off x="1187624" y="1905000"/>
            <a:ext cx="7632526" cy="4114800"/>
          </a:xfrm>
        </p:spPr>
        <p:txBody>
          <a:bodyPr/>
          <a:lstStyle/>
          <a:p>
            <a:r>
              <a:rPr lang="zh-CN" altLang="en-US" dirty="0" smtClean="0"/>
              <a:t>初始状态</a:t>
            </a:r>
            <a:r>
              <a:rPr lang="en-US" altLang="zh-CN" dirty="0" smtClean="0"/>
              <a:t>    </a:t>
            </a:r>
            <a:r>
              <a:rPr lang="zh-CN" altLang="en-US" dirty="0"/>
              <a:t>所有结点均未被访问</a:t>
            </a:r>
            <a:r>
              <a:rPr lang="zh-CN" altLang="en-US" dirty="0" smtClean="0"/>
              <a:t>，</a:t>
            </a:r>
            <a:endParaRPr lang="en-US" altLang="zh-CN" dirty="0" smtClean="0"/>
          </a:p>
          <a:p>
            <a:pPr>
              <a:buFont typeface="Wingdings" pitchFamily="2" charset="2"/>
              <a:buNone/>
            </a:pPr>
            <a:r>
              <a:rPr lang="zh-CN" altLang="en-US" dirty="0" smtClean="0"/>
              <a:t>    附设</a:t>
            </a:r>
            <a:r>
              <a:rPr lang="zh-CN" altLang="en-US" dirty="0"/>
              <a:t>一个数组记录结点状态：</a:t>
            </a:r>
            <a:endParaRPr lang="en-US" altLang="zh-CN" dirty="0"/>
          </a:p>
          <a:p>
            <a:pPr>
              <a:buFont typeface="Wingdings" pitchFamily="2" charset="2"/>
              <a:buNone/>
            </a:pPr>
            <a:r>
              <a:rPr lang="en-US" altLang="zh-CN" dirty="0"/>
              <a:t>      </a:t>
            </a:r>
            <a:r>
              <a:rPr lang="en-US" altLang="zh-CN" b="0" dirty="0" err="1">
                <a:solidFill>
                  <a:srgbClr val="FF6600"/>
                </a:solidFill>
                <a:latin typeface="Times New Roman" pitchFamily="18" charset="0"/>
              </a:rPr>
              <a:t>bool</a:t>
            </a:r>
            <a:r>
              <a:rPr lang="en-US" altLang="zh-CN" b="0" dirty="0">
                <a:solidFill>
                  <a:srgbClr val="FF6600"/>
                </a:solidFill>
                <a:latin typeface="Times New Roman" pitchFamily="18" charset="0"/>
              </a:rPr>
              <a:t> visited[MAXSIZE];</a:t>
            </a:r>
          </a:p>
          <a:p>
            <a:r>
              <a:rPr lang="zh-CN" altLang="en-US" dirty="0"/>
              <a:t>从结点</a:t>
            </a:r>
            <a:r>
              <a:rPr lang="en-US" altLang="zh-CN" dirty="0"/>
              <a:t>v</a:t>
            </a:r>
            <a:r>
              <a:rPr lang="zh-CN" altLang="en-US" dirty="0"/>
              <a:t>开始访问</a:t>
            </a:r>
          </a:p>
          <a:p>
            <a:pPr>
              <a:buFont typeface="Wingdings" pitchFamily="2" charset="2"/>
              <a:buNone/>
            </a:pPr>
            <a:r>
              <a:rPr lang="en-US" altLang="zh-CN" b="0" dirty="0">
                <a:latin typeface="Times New Roman" pitchFamily="18" charset="0"/>
              </a:rPr>
              <a:t>         </a:t>
            </a:r>
            <a:r>
              <a:rPr lang="zh-CN" altLang="en-US" dirty="0">
                <a:latin typeface="Times New Roman" pitchFamily="18" charset="0"/>
              </a:rPr>
              <a:t>每访问一个结点，设置该结点的</a:t>
            </a:r>
            <a:r>
              <a:rPr lang="en-US" altLang="zh-CN" b="0" dirty="0">
                <a:solidFill>
                  <a:srgbClr val="FF6600"/>
                </a:solidFill>
                <a:latin typeface="Times New Roman" pitchFamily="18" charset="0"/>
              </a:rPr>
              <a:t>visited=true</a:t>
            </a:r>
          </a:p>
          <a:p>
            <a:pPr>
              <a:buFont typeface="Wingdings" pitchFamily="2" charset="2"/>
              <a:buNone/>
            </a:pPr>
            <a:endParaRPr lang="zh-CN" altLang="en-US" dirty="0"/>
          </a:p>
          <a:p>
            <a:pPr>
              <a:buFont typeface="Wingdings" pitchFamily="2" charset="2"/>
              <a:buNone/>
            </a:pPr>
            <a:r>
              <a:rPr lang="zh-CN" altLang="en-US" dirty="0"/>
              <a:t>     </a:t>
            </a:r>
            <a:endParaRPr lang="zh-CN" altLang="en-US" b="0" dirty="0">
              <a:solidFill>
                <a:srgbClr val="009900"/>
              </a:solidFill>
              <a:latin typeface="Times New Roman" pitchFamily="18" charset="0"/>
            </a:endParaRPr>
          </a:p>
        </p:txBody>
      </p:sp>
    </p:spTree>
    <p:extLst>
      <p:ext uri="{BB962C8B-B14F-4D97-AF65-F5344CB8AC3E}">
        <p14:creationId xmlns:p14="http://schemas.microsoft.com/office/powerpoint/2010/main" val="226358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lgn="l"/>
            <a:r>
              <a:rPr lang="en-US" altLang="zh-CN" dirty="0" smtClean="0"/>
              <a:t>3. </a:t>
            </a:r>
            <a:r>
              <a:rPr lang="zh-CN" altLang="en-US" dirty="0" smtClean="0"/>
              <a:t>深度</a:t>
            </a:r>
            <a:r>
              <a:rPr lang="zh-CN" altLang="en-US" dirty="0"/>
              <a:t>优先遍历</a:t>
            </a:r>
          </a:p>
        </p:txBody>
      </p:sp>
      <p:sp>
        <p:nvSpPr>
          <p:cNvPr id="317443" name="Rectangle 3" descr="Rectangle: Click to edit Master text styles&#10;Second level&#10;Third level&#10;Fourth level&#10;Fifth level"/>
          <p:cNvSpPr>
            <a:spLocks noGrp="1" noChangeArrowheads="1"/>
          </p:cNvSpPr>
          <p:nvPr>
            <p:ph type="body" idx="1"/>
          </p:nvPr>
        </p:nvSpPr>
        <p:spPr>
          <a:xfrm>
            <a:off x="1187624" y="1274872"/>
            <a:ext cx="7836024" cy="4089960"/>
          </a:xfrm>
        </p:spPr>
        <p:txBody>
          <a:bodyPr/>
          <a:lstStyle/>
          <a:p>
            <a:r>
              <a:rPr lang="zh-CN" altLang="en-US" dirty="0">
                <a:latin typeface="+mj-lt"/>
                <a:ea typeface="+mj-ea"/>
              </a:rPr>
              <a:t>邻接表和</a:t>
            </a:r>
            <a:r>
              <a:rPr lang="zh-CN" altLang="en-US" dirty="0" smtClean="0">
                <a:latin typeface="+mj-lt"/>
                <a:ea typeface="+mj-ea"/>
              </a:rPr>
              <a:t>邻接矩阵区别</a:t>
            </a:r>
            <a:endParaRPr lang="zh-CN" altLang="en-US" dirty="0">
              <a:latin typeface="+mj-lt"/>
              <a:ea typeface="+mj-ea"/>
            </a:endParaRPr>
          </a:p>
          <a:p>
            <a:pPr>
              <a:buFont typeface="Wingdings" pitchFamily="2" charset="2"/>
              <a:buNone/>
            </a:pPr>
            <a:r>
              <a:rPr lang="en-US" altLang="zh-CN" dirty="0">
                <a:latin typeface="+mj-lt"/>
                <a:ea typeface="+mj-ea"/>
              </a:rPr>
              <a:t>    </a:t>
            </a:r>
            <a:r>
              <a:rPr lang="zh-CN" altLang="en-US" dirty="0">
                <a:latin typeface="+mj-lt"/>
                <a:ea typeface="+mj-ea"/>
              </a:rPr>
              <a:t>如何寻找第一个未被访问的邻接点</a:t>
            </a:r>
            <a:r>
              <a:rPr lang="zh-CN" altLang="en-US" dirty="0" smtClean="0">
                <a:latin typeface="+mj-lt"/>
                <a:ea typeface="+mj-ea"/>
              </a:rPr>
              <a:t>？</a:t>
            </a:r>
          </a:p>
          <a:p>
            <a:pPr>
              <a:spcBef>
                <a:spcPct val="10000"/>
              </a:spcBef>
              <a:buFont typeface="Wingdings" pitchFamily="2" charset="2"/>
              <a:buNone/>
            </a:pPr>
            <a:r>
              <a:rPr lang="en-US" altLang="zh-CN" b="0" dirty="0" smtClean="0">
                <a:solidFill>
                  <a:srgbClr val="003300"/>
                </a:solidFill>
                <a:latin typeface="+mj-lt"/>
                <a:ea typeface="+mj-ea"/>
              </a:rPr>
              <a:t>       </a:t>
            </a:r>
            <a:endParaRPr lang="zh-CN" altLang="en-US" dirty="0">
              <a:latin typeface="+mj-lt"/>
              <a:ea typeface="+mj-ea"/>
            </a:endParaRPr>
          </a:p>
        </p:txBody>
      </p:sp>
      <p:sp>
        <p:nvSpPr>
          <p:cNvPr id="317444" name="Rectangle 4"/>
          <p:cNvSpPr>
            <a:spLocks noChangeArrowheads="1"/>
          </p:cNvSpPr>
          <p:nvPr/>
        </p:nvSpPr>
        <p:spPr bwMode="auto">
          <a:xfrm>
            <a:off x="1403648" y="2852350"/>
            <a:ext cx="7235527"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dirty="0" smtClean="0">
                <a:solidFill>
                  <a:srgbClr val="003300"/>
                </a:solidFill>
                <a:latin typeface="+mj-lt"/>
                <a:ea typeface="+mj-ea"/>
              </a:rPr>
              <a:t>      </a:t>
            </a:r>
            <a:r>
              <a:rPr lang="en-US" altLang="zh-CN" sz="2800" dirty="0" err="1" smtClean="0">
                <a:solidFill>
                  <a:srgbClr val="003300"/>
                </a:solidFill>
                <a:latin typeface="+mj-lt"/>
                <a:ea typeface="+mj-ea"/>
              </a:rPr>
              <a:t>ArcNode</a:t>
            </a:r>
            <a:r>
              <a:rPr lang="en-US" altLang="zh-CN" sz="2800" dirty="0" smtClean="0">
                <a:solidFill>
                  <a:srgbClr val="003300"/>
                </a:solidFill>
                <a:latin typeface="+mj-lt"/>
                <a:ea typeface="+mj-ea"/>
              </a:rPr>
              <a:t> *p = </a:t>
            </a:r>
            <a:r>
              <a:rPr lang="en-US" altLang="zh-CN" sz="2800" dirty="0" err="1" smtClean="0">
                <a:solidFill>
                  <a:srgbClr val="003300"/>
                </a:solidFill>
                <a:latin typeface="+mj-lt"/>
                <a:ea typeface="+mj-ea"/>
              </a:rPr>
              <a:t>adjvex</a:t>
            </a:r>
            <a:r>
              <a:rPr lang="en-US" altLang="zh-CN" sz="2800" dirty="0" smtClean="0">
                <a:solidFill>
                  <a:srgbClr val="003300"/>
                </a:solidFill>
                <a:latin typeface="+mj-lt"/>
                <a:ea typeface="+mj-ea"/>
              </a:rPr>
              <a:t>[v]. </a:t>
            </a:r>
            <a:r>
              <a:rPr lang="en-US" altLang="zh-CN" sz="2800" dirty="0" err="1" smtClean="0">
                <a:solidFill>
                  <a:srgbClr val="003300"/>
                </a:solidFill>
                <a:latin typeface="+mj-lt"/>
                <a:ea typeface="+mj-ea"/>
              </a:rPr>
              <a:t>firstarc</a:t>
            </a:r>
            <a:r>
              <a:rPr lang="en-US" altLang="zh-CN" sz="2800" dirty="0" smtClean="0">
                <a:solidFill>
                  <a:srgbClr val="003300"/>
                </a:solidFill>
                <a:latin typeface="+mj-lt"/>
                <a:ea typeface="+mj-ea"/>
              </a:rPr>
              <a:t>;</a:t>
            </a:r>
          </a:p>
          <a:p>
            <a:r>
              <a:rPr lang="en-US" altLang="zh-CN" sz="2800" dirty="0" smtClean="0">
                <a:latin typeface="+mj-lt"/>
                <a:ea typeface="+mj-ea"/>
              </a:rPr>
              <a:t>        </a:t>
            </a:r>
            <a:r>
              <a:rPr lang="en-US" altLang="zh-CN" sz="2800" dirty="0" smtClean="0">
                <a:solidFill>
                  <a:srgbClr val="0000FF"/>
                </a:solidFill>
                <a:latin typeface="+mj-lt"/>
                <a:ea typeface="+mj-ea"/>
              </a:rPr>
              <a:t>while </a:t>
            </a:r>
            <a:r>
              <a:rPr lang="en-US" altLang="zh-CN" sz="2800" dirty="0" smtClean="0">
                <a:solidFill>
                  <a:srgbClr val="003300"/>
                </a:solidFill>
                <a:latin typeface="+mj-lt"/>
                <a:ea typeface="+mj-ea"/>
              </a:rPr>
              <a:t>(p)</a:t>
            </a:r>
          </a:p>
          <a:p>
            <a:r>
              <a:rPr lang="en-US" altLang="zh-CN" sz="2800" dirty="0" smtClean="0">
                <a:solidFill>
                  <a:srgbClr val="003300"/>
                </a:solidFill>
                <a:latin typeface="+mj-lt"/>
                <a:ea typeface="+mj-ea"/>
              </a:rPr>
              <a:t>        {   </a:t>
            </a:r>
          </a:p>
          <a:p>
            <a:r>
              <a:rPr lang="en-US" altLang="zh-CN" sz="2800" dirty="0" smtClean="0">
                <a:latin typeface="+mj-lt"/>
                <a:ea typeface="+mj-ea"/>
              </a:rPr>
              <a:t>             </a:t>
            </a:r>
            <a:r>
              <a:rPr lang="en-US" altLang="zh-CN" sz="2800" dirty="0" err="1" smtClean="0">
                <a:solidFill>
                  <a:srgbClr val="0000FF"/>
                </a:solidFill>
                <a:latin typeface="+mj-lt"/>
                <a:ea typeface="+mj-ea"/>
              </a:rPr>
              <a:t>int</a:t>
            </a:r>
            <a:r>
              <a:rPr lang="en-US" altLang="zh-CN" sz="2800" dirty="0" smtClean="0">
                <a:solidFill>
                  <a:srgbClr val="0000FF"/>
                </a:solidFill>
                <a:latin typeface="+mj-lt"/>
                <a:ea typeface="+mj-ea"/>
              </a:rPr>
              <a:t> </a:t>
            </a:r>
            <a:r>
              <a:rPr lang="en-US" altLang="zh-CN" sz="2800" dirty="0" smtClean="0">
                <a:solidFill>
                  <a:srgbClr val="003300"/>
                </a:solidFill>
                <a:latin typeface="+mj-lt"/>
                <a:ea typeface="+mj-ea"/>
              </a:rPr>
              <a:t>j= p-&gt;</a:t>
            </a:r>
            <a:r>
              <a:rPr lang="en-US" altLang="zh-CN" sz="2800" dirty="0" err="1" smtClean="0">
                <a:solidFill>
                  <a:srgbClr val="003300"/>
                </a:solidFill>
                <a:latin typeface="+mj-lt"/>
                <a:ea typeface="+mj-ea"/>
              </a:rPr>
              <a:t>adjvex</a:t>
            </a:r>
            <a:r>
              <a:rPr lang="en-US" altLang="zh-CN" sz="2800" dirty="0" smtClean="0">
                <a:solidFill>
                  <a:srgbClr val="003300"/>
                </a:solidFill>
                <a:latin typeface="+mj-lt"/>
                <a:ea typeface="+mj-ea"/>
              </a:rPr>
              <a:t>;     </a:t>
            </a:r>
          </a:p>
          <a:p>
            <a:r>
              <a:rPr lang="en-US" altLang="zh-CN" sz="2800" dirty="0" smtClean="0">
                <a:solidFill>
                  <a:srgbClr val="003300"/>
                </a:solidFill>
                <a:latin typeface="+mj-lt"/>
                <a:ea typeface="+mj-ea"/>
              </a:rPr>
              <a:t>             </a:t>
            </a:r>
            <a:r>
              <a:rPr lang="en-US" altLang="zh-CN" sz="2800" dirty="0" smtClean="0">
                <a:solidFill>
                  <a:srgbClr val="0000FF"/>
                </a:solidFill>
                <a:latin typeface="+mj-lt"/>
                <a:ea typeface="+mj-ea"/>
              </a:rPr>
              <a:t>if</a:t>
            </a:r>
            <a:r>
              <a:rPr lang="en-US" altLang="zh-CN" sz="2800" dirty="0" smtClean="0">
                <a:solidFill>
                  <a:srgbClr val="003300"/>
                </a:solidFill>
                <a:latin typeface="+mj-lt"/>
                <a:ea typeface="+mj-ea"/>
              </a:rPr>
              <a:t> (visited[j]==0)      </a:t>
            </a:r>
          </a:p>
          <a:p>
            <a:r>
              <a:rPr lang="en-US" altLang="zh-CN" sz="2800" dirty="0" smtClean="0">
                <a:solidFill>
                  <a:srgbClr val="003300"/>
                </a:solidFill>
                <a:latin typeface="+mj-lt"/>
                <a:ea typeface="+mj-ea"/>
              </a:rPr>
              <a:t>                  DFS(j);</a:t>
            </a:r>
            <a:r>
              <a:rPr lang="en-US" altLang="zh-CN" sz="2800" dirty="0" smtClean="0">
                <a:latin typeface="+mj-lt"/>
                <a:ea typeface="+mj-ea"/>
              </a:rPr>
              <a:t>     </a:t>
            </a:r>
            <a:r>
              <a:rPr lang="en-US" altLang="zh-CN" sz="2800" dirty="0" smtClean="0">
                <a:solidFill>
                  <a:srgbClr val="009900"/>
                </a:solidFill>
                <a:latin typeface="+mj-lt"/>
                <a:ea typeface="+mj-ea"/>
              </a:rPr>
              <a:t>//</a:t>
            </a:r>
            <a:r>
              <a:rPr lang="zh-CN" altLang="en-US" sz="2800" dirty="0" smtClean="0">
                <a:solidFill>
                  <a:srgbClr val="009900"/>
                </a:solidFill>
                <a:latin typeface="+mj-lt"/>
                <a:ea typeface="+mj-ea"/>
              </a:rPr>
              <a:t>从</a:t>
            </a:r>
            <a:r>
              <a:rPr lang="en-US" altLang="zh-CN" sz="2800" dirty="0" smtClean="0">
                <a:solidFill>
                  <a:srgbClr val="009900"/>
                </a:solidFill>
                <a:latin typeface="+mj-lt"/>
                <a:ea typeface="+mj-ea"/>
              </a:rPr>
              <a:t>j</a:t>
            </a:r>
            <a:r>
              <a:rPr lang="zh-CN" altLang="en-US" sz="2800" dirty="0" smtClean="0">
                <a:solidFill>
                  <a:srgbClr val="009900"/>
                </a:solidFill>
                <a:latin typeface="+mj-lt"/>
                <a:ea typeface="+mj-ea"/>
              </a:rPr>
              <a:t>开始深度遍历</a:t>
            </a:r>
          </a:p>
          <a:p>
            <a:r>
              <a:rPr lang="en-US" altLang="zh-CN" sz="2800" dirty="0" smtClean="0">
                <a:solidFill>
                  <a:srgbClr val="009900"/>
                </a:solidFill>
                <a:latin typeface="+mj-lt"/>
                <a:ea typeface="+mj-ea"/>
              </a:rPr>
              <a:t>             </a:t>
            </a:r>
            <a:r>
              <a:rPr lang="en-US" altLang="zh-CN" sz="2800" dirty="0" smtClean="0">
                <a:solidFill>
                  <a:srgbClr val="003300"/>
                </a:solidFill>
                <a:latin typeface="+mj-lt"/>
                <a:ea typeface="+mj-ea"/>
              </a:rPr>
              <a:t>p = p-&gt;next; </a:t>
            </a:r>
          </a:p>
          <a:p>
            <a:r>
              <a:rPr lang="en-US" altLang="zh-CN" sz="2800" dirty="0" smtClean="0">
                <a:solidFill>
                  <a:srgbClr val="003300"/>
                </a:solidFill>
                <a:latin typeface="+mj-lt"/>
                <a:ea typeface="+mj-ea"/>
              </a:rPr>
              <a:t>        }</a:t>
            </a:r>
            <a:endParaRPr lang="en-US" altLang="zh-CN" sz="2800" dirty="0">
              <a:solidFill>
                <a:srgbClr val="003300"/>
              </a:solidFill>
              <a:latin typeface="+mj-lt"/>
              <a:ea typeface="+mj-ea"/>
            </a:endParaRPr>
          </a:p>
        </p:txBody>
      </p:sp>
      <p:grpSp>
        <p:nvGrpSpPr>
          <p:cNvPr id="86" name="组合 85"/>
          <p:cNvGrpSpPr/>
          <p:nvPr/>
        </p:nvGrpSpPr>
        <p:grpSpPr>
          <a:xfrm>
            <a:off x="5554729" y="116632"/>
            <a:ext cx="3625783" cy="1524488"/>
            <a:chOff x="4787454" y="-10304"/>
            <a:chExt cx="4398962" cy="1944216"/>
          </a:xfrm>
        </p:grpSpPr>
        <p:sp>
          <p:nvSpPr>
            <p:cNvPr id="87" name="Rectangle 6"/>
            <p:cNvSpPr>
              <a:spLocks noChangeArrowheads="1"/>
            </p:cNvSpPr>
            <p:nvPr/>
          </p:nvSpPr>
          <p:spPr bwMode="auto">
            <a:xfrm>
              <a:off x="5147816" y="-10304"/>
              <a:ext cx="440575" cy="37719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v1</a:t>
              </a:r>
            </a:p>
          </p:txBody>
        </p:sp>
        <p:sp>
          <p:nvSpPr>
            <p:cNvPr id="88" name="Rectangle 7"/>
            <p:cNvSpPr>
              <a:spLocks noChangeArrowheads="1"/>
            </p:cNvSpPr>
            <p:nvPr/>
          </p:nvSpPr>
          <p:spPr bwMode="auto">
            <a:xfrm>
              <a:off x="5588391" y="-10304"/>
              <a:ext cx="293716" cy="37719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800">
                <a:solidFill>
                  <a:srgbClr val="000000"/>
                </a:solidFill>
                <a:latin typeface="+mj-lt"/>
                <a:ea typeface="+mj-ea"/>
              </a:endParaRPr>
            </a:p>
          </p:txBody>
        </p:sp>
        <p:sp>
          <p:nvSpPr>
            <p:cNvPr id="89" name="Rectangle 8"/>
            <p:cNvSpPr>
              <a:spLocks noChangeArrowheads="1"/>
            </p:cNvSpPr>
            <p:nvPr/>
          </p:nvSpPr>
          <p:spPr bwMode="auto">
            <a:xfrm>
              <a:off x="5147816" y="366886"/>
              <a:ext cx="440575" cy="37719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rgbClr val="000000"/>
                  </a:solidFill>
                  <a:latin typeface="+mj-lt"/>
                  <a:ea typeface="+mj-ea"/>
                </a:rPr>
                <a:t>v2</a:t>
              </a:r>
            </a:p>
          </p:txBody>
        </p:sp>
        <p:sp>
          <p:nvSpPr>
            <p:cNvPr id="90" name="Rectangle 9"/>
            <p:cNvSpPr>
              <a:spLocks noChangeArrowheads="1"/>
            </p:cNvSpPr>
            <p:nvPr/>
          </p:nvSpPr>
          <p:spPr bwMode="auto">
            <a:xfrm>
              <a:off x="5588391" y="366886"/>
              <a:ext cx="293716" cy="37719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800" b="1" dirty="0">
                <a:solidFill>
                  <a:srgbClr val="000000"/>
                </a:solidFill>
                <a:latin typeface="+mj-lt"/>
                <a:ea typeface="+mj-ea"/>
              </a:endParaRPr>
            </a:p>
          </p:txBody>
        </p:sp>
        <p:sp>
          <p:nvSpPr>
            <p:cNvPr id="91" name="Rectangle 10"/>
            <p:cNvSpPr>
              <a:spLocks noChangeArrowheads="1"/>
            </p:cNvSpPr>
            <p:nvPr/>
          </p:nvSpPr>
          <p:spPr bwMode="auto">
            <a:xfrm>
              <a:off x="5147816" y="744076"/>
              <a:ext cx="440575" cy="37719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rgbClr val="000000"/>
                  </a:solidFill>
                  <a:latin typeface="+mj-lt"/>
                  <a:ea typeface="+mj-ea"/>
                </a:rPr>
                <a:t>v3</a:t>
              </a:r>
            </a:p>
          </p:txBody>
        </p:sp>
        <p:sp>
          <p:nvSpPr>
            <p:cNvPr id="92" name="Rectangle 11"/>
            <p:cNvSpPr>
              <a:spLocks noChangeArrowheads="1"/>
            </p:cNvSpPr>
            <p:nvPr/>
          </p:nvSpPr>
          <p:spPr bwMode="auto">
            <a:xfrm>
              <a:off x="5588391" y="744076"/>
              <a:ext cx="293716" cy="37719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800">
                <a:solidFill>
                  <a:srgbClr val="000000"/>
                </a:solidFill>
                <a:latin typeface="+mj-lt"/>
                <a:ea typeface="+mj-ea"/>
              </a:endParaRPr>
            </a:p>
          </p:txBody>
        </p:sp>
        <p:sp>
          <p:nvSpPr>
            <p:cNvPr id="93" name="Rectangle 12"/>
            <p:cNvSpPr>
              <a:spLocks noChangeArrowheads="1"/>
            </p:cNvSpPr>
            <p:nvPr/>
          </p:nvSpPr>
          <p:spPr bwMode="auto">
            <a:xfrm>
              <a:off x="5147816" y="1121266"/>
              <a:ext cx="440575" cy="37719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v4</a:t>
              </a:r>
            </a:p>
          </p:txBody>
        </p:sp>
        <p:sp>
          <p:nvSpPr>
            <p:cNvPr id="94" name="Rectangle 13"/>
            <p:cNvSpPr>
              <a:spLocks noChangeArrowheads="1"/>
            </p:cNvSpPr>
            <p:nvPr/>
          </p:nvSpPr>
          <p:spPr bwMode="auto">
            <a:xfrm>
              <a:off x="5588391" y="1121266"/>
              <a:ext cx="293716" cy="37719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800">
                <a:solidFill>
                  <a:srgbClr val="000000"/>
                </a:solidFill>
                <a:latin typeface="+mj-lt"/>
                <a:ea typeface="+mj-ea"/>
              </a:endParaRPr>
            </a:p>
          </p:txBody>
        </p:sp>
        <p:sp>
          <p:nvSpPr>
            <p:cNvPr id="95" name="Rectangle 14"/>
            <p:cNvSpPr>
              <a:spLocks noChangeArrowheads="1"/>
            </p:cNvSpPr>
            <p:nvPr/>
          </p:nvSpPr>
          <p:spPr bwMode="auto">
            <a:xfrm>
              <a:off x="5147816" y="1498456"/>
              <a:ext cx="440575" cy="37719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v5</a:t>
              </a:r>
            </a:p>
          </p:txBody>
        </p:sp>
        <p:sp>
          <p:nvSpPr>
            <p:cNvPr id="96" name="Rectangle 15"/>
            <p:cNvSpPr>
              <a:spLocks noChangeArrowheads="1"/>
            </p:cNvSpPr>
            <p:nvPr/>
          </p:nvSpPr>
          <p:spPr bwMode="auto">
            <a:xfrm>
              <a:off x="5588391" y="1498456"/>
              <a:ext cx="293716" cy="37719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800">
                <a:solidFill>
                  <a:srgbClr val="000000"/>
                </a:solidFill>
                <a:latin typeface="+mj-lt"/>
                <a:ea typeface="+mj-ea"/>
              </a:endParaRPr>
            </a:p>
          </p:txBody>
        </p:sp>
        <p:sp>
          <p:nvSpPr>
            <p:cNvPr id="97" name="Rectangle 16"/>
            <p:cNvSpPr>
              <a:spLocks noChangeArrowheads="1"/>
            </p:cNvSpPr>
            <p:nvPr/>
          </p:nvSpPr>
          <p:spPr bwMode="auto">
            <a:xfrm>
              <a:off x="6249252" y="-10304"/>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1</a:t>
              </a:r>
            </a:p>
          </p:txBody>
        </p:sp>
        <p:sp>
          <p:nvSpPr>
            <p:cNvPr id="98" name="Rectangle 17"/>
            <p:cNvSpPr>
              <a:spLocks noChangeArrowheads="1"/>
            </p:cNvSpPr>
            <p:nvPr/>
          </p:nvSpPr>
          <p:spPr bwMode="auto">
            <a:xfrm>
              <a:off x="6689827" y="-10304"/>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800">
                <a:solidFill>
                  <a:srgbClr val="000000"/>
                </a:solidFill>
                <a:latin typeface="+mj-lt"/>
                <a:ea typeface="+mj-ea"/>
              </a:endParaRPr>
            </a:p>
          </p:txBody>
        </p:sp>
        <p:sp>
          <p:nvSpPr>
            <p:cNvPr id="99" name="Line 18"/>
            <p:cNvSpPr>
              <a:spLocks noChangeShapeType="1"/>
            </p:cNvSpPr>
            <p:nvPr/>
          </p:nvSpPr>
          <p:spPr bwMode="auto">
            <a:xfrm>
              <a:off x="5735249" y="178291"/>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00" name="Rectangle 19"/>
            <p:cNvSpPr>
              <a:spLocks noChangeArrowheads="1"/>
            </p:cNvSpPr>
            <p:nvPr/>
          </p:nvSpPr>
          <p:spPr bwMode="auto">
            <a:xfrm>
              <a:off x="6249252" y="806941"/>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rgbClr val="000000"/>
                  </a:solidFill>
                  <a:latin typeface="+mj-lt"/>
                  <a:ea typeface="+mj-ea"/>
                </a:rPr>
                <a:t>1</a:t>
              </a:r>
            </a:p>
          </p:txBody>
        </p:sp>
        <p:sp>
          <p:nvSpPr>
            <p:cNvPr id="101" name="Rectangle 20"/>
            <p:cNvSpPr>
              <a:spLocks noChangeArrowheads="1"/>
            </p:cNvSpPr>
            <p:nvPr/>
          </p:nvSpPr>
          <p:spPr bwMode="auto">
            <a:xfrm>
              <a:off x="6689827" y="806941"/>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800" b="1">
                <a:solidFill>
                  <a:srgbClr val="000000"/>
                </a:solidFill>
                <a:latin typeface="+mj-lt"/>
                <a:ea typeface="+mj-ea"/>
              </a:endParaRPr>
            </a:p>
          </p:txBody>
        </p:sp>
        <p:sp>
          <p:nvSpPr>
            <p:cNvPr id="102" name="Line 21"/>
            <p:cNvSpPr>
              <a:spLocks noChangeShapeType="1"/>
            </p:cNvSpPr>
            <p:nvPr/>
          </p:nvSpPr>
          <p:spPr bwMode="auto">
            <a:xfrm>
              <a:off x="5735249" y="932671"/>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03" name="Rectangle 22"/>
            <p:cNvSpPr>
              <a:spLocks noChangeArrowheads="1"/>
            </p:cNvSpPr>
            <p:nvPr/>
          </p:nvSpPr>
          <p:spPr bwMode="auto">
            <a:xfrm>
              <a:off x="6249252" y="1184131"/>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smtClean="0">
                  <a:solidFill>
                    <a:srgbClr val="000000"/>
                  </a:solidFill>
                  <a:latin typeface="+mj-lt"/>
                  <a:ea typeface="+mj-ea"/>
                </a:rPr>
                <a:t>0</a:t>
              </a:r>
              <a:endParaRPr kumimoji="1" lang="en-US" altLang="zh-CN" sz="2800" dirty="0">
                <a:solidFill>
                  <a:srgbClr val="000000"/>
                </a:solidFill>
                <a:latin typeface="+mj-lt"/>
                <a:ea typeface="+mj-ea"/>
              </a:endParaRPr>
            </a:p>
          </p:txBody>
        </p:sp>
        <p:sp>
          <p:nvSpPr>
            <p:cNvPr id="104" name="Rectangle 23"/>
            <p:cNvSpPr>
              <a:spLocks noChangeArrowheads="1"/>
            </p:cNvSpPr>
            <p:nvPr/>
          </p:nvSpPr>
          <p:spPr bwMode="auto">
            <a:xfrm>
              <a:off x="6689827" y="1184131"/>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800" b="1" dirty="0">
                <a:solidFill>
                  <a:srgbClr val="000000"/>
                </a:solidFill>
                <a:latin typeface="+mj-lt"/>
                <a:ea typeface="+mj-ea"/>
              </a:endParaRPr>
            </a:p>
          </p:txBody>
        </p:sp>
        <p:sp>
          <p:nvSpPr>
            <p:cNvPr id="105" name="Line 24"/>
            <p:cNvSpPr>
              <a:spLocks noChangeShapeType="1"/>
            </p:cNvSpPr>
            <p:nvPr/>
          </p:nvSpPr>
          <p:spPr bwMode="auto">
            <a:xfrm>
              <a:off x="5735249" y="1309861"/>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06" name="Rectangle 25"/>
            <p:cNvSpPr>
              <a:spLocks noChangeArrowheads="1"/>
            </p:cNvSpPr>
            <p:nvPr/>
          </p:nvSpPr>
          <p:spPr bwMode="auto">
            <a:xfrm>
              <a:off x="6249252" y="1561321"/>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dirty="0">
                  <a:solidFill>
                    <a:srgbClr val="000000"/>
                  </a:solidFill>
                  <a:latin typeface="+mj-lt"/>
                  <a:ea typeface="+mj-ea"/>
                </a:rPr>
                <a:t>1</a:t>
              </a:r>
              <a:endParaRPr kumimoji="1" lang="en-US" altLang="zh-CN" sz="2800" dirty="0">
                <a:solidFill>
                  <a:srgbClr val="000000"/>
                </a:solidFill>
                <a:latin typeface="+mj-lt"/>
                <a:ea typeface="+mj-ea"/>
              </a:endParaRPr>
            </a:p>
          </p:txBody>
        </p:sp>
        <p:sp>
          <p:nvSpPr>
            <p:cNvPr id="107" name="Rectangle 26"/>
            <p:cNvSpPr>
              <a:spLocks noChangeArrowheads="1"/>
            </p:cNvSpPr>
            <p:nvPr/>
          </p:nvSpPr>
          <p:spPr bwMode="auto">
            <a:xfrm>
              <a:off x="6689827" y="1561321"/>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800" b="1" dirty="0">
                <a:solidFill>
                  <a:srgbClr val="000000"/>
                </a:solidFill>
                <a:latin typeface="+mj-lt"/>
                <a:ea typeface="+mj-ea"/>
              </a:endParaRPr>
            </a:p>
          </p:txBody>
        </p:sp>
        <p:sp>
          <p:nvSpPr>
            <p:cNvPr id="108" name="Line 27"/>
            <p:cNvSpPr>
              <a:spLocks noChangeShapeType="1"/>
            </p:cNvSpPr>
            <p:nvPr/>
          </p:nvSpPr>
          <p:spPr bwMode="auto">
            <a:xfrm>
              <a:off x="5735249" y="1687051"/>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09" name="Rectangle 28"/>
            <p:cNvSpPr>
              <a:spLocks noChangeArrowheads="1"/>
            </p:cNvSpPr>
            <p:nvPr/>
          </p:nvSpPr>
          <p:spPr bwMode="auto">
            <a:xfrm>
              <a:off x="7350689" y="-10304"/>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3</a:t>
              </a:r>
            </a:p>
          </p:txBody>
        </p:sp>
        <p:sp>
          <p:nvSpPr>
            <p:cNvPr id="110" name="Rectangle 29"/>
            <p:cNvSpPr>
              <a:spLocks noChangeArrowheads="1"/>
            </p:cNvSpPr>
            <p:nvPr/>
          </p:nvSpPr>
          <p:spPr bwMode="auto">
            <a:xfrm>
              <a:off x="7791263" y="-10304"/>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00"/>
                  </a:solidFill>
                  <a:latin typeface="+mj-lt"/>
                  <a:ea typeface="+mj-ea"/>
                </a:rPr>
                <a:t>∧</a:t>
              </a:r>
            </a:p>
          </p:txBody>
        </p:sp>
        <p:sp>
          <p:nvSpPr>
            <p:cNvPr id="111" name="Line 30"/>
            <p:cNvSpPr>
              <a:spLocks noChangeShapeType="1"/>
            </p:cNvSpPr>
            <p:nvPr/>
          </p:nvSpPr>
          <p:spPr bwMode="auto">
            <a:xfrm>
              <a:off x="6836685" y="115426"/>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12" name="Rectangle 31"/>
            <p:cNvSpPr>
              <a:spLocks noChangeArrowheads="1"/>
            </p:cNvSpPr>
            <p:nvPr/>
          </p:nvSpPr>
          <p:spPr bwMode="auto">
            <a:xfrm>
              <a:off x="7350689" y="806941"/>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rgbClr val="000000"/>
                  </a:solidFill>
                  <a:latin typeface="+mj-lt"/>
                  <a:ea typeface="+mj-ea"/>
                </a:rPr>
                <a:t>3</a:t>
              </a:r>
            </a:p>
          </p:txBody>
        </p:sp>
        <p:sp>
          <p:nvSpPr>
            <p:cNvPr id="113" name="Rectangle 32"/>
            <p:cNvSpPr>
              <a:spLocks noChangeArrowheads="1"/>
            </p:cNvSpPr>
            <p:nvPr/>
          </p:nvSpPr>
          <p:spPr bwMode="auto">
            <a:xfrm>
              <a:off x="7791263" y="806941"/>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800" b="1">
                <a:solidFill>
                  <a:srgbClr val="000000"/>
                </a:solidFill>
                <a:latin typeface="+mj-lt"/>
                <a:ea typeface="+mj-ea"/>
              </a:endParaRPr>
            </a:p>
          </p:txBody>
        </p:sp>
        <p:sp>
          <p:nvSpPr>
            <p:cNvPr id="114" name="Line 33"/>
            <p:cNvSpPr>
              <a:spLocks noChangeShapeType="1"/>
            </p:cNvSpPr>
            <p:nvPr/>
          </p:nvSpPr>
          <p:spPr bwMode="auto">
            <a:xfrm>
              <a:off x="6836685" y="932671"/>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15" name="Rectangle 34"/>
            <p:cNvSpPr>
              <a:spLocks noChangeArrowheads="1"/>
            </p:cNvSpPr>
            <p:nvPr/>
          </p:nvSpPr>
          <p:spPr bwMode="auto">
            <a:xfrm>
              <a:off x="8452125" y="806941"/>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rgbClr val="000000"/>
                  </a:solidFill>
                  <a:latin typeface="+mj-lt"/>
                  <a:ea typeface="+mj-ea"/>
                </a:rPr>
                <a:t>4</a:t>
              </a:r>
            </a:p>
          </p:txBody>
        </p:sp>
        <p:sp>
          <p:nvSpPr>
            <p:cNvPr id="116" name="Rectangle 35"/>
            <p:cNvSpPr>
              <a:spLocks noChangeArrowheads="1"/>
            </p:cNvSpPr>
            <p:nvPr/>
          </p:nvSpPr>
          <p:spPr bwMode="auto">
            <a:xfrm>
              <a:off x="8892700" y="806941"/>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00"/>
                  </a:solidFill>
                  <a:latin typeface="+mj-lt"/>
                  <a:ea typeface="+mj-ea"/>
                </a:rPr>
                <a:t>∧</a:t>
              </a:r>
            </a:p>
          </p:txBody>
        </p:sp>
        <p:sp>
          <p:nvSpPr>
            <p:cNvPr id="117" name="Line 36"/>
            <p:cNvSpPr>
              <a:spLocks noChangeShapeType="1"/>
            </p:cNvSpPr>
            <p:nvPr/>
          </p:nvSpPr>
          <p:spPr bwMode="auto">
            <a:xfrm>
              <a:off x="7938121" y="932671"/>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18" name="Text Box 37"/>
            <p:cNvSpPr txBox="1">
              <a:spLocks noChangeArrowheads="1"/>
            </p:cNvSpPr>
            <p:nvPr/>
          </p:nvSpPr>
          <p:spPr bwMode="auto">
            <a:xfrm>
              <a:off x="4787454" y="-5080"/>
              <a:ext cx="431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5000"/>
                </a:spcBef>
              </a:pPr>
              <a:r>
                <a:rPr lang="en-US" altLang="zh-CN" sz="2400" dirty="0">
                  <a:latin typeface="+mj-lt"/>
                  <a:ea typeface="+mj-ea"/>
                </a:rPr>
                <a:t>0</a:t>
              </a:r>
            </a:p>
            <a:p>
              <a:pPr>
                <a:lnSpc>
                  <a:spcPct val="80000"/>
                </a:lnSpc>
                <a:spcBef>
                  <a:spcPct val="25000"/>
                </a:spcBef>
              </a:pPr>
              <a:r>
                <a:rPr lang="en-US" altLang="zh-CN" sz="2400" dirty="0">
                  <a:latin typeface="+mj-lt"/>
                  <a:ea typeface="+mj-ea"/>
                </a:rPr>
                <a:t>1</a:t>
              </a:r>
            </a:p>
            <a:p>
              <a:pPr>
                <a:lnSpc>
                  <a:spcPct val="80000"/>
                </a:lnSpc>
                <a:spcBef>
                  <a:spcPct val="25000"/>
                </a:spcBef>
              </a:pPr>
              <a:r>
                <a:rPr lang="en-US" altLang="zh-CN" sz="2400" dirty="0">
                  <a:latin typeface="+mj-lt"/>
                  <a:ea typeface="+mj-ea"/>
                </a:rPr>
                <a:t>2</a:t>
              </a:r>
            </a:p>
            <a:p>
              <a:pPr>
                <a:lnSpc>
                  <a:spcPct val="80000"/>
                </a:lnSpc>
                <a:spcBef>
                  <a:spcPct val="25000"/>
                </a:spcBef>
              </a:pPr>
              <a:r>
                <a:rPr lang="en-US" altLang="zh-CN" sz="2400" dirty="0">
                  <a:latin typeface="+mj-lt"/>
                  <a:ea typeface="+mj-ea"/>
                </a:rPr>
                <a:t>3</a:t>
              </a:r>
            </a:p>
            <a:p>
              <a:pPr>
                <a:lnSpc>
                  <a:spcPct val="80000"/>
                </a:lnSpc>
                <a:spcBef>
                  <a:spcPct val="25000"/>
                </a:spcBef>
              </a:pPr>
              <a:r>
                <a:rPr lang="en-US" altLang="zh-CN" sz="2400" dirty="0">
                  <a:latin typeface="+mj-lt"/>
                  <a:ea typeface="+mj-ea"/>
                </a:rPr>
                <a:t>4</a:t>
              </a:r>
            </a:p>
          </p:txBody>
        </p:sp>
        <p:sp>
          <p:nvSpPr>
            <p:cNvPr id="119" name="Rectangle 19"/>
            <p:cNvSpPr>
              <a:spLocks noChangeArrowheads="1"/>
            </p:cNvSpPr>
            <p:nvPr/>
          </p:nvSpPr>
          <p:spPr bwMode="auto">
            <a:xfrm>
              <a:off x="6249252" y="395451"/>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dirty="0">
                  <a:solidFill>
                    <a:srgbClr val="000000"/>
                  </a:solidFill>
                  <a:latin typeface="+mj-lt"/>
                  <a:ea typeface="+mj-ea"/>
                </a:rPr>
                <a:t>0</a:t>
              </a:r>
              <a:endParaRPr kumimoji="1" lang="en-US" altLang="zh-CN" sz="2800" dirty="0">
                <a:solidFill>
                  <a:srgbClr val="000000"/>
                </a:solidFill>
                <a:latin typeface="+mj-lt"/>
                <a:ea typeface="+mj-ea"/>
              </a:endParaRPr>
            </a:p>
          </p:txBody>
        </p:sp>
        <p:sp>
          <p:nvSpPr>
            <p:cNvPr id="120" name="Rectangle 20"/>
            <p:cNvSpPr>
              <a:spLocks noChangeArrowheads="1"/>
            </p:cNvSpPr>
            <p:nvPr/>
          </p:nvSpPr>
          <p:spPr bwMode="auto">
            <a:xfrm>
              <a:off x="6689827" y="395451"/>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800" b="1">
                <a:solidFill>
                  <a:srgbClr val="000000"/>
                </a:solidFill>
                <a:latin typeface="+mj-lt"/>
                <a:ea typeface="+mj-ea"/>
              </a:endParaRPr>
            </a:p>
          </p:txBody>
        </p:sp>
        <p:sp>
          <p:nvSpPr>
            <p:cNvPr id="121" name="Line 21"/>
            <p:cNvSpPr>
              <a:spLocks noChangeShapeType="1"/>
            </p:cNvSpPr>
            <p:nvPr/>
          </p:nvSpPr>
          <p:spPr bwMode="auto">
            <a:xfrm>
              <a:off x="5735249" y="521181"/>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22" name="Rectangle 31"/>
            <p:cNvSpPr>
              <a:spLocks noChangeArrowheads="1"/>
            </p:cNvSpPr>
            <p:nvPr/>
          </p:nvSpPr>
          <p:spPr bwMode="auto">
            <a:xfrm>
              <a:off x="7350689" y="395451"/>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dirty="0">
                  <a:solidFill>
                    <a:srgbClr val="000000"/>
                  </a:solidFill>
                  <a:latin typeface="+mj-lt"/>
                  <a:ea typeface="+mj-ea"/>
                </a:rPr>
                <a:t>2</a:t>
              </a:r>
              <a:endParaRPr kumimoji="1" lang="en-US" altLang="zh-CN" sz="2800" dirty="0">
                <a:solidFill>
                  <a:srgbClr val="000000"/>
                </a:solidFill>
                <a:latin typeface="+mj-lt"/>
                <a:ea typeface="+mj-ea"/>
              </a:endParaRPr>
            </a:p>
          </p:txBody>
        </p:sp>
        <p:sp>
          <p:nvSpPr>
            <p:cNvPr id="123" name="Rectangle 32"/>
            <p:cNvSpPr>
              <a:spLocks noChangeArrowheads="1"/>
            </p:cNvSpPr>
            <p:nvPr/>
          </p:nvSpPr>
          <p:spPr bwMode="auto">
            <a:xfrm>
              <a:off x="7791263" y="395451"/>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800" b="1">
                <a:solidFill>
                  <a:srgbClr val="000000"/>
                </a:solidFill>
                <a:latin typeface="+mj-lt"/>
                <a:ea typeface="+mj-ea"/>
              </a:endParaRPr>
            </a:p>
          </p:txBody>
        </p:sp>
        <p:sp>
          <p:nvSpPr>
            <p:cNvPr id="124" name="Line 33"/>
            <p:cNvSpPr>
              <a:spLocks noChangeShapeType="1"/>
            </p:cNvSpPr>
            <p:nvPr/>
          </p:nvSpPr>
          <p:spPr bwMode="auto">
            <a:xfrm>
              <a:off x="6836685" y="521181"/>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25" name="Rectangle 34"/>
            <p:cNvSpPr>
              <a:spLocks noChangeArrowheads="1"/>
            </p:cNvSpPr>
            <p:nvPr/>
          </p:nvSpPr>
          <p:spPr bwMode="auto">
            <a:xfrm>
              <a:off x="8452125" y="395451"/>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rgbClr val="000000"/>
                  </a:solidFill>
                  <a:latin typeface="+mj-lt"/>
                  <a:ea typeface="+mj-ea"/>
                </a:rPr>
                <a:t>4</a:t>
              </a:r>
            </a:p>
          </p:txBody>
        </p:sp>
        <p:sp>
          <p:nvSpPr>
            <p:cNvPr id="126" name="Rectangle 35"/>
            <p:cNvSpPr>
              <a:spLocks noChangeArrowheads="1"/>
            </p:cNvSpPr>
            <p:nvPr/>
          </p:nvSpPr>
          <p:spPr bwMode="auto">
            <a:xfrm>
              <a:off x="8892700" y="395451"/>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00"/>
                  </a:solidFill>
                  <a:latin typeface="+mj-lt"/>
                  <a:ea typeface="+mj-ea"/>
                </a:rPr>
                <a:t>∧</a:t>
              </a:r>
            </a:p>
          </p:txBody>
        </p:sp>
        <p:sp>
          <p:nvSpPr>
            <p:cNvPr id="127" name="Line 36"/>
            <p:cNvSpPr>
              <a:spLocks noChangeShapeType="1"/>
            </p:cNvSpPr>
            <p:nvPr/>
          </p:nvSpPr>
          <p:spPr bwMode="auto">
            <a:xfrm>
              <a:off x="7938121" y="521181"/>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28" name="Rectangle 28"/>
            <p:cNvSpPr>
              <a:spLocks noChangeArrowheads="1"/>
            </p:cNvSpPr>
            <p:nvPr/>
          </p:nvSpPr>
          <p:spPr bwMode="auto">
            <a:xfrm>
              <a:off x="7347848" y="1187539"/>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smtClean="0">
                  <a:solidFill>
                    <a:srgbClr val="000000"/>
                  </a:solidFill>
                  <a:latin typeface="+mj-lt"/>
                  <a:ea typeface="+mj-ea"/>
                </a:rPr>
                <a:t>2</a:t>
              </a:r>
              <a:endParaRPr kumimoji="1" lang="en-US" altLang="zh-CN" sz="2800" dirty="0">
                <a:solidFill>
                  <a:srgbClr val="000000"/>
                </a:solidFill>
                <a:latin typeface="+mj-lt"/>
                <a:ea typeface="+mj-ea"/>
              </a:endParaRPr>
            </a:p>
          </p:txBody>
        </p:sp>
        <p:sp>
          <p:nvSpPr>
            <p:cNvPr id="129" name="Rectangle 29"/>
            <p:cNvSpPr>
              <a:spLocks noChangeArrowheads="1"/>
            </p:cNvSpPr>
            <p:nvPr/>
          </p:nvSpPr>
          <p:spPr bwMode="auto">
            <a:xfrm>
              <a:off x="7788422" y="1187539"/>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00"/>
                  </a:solidFill>
                  <a:latin typeface="+mj-lt"/>
                  <a:ea typeface="+mj-ea"/>
                </a:rPr>
                <a:t>∧</a:t>
              </a:r>
            </a:p>
          </p:txBody>
        </p:sp>
        <p:sp>
          <p:nvSpPr>
            <p:cNvPr id="130" name="Line 30"/>
            <p:cNvSpPr>
              <a:spLocks noChangeShapeType="1"/>
            </p:cNvSpPr>
            <p:nvPr/>
          </p:nvSpPr>
          <p:spPr bwMode="auto">
            <a:xfrm>
              <a:off x="6833844" y="1313269"/>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31" name="Rectangle 28"/>
            <p:cNvSpPr>
              <a:spLocks noChangeArrowheads="1"/>
            </p:cNvSpPr>
            <p:nvPr/>
          </p:nvSpPr>
          <p:spPr bwMode="auto">
            <a:xfrm>
              <a:off x="7372006" y="1547579"/>
              <a:ext cx="440575"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smtClean="0">
                  <a:solidFill>
                    <a:srgbClr val="000000"/>
                  </a:solidFill>
                  <a:latin typeface="+mj-lt"/>
                  <a:ea typeface="+mj-ea"/>
                </a:rPr>
                <a:t>2</a:t>
              </a:r>
              <a:endParaRPr kumimoji="1" lang="en-US" altLang="zh-CN" sz="2800" dirty="0">
                <a:solidFill>
                  <a:srgbClr val="000000"/>
                </a:solidFill>
                <a:latin typeface="+mj-lt"/>
                <a:ea typeface="+mj-ea"/>
              </a:endParaRPr>
            </a:p>
          </p:txBody>
        </p:sp>
        <p:sp>
          <p:nvSpPr>
            <p:cNvPr id="132" name="Rectangle 29"/>
            <p:cNvSpPr>
              <a:spLocks noChangeArrowheads="1"/>
            </p:cNvSpPr>
            <p:nvPr/>
          </p:nvSpPr>
          <p:spPr bwMode="auto">
            <a:xfrm>
              <a:off x="7812580" y="1547579"/>
              <a:ext cx="293716" cy="314325"/>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00"/>
                  </a:solidFill>
                  <a:latin typeface="+mj-lt"/>
                  <a:ea typeface="+mj-ea"/>
                </a:rPr>
                <a:t>∧</a:t>
              </a:r>
            </a:p>
          </p:txBody>
        </p:sp>
        <p:sp>
          <p:nvSpPr>
            <p:cNvPr id="133" name="Line 30"/>
            <p:cNvSpPr>
              <a:spLocks noChangeShapeType="1"/>
            </p:cNvSpPr>
            <p:nvPr/>
          </p:nvSpPr>
          <p:spPr bwMode="auto">
            <a:xfrm>
              <a:off x="6858002" y="1673309"/>
              <a:ext cx="514004"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grpSp>
    </p:spTree>
    <p:extLst>
      <p:ext uri="{BB962C8B-B14F-4D97-AF65-F5344CB8AC3E}">
        <p14:creationId xmlns:p14="http://schemas.microsoft.com/office/powerpoint/2010/main" val="25159310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l"/>
            <a:r>
              <a:rPr lang="en-US" altLang="zh-CN" dirty="0" smtClean="0"/>
              <a:t>3. </a:t>
            </a:r>
            <a:r>
              <a:rPr lang="zh-CN" altLang="en-US" dirty="0" smtClean="0"/>
              <a:t>深度</a:t>
            </a:r>
            <a:r>
              <a:rPr lang="zh-CN" altLang="en-US" dirty="0"/>
              <a:t>优先遍历</a:t>
            </a:r>
          </a:p>
        </p:txBody>
      </p:sp>
      <p:sp>
        <p:nvSpPr>
          <p:cNvPr id="318467" name="Rectangle 3" descr="Rectangle: Click to edit Master text styles&#10;Second level&#10;Third level&#10;Fourth level&#10;Fifth level"/>
          <p:cNvSpPr>
            <a:spLocks noGrp="1" noChangeArrowheads="1"/>
          </p:cNvSpPr>
          <p:nvPr>
            <p:ph type="body" idx="1"/>
          </p:nvPr>
        </p:nvSpPr>
        <p:spPr>
          <a:xfrm>
            <a:off x="1331640" y="1905000"/>
            <a:ext cx="7278960" cy="4548188"/>
          </a:xfrm>
        </p:spPr>
        <p:txBody>
          <a:bodyPr/>
          <a:lstStyle/>
          <a:p>
            <a:pPr>
              <a:lnSpc>
                <a:spcPct val="80000"/>
              </a:lnSpc>
              <a:spcBef>
                <a:spcPct val="10000"/>
              </a:spcBef>
              <a:buFont typeface="Wingdings" pitchFamily="2" charset="2"/>
              <a:buNone/>
            </a:pPr>
            <a:r>
              <a:rPr lang="en-US" altLang="zh-CN" sz="2400" b="0" dirty="0">
                <a:solidFill>
                  <a:srgbClr val="0000FF"/>
                </a:solidFill>
                <a:latin typeface="+mj-lt"/>
                <a:ea typeface="+mj-ea"/>
              </a:rPr>
              <a:t>template</a:t>
            </a:r>
            <a:r>
              <a:rPr lang="en-US" altLang="zh-CN" sz="2400" b="0" dirty="0">
                <a:latin typeface="+mj-lt"/>
                <a:ea typeface="+mj-ea"/>
              </a:rPr>
              <a:t> &lt;</a:t>
            </a:r>
            <a:r>
              <a:rPr lang="en-US" altLang="zh-CN" sz="2400" b="0" dirty="0">
                <a:solidFill>
                  <a:srgbClr val="0000FF"/>
                </a:solidFill>
                <a:latin typeface="+mj-lt"/>
                <a:ea typeface="+mj-ea"/>
              </a:rPr>
              <a:t>class</a:t>
            </a:r>
            <a:r>
              <a:rPr lang="en-US" altLang="zh-CN" sz="2400" b="0" dirty="0">
                <a:latin typeface="+mj-lt"/>
                <a:ea typeface="+mj-ea"/>
              </a:rPr>
              <a:t> T&gt; </a:t>
            </a:r>
          </a:p>
          <a:p>
            <a:pPr>
              <a:lnSpc>
                <a:spcPct val="80000"/>
              </a:lnSpc>
              <a:spcBef>
                <a:spcPct val="10000"/>
              </a:spcBef>
              <a:buFont typeface="Wingdings" pitchFamily="2" charset="2"/>
              <a:buNone/>
            </a:pPr>
            <a:r>
              <a:rPr lang="en-US" altLang="zh-CN" sz="2400" b="0" dirty="0">
                <a:solidFill>
                  <a:srgbClr val="0000FF"/>
                </a:solidFill>
                <a:latin typeface="+mj-lt"/>
                <a:ea typeface="+mj-ea"/>
              </a:rPr>
              <a:t>class</a:t>
            </a:r>
            <a:r>
              <a:rPr lang="en-US" altLang="zh-CN" sz="2400" b="0" dirty="0">
                <a:latin typeface="+mj-lt"/>
                <a:ea typeface="+mj-ea"/>
              </a:rPr>
              <a:t> </a:t>
            </a:r>
            <a:r>
              <a:rPr lang="en-US" altLang="zh-CN" sz="2400" b="0" dirty="0" err="1">
                <a:solidFill>
                  <a:srgbClr val="003300"/>
                </a:solidFill>
                <a:latin typeface="+mj-lt"/>
                <a:ea typeface="+mj-ea"/>
              </a:rPr>
              <a:t>ALGraph</a:t>
            </a:r>
            <a:r>
              <a:rPr lang="en-US" altLang="zh-CN" sz="2400" b="0" dirty="0">
                <a:solidFill>
                  <a:srgbClr val="003300"/>
                </a:solidFill>
                <a:latin typeface="+mj-lt"/>
                <a:ea typeface="+mj-ea"/>
              </a:rPr>
              <a:t>&lt;T&gt;:: DFS(</a:t>
            </a:r>
            <a:r>
              <a:rPr lang="en-US" altLang="zh-CN" sz="2400" b="0" dirty="0">
                <a:latin typeface="+mj-lt"/>
                <a:ea typeface="+mj-ea"/>
              </a:rPr>
              <a:t> </a:t>
            </a:r>
            <a:r>
              <a:rPr lang="en-US" altLang="zh-CN" sz="2400" b="0" dirty="0" err="1">
                <a:solidFill>
                  <a:srgbClr val="0000FF"/>
                </a:solidFill>
                <a:latin typeface="+mj-lt"/>
                <a:ea typeface="+mj-ea"/>
              </a:rPr>
              <a:t>int</a:t>
            </a:r>
            <a:r>
              <a:rPr lang="en-US" altLang="zh-CN" sz="2400" b="0" dirty="0">
                <a:latin typeface="+mj-lt"/>
                <a:ea typeface="+mj-ea"/>
              </a:rPr>
              <a:t> </a:t>
            </a:r>
            <a:r>
              <a:rPr lang="en-US" altLang="zh-CN" sz="2400" b="0" dirty="0">
                <a:solidFill>
                  <a:srgbClr val="003300"/>
                </a:solidFill>
                <a:latin typeface="+mj-lt"/>
                <a:ea typeface="+mj-ea"/>
              </a:rPr>
              <a:t>v</a:t>
            </a:r>
            <a:r>
              <a:rPr lang="en-US" altLang="zh-CN" sz="2400" b="0" dirty="0" smtClean="0">
                <a:solidFill>
                  <a:srgbClr val="003300"/>
                </a:solidFill>
                <a:latin typeface="+mj-lt"/>
                <a:ea typeface="+mj-ea"/>
              </a:rPr>
              <a:t>) //</a:t>
            </a:r>
            <a:r>
              <a:rPr lang="zh-CN" altLang="en-US" sz="2400" b="0" dirty="0" smtClean="0">
                <a:solidFill>
                  <a:srgbClr val="003300"/>
                </a:solidFill>
                <a:latin typeface="+mj-lt"/>
                <a:ea typeface="+mj-ea"/>
              </a:rPr>
              <a:t>邻接表</a:t>
            </a:r>
            <a:r>
              <a:rPr lang="en-US" altLang="zh-CN" sz="2400" b="0" dirty="0" smtClean="0">
                <a:solidFill>
                  <a:srgbClr val="003300"/>
                </a:solidFill>
                <a:latin typeface="+mj-lt"/>
                <a:ea typeface="+mj-ea"/>
              </a:rPr>
              <a:t>AL</a:t>
            </a:r>
            <a:endParaRPr lang="en-US" altLang="zh-CN" sz="2400" b="0" dirty="0">
              <a:solidFill>
                <a:srgbClr val="003300"/>
              </a:solidFill>
              <a:latin typeface="+mj-lt"/>
              <a:ea typeface="+mj-ea"/>
            </a:endParaRPr>
          </a:p>
          <a:p>
            <a:pPr>
              <a:lnSpc>
                <a:spcPct val="80000"/>
              </a:lnSpc>
              <a:spcBef>
                <a:spcPct val="10000"/>
              </a:spcBef>
              <a:buFont typeface="Wingdings" pitchFamily="2" charset="2"/>
              <a:buNone/>
            </a:pPr>
            <a:r>
              <a:rPr lang="en-US" altLang="zh-CN" sz="2400" b="0" dirty="0">
                <a:solidFill>
                  <a:srgbClr val="003300"/>
                </a:solidFill>
                <a:latin typeface="+mj-lt"/>
                <a:ea typeface="+mj-ea"/>
              </a:rPr>
              <a:t>{</a:t>
            </a:r>
          </a:p>
          <a:p>
            <a:pPr>
              <a:lnSpc>
                <a:spcPct val="80000"/>
              </a:lnSpc>
              <a:spcBef>
                <a:spcPct val="10000"/>
              </a:spcBef>
              <a:buNone/>
            </a:pPr>
            <a:r>
              <a:rPr lang="en-US" altLang="zh-CN" sz="2400" b="0" dirty="0">
                <a:solidFill>
                  <a:srgbClr val="003300"/>
                </a:solidFill>
                <a:latin typeface="+mj-lt"/>
                <a:ea typeface="+mj-ea"/>
              </a:rPr>
              <a:t>       </a:t>
            </a:r>
            <a:r>
              <a:rPr lang="en-US" altLang="zh-CN" sz="2400" b="0" dirty="0" err="1">
                <a:solidFill>
                  <a:srgbClr val="003300"/>
                </a:solidFill>
                <a:latin typeface="+mj-lt"/>
                <a:ea typeface="+mj-ea"/>
              </a:rPr>
              <a:t>cout</a:t>
            </a:r>
            <a:r>
              <a:rPr lang="en-US" altLang="zh-CN" sz="2400" b="0" dirty="0">
                <a:solidFill>
                  <a:srgbClr val="003300"/>
                </a:solidFill>
                <a:latin typeface="+mj-lt"/>
                <a:ea typeface="+mj-ea"/>
              </a:rPr>
              <a:t>&lt;&lt; </a:t>
            </a:r>
            <a:r>
              <a:rPr lang="en-US" altLang="zh-CN" sz="2400" b="0" dirty="0" err="1">
                <a:solidFill>
                  <a:srgbClr val="003300"/>
                </a:solidFill>
                <a:latin typeface="+mj-lt"/>
                <a:ea typeface="+mj-ea"/>
              </a:rPr>
              <a:t>adjvex</a:t>
            </a:r>
            <a:r>
              <a:rPr lang="en-US" altLang="zh-CN" sz="2400" b="0" dirty="0">
                <a:solidFill>
                  <a:srgbClr val="003300"/>
                </a:solidFill>
                <a:latin typeface="+mj-lt"/>
                <a:ea typeface="+mj-ea"/>
              </a:rPr>
              <a:t>[v]. vertex</a:t>
            </a:r>
            <a:r>
              <a:rPr lang="en-US" altLang="zh-CN" sz="2400" b="0" dirty="0" smtClean="0">
                <a:solidFill>
                  <a:srgbClr val="003300"/>
                </a:solidFill>
                <a:latin typeface="+mj-lt"/>
                <a:ea typeface="+mj-ea"/>
              </a:rPr>
              <a:t>; </a:t>
            </a:r>
            <a:r>
              <a:rPr lang="en-US" altLang="zh-CN" sz="2400" dirty="0" smtClean="0">
                <a:solidFill>
                  <a:srgbClr val="009900"/>
                </a:solidFill>
              </a:rPr>
              <a:t>//</a:t>
            </a:r>
            <a:r>
              <a:rPr lang="zh-CN" altLang="en-US" sz="2400" dirty="0">
                <a:solidFill>
                  <a:srgbClr val="009900"/>
                </a:solidFill>
              </a:rPr>
              <a:t>访问</a:t>
            </a:r>
            <a:endParaRPr lang="en-US" altLang="zh-CN" sz="2400" b="0" dirty="0">
              <a:solidFill>
                <a:srgbClr val="003300"/>
              </a:solidFill>
              <a:latin typeface="+mj-lt"/>
              <a:ea typeface="+mj-ea"/>
            </a:endParaRPr>
          </a:p>
          <a:p>
            <a:pPr>
              <a:lnSpc>
                <a:spcPct val="80000"/>
              </a:lnSpc>
              <a:spcBef>
                <a:spcPct val="10000"/>
              </a:spcBef>
              <a:buNone/>
            </a:pPr>
            <a:r>
              <a:rPr lang="en-US" altLang="zh-CN" sz="2400" b="0" dirty="0">
                <a:solidFill>
                  <a:srgbClr val="003300"/>
                </a:solidFill>
                <a:latin typeface="+mj-lt"/>
                <a:ea typeface="+mj-ea"/>
              </a:rPr>
              <a:t>       visited[v] = 1</a:t>
            </a:r>
            <a:r>
              <a:rPr lang="en-US" altLang="zh-CN" sz="2400" b="0" dirty="0" smtClean="0">
                <a:solidFill>
                  <a:srgbClr val="003300"/>
                </a:solidFill>
                <a:latin typeface="+mj-lt"/>
                <a:ea typeface="+mj-ea"/>
              </a:rPr>
              <a:t>; </a:t>
            </a:r>
            <a:r>
              <a:rPr lang="en-US" altLang="zh-CN" sz="2400" dirty="0" smtClean="0">
                <a:solidFill>
                  <a:srgbClr val="009900"/>
                </a:solidFill>
              </a:rPr>
              <a:t>//</a:t>
            </a:r>
            <a:r>
              <a:rPr lang="zh-CN" altLang="en-US" sz="2400" dirty="0" smtClean="0">
                <a:solidFill>
                  <a:srgbClr val="009900"/>
                </a:solidFill>
              </a:rPr>
              <a:t>设置为已访问</a:t>
            </a:r>
            <a:endParaRPr lang="en-US" altLang="zh-CN" sz="2400" b="0" dirty="0">
              <a:solidFill>
                <a:srgbClr val="003300"/>
              </a:solidFill>
              <a:latin typeface="+mj-lt"/>
              <a:ea typeface="+mj-ea"/>
            </a:endParaRPr>
          </a:p>
          <a:p>
            <a:pPr>
              <a:lnSpc>
                <a:spcPct val="80000"/>
              </a:lnSpc>
              <a:spcBef>
                <a:spcPct val="10000"/>
              </a:spcBef>
              <a:buNone/>
            </a:pPr>
            <a:r>
              <a:rPr lang="en-US" altLang="zh-CN" sz="2400" b="0" dirty="0">
                <a:solidFill>
                  <a:srgbClr val="003300"/>
                </a:solidFill>
                <a:latin typeface="+mj-lt"/>
                <a:ea typeface="+mj-ea"/>
              </a:rPr>
              <a:t>       </a:t>
            </a:r>
            <a:r>
              <a:rPr lang="en-US" altLang="zh-CN" sz="2400" b="0" dirty="0" err="1">
                <a:solidFill>
                  <a:srgbClr val="003300"/>
                </a:solidFill>
                <a:latin typeface="+mj-lt"/>
                <a:ea typeface="+mj-ea"/>
              </a:rPr>
              <a:t>ArcNode</a:t>
            </a:r>
            <a:r>
              <a:rPr lang="en-US" altLang="zh-CN" sz="2400" b="0" dirty="0">
                <a:solidFill>
                  <a:srgbClr val="003300"/>
                </a:solidFill>
                <a:latin typeface="+mj-lt"/>
                <a:ea typeface="+mj-ea"/>
              </a:rPr>
              <a:t> *p = </a:t>
            </a:r>
            <a:r>
              <a:rPr lang="en-US" altLang="zh-CN" sz="2400" b="0" dirty="0" err="1">
                <a:solidFill>
                  <a:srgbClr val="003300"/>
                </a:solidFill>
                <a:latin typeface="+mj-lt"/>
                <a:ea typeface="+mj-ea"/>
              </a:rPr>
              <a:t>adjvex</a:t>
            </a:r>
            <a:r>
              <a:rPr lang="en-US" altLang="zh-CN" sz="2400" b="0" dirty="0">
                <a:solidFill>
                  <a:srgbClr val="003300"/>
                </a:solidFill>
                <a:latin typeface="+mj-lt"/>
                <a:ea typeface="+mj-ea"/>
              </a:rPr>
              <a:t>[v]. </a:t>
            </a:r>
            <a:r>
              <a:rPr lang="en-US" altLang="zh-CN" sz="2400" b="0" dirty="0" err="1">
                <a:solidFill>
                  <a:srgbClr val="003300"/>
                </a:solidFill>
                <a:latin typeface="+mj-lt"/>
                <a:ea typeface="+mj-ea"/>
              </a:rPr>
              <a:t>firstarc</a:t>
            </a:r>
            <a:r>
              <a:rPr lang="en-US" altLang="zh-CN" sz="2400" b="0" dirty="0" smtClean="0">
                <a:solidFill>
                  <a:srgbClr val="003300"/>
                </a:solidFill>
                <a:latin typeface="+mj-lt"/>
                <a:ea typeface="+mj-ea"/>
              </a:rPr>
              <a:t>; </a:t>
            </a:r>
            <a:r>
              <a:rPr lang="en-US" altLang="zh-CN" sz="2400" dirty="0" smtClean="0">
                <a:solidFill>
                  <a:srgbClr val="009900"/>
                </a:solidFill>
              </a:rPr>
              <a:t>//</a:t>
            </a:r>
            <a:r>
              <a:rPr lang="zh-CN" altLang="en-US" sz="2400" dirty="0">
                <a:solidFill>
                  <a:srgbClr val="009900"/>
                </a:solidFill>
              </a:rPr>
              <a:t>下一个</a:t>
            </a:r>
            <a:endParaRPr lang="en-US" altLang="zh-CN" sz="2400" b="0" dirty="0">
              <a:solidFill>
                <a:srgbClr val="003300"/>
              </a:solidFill>
              <a:latin typeface="+mj-lt"/>
              <a:ea typeface="+mj-ea"/>
            </a:endParaRPr>
          </a:p>
          <a:p>
            <a:pPr>
              <a:lnSpc>
                <a:spcPct val="80000"/>
              </a:lnSpc>
              <a:spcBef>
                <a:spcPct val="10000"/>
              </a:spcBef>
              <a:buFont typeface="Wingdings" pitchFamily="2" charset="2"/>
              <a:buNone/>
            </a:pPr>
            <a:r>
              <a:rPr lang="en-US" altLang="zh-CN" sz="2400" b="0" dirty="0">
                <a:latin typeface="+mj-lt"/>
                <a:ea typeface="+mj-ea"/>
              </a:rPr>
              <a:t>       </a:t>
            </a:r>
            <a:r>
              <a:rPr lang="en-US" altLang="zh-CN" sz="2400" b="0" dirty="0">
                <a:solidFill>
                  <a:srgbClr val="0000FF"/>
                </a:solidFill>
                <a:latin typeface="+mj-lt"/>
                <a:ea typeface="+mj-ea"/>
              </a:rPr>
              <a:t>while </a:t>
            </a:r>
            <a:r>
              <a:rPr lang="en-US" altLang="zh-CN" sz="2400" b="0" dirty="0">
                <a:solidFill>
                  <a:srgbClr val="003300"/>
                </a:solidFill>
                <a:latin typeface="+mj-lt"/>
                <a:ea typeface="+mj-ea"/>
              </a:rPr>
              <a:t>(p)</a:t>
            </a:r>
          </a:p>
          <a:p>
            <a:pPr>
              <a:lnSpc>
                <a:spcPct val="80000"/>
              </a:lnSpc>
              <a:spcBef>
                <a:spcPct val="10000"/>
              </a:spcBef>
              <a:buFont typeface="Wingdings" pitchFamily="2" charset="2"/>
              <a:buNone/>
            </a:pPr>
            <a:r>
              <a:rPr lang="en-US" altLang="zh-CN" sz="2400" b="0" dirty="0">
                <a:solidFill>
                  <a:srgbClr val="003300"/>
                </a:solidFill>
                <a:latin typeface="+mj-lt"/>
                <a:ea typeface="+mj-ea"/>
              </a:rPr>
              <a:t>        {   </a:t>
            </a:r>
          </a:p>
          <a:p>
            <a:pPr>
              <a:lnSpc>
                <a:spcPct val="80000"/>
              </a:lnSpc>
              <a:spcBef>
                <a:spcPct val="10000"/>
              </a:spcBef>
              <a:buFont typeface="Wingdings" pitchFamily="2" charset="2"/>
              <a:buNone/>
            </a:pPr>
            <a:r>
              <a:rPr lang="en-US" altLang="zh-CN" sz="2400" b="0" dirty="0">
                <a:latin typeface="+mj-lt"/>
                <a:ea typeface="+mj-ea"/>
              </a:rPr>
              <a:t>             </a:t>
            </a:r>
            <a:r>
              <a:rPr lang="en-US" altLang="zh-CN" sz="2400" b="0" dirty="0" err="1">
                <a:solidFill>
                  <a:srgbClr val="0000FF"/>
                </a:solidFill>
                <a:latin typeface="+mj-lt"/>
                <a:ea typeface="+mj-ea"/>
              </a:rPr>
              <a:t>int</a:t>
            </a:r>
            <a:r>
              <a:rPr lang="en-US" altLang="zh-CN" sz="2400" b="0" dirty="0">
                <a:solidFill>
                  <a:srgbClr val="0000FF"/>
                </a:solidFill>
                <a:latin typeface="+mj-lt"/>
                <a:ea typeface="+mj-ea"/>
              </a:rPr>
              <a:t> </a:t>
            </a:r>
            <a:r>
              <a:rPr lang="en-US" altLang="zh-CN" sz="2400" b="0" dirty="0">
                <a:solidFill>
                  <a:srgbClr val="003300"/>
                </a:solidFill>
                <a:latin typeface="+mj-lt"/>
                <a:ea typeface="+mj-ea"/>
              </a:rPr>
              <a:t>j= p-&gt;</a:t>
            </a:r>
            <a:r>
              <a:rPr lang="en-US" altLang="zh-CN" sz="2400" b="0" dirty="0" err="1">
                <a:solidFill>
                  <a:srgbClr val="003300"/>
                </a:solidFill>
                <a:latin typeface="+mj-lt"/>
                <a:ea typeface="+mj-ea"/>
              </a:rPr>
              <a:t>adjvex</a:t>
            </a:r>
            <a:r>
              <a:rPr lang="en-US" altLang="zh-CN" sz="2400" b="0" dirty="0">
                <a:solidFill>
                  <a:srgbClr val="003300"/>
                </a:solidFill>
                <a:latin typeface="+mj-lt"/>
                <a:ea typeface="+mj-ea"/>
              </a:rPr>
              <a:t>;     </a:t>
            </a:r>
          </a:p>
          <a:p>
            <a:pPr>
              <a:lnSpc>
                <a:spcPct val="80000"/>
              </a:lnSpc>
              <a:spcBef>
                <a:spcPct val="10000"/>
              </a:spcBef>
              <a:buFont typeface="Wingdings" pitchFamily="2" charset="2"/>
              <a:buNone/>
            </a:pPr>
            <a:r>
              <a:rPr lang="en-US" altLang="zh-CN" sz="2400" b="0" dirty="0">
                <a:solidFill>
                  <a:srgbClr val="003300"/>
                </a:solidFill>
                <a:latin typeface="+mj-lt"/>
                <a:ea typeface="+mj-ea"/>
              </a:rPr>
              <a:t>             </a:t>
            </a:r>
            <a:r>
              <a:rPr lang="en-US" altLang="zh-CN" sz="2400" b="0" dirty="0">
                <a:solidFill>
                  <a:srgbClr val="0000FF"/>
                </a:solidFill>
                <a:latin typeface="+mj-lt"/>
                <a:ea typeface="+mj-ea"/>
              </a:rPr>
              <a:t>if</a:t>
            </a:r>
            <a:r>
              <a:rPr lang="en-US" altLang="zh-CN" sz="2400" b="0" dirty="0">
                <a:solidFill>
                  <a:srgbClr val="003300"/>
                </a:solidFill>
                <a:latin typeface="+mj-lt"/>
                <a:ea typeface="+mj-ea"/>
              </a:rPr>
              <a:t> (visited[j]==0)      DFS(j);</a:t>
            </a:r>
            <a:r>
              <a:rPr lang="en-US" altLang="zh-CN" sz="2400" b="0" dirty="0">
                <a:latin typeface="+mj-lt"/>
                <a:ea typeface="+mj-ea"/>
              </a:rPr>
              <a:t>  </a:t>
            </a:r>
            <a:r>
              <a:rPr lang="en-US" altLang="zh-CN" sz="2400" b="0" dirty="0" smtClean="0">
                <a:latin typeface="+mj-lt"/>
                <a:ea typeface="+mj-ea"/>
              </a:rPr>
              <a:t> </a:t>
            </a:r>
            <a:r>
              <a:rPr lang="en-US" altLang="zh-CN" sz="2400" b="0" dirty="0">
                <a:solidFill>
                  <a:srgbClr val="009900"/>
                </a:solidFill>
                <a:latin typeface="+mj-lt"/>
                <a:ea typeface="+mj-ea"/>
              </a:rPr>
              <a:t>//</a:t>
            </a:r>
            <a:r>
              <a:rPr lang="zh-CN" altLang="en-US" sz="2400" b="0" dirty="0">
                <a:solidFill>
                  <a:srgbClr val="009900"/>
                </a:solidFill>
                <a:latin typeface="+mj-lt"/>
                <a:ea typeface="+mj-ea"/>
              </a:rPr>
              <a:t>从</a:t>
            </a:r>
            <a:r>
              <a:rPr lang="en-US" altLang="zh-CN" sz="2400" b="0" dirty="0">
                <a:solidFill>
                  <a:srgbClr val="009900"/>
                </a:solidFill>
                <a:latin typeface="+mj-lt"/>
                <a:ea typeface="+mj-ea"/>
              </a:rPr>
              <a:t>j</a:t>
            </a:r>
            <a:r>
              <a:rPr lang="zh-CN" altLang="en-US" sz="2400" b="0" dirty="0">
                <a:solidFill>
                  <a:srgbClr val="009900"/>
                </a:solidFill>
                <a:latin typeface="+mj-lt"/>
                <a:ea typeface="+mj-ea"/>
              </a:rPr>
              <a:t>开始深度遍历</a:t>
            </a:r>
          </a:p>
          <a:p>
            <a:pPr>
              <a:lnSpc>
                <a:spcPct val="80000"/>
              </a:lnSpc>
              <a:spcBef>
                <a:spcPct val="10000"/>
              </a:spcBef>
              <a:buFont typeface="Wingdings" pitchFamily="2" charset="2"/>
              <a:buNone/>
            </a:pPr>
            <a:r>
              <a:rPr lang="en-US" altLang="zh-CN" sz="2400" b="0" dirty="0">
                <a:solidFill>
                  <a:srgbClr val="009900"/>
                </a:solidFill>
                <a:latin typeface="+mj-lt"/>
                <a:ea typeface="+mj-ea"/>
              </a:rPr>
              <a:t>             </a:t>
            </a:r>
            <a:r>
              <a:rPr lang="en-US" altLang="zh-CN" sz="2400" b="0" dirty="0">
                <a:solidFill>
                  <a:srgbClr val="003300"/>
                </a:solidFill>
                <a:latin typeface="+mj-lt"/>
                <a:ea typeface="+mj-ea"/>
              </a:rPr>
              <a:t>p = p-&gt;next; </a:t>
            </a:r>
          </a:p>
          <a:p>
            <a:pPr>
              <a:lnSpc>
                <a:spcPct val="80000"/>
              </a:lnSpc>
              <a:spcBef>
                <a:spcPct val="10000"/>
              </a:spcBef>
              <a:buFont typeface="Wingdings" pitchFamily="2" charset="2"/>
              <a:buNone/>
            </a:pPr>
            <a:r>
              <a:rPr lang="en-US" altLang="zh-CN" sz="2400" b="0" dirty="0">
                <a:solidFill>
                  <a:srgbClr val="003300"/>
                </a:solidFill>
                <a:latin typeface="+mj-lt"/>
                <a:ea typeface="+mj-ea"/>
              </a:rPr>
              <a:t>        }</a:t>
            </a:r>
          </a:p>
          <a:p>
            <a:pPr>
              <a:lnSpc>
                <a:spcPct val="80000"/>
              </a:lnSpc>
              <a:buFont typeface="Wingdings" pitchFamily="2" charset="2"/>
              <a:buNone/>
            </a:pPr>
            <a:r>
              <a:rPr lang="en-US" altLang="zh-CN" sz="2400" b="0" dirty="0">
                <a:solidFill>
                  <a:srgbClr val="003300"/>
                </a:solidFill>
                <a:latin typeface="+mj-lt"/>
                <a:ea typeface="+mj-ea"/>
              </a:rPr>
              <a:t>}</a:t>
            </a:r>
          </a:p>
        </p:txBody>
      </p:sp>
      <p:grpSp>
        <p:nvGrpSpPr>
          <p:cNvPr id="6" name="Group 5"/>
          <p:cNvGrpSpPr>
            <a:grpSpLocks/>
          </p:cNvGrpSpPr>
          <p:nvPr/>
        </p:nvGrpSpPr>
        <p:grpSpPr bwMode="auto">
          <a:xfrm>
            <a:off x="6948264" y="2003109"/>
            <a:ext cx="1944687" cy="1655763"/>
            <a:chOff x="3606" y="391"/>
            <a:chExt cx="1361" cy="1088"/>
          </a:xfrm>
        </p:grpSpPr>
        <p:sp>
          <p:nvSpPr>
            <p:cNvPr id="7" name="Oval 6"/>
            <p:cNvSpPr>
              <a:spLocks noChangeArrowheads="1"/>
            </p:cNvSpPr>
            <p:nvPr/>
          </p:nvSpPr>
          <p:spPr bwMode="auto">
            <a:xfrm>
              <a:off x="3606" y="39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latin typeface="+mj-lt"/>
                  <a:ea typeface="+mj-ea"/>
                </a:rPr>
                <a:t>v1</a:t>
              </a:r>
            </a:p>
          </p:txBody>
        </p:sp>
        <p:sp>
          <p:nvSpPr>
            <p:cNvPr id="8" name="Oval 7"/>
            <p:cNvSpPr>
              <a:spLocks noChangeArrowheads="1"/>
            </p:cNvSpPr>
            <p:nvPr/>
          </p:nvSpPr>
          <p:spPr bwMode="auto">
            <a:xfrm>
              <a:off x="3606" y="116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latin typeface="+mj-lt"/>
                  <a:ea typeface="+mj-ea"/>
                </a:rPr>
                <a:t>v4</a:t>
              </a:r>
            </a:p>
          </p:txBody>
        </p:sp>
        <p:sp>
          <p:nvSpPr>
            <p:cNvPr id="9" name="Oval 8"/>
            <p:cNvSpPr>
              <a:spLocks noChangeArrowheads="1"/>
            </p:cNvSpPr>
            <p:nvPr/>
          </p:nvSpPr>
          <p:spPr bwMode="auto">
            <a:xfrm>
              <a:off x="4150" y="79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latin typeface="+mj-lt"/>
                  <a:ea typeface="+mj-ea"/>
                </a:rPr>
                <a:t>v3</a:t>
              </a:r>
            </a:p>
          </p:txBody>
        </p:sp>
        <p:sp>
          <p:nvSpPr>
            <p:cNvPr id="10" name="Oval 9"/>
            <p:cNvSpPr>
              <a:spLocks noChangeArrowheads="1"/>
            </p:cNvSpPr>
            <p:nvPr/>
          </p:nvSpPr>
          <p:spPr bwMode="auto">
            <a:xfrm>
              <a:off x="4694" y="39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dirty="0">
                  <a:latin typeface="+mj-lt"/>
                  <a:ea typeface="+mj-ea"/>
                </a:rPr>
                <a:t>v2</a:t>
              </a:r>
            </a:p>
          </p:txBody>
        </p:sp>
        <p:sp>
          <p:nvSpPr>
            <p:cNvPr id="11" name="Oval 10"/>
            <p:cNvSpPr>
              <a:spLocks noChangeArrowheads="1"/>
            </p:cNvSpPr>
            <p:nvPr/>
          </p:nvSpPr>
          <p:spPr bwMode="auto">
            <a:xfrm>
              <a:off x="4694" y="1207"/>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latin typeface="+mj-lt"/>
                  <a:ea typeface="+mj-ea"/>
                </a:rPr>
                <a:t>v5</a:t>
              </a:r>
            </a:p>
          </p:txBody>
        </p:sp>
        <p:sp>
          <p:nvSpPr>
            <p:cNvPr id="12" name="Line 11"/>
            <p:cNvSpPr>
              <a:spLocks noChangeShapeType="1"/>
            </p:cNvSpPr>
            <p:nvPr/>
          </p:nvSpPr>
          <p:spPr bwMode="auto">
            <a:xfrm>
              <a:off x="3742" y="663"/>
              <a:ext cx="0" cy="499"/>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3" name="Line 12"/>
            <p:cNvSpPr>
              <a:spLocks noChangeShapeType="1"/>
            </p:cNvSpPr>
            <p:nvPr/>
          </p:nvSpPr>
          <p:spPr bwMode="auto">
            <a:xfrm>
              <a:off x="3878" y="527"/>
              <a:ext cx="816"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4" name="Line 13"/>
            <p:cNvSpPr>
              <a:spLocks noChangeShapeType="1"/>
            </p:cNvSpPr>
            <p:nvPr/>
          </p:nvSpPr>
          <p:spPr bwMode="auto">
            <a:xfrm>
              <a:off x="4830" y="663"/>
              <a:ext cx="0" cy="544"/>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5" name="Line 14"/>
            <p:cNvSpPr>
              <a:spLocks noChangeShapeType="1"/>
            </p:cNvSpPr>
            <p:nvPr/>
          </p:nvSpPr>
          <p:spPr bwMode="auto">
            <a:xfrm flipV="1">
              <a:off x="3878" y="1026"/>
              <a:ext cx="317" cy="272"/>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6" name="Line 15"/>
            <p:cNvSpPr>
              <a:spLocks noChangeShapeType="1"/>
            </p:cNvSpPr>
            <p:nvPr/>
          </p:nvSpPr>
          <p:spPr bwMode="auto">
            <a:xfrm flipH="1">
              <a:off x="4422" y="618"/>
              <a:ext cx="318" cy="272"/>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17" name="Line 16"/>
            <p:cNvSpPr>
              <a:spLocks noChangeShapeType="1"/>
            </p:cNvSpPr>
            <p:nvPr/>
          </p:nvSpPr>
          <p:spPr bwMode="auto">
            <a:xfrm>
              <a:off x="4377" y="1026"/>
              <a:ext cx="363" cy="227"/>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grpSp>
    </p:spTree>
    <p:extLst>
      <p:ext uri="{BB962C8B-B14F-4D97-AF65-F5344CB8AC3E}">
        <p14:creationId xmlns:p14="http://schemas.microsoft.com/office/powerpoint/2010/main" val="17830318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lgn="l"/>
            <a:r>
              <a:rPr lang="en-US" altLang="zh-CN" b="1" dirty="0">
                <a:latin typeface="楷体_GB2312" pitchFamily="49" charset="-122"/>
                <a:ea typeface="楷体_GB2312" pitchFamily="49" charset="-122"/>
              </a:rPr>
              <a:t>4</a:t>
            </a:r>
            <a:r>
              <a:rPr lang="zh-CN" altLang="en-US" b="1" dirty="0">
                <a:latin typeface="楷体_GB2312" pitchFamily="49" charset="-122"/>
                <a:ea typeface="楷体_GB2312" pitchFamily="49" charset="-122"/>
              </a:rPr>
              <a:t>．广度优先遍历</a:t>
            </a:r>
          </a:p>
        </p:txBody>
      </p:sp>
      <p:sp>
        <p:nvSpPr>
          <p:cNvPr id="319491" name="Rectangle 3" descr="Rectangle: Click to edit Master text styles&#10;Second level&#10;Third level&#10;Fourth level&#10;Fifth level"/>
          <p:cNvSpPr>
            <a:spLocks noGrp="1" noChangeArrowheads="1"/>
          </p:cNvSpPr>
          <p:nvPr>
            <p:ph type="body" idx="1"/>
          </p:nvPr>
        </p:nvSpPr>
        <p:spPr>
          <a:xfrm>
            <a:off x="1259632" y="1196703"/>
            <a:ext cx="7633543" cy="4618310"/>
          </a:xfrm>
        </p:spPr>
        <p:txBody>
          <a:bodyPr/>
          <a:lstStyle/>
          <a:p>
            <a:r>
              <a:rPr lang="zh-CN" altLang="en-US" dirty="0"/>
              <a:t>思想</a:t>
            </a:r>
          </a:p>
          <a:p>
            <a:pPr>
              <a:buFont typeface="Wingdings" pitchFamily="2" charset="2"/>
              <a:buNone/>
            </a:pPr>
            <a:r>
              <a:rPr lang="zh-CN" altLang="en-US" b="0" dirty="0"/>
              <a:t>  </a:t>
            </a:r>
            <a:r>
              <a:rPr kumimoji="1" lang="en-US" altLang="zh-CN" dirty="0"/>
              <a:t>①</a:t>
            </a:r>
            <a:r>
              <a:rPr kumimoji="1" lang="zh-CN" altLang="en-US" dirty="0"/>
              <a:t>访问顶点</a:t>
            </a:r>
            <a:r>
              <a:rPr kumimoji="1" lang="en-US" altLang="zh-CN" dirty="0"/>
              <a:t>v</a:t>
            </a:r>
            <a:endParaRPr kumimoji="1" lang="zh-CN" altLang="en-US" dirty="0"/>
          </a:p>
          <a:p>
            <a:pPr>
              <a:buFont typeface="Wingdings" pitchFamily="2" charset="2"/>
              <a:buNone/>
            </a:pPr>
            <a:r>
              <a:rPr kumimoji="1" lang="en-US" altLang="zh-CN" dirty="0"/>
              <a:t> 	②</a:t>
            </a:r>
            <a:r>
              <a:rPr kumimoji="1" lang="zh-CN" altLang="en-US" dirty="0"/>
              <a:t>依次访问</a:t>
            </a:r>
            <a:r>
              <a:rPr kumimoji="1" lang="en-US" altLang="zh-CN" dirty="0"/>
              <a:t>v</a:t>
            </a:r>
            <a:r>
              <a:rPr kumimoji="1" lang="zh-CN" altLang="en-US" dirty="0"/>
              <a:t>的</a:t>
            </a:r>
            <a:r>
              <a:rPr kumimoji="1" lang="zh-CN" altLang="en-US" dirty="0">
                <a:solidFill>
                  <a:srgbClr val="FF6600"/>
                </a:solidFill>
              </a:rPr>
              <a:t>所有未被访问的邻接点</a:t>
            </a:r>
            <a:r>
              <a:rPr kumimoji="1" lang="en-US" altLang="zh-CN" dirty="0"/>
              <a:t>v1,v2,v3</a:t>
            </a:r>
            <a:r>
              <a:rPr kumimoji="1" lang="en-US" altLang="zh-CN" dirty="0">
                <a:latin typeface="Times New Roman"/>
              </a:rPr>
              <a:t>…</a:t>
            </a:r>
            <a:endParaRPr kumimoji="1" lang="en-US" altLang="zh-CN" dirty="0"/>
          </a:p>
          <a:p>
            <a:pPr>
              <a:buFont typeface="Wingdings" pitchFamily="2" charset="2"/>
              <a:buNone/>
            </a:pPr>
            <a:r>
              <a:rPr kumimoji="1" lang="en-US" altLang="zh-CN" dirty="0"/>
              <a:t>  ③</a:t>
            </a:r>
            <a:r>
              <a:rPr kumimoji="1" lang="zh-CN" altLang="en-US" dirty="0"/>
              <a:t>分别从</a:t>
            </a:r>
            <a:r>
              <a:rPr kumimoji="1" lang="en-US" altLang="zh-CN" dirty="0"/>
              <a:t>v1,v2,v3</a:t>
            </a:r>
            <a:r>
              <a:rPr kumimoji="1" lang="en-US" altLang="zh-CN" dirty="0">
                <a:latin typeface="Times New Roman"/>
              </a:rPr>
              <a:t>…</a:t>
            </a:r>
            <a:r>
              <a:rPr kumimoji="1" lang="zh-CN" altLang="en-US" dirty="0"/>
              <a:t>出发依次访问它们未被访问的邻接点</a:t>
            </a:r>
          </a:p>
          <a:p>
            <a:pPr>
              <a:buFont typeface="Wingdings" pitchFamily="2" charset="2"/>
              <a:buNone/>
            </a:pPr>
            <a:r>
              <a:rPr kumimoji="1" lang="en-US" altLang="zh-CN" dirty="0"/>
              <a:t>    </a:t>
            </a:r>
            <a:r>
              <a:rPr kumimoji="1" lang="zh-CN" altLang="en-US" dirty="0"/>
              <a:t>反复</a:t>
            </a:r>
            <a:r>
              <a:rPr kumimoji="1" lang="en-US" altLang="zh-CN" dirty="0"/>
              <a:t>①②③ </a:t>
            </a:r>
            <a:r>
              <a:rPr kumimoji="1" lang="zh-CN" altLang="en-US" dirty="0"/>
              <a:t>，直到所有和</a:t>
            </a:r>
            <a:r>
              <a:rPr kumimoji="1" lang="en-US" altLang="zh-CN" dirty="0"/>
              <a:t>v</a:t>
            </a:r>
            <a:r>
              <a:rPr kumimoji="1" lang="zh-CN" altLang="en-US" dirty="0"/>
              <a:t>路径相通的顶点都被访问到</a:t>
            </a:r>
            <a:r>
              <a:rPr kumimoji="1" lang="zh-CN" altLang="en-US" b="0" dirty="0"/>
              <a:t>；</a:t>
            </a:r>
          </a:p>
        </p:txBody>
      </p:sp>
      <p:grpSp>
        <p:nvGrpSpPr>
          <p:cNvPr id="319492" name="Group 4"/>
          <p:cNvGrpSpPr>
            <a:grpSpLocks/>
          </p:cNvGrpSpPr>
          <p:nvPr/>
        </p:nvGrpSpPr>
        <p:grpSpPr bwMode="auto">
          <a:xfrm>
            <a:off x="6659885" y="188640"/>
            <a:ext cx="2160587" cy="2036763"/>
            <a:chOff x="3878" y="436"/>
            <a:chExt cx="1361" cy="1283"/>
          </a:xfrm>
        </p:grpSpPr>
        <p:grpSp>
          <p:nvGrpSpPr>
            <p:cNvPr id="319493" name="Group 5"/>
            <p:cNvGrpSpPr>
              <a:grpSpLocks/>
            </p:cNvGrpSpPr>
            <p:nvPr/>
          </p:nvGrpSpPr>
          <p:grpSpPr bwMode="auto">
            <a:xfrm>
              <a:off x="3878" y="436"/>
              <a:ext cx="1361" cy="1088"/>
              <a:chOff x="3606" y="391"/>
              <a:chExt cx="1361" cy="1088"/>
            </a:xfrm>
          </p:grpSpPr>
          <p:sp>
            <p:nvSpPr>
              <p:cNvPr id="319494" name="Oval 6"/>
              <p:cNvSpPr>
                <a:spLocks noChangeArrowheads="1"/>
              </p:cNvSpPr>
              <p:nvPr/>
            </p:nvSpPr>
            <p:spPr bwMode="auto">
              <a:xfrm>
                <a:off x="3606" y="39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v1</a:t>
                </a:r>
              </a:p>
            </p:txBody>
          </p:sp>
          <p:sp>
            <p:nvSpPr>
              <p:cNvPr id="319495" name="Oval 7"/>
              <p:cNvSpPr>
                <a:spLocks noChangeArrowheads="1"/>
              </p:cNvSpPr>
              <p:nvPr/>
            </p:nvSpPr>
            <p:spPr bwMode="auto">
              <a:xfrm>
                <a:off x="3606" y="116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v4</a:t>
                </a:r>
              </a:p>
            </p:txBody>
          </p:sp>
          <p:sp>
            <p:nvSpPr>
              <p:cNvPr id="319496" name="Oval 8"/>
              <p:cNvSpPr>
                <a:spLocks noChangeArrowheads="1"/>
              </p:cNvSpPr>
              <p:nvPr/>
            </p:nvSpPr>
            <p:spPr bwMode="auto">
              <a:xfrm>
                <a:off x="4150" y="79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v3</a:t>
                </a:r>
              </a:p>
            </p:txBody>
          </p:sp>
          <p:sp>
            <p:nvSpPr>
              <p:cNvPr id="319497" name="Oval 9"/>
              <p:cNvSpPr>
                <a:spLocks noChangeArrowheads="1"/>
              </p:cNvSpPr>
              <p:nvPr/>
            </p:nvSpPr>
            <p:spPr bwMode="auto">
              <a:xfrm>
                <a:off x="4694" y="39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v2</a:t>
                </a:r>
              </a:p>
            </p:txBody>
          </p:sp>
          <p:sp>
            <p:nvSpPr>
              <p:cNvPr id="319498" name="Oval 10"/>
              <p:cNvSpPr>
                <a:spLocks noChangeArrowheads="1"/>
              </p:cNvSpPr>
              <p:nvPr/>
            </p:nvSpPr>
            <p:spPr bwMode="auto">
              <a:xfrm>
                <a:off x="4694" y="1207"/>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v5</a:t>
                </a:r>
              </a:p>
            </p:txBody>
          </p:sp>
          <p:sp>
            <p:nvSpPr>
              <p:cNvPr id="319499" name="Line 11"/>
              <p:cNvSpPr>
                <a:spLocks noChangeShapeType="1"/>
              </p:cNvSpPr>
              <p:nvPr/>
            </p:nvSpPr>
            <p:spPr bwMode="auto">
              <a:xfrm>
                <a:off x="3742" y="663"/>
                <a:ext cx="0" cy="499"/>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9500" name="Line 12"/>
              <p:cNvSpPr>
                <a:spLocks noChangeShapeType="1"/>
              </p:cNvSpPr>
              <p:nvPr/>
            </p:nvSpPr>
            <p:spPr bwMode="auto">
              <a:xfrm>
                <a:off x="3878" y="527"/>
                <a:ext cx="816"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9501" name="Line 13"/>
              <p:cNvSpPr>
                <a:spLocks noChangeShapeType="1"/>
              </p:cNvSpPr>
              <p:nvPr/>
            </p:nvSpPr>
            <p:spPr bwMode="auto">
              <a:xfrm>
                <a:off x="4830" y="663"/>
                <a:ext cx="0" cy="544"/>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9502" name="Line 14"/>
              <p:cNvSpPr>
                <a:spLocks noChangeShapeType="1"/>
              </p:cNvSpPr>
              <p:nvPr/>
            </p:nvSpPr>
            <p:spPr bwMode="auto">
              <a:xfrm flipV="1">
                <a:off x="3878" y="1026"/>
                <a:ext cx="317" cy="272"/>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9503" name="Line 15"/>
              <p:cNvSpPr>
                <a:spLocks noChangeShapeType="1"/>
              </p:cNvSpPr>
              <p:nvPr/>
            </p:nvSpPr>
            <p:spPr bwMode="auto">
              <a:xfrm flipH="1">
                <a:off x="4422" y="618"/>
                <a:ext cx="318" cy="272"/>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9504" name="Line 16"/>
              <p:cNvSpPr>
                <a:spLocks noChangeShapeType="1"/>
              </p:cNvSpPr>
              <p:nvPr/>
            </p:nvSpPr>
            <p:spPr bwMode="auto">
              <a:xfrm>
                <a:off x="4377" y="1026"/>
                <a:ext cx="363" cy="227"/>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19505" name="Text Box 17"/>
            <p:cNvSpPr txBox="1">
              <a:spLocks noChangeArrowheads="1"/>
            </p:cNvSpPr>
            <p:nvPr/>
          </p:nvSpPr>
          <p:spPr bwMode="auto">
            <a:xfrm>
              <a:off x="4377" y="1389"/>
              <a:ext cx="4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Times New Roman" pitchFamily="18" charset="0"/>
                </a:rPr>
                <a:t>G1</a:t>
              </a:r>
            </a:p>
          </p:txBody>
        </p:sp>
      </p:grpSp>
      <p:sp>
        <p:nvSpPr>
          <p:cNvPr id="319506" name="Text Box 18"/>
          <p:cNvSpPr txBox="1">
            <a:spLocks noChangeArrowheads="1"/>
          </p:cNvSpPr>
          <p:nvPr/>
        </p:nvSpPr>
        <p:spPr bwMode="auto">
          <a:xfrm>
            <a:off x="2166883" y="5949280"/>
            <a:ext cx="5256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009900"/>
                </a:solidFill>
                <a:latin typeface="楷体_GB2312" pitchFamily="49" charset="-122"/>
                <a:ea typeface="楷体_GB2312" pitchFamily="49" charset="-122"/>
              </a:rPr>
              <a:t>广度优先遍历：</a:t>
            </a:r>
            <a:r>
              <a:rPr lang="en-US" altLang="zh-CN" sz="2800" b="1" dirty="0">
                <a:solidFill>
                  <a:srgbClr val="009900"/>
                </a:solidFill>
                <a:latin typeface="楷体_GB2312" pitchFamily="49" charset="-122"/>
                <a:ea typeface="楷体_GB2312" pitchFamily="49" charset="-122"/>
              </a:rPr>
              <a:t>v1 v2 v4 v3 v5</a:t>
            </a:r>
          </a:p>
        </p:txBody>
      </p:sp>
    </p:spTree>
    <p:extLst>
      <p:ext uri="{BB962C8B-B14F-4D97-AF65-F5344CB8AC3E}">
        <p14:creationId xmlns:p14="http://schemas.microsoft.com/office/powerpoint/2010/main" val="2172166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9506"/>
                                        </p:tgtEl>
                                        <p:attrNameLst>
                                          <p:attrName>style.visibility</p:attrName>
                                        </p:attrNameLst>
                                      </p:cBhvr>
                                      <p:to>
                                        <p:strVal val="visible"/>
                                      </p:to>
                                    </p:set>
                                    <p:anim calcmode="lin" valueType="num">
                                      <p:cBhvr additive="base">
                                        <p:cTn id="7" dur="500" fill="hold"/>
                                        <p:tgtEl>
                                          <p:spTgt spid="319506"/>
                                        </p:tgtEl>
                                        <p:attrNameLst>
                                          <p:attrName>ppt_x</p:attrName>
                                        </p:attrNameLst>
                                      </p:cBhvr>
                                      <p:tavLst>
                                        <p:tav tm="0">
                                          <p:val>
                                            <p:strVal val="#ppt_x"/>
                                          </p:val>
                                        </p:tav>
                                        <p:tav tm="100000">
                                          <p:val>
                                            <p:strVal val="#ppt_x"/>
                                          </p:val>
                                        </p:tav>
                                      </p:tavLst>
                                    </p:anim>
                                    <p:anim calcmode="lin" valueType="num">
                                      <p:cBhvr additive="base">
                                        <p:cTn id="8" dur="500" fill="hold"/>
                                        <p:tgtEl>
                                          <p:spTgt spid="3195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50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1116013" y="-45368"/>
            <a:ext cx="7799387" cy="1143000"/>
          </a:xfrm>
        </p:spPr>
        <p:txBody>
          <a:bodyPr/>
          <a:lstStyle/>
          <a:p>
            <a:pPr algn="l"/>
            <a:r>
              <a:rPr lang="en-US" altLang="zh-CN" b="1" dirty="0" smtClean="0"/>
              <a:t>4. </a:t>
            </a:r>
            <a:r>
              <a:rPr lang="zh-CN" altLang="en-US" b="1" dirty="0" smtClean="0"/>
              <a:t>广度</a:t>
            </a:r>
            <a:r>
              <a:rPr lang="zh-CN" altLang="en-US" b="1" dirty="0"/>
              <a:t>优先遍历</a:t>
            </a:r>
          </a:p>
        </p:txBody>
      </p:sp>
      <p:grpSp>
        <p:nvGrpSpPr>
          <p:cNvPr id="320515" name="Group 3"/>
          <p:cNvGrpSpPr>
            <a:grpSpLocks/>
          </p:cNvGrpSpPr>
          <p:nvPr/>
        </p:nvGrpSpPr>
        <p:grpSpPr bwMode="auto">
          <a:xfrm>
            <a:off x="5578029" y="333375"/>
            <a:ext cx="3532188" cy="1655763"/>
            <a:chOff x="3243" y="119"/>
            <a:chExt cx="2225" cy="1043"/>
          </a:xfrm>
        </p:grpSpPr>
        <p:sp>
          <p:nvSpPr>
            <p:cNvPr id="320516" name="Oval 4"/>
            <p:cNvSpPr>
              <a:spLocks noChangeArrowheads="1"/>
            </p:cNvSpPr>
            <p:nvPr/>
          </p:nvSpPr>
          <p:spPr bwMode="auto">
            <a:xfrm>
              <a:off x="3879" y="11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latin typeface="+mj-lt"/>
                  <a:ea typeface="+mj-ea"/>
                </a:rPr>
                <a:t>v1</a:t>
              </a:r>
            </a:p>
          </p:txBody>
        </p:sp>
        <p:sp>
          <p:nvSpPr>
            <p:cNvPr id="320517" name="Oval 5"/>
            <p:cNvSpPr>
              <a:spLocks noChangeArrowheads="1"/>
            </p:cNvSpPr>
            <p:nvPr/>
          </p:nvSpPr>
          <p:spPr bwMode="auto">
            <a:xfrm>
              <a:off x="3879" y="890"/>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latin typeface="+mj-lt"/>
                  <a:ea typeface="+mj-ea"/>
                </a:rPr>
                <a:t>v3</a:t>
              </a:r>
            </a:p>
          </p:txBody>
        </p:sp>
        <p:sp>
          <p:nvSpPr>
            <p:cNvPr id="320518" name="Oval 6"/>
            <p:cNvSpPr>
              <a:spLocks noChangeArrowheads="1"/>
            </p:cNvSpPr>
            <p:nvPr/>
          </p:nvSpPr>
          <p:spPr bwMode="auto">
            <a:xfrm>
              <a:off x="5195" y="11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dirty="0">
                  <a:latin typeface="+mj-lt"/>
                  <a:ea typeface="+mj-ea"/>
                </a:rPr>
                <a:t>v5</a:t>
              </a:r>
            </a:p>
          </p:txBody>
        </p:sp>
        <p:sp>
          <p:nvSpPr>
            <p:cNvPr id="320519" name="Oval 7"/>
            <p:cNvSpPr>
              <a:spLocks noChangeArrowheads="1"/>
            </p:cNvSpPr>
            <p:nvPr/>
          </p:nvSpPr>
          <p:spPr bwMode="auto">
            <a:xfrm>
              <a:off x="4649" y="11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latin typeface="+mj-lt"/>
                  <a:ea typeface="+mj-ea"/>
                </a:rPr>
                <a:t>v2</a:t>
              </a:r>
            </a:p>
          </p:txBody>
        </p:sp>
        <p:sp>
          <p:nvSpPr>
            <p:cNvPr id="320520" name="Oval 8"/>
            <p:cNvSpPr>
              <a:spLocks noChangeArrowheads="1"/>
            </p:cNvSpPr>
            <p:nvPr/>
          </p:nvSpPr>
          <p:spPr bwMode="auto">
            <a:xfrm>
              <a:off x="4740" y="890"/>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latin typeface="+mj-lt"/>
                  <a:ea typeface="+mj-ea"/>
                </a:rPr>
                <a:t>v4</a:t>
              </a:r>
            </a:p>
          </p:txBody>
        </p:sp>
        <p:sp>
          <p:nvSpPr>
            <p:cNvPr id="320521" name="Line 9"/>
            <p:cNvSpPr>
              <a:spLocks noChangeShapeType="1"/>
            </p:cNvSpPr>
            <p:nvPr/>
          </p:nvSpPr>
          <p:spPr bwMode="auto">
            <a:xfrm>
              <a:off x="4015" y="391"/>
              <a:ext cx="0" cy="499"/>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22" name="Line 10"/>
            <p:cNvSpPr>
              <a:spLocks noChangeShapeType="1"/>
            </p:cNvSpPr>
            <p:nvPr/>
          </p:nvSpPr>
          <p:spPr bwMode="auto">
            <a:xfrm>
              <a:off x="4151" y="255"/>
              <a:ext cx="498"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23" name="Line 11"/>
            <p:cNvSpPr>
              <a:spLocks noChangeShapeType="1"/>
            </p:cNvSpPr>
            <p:nvPr/>
          </p:nvSpPr>
          <p:spPr bwMode="auto">
            <a:xfrm>
              <a:off x="4150" y="1026"/>
              <a:ext cx="590"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24" name="Line 12"/>
            <p:cNvSpPr>
              <a:spLocks noChangeShapeType="1"/>
            </p:cNvSpPr>
            <p:nvPr/>
          </p:nvSpPr>
          <p:spPr bwMode="auto">
            <a:xfrm flipV="1">
              <a:off x="4150" y="346"/>
              <a:ext cx="545" cy="59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25" name="Oval 13"/>
            <p:cNvSpPr>
              <a:spLocks noChangeArrowheads="1"/>
            </p:cNvSpPr>
            <p:nvPr/>
          </p:nvSpPr>
          <p:spPr bwMode="auto">
            <a:xfrm>
              <a:off x="3243" y="11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latin typeface="+mj-lt"/>
                  <a:ea typeface="+mj-ea"/>
                </a:rPr>
                <a:t>v6</a:t>
              </a:r>
            </a:p>
          </p:txBody>
        </p:sp>
        <p:sp>
          <p:nvSpPr>
            <p:cNvPr id="320526" name="Line 14"/>
            <p:cNvSpPr>
              <a:spLocks noChangeShapeType="1"/>
            </p:cNvSpPr>
            <p:nvPr/>
          </p:nvSpPr>
          <p:spPr bwMode="auto">
            <a:xfrm>
              <a:off x="3515" y="255"/>
              <a:ext cx="364"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27" name="Line 15"/>
            <p:cNvSpPr>
              <a:spLocks noChangeShapeType="1"/>
            </p:cNvSpPr>
            <p:nvPr/>
          </p:nvSpPr>
          <p:spPr bwMode="auto">
            <a:xfrm>
              <a:off x="4921" y="255"/>
              <a:ext cx="272"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grpSp>
      <p:grpSp>
        <p:nvGrpSpPr>
          <p:cNvPr id="320528" name="Group 16"/>
          <p:cNvGrpSpPr>
            <a:grpSpLocks/>
          </p:cNvGrpSpPr>
          <p:nvPr/>
        </p:nvGrpSpPr>
        <p:grpSpPr bwMode="auto">
          <a:xfrm>
            <a:off x="1256853" y="2349501"/>
            <a:ext cx="3673475" cy="954088"/>
            <a:chOff x="521" y="1389"/>
            <a:chExt cx="2314" cy="601"/>
          </a:xfrm>
        </p:grpSpPr>
        <p:sp>
          <p:nvSpPr>
            <p:cNvPr id="320529" name="Line 17"/>
            <p:cNvSpPr>
              <a:spLocks noChangeShapeType="1"/>
            </p:cNvSpPr>
            <p:nvPr/>
          </p:nvSpPr>
          <p:spPr bwMode="auto">
            <a:xfrm>
              <a:off x="1156" y="1525"/>
              <a:ext cx="1043"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30" name="Line 18"/>
            <p:cNvSpPr>
              <a:spLocks noChangeShapeType="1"/>
            </p:cNvSpPr>
            <p:nvPr/>
          </p:nvSpPr>
          <p:spPr bwMode="auto">
            <a:xfrm>
              <a:off x="1156" y="1797"/>
              <a:ext cx="1044"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31" name="Text Box 19"/>
            <p:cNvSpPr txBox="1">
              <a:spLocks noChangeArrowheads="1"/>
            </p:cNvSpPr>
            <p:nvPr/>
          </p:nvSpPr>
          <p:spPr bwMode="auto">
            <a:xfrm>
              <a:off x="1247" y="1525"/>
              <a:ext cx="9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000000"/>
                  </a:solidFill>
                  <a:latin typeface="+mj-lt"/>
                  <a:ea typeface="+mj-ea"/>
                </a:rPr>
                <a:t>v1</a:t>
              </a:r>
            </a:p>
          </p:txBody>
        </p:sp>
        <p:sp>
          <p:nvSpPr>
            <p:cNvPr id="320532" name="Line 20"/>
            <p:cNvSpPr>
              <a:spLocks noChangeShapeType="1"/>
            </p:cNvSpPr>
            <p:nvPr/>
          </p:nvSpPr>
          <p:spPr bwMode="auto">
            <a:xfrm flipH="1">
              <a:off x="703" y="1706"/>
              <a:ext cx="408"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33" name="Line 21"/>
            <p:cNvSpPr>
              <a:spLocks noChangeShapeType="1"/>
            </p:cNvSpPr>
            <p:nvPr/>
          </p:nvSpPr>
          <p:spPr bwMode="auto">
            <a:xfrm flipH="1">
              <a:off x="2200" y="1706"/>
              <a:ext cx="453"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34" name="Text Box 22"/>
            <p:cNvSpPr txBox="1">
              <a:spLocks noChangeArrowheads="1"/>
            </p:cNvSpPr>
            <p:nvPr/>
          </p:nvSpPr>
          <p:spPr bwMode="auto">
            <a:xfrm>
              <a:off x="521" y="1389"/>
              <a:ext cx="545"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000000"/>
                  </a:solidFill>
                  <a:latin typeface="+mj-lt"/>
                  <a:ea typeface="+mj-ea"/>
                </a:rPr>
                <a:t>出队</a:t>
              </a:r>
            </a:p>
          </p:txBody>
        </p:sp>
        <p:sp>
          <p:nvSpPr>
            <p:cNvPr id="320535" name="Text Box 23"/>
            <p:cNvSpPr txBox="1">
              <a:spLocks noChangeArrowheads="1"/>
            </p:cNvSpPr>
            <p:nvPr/>
          </p:nvSpPr>
          <p:spPr bwMode="auto">
            <a:xfrm>
              <a:off x="2290" y="1389"/>
              <a:ext cx="545"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000000"/>
                  </a:solidFill>
                  <a:latin typeface="+mj-lt"/>
                  <a:ea typeface="+mj-ea"/>
                </a:rPr>
                <a:t>入队</a:t>
              </a:r>
            </a:p>
          </p:txBody>
        </p:sp>
      </p:grpSp>
      <p:grpSp>
        <p:nvGrpSpPr>
          <p:cNvPr id="320536" name="Group 24"/>
          <p:cNvGrpSpPr>
            <a:grpSpLocks/>
          </p:cNvGrpSpPr>
          <p:nvPr/>
        </p:nvGrpSpPr>
        <p:grpSpPr bwMode="auto">
          <a:xfrm>
            <a:off x="5433565" y="3429001"/>
            <a:ext cx="3673475" cy="954088"/>
            <a:chOff x="567" y="2024"/>
            <a:chExt cx="2314" cy="601"/>
          </a:xfrm>
        </p:grpSpPr>
        <p:sp>
          <p:nvSpPr>
            <p:cNvPr id="320537" name="Line 25"/>
            <p:cNvSpPr>
              <a:spLocks noChangeShapeType="1"/>
            </p:cNvSpPr>
            <p:nvPr/>
          </p:nvSpPr>
          <p:spPr bwMode="auto">
            <a:xfrm>
              <a:off x="1202" y="2160"/>
              <a:ext cx="1043"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38" name="Line 26"/>
            <p:cNvSpPr>
              <a:spLocks noChangeShapeType="1"/>
            </p:cNvSpPr>
            <p:nvPr/>
          </p:nvSpPr>
          <p:spPr bwMode="auto">
            <a:xfrm>
              <a:off x="1202" y="2432"/>
              <a:ext cx="1044"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39" name="Text Box 27"/>
            <p:cNvSpPr txBox="1">
              <a:spLocks noChangeArrowheads="1"/>
            </p:cNvSpPr>
            <p:nvPr/>
          </p:nvSpPr>
          <p:spPr bwMode="auto">
            <a:xfrm>
              <a:off x="1247" y="2160"/>
              <a:ext cx="10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000000"/>
                  </a:solidFill>
                  <a:latin typeface="+mj-lt"/>
                  <a:ea typeface="+mj-ea"/>
                </a:rPr>
                <a:t>v5 v4</a:t>
              </a:r>
            </a:p>
          </p:txBody>
        </p:sp>
        <p:sp>
          <p:nvSpPr>
            <p:cNvPr id="320540" name="Line 28"/>
            <p:cNvSpPr>
              <a:spLocks noChangeShapeType="1"/>
            </p:cNvSpPr>
            <p:nvPr/>
          </p:nvSpPr>
          <p:spPr bwMode="auto">
            <a:xfrm flipH="1">
              <a:off x="749" y="2341"/>
              <a:ext cx="408"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41" name="Line 29"/>
            <p:cNvSpPr>
              <a:spLocks noChangeShapeType="1"/>
            </p:cNvSpPr>
            <p:nvPr/>
          </p:nvSpPr>
          <p:spPr bwMode="auto">
            <a:xfrm flipH="1">
              <a:off x="2246" y="2341"/>
              <a:ext cx="453"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42" name="Text Box 30"/>
            <p:cNvSpPr txBox="1">
              <a:spLocks noChangeArrowheads="1"/>
            </p:cNvSpPr>
            <p:nvPr/>
          </p:nvSpPr>
          <p:spPr bwMode="auto">
            <a:xfrm>
              <a:off x="567" y="2024"/>
              <a:ext cx="545"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000000"/>
                  </a:solidFill>
                  <a:latin typeface="+mj-lt"/>
                  <a:ea typeface="+mj-ea"/>
                </a:rPr>
                <a:t>出队</a:t>
              </a:r>
            </a:p>
          </p:txBody>
        </p:sp>
        <p:sp>
          <p:nvSpPr>
            <p:cNvPr id="320543" name="Text Box 31"/>
            <p:cNvSpPr txBox="1">
              <a:spLocks noChangeArrowheads="1"/>
            </p:cNvSpPr>
            <p:nvPr/>
          </p:nvSpPr>
          <p:spPr bwMode="auto">
            <a:xfrm>
              <a:off x="2336" y="2024"/>
              <a:ext cx="545"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000000"/>
                  </a:solidFill>
                  <a:latin typeface="+mj-lt"/>
                  <a:ea typeface="+mj-ea"/>
                </a:rPr>
                <a:t>入队</a:t>
              </a:r>
            </a:p>
          </p:txBody>
        </p:sp>
      </p:grpSp>
      <p:grpSp>
        <p:nvGrpSpPr>
          <p:cNvPr id="320544" name="Group 32"/>
          <p:cNvGrpSpPr>
            <a:grpSpLocks/>
          </p:cNvGrpSpPr>
          <p:nvPr/>
        </p:nvGrpSpPr>
        <p:grpSpPr bwMode="auto">
          <a:xfrm>
            <a:off x="5506590" y="4581526"/>
            <a:ext cx="3673475" cy="954088"/>
            <a:chOff x="567" y="2024"/>
            <a:chExt cx="2314" cy="601"/>
          </a:xfrm>
        </p:grpSpPr>
        <p:sp>
          <p:nvSpPr>
            <p:cNvPr id="320545" name="Line 33"/>
            <p:cNvSpPr>
              <a:spLocks noChangeShapeType="1"/>
            </p:cNvSpPr>
            <p:nvPr/>
          </p:nvSpPr>
          <p:spPr bwMode="auto">
            <a:xfrm>
              <a:off x="1202" y="2160"/>
              <a:ext cx="1043"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46" name="Line 34"/>
            <p:cNvSpPr>
              <a:spLocks noChangeShapeType="1"/>
            </p:cNvSpPr>
            <p:nvPr/>
          </p:nvSpPr>
          <p:spPr bwMode="auto">
            <a:xfrm>
              <a:off x="1202" y="2432"/>
              <a:ext cx="1044"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47" name="Text Box 35"/>
            <p:cNvSpPr txBox="1">
              <a:spLocks noChangeArrowheads="1"/>
            </p:cNvSpPr>
            <p:nvPr/>
          </p:nvSpPr>
          <p:spPr bwMode="auto">
            <a:xfrm>
              <a:off x="1247" y="2160"/>
              <a:ext cx="10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000000"/>
                  </a:solidFill>
                  <a:latin typeface="+mj-lt"/>
                  <a:ea typeface="+mj-ea"/>
                </a:rPr>
                <a:t>v4</a:t>
              </a:r>
            </a:p>
          </p:txBody>
        </p:sp>
        <p:sp>
          <p:nvSpPr>
            <p:cNvPr id="320548" name="Line 36"/>
            <p:cNvSpPr>
              <a:spLocks noChangeShapeType="1"/>
            </p:cNvSpPr>
            <p:nvPr/>
          </p:nvSpPr>
          <p:spPr bwMode="auto">
            <a:xfrm flipH="1">
              <a:off x="749" y="2341"/>
              <a:ext cx="408"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49" name="Line 37"/>
            <p:cNvSpPr>
              <a:spLocks noChangeShapeType="1"/>
            </p:cNvSpPr>
            <p:nvPr/>
          </p:nvSpPr>
          <p:spPr bwMode="auto">
            <a:xfrm flipH="1">
              <a:off x="2246" y="2341"/>
              <a:ext cx="453"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50" name="Text Box 38"/>
            <p:cNvSpPr txBox="1">
              <a:spLocks noChangeArrowheads="1"/>
            </p:cNvSpPr>
            <p:nvPr/>
          </p:nvSpPr>
          <p:spPr bwMode="auto">
            <a:xfrm>
              <a:off x="567" y="2024"/>
              <a:ext cx="545"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000000"/>
                  </a:solidFill>
                  <a:latin typeface="+mj-lt"/>
                  <a:ea typeface="+mj-ea"/>
                </a:rPr>
                <a:t>出队</a:t>
              </a:r>
            </a:p>
          </p:txBody>
        </p:sp>
        <p:sp>
          <p:nvSpPr>
            <p:cNvPr id="320551" name="Text Box 39"/>
            <p:cNvSpPr txBox="1">
              <a:spLocks noChangeArrowheads="1"/>
            </p:cNvSpPr>
            <p:nvPr/>
          </p:nvSpPr>
          <p:spPr bwMode="auto">
            <a:xfrm>
              <a:off x="2336" y="2024"/>
              <a:ext cx="545"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000000"/>
                  </a:solidFill>
                  <a:latin typeface="+mj-lt"/>
                  <a:ea typeface="+mj-ea"/>
                </a:rPr>
                <a:t>入队</a:t>
              </a:r>
            </a:p>
          </p:txBody>
        </p:sp>
      </p:grpSp>
      <p:grpSp>
        <p:nvGrpSpPr>
          <p:cNvPr id="320552" name="Group 40"/>
          <p:cNvGrpSpPr>
            <a:grpSpLocks/>
          </p:cNvGrpSpPr>
          <p:nvPr/>
        </p:nvGrpSpPr>
        <p:grpSpPr bwMode="auto">
          <a:xfrm>
            <a:off x="1256853" y="404813"/>
            <a:ext cx="6481762" cy="4051299"/>
            <a:chOff x="521" y="300"/>
            <a:chExt cx="4083" cy="2552"/>
          </a:xfrm>
        </p:grpSpPr>
        <p:grpSp>
          <p:nvGrpSpPr>
            <p:cNvPr id="320553" name="Group 41"/>
            <p:cNvGrpSpPr>
              <a:grpSpLocks/>
            </p:cNvGrpSpPr>
            <p:nvPr/>
          </p:nvGrpSpPr>
          <p:grpSpPr bwMode="auto">
            <a:xfrm>
              <a:off x="521" y="2251"/>
              <a:ext cx="2314" cy="601"/>
              <a:chOff x="567" y="2024"/>
              <a:chExt cx="2314" cy="601"/>
            </a:xfrm>
          </p:grpSpPr>
          <p:sp>
            <p:nvSpPr>
              <p:cNvPr id="320554" name="Line 42"/>
              <p:cNvSpPr>
                <a:spLocks noChangeShapeType="1"/>
              </p:cNvSpPr>
              <p:nvPr/>
            </p:nvSpPr>
            <p:spPr bwMode="auto">
              <a:xfrm>
                <a:off x="1202" y="2160"/>
                <a:ext cx="1043"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55" name="Line 43"/>
              <p:cNvSpPr>
                <a:spLocks noChangeShapeType="1"/>
              </p:cNvSpPr>
              <p:nvPr/>
            </p:nvSpPr>
            <p:spPr bwMode="auto">
              <a:xfrm>
                <a:off x="1202" y="2432"/>
                <a:ext cx="1044"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56" name="Text Box 44"/>
              <p:cNvSpPr txBox="1">
                <a:spLocks noChangeArrowheads="1"/>
              </p:cNvSpPr>
              <p:nvPr/>
            </p:nvSpPr>
            <p:spPr bwMode="auto">
              <a:xfrm>
                <a:off x="1247" y="2160"/>
                <a:ext cx="10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000000"/>
                    </a:solidFill>
                    <a:latin typeface="+mj-lt"/>
                    <a:ea typeface="+mj-ea"/>
                  </a:rPr>
                  <a:t>v2 v3 v6</a:t>
                </a:r>
              </a:p>
            </p:txBody>
          </p:sp>
          <p:sp>
            <p:nvSpPr>
              <p:cNvPr id="320557" name="Line 45"/>
              <p:cNvSpPr>
                <a:spLocks noChangeShapeType="1"/>
              </p:cNvSpPr>
              <p:nvPr/>
            </p:nvSpPr>
            <p:spPr bwMode="auto">
              <a:xfrm flipH="1">
                <a:off x="749" y="2341"/>
                <a:ext cx="408"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58" name="Line 46"/>
              <p:cNvSpPr>
                <a:spLocks noChangeShapeType="1"/>
              </p:cNvSpPr>
              <p:nvPr/>
            </p:nvSpPr>
            <p:spPr bwMode="auto">
              <a:xfrm flipH="1">
                <a:off x="2246" y="2341"/>
                <a:ext cx="453"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59" name="Text Box 47"/>
              <p:cNvSpPr txBox="1">
                <a:spLocks noChangeArrowheads="1"/>
              </p:cNvSpPr>
              <p:nvPr/>
            </p:nvSpPr>
            <p:spPr bwMode="auto">
              <a:xfrm>
                <a:off x="567" y="2024"/>
                <a:ext cx="545"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000000"/>
                    </a:solidFill>
                    <a:latin typeface="+mj-lt"/>
                    <a:ea typeface="+mj-ea"/>
                  </a:rPr>
                  <a:t>出队</a:t>
                </a:r>
              </a:p>
            </p:txBody>
          </p:sp>
          <p:sp>
            <p:nvSpPr>
              <p:cNvPr id="320560" name="Text Box 48"/>
              <p:cNvSpPr txBox="1">
                <a:spLocks noChangeArrowheads="1"/>
              </p:cNvSpPr>
              <p:nvPr/>
            </p:nvSpPr>
            <p:spPr bwMode="auto">
              <a:xfrm>
                <a:off x="2336" y="2024"/>
                <a:ext cx="545"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000000"/>
                    </a:solidFill>
                    <a:latin typeface="+mj-lt"/>
                    <a:ea typeface="+mj-ea"/>
                  </a:rPr>
                  <a:t>入队</a:t>
                </a:r>
              </a:p>
            </p:txBody>
          </p:sp>
        </p:grpSp>
        <p:sp>
          <p:nvSpPr>
            <p:cNvPr id="320561" name="Line 49"/>
            <p:cNvSpPr>
              <a:spLocks noChangeShapeType="1"/>
            </p:cNvSpPr>
            <p:nvPr/>
          </p:nvSpPr>
          <p:spPr bwMode="auto">
            <a:xfrm>
              <a:off x="4150" y="300"/>
              <a:ext cx="454" cy="0"/>
            </a:xfrm>
            <a:prstGeom prst="line">
              <a:avLst/>
            </a:prstGeom>
            <a:noFill/>
            <a:ln w="25400">
              <a:solidFill>
                <a:srgbClr val="FF0000"/>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62" name="Line 50"/>
            <p:cNvSpPr>
              <a:spLocks noChangeShapeType="1"/>
            </p:cNvSpPr>
            <p:nvPr/>
          </p:nvSpPr>
          <p:spPr bwMode="auto">
            <a:xfrm flipH="1">
              <a:off x="3923" y="572"/>
              <a:ext cx="0" cy="409"/>
            </a:xfrm>
            <a:prstGeom prst="line">
              <a:avLst/>
            </a:prstGeom>
            <a:noFill/>
            <a:ln w="25400">
              <a:solidFill>
                <a:srgbClr val="FF0000"/>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63" name="Line 51"/>
            <p:cNvSpPr>
              <a:spLocks noChangeShapeType="1"/>
            </p:cNvSpPr>
            <p:nvPr/>
          </p:nvSpPr>
          <p:spPr bwMode="auto">
            <a:xfrm flipH="1" flipV="1">
              <a:off x="3515" y="300"/>
              <a:ext cx="363" cy="0"/>
            </a:xfrm>
            <a:prstGeom prst="line">
              <a:avLst/>
            </a:prstGeom>
            <a:noFill/>
            <a:ln w="25400">
              <a:solidFill>
                <a:srgbClr val="FF0000"/>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grpSp>
      <p:grpSp>
        <p:nvGrpSpPr>
          <p:cNvPr id="320564" name="Group 52"/>
          <p:cNvGrpSpPr>
            <a:grpSpLocks/>
          </p:cNvGrpSpPr>
          <p:nvPr/>
        </p:nvGrpSpPr>
        <p:grpSpPr bwMode="auto">
          <a:xfrm>
            <a:off x="1329878" y="404813"/>
            <a:ext cx="7559675" cy="5202238"/>
            <a:chOff x="567" y="300"/>
            <a:chExt cx="4762" cy="3277"/>
          </a:xfrm>
        </p:grpSpPr>
        <p:grpSp>
          <p:nvGrpSpPr>
            <p:cNvPr id="320565" name="Group 53"/>
            <p:cNvGrpSpPr>
              <a:grpSpLocks/>
            </p:cNvGrpSpPr>
            <p:nvPr/>
          </p:nvGrpSpPr>
          <p:grpSpPr bwMode="auto">
            <a:xfrm>
              <a:off x="567" y="2976"/>
              <a:ext cx="2314" cy="601"/>
              <a:chOff x="567" y="2024"/>
              <a:chExt cx="2314" cy="601"/>
            </a:xfrm>
          </p:grpSpPr>
          <p:sp>
            <p:nvSpPr>
              <p:cNvPr id="320566" name="Line 54"/>
              <p:cNvSpPr>
                <a:spLocks noChangeShapeType="1"/>
              </p:cNvSpPr>
              <p:nvPr/>
            </p:nvSpPr>
            <p:spPr bwMode="auto">
              <a:xfrm>
                <a:off x="1202" y="2160"/>
                <a:ext cx="1043"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67" name="Line 55"/>
              <p:cNvSpPr>
                <a:spLocks noChangeShapeType="1"/>
              </p:cNvSpPr>
              <p:nvPr/>
            </p:nvSpPr>
            <p:spPr bwMode="auto">
              <a:xfrm>
                <a:off x="1202" y="2432"/>
                <a:ext cx="1044"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68" name="Text Box 56"/>
              <p:cNvSpPr txBox="1">
                <a:spLocks noChangeArrowheads="1"/>
              </p:cNvSpPr>
              <p:nvPr/>
            </p:nvSpPr>
            <p:spPr bwMode="auto">
              <a:xfrm>
                <a:off x="1247" y="2160"/>
                <a:ext cx="10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000000"/>
                    </a:solidFill>
                    <a:latin typeface="+mj-lt"/>
                    <a:ea typeface="+mj-ea"/>
                  </a:rPr>
                  <a:t>v3 v6 v5</a:t>
                </a:r>
              </a:p>
            </p:txBody>
          </p:sp>
          <p:sp>
            <p:nvSpPr>
              <p:cNvPr id="320569" name="Line 57"/>
              <p:cNvSpPr>
                <a:spLocks noChangeShapeType="1"/>
              </p:cNvSpPr>
              <p:nvPr/>
            </p:nvSpPr>
            <p:spPr bwMode="auto">
              <a:xfrm flipH="1">
                <a:off x="749" y="2341"/>
                <a:ext cx="408"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70" name="Line 58"/>
              <p:cNvSpPr>
                <a:spLocks noChangeShapeType="1"/>
              </p:cNvSpPr>
              <p:nvPr/>
            </p:nvSpPr>
            <p:spPr bwMode="auto">
              <a:xfrm flipH="1">
                <a:off x="2246" y="2341"/>
                <a:ext cx="453"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71" name="Text Box 59"/>
              <p:cNvSpPr txBox="1">
                <a:spLocks noChangeArrowheads="1"/>
              </p:cNvSpPr>
              <p:nvPr/>
            </p:nvSpPr>
            <p:spPr bwMode="auto">
              <a:xfrm>
                <a:off x="567" y="2024"/>
                <a:ext cx="545"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000000"/>
                    </a:solidFill>
                    <a:latin typeface="+mj-lt"/>
                    <a:ea typeface="+mj-ea"/>
                  </a:rPr>
                  <a:t>出队</a:t>
                </a:r>
              </a:p>
            </p:txBody>
          </p:sp>
          <p:sp>
            <p:nvSpPr>
              <p:cNvPr id="320572" name="Text Box 60"/>
              <p:cNvSpPr txBox="1">
                <a:spLocks noChangeArrowheads="1"/>
              </p:cNvSpPr>
              <p:nvPr/>
            </p:nvSpPr>
            <p:spPr bwMode="auto">
              <a:xfrm>
                <a:off x="2336" y="2024"/>
                <a:ext cx="545"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000000"/>
                    </a:solidFill>
                    <a:latin typeface="+mj-lt"/>
                    <a:ea typeface="+mj-ea"/>
                  </a:rPr>
                  <a:t>入队</a:t>
                </a:r>
              </a:p>
            </p:txBody>
          </p:sp>
        </p:grpSp>
        <p:sp>
          <p:nvSpPr>
            <p:cNvPr id="320573" name="Line 61"/>
            <p:cNvSpPr>
              <a:spLocks noChangeShapeType="1"/>
            </p:cNvSpPr>
            <p:nvPr/>
          </p:nvSpPr>
          <p:spPr bwMode="auto">
            <a:xfrm>
              <a:off x="4967" y="300"/>
              <a:ext cx="362" cy="0"/>
            </a:xfrm>
            <a:prstGeom prst="line">
              <a:avLst/>
            </a:prstGeom>
            <a:noFill/>
            <a:ln w="25400">
              <a:solidFill>
                <a:srgbClr val="FF0000"/>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grpSp>
      <p:grpSp>
        <p:nvGrpSpPr>
          <p:cNvPr id="320574" name="Group 62"/>
          <p:cNvGrpSpPr>
            <a:grpSpLocks/>
          </p:cNvGrpSpPr>
          <p:nvPr/>
        </p:nvGrpSpPr>
        <p:grpSpPr bwMode="auto">
          <a:xfrm>
            <a:off x="5433565" y="1917701"/>
            <a:ext cx="3673475" cy="1314451"/>
            <a:chOff x="3152" y="1253"/>
            <a:chExt cx="2314" cy="828"/>
          </a:xfrm>
        </p:grpSpPr>
        <p:grpSp>
          <p:nvGrpSpPr>
            <p:cNvPr id="320575" name="Group 63"/>
            <p:cNvGrpSpPr>
              <a:grpSpLocks/>
            </p:cNvGrpSpPr>
            <p:nvPr/>
          </p:nvGrpSpPr>
          <p:grpSpPr bwMode="auto">
            <a:xfrm>
              <a:off x="3152" y="1480"/>
              <a:ext cx="2314" cy="601"/>
              <a:chOff x="567" y="2024"/>
              <a:chExt cx="2314" cy="601"/>
            </a:xfrm>
          </p:grpSpPr>
          <p:sp>
            <p:nvSpPr>
              <p:cNvPr id="320576" name="Line 64"/>
              <p:cNvSpPr>
                <a:spLocks noChangeShapeType="1"/>
              </p:cNvSpPr>
              <p:nvPr/>
            </p:nvSpPr>
            <p:spPr bwMode="auto">
              <a:xfrm>
                <a:off x="1202" y="2160"/>
                <a:ext cx="1043"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77" name="Line 65"/>
              <p:cNvSpPr>
                <a:spLocks noChangeShapeType="1"/>
              </p:cNvSpPr>
              <p:nvPr/>
            </p:nvSpPr>
            <p:spPr bwMode="auto">
              <a:xfrm>
                <a:off x="1202" y="2432"/>
                <a:ext cx="1044"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78" name="Text Box 66"/>
              <p:cNvSpPr txBox="1">
                <a:spLocks noChangeArrowheads="1"/>
              </p:cNvSpPr>
              <p:nvPr/>
            </p:nvSpPr>
            <p:spPr bwMode="auto">
              <a:xfrm>
                <a:off x="1247" y="2160"/>
                <a:ext cx="10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000000"/>
                    </a:solidFill>
                    <a:latin typeface="+mj-lt"/>
                    <a:ea typeface="+mj-ea"/>
                  </a:rPr>
                  <a:t>v6 v5 v4</a:t>
                </a:r>
              </a:p>
            </p:txBody>
          </p:sp>
          <p:sp>
            <p:nvSpPr>
              <p:cNvPr id="320579" name="Line 67"/>
              <p:cNvSpPr>
                <a:spLocks noChangeShapeType="1"/>
              </p:cNvSpPr>
              <p:nvPr/>
            </p:nvSpPr>
            <p:spPr bwMode="auto">
              <a:xfrm flipH="1">
                <a:off x="749" y="2341"/>
                <a:ext cx="408"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80" name="Line 68"/>
              <p:cNvSpPr>
                <a:spLocks noChangeShapeType="1"/>
              </p:cNvSpPr>
              <p:nvPr/>
            </p:nvSpPr>
            <p:spPr bwMode="auto">
              <a:xfrm flipH="1">
                <a:off x="2246" y="2341"/>
                <a:ext cx="453"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sp>
            <p:nvSpPr>
              <p:cNvPr id="320581" name="Text Box 69"/>
              <p:cNvSpPr txBox="1">
                <a:spLocks noChangeArrowheads="1"/>
              </p:cNvSpPr>
              <p:nvPr/>
            </p:nvSpPr>
            <p:spPr bwMode="auto">
              <a:xfrm>
                <a:off x="567" y="2024"/>
                <a:ext cx="545"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000000"/>
                    </a:solidFill>
                    <a:latin typeface="+mj-lt"/>
                    <a:ea typeface="+mj-ea"/>
                  </a:rPr>
                  <a:t>出队</a:t>
                </a:r>
              </a:p>
            </p:txBody>
          </p:sp>
          <p:sp>
            <p:nvSpPr>
              <p:cNvPr id="320582" name="Text Box 70"/>
              <p:cNvSpPr txBox="1">
                <a:spLocks noChangeArrowheads="1"/>
              </p:cNvSpPr>
              <p:nvPr/>
            </p:nvSpPr>
            <p:spPr bwMode="auto">
              <a:xfrm>
                <a:off x="2336" y="2024"/>
                <a:ext cx="545"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000000"/>
                    </a:solidFill>
                    <a:latin typeface="+mj-lt"/>
                    <a:ea typeface="+mj-ea"/>
                  </a:rPr>
                  <a:t>入队</a:t>
                </a:r>
              </a:p>
            </p:txBody>
          </p:sp>
        </p:grpSp>
        <p:sp>
          <p:nvSpPr>
            <p:cNvPr id="320583" name="Line 71"/>
            <p:cNvSpPr>
              <a:spLocks noChangeShapeType="1"/>
            </p:cNvSpPr>
            <p:nvPr/>
          </p:nvSpPr>
          <p:spPr bwMode="auto">
            <a:xfrm>
              <a:off x="4195" y="1253"/>
              <a:ext cx="499" cy="0"/>
            </a:xfrm>
            <a:prstGeom prst="line">
              <a:avLst/>
            </a:prstGeom>
            <a:noFill/>
            <a:ln w="25400">
              <a:solidFill>
                <a:srgbClr val="FF0000"/>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mj-lt"/>
                <a:ea typeface="+mj-ea"/>
              </a:endParaRPr>
            </a:p>
          </p:txBody>
        </p:sp>
      </p:grpSp>
      <p:sp>
        <p:nvSpPr>
          <p:cNvPr id="320584" name="Text Box 72"/>
          <p:cNvSpPr txBox="1">
            <a:spLocks noChangeArrowheads="1"/>
          </p:cNvSpPr>
          <p:nvPr/>
        </p:nvSpPr>
        <p:spPr bwMode="auto">
          <a:xfrm>
            <a:off x="1692275" y="5734050"/>
            <a:ext cx="6192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9900"/>
                </a:solidFill>
                <a:latin typeface="+mj-lt"/>
                <a:ea typeface="+mj-ea"/>
              </a:rPr>
              <a:t>广度优先遍历：</a:t>
            </a:r>
            <a:r>
              <a:rPr lang="en-US" altLang="zh-CN" sz="2800" b="1">
                <a:solidFill>
                  <a:srgbClr val="009900"/>
                </a:solidFill>
                <a:latin typeface="+mj-lt"/>
                <a:ea typeface="+mj-ea"/>
              </a:rPr>
              <a:t>v1 v2 v3 v6 v5 v4</a:t>
            </a:r>
          </a:p>
        </p:txBody>
      </p:sp>
    </p:spTree>
    <p:extLst>
      <p:ext uri="{BB962C8B-B14F-4D97-AF65-F5344CB8AC3E}">
        <p14:creationId xmlns:p14="http://schemas.microsoft.com/office/powerpoint/2010/main" val="32508782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20528"/>
                                        </p:tgtEl>
                                        <p:attrNameLst>
                                          <p:attrName>style.visibility</p:attrName>
                                        </p:attrNameLst>
                                      </p:cBhvr>
                                      <p:to>
                                        <p:strVal val="visible"/>
                                      </p:to>
                                    </p:set>
                                    <p:animEffect transition="in" filter="wipe(right)">
                                      <p:cBhvr>
                                        <p:cTn id="7" dur="500"/>
                                        <p:tgtEl>
                                          <p:spTgt spid="3205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20552"/>
                                        </p:tgtEl>
                                        <p:attrNameLst>
                                          <p:attrName>style.visibility</p:attrName>
                                        </p:attrNameLst>
                                      </p:cBhvr>
                                      <p:to>
                                        <p:strVal val="visible"/>
                                      </p:to>
                                    </p:set>
                                    <p:animEffect transition="in" filter="wipe(right)">
                                      <p:cBhvr>
                                        <p:cTn id="12" dur="500"/>
                                        <p:tgtEl>
                                          <p:spTgt spid="3205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20564"/>
                                        </p:tgtEl>
                                        <p:attrNameLst>
                                          <p:attrName>style.visibility</p:attrName>
                                        </p:attrNameLst>
                                      </p:cBhvr>
                                      <p:to>
                                        <p:strVal val="visible"/>
                                      </p:to>
                                    </p:set>
                                    <p:animEffect transition="in" filter="wipe(right)">
                                      <p:cBhvr>
                                        <p:cTn id="17" dur="500"/>
                                        <p:tgtEl>
                                          <p:spTgt spid="3205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320574"/>
                                        </p:tgtEl>
                                        <p:attrNameLst>
                                          <p:attrName>style.visibility</p:attrName>
                                        </p:attrNameLst>
                                      </p:cBhvr>
                                      <p:to>
                                        <p:strVal val="visible"/>
                                      </p:to>
                                    </p:set>
                                    <p:animEffect transition="in" filter="wipe(right)">
                                      <p:cBhvr>
                                        <p:cTn id="22" dur="500"/>
                                        <p:tgtEl>
                                          <p:spTgt spid="3205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320536"/>
                                        </p:tgtEl>
                                        <p:attrNameLst>
                                          <p:attrName>style.visibility</p:attrName>
                                        </p:attrNameLst>
                                      </p:cBhvr>
                                      <p:to>
                                        <p:strVal val="visible"/>
                                      </p:to>
                                    </p:set>
                                    <p:animEffect transition="in" filter="wipe(right)">
                                      <p:cBhvr>
                                        <p:cTn id="27" dur="500"/>
                                        <p:tgtEl>
                                          <p:spTgt spid="3205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320544"/>
                                        </p:tgtEl>
                                        <p:attrNameLst>
                                          <p:attrName>style.visibility</p:attrName>
                                        </p:attrNameLst>
                                      </p:cBhvr>
                                      <p:to>
                                        <p:strVal val="visible"/>
                                      </p:to>
                                    </p:set>
                                    <p:animEffect transition="in" filter="wipe(right)">
                                      <p:cBhvr>
                                        <p:cTn id="32" dur="500"/>
                                        <p:tgtEl>
                                          <p:spTgt spid="3205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20584"/>
                                        </p:tgtEl>
                                        <p:attrNameLst>
                                          <p:attrName>style.visibility</p:attrName>
                                        </p:attrNameLst>
                                      </p:cBhvr>
                                      <p:to>
                                        <p:strVal val="visible"/>
                                      </p:to>
                                    </p:set>
                                    <p:anim calcmode="lin" valueType="num">
                                      <p:cBhvr additive="base">
                                        <p:cTn id="37" dur="500" fill="hold"/>
                                        <p:tgtEl>
                                          <p:spTgt spid="320584"/>
                                        </p:tgtEl>
                                        <p:attrNameLst>
                                          <p:attrName>ppt_x</p:attrName>
                                        </p:attrNameLst>
                                      </p:cBhvr>
                                      <p:tavLst>
                                        <p:tav tm="0">
                                          <p:val>
                                            <p:strVal val="#ppt_x"/>
                                          </p:val>
                                        </p:tav>
                                        <p:tav tm="100000">
                                          <p:val>
                                            <p:strVal val="#ppt_x"/>
                                          </p:val>
                                        </p:tav>
                                      </p:tavLst>
                                    </p:anim>
                                    <p:anim calcmode="lin" valueType="num">
                                      <p:cBhvr additive="base">
                                        <p:cTn id="38" dur="500" fill="hold"/>
                                        <p:tgtEl>
                                          <p:spTgt spid="3205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8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B01EA381-7BE2-4BB3-BEC5-B06A02B3774C}" type="slidenum">
              <a:rPr lang="en-US" altLang="zh-CN"/>
              <a:pPr/>
              <a:t>76</a:t>
            </a:fld>
            <a:r>
              <a:rPr lang="en-US" altLang="zh-CN"/>
              <a:t>-</a:t>
            </a:r>
          </a:p>
        </p:txBody>
      </p:sp>
      <p:sp>
        <p:nvSpPr>
          <p:cNvPr id="321538" name="Rectangle 2"/>
          <p:cNvSpPr>
            <a:spLocks noGrp="1" noChangeArrowheads="1"/>
          </p:cNvSpPr>
          <p:nvPr>
            <p:ph type="title"/>
          </p:nvPr>
        </p:nvSpPr>
        <p:spPr/>
        <p:txBody>
          <a:bodyPr/>
          <a:lstStyle/>
          <a:p>
            <a:r>
              <a:rPr lang="en-US" altLang="zh-CN" b="1">
                <a:latin typeface="楷体_GB2312" pitchFamily="49" charset="-122"/>
                <a:ea typeface="楷体_GB2312" pitchFamily="49" charset="-122"/>
              </a:rPr>
              <a:t>4</a:t>
            </a:r>
            <a:r>
              <a:rPr lang="zh-CN" altLang="en-US" b="1">
                <a:latin typeface="楷体_GB2312" pitchFamily="49" charset="-122"/>
                <a:ea typeface="楷体_GB2312" pitchFamily="49" charset="-122"/>
              </a:rPr>
              <a:t>．</a:t>
            </a:r>
            <a:r>
              <a:rPr lang="zh-CN" altLang="en-US">
                <a:ea typeface="楷体_GB2312" pitchFamily="49" charset="-122"/>
              </a:rPr>
              <a:t>广度优先遍历</a:t>
            </a:r>
          </a:p>
        </p:txBody>
      </p:sp>
      <p:sp>
        <p:nvSpPr>
          <p:cNvPr id="321539" name="Rectangle 3" descr="Rectangle: Click to edit Master text styles&#10;Second level&#10;Third level&#10;Fourth level&#10;Fifth level"/>
          <p:cNvSpPr>
            <a:spLocks noGrp="1" noChangeArrowheads="1"/>
          </p:cNvSpPr>
          <p:nvPr>
            <p:ph type="body" idx="1"/>
          </p:nvPr>
        </p:nvSpPr>
        <p:spPr>
          <a:xfrm>
            <a:off x="1259632" y="1905000"/>
            <a:ext cx="7633543" cy="4114800"/>
          </a:xfrm>
        </p:spPr>
        <p:txBody>
          <a:bodyPr/>
          <a:lstStyle/>
          <a:p>
            <a:r>
              <a:rPr lang="zh-CN" altLang="en-US" dirty="0"/>
              <a:t>初始化</a:t>
            </a:r>
          </a:p>
          <a:p>
            <a:pPr>
              <a:buFont typeface="Wingdings" pitchFamily="2" charset="2"/>
              <a:buNone/>
            </a:pPr>
            <a:r>
              <a:rPr lang="zh-CN" altLang="en-US" dirty="0"/>
              <a:t>    所有结点均未被访问，附设一个数组记录结点状态：</a:t>
            </a:r>
            <a:endParaRPr lang="en-US" altLang="zh-CN" dirty="0"/>
          </a:p>
          <a:p>
            <a:pPr>
              <a:buFont typeface="Wingdings" pitchFamily="2" charset="2"/>
              <a:buNone/>
            </a:pPr>
            <a:r>
              <a:rPr lang="en-US" altLang="zh-CN" dirty="0"/>
              <a:t>      </a:t>
            </a:r>
            <a:r>
              <a:rPr lang="en-US" altLang="zh-CN" b="0" dirty="0" err="1">
                <a:solidFill>
                  <a:srgbClr val="FF6600"/>
                </a:solidFill>
                <a:latin typeface="Times New Roman" pitchFamily="18" charset="0"/>
              </a:rPr>
              <a:t>bool</a:t>
            </a:r>
            <a:r>
              <a:rPr lang="en-US" altLang="zh-CN" b="0" dirty="0">
                <a:solidFill>
                  <a:srgbClr val="FF6600"/>
                </a:solidFill>
                <a:latin typeface="Times New Roman" pitchFamily="18" charset="0"/>
              </a:rPr>
              <a:t> visited[MAXSIZE];</a:t>
            </a:r>
          </a:p>
          <a:p>
            <a:r>
              <a:rPr lang="zh-CN" altLang="en-US" dirty="0"/>
              <a:t>从结点</a:t>
            </a:r>
            <a:r>
              <a:rPr lang="en-US" altLang="zh-CN" dirty="0"/>
              <a:t>v</a:t>
            </a:r>
            <a:r>
              <a:rPr lang="zh-CN" altLang="en-US" dirty="0"/>
              <a:t>开始访问</a:t>
            </a:r>
          </a:p>
          <a:p>
            <a:pPr>
              <a:buFont typeface="Wingdings" pitchFamily="2" charset="2"/>
              <a:buNone/>
            </a:pPr>
            <a:r>
              <a:rPr lang="zh-CN" altLang="en-US" dirty="0">
                <a:latin typeface="Times New Roman" pitchFamily="18" charset="0"/>
              </a:rPr>
              <a:t>          每访问一个结点，设置该结点的</a:t>
            </a:r>
            <a:r>
              <a:rPr lang="en-US" altLang="zh-CN" b="0" dirty="0">
                <a:solidFill>
                  <a:srgbClr val="FF6600"/>
                </a:solidFill>
                <a:latin typeface="Times New Roman" pitchFamily="18" charset="0"/>
              </a:rPr>
              <a:t>visited=true</a:t>
            </a:r>
          </a:p>
        </p:txBody>
      </p:sp>
    </p:spTree>
    <p:extLst>
      <p:ext uri="{BB962C8B-B14F-4D97-AF65-F5344CB8AC3E}">
        <p14:creationId xmlns:p14="http://schemas.microsoft.com/office/powerpoint/2010/main" val="16781078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EFEA4EDC-772F-4EF0-9ED8-F69E63D5B12E}" type="slidenum">
              <a:rPr lang="en-US" altLang="zh-CN"/>
              <a:pPr/>
              <a:t>77</a:t>
            </a:fld>
            <a:r>
              <a:rPr lang="en-US" altLang="zh-CN"/>
              <a:t>-</a:t>
            </a:r>
          </a:p>
        </p:txBody>
      </p:sp>
      <p:sp>
        <p:nvSpPr>
          <p:cNvPr id="322562" name="Rectangle 2"/>
          <p:cNvSpPr>
            <a:spLocks noGrp="1" noChangeArrowheads="1"/>
          </p:cNvSpPr>
          <p:nvPr>
            <p:ph type="title"/>
          </p:nvPr>
        </p:nvSpPr>
        <p:spPr/>
        <p:txBody>
          <a:bodyPr/>
          <a:lstStyle/>
          <a:p>
            <a:r>
              <a:rPr lang="en-US" altLang="zh-CN">
                <a:ea typeface="楷体_GB2312" pitchFamily="49" charset="-122"/>
              </a:rPr>
              <a:t>4</a:t>
            </a:r>
            <a:r>
              <a:rPr lang="zh-CN" altLang="en-US">
                <a:ea typeface="楷体_GB2312" pitchFamily="49" charset="-122"/>
              </a:rPr>
              <a:t>．广度优先遍历</a:t>
            </a:r>
          </a:p>
        </p:txBody>
      </p:sp>
      <p:sp>
        <p:nvSpPr>
          <p:cNvPr id="322563" name="Rectangle 3" descr="Rectangle: Click to edit Master text styles&#10;Second level&#10;Third level&#10;Fourth level&#10;Fifth level"/>
          <p:cNvSpPr>
            <a:spLocks noGrp="1" noChangeArrowheads="1"/>
          </p:cNvSpPr>
          <p:nvPr>
            <p:ph type="body" idx="1"/>
          </p:nvPr>
        </p:nvSpPr>
        <p:spPr/>
        <p:txBody>
          <a:bodyPr/>
          <a:lstStyle/>
          <a:p>
            <a:r>
              <a:rPr lang="zh-CN" altLang="en-US" dirty="0"/>
              <a:t>邻接表和邻接矩阵的区别</a:t>
            </a:r>
          </a:p>
          <a:p>
            <a:pPr>
              <a:buFont typeface="Wingdings" pitchFamily="2" charset="2"/>
              <a:buNone/>
            </a:pPr>
            <a:r>
              <a:rPr lang="en-US" altLang="zh-CN" dirty="0"/>
              <a:t>   </a:t>
            </a:r>
            <a:endParaRPr lang="zh-CN" altLang="en-US" dirty="0"/>
          </a:p>
        </p:txBody>
      </p:sp>
      <p:sp>
        <p:nvSpPr>
          <p:cNvPr id="322564" name="Rectangle 4"/>
          <p:cNvSpPr>
            <a:spLocks noChangeArrowheads="1"/>
          </p:cNvSpPr>
          <p:nvPr/>
        </p:nvSpPr>
        <p:spPr bwMode="auto">
          <a:xfrm>
            <a:off x="1258888" y="2852738"/>
            <a:ext cx="788511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dirty="0">
                <a:solidFill>
                  <a:srgbClr val="003300"/>
                </a:solidFill>
                <a:latin typeface="Times New Roman" pitchFamily="18" charset="0"/>
              </a:rPr>
              <a:t>p = </a:t>
            </a:r>
            <a:r>
              <a:rPr lang="en-US" altLang="zh-CN" sz="2400" dirty="0" err="1">
                <a:solidFill>
                  <a:srgbClr val="003300"/>
                </a:solidFill>
                <a:latin typeface="Times New Roman" pitchFamily="18" charset="0"/>
              </a:rPr>
              <a:t>adjvex</a:t>
            </a:r>
            <a:r>
              <a:rPr lang="en-US" altLang="zh-CN" sz="2400" dirty="0">
                <a:solidFill>
                  <a:srgbClr val="003300"/>
                </a:solidFill>
                <a:latin typeface="Times New Roman" pitchFamily="18" charset="0"/>
              </a:rPr>
              <a:t>[v].</a:t>
            </a:r>
            <a:r>
              <a:rPr lang="en-US" altLang="zh-CN" sz="2400" dirty="0" err="1">
                <a:solidFill>
                  <a:srgbClr val="003300"/>
                </a:solidFill>
                <a:latin typeface="Times New Roman" pitchFamily="18" charset="0"/>
              </a:rPr>
              <a:t>firstarc</a:t>
            </a:r>
            <a:r>
              <a:rPr lang="en-US" altLang="zh-CN" sz="2400" dirty="0">
                <a:solidFill>
                  <a:srgbClr val="003300"/>
                </a:solidFill>
                <a:latin typeface="Times New Roman" pitchFamily="18" charset="0"/>
              </a:rPr>
              <a:t>;</a:t>
            </a:r>
          </a:p>
          <a:p>
            <a:r>
              <a:rPr lang="en-US" altLang="zh-CN" sz="2400" dirty="0">
                <a:solidFill>
                  <a:srgbClr val="0000FF"/>
                </a:solidFill>
                <a:latin typeface="Times New Roman" pitchFamily="18" charset="0"/>
              </a:rPr>
              <a:t>while</a:t>
            </a:r>
            <a:r>
              <a:rPr lang="en-US" altLang="zh-CN" sz="2400" dirty="0">
                <a:latin typeface="Times New Roman" pitchFamily="18" charset="0"/>
              </a:rPr>
              <a:t> (p) </a:t>
            </a:r>
          </a:p>
          <a:p>
            <a:r>
              <a:rPr lang="en-US" altLang="zh-CN" sz="2400" dirty="0">
                <a:solidFill>
                  <a:srgbClr val="003300"/>
                </a:solidFill>
                <a:latin typeface="Times New Roman" pitchFamily="18" charset="0"/>
              </a:rPr>
              <a:t>{</a:t>
            </a:r>
          </a:p>
          <a:p>
            <a:r>
              <a:rPr lang="en-US" altLang="zh-CN" sz="2400" dirty="0">
                <a:solidFill>
                  <a:srgbClr val="003300"/>
                </a:solidFill>
                <a:latin typeface="Times New Roman" pitchFamily="18" charset="0"/>
              </a:rPr>
              <a:t>      </a:t>
            </a:r>
            <a:r>
              <a:rPr lang="en-US" altLang="zh-CN" sz="2400" dirty="0" err="1">
                <a:solidFill>
                  <a:srgbClr val="0000FF"/>
                </a:solidFill>
                <a:latin typeface="Times New Roman" pitchFamily="18" charset="0"/>
              </a:rPr>
              <a:t>int</a:t>
            </a:r>
            <a:r>
              <a:rPr lang="en-US" altLang="zh-CN" sz="2400" dirty="0">
                <a:solidFill>
                  <a:srgbClr val="003300"/>
                </a:solidFill>
                <a:latin typeface="Times New Roman" pitchFamily="18" charset="0"/>
              </a:rPr>
              <a:t> j= p-&gt;</a:t>
            </a:r>
            <a:r>
              <a:rPr lang="en-US" altLang="zh-CN" sz="2400" dirty="0" err="1">
                <a:solidFill>
                  <a:srgbClr val="003300"/>
                </a:solidFill>
                <a:latin typeface="Times New Roman" pitchFamily="18" charset="0"/>
              </a:rPr>
              <a:t>adjvex</a:t>
            </a:r>
            <a:r>
              <a:rPr lang="en-US" altLang="zh-CN" sz="2400" dirty="0">
                <a:solidFill>
                  <a:srgbClr val="003300"/>
                </a:solidFill>
                <a:latin typeface="Times New Roman" pitchFamily="18" charset="0"/>
              </a:rPr>
              <a:t> ;</a:t>
            </a:r>
          </a:p>
          <a:p>
            <a:r>
              <a:rPr lang="en-US" altLang="zh-CN" sz="2400" dirty="0">
                <a:solidFill>
                  <a:srgbClr val="003300"/>
                </a:solidFill>
                <a:latin typeface="Times New Roman" pitchFamily="18" charset="0"/>
              </a:rPr>
              <a:t>      </a:t>
            </a:r>
            <a:r>
              <a:rPr lang="en-US" altLang="zh-CN" sz="2400" dirty="0">
                <a:solidFill>
                  <a:srgbClr val="0000FF"/>
                </a:solidFill>
                <a:latin typeface="Times New Roman" pitchFamily="18" charset="0"/>
              </a:rPr>
              <a:t>if </a:t>
            </a:r>
            <a:r>
              <a:rPr lang="en-US" altLang="zh-CN" sz="2400" dirty="0">
                <a:solidFill>
                  <a:srgbClr val="003300"/>
                </a:solidFill>
                <a:latin typeface="Times New Roman" pitchFamily="18" charset="0"/>
              </a:rPr>
              <a:t>(visited[j]==0)</a:t>
            </a:r>
          </a:p>
          <a:p>
            <a:r>
              <a:rPr lang="en-US" altLang="zh-CN" sz="2400" dirty="0">
                <a:solidFill>
                  <a:srgbClr val="003300"/>
                </a:solidFill>
                <a:latin typeface="Times New Roman" pitchFamily="18" charset="0"/>
              </a:rPr>
              <a:t>      {      </a:t>
            </a:r>
          </a:p>
          <a:p>
            <a:r>
              <a:rPr lang="en-US" altLang="zh-CN" sz="2400" dirty="0">
                <a:solidFill>
                  <a:srgbClr val="003300"/>
                </a:solidFill>
                <a:latin typeface="Times New Roman" pitchFamily="18" charset="0"/>
              </a:rPr>
              <a:t>             </a:t>
            </a:r>
            <a:r>
              <a:rPr lang="en-US" altLang="zh-CN" sz="2400" dirty="0" err="1">
                <a:solidFill>
                  <a:srgbClr val="003300"/>
                </a:solidFill>
                <a:latin typeface="Times New Roman" pitchFamily="18" charset="0"/>
              </a:rPr>
              <a:t>cout</a:t>
            </a:r>
            <a:r>
              <a:rPr lang="en-US" altLang="zh-CN" sz="2400" dirty="0">
                <a:solidFill>
                  <a:srgbClr val="003300"/>
                </a:solidFill>
                <a:latin typeface="Times New Roman" pitchFamily="18" charset="0"/>
              </a:rPr>
              <a:t>&lt;&lt; </a:t>
            </a:r>
            <a:r>
              <a:rPr lang="en-US" altLang="zh-CN" sz="2400" dirty="0" err="1">
                <a:solidFill>
                  <a:srgbClr val="003300"/>
                </a:solidFill>
                <a:latin typeface="Times New Roman" pitchFamily="18" charset="0"/>
              </a:rPr>
              <a:t>adjvex</a:t>
            </a:r>
            <a:r>
              <a:rPr lang="en-US" altLang="zh-CN" sz="2400" dirty="0">
                <a:solidFill>
                  <a:srgbClr val="003300"/>
                </a:solidFill>
                <a:latin typeface="Times New Roman" pitchFamily="18" charset="0"/>
              </a:rPr>
              <a:t>[j].vertex;   visited[j]=1;  </a:t>
            </a:r>
            <a:r>
              <a:rPr lang="en-US" altLang="zh-CN" sz="2400" dirty="0" err="1">
                <a:solidFill>
                  <a:srgbClr val="003300"/>
                </a:solidFill>
                <a:latin typeface="Times New Roman" pitchFamily="18" charset="0"/>
              </a:rPr>
              <a:t>Q.InQueue</a:t>
            </a:r>
            <a:r>
              <a:rPr lang="en-US" altLang="zh-CN" sz="2400" dirty="0">
                <a:solidFill>
                  <a:srgbClr val="003300"/>
                </a:solidFill>
                <a:latin typeface="Times New Roman" pitchFamily="18" charset="0"/>
              </a:rPr>
              <a:t>(j) ; </a:t>
            </a:r>
          </a:p>
          <a:p>
            <a:r>
              <a:rPr lang="en-US" altLang="zh-CN" sz="2400" dirty="0">
                <a:solidFill>
                  <a:srgbClr val="003300"/>
                </a:solidFill>
                <a:latin typeface="Times New Roman" pitchFamily="18" charset="0"/>
              </a:rPr>
              <a:t>      }</a:t>
            </a:r>
          </a:p>
          <a:p>
            <a:r>
              <a:rPr lang="en-US" altLang="zh-CN" sz="2400" dirty="0">
                <a:solidFill>
                  <a:srgbClr val="003300"/>
                </a:solidFill>
                <a:latin typeface="Times New Roman" pitchFamily="18" charset="0"/>
              </a:rPr>
              <a:t>      p = p-&gt;next;</a:t>
            </a:r>
          </a:p>
          <a:p>
            <a:r>
              <a:rPr lang="en-US" altLang="zh-CN" sz="2400" dirty="0">
                <a:solidFill>
                  <a:srgbClr val="003300"/>
                </a:solidFill>
                <a:latin typeface="Times New Roman" pitchFamily="18" charset="0"/>
              </a:rPr>
              <a:t>}</a:t>
            </a:r>
          </a:p>
        </p:txBody>
      </p:sp>
    </p:spTree>
    <p:extLst>
      <p:ext uri="{BB962C8B-B14F-4D97-AF65-F5344CB8AC3E}">
        <p14:creationId xmlns:p14="http://schemas.microsoft.com/office/powerpoint/2010/main" val="348571816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361CFA56-2754-4D7C-8064-7166B4FFE032}" type="slidenum">
              <a:rPr lang="en-US" altLang="zh-CN"/>
              <a:pPr/>
              <a:t>78</a:t>
            </a:fld>
            <a:r>
              <a:rPr lang="en-US" altLang="zh-CN"/>
              <a:t>-</a:t>
            </a:r>
          </a:p>
        </p:txBody>
      </p:sp>
      <p:sp>
        <p:nvSpPr>
          <p:cNvPr id="323586" name="Rectangle 2"/>
          <p:cNvSpPr>
            <a:spLocks noGrp="1" noChangeArrowheads="1"/>
          </p:cNvSpPr>
          <p:nvPr>
            <p:ph type="title"/>
          </p:nvPr>
        </p:nvSpPr>
        <p:spPr/>
        <p:txBody>
          <a:bodyPr/>
          <a:lstStyle/>
          <a:p>
            <a:r>
              <a:rPr lang="en-US" altLang="zh-CN" b="1">
                <a:latin typeface="楷体_GB2312" pitchFamily="49" charset="-122"/>
                <a:ea typeface="楷体_GB2312" pitchFamily="49" charset="-122"/>
              </a:rPr>
              <a:t>4</a:t>
            </a:r>
            <a:r>
              <a:rPr lang="zh-CN" altLang="en-US" b="1">
                <a:latin typeface="楷体_GB2312" pitchFamily="49" charset="-122"/>
                <a:ea typeface="楷体_GB2312" pitchFamily="49" charset="-122"/>
              </a:rPr>
              <a:t>．</a:t>
            </a:r>
            <a:r>
              <a:rPr lang="zh-CN" altLang="en-US">
                <a:ea typeface="楷体_GB2312" pitchFamily="49" charset="-122"/>
              </a:rPr>
              <a:t>广度优先遍历</a:t>
            </a:r>
          </a:p>
        </p:txBody>
      </p:sp>
      <p:sp>
        <p:nvSpPr>
          <p:cNvPr id="323587" name="Rectangle 3" descr="Rectangle: Click to edit Master text styles&#10;Second level&#10;Third level&#10;Fourth level&#10;Fifth level"/>
          <p:cNvSpPr>
            <a:spLocks noGrp="1" noChangeArrowheads="1"/>
          </p:cNvSpPr>
          <p:nvPr>
            <p:ph type="body" idx="1"/>
          </p:nvPr>
        </p:nvSpPr>
        <p:spPr/>
        <p:txBody>
          <a:bodyPr/>
          <a:lstStyle/>
          <a:p>
            <a:r>
              <a:rPr lang="zh-CN" altLang="en-US"/>
              <a:t>伪代码</a:t>
            </a:r>
          </a:p>
          <a:p>
            <a:pPr>
              <a:buFont typeface="Wingdings" pitchFamily="2" charset="2"/>
              <a:buNone/>
            </a:pPr>
            <a:r>
              <a:rPr lang="zh-CN" altLang="en-US"/>
              <a:t>  </a:t>
            </a:r>
            <a:r>
              <a:rPr lang="en-US" altLang="zh-CN"/>
              <a:t>1.</a:t>
            </a:r>
            <a:r>
              <a:rPr lang="zh-CN" altLang="en-US"/>
              <a:t>初始化队列</a:t>
            </a:r>
            <a:r>
              <a:rPr lang="en-US" altLang="zh-CN">
                <a:latin typeface="Times New Roman" pitchFamily="18" charset="0"/>
              </a:rPr>
              <a:t>Q</a:t>
            </a:r>
          </a:p>
          <a:p>
            <a:pPr>
              <a:buFont typeface="Wingdings" pitchFamily="2" charset="2"/>
              <a:buNone/>
            </a:pPr>
            <a:r>
              <a:rPr lang="en-US" altLang="zh-CN"/>
              <a:t>  2.</a:t>
            </a:r>
            <a:r>
              <a:rPr lang="zh-CN" altLang="en-US"/>
              <a:t>访问顶点</a:t>
            </a:r>
            <a:r>
              <a:rPr lang="en-US" altLang="zh-CN">
                <a:latin typeface="Times New Roman" pitchFamily="18" charset="0"/>
              </a:rPr>
              <a:t>v</a:t>
            </a:r>
            <a:r>
              <a:rPr lang="zh-CN" altLang="en-US"/>
              <a:t>， </a:t>
            </a:r>
            <a:r>
              <a:rPr lang="en-US" altLang="zh-CN">
                <a:latin typeface="Times New Roman" pitchFamily="18" charset="0"/>
              </a:rPr>
              <a:t>visited[v]=1</a:t>
            </a:r>
          </a:p>
          <a:p>
            <a:pPr>
              <a:buFont typeface="Wingdings" pitchFamily="2" charset="2"/>
              <a:buNone/>
            </a:pPr>
            <a:r>
              <a:rPr lang="en-US" altLang="zh-CN"/>
              <a:t>  3.</a:t>
            </a:r>
            <a:r>
              <a:rPr lang="en-US" altLang="zh-CN">
                <a:latin typeface="Times New Roman" pitchFamily="18" charset="0"/>
              </a:rPr>
              <a:t> while</a:t>
            </a:r>
            <a:r>
              <a:rPr lang="en-US" altLang="zh-CN"/>
              <a:t>(</a:t>
            </a:r>
            <a:r>
              <a:rPr lang="zh-CN" altLang="en-US"/>
              <a:t>队列非空</a:t>
            </a:r>
            <a:r>
              <a:rPr lang="en-US" altLang="zh-CN"/>
              <a:t>)</a:t>
            </a:r>
          </a:p>
          <a:p>
            <a:pPr>
              <a:buFont typeface="Wingdings" pitchFamily="2" charset="2"/>
              <a:buNone/>
            </a:pPr>
            <a:r>
              <a:rPr lang="zh-CN" altLang="en-US"/>
              <a:t>     </a:t>
            </a:r>
            <a:r>
              <a:rPr lang="en-US" altLang="zh-CN"/>
              <a:t>3.1 </a:t>
            </a:r>
            <a:r>
              <a:rPr lang="en-US" altLang="zh-CN">
                <a:latin typeface="Times New Roman" pitchFamily="18" charset="0"/>
              </a:rPr>
              <a:t>v=</a:t>
            </a:r>
            <a:r>
              <a:rPr lang="zh-CN" altLang="en-US">
                <a:solidFill>
                  <a:srgbClr val="FF6600"/>
                </a:solidFill>
              </a:rPr>
              <a:t>队头元素</a:t>
            </a:r>
            <a:r>
              <a:rPr lang="zh-CN" altLang="en-US"/>
              <a:t>出队</a:t>
            </a:r>
          </a:p>
          <a:p>
            <a:pPr>
              <a:buFont typeface="Wingdings" pitchFamily="2" charset="2"/>
              <a:buNone/>
            </a:pPr>
            <a:r>
              <a:rPr lang="zh-CN" altLang="en-US"/>
              <a:t>     </a:t>
            </a:r>
            <a:r>
              <a:rPr lang="en-US" altLang="zh-CN"/>
              <a:t>3.2 </a:t>
            </a:r>
            <a:r>
              <a:rPr lang="zh-CN" altLang="en-US"/>
              <a:t>访问</a:t>
            </a:r>
            <a:r>
              <a:rPr lang="zh-CN" altLang="en-US">
                <a:solidFill>
                  <a:srgbClr val="FF6600"/>
                </a:solidFill>
              </a:rPr>
              <a:t>队头元素</a:t>
            </a:r>
            <a:r>
              <a:rPr lang="zh-CN" altLang="en-US"/>
              <a:t>的所有</a:t>
            </a:r>
            <a:r>
              <a:rPr lang="zh-CN" altLang="en-US">
                <a:solidFill>
                  <a:srgbClr val="FF6600"/>
                </a:solidFill>
              </a:rPr>
              <a:t>未访问</a:t>
            </a:r>
            <a:r>
              <a:rPr lang="zh-CN" altLang="en-US"/>
              <a:t>的邻接点</a:t>
            </a:r>
          </a:p>
          <a:p>
            <a:pPr>
              <a:buFont typeface="Wingdings" pitchFamily="2" charset="2"/>
              <a:buNone/>
            </a:pPr>
            <a:r>
              <a:rPr lang="zh-CN" altLang="en-US"/>
              <a:t>  </a:t>
            </a:r>
          </a:p>
        </p:txBody>
      </p:sp>
    </p:spTree>
    <p:extLst>
      <p:ext uri="{BB962C8B-B14F-4D97-AF65-F5344CB8AC3E}">
        <p14:creationId xmlns:p14="http://schemas.microsoft.com/office/powerpoint/2010/main" val="105747092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1259632" y="188640"/>
            <a:ext cx="7772400" cy="1143000"/>
          </a:xfrm>
        </p:spPr>
        <p:txBody>
          <a:bodyPr/>
          <a:lstStyle/>
          <a:p>
            <a:pPr algn="l"/>
            <a:r>
              <a:rPr lang="en-US" altLang="zh-CN" dirty="0" smtClean="0">
                <a:ea typeface="楷体_GB2312" pitchFamily="49" charset="-122"/>
              </a:rPr>
              <a:t>   4</a:t>
            </a:r>
            <a:r>
              <a:rPr lang="zh-CN" altLang="en-US" dirty="0">
                <a:ea typeface="楷体_GB2312" pitchFamily="49" charset="-122"/>
              </a:rPr>
              <a:t>．广度优先遍历</a:t>
            </a:r>
          </a:p>
        </p:txBody>
      </p:sp>
      <p:sp>
        <p:nvSpPr>
          <p:cNvPr id="324611" name="Rectangle 3" descr="Rectangle: Click to edit Master text styles&#10;Second level&#10;Third level&#10;Fourth level&#10;Fifth level"/>
          <p:cNvSpPr>
            <a:spLocks noGrp="1" noChangeArrowheads="1"/>
          </p:cNvSpPr>
          <p:nvPr>
            <p:ph type="body" idx="1"/>
          </p:nvPr>
        </p:nvSpPr>
        <p:spPr>
          <a:xfrm>
            <a:off x="1764332" y="1268760"/>
            <a:ext cx="7128148" cy="5300662"/>
          </a:xfrm>
        </p:spPr>
        <p:txBody>
          <a:bodyPr/>
          <a:lstStyle/>
          <a:p>
            <a:pPr>
              <a:lnSpc>
                <a:spcPct val="80000"/>
              </a:lnSpc>
              <a:spcBef>
                <a:spcPct val="5000"/>
              </a:spcBef>
              <a:buFont typeface="Wingdings" pitchFamily="2" charset="2"/>
              <a:buNone/>
            </a:pPr>
            <a:r>
              <a:rPr lang="en-US" altLang="zh-CN" sz="2200" b="0" dirty="0">
                <a:solidFill>
                  <a:srgbClr val="0000FF"/>
                </a:solidFill>
                <a:latin typeface="Times New Roman" pitchFamily="18" charset="0"/>
              </a:rPr>
              <a:t>template</a:t>
            </a:r>
            <a:r>
              <a:rPr lang="en-US" altLang="zh-CN" sz="2200" b="0" dirty="0">
                <a:latin typeface="Times New Roman" pitchFamily="18" charset="0"/>
              </a:rPr>
              <a:t> &lt;</a:t>
            </a:r>
            <a:r>
              <a:rPr lang="en-US" altLang="zh-CN" sz="2200" b="0" dirty="0">
                <a:solidFill>
                  <a:srgbClr val="0000FF"/>
                </a:solidFill>
                <a:latin typeface="Times New Roman" pitchFamily="18" charset="0"/>
              </a:rPr>
              <a:t>class</a:t>
            </a:r>
            <a:r>
              <a:rPr lang="en-US" altLang="zh-CN" sz="2200" b="0" dirty="0">
                <a:latin typeface="Times New Roman" pitchFamily="18" charset="0"/>
              </a:rPr>
              <a:t> T&gt; </a:t>
            </a:r>
          </a:p>
          <a:p>
            <a:pPr>
              <a:lnSpc>
                <a:spcPct val="80000"/>
              </a:lnSpc>
              <a:spcBef>
                <a:spcPct val="5000"/>
              </a:spcBef>
              <a:buFont typeface="Wingdings" pitchFamily="2" charset="2"/>
              <a:buNone/>
            </a:pPr>
            <a:r>
              <a:rPr lang="en-US" altLang="zh-CN" sz="2200" b="0" dirty="0">
                <a:solidFill>
                  <a:srgbClr val="0000FF"/>
                </a:solidFill>
                <a:latin typeface="Times New Roman" pitchFamily="18" charset="0"/>
              </a:rPr>
              <a:t>class</a:t>
            </a:r>
            <a:r>
              <a:rPr lang="en-US" altLang="zh-CN" sz="2200" b="0" dirty="0">
                <a:latin typeface="Times New Roman" pitchFamily="18" charset="0"/>
              </a:rPr>
              <a:t> </a:t>
            </a:r>
            <a:r>
              <a:rPr lang="en-US" altLang="zh-CN" sz="2200" b="0" dirty="0" err="1">
                <a:solidFill>
                  <a:srgbClr val="003300"/>
                </a:solidFill>
                <a:latin typeface="Times New Roman" pitchFamily="18" charset="0"/>
              </a:rPr>
              <a:t>ALGraph</a:t>
            </a:r>
            <a:r>
              <a:rPr lang="en-US" altLang="zh-CN" sz="2200" b="0" dirty="0">
                <a:solidFill>
                  <a:srgbClr val="003300"/>
                </a:solidFill>
                <a:latin typeface="Times New Roman" pitchFamily="18" charset="0"/>
              </a:rPr>
              <a:t>&lt;T&gt;:: BFS(</a:t>
            </a:r>
            <a:r>
              <a:rPr lang="en-US" altLang="zh-CN" sz="2200" b="0" dirty="0">
                <a:latin typeface="Times New Roman" pitchFamily="18" charset="0"/>
              </a:rPr>
              <a:t> </a:t>
            </a:r>
            <a:r>
              <a:rPr lang="en-US" altLang="zh-CN" sz="2200" b="0" dirty="0" err="1">
                <a:solidFill>
                  <a:srgbClr val="0000FF"/>
                </a:solidFill>
                <a:latin typeface="Times New Roman" pitchFamily="18" charset="0"/>
              </a:rPr>
              <a:t>int</a:t>
            </a:r>
            <a:r>
              <a:rPr lang="en-US" altLang="zh-CN" sz="2200" b="0" dirty="0">
                <a:latin typeface="Times New Roman" pitchFamily="18" charset="0"/>
              </a:rPr>
              <a:t> v)</a:t>
            </a:r>
          </a:p>
          <a:p>
            <a:pPr>
              <a:lnSpc>
                <a:spcPct val="50000"/>
              </a:lnSpc>
              <a:spcBef>
                <a:spcPct val="5000"/>
              </a:spcBef>
              <a:buFont typeface="Wingdings" pitchFamily="2" charset="2"/>
              <a:buNone/>
            </a:pPr>
            <a:r>
              <a:rPr lang="en-US" altLang="zh-CN" sz="2200" b="0" dirty="0">
                <a:latin typeface="Times New Roman" pitchFamily="18" charset="0"/>
              </a:rPr>
              <a:t>{</a:t>
            </a:r>
          </a:p>
          <a:p>
            <a:pPr>
              <a:lnSpc>
                <a:spcPct val="80000"/>
              </a:lnSpc>
              <a:spcBef>
                <a:spcPct val="5000"/>
              </a:spcBef>
              <a:buFont typeface="Wingdings" pitchFamily="2" charset="2"/>
              <a:buNone/>
            </a:pPr>
            <a:r>
              <a:rPr lang="en-US" altLang="zh-CN" sz="2200" b="0" dirty="0">
                <a:latin typeface="Times New Roman" pitchFamily="18" charset="0"/>
              </a:rPr>
              <a:t>       </a:t>
            </a:r>
            <a:r>
              <a:rPr lang="en-US" altLang="zh-CN" sz="2200" b="0" dirty="0">
                <a:solidFill>
                  <a:srgbClr val="003300"/>
                </a:solidFill>
                <a:latin typeface="Times New Roman" pitchFamily="18" charset="0"/>
              </a:rPr>
              <a:t>Queue&lt;</a:t>
            </a:r>
            <a:r>
              <a:rPr lang="en-US" altLang="zh-CN" sz="2200" b="0" dirty="0" err="1">
                <a:solidFill>
                  <a:srgbClr val="0000FF"/>
                </a:solidFill>
                <a:latin typeface="Times New Roman" pitchFamily="18" charset="0"/>
              </a:rPr>
              <a:t>int</a:t>
            </a:r>
            <a:r>
              <a:rPr lang="en-US" altLang="zh-CN" sz="2200" b="0" dirty="0">
                <a:solidFill>
                  <a:srgbClr val="003300"/>
                </a:solidFill>
                <a:latin typeface="Times New Roman" pitchFamily="18" charset="0"/>
              </a:rPr>
              <a:t>&gt;  Q;</a:t>
            </a:r>
          </a:p>
          <a:p>
            <a:pPr>
              <a:lnSpc>
                <a:spcPct val="80000"/>
              </a:lnSpc>
              <a:spcBef>
                <a:spcPct val="5000"/>
              </a:spcBef>
              <a:buFont typeface="Wingdings" pitchFamily="2" charset="2"/>
              <a:buNone/>
            </a:pPr>
            <a:r>
              <a:rPr lang="en-US" altLang="zh-CN" sz="2200" b="0" dirty="0">
                <a:latin typeface="Times New Roman" pitchFamily="18" charset="0"/>
              </a:rPr>
              <a:t>       </a:t>
            </a:r>
            <a:r>
              <a:rPr lang="en-US" altLang="zh-CN" sz="2200" b="0" dirty="0" err="1">
                <a:solidFill>
                  <a:srgbClr val="003300"/>
                </a:solidFill>
                <a:latin typeface="Times New Roman" pitchFamily="18" charset="0"/>
              </a:rPr>
              <a:t>cout</a:t>
            </a:r>
            <a:r>
              <a:rPr lang="en-US" altLang="zh-CN" sz="2200" b="0" dirty="0">
                <a:solidFill>
                  <a:srgbClr val="003300"/>
                </a:solidFill>
                <a:latin typeface="Times New Roman" pitchFamily="18" charset="0"/>
              </a:rPr>
              <a:t>&lt;&lt;</a:t>
            </a:r>
            <a:r>
              <a:rPr lang="en-US" altLang="zh-CN" sz="2200" b="0" dirty="0" err="1">
                <a:solidFill>
                  <a:srgbClr val="003300"/>
                </a:solidFill>
                <a:latin typeface="Times New Roman" pitchFamily="18" charset="0"/>
              </a:rPr>
              <a:t>adjvex</a:t>
            </a:r>
            <a:r>
              <a:rPr lang="en-US" altLang="zh-CN" sz="2200" b="0" dirty="0">
                <a:solidFill>
                  <a:srgbClr val="003300"/>
                </a:solidFill>
                <a:latin typeface="Times New Roman" pitchFamily="18" charset="0"/>
              </a:rPr>
              <a:t>[v].vertex;     visited[v]=1;    </a:t>
            </a:r>
            <a:r>
              <a:rPr lang="en-US" altLang="zh-CN" sz="2200" b="0" dirty="0" err="1">
                <a:solidFill>
                  <a:srgbClr val="003300"/>
                </a:solidFill>
                <a:latin typeface="Times New Roman" pitchFamily="18" charset="0"/>
              </a:rPr>
              <a:t>Q.InQueue</a:t>
            </a:r>
            <a:r>
              <a:rPr lang="en-US" altLang="zh-CN" sz="2200" b="0" dirty="0">
                <a:solidFill>
                  <a:srgbClr val="003300"/>
                </a:solidFill>
                <a:latin typeface="Times New Roman" pitchFamily="18" charset="0"/>
              </a:rPr>
              <a:t>(v);</a:t>
            </a:r>
          </a:p>
          <a:p>
            <a:pPr>
              <a:lnSpc>
                <a:spcPct val="80000"/>
              </a:lnSpc>
              <a:spcBef>
                <a:spcPct val="5000"/>
              </a:spcBef>
              <a:buFont typeface="Wingdings" pitchFamily="2" charset="2"/>
              <a:buNone/>
            </a:pPr>
            <a:r>
              <a:rPr lang="en-US" altLang="zh-CN" sz="2200" b="0" dirty="0">
                <a:latin typeface="Times New Roman" pitchFamily="18" charset="0"/>
              </a:rPr>
              <a:t>       </a:t>
            </a:r>
            <a:r>
              <a:rPr lang="en-US" altLang="zh-CN" sz="2200" b="0" dirty="0">
                <a:solidFill>
                  <a:srgbClr val="0000FF"/>
                </a:solidFill>
                <a:latin typeface="Times New Roman" pitchFamily="18" charset="0"/>
              </a:rPr>
              <a:t>while</a:t>
            </a:r>
            <a:r>
              <a:rPr lang="en-US" altLang="zh-CN" sz="2200" b="0" dirty="0">
                <a:latin typeface="Times New Roman" pitchFamily="18" charset="0"/>
              </a:rPr>
              <a:t> </a:t>
            </a:r>
            <a:r>
              <a:rPr lang="en-US" altLang="zh-CN" sz="2200" b="0" dirty="0">
                <a:solidFill>
                  <a:srgbClr val="003300"/>
                </a:solidFill>
                <a:latin typeface="Times New Roman" pitchFamily="18" charset="0"/>
              </a:rPr>
              <a:t>(!</a:t>
            </a:r>
            <a:r>
              <a:rPr lang="en-US" altLang="zh-CN" sz="2200" b="0" dirty="0" err="1">
                <a:solidFill>
                  <a:srgbClr val="003300"/>
                </a:solidFill>
                <a:latin typeface="Times New Roman" pitchFamily="18" charset="0"/>
              </a:rPr>
              <a:t>Q.Empty</a:t>
            </a:r>
            <a:r>
              <a:rPr lang="en-US" altLang="zh-CN" sz="2200" b="0" dirty="0">
                <a:solidFill>
                  <a:srgbClr val="003300"/>
                </a:solidFill>
                <a:latin typeface="Times New Roman" pitchFamily="18" charset="0"/>
              </a:rPr>
              <a:t>())</a:t>
            </a:r>
          </a:p>
          <a:p>
            <a:pPr>
              <a:lnSpc>
                <a:spcPct val="50000"/>
              </a:lnSpc>
              <a:spcBef>
                <a:spcPct val="5000"/>
              </a:spcBef>
              <a:buNone/>
            </a:pPr>
            <a:r>
              <a:rPr lang="en-US" altLang="zh-CN" sz="2200" dirty="0">
                <a:latin typeface="Times New Roman" pitchFamily="18" charset="0"/>
              </a:rPr>
              <a:t>      {</a:t>
            </a:r>
          </a:p>
          <a:p>
            <a:pPr>
              <a:lnSpc>
                <a:spcPct val="80000"/>
              </a:lnSpc>
              <a:spcBef>
                <a:spcPct val="5000"/>
              </a:spcBef>
              <a:buFont typeface="Wingdings" pitchFamily="2" charset="2"/>
              <a:buNone/>
            </a:pPr>
            <a:r>
              <a:rPr lang="en-US" altLang="zh-CN" sz="2200" b="0" dirty="0">
                <a:solidFill>
                  <a:srgbClr val="003300"/>
                </a:solidFill>
                <a:latin typeface="Times New Roman" pitchFamily="18" charset="0"/>
              </a:rPr>
              <a:t>            v = </a:t>
            </a:r>
            <a:r>
              <a:rPr lang="en-US" altLang="zh-CN" sz="2200" b="0" dirty="0" err="1">
                <a:solidFill>
                  <a:srgbClr val="003300"/>
                </a:solidFill>
                <a:latin typeface="Times New Roman" pitchFamily="18" charset="0"/>
              </a:rPr>
              <a:t>Q.DelQueue</a:t>
            </a:r>
            <a:r>
              <a:rPr lang="en-US" altLang="zh-CN" sz="2200" b="0" dirty="0">
                <a:solidFill>
                  <a:srgbClr val="003300"/>
                </a:solidFill>
                <a:latin typeface="Times New Roman" pitchFamily="18" charset="0"/>
              </a:rPr>
              <a:t>();  </a:t>
            </a:r>
            <a:r>
              <a:rPr lang="en-US" altLang="zh-CN" sz="2200" b="0" dirty="0">
                <a:solidFill>
                  <a:srgbClr val="009900"/>
                </a:solidFill>
                <a:latin typeface="Times New Roman" pitchFamily="18" charset="0"/>
              </a:rPr>
              <a:t>//</a:t>
            </a:r>
            <a:r>
              <a:rPr lang="zh-CN" altLang="en-US" sz="2200" b="0" dirty="0">
                <a:solidFill>
                  <a:srgbClr val="009900"/>
                </a:solidFill>
                <a:latin typeface="Times New Roman" pitchFamily="18" charset="0"/>
              </a:rPr>
              <a:t>入队</a:t>
            </a:r>
          </a:p>
          <a:p>
            <a:pPr>
              <a:lnSpc>
                <a:spcPct val="80000"/>
              </a:lnSpc>
              <a:spcBef>
                <a:spcPct val="5000"/>
              </a:spcBef>
              <a:buFont typeface="Wingdings" pitchFamily="2" charset="2"/>
              <a:buNone/>
            </a:pPr>
            <a:r>
              <a:rPr lang="en-US" altLang="zh-CN" sz="2200" b="0" dirty="0">
                <a:latin typeface="Times New Roman" pitchFamily="18" charset="0"/>
              </a:rPr>
              <a:t>            </a:t>
            </a:r>
            <a:r>
              <a:rPr lang="en-US" altLang="zh-CN" sz="2200" b="0" dirty="0">
                <a:solidFill>
                  <a:srgbClr val="003300"/>
                </a:solidFill>
                <a:latin typeface="Times New Roman" pitchFamily="18" charset="0"/>
              </a:rPr>
              <a:t>p = </a:t>
            </a:r>
            <a:r>
              <a:rPr lang="en-US" altLang="zh-CN" sz="2200" b="0" dirty="0" err="1">
                <a:solidFill>
                  <a:srgbClr val="003300"/>
                </a:solidFill>
                <a:latin typeface="Times New Roman" pitchFamily="18" charset="0"/>
              </a:rPr>
              <a:t>adjvex</a:t>
            </a:r>
            <a:r>
              <a:rPr lang="en-US" altLang="zh-CN" sz="2200" b="0" dirty="0">
                <a:solidFill>
                  <a:srgbClr val="003300"/>
                </a:solidFill>
                <a:latin typeface="Times New Roman" pitchFamily="18" charset="0"/>
              </a:rPr>
              <a:t>[v].</a:t>
            </a:r>
            <a:r>
              <a:rPr lang="en-US" altLang="zh-CN" sz="2200" b="0" dirty="0" err="1">
                <a:solidFill>
                  <a:srgbClr val="003300"/>
                </a:solidFill>
                <a:latin typeface="Times New Roman" pitchFamily="18" charset="0"/>
              </a:rPr>
              <a:t>firstarc</a:t>
            </a:r>
            <a:r>
              <a:rPr lang="en-US" altLang="zh-CN" sz="2200" b="0" dirty="0">
                <a:solidFill>
                  <a:srgbClr val="003300"/>
                </a:solidFill>
                <a:latin typeface="Times New Roman" pitchFamily="18" charset="0"/>
              </a:rPr>
              <a:t>;</a:t>
            </a:r>
          </a:p>
          <a:p>
            <a:pPr>
              <a:lnSpc>
                <a:spcPct val="80000"/>
              </a:lnSpc>
              <a:spcBef>
                <a:spcPct val="5000"/>
              </a:spcBef>
              <a:buFont typeface="Wingdings" pitchFamily="2" charset="2"/>
              <a:buNone/>
            </a:pPr>
            <a:r>
              <a:rPr lang="en-US" altLang="zh-CN" sz="2200" b="0" dirty="0">
                <a:solidFill>
                  <a:srgbClr val="0000FF"/>
                </a:solidFill>
                <a:latin typeface="Times New Roman" pitchFamily="18" charset="0"/>
              </a:rPr>
              <a:t>            while</a:t>
            </a:r>
            <a:r>
              <a:rPr lang="en-US" altLang="zh-CN" sz="2200" b="0" dirty="0">
                <a:latin typeface="Times New Roman" pitchFamily="18" charset="0"/>
              </a:rPr>
              <a:t> (p) </a:t>
            </a:r>
          </a:p>
          <a:p>
            <a:pPr>
              <a:lnSpc>
                <a:spcPct val="50000"/>
              </a:lnSpc>
              <a:spcBef>
                <a:spcPct val="5000"/>
              </a:spcBef>
              <a:buNone/>
            </a:pPr>
            <a:r>
              <a:rPr lang="en-US" altLang="zh-CN" sz="2200" dirty="0">
                <a:latin typeface="Times New Roman" pitchFamily="18" charset="0"/>
              </a:rPr>
              <a:t>            {</a:t>
            </a:r>
          </a:p>
          <a:p>
            <a:pPr>
              <a:lnSpc>
                <a:spcPct val="80000"/>
              </a:lnSpc>
              <a:spcBef>
                <a:spcPct val="5000"/>
              </a:spcBef>
              <a:buFont typeface="Wingdings" pitchFamily="2" charset="2"/>
              <a:buNone/>
            </a:pPr>
            <a:r>
              <a:rPr lang="en-US" altLang="zh-CN" sz="2200" b="0" dirty="0">
                <a:solidFill>
                  <a:srgbClr val="003300"/>
                </a:solidFill>
                <a:latin typeface="Times New Roman" pitchFamily="18" charset="0"/>
              </a:rPr>
              <a:t>                    </a:t>
            </a:r>
            <a:r>
              <a:rPr lang="en-US" altLang="zh-CN" sz="2200" b="0" dirty="0" err="1">
                <a:solidFill>
                  <a:srgbClr val="0000FF"/>
                </a:solidFill>
                <a:latin typeface="Times New Roman" pitchFamily="18" charset="0"/>
              </a:rPr>
              <a:t>int</a:t>
            </a:r>
            <a:r>
              <a:rPr lang="en-US" altLang="zh-CN" sz="2200" b="0" dirty="0">
                <a:solidFill>
                  <a:srgbClr val="003300"/>
                </a:solidFill>
                <a:latin typeface="Times New Roman" pitchFamily="18" charset="0"/>
              </a:rPr>
              <a:t> j= p-&gt;</a:t>
            </a:r>
            <a:r>
              <a:rPr lang="en-US" altLang="zh-CN" sz="2200" b="0" dirty="0" err="1">
                <a:solidFill>
                  <a:srgbClr val="003300"/>
                </a:solidFill>
                <a:latin typeface="Times New Roman" pitchFamily="18" charset="0"/>
              </a:rPr>
              <a:t>adjvex</a:t>
            </a:r>
            <a:r>
              <a:rPr lang="en-US" altLang="zh-CN" sz="2200" b="0" dirty="0">
                <a:solidFill>
                  <a:srgbClr val="003300"/>
                </a:solidFill>
                <a:latin typeface="Times New Roman" pitchFamily="18" charset="0"/>
              </a:rPr>
              <a:t> ;</a:t>
            </a:r>
          </a:p>
          <a:p>
            <a:pPr>
              <a:lnSpc>
                <a:spcPct val="80000"/>
              </a:lnSpc>
              <a:spcBef>
                <a:spcPct val="5000"/>
              </a:spcBef>
              <a:buFont typeface="Wingdings" pitchFamily="2" charset="2"/>
              <a:buNone/>
            </a:pPr>
            <a:r>
              <a:rPr lang="en-US" altLang="zh-CN" sz="2200" b="0" dirty="0">
                <a:solidFill>
                  <a:srgbClr val="003300"/>
                </a:solidFill>
                <a:latin typeface="Times New Roman" pitchFamily="18" charset="0"/>
              </a:rPr>
              <a:t>                    </a:t>
            </a:r>
            <a:r>
              <a:rPr lang="en-US" altLang="zh-CN" sz="2200" b="0" dirty="0">
                <a:solidFill>
                  <a:srgbClr val="0000FF"/>
                </a:solidFill>
                <a:latin typeface="Times New Roman" pitchFamily="18" charset="0"/>
              </a:rPr>
              <a:t>if </a:t>
            </a:r>
            <a:r>
              <a:rPr lang="en-US" altLang="zh-CN" sz="2200" b="0" dirty="0">
                <a:solidFill>
                  <a:srgbClr val="003300"/>
                </a:solidFill>
                <a:latin typeface="Times New Roman" pitchFamily="18" charset="0"/>
              </a:rPr>
              <a:t>(visited[j]==0)</a:t>
            </a:r>
          </a:p>
          <a:p>
            <a:pPr>
              <a:lnSpc>
                <a:spcPct val="50000"/>
              </a:lnSpc>
              <a:spcBef>
                <a:spcPct val="5000"/>
              </a:spcBef>
              <a:buNone/>
            </a:pPr>
            <a:r>
              <a:rPr lang="en-US" altLang="zh-CN" sz="2200" dirty="0">
                <a:latin typeface="Times New Roman" pitchFamily="18" charset="0"/>
              </a:rPr>
              <a:t>                    {      </a:t>
            </a:r>
          </a:p>
          <a:p>
            <a:pPr>
              <a:lnSpc>
                <a:spcPct val="80000"/>
              </a:lnSpc>
              <a:spcBef>
                <a:spcPct val="5000"/>
              </a:spcBef>
              <a:buFont typeface="Wingdings" pitchFamily="2" charset="2"/>
              <a:buNone/>
            </a:pPr>
            <a:r>
              <a:rPr lang="en-US" altLang="zh-CN" sz="2200" b="0" dirty="0">
                <a:solidFill>
                  <a:srgbClr val="003300"/>
                </a:solidFill>
                <a:latin typeface="Times New Roman" pitchFamily="18" charset="0"/>
              </a:rPr>
              <a:t>                        </a:t>
            </a:r>
            <a:r>
              <a:rPr lang="en-US" altLang="zh-CN" sz="2200" b="0" dirty="0" err="1">
                <a:solidFill>
                  <a:srgbClr val="003300"/>
                </a:solidFill>
                <a:latin typeface="Times New Roman" pitchFamily="18" charset="0"/>
              </a:rPr>
              <a:t>cout</a:t>
            </a:r>
            <a:r>
              <a:rPr lang="en-US" altLang="zh-CN" sz="2200" b="0" dirty="0">
                <a:solidFill>
                  <a:srgbClr val="003300"/>
                </a:solidFill>
                <a:latin typeface="Times New Roman" pitchFamily="18" charset="0"/>
              </a:rPr>
              <a:t>&lt;&lt; </a:t>
            </a:r>
            <a:r>
              <a:rPr lang="en-US" altLang="zh-CN" sz="2200" b="0" dirty="0" err="1">
                <a:solidFill>
                  <a:srgbClr val="003300"/>
                </a:solidFill>
                <a:latin typeface="Times New Roman" pitchFamily="18" charset="0"/>
              </a:rPr>
              <a:t>adjvex</a:t>
            </a:r>
            <a:r>
              <a:rPr lang="en-US" altLang="zh-CN" sz="2200" b="0" dirty="0">
                <a:solidFill>
                  <a:srgbClr val="003300"/>
                </a:solidFill>
                <a:latin typeface="Times New Roman" pitchFamily="18" charset="0"/>
              </a:rPr>
              <a:t>[j].vertex;   visited[j]=1;  </a:t>
            </a:r>
            <a:r>
              <a:rPr lang="en-US" altLang="zh-CN" sz="2200" b="0" dirty="0" err="1">
                <a:solidFill>
                  <a:srgbClr val="003300"/>
                </a:solidFill>
                <a:latin typeface="Times New Roman" pitchFamily="18" charset="0"/>
              </a:rPr>
              <a:t>Q.InQueue</a:t>
            </a:r>
            <a:r>
              <a:rPr lang="en-US" altLang="zh-CN" sz="2200" b="0" dirty="0">
                <a:solidFill>
                  <a:srgbClr val="003300"/>
                </a:solidFill>
                <a:latin typeface="Times New Roman" pitchFamily="18" charset="0"/>
              </a:rPr>
              <a:t>(j) ; </a:t>
            </a:r>
          </a:p>
          <a:p>
            <a:pPr>
              <a:lnSpc>
                <a:spcPct val="50000"/>
              </a:lnSpc>
              <a:spcBef>
                <a:spcPct val="5000"/>
              </a:spcBef>
              <a:buNone/>
            </a:pPr>
            <a:r>
              <a:rPr lang="en-US" altLang="zh-CN" sz="2200" dirty="0">
                <a:latin typeface="Times New Roman" pitchFamily="18" charset="0"/>
              </a:rPr>
              <a:t>                    }</a:t>
            </a:r>
          </a:p>
          <a:p>
            <a:pPr>
              <a:lnSpc>
                <a:spcPct val="80000"/>
              </a:lnSpc>
              <a:spcBef>
                <a:spcPct val="5000"/>
              </a:spcBef>
              <a:buFont typeface="Wingdings" pitchFamily="2" charset="2"/>
              <a:buNone/>
            </a:pPr>
            <a:r>
              <a:rPr lang="en-US" altLang="zh-CN" sz="2200" b="0" dirty="0">
                <a:solidFill>
                  <a:srgbClr val="003300"/>
                </a:solidFill>
                <a:latin typeface="Times New Roman" pitchFamily="18" charset="0"/>
              </a:rPr>
              <a:t>                     p = p-&gt;next;</a:t>
            </a:r>
          </a:p>
          <a:p>
            <a:pPr>
              <a:lnSpc>
                <a:spcPct val="50000"/>
              </a:lnSpc>
              <a:spcBef>
                <a:spcPct val="5000"/>
              </a:spcBef>
              <a:buNone/>
            </a:pPr>
            <a:r>
              <a:rPr lang="en-US" altLang="zh-CN" sz="2200" dirty="0">
                <a:latin typeface="Times New Roman" pitchFamily="18" charset="0"/>
              </a:rPr>
              <a:t>           }</a:t>
            </a:r>
          </a:p>
          <a:p>
            <a:pPr>
              <a:lnSpc>
                <a:spcPct val="50000"/>
              </a:lnSpc>
              <a:spcBef>
                <a:spcPct val="5000"/>
              </a:spcBef>
              <a:buNone/>
            </a:pPr>
            <a:r>
              <a:rPr lang="en-US" altLang="zh-CN" sz="2200" dirty="0">
                <a:latin typeface="Times New Roman" pitchFamily="18" charset="0"/>
              </a:rPr>
              <a:t>      }</a:t>
            </a:r>
          </a:p>
          <a:p>
            <a:pPr>
              <a:lnSpc>
                <a:spcPct val="50000"/>
              </a:lnSpc>
              <a:spcBef>
                <a:spcPct val="5000"/>
              </a:spcBef>
              <a:buNone/>
            </a:pPr>
            <a:r>
              <a:rPr lang="en-US" altLang="zh-CN" sz="2200" dirty="0">
                <a:latin typeface="Times New Roman" pitchFamily="18" charset="0"/>
              </a:rPr>
              <a:t>}</a:t>
            </a:r>
            <a:endParaRPr lang="zh-CN" altLang="en-US" sz="2200" dirty="0">
              <a:latin typeface="Times New Roman" pitchFamily="18" charset="0"/>
            </a:endParaRPr>
          </a:p>
        </p:txBody>
      </p:sp>
    </p:spTree>
    <p:extLst>
      <p:ext uri="{BB962C8B-B14F-4D97-AF65-F5344CB8AC3E}">
        <p14:creationId xmlns:p14="http://schemas.microsoft.com/office/powerpoint/2010/main" val="20093033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zh-CN" sz="4800" dirty="0" smtClean="0">
                <a:latin typeface="楷体_GB2312" pitchFamily="49" charset="-122"/>
                <a:ea typeface="楷体_GB2312" pitchFamily="49" charset="-122"/>
              </a:rPr>
              <a:t>5.1 </a:t>
            </a:r>
            <a:r>
              <a:rPr lang="zh-CN" altLang="en-US" sz="4800" dirty="0">
                <a:latin typeface="楷体_GB2312" pitchFamily="49" charset="-122"/>
                <a:ea typeface="楷体_GB2312" pitchFamily="49" charset="-122"/>
              </a:rPr>
              <a:t>图的逻辑结构</a:t>
            </a:r>
          </a:p>
        </p:txBody>
      </p:sp>
      <p:sp>
        <p:nvSpPr>
          <p:cNvPr id="214019" name="Rectangle 3" descr="Rectangle: Click to edit Master text styles&#10;Second level&#10;Third level&#10;Fourth level&#10;Fifth level"/>
          <p:cNvSpPr>
            <a:spLocks noGrp="1" noChangeArrowheads="1"/>
          </p:cNvSpPr>
          <p:nvPr>
            <p:ph type="body" idx="1"/>
          </p:nvPr>
        </p:nvSpPr>
        <p:spPr/>
        <p:txBody>
          <a:bodyPr/>
          <a:lstStyle/>
          <a:p>
            <a:r>
              <a:rPr lang="zh-CN" altLang="en-US" dirty="0"/>
              <a:t>图</a:t>
            </a:r>
            <a:r>
              <a:rPr lang="en-US" altLang="zh-CN" dirty="0" smtClean="0"/>
              <a:t>G1</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无向</a:t>
            </a:r>
            <a:r>
              <a:rPr lang="en-US" altLang="zh-CN" dirty="0">
                <a:solidFill>
                  <a:srgbClr val="000000"/>
                </a:solidFill>
                <a:latin typeface="Times New Roman" pitchFamily="18" charset="0"/>
              </a:rPr>
              <a:t>)</a:t>
            </a:r>
            <a:endParaRPr lang="en-US" altLang="zh-CN" dirty="0"/>
          </a:p>
          <a:p>
            <a:pPr>
              <a:buFont typeface="Wingdings" pitchFamily="2" charset="2"/>
              <a:buNone/>
            </a:pPr>
            <a:r>
              <a:rPr lang="zh-CN" altLang="en-US" dirty="0"/>
              <a:t>  </a:t>
            </a:r>
            <a:r>
              <a:rPr lang="en-US" altLang="zh-CN" sz="2400" dirty="0">
                <a:solidFill>
                  <a:srgbClr val="000000"/>
                </a:solidFill>
                <a:latin typeface="Times New Roman" pitchFamily="18" charset="0"/>
              </a:rPr>
              <a:t>V={v1,v2,v3,v4,v5}</a:t>
            </a:r>
          </a:p>
          <a:p>
            <a:pPr algn="just">
              <a:buFont typeface="Wingdings" pitchFamily="2" charset="2"/>
              <a:buNone/>
            </a:pPr>
            <a:r>
              <a:rPr lang="zh-CN" altLang="en-US" sz="2400" dirty="0">
                <a:solidFill>
                  <a:srgbClr val="000000"/>
                </a:solidFill>
                <a:latin typeface="Times New Roman" pitchFamily="18" charset="0"/>
              </a:rPr>
              <a:t>     </a:t>
            </a:r>
            <a:r>
              <a:rPr lang="en-US" altLang="zh-CN" sz="2400" dirty="0">
                <a:solidFill>
                  <a:srgbClr val="000000"/>
                </a:solidFill>
                <a:latin typeface="Times New Roman" pitchFamily="18" charset="0"/>
              </a:rPr>
              <a:t>E={(v1,v2), (v1,v4), (v2,v3), (v2,v5), (v3,v4), (v3,v5)}</a:t>
            </a:r>
          </a:p>
          <a:p>
            <a:endParaRPr lang="zh-CN" altLang="en-US" dirty="0">
              <a:solidFill>
                <a:srgbClr val="000000"/>
              </a:solidFill>
            </a:endParaRPr>
          </a:p>
          <a:p>
            <a:r>
              <a:rPr lang="zh-CN" altLang="en-US" dirty="0"/>
              <a:t>图</a:t>
            </a:r>
            <a:r>
              <a:rPr lang="en-US" altLang="zh-CN" dirty="0" smtClean="0"/>
              <a:t>G2</a:t>
            </a:r>
            <a:r>
              <a:rPr lang="en-US" altLang="zh-CN" dirty="0">
                <a:solidFill>
                  <a:srgbClr val="000000"/>
                </a:solidFill>
                <a:latin typeface="Times New Roman" pitchFamily="18" charset="0"/>
              </a:rPr>
              <a:t> </a:t>
            </a:r>
            <a:r>
              <a:rPr lang="en-US" altLang="zh-CN" dirty="0" smtClean="0">
                <a:solidFill>
                  <a:srgbClr val="000000"/>
                </a:solidFill>
                <a:latin typeface="Times New Roman" pitchFamily="18" charset="0"/>
              </a:rPr>
              <a:t>(</a:t>
            </a:r>
            <a:r>
              <a:rPr lang="zh-CN" altLang="en-US" dirty="0" smtClean="0">
                <a:solidFill>
                  <a:srgbClr val="000000"/>
                </a:solidFill>
                <a:latin typeface="Times New Roman" pitchFamily="18" charset="0"/>
              </a:rPr>
              <a:t>有向</a:t>
            </a:r>
            <a:r>
              <a:rPr lang="en-US" altLang="zh-CN" dirty="0">
                <a:solidFill>
                  <a:srgbClr val="000000"/>
                </a:solidFill>
                <a:latin typeface="Times New Roman" pitchFamily="18" charset="0"/>
              </a:rPr>
              <a:t>)</a:t>
            </a:r>
            <a:endParaRPr lang="en-US" altLang="zh-CN" dirty="0" smtClean="0"/>
          </a:p>
          <a:p>
            <a:pPr>
              <a:buFont typeface="Wingdings" pitchFamily="2" charset="2"/>
              <a:buNone/>
            </a:pPr>
            <a:r>
              <a:rPr lang="en-US" altLang="zh-CN" sz="2400" dirty="0" smtClean="0">
                <a:latin typeface="Times New Roman" pitchFamily="18" charset="0"/>
              </a:rPr>
              <a:t>     </a:t>
            </a:r>
            <a:r>
              <a:rPr lang="en-US" altLang="zh-CN" sz="2400" dirty="0" smtClean="0">
                <a:solidFill>
                  <a:srgbClr val="000000"/>
                </a:solidFill>
                <a:latin typeface="Times New Roman" pitchFamily="18" charset="0"/>
              </a:rPr>
              <a:t>V={v1,v2,v3,v4}</a:t>
            </a:r>
          </a:p>
          <a:p>
            <a:pPr algn="just">
              <a:buFont typeface="Wingdings" pitchFamily="2" charset="2"/>
              <a:buNone/>
            </a:pPr>
            <a:r>
              <a:rPr lang="zh-CN" altLang="en-US" sz="2400" dirty="0" smtClean="0">
                <a:solidFill>
                  <a:srgbClr val="000000"/>
                </a:solidFill>
                <a:latin typeface="Times New Roman" pitchFamily="18" charset="0"/>
              </a:rPr>
              <a:t>     </a:t>
            </a:r>
            <a:r>
              <a:rPr lang="en-US" altLang="zh-CN" sz="2400" dirty="0">
                <a:solidFill>
                  <a:srgbClr val="000000"/>
                </a:solidFill>
                <a:latin typeface="Times New Roman" pitchFamily="18" charset="0"/>
              </a:rPr>
              <a:t>E={&lt;v1,v2&gt;,&lt;v1,v3&gt;,&lt;v3,v4&gt;,&lt;v4,v1&gt;}</a:t>
            </a:r>
          </a:p>
        </p:txBody>
      </p:sp>
      <p:grpSp>
        <p:nvGrpSpPr>
          <p:cNvPr id="214047" name="Group 31"/>
          <p:cNvGrpSpPr>
            <a:grpSpLocks/>
          </p:cNvGrpSpPr>
          <p:nvPr/>
        </p:nvGrpSpPr>
        <p:grpSpPr bwMode="auto">
          <a:xfrm>
            <a:off x="6156325" y="692150"/>
            <a:ext cx="2160588" cy="2036763"/>
            <a:chOff x="3878" y="436"/>
            <a:chExt cx="1361" cy="1283"/>
          </a:xfrm>
        </p:grpSpPr>
        <p:grpSp>
          <p:nvGrpSpPr>
            <p:cNvPr id="214031" name="Group 15"/>
            <p:cNvGrpSpPr>
              <a:grpSpLocks/>
            </p:cNvGrpSpPr>
            <p:nvPr/>
          </p:nvGrpSpPr>
          <p:grpSpPr bwMode="auto">
            <a:xfrm>
              <a:off x="3878" y="436"/>
              <a:ext cx="1361" cy="1088"/>
              <a:chOff x="3606" y="391"/>
              <a:chExt cx="1361" cy="1088"/>
            </a:xfrm>
          </p:grpSpPr>
          <p:sp>
            <p:nvSpPr>
              <p:cNvPr id="214020" name="Oval 4"/>
              <p:cNvSpPr>
                <a:spLocks noChangeArrowheads="1"/>
              </p:cNvSpPr>
              <p:nvPr/>
            </p:nvSpPr>
            <p:spPr bwMode="auto">
              <a:xfrm>
                <a:off x="3606" y="39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latin typeface="Times New Roman" pitchFamily="18" charset="0"/>
                  </a:rPr>
                  <a:t>v1</a:t>
                </a:r>
              </a:p>
            </p:txBody>
          </p:sp>
          <p:sp>
            <p:nvSpPr>
              <p:cNvPr id="214021" name="Oval 5"/>
              <p:cNvSpPr>
                <a:spLocks noChangeArrowheads="1"/>
              </p:cNvSpPr>
              <p:nvPr/>
            </p:nvSpPr>
            <p:spPr bwMode="auto">
              <a:xfrm>
                <a:off x="3606" y="116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latin typeface="Times New Roman" pitchFamily="18" charset="0"/>
                  </a:rPr>
                  <a:t>v4</a:t>
                </a:r>
              </a:p>
            </p:txBody>
          </p:sp>
          <p:sp>
            <p:nvSpPr>
              <p:cNvPr id="214022" name="Oval 6"/>
              <p:cNvSpPr>
                <a:spLocks noChangeArrowheads="1"/>
              </p:cNvSpPr>
              <p:nvPr/>
            </p:nvSpPr>
            <p:spPr bwMode="auto">
              <a:xfrm>
                <a:off x="4150" y="799"/>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latin typeface="Times New Roman" pitchFamily="18" charset="0"/>
                  </a:rPr>
                  <a:t>v3</a:t>
                </a:r>
              </a:p>
            </p:txBody>
          </p:sp>
          <p:sp>
            <p:nvSpPr>
              <p:cNvPr id="214023" name="Oval 7"/>
              <p:cNvSpPr>
                <a:spLocks noChangeArrowheads="1"/>
              </p:cNvSpPr>
              <p:nvPr/>
            </p:nvSpPr>
            <p:spPr bwMode="auto">
              <a:xfrm>
                <a:off x="4694" y="39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latin typeface="Times New Roman" pitchFamily="18" charset="0"/>
                  </a:rPr>
                  <a:t>v2</a:t>
                </a:r>
              </a:p>
            </p:txBody>
          </p:sp>
          <p:sp>
            <p:nvSpPr>
              <p:cNvPr id="214024" name="Oval 8"/>
              <p:cNvSpPr>
                <a:spLocks noChangeArrowheads="1"/>
              </p:cNvSpPr>
              <p:nvPr/>
            </p:nvSpPr>
            <p:spPr bwMode="auto">
              <a:xfrm>
                <a:off x="4694" y="1207"/>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latin typeface="Times New Roman" pitchFamily="18" charset="0"/>
                  </a:rPr>
                  <a:t>v5</a:t>
                </a:r>
              </a:p>
            </p:txBody>
          </p:sp>
          <p:sp>
            <p:nvSpPr>
              <p:cNvPr id="214025" name="Line 9"/>
              <p:cNvSpPr>
                <a:spLocks noChangeShapeType="1"/>
              </p:cNvSpPr>
              <p:nvPr/>
            </p:nvSpPr>
            <p:spPr bwMode="auto">
              <a:xfrm>
                <a:off x="3742" y="663"/>
                <a:ext cx="0" cy="499"/>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4026" name="Line 10"/>
              <p:cNvSpPr>
                <a:spLocks noChangeShapeType="1"/>
              </p:cNvSpPr>
              <p:nvPr/>
            </p:nvSpPr>
            <p:spPr bwMode="auto">
              <a:xfrm>
                <a:off x="3878" y="527"/>
                <a:ext cx="816"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4027" name="Line 11"/>
              <p:cNvSpPr>
                <a:spLocks noChangeShapeType="1"/>
              </p:cNvSpPr>
              <p:nvPr/>
            </p:nvSpPr>
            <p:spPr bwMode="auto">
              <a:xfrm>
                <a:off x="4830" y="663"/>
                <a:ext cx="0" cy="544"/>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4028" name="Line 12"/>
              <p:cNvSpPr>
                <a:spLocks noChangeShapeType="1"/>
              </p:cNvSpPr>
              <p:nvPr/>
            </p:nvSpPr>
            <p:spPr bwMode="auto">
              <a:xfrm flipV="1">
                <a:off x="3878" y="1026"/>
                <a:ext cx="317" cy="272"/>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4029" name="Line 13"/>
              <p:cNvSpPr>
                <a:spLocks noChangeShapeType="1"/>
              </p:cNvSpPr>
              <p:nvPr/>
            </p:nvSpPr>
            <p:spPr bwMode="auto">
              <a:xfrm flipH="1">
                <a:off x="4422" y="618"/>
                <a:ext cx="318" cy="272"/>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4030" name="Line 14"/>
              <p:cNvSpPr>
                <a:spLocks noChangeShapeType="1"/>
              </p:cNvSpPr>
              <p:nvPr/>
            </p:nvSpPr>
            <p:spPr bwMode="auto">
              <a:xfrm>
                <a:off x="4377" y="1026"/>
                <a:ext cx="363" cy="227"/>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4045" name="Text Box 29"/>
            <p:cNvSpPr txBox="1">
              <a:spLocks noChangeArrowheads="1"/>
            </p:cNvSpPr>
            <p:nvPr/>
          </p:nvSpPr>
          <p:spPr bwMode="auto">
            <a:xfrm>
              <a:off x="4377" y="1389"/>
              <a:ext cx="4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solidFill>
                    <a:srgbClr val="000000"/>
                  </a:solidFill>
                  <a:latin typeface="Times New Roman" pitchFamily="18" charset="0"/>
                </a:rPr>
                <a:t>G1</a:t>
              </a:r>
              <a:endParaRPr lang="en-US" altLang="zh-CN" sz="2800" b="1" dirty="0">
                <a:solidFill>
                  <a:srgbClr val="000000"/>
                </a:solidFill>
                <a:latin typeface="Times New Roman" pitchFamily="18" charset="0"/>
              </a:endParaRPr>
            </a:p>
          </p:txBody>
        </p:sp>
      </p:grpSp>
      <p:grpSp>
        <p:nvGrpSpPr>
          <p:cNvPr id="214048" name="Group 32"/>
          <p:cNvGrpSpPr>
            <a:grpSpLocks/>
          </p:cNvGrpSpPr>
          <p:nvPr/>
        </p:nvGrpSpPr>
        <p:grpSpPr bwMode="auto">
          <a:xfrm>
            <a:off x="6372225" y="4292600"/>
            <a:ext cx="2160588" cy="2181225"/>
            <a:chOff x="4014" y="2704"/>
            <a:chExt cx="1361" cy="1374"/>
          </a:xfrm>
        </p:grpSpPr>
        <p:grpSp>
          <p:nvGrpSpPr>
            <p:cNvPr id="214044" name="Group 28"/>
            <p:cNvGrpSpPr>
              <a:grpSpLocks/>
            </p:cNvGrpSpPr>
            <p:nvPr/>
          </p:nvGrpSpPr>
          <p:grpSpPr bwMode="auto">
            <a:xfrm>
              <a:off x="4014" y="2704"/>
              <a:ext cx="1361" cy="1088"/>
              <a:chOff x="4059" y="2251"/>
              <a:chExt cx="1361" cy="1088"/>
            </a:xfrm>
          </p:grpSpPr>
          <p:sp>
            <p:nvSpPr>
              <p:cNvPr id="214033" name="Oval 17"/>
              <p:cNvSpPr>
                <a:spLocks noChangeArrowheads="1"/>
              </p:cNvSpPr>
              <p:nvPr/>
            </p:nvSpPr>
            <p:spPr bwMode="auto">
              <a:xfrm>
                <a:off x="4059" y="225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latin typeface="Times New Roman" pitchFamily="18" charset="0"/>
                  </a:rPr>
                  <a:t>v1</a:t>
                </a:r>
              </a:p>
            </p:txBody>
          </p:sp>
          <p:sp>
            <p:nvSpPr>
              <p:cNvPr id="214034" name="Oval 18"/>
              <p:cNvSpPr>
                <a:spLocks noChangeArrowheads="1"/>
              </p:cNvSpPr>
              <p:nvPr/>
            </p:nvSpPr>
            <p:spPr bwMode="auto">
              <a:xfrm>
                <a:off x="4059" y="3022"/>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latin typeface="Times New Roman" pitchFamily="18" charset="0"/>
                  </a:rPr>
                  <a:t>v3</a:t>
                </a:r>
              </a:p>
            </p:txBody>
          </p:sp>
          <p:sp>
            <p:nvSpPr>
              <p:cNvPr id="214036" name="Oval 20"/>
              <p:cNvSpPr>
                <a:spLocks noChangeArrowheads="1"/>
              </p:cNvSpPr>
              <p:nvPr/>
            </p:nvSpPr>
            <p:spPr bwMode="auto">
              <a:xfrm>
                <a:off x="5147" y="2251"/>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latin typeface="Times New Roman" pitchFamily="18" charset="0"/>
                  </a:rPr>
                  <a:t>v2</a:t>
                </a:r>
              </a:p>
            </p:txBody>
          </p:sp>
          <p:sp>
            <p:nvSpPr>
              <p:cNvPr id="214037" name="Oval 21"/>
              <p:cNvSpPr>
                <a:spLocks noChangeArrowheads="1"/>
              </p:cNvSpPr>
              <p:nvPr/>
            </p:nvSpPr>
            <p:spPr bwMode="auto">
              <a:xfrm>
                <a:off x="5147" y="3067"/>
                <a:ext cx="273" cy="272"/>
              </a:xfrm>
              <a:prstGeom prst="ellipse">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smtClean="0">
                    <a:solidFill>
                      <a:srgbClr val="000000"/>
                    </a:solidFill>
                    <a:latin typeface="Times New Roman" pitchFamily="18" charset="0"/>
                  </a:rPr>
                  <a:t>v4</a:t>
                </a:r>
                <a:endParaRPr lang="en-US" altLang="zh-CN" dirty="0">
                  <a:solidFill>
                    <a:srgbClr val="000000"/>
                  </a:solidFill>
                  <a:latin typeface="Times New Roman" pitchFamily="18" charset="0"/>
                </a:endParaRPr>
              </a:p>
            </p:txBody>
          </p:sp>
          <p:sp>
            <p:nvSpPr>
              <p:cNvPr id="214038" name="Line 22"/>
              <p:cNvSpPr>
                <a:spLocks noChangeShapeType="1"/>
              </p:cNvSpPr>
              <p:nvPr/>
            </p:nvSpPr>
            <p:spPr bwMode="auto">
              <a:xfrm>
                <a:off x="4195" y="2523"/>
                <a:ext cx="0" cy="499"/>
              </a:xfrm>
              <a:prstGeom prst="line">
                <a:avLst/>
              </a:prstGeom>
              <a:noFill/>
              <a:ln w="25400">
                <a:solidFill>
                  <a:schemeClr val="tx1"/>
                </a:solidFill>
                <a:miter lim="800000"/>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4039" name="Line 23"/>
              <p:cNvSpPr>
                <a:spLocks noChangeShapeType="1"/>
              </p:cNvSpPr>
              <p:nvPr/>
            </p:nvSpPr>
            <p:spPr bwMode="auto">
              <a:xfrm>
                <a:off x="4331" y="2387"/>
                <a:ext cx="816" cy="0"/>
              </a:xfrm>
              <a:prstGeom prst="line">
                <a:avLst/>
              </a:prstGeom>
              <a:noFill/>
              <a:ln w="25400">
                <a:solidFill>
                  <a:schemeClr val="tx1"/>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4042" name="Line 26"/>
              <p:cNvSpPr>
                <a:spLocks noChangeShapeType="1"/>
              </p:cNvSpPr>
              <p:nvPr/>
            </p:nvSpPr>
            <p:spPr bwMode="auto">
              <a:xfrm flipH="1">
                <a:off x="4332" y="3203"/>
                <a:ext cx="816" cy="0"/>
              </a:xfrm>
              <a:prstGeom prst="line">
                <a:avLst/>
              </a:prstGeom>
              <a:noFill/>
              <a:ln w="25400">
                <a:solidFill>
                  <a:schemeClr val="tx1"/>
                </a:solidFill>
                <a:miter lim="800000"/>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4043" name="Line 27"/>
              <p:cNvSpPr>
                <a:spLocks noChangeShapeType="1"/>
              </p:cNvSpPr>
              <p:nvPr/>
            </p:nvSpPr>
            <p:spPr bwMode="auto">
              <a:xfrm>
                <a:off x="4286" y="2478"/>
                <a:ext cx="907" cy="635"/>
              </a:xfrm>
              <a:prstGeom prst="line">
                <a:avLst/>
              </a:prstGeom>
              <a:noFill/>
              <a:ln w="25400">
                <a:solidFill>
                  <a:schemeClr val="tx1"/>
                </a:solidFill>
                <a:miter lim="800000"/>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4046" name="Text Box 30"/>
            <p:cNvSpPr txBox="1">
              <a:spLocks noChangeArrowheads="1"/>
            </p:cNvSpPr>
            <p:nvPr/>
          </p:nvSpPr>
          <p:spPr bwMode="auto">
            <a:xfrm>
              <a:off x="4468" y="3748"/>
              <a:ext cx="4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solidFill>
                    <a:srgbClr val="000000"/>
                  </a:solidFill>
                  <a:latin typeface="Times New Roman" pitchFamily="18" charset="0"/>
                </a:rPr>
                <a:t>G2</a:t>
              </a:r>
            </a:p>
          </p:txBody>
        </p:sp>
      </p:grpSp>
    </p:spTree>
    <p:extLst>
      <p:ext uri="{BB962C8B-B14F-4D97-AF65-F5344CB8AC3E}">
        <p14:creationId xmlns:p14="http://schemas.microsoft.com/office/powerpoint/2010/main" val="2012950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4047"/>
                                        </p:tgtEl>
                                        <p:attrNameLst>
                                          <p:attrName>style.visibility</p:attrName>
                                        </p:attrNameLst>
                                      </p:cBhvr>
                                      <p:to>
                                        <p:strVal val="visible"/>
                                      </p:to>
                                    </p:set>
                                    <p:anim calcmode="lin" valueType="num">
                                      <p:cBhvr additive="base">
                                        <p:cTn id="7" dur="500" fill="hold"/>
                                        <p:tgtEl>
                                          <p:spTgt spid="214047"/>
                                        </p:tgtEl>
                                        <p:attrNameLst>
                                          <p:attrName>ppt_x</p:attrName>
                                        </p:attrNameLst>
                                      </p:cBhvr>
                                      <p:tavLst>
                                        <p:tav tm="0">
                                          <p:val>
                                            <p:strVal val="#ppt_x"/>
                                          </p:val>
                                        </p:tav>
                                        <p:tav tm="100000">
                                          <p:val>
                                            <p:strVal val="#ppt_x"/>
                                          </p:val>
                                        </p:tav>
                                      </p:tavLst>
                                    </p:anim>
                                    <p:anim calcmode="lin" valueType="num">
                                      <p:cBhvr additive="base">
                                        <p:cTn id="8" dur="500" fill="hold"/>
                                        <p:tgtEl>
                                          <p:spTgt spid="21404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4048"/>
                                        </p:tgtEl>
                                        <p:attrNameLst>
                                          <p:attrName>style.visibility</p:attrName>
                                        </p:attrNameLst>
                                      </p:cBhvr>
                                      <p:to>
                                        <p:strVal val="visible"/>
                                      </p:to>
                                    </p:set>
                                    <p:anim calcmode="lin" valueType="num">
                                      <p:cBhvr additive="base">
                                        <p:cTn id="13" dur="500" fill="hold"/>
                                        <p:tgtEl>
                                          <p:spTgt spid="214048"/>
                                        </p:tgtEl>
                                        <p:attrNameLst>
                                          <p:attrName>ppt_x</p:attrName>
                                        </p:attrNameLst>
                                      </p:cBhvr>
                                      <p:tavLst>
                                        <p:tav tm="0">
                                          <p:val>
                                            <p:strVal val="#ppt_x"/>
                                          </p:val>
                                        </p:tav>
                                        <p:tav tm="100000">
                                          <p:val>
                                            <p:strVal val="#ppt_x"/>
                                          </p:val>
                                        </p:tav>
                                      </p:tavLst>
                                    </p:anim>
                                    <p:anim calcmode="lin" valueType="num">
                                      <p:cBhvr additive="base">
                                        <p:cTn id="14" dur="500" fill="hold"/>
                                        <p:tgtEl>
                                          <p:spTgt spid="2140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135A04EC-9301-4CB0-8399-CA5FDC5966B3}" type="slidenum">
              <a:rPr lang="en-US" altLang="zh-CN"/>
              <a:pPr/>
              <a:t>80</a:t>
            </a:fld>
            <a:r>
              <a:rPr lang="en-US" altLang="zh-CN"/>
              <a:t>-</a:t>
            </a:r>
          </a:p>
        </p:txBody>
      </p:sp>
      <p:sp>
        <p:nvSpPr>
          <p:cNvPr id="325634" name="Rectangle 2"/>
          <p:cNvSpPr>
            <a:spLocks noGrp="1" noChangeArrowheads="1"/>
          </p:cNvSpPr>
          <p:nvPr>
            <p:ph type="title"/>
          </p:nvPr>
        </p:nvSpPr>
        <p:spPr/>
        <p:txBody>
          <a:bodyPr/>
          <a:lstStyle/>
          <a:p>
            <a:r>
              <a:rPr lang="en-US" altLang="zh-CN">
                <a:ea typeface="楷体_GB2312" pitchFamily="49" charset="-122"/>
              </a:rPr>
              <a:t>4</a:t>
            </a:r>
            <a:r>
              <a:rPr lang="zh-CN" altLang="en-US">
                <a:ea typeface="楷体_GB2312" pitchFamily="49" charset="-122"/>
              </a:rPr>
              <a:t>．性能分析</a:t>
            </a:r>
            <a:endParaRPr lang="en-US" altLang="zh-CN">
              <a:ea typeface="楷体_GB2312" pitchFamily="49" charset="-122"/>
            </a:endParaRPr>
          </a:p>
        </p:txBody>
      </p:sp>
      <p:sp>
        <p:nvSpPr>
          <p:cNvPr id="325635" name="Rectangle 3" descr="Rectangle: Click to edit Master text styles&#10;Second level&#10;Third level&#10;Fourth level&#10;Fifth level"/>
          <p:cNvSpPr>
            <a:spLocks noGrp="1" noChangeArrowheads="1"/>
          </p:cNvSpPr>
          <p:nvPr>
            <p:ph type="body" idx="1"/>
          </p:nvPr>
        </p:nvSpPr>
        <p:spPr/>
        <p:txBody>
          <a:bodyPr/>
          <a:lstStyle/>
          <a:p>
            <a:r>
              <a:rPr lang="zh-CN" altLang="en-US"/>
              <a:t>当以邻接表存储图时</a:t>
            </a:r>
          </a:p>
          <a:p>
            <a:pPr>
              <a:buFont typeface="Wingdings" pitchFamily="2" charset="2"/>
              <a:buNone/>
            </a:pPr>
            <a:r>
              <a:rPr lang="zh-CN" altLang="en-US">
                <a:solidFill>
                  <a:srgbClr val="000000"/>
                </a:solidFill>
              </a:rPr>
              <a:t>   深度优先：</a:t>
            </a:r>
            <a:r>
              <a:rPr lang="en-US" altLang="zh-CN" b="0">
                <a:solidFill>
                  <a:srgbClr val="000000"/>
                </a:solidFill>
                <a:latin typeface="Times New Roman" pitchFamily="18" charset="0"/>
              </a:rPr>
              <a:t>O(n+e)</a:t>
            </a:r>
          </a:p>
          <a:p>
            <a:pPr>
              <a:buFont typeface="Wingdings" pitchFamily="2" charset="2"/>
              <a:buNone/>
            </a:pPr>
            <a:r>
              <a:rPr lang="zh-CN" altLang="en-US">
                <a:solidFill>
                  <a:srgbClr val="000000"/>
                </a:solidFill>
              </a:rPr>
              <a:t>   广度优先：</a:t>
            </a:r>
            <a:r>
              <a:rPr lang="en-US" altLang="zh-CN" b="0">
                <a:solidFill>
                  <a:srgbClr val="000000"/>
                </a:solidFill>
                <a:latin typeface="Times New Roman" pitchFamily="18" charset="0"/>
              </a:rPr>
              <a:t>O(n+e)</a:t>
            </a:r>
          </a:p>
        </p:txBody>
      </p:sp>
    </p:spTree>
    <p:extLst>
      <p:ext uri="{BB962C8B-B14F-4D97-AF65-F5344CB8AC3E}">
        <p14:creationId xmlns:p14="http://schemas.microsoft.com/office/powerpoint/2010/main" val="231197910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A1D8ABCB-E6C9-4DE5-A896-834F060248C0}" type="slidenum">
              <a:rPr lang="en-US" altLang="zh-CN"/>
              <a:pPr/>
              <a:t>81</a:t>
            </a:fld>
            <a:r>
              <a:rPr lang="en-US" altLang="zh-CN"/>
              <a:t>-</a:t>
            </a:r>
          </a:p>
        </p:txBody>
      </p:sp>
      <p:sp>
        <p:nvSpPr>
          <p:cNvPr id="352258" name="Rectangle 2"/>
          <p:cNvSpPr>
            <a:spLocks noGrp="1" noChangeArrowheads="1"/>
          </p:cNvSpPr>
          <p:nvPr>
            <p:ph type="title"/>
          </p:nvPr>
        </p:nvSpPr>
        <p:spPr/>
        <p:txBody>
          <a:bodyPr/>
          <a:lstStyle/>
          <a:p>
            <a:r>
              <a:rPr lang="zh-CN" altLang="en-US">
                <a:ea typeface="宋体" charset="-122"/>
              </a:rPr>
              <a:t>图的存储结构比较</a:t>
            </a:r>
          </a:p>
        </p:txBody>
      </p:sp>
      <p:sp>
        <p:nvSpPr>
          <p:cNvPr id="352259" name="Rectangle 3" descr="Rectangle: Click to edit Master text styles&#10;Second level&#10;Third level&#10;Fourth level&#10;Fifth level"/>
          <p:cNvSpPr>
            <a:spLocks noGrp="1" noChangeArrowheads="1"/>
          </p:cNvSpPr>
          <p:nvPr>
            <p:ph type="body" idx="1"/>
          </p:nvPr>
        </p:nvSpPr>
        <p:spPr/>
        <p:txBody>
          <a:bodyPr/>
          <a:lstStyle/>
          <a:p>
            <a:r>
              <a:rPr lang="zh-CN" altLang="en-US"/>
              <a:t>空间性能</a:t>
            </a:r>
          </a:p>
          <a:p>
            <a:pPr>
              <a:buFont typeface="Wingdings" pitchFamily="2" charset="2"/>
              <a:buNone/>
            </a:pPr>
            <a:r>
              <a:rPr lang="en-US" altLang="zh-CN">
                <a:solidFill>
                  <a:srgbClr val="000000"/>
                </a:solidFill>
              </a:rPr>
              <a:t>  </a:t>
            </a:r>
            <a:r>
              <a:rPr lang="zh-CN" altLang="en-US">
                <a:solidFill>
                  <a:srgbClr val="000000"/>
                </a:solidFill>
              </a:rPr>
              <a:t>邻接矩阵：</a:t>
            </a:r>
            <a:r>
              <a:rPr lang="en-US" altLang="zh-CN">
                <a:solidFill>
                  <a:srgbClr val="000000"/>
                </a:solidFill>
              </a:rPr>
              <a:t>n*n</a:t>
            </a:r>
          </a:p>
          <a:p>
            <a:pPr>
              <a:buFont typeface="Wingdings" pitchFamily="2" charset="2"/>
              <a:buNone/>
            </a:pPr>
            <a:r>
              <a:rPr lang="zh-CN" altLang="en-US">
                <a:solidFill>
                  <a:srgbClr val="000000"/>
                </a:solidFill>
              </a:rPr>
              <a:t>  邻接表：  </a:t>
            </a:r>
            <a:r>
              <a:rPr lang="en-US" altLang="zh-CN">
                <a:solidFill>
                  <a:srgbClr val="000000"/>
                </a:solidFill>
              </a:rPr>
              <a:t>n+e</a:t>
            </a:r>
          </a:p>
          <a:p>
            <a:pPr>
              <a:buFont typeface="Wingdings" pitchFamily="2" charset="2"/>
              <a:buNone/>
            </a:pPr>
            <a:endParaRPr lang="en-US" altLang="zh-CN">
              <a:solidFill>
                <a:srgbClr val="000000"/>
              </a:solidFill>
            </a:endParaRPr>
          </a:p>
          <a:p>
            <a:r>
              <a:rPr lang="zh-CN" altLang="en-US"/>
              <a:t> 时间性能（以遍历操作为例）</a:t>
            </a:r>
          </a:p>
          <a:p>
            <a:pPr>
              <a:buFont typeface="Wingdings" pitchFamily="2" charset="2"/>
              <a:buNone/>
            </a:pPr>
            <a:r>
              <a:rPr lang="zh-CN" altLang="en-US">
                <a:solidFill>
                  <a:srgbClr val="000000"/>
                </a:solidFill>
              </a:rPr>
              <a:t>  邻接矩阵：</a:t>
            </a:r>
            <a:r>
              <a:rPr lang="en-US" altLang="zh-CN">
                <a:solidFill>
                  <a:srgbClr val="000000"/>
                </a:solidFill>
              </a:rPr>
              <a:t>n*n</a:t>
            </a:r>
          </a:p>
          <a:p>
            <a:pPr>
              <a:buFont typeface="Wingdings" pitchFamily="2" charset="2"/>
              <a:buNone/>
            </a:pPr>
            <a:r>
              <a:rPr lang="zh-CN" altLang="en-US">
                <a:solidFill>
                  <a:srgbClr val="000000"/>
                </a:solidFill>
              </a:rPr>
              <a:t>  邻接表：  </a:t>
            </a:r>
            <a:r>
              <a:rPr lang="en-US" altLang="zh-CN">
                <a:solidFill>
                  <a:srgbClr val="000000"/>
                </a:solidFill>
              </a:rPr>
              <a:t>n+e</a:t>
            </a:r>
          </a:p>
          <a:p>
            <a:pPr>
              <a:buFont typeface="Wingdings" pitchFamily="2" charset="2"/>
              <a:buNone/>
            </a:pPr>
            <a:endParaRPr lang="en-US" altLang="zh-CN"/>
          </a:p>
        </p:txBody>
      </p:sp>
    </p:spTree>
    <p:extLst>
      <p:ext uri="{BB962C8B-B14F-4D97-AF65-F5344CB8AC3E}">
        <p14:creationId xmlns:p14="http://schemas.microsoft.com/office/powerpoint/2010/main" val="6630873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dirty="0"/>
              <a:t>小结</a:t>
            </a:r>
            <a:endParaRPr lang="zh-CN" altLang="zh-CN" dirty="0" smtClean="0"/>
          </a:p>
        </p:txBody>
      </p:sp>
      <p:sp>
        <p:nvSpPr>
          <p:cNvPr id="52227" name="Rectangle 3"/>
          <p:cNvSpPr>
            <a:spLocks noGrp="1" noChangeArrowheads="1"/>
          </p:cNvSpPr>
          <p:nvPr>
            <p:ph type="body" idx="1"/>
          </p:nvPr>
        </p:nvSpPr>
        <p:spPr>
          <a:xfrm>
            <a:off x="1259632" y="1196975"/>
            <a:ext cx="7503368" cy="4343400"/>
          </a:xfrm>
        </p:spPr>
        <p:txBody>
          <a:bodyPr/>
          <a:lstStyle/>
          <a:p>
            <a:pPr eaLnBrk="1" hangingPunct="1"/>
            <a:r>
              <a:rPr lang="zh-CN" altLang="en-US" dirty="0" smtClean="0"/>
              <a:t>：</a:t>
            </a:r>
          </a:p>
          <a:p>
            <a:pPr marL="342900" lvl="1" indent="-342900">
              <a:buClr>
                <a:schemeClr val="tx2"/>
              </a:buClr>
              <a:buFont typeface="Wingdings" pitchFamily="2" charset="2"/>
              <a:buChar char="w"/>
            </a:pPr>
            <a:r>
              <a:rPr lang="zh-CN" altLang="en-US" sz="3200" dirty="0">
                <a:cs typeface="+mn-cs"/>
              </a:rPr>
              <a:t>广度</a:t>
            </a:r>
            <a:r>
              <a:rPr lang="en-US" altLang="zh-CN" sz="3200" dirty="0">
                <a:cs typeface="+mn-cs"/>
              </a:rPr>
              <a:t>/</a:t>
            </a:r>
            <a:r>
              <a:rPr lang="zh-CN" altLang="en-US" sz="3200" dirty="0">
                <a:cs typeface="+mn-cs"/>
              </a:rPr>
              <a:t>深度优先遍历：</a:t>
            </a:r>
          </a:p>
          <a:p>
            <a:pPr lvl="1"/>
            <a:r>
              <a:rPr lang="zh-CN" altLang="en-US" dirty="0"/>
              <a:t>邻接矩阵表示时，遍历结果唯一</a:t>
            </a:r>
          </a:p>
          <a:p>
            <a:pPr lvl="1"/>
            <a:r>
              <a:rPr lang="zh-CN" altLang="en-US" dirty="0"/>
              <a:t>邻接表表示时，因建立的邻接表不同而遍历结果不同</a:t>
            </a:r>
          </a:p>
          <a:p>
            <a:pPr marL="342900" lvl="1" indent="-342900">
              <a:buClr>
                <a:schemeClr val="tx2"/>
              </a:buClr>
              <a:buFont typeface="Wingdings" pitchFamily="2" charset="2"/>
              <a:buChar char="w"/>
            </a:pPr>
            <a:r>
              <a:rPr lang="zh-CN" altLang="en-US" sz="3200" dirty="0">
                <a:cs typeface="+mn-cs"/>
              </a:rPr>
              <a:t>连通图的遍历</a:t>
            </a:r>
            <a:r>
              <a:rPr lang="zh-CN" altLang="en-US" sz="2400" dirty="0">
                <a:cs typeface="+mn-cs"/>
              </a:rPr>
              <a:t>：从任一顶点出发可遍历整个图</a:t>
            </a:r>
          </a:p>
          <a:p>
            <a:pPr marL="342900" lvl="1" indent="-342900">
              <a:buClr>
                <a:schemeClr val="tx2"/>
              </a:buClr>
              <a:buFont typeface="Wingdings" pitchFamily="2" charset="2"/>
              <a:buChar char="w"/>
            </a:pPr>
            <a:r>
              <a:rPr lang="zh-CN" altLang="en-US" sz="3200" dirty="0" smtClean="0">
                <a:cs typeface="+mn-cs"/>
              </a:rPr>
              <a:t>非连通图</a:t>
            </a:r>
            <a:r>
              <a:rPr lang="zh-CN" altLang="en-US" sz="3200" dirty="0">
                <a:cs typeface="+mn-cs"/>
              </a:rPr>
              <a:t>的遍历</a:t>
            </a:r>
            <a:r>
              <a:rPr lang="zh-CN" altLang="en-US" sz="2400" dirty="0">
                <a:cs typeface="+mn-cs"/>
              </a:rPr>
              <a:t>：需从多个顶点出发，分别遍历各个连通子图</a:t>
            </a:r>
          </a:p>
        </p:txBody>
      </p:sp>
    </p:spTree>
    <p:extLst>
      <p:ext uri="{BB962C8B-B14F-4D97-AF65-F5344CB8AC3E}">
        <p14:creationId xmlns:p14="http://schemas.microsoft.com/office/powerpoint/2010/main" val="3166972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有向无</a:t>
            </a:r>
            <a:r>
              <a:rPr lang="zh-CN" altLang="en-US" dirty="0" smtClean="0"/>
              <a:t>环图及其应用</a:t>
            </a:r>
            <a:endParaRPr lang="zh-CN" altLang="en-US" dirty="0"/>
          </a:p>
        </p:txBody>
      </p:sp>
      <p:sp>
        <p:nvSpPr>
          <p:cNvPr id="3" name="内容占位符 2"/>
          <p:cNvSpPr>
            <a:spLocks noGrp="1"/>
          </p:cNvSpPr>
          <p:nvPr>
            <p:ph idx="1"/>
          </p:nvPr>
        </p:nvSpPr>
        <p:spPr/>
        <p:txBody>
          <a:bodyPr/>
          <a:lstStyle/>
          <a:p>
            <a:r>
              <a:rPr lang="zh-CN" altLang="en-US" dirty="0" smtClean="0"/>
              <a:t>自学</a:t>
            </a:r>
            <a:endParaRPr lang="zh-CN" altLang="en-US" dirty="0"/>
          </a:p>
        </p:txBody>
      </p:sp>
    </p:spTree>
    <p:extLst>
      <p:ext uri="{BB962C8B-B14F-4D97-AF65-F5344CB8AC3E}">
        <p14:creationId xmlns:p14="http://schemas.microsoft.com/office/powerpoint/2010/main" val="307838526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a:xfrm>
            <a:off x="2483768" y="332656"/>
            <a:ext cx="6658645" cy="4680520"/>
          </a:xfrm>
        </p:spPr>
        <p:txBody>
          <a:bodyPr/>
          <a:lstStyle/>
          <a:p>
            <a:pPr>
              <a:lnSpc>
                <a:spcPct val="90000"/>
              </a:lnSpc>
            </a:pPr>
            <a:r>
              <a:rPr lang="zh-CN" altLang="en-US" sz="8800" dirty="0" smtClean="0">
                <a:solidFill>
                  <a:srgbClr val="002060"/>
                </a:solidFill>
              </a:rPr>
              <a:t>数据结构</a:t>
            </a:r>
            <a:r>
              <a:rPr lang="en-US" altLang="zh-CN" sz="8800" dirty="0" smtClean="0">
                <a:solidFill>
                  <a:srgbClr val="002060"/>
                </a:solidFill>
              </a:rPr>
              <a:t/>
            </a:r>
            <a:br>
              <a:rPr lang="en-US" altLang="zh-CN" sz="8800" dirty="0" smtClean="0">
                <a:solidFill>
                  <a:srgbClr val="002060"/>
                </a:solidFill>
              </a:rPr>
            </a:br>
            <a:r>
              <a:rPr lang="en-US" altLang="zh-CN" sz="3000" dirty="0" smtClean="0">
                <a:solidFill>
                  <a:srgbClr val="002060"/>
                </a:solidFill>
              </a:rPr>
              <a:t>   </a:t>
            </a:r>
            <a:r>
              <a:rPr lang="en-US" altLang="zh-CN" sz="8800" dirty="0" smtClean="0">
                <a:solidFill>
                  <a:srgbClr val="002060"/>
                </a:solidFill>
              </a:rPr>
              <a:t/>
            </a:r>
            <a:br>
              <a:rPr lang="en-US" altLang="zh-CN" sz="8800" dirty="0" smtClean="0">
                <a:solidFill>
                  <a:srgbClr val="002060"/>
                </a:solidFill>
              </a:rPr>
            </a:br>
            <a:r>
              <a:rPr lang="zh-CN" altLang="en-US" sz="6000" dirty="0" smtClean="0"/>
              <a:t>第</a:t>
            </a:r>
            <a:r>
              <a:rPr lang="en-US" altLang="zh-CN" sz="6000" dirty="0" smtClean="0"/>
              <a:t>5</a:t>
            </a:r>
            <a:r>
              <a:rPr lang="zh-CN" altLang="en-US" sz="6000" dirty="0" smtClean="0"/>
              <a:t>章 图 （</a:t>
            </a:r>
            <a:r>
              <a:rPr lang="en-US" altLang="zh-CN" sz="6000" dirty="0" smtClean="0"/>
              <a:t>3</a:t>
            </a:r>
            <a:r>
              <a:rPr lang="zh-CN" altLang="en-US" sz="6000" dirty="0" smtClean="0"/>
              <a:t>）</a:t>
            </a:r>
            <a:r>
              <a:rPr lang="en-US" altLang="zh-CN" sz="6000" dirty="0" smtClean="0"/>
              <a:t/>
            </a:r>
            <a:br>
              <a:rPr lang="en-US" altLang="zh-CN" sz="6000" dirty="0" smtClean="0"/>
            </a:br>
            <a:r>
              <a:rPr lang="zh-CN" altLang="en-US" sz="6000" dirty="0" smtClean="0"/>
              <a:t>    </a:t>
            </a:r>
            <a:r>
              <a:rPr lang="en-US" altLang="zh-CN" sz="6000" dirty="0" smtClean="0"/>
              <a:t>6</a:t>
            </a:r>
            <a:r>
              <a:rPr lang="zh-CN" altLang="en-US" sz="6000" dirty="0" smtClean="0"/>
              <a:t>学时 </a:t>
            </a:r>
            <a:r>
              <a:rPr lang="en-US" altLang="zh-CN" sz="6000" dirty="0" smtClean="0"/>
              <a:t>(</a:t>
            </a:r>
            <a:r>
              <a:rPr lang="zh-CN" altLang="en-US" sz="6000" dirty="0" smtClean="0"/>
              <a:t>教材</a:t>
            </a:r>
            <a:r>
              <a:rPr lang="en-US" altLang="zh-CN" sz="6000" dirty="0" smtClean="0"/>
              <a:t>8</a:t>
            </a:r>
            <a:r>
              <a:rPr lang="zh-CN" altLang="en-US" sz="6000" dirty="0" smtClean="0"/>
              <a:t>章</a:t>
            </a:r>
            <a:r>
              <a:rPr lang="en-US" altLang="zh-CN" sz="6000" dirty="0" smtClean="0"/>
              <a:t>)</a:t>
            </a:r>
            <a:br>
              <a:rPr lang="en-US" altLang="zh-CN" sz="6000" dirty="0" smtClean="0"/>
            </a:br>
            <a:endParaRPr lang="zh-CN" altLang="en-US" sz="6000" dirty="0"/>
          </a:p>
        </p:txBody>
      </p:sp>
      <p:sp>
        <p:nvSpPr>
          <p:cNvPr id="3075" name="Rectangle 4"/>
          <p:cNvSpPr>
            <a:spLocks noGrp="1" noChangeArrowheads="1"/>
          </p:cNvSpPr>
          <p:nvPr>
            <p:ph type="subTitle" sz="quarter" idx="1"/>
          </p:nvPr>
        </p:nvSpPr>
        <p:spPr>
          <a:xfrm>
            <a:off x="4499992" y="4653136"/>
            <a:ext cx="3960813" cy="1752600"/>
          </a:xfrm>
        </p:spPr>
        <p:txBody>
          <a:bodyPr/>
          <a:lstStyle/>
          <a:p>
            <a:pPr indent="95250" eaLnBrk="1" hangingPunct="1"/>
            <a:endParaRPr lang="en-US" altLang="zh-CN" sz="3600" dirty="0" smtClean="0">
              <a:solidFill>
                <a:srgbClr val="002060"/>
              </a:solidFill>
            </a:endParaRPr>
          </a:p>
          <a:p>
            <a:pPr indent="95250" eaLnBrk="1" hangingPunct="1"/>
            <a:r>
              <a:rPr lang="zh-CN" altLang="en-US" sz="3600" dirty="0">
                <a:solidFill>
                  <a:srgbClr val="002060"/>
                </a:solidFill>
              </a:rPr>
              <a:t>主讲教师：肖晨</a:t>
            </a:r>
            <a:endParaRPr lang="en-US" altLang="zh-CN" sz="3600" dirty="0">
              <a:solidFill>
                <a:srgbClr val="002060"/>
              </a:solidFill>
            </a:endParaRPr>
          </a:p>
          <a:p>
            <a:pPr indent="95250" eaLnBrk="1" hangingPunct="1"/>
            <a:endParaRPr lang="zh-CN" altLang="en-US" sz="3600" dirty="0" smtClean="0">
              <a:solidFill>
                <a:srgbClr val="002060"/>
              </a:solidFill>
            </a:endParaRPr>
          </a:p>
        </p:txBody>
      </p:sp>
    </p:spTree>
    <p:extLst>
      <p:ext uri="{BB962C8B-B14F-4D97-AF65-F5344CB8AC3E}">
        <p14:creationId xmlns:p14="http://schemas.microsoft.com/office/powerpoint/2010/main" val="3337560661"/>
      </p:ext>
    </p:extLst>
  </p:cSld>
  <p:clrMapOvr>
    <a:masterClrMapping/>
  </p:clrMapOvr>
  <mc:AlternateContent xmlns:mc="http://schemas.openxmlformats.org/markup-compatibility/2006" xmlns:p14="http://schemas.microsoft.com/office/powerpoint/2010/main">
    <mc:Choice Requires="p14">
      <p:transition spd="slow" p14:dur="2000" advTm="338"/>
    </mc:Choice>
    <mc:Fallback xmlns="">
      <p:transition spd="slow" advTm="338"/>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zh-CN" altLang="en-US" dirty="0" smtClean="0"/>
              <a:t>简答：</a:t>
            </a:r>
            <a:r>
              <a:rPr lang="en-US" altLang="zh-CN" dirty="0" smtClean="0"/>
              <a:t>2</a:t>
            </a:r>
            <a:r>
              <a:rPr lang="zh-CN" altLang="en-US" dirty="0" smtClean="0"/>
              <a:t>，另加 简答</a:t>
            </a:r>
            <a:r>
              <a:rPr lang="en-US" altLang="zh-CN" dirty="0" smtClean="0"/>
              <a:t>2</a:t>
            </a:r>
            <a:r>
              <a:rPr lang="zh-CN" altLang="en-US" dirty="0" smtClean="0"/>
              <a:t>中</a:t>
            </a:r>
            <a:r>
              <a:rPr lang="en-US" altLang="zh-CN" dirty="0" smtClean="0"/>
              <a:t>V1</a:t>
            </a:r>
            <a:r>
              <a:rPr lang="zh-CN" altLang="en-US" dirty="0" smtClean="0"/>
              <a:t>到各个点最短路径</a:t>
            </a:r>
            <a:r>
              <a:rPr lang="en-US" altLang="zh-CN" dirty="0" err="1" smtClean="0"/>
              <a:t>dijkstra</a:t>
            </a:r>
            <a:r>
              <a:rPr lang="zh-CN" altLang="en-US" dirty="0" smtClean="0"/>
              <a:t>算法</a:t>
            </a:r>
            <a:endParaRPr lang="en-US" altLang="zh-CN" dirty="0" smtClean="0"/>
          </a:p>
          <a:p>
            <a:r>
              <a:rPr lang="zh-CN" altLang="en-US" dirty="0" smtClean="0"/>
              <a:t>思考：算法 </a:t>
            </a:r>
            <a:r>
              <a:rPr lang="en-US" altLang="zh-CN" dirty="0" smtClean="0"/>
              <a:t>9, 12, 16</a:t>
            </a:r>
            <a:endParaRPr lang="zh-CN" altLang="en-US" dirty="0"/>
          </a:p>
        </p:txBody>
      </p:sp>
    </p:spTree>
    <p:extLst>
      <p:ext uri="{BB962C8B-B14F-4D97-AF65-F5344CB8AC3E}">
        <p14:creationId xmlns:p14="http://schemas.microsoft.com/office/powerpoint/2010/main" val="359894135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zh-CN" altLang="en-US" sz="4800" dirty="0" smtClean="0"/>
              <a:t>最小生成树</a:t>
            </a:r>
            <a:r>
              <a:rPr lang="zh-CN" altLang="en-US" sz="4800" dirty="0">
                <a:solidFill>
                  <a:srgbClr val="C00000"/>
                </a:solidFill>
              </a:rPr>
              <a:t>★</a:t>
            </a:r>
          </a:p>
        </p:txBody>
      </p:sp>
      <p:sp>
        <p:nvSpPr>
          <p:cNvPr id="268291" name="Rectangle 3" descr="Rectangle: Click to edit Master text styles&#10;Second level&#10;Third level&#10;Fourth level&#10;Fifth level"/>
          <p:cNvSpPr>
            <a:spLocks noGrp="1" noChangeArrowheads="1"/>
          </p:cNvSpPr>
          <p:nvPr>
            <p:ph type="body" idx="1"/>
          </p:nvPr>
        </p:nvSpPr>
        <p:spPr/>
        <p:txBody>
          <a:bodyPr/>
          <a:lstStyle/>
          <a:p>
            <a:pPr algn="just"/>
            <a:r>
              <a:rPr lang="zh-CN" altLang="en-US" dirty="0">
                <a:latin typeface="+mj-lt"/>
                <a:ea typeface="+mj-ea"/>
              </a:rPr>
              <a:t>问题：</a:t>
            </a:r>
          </a:p>
          <a:p>
            <a:pPr algn="just">
              <a:buFont typeface="Wingdings" pitchFamily="2" charset="2"/>
              <a:buNone/>
            </a:pPr>
            <a:r>
              <a:rPr lang="zh-CN" altLang="en-US" dirty="0">
                <a:latin typeface="+mj-lt"/>
                <a:ea typeface="+mj-ea"/>
              </a:rPr>
              <a:t>           假设要在</a:t>
            </a:r>
            <a:r>
              <a:rPr lang="en-US" altLang="zh-CN" i="1" dirty="0">
                <a:latin typeface="+mj-lt"/>
                <a:ea typeface="+mj-ea"/>
              </a:rPr>
              <a:t>n</a:t>
            </a:r>
            <a:r>
              <a:rPr lang="zh-CN" altLang="en-US" dirty="0">
                <a:latin typeface="+mj-lt"/>
                <a:ea typeface="+mj-ea"/>
              </a:rPr>
              <a:t>个城市之间建立通讯联络网，则连通</a:t>
            </a:r>
            <a:r>
              <a:rPr lang="en-US" altLang="zh-CN" i="1" dirty="0">
                <a:latin typeface="+mj-lt"/>
                <a:ea typeface="+mj-ea"/>
              </a:rPr>
              <a:t>n</a:t>
            </a:r>
            <a:r>
              <a:rPr lang="zh-CN" altLang="en-US" dirty="0">
                <a:latin typeface="+mj-lt"/>
                <a:ea typeface="+mj-ea"/>
              </a:rPr>
              <a:t>个城市只需要修建</a:t>
            </a:r>
            <a:r>
              <a:rPr lang="en-US" altLang="zh-CN" i="1" dirty="0">
                <a:latin typeface="+mj-lt"/>
                <a:ea typeface="+mj-ea"/>
              </a:rPr>
              <a:t>n-1</a:t>
            </a:r>
            <a:r>
              <a:rPr lang="zh-CN" altLang="en-US" dirty="0">
                <a:latin typeface="+mj-lt"/>
                <a:ea typeface="+mj-ea"/>
              </a:rPr>
              <a:t>条线路，如何在最节省经费的前提下建立这个通讯网？</a:t>
            </a:r>
          </a:p>
          <a:p>
            <a:endParaRPr lang="zh-CN" altLang="en-US" dirty="0">
              <a:latin typeface="+mj-lt"/>
              <a:ea typeface="+mj-ea"/>
            </a:endParaRPr>
          </a:p>
        </p:txBody>
      </p:sp>
      <p:sp>
        <p:nvSpPr>
          <p:cNvPr id="268292" name="Text Box 4"/>
          <p:cNvSpPr txBox="1">
            <a:spLocks noChangeArrowheads="1"/>
          </p:cNvSpPr>
          <p:nvPr/>
        </p:nvSpPr>
        <p:spPr bwMode="auto">
          <a:xfrm>
            <a:off x="1676400" y="4614664"/>
            <a:ext cx="5638800" cy="206210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dirty="0">
                <a:latin typeface="+mj-lt"/>
                <a:ea typeface="+mj-ea"/>
              </a:rPr>
              <a:t>        构造网的一棵最小生成树，即：在</a:t>
            </a:r>
            <a:r>
              <a:rPr kumimoji="1" lang="en-US" altLang="zh-CN" dirty="0">
                <a:latin typeface="+mj-lt"/>
                <a:ea typeface="+mj-ea"/>
              </a:rPr>
              <a:t>e</a:t>
            </a:r>
            <a:r>
              <a:rPr kumimoji="1" lang="zh-CN" altLang="en-US" dirty="0">
                <a:latin typeface="+mj-lt"/>
                <a:ea typeface="+mj-ea"/>
              </a:rPr>
              <a:t>条带权的边中选取</a:t>
            </a:r>
            <a:r>
              <a:rPr kumimoji="1" lang="en-US" altLang="zh-CN" dirty="0">
                <a:latin typeface="+mj-lt"/>
                <a:ea typeface="+mj-ea"/>
              </a:rPr>
              <a:t>n-1</a:t>
            </a:r>
            <a:r>
              <a:rPr kumimoji="1" lang="zh-CN" altLang="en-US" dirty="0">
                <a:latin typeface="+mj-lt"/>
                <a:ea typeface="+mj-ea"/>
              </a:rPr>
              <a:t>条(不构成回路)使“权值之和”为最小。</a:t>
            </a:r>
          </a:p>
        </p:txBody>
      </p:sp>
      <p:sp>
        <p:nvSpPr>
          <p:cNvPr id="268293" name="AutoShape 5"/>
          <p:cNvSpPr>
            <a:spLocks noChangeArrowheads="1"/>
          </p:cNvSpPr>
          <p:nvPr/>
        </p:nvSpPr>
        <p:spPr bwMode="auto">
          <a:xfrm>
            <a:off x="4191000" y="4005064"/>
            <a:ext cx="457200" cy="533400"/>
          </a:xfrm>
          <a:prstGeom prst="downArrow">
            <a:avLst>
              <a:gd name="adj1" fmla="val 56250"/>
              <a:gd name="adj2" fmla="val 416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Tree>
    <p:extLst>
      <p:ext uri="{BB962C8B-B14F-4D97-AF65-F5344CB8AC3E}">
        <p14:creationId xmlns:p14="http://schemas.microsoft.com/office/powerpoint/2010/main" val="96107963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A51A875B-0366-4370-87BC-B8069829F2CD}" type="slidenum">
              <a:rPr lang="en-US" altLang="zh-CN"/>
              <a:pPr/>
              <a:t>87</a:t>
            </a:fld>
            <a:r>
              <a:rPr lang="en-US" altLang="zh-CN"/>
              <a:t>-</a:t>
            </a:r>
          </a:p>
        </p:txBody>
      </p:sp>
      <p:grpSp>
        <p:nvGrpSpPr>
          <p:cNvPr id="353338" name="Group 58"/>
          <p:cNvGrpSpPr>
            <a:grpSpLocks/>
          </p:cNvGrpSpPr>
          <p:nvPr/>
        </p:nvGrpSpPr>
        <p:grpSpPr bwMode="auto">
          <a:xfrm>
            <a:off x="5651798" y="2312640"/>
            <a:ext cx="3457575" cy="3276600"/>
            <a:chOff x="431" y="1253"/>
            <a:chExt cx="2178" cy="2064"/>
          </a:xfrm>
        </p:grpSpPr>
        <p:sp>
          <p:nvSpPr>
            <p:cNvPr id="353339" name="Oval 59"/>
            <p:cNvSpPr>
              <a:spLocks noChangeArrowheads="1"/>
            </p:cNvSpPr>
            <p:nvPr/>
          </p:nvSpPr>
          <p:spPr bwMode="auto">
            <a:xfrm>
              <a:off x="1338" y="1253"/>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353340" name="Oval 60"/>
            <p:cNvSpPr>
              <a:spLocks noChangeArrowheads="1"/>
            </p:cNvSpPr>
            <p:nvPr/>
          </p:nvSpPr>
          <p:spPr bwMode="auto">
            <a:xfrm>
              <a:off x="431" y="1933"/>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353341" name="Oval 61"/>
            <p:cNvSpPr>
              <a:spLocks noChangeArrowheads="1"/>
            </p:cNvSpPr>
            <p:nvPr/>
          </p:nvSpPr>
          <p:spPr bwMode="auto">
            <a:xfrm>
              <a:off x="930" y="2886"/>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t>
              </a:r>
            </a:p>
          </p:txBody>
        </p:sp>
        <p:sp>
          <p:nvSpPr>
            <p:cNvPr id="353342" name="Oval 62"/>
            <p:cNvSpPr>
              <a:spLocks noChangeArrowheads="1"/>
            </p:cNvSpPr>
            <p:nvPr/>
          </p:nvSpPr>
          <p:spPr bwMode="auto">
            <a:xfrm>
              <a:off x="1882" y="2886"/>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a:t>
              </a:r>
            </a:p>
          </p:txBody>
        </p:sp>
        <p:sp>
          <p:nvSpPr>
            <p:cNvPr id="353343" name="Oval 63"/>
            <p:cNvSpPr>
              <a:spLocks noChangeArrowheads="1"/>
            </p:cNvSpPr>
            <p:nvPr/>
          </p:nvSpPr>
          <p:spPr bwMode="auto">
            <a:xfrm>
              <a:off x="2200" y="1888"/>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p>
          </p:txBody>
        </p:sp>
        <p:sp>
          <p:nvSpPr>
            <p:cNvPr id="353344" name="Oval 64"/>
            <p:cNvSpPr>
              <a:spLocks noChangeArrowheads="1"/>
            </p:cNvSpPr>
            <p:nvPr/>
          </p:nvSpPr>
          <p:spPr bwMode="auto">
            <a:xfrm>
              <a:off x="1383" y="2160"/>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a:t>
              </a:r>
            </a:p>
          </p:txBody>
        </p:sp>
        <p:sp>
          <p:nvSpPr>
            <p:cNvPr id="353345" name="Line 65"/>
            <p:cNvSpPr>
              <a:spLocks noChangeShapeType="1"/>
            </p:cNvSpPr>
            <p:nvPr/>
          </p:nvSpPr>
          <p:spPr bwMode="auto">
            <a:xfrm flipH="1">
              <a:off x="658" y="1434"/>
              <a:ext cx="680" cy="544"/>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3346" name="Line 66"/>
            <p:cNvSpPr>
              <a:spLocks noChangeShapeType="1"/>
            </p:cNvSpPr>
            <p:nvPr/>
          </p:nvSpPr>
          <p:spPr bwMode="auto">
            <a:xfrm>
              <a:off x="612" y="2205"/>
              <a:ext cx="408" cy="681"/>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3347" name="Line 67"/>
            <p:cNvSpPr>
              <a:spLocks noChangeShapeType="1"/>
            </p:cNvSpPr>
            <p:nvPr/>
          </p:nvSpPr>
          <p:spPr bwMode="auto">
            <a:xfrm>
              <a:off x="703" y="2069"/>
              <a:ext cx="680" cy="182"/>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3348" name="Line 68"/>
            <p:cNvSpPr>
              <a:spLocks noChangeShapeType="1"/>
            </p:cNvSpPr>
            <p:nvPr/>
          </p:nvSpPr>
          <p:spPr bwMode="auto">
            <a:xfrm flipH="1">
              <a:off x="1156" y="2432"/>
              <a:ext cx="318" cy="499"/>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3349" name="Line 69"/>
            <p:cNvSpPr>
              <a:spLocks noChangeShapeType="1"/>
            </p:cNvSpPr>
            <p:nvPr/>
          </p:nvSpPr>
          <p:spPr bwMode="auto">
            <a:xfrm>
              <a:off x="1202" y="3067"/>
              <a:ext cx="680" cy="0"/>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3350" name="Line 70"/>
            <p:cNvSpPr>
              <a:spLocks noChangeShapeType="1"/>
            </p:cNvSpPr>
            <p:nvPr/>
          </p:nvSpPr>
          <p:spPr bwMode="auto">
            <a:xfrm>
              <a:off x="1610" y="2387"/>
              <a:ext cx="363" cy="499"/>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3351" name="Line 71"/>
            <p:cNvSpPr>
              <a:spLocks noChangeShapeType="1"/>
            </p:cNvSpPr>
            <p:nvPr/>
          </p:nvSpPr>
          <p:spPr bwMode="auto">
            <a:xfrm flipV="1">
              <a:off x="2064" y="2160"/>
              <a:ext cx="272" cy="726"/>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3352" name="Line 72"/>
            <p:cNvSpPr>
              <a:spLocks noChangeShapeType="1"/>
            </p:cNvSpPr>
            <p:nvPr/>
          </p:nvSpPr>
          <p:spPr bwMode="auto">
            <a:xfrm>
              <a:off x="1610" y="1434"/>
              <a:ext cx="680" cy="454"/>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3353" name="Line 73"/>
            <p:cNvSpPr>
              <a:spLocks noChangeShapeType="1"/>
            </p:cNvSpPr>
            <p:nvPr/>
          </p:nvSpPr>
          <p:spPr bwMode="auto">
            <a:xfrm flipV="1">
              <a:off x="1655" y="2069"/>
              <a:ext cx="545" cy="182"/>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3354" name="Text Box 74"/>
            <p:cNvSpPr txBox="1">
              <a:spLocks noChangeArrowheads="1"/>
            </p:cNvSpPr>
            <p:nvPr/>
          </p:nvSpPr>
          <p:spPr bwMode="auto">
            <a:xfrm>
              <a:off x="748" y="1479"/>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34</a:t>
              </a:r>
            </a:p>
          </p:txBody>
        </p:sp>
        <p:sp>
          <p:nvSpPr>
            <p:cNvPr id="353355" name="Text Box 75"/>
            <p:cNvSpPr txBox="1">
              <a:spLocks noChangeArrowheads="1"/>
            </p:cNvSpPr>
            <p:nvPr/>
          </p:nvSpPr>
          <p:spPr bwMode="auto">
            <a:xfrm>
              <a:off x="1791" y="1389"/>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12</a:t>
              </a:r>
            </a:p>
          </p:txBody>
        </p:sp>
        <p:sp>
          <p:nvSpPr>
            <p:cNvPr id="353356" name="Text Box 76"/>
            <p:cNvSpPr txBox="1">
              <a:spLocks noChangeArrowheads="1"/>
            </p:cNvSpPr>
            <p:nvPr/>
          </p:nvSpPr>
          <p:spPr bwMode="auto">
            <a:xfrm>
              <a:off x="930" y="1933"/>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19</a:t>
              </a:r>
            </a:p>
          </p:txBody>
        </p:sp>
        <p:sp>
          <p:nvSpPr>
            <p:cNvPr id="353357" name="Text Box 77"/>
            <p:cNvSpPr txBox="1">
              <a:spLocks noChangeArrowheads="1"/>
            </p:cNvSpPr>
            <p:nvPr/>
          </p:nvSpPr>
          <p:spPr bwMode="auto">
            <a:xfrm>
              <a:off x="1655" y="1933"/>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26</a:t>
              </a:r>
            </a:p>
          </p:txBody>
        </p:sp>
        <p:sp>
          <p:nvSpPr>
            <p:cNvPr id="353358" name="Text Box 78"/>
            <p:cNvSpPr txBox="1">
              <a:spLocks noChangeArrowheads="1"/>
            </p:cNvSpPr>
            <p:nvPr/>
          </p:nvSpPr>
          <p:spPr bwMode="auto">
            <a:xfrm>
              <a:off x="476" y="238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46</a:t>
              </a:r>
            </a:p>
          </p:txBody>
        </p:sp>
        <p:sp>
          <p:nvSpPr>
            <p:cNvPr id="353359" name="Text Box 79"/>
            <p:cNvSpPr txBox="1">
              <a:spLocks noChangeArrowheads="1"/>
            </p:cNvSpPr>
            <p:nvPr/>
          </p:nvSpPr>
          <p:spPr bwMode="auto">
            <a:xfrm>
              <a:off x="1066" y="247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25</a:t>
              </a:r>
            </a:p>
          </p:txBody>
        </p:sp>
        <p:sp>
          <p:nvSpPr>
            <p:cNvPr id="353360" name="Text Box 80"/>
            <p:cNvSpPr txBox="1">
              <a:spLocks noChangeArrowheads="1"/>
            </p:cNvSpPr>
            <p:nvPr/>
          </p:nvSpPr>
          <p:spPr bwMode="auto">
            <a:xfrm>
              <a:off x="1701" y="238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25</a:t>
              </a:r>
            </a:p>
          </p:txBody>
        </p:sp>
        <p:sp>
          <p:nvSpPr>
            <p:cNvPr id="353361" name="Text Box 81"/>
            <p:cNvSpPr txBox="1">
              <a:spLocks noChangeArrowheads="1"/>
            </p:cNvSpPr>
            <p:nvPr/>
          </p:nvSpPr>
          <p:spPr bwMode="auto">
            <a:xfrm>
              <a:off x="1293" y="306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17</a:t>
              </a:r>
            </a:p>
          </p:txBody>
        </p:sp>
        <p:sp>
          <p:nvSpPr>
            <p:cNvPr id="353362" name="Text Box 82"/>
            <p:cNvSpPr txBox="1">
              <a:spLocks noChangeArrowheads="1"/>
            </p:cNvSpPr>
            <p:nvPr/>
          </p:nvSpPr>
          <p:spPr bwMode="auto">
            <a:xfrm>
              <a:off x="2200" y="243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38</a:t>
              </a:r>
            </a:p>
          </p:txBody>
        </p:sp>
      </p:grpSp>
      <p:sp>
        <p:nvSpPr>
          <p:cNvPr id="353282" name="Rectangle 2"/>
          <p:cNvSpPr>
            <a:spLocks noGrp="1" noChangeArrowheads="1"/>
          </p:cNvSpPr>
          <p:nvPr>
            <p:ph type="title"/>
          </p:nvPr>
        </p:nvSpPr>
        <p:spPr/>
        <p:txBody>
          <a:bodyPr/>
          <a:lstStyle/>
          <a:p>
            <a:r>
              <a:rPr lang="zh-CN" altLang="en-US" dirty="0"/>
              <a:t>例如：求最小生成树？</a:t>
            </a:r>
          </a:p>
        </p:txBody>
      </p:sp>
      <p:grpSp>
        <p:nvGrpSpPr>
          <p:cNvPr id="353310" name="Group 30"/>
          <p:cNvGrpSpPr>
            <a:grpSpLocks/>
          </p:cNvGrpSpPr>
          <p:nvPr/>
        </p:nvGrpSpPr>
        <p:grpSpPr bwMode="auto">
          <a:xfrm>
            <a:off x="1403648" y="2168178"/>
            <a:ext cx="3457575" cy="3276600"/>
            <a:chOff x="431" y="1253"/>
            <a:chExt cx="2178" cy="2064"/>
          </a:xfrm>
        </p:grpSpPr>
        <p:sp>
          <p:nvSpPr>
            <p:cNvPr id="353284" name="Oval 4"/>
            <p:cNvSpPr>
              <a:spLocks noChangeArrowheads="1"/>
            </p:cNvSpPr>
            <p:nvPr/>
          </p:nvSpPr>
          <p:spPr bwMode="auto">
            <a:xfrm>
              <a:off x="1338" y="1253"/>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353285" name="Oval 5"/>
            <p:cNvSpPr>
              <a:spLocks noChangeArrowheads="1"/>
            </p:cNvSpPr>
            <p:nvPr/>
          </p:nvSpPr>
          <p:spPr bwMode="auto">
            <a:xfrm>
              <a:off x="431" y="1933"/>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353286" name="Oval 6"/>
            <p:cNvSpPr>
              <a:spLocks noChangeArrowheads="1"/>
            </p:cNvSpPr>
            <p:nvPr/>
          </p:nvSpPr>
          <p:spPr bwMode="auto">
            <a:xfrm>
              <a:off x="930" y="2886"/>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t>
              </a:r>
            </a:p>
          </p:txBody>
        </p:sp>
        <p:sp>
          <p:nvSpPr>
            <p:cNvPr id="353288" name="Oval 8"/>
            <p:cNvSpPr>
              <a:spLocks noChangeArrowheads="1"/>
            </p:cNvSpPr>
            <p:nvPr/>
          </p:nvSpPr>
          <p:spPr bwMode="auto">
            <a:xfrm>
              <a:off x="1882" y="2886"/>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a:t>
              </a:r>
            </a:p>
          </p:txBody>
        </p:sp>
        <p:sp>
          <p:nvSpPr>
            <p:cNvPr id="353289" name="Oval 9"/>
            <p:cNvSpPr>
              <a:spLocks noChangeArrowheads="1"/>
            </p:cNvSpPr>
            <p:nvPr/>
          </p:nvSpPr>
          <p:spPr bwMode="auto">
            <a:xfrm>
              <a:off x="2200" y="1888"/>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p>
          </p:txBody>
        </p:sp>
        <p:sp>
          <p:nvSpPr>
            <p:cNvPr id="353290" name="Oval 10"/>
            <p:cNvSpPr>
              <a:spLocks noChangeArrowheads="1"/>
            </p:cNvSpPr>
            <p:nvPr/>
          </p:nvSpPr>
          <p:spPr bwMode="auto">
            <a:xfrm>
              <a:off x="1383" y="2160"/>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a:t>
              </a:r>
            </a:p>
          </p:txBody>
        </p:sp>
        <p:sp>
          <p:nvSpPr>
            <p:cNvPr id="353291" name="Line 11"/>
            <p:cNvSpPr>
              <a:spLocks noChangeShapeType="1"/>
            </p:cNvSpPr>
            <p:nvPr/>
          </p:nvSpPr>
          <p:spPr bwMode="auto">
            <a:xfrm flipH="1">
              <a:off x="658" y="1434"/>
              <a:ext cx="680" cy="544"/>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3292" name="Line 12"/>
            <p:cNvSpPr>
              <a:spLocks noChangeShapeType="1"/>
            </p:cNvSpPr>
            <p:nvPr/>
          </p:nvSpPr>
          <p:spPr bwMode="auto">
            <a:xfrm>
              <a:off x="612" y="2205"/>
              <a:ext cx="408" cy="681"/>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3293" name="Line 13"/>
            <p:cNvSpPr>
              <a:spLocks noChangeShapeType="1"/>
            </p:cNvSpPr>
            <p:nvPr/>
          </p:nvSpPr>
          <p:spPr bwMode="auto">
            <a:xfrm>
              <a:off x="703" y="2069"/>
              <a:ext cx="680" cy="182"/>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3294" name="Line 14"/>
            <p:cNvSpPr>
              <a:spLocks noChangeShapeType="1"/>
            </p:cNvSpPr>
            <p:nvPr/>
          </p:nvSpPr>
          <p:spPr bwMode="auto">
            <a:xfrm flipH="1">
              <a:off x="1156" y="2432"/>
              <a:ext cx="318" cy="499"/>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3295" name="Line 15"/>
            <p:cNvSpPr>
              <a:spLocks noChangeShapeType="1"/>
            </p:cNvSpPr>
            <p:nvPr/>
          </p:nvSpPr>
          <p:spPr bwMode="auto">
            <a:xfrm>
              <a:off x="1202" y="3067"/>
              <a:ext cx="680" cy="0"/>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3296" name="Line 16"/>
            <p:cNvSpPr>
              <a:spLocks noChangeShapeType="1"/>
            </p:cNvSpPr>
            <p:nvPr/>
          </p:nvSpPr>
          <p:spPr bwMode="auto">
            <a:xfrm>
              <a:off x="1610" y="2387"/>
              <a:ext cx="363" cy="499"/>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3297" name="Line 17"/>
            <p:cNvSpPr>
              <a:spLocks noChangeShapeType="1"/>
            </p:cNvSpPr>
            <p:nvPr/>
          </p:nvSpPr>
          <p:spPr bwMode="auto">
            <a:xfrm flipV="1">
              <a:off x="2064" y="2160"/>
              <a:ext cx="272" cy="726"/>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3298" name="Line 18"/>
            <p:cNvSpPr>
              <a:spLocks noChangeShapeType="1"/>
            </p:cNvSpPr>
            <p:nvPr/>
          </p:nvSpPr>
          <p:spPr bwMode="auto">
            <a:xfrm>
              <a:off x="1610" y="1434"/>
              <a:ext cx="680" cy="454"/>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3299" name="Line 19"/>
            <p:cNvSpPr>
              <a:spLocks noChangeShapeType="1"/>
            </p:cNvSpPr>
            <p:nvPr/>
          </p:nvSpPr>
          <p:spPr bwMode="auto">
            <a:xfrm flipV="1">
              <a:off x="1655" y="2069"/>
              <a:ext cx="545" cy="182"/>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3300" name="Text Box 20"/>
            <p:cNvSpPr txBox="1">
              <a:spLocks noChangeArrowheads="1"/>
            </p:cNvSpPr>
            <p:nvPr/>
          </p:nvSpPr>
          <p:spPr bwMode="auto">
            <a:xfrm>
              <a:off x="748" y="1479"/>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34</a:t>
              </a:r>
            </a:p>
          </p:txBody>
        </p:sp>
        <p:sp>
          <p:nvSpPr>
            <p:cNvPr id="353302" name="Text Box 22"/>
            <p:cNvSpPr txBox="1">
              <a:spLocks noChangeArrowheads="1"/>
            </p:cNvSpPr>
            <p:nvPr/>
          </p:nvSpPr>
          <p:spPr bwMode="auto">
            <a:xfrm>
              <a:off x="1791" y="1389"/>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12</a:t>
              </a:r>
            </a:p>
          </p:txBody>
        </p:sp>
        <p:sp>
          <p:nvSpPr>
            <p:cNvPr id="353303" name="Text Box 23"/>
            <p:cNvSpPr txBox="1">
              <a:spLocks noChangeArrowheads="1"/>
            </p:cNvSpPr>
            <p:nvPr/>
          </p:nvSpPr>
          <p:spPr bwMode="auto">
            <a:xfrm>
              <a:off x="930" y="1933"/>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19</a:t>
              </a:r>
            </a:p>
          </p:txBody>
        </p:sp>
        <p:sp>
          <p:nvSpPr>
            <p:cNvPr id="353304" name="Text Box 24"/>
            <p:cNvSpPr txBox="1">
              <a:spLocks noChangeArrowheads="1"/>
            </p:cNvSpPr>
            <p:nvPr/>
          </p:nvSpPr>
          <p:spPr bwMode="auto">
            <a:xfrm>
              <a:off x="1655" y="1933"/>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26</a:t>
              </a:r>
            </a:p>
          </p:txBody>
        </p:sp>
        <p:sp>
          <p:nvSpPr>
            <p:cNvPr id="353305" name="Text Box 25"/>
            <p:cNvSpPr txBox="1">
              <a:spLocks noChangeArrowheads="1"/>
            </p:cNvSpPr>
            <p:nvPr/>
          </p:nvSpPr>
          <p:spPr bwMode="auto">
            <a:xfrm>
              <a:off x="476" y="238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46</a:t>
              </a:r>
            </a:p>
          </p:txBody>
        </p:sp>
        <p:sp>
          <p:nvSpPr>
            <p:cNvPr id="353306" name="Text Box 26"/>
            <p:cNvSpPr txBox="1">
              <a:spLocks noChangeArrowheads="1"/>
            </p:cNvSpPr>
            <p:nvPr/>
          </p:nvSpPr>
          <p:spPr bwMode="auto">
            <a:xfrm>
              <a:off x="1066" y="247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25</a:t>
              </a:r>
            </a:p>
          </p:txBody>
        </p:sp>
        <p:sp>
          <p:nvSpPr>
            <p:cNvPr id="353307" name="Text Box 27"/>
            <p:cNvSpPr txBox="1">
              <a:spLocks noChangeArrowheads="1"/>
            </p:cNvSpPr>
            <p:nvPr/>
          </p:nvSpPr>
          <p:spPr bwMode="auto">
            <a:xfrm>
              <a:off x="1701" y="238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25</a:t>
              </a:r>
            </a:p>
          </p:txBody>
        </p:sp>
        <p:sp>
          <p:nvSpPr>
            <p:cNvPr id="353308" name="Text Box 28"/>
            <p:cNvSpPr txBox="1">
              <a:spLocks noChangeArrowheads="1"/>
            </p:cNvSpPr>
            <p:nvPr/>
          </p:nvSpPr>
          <p:spPr bwMode="auto">
            <a:xfrm>
              <a:off x="1293" y="306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17</a:t>
              </a:r>
            </a:p>
          </p:txBody>
        </p:sp>
        <p:sp>
          <p:nvSpPr>
            <p:cNvPr id="353309" name="Text Box 29"/>
            <p:cNvSpPr txBox="1">
              <a:spLocks noChangeArrowheads="1"/>
            </p:cNvSpPr>
            <p:nvPr/>
          </p:nvSpPr>
          <p:spPr bwMode="auto">
            <a:xfrm>
              <a:off x="2200" y="243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38</a:t>
              </a:r>
            </a:p>
          </p:txBody>
        </p:sp>
      </p:grpSp>
      <p:sp>
        <p:nvSpPr>
          <p:cNvPr id="353320" name="Line 40"/>
          <p:cNvSpPr>
            <a:spLocks noChangeShapeType="1"/>
          </p:cNvSpPr>
          <p:nvPr/>
        </p:nvSpPr>
        <p:spPr bwMode="auto">
          <a:xfrm>
            <a:off x="6104235" y="3608040"/>
            <a:ext cx="1079500" cy="288925"/>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3321" name="Line 41"/>
          <p:cNvSpPr>
            <a:spLocks noChangeShapeType="1"/>
          </p:cNvSpPr>
          <p:nvPr/>
        </p:nvSpPr>
        <p:spPr bwMode="auto">
          <a:xfrm flipH="1">
            <a:off x="6804323" y="4184303"/>
            <a:ext cx="504825" cy="792162"/>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3322" name="Line 42"/>
          <p:cNvSpPr>
            <a:spLocks noChangeShapeType="1"/>
          </p:cNvSpPr>
          <p:nvPr/>
        </p:nvSpPr>
        <p:spPr bwMode="auto">
          <a:xfrm>
            <a:off x="6875760" y="5192365"/>
            <a:ext cx="1079500" cy="0"/>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3325" name="Line 45"/>
          <p:cNvSpPr>
            <a:spLocks noChangeShapeType="1"/>
          </p:cNvSpPr>
          <p:nvPr/>
        </p:nvSpPr>
        <p:spPr bwMode="auto">
          <a:xfrm>
            <a:off x="7523460" y="2599978"/>
            <a:ext cx="1079500" cy="720725"/>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3326" name="Line 46"/>
          <p:cNvSpPr>
            <a:spLocks noChangeShapeType="1"/>
          </p:cNvSpPr>
          <p:nvPr/>
        </p:nvSpPr>
        <p:spPr bwMode="auto">
          <a:xfrm flipV="1">
            <a:off x="7596485" y="3608040"/>
            <a:ext cx="865188" cy="288925"/>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9748743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CE52C8C4-293E-4FC3-9986-38C96E0D4593}" type="slidenum">
              <a:rPr lang="en-US" altLang="zh-CN"/>
              <a:pPr/>
              <a:t>88</a:t>
            </a:fld>
            <a:r>
              <a:rPr lang="en-US" altLang="zh-CN"/>
              <a:t>-</a:t>
            </a:r>
          </a:p>
        </p:txBody>
      </p:sp>
      <p:sp>
        <p:nvSpPr>
          <p:cNvPr id="270338" name="Rectangle 2"/>
          <p:cNvSpPr>
            <a:spLocks noGrp="1" noChangeArrowheads="1"/>
          </p:cNvSpPr>
          <p:nvPr>
            <p:ph type="title"/>
          </p:nvPr>
        </p:nvSpPr>
        <p:spPr/>
        <p:txBody>
          <a:bodyPr/>
          <a:lstStyle/>
          <a:p>
            <a:r>
              <a:rPr lang="zh-CN" altLang="en-US" dirty="0"/>
              <a:t>最小生成树</a:t>
            </a:r>
          </a:p>
        </p:txBody>
      </p:sp>
      <p:sp>
        <p:nvSpPr>
          <p:cNvPr id="270339" name="Rectangle 3" descr="Rectangle: Click to edit Master text styles&#10;Second level&#10;Third level&#10;Fourth level&#10;Fifth level"/>
          <p:cNvSpPr>
            <a:spLocks noGrp="1" noChangeArrowheads="1"/>
          </p:cNvSpPr>
          <p:nvPr>
            <p:ph type="body" idx="1"/>
          </p:nvPr>
        </p:nvSpPr>
        <p:spPr/>
        <p:txBody>
          <a:bodyPr/>
          <a:lstStyle/>
          <a:p>
            <a:r>
              <a:rPr lang="zh-CN" altLang="en-US" sz="3200" b="0" dirty="0">
                <a:solidFill>
                  <a:srgbClr val="000082"/>
                </a:solidFill>
                <a:latin typeface="Times New Roman" pitchFamily="18" charset="0"/>
              </a:rPr>
              <a:t>算法</a:t>
            </a:r>
          </a:p>
          <a:p>
            <a:pPr>
              <a:buFont typeface="Wingdings" pitchFamily="2" charset="2"/>
              <a:buNone/>
            </a:pPr>
            <a:r>
              <a:rPr lang="zh-CN" altLang="en-US" sz="3200" b="0" dirty="0">
                <a:solidFill>
                  <a:srgbClr val="000082"/>
                </a:solidFill>
                <a:latin typeface="Times New Roman" pitchFamily="18" charset="0"/>
              </a:rPr>
              <a:t>   1、普里姆算法 </a:t>
            </a:r>
          </a:p>
          <a:p>
            <a:pPr>
              <a:buFont typeface="Wingdings" pitchFamily="2" charset="2"/>
              <a:buNone/>
            </a:pPr>
            <a:r>
              <a:rPr lang="en-US" altLang="zh-CN" sz="3200" b="0" dirty="0">
                <a:solidFill>
                  <a:srgbClr val="000082"/>
                </a:solidFill>
                <a:latin typeface="Times New Roman" pitchFamily="18" charset="0"/>
              </a:rPr>
              <a:t>         </a:t>
            </a:r>
            <a:r>
              <a:rPr lang="zh-CN" altLang="en-US" dirty="0">
                <a:solidFill>
                  <a:srgbClr val="000000"/>
                </a:solidFill>
                <a:latin typeface="Times New Roman" pitchFamily="18" charset="0"/>
              </a:rPr>
              <a:t>时间复杂度</a:t>
            </a:r>
            <a:r>
              <a:rPr lang="en-US" altLang="zh-CN" dirty="0">
                <a:solidFill>
                  <a:srgbClr val="000000"/>
                </a:solidFill>
                <a:latin typeface="Times New Roman" pitchFamily="18" charset="0"/>
              </a:rPr>
              <a:t>O(n</a:t>
            </a:r>
            <a:r>
              <a:rPr lang="en-US" altLang="zh-CN" baseline="30000" dirty="0">
                <a:solidFill>
                  <a:srgbClr val="000000"/>
                </a:solidFill>
                <a:latin typeface="Times New Roman" pitchFamily="18" charset="0"/>
              </a:rPr>
              <a:t>2</a:t>
            </a:r>
            <a:r>
              <a:rPr lang="en-US" altLang="zh-CN" dirty="0">
                <a:solidFill>
                  <a:srgbClr val="000000"/>
                </a:solidFill>
                <a:latin typeface="Times New Roman" pitchFamily="18" charset="0"/>
              </a:rPr>
              <a:t>)，</a:t>
            </a:r>
            <a:r>
              <a:rPr lang="zh-CN" altLang="en-US" dirty="0">
                <a:solidFill>
                  <a:srgbClr val="000000"/>
                </a:solidFill>
                <a:latin typeface="Times New Roman" pitchFamily="18" charset="0"/>
              </a:rPr>
              <a:t>适合稠密图</a:t>
            </a:r>
          </a:p>
          <a:p>
            <a:pPr>
              <a:buFont typeface="Wingdings" pitchFamily="2" charset="2"/>
              <a:buNone/>
            </a:pPr>
            <a:r>
              <a:rPr lang="zh-CN" altLang="en-US" sz="3200" b="0" dirty="0">
                <a:solidFill>
                  <a:srgbClr val="000082"/>
                </a:solidFill>
                <a:latin typeface="Times New Roman" pitchFamily="18" charset="0"/>
              </a:rPr>
              <a:t>   2、克鲁斯卡尔算法 </a:t>
            </a:r>
          </a:p>
          <a:p>
            <a:pPr>
              <a:buFont typeface="Wingdings" pitchFamily="2" charset="2"/>
              <a:buNone/>
            </a:pPr>
            <a:r>
              <a:rPr lang="en-US" altLang="zh-CN" sz="3200" b="0" dirty="0">
                <a:solidFill>
                  <a:srgbClr val="000082"/>
                </a:solidFill>
                <a:latin typeface="Times New Roman" pitchFamily="18" charset="0"/>
              </a:rPr>
              <a:t>         </a:t>
            </a:r>
            <a:r>
              <a:rPr lang="zh-CN" altLang="en-US" dirty="0">
                <a:solidFill>
                  <a:srgbClr val="000000"/>
                </a:solidFill>
                <a:latin typeface="Times New Roman" pitchFamily="18" charset="0"/>
              </a:rPr>
              <a:t>时间复杂度</a:t>
            </a:r>
            <a:r>
              <a:rPr lang="en-US" altLang="zh-CN" dirty="0" smtClean="0">
                <a:solidFill>
                  <a:srgbClr val="000000"/>
                </a:solidFill>
                <a:latin typeface="Times New Roman" pitchFamily="18" charset="0"/>
              </a:rPr>
              <a:t>O(</a:t>
            </a:r>
            <a:r>
              <a:rPr lang="en-US" altLang="zh-CN" dirty="0" err="1" smtClean="0">
                <a:solidFill>
                  <a:srgbClr val="000000"/>
                </a:solidFill>
                <a:latin typeface="Times New Roman" pitchFamily="18" charset="0"/>
              </a:rPr>
              <a:t>nlogn</a:t>
            </a:r>
            <a:r>
              <a:rPr lang="en-US" altLang="zh-CN" dirty="0" smtClean="0">
                <a:solidFill>
                  <a:srgbClr val="000000"/>
                </a:solidFill>
                <a:latin typeface="Times New Roman" pitchFamily="18" charset="0"/>
              </a:rPr>
              <a:t>)，</a:t>
            </a:r>
            <a:r>
              <a:rPr lang="zh-CN" altLang="en-US" dirty="0">
                <a:solidFill>
                  <a:srgbClr val="000000"/>
                </a:solidFill>
                <a:latin typeface="Times New Roman" pitchFamily="18" charset="0"/>
              </a:rPr>
              <a:t>适合稀疏图</a:t>
            </a:r>
          </a:p>
        </p:txBody>
      </p:sp>
    </p:spTree>
    <p:extLst>
      <p:ext uri="{BB962C8B-B14F-4D97-AF65-F5344CB8AC3E}">
        <p14:creationId xmlns:p14="http://schemas.microsoft.com/office/powerpoint/2010/main" val="322149766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zh-CN" altLang="en-US" dirty="0"/>
              <a:t>1、普里姆算法 </a:t>
            </a:r>
          </a:p>
        </p:txBody>
      </p:sp>
      <p:sp>
        <p:nvSpPr>
          <p:cNvPr id="273411" name="Rectangle 3" descr="Rectangle: Click to edit Master text styles&#10;Second level&#10;Third level&#10;Fourth level&#10;Fifth level"/>
          <p:cNvSpPr>
            <a:spLocks noGrp="1" noChangeArrowheads="1"/>
          </p:cNvSpPr>
          <p:nvPr>
            <p:ph type="body" idx="1"/>
          </p:nvPr>
        </p:nvSpPr>
        <p:spPr>
          <a:xfrm>
            <a:off x="827088" y="1124745"/>
            <a:ext cx="7772400" cy="2926556"/>
          </a:xfrm>
        </p:spPr>
        <p:txBody>
          <a:bodyPr/>
          <a:lstStyle/>
          <a:p>
            <a:pPr>
              <a:buFont typeface="Wingdings" pitchFamily="2" charset="2"/>
              <a:buNone/>
            </a:pPr>
            <a:r>
              <a:rPr lang="zh-CN" altLang="en-US" dirty="0">
                <a:latin typeface="Times New Roman" pitchFamily="18" charset="0"/>
              </a:rPr>
              <a:t>             一般情况下，假设</a:t>
            </a:r>
            <a:r>
              <a:rPr lang="en-US" altLang="zh-CN" dirty="0">
                <a:latin typeface="Times New Roman" pitchFamily="18" charset="0"/>
              </a:rPr>
              <a:t>n</a:t>
            </a:r>
            <a:r>
              <a:rPr lang="zh-CN" altLang="en-US" dirty="0">
                <a:latin typeface="Times New Roman" pitchFamily="18" charset="0"/>
              </a:rPr>
              <a:t>个顶点分成两个集合：</a:t>
            </a:r>
            <a:r>
              <a:rPr lang="en-US" altLang="zh-CN" dirty="0">
                <a:solidFill>
                  <a:srgbClr val="FF6600"/>
                </a:solidFill>
                <a:latin typeface="Times New Roman" pitchFamily="18" charset="0"/>
              </a:rPr>
              <a:t>U</a:t>
            </a:r>
            <a:r>
              <a:rPr lang="en-US" altLang="zh-CN" dirty="0">
                <a:latin typeface="Times New Roman" pitchFamily="18" charset="0"/>
              </a:rPr>
              <a:t>（</a:t>
            </a:r>
            <a:r>
              <a:rPr lang="zh-CN" altLang="en-US" dirty="0">
                <a:latin typeface="Times New Roman" pitchFamily="18" charset="0"/>
              </a:rPr>
              <a:t>包含已落在生成树上的结点）和</a:t>
            </a:r>
            <a:r>
              <a:rPr lang="en-US" altLang="zh-CN" dirty="0">
                <a:solidFill>
                  <a:srgbClr val="FF6600"/>
                </a:solidFill>
                <a:latin typeface="Times New Roman" pitchFamily="18" charset="0"/>
              </a:rPr>
              <a:t>V-U</a:t>
            </a:r>
            <a:r>
              <a:rPr lang="en-US" altLang="zh-CN" dirty="0">
                <a:latin typeface="Times New Roman" pitchFamily="18" charset="0"/>
              </a:rPr>
              <a:t>（</a:t>
            </a:r>
            <a:r>
              <a:rPr lang="zh-CN" altLang="en-US" dirty="0">
                <a:latin typeface="Times New Roman" pitchFamily="18" charset="0"/>
              </a:rPr>
              <a:t>尚未落在生成树上的顶点），</a:t>
            </a:r>
            <a:r>
              <a:rPr lang="zh-CN" altLang="en-US" b="1" dirty="0">
                <a:solidFill>
                  <a:srgbClr val="C00000"/>
                </a:solidFill>
                <a:latin typeface="Times New Roman" pitchFamily="18" charset="0"/>
              </a:rPr>
              <a:t>则在所有连通</a:t>
            </a:r>
            <a:r>
              <a:rPr lang="en-US" altLang="zh-CN" b="1" dirty="0">
                <a:solidFill>
                  <a:srgbClr val="C00000"/>
                </a:solidFill>
                <a:latin typeface="Times New Roman" pitchFamily="18" charset="0"/>
              </a:rPr>
              <a:t>U</a:t>
            </a:r>
            <a:r>
              <a:rPr lang="zh-CN" altLang="en-US" b="1" dirty="0">
                <a:solidFill>
                  <a:srgbClr val="C00000"/>
                </a:solidFill>
                <a:latin typeface="Times New Roman" pitchFamily="18" charset="0"/>
              </a:rPr>
              <a:t>中顶点和</a:t>
            </a:r>
            <a:r>
              <a:rPr lang="en-US" altLang="zh-CN" b="1" dirty="0">
                <a:solidFill>
                  <a:srgbClr val="C00000"/>
                </a:solidFill>
                <a:latin typeface="Times New Roman" pitchFamily="18" charset="0"/>
              </a:rPr>
              <a:t>V-U</a:t>
            </a:r>
            <a:r>
              <a:rPr lang="zh-CN" altLang="en-US" b="1" dirty="0">
                <a:solidFill>
                  <a:srgbClr val="C00000"/>
                </a:solidFill>
                <a:latin typeface="Times New Roman" pitchFamily="18" charset="0"/>
              </a:rPr>
              <a:t>中顶点的边中选取</a:t>
            </a:r>
            <a:r>
              <a:rPr lang="zh-CN" altLang="en-US" b="1" dirty="0">
                <a:solidFill>
                  <a:srgbClr val="0000FF"/>
                </a:solidFill>
                <a:latin typeface="Times New Roman" pitchFamily="18" charset="0"/>
              </a:rPr>
              <a:t>权值最小的边</a:t>
            </a:r>
            <a:r>
              <a:rPr lang="zh-CN" altLang="en-US" dirty="0">
                <a:latin typeface="Times New Roman" pitchFamily="18" charset="0"/>
              </a:rPr>
              <a:t>。</a:t>
            </a:r>
          </a:p>
        </p:txBody>
      </p:sp>
      <p:sp>
        <p:nvSpPr>
          <p:cNvPr id="273412" name="Oval 4"/>
          <p:cNvSpPr>
            <a:spLocks noChangeArrowheads="1"/>
          </p:cNvSpPr>
          <p:nvPr/>
        </p:nvSpPr>
        <p:spPr bwMode="auto">
          <a:xfrm>
            <a:off x="3041650" y="4021138"/>
            <a:ext cx="304800" cy="304800"/>
          </a:xfrm>
          <a:prstGeom prst="ellipse">
            <a:avLst/>
          </a:prstGeom>
          <a:solidFill>
            <a:srgbClr val="FFFF99"/>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13" name="Oval 5"/>
          <p:cNvSpPr>
            <a:spLocks noChangeArrowheads="1"/>
          </p:cNvSpPr>
          <p:nvPr/>
        </p:nvSpPr>
        <p:spPr bwMode="auto">
          <a:xfrm>
            <a:off x="2508250" y="4478338"/>
            <a:ext cx="304800" cy="304800"/>
          </a:xfrm>
          <a:prstGeom prst="ellipse">
            <a:avLst/>
          </a:prstGeom>
          <a:solidFill>
            <a:srgbClr val="FFFF99"/>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14" name="Oval 6"/>
          <p:cNvSpPr>
            <a:spLocks noChangeArrowheads="1"/>
          </p:cNvSpPr>
          <p:nvPr/>
        </p:nvSpPr>
        <p:spPr bwMode="auto">
          <a:xfrm>
            <a:off x="3194050" y="5011738"/>
            <a:ext cx="304800" cy="304800"/>
          </a:xfrm>
          <a:prstGeom prst="ellipse">
            <a:avLst/>
          </a:prstGeom>
          <a:solidFill>
            <a:srgbClr val="FFFF99"/>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15" name="Oval 7"/>
          <p:cNvSpPr>
            <a:spLocks noChangeArrowheads="1"/>
          </p:cNvSpPr>
          <p:nvPr/>
        </p:nvSpPr>
        <p:spPr bwMode="auto">
          <a:xfrm>
            <a:off x="5632450" y="3868738"/>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16" name="Oval 8"/>
          <p:cNvSpPr>
            <a:spLocks noChangeArrowheads="1"/>
          </p:cNvSpPr>
          <p:nvPr/>
        </p:nvSpPr>
        <p:spPr bwMode="auto">
          <a:xfrm>
            <a:off x="6089650" y="4249738"/>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17" name="Oval 9"/>
          <p:cNvSpPr>
            <a:spLocks noChangeArrowheads="1"/>
          </p:cNvSpPr>
          <p:nvPr/>
        </p:nvSpPr>
        <p:spPr bwMode="auto">
          <a:xfrm>
            <a:off x="5708650" y="5240338"/>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18" name="Oval 10"/>
          <p:cNvSpPr>
            <a:spLocks noChangeArrowheads="1"/>
          </p:cNvSpPr>
          <p:nvPr/>
        </p:nvSpPr>
        <p:spPr bwMode="auto">
          <a:xfrm>
            <a:off x="5403850" y="4478338"/>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19" name="Oval 11"/>
          <p:cNvSpPr>
            <a:spLocks noChangeArrowheads="1"/>
          </p:cNvSpPr>
          <p:nvPr/>
        </p:nvSpPr>
        <p:spPr bwMode="auto">
          <a:xfrm>
            <a:off x="6089650" y="4783138"/>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20" name="Line 12"/>
          <p:cNvSpPr>
            <a:spLocks noChangeShapeType="1"/>
          </p:cNvSpPr>
          <p:nvPr/>
        </p:nvSpPr>
        <p:spPr bwMode="auto">
          <a:xfrm flipV="1">
            <a:off x="3422650" y="4021138"/>
            <a:ext cx="2209800" cy="152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21" name="Line 13"/>
          <p:cNvSpPr>
            <a:spLocks noChangeShapeType="1"/>
          </p:cNvSpPr>
          <p:nvPr/>
        </p:nvSpPr>
        <p:spPr bwMode="auto">
          <a:xfrm>
            <a:off x="2813050" y="4630738"/>
            <a:ext cx="3276600" cy="3048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22" name="Line 14"/>
          <p:cNvSpPr>
            <a:spLocks noChangeShapeType="1"/>
          </p:cNvSpPr>
          <p:nvPr/>
        </p:nvSpPr>
        <p:spPr bwMode="auto">
          <a:xfrm>
            <a:off x="3498850" y="5164138"/>
            <a:ext cx="2209800" cy="2286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23" name="Line 15"/>
          <p:cNvSpPr>
            <a:spLocks noChangeShapeType="1"/>
          </p:cNvSpPr>
          <p:nvPr/>
        </p:nvSpPr>
        <p:spPr bwMode="auto">
          <a:xfrm flipV="1">
            <a:off x="3498850" y="4630738"/>
            <a:ext cx="190500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24" name="Line 16"/>
          <p:cNvSpPr>
            <a:spLocks noChangeShapeType="1"/>
          </p:cNvSpPr>
          <p:nvPr/>
        </p:nvSpPr>
        <p:spPr bwMode="auto">
          <a:xfrm>
            <a:off x="3346450" y="4173538"/>
            <a:ext cx="2743200" cy="2286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25" name="Line 17"/>
          <p:cNvSpPr>
            <a:spLocks noChangeShapeType="1"/>
          </p:cNvSpPr>
          <p:nvPr/>
        </p:nvSpPr>
        <p:spPr bwMode="auto">
          <a:xfrm flipV="1">
            <a:off x="2813050" y="4097338"/>
            <a:ext cx="281940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26" name="Line 18"/>
          <p:cNvSpPr>
            <a:spLocks noChangeShapeType="1"/>
          </p:cNvSpPr>
          <p:nvPr/>
        </p:nvSpPr>
        <p:spPr bwMode="auto">
          <a:xfrm>
            <a:off x="3346450" y="4249738"/>
            <a:ext cx="2057400" cy="3810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27" name="Line 19"/>
          <p:cNvSpPr>
            <a:spLocks noChangeShapeType="1"/>
          </p:cNvSpPr>
          <p:nvPr/>
        </p:nvSpPr>
        <p:spPr bwMode="auto">
          <a:xfrm>
            <a:off x="3346450" y="4249738"/>
            <a:ext cx="2057400" cy="381000"/>
          </a:xfrm>
          <a:prstGeom prst="line">
            <a:avLst/>
          </a:prstGeom>
          <a:noFill/>
          <a:ln w="38100" cap="sq">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3428" name="Group 20"/>
          <p:cNvGrpSpPr>
            <a:grpSpLocks/>
          </p:cNvGrpSpPr>
          <p:nvPr/>
        </p:nvGrpSpPr>
        <p:grpSpPr bwMode="auto">
          <a:xfrm>
            <a:off x="2339975" y="3868738"/>
            <a:ext cx="1387475" cy="1600200"/>
            <a:chOff x="1574" y="3120"/>
            <a:chExt cx="874" cy="1008"/>
          </a:xfrm>
        </p:grpSpPr>
        <p:sp>
          <p:nvSpPr>
            <p:cNvPr id="273429" name="AutoShape 21"/>
            <p:cNvSpPr>
              <a:spLocks noChangeArrowheads="1"/>
            </p:cNvSpPr>
            <p:nvPr/>
          </p:nvSpPr>
          <p:spPr bwMode="auto">
            <a:xfrm>
              <a:off x="1584" y="3120"/>
              <a:ext cx="864" cy="1008"/>
            </a:xfrm>
            <a:prstGeom prst="roundRect">
              <a:avLst>
                <a:gd name="adj" fmla="val 16667"/>
              </a:avLst>
            </a:prstGeom>
            <a:noFill/>
            <a:ln w="12700" cap="sq">
              <a:solidFill>
                <a:srgbClr val="3333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30" name="Text Box 22"/>
            <p:cNvSpPr txBox="1">
              <a:spLocks noChangeArrowheads="1"/>
            </p:cNvSpPr>
            <p:nvPr/>
          </p:nvSpPr>
          <p:spPr bwMode="auto">
            <a:xfrm>
              <a:off x="1574" y="3724"/>
              <a:ext cx="3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00CC"/>
                  </a:solidFill>
                  <a:latin typeface="Times New Roman" pitchFamily="18" charset="0"/>
                </a:rPr>
                <a:t>U</a:t>
              </a:r>
            </a:p>
          </p:txBody>
        </p:sp>
      </p:grpSp>
      <p:grpSp>
        <p:nvGrpSpPr>
          <p:cNvPr id="273431" name="Group 23"/>
          <p:cNvGrpSpPr>
            <a:grpSpLocks/>
          </p:cNvGrpSpPr>
          <p:nvPr/>
        </p:nvGrpSpPr>
        <p:grpSpPr bwMode="auto">
          <a:xfrm>
            <a:off x="5099050" y="3716338"/>
            <a:ext cx="2514600" cy="1981200"/>
            <a:chOff x="3312" y="3024"/>
            <a:chExt cx="1584" cy="1248"/>
          </a:xfrm>
        </p:grpSpPr>
        <p:sp>
          <p:nvSpPr>
            <p:cNvPr id="273432" name="Oval 24"/>
            <p:cNvSpPr>
              <a:spLocks noChangeArrowheads="1"/>
            </p:cNvSpPr>
            <p:nvPr/>
          </p:nvSpPr>
          <p:spPr bwMode="auto">
            <a:xfrm>
              <a:off x="3312" y="3024"/>
              <a:ext cx="960" cy="1248"/>
            </a:xfrm>
            <a:prstGeom prst="ellipse">
              <a:avLst/>
            </a:prstGeom>
            <a:noFill/>
            <a:ln w="12700" cap="sq">
              <a:solidFill>
                <a:srgbClr val="00008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33" name="Text Box 25"/>
            <p:cNvSpPr txBox="1">
              <a:spLocks noChangeArrowheads="1"/>
            </p:cNvSpPr>
            <p:nvPr/>
          </p:nvSpPr>
          <p:spPr bwMode="auto">
            <a:xfrm>
              <a:off x="4224" y="3196"/>
              <a:ext cx="6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a:solidFill>
                    <a:srgbClr val="0000CC"/>
                  </a:solidFill>
                  <a:latin typeface="Times New Roman" pitchFamily="18" charset="0"/>
                </a:rPr>
                <a:t>V-U</a:t>
              </a:r>
            </a:p>
          </p:txBody>
        </p:sp>
      </p:grpSp>
      <p:sp>
        <p:nvSpPr>
          <p:cNvPr id="273434" name="AutoShape 26"/>
          <p:cNvSpPr>
            <a:spLocks noChangeArrowheads="1"/>
          </p:cNvSpPr>
          <p:nvPr/>
        </p:nvSpPr>
        <p:spPr bwMode="auto">
          <a:xfrm>
            <a:off x="2987675" y="6021388"/>
            <a:ext cx="3889375" cy="576262"/>
          </a:xfrm>
          <a:prstGeom prst="wedgeRoundRectCallout">
            <a:avLst>
              <a:gd name="adj1" fmla="val -6898"/>
              <a:gd name="adj2" fmla="val -314463"/>
              <a:gd name="adj3" fmla="val 16667"/>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800" dirty="0">
                <a:solidFill>
                  <a:srgbClr val="000082"/>
                </a:solidFill>
                <a:latin typeface="Times New Roman" pitchFamily="18" charset="0"/>
              </a:rPr>
              <a:t>最小生成树上的边</a:t>
            </a:r>
          </a:p>
        </p:txBody>
      </p:sp>
    </p:spTree>
    <p:extLst>
      <p:ext uri="{BB962C8B-B14F-4D97-AF65-F5344CB8AC3E}">
        <p14:creationId xmlns:p14="http://schemas.microsoft.com/office/powerpoint/2010/main" val="2784510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3434"/>
                                        </p:tgtEl>
                                        <p:attrNameLst>
                                          <p:attrName>style.visibility</p:attrName>
                                        </p:attrNameLst>
                                      </p:cBhvr>
                                      <p:to>
                                        <p:strVal val="visible"/>
                                      </p:to>
                                    </p:set>
                                    <p:anim calcmode="lin" valueType="num">
                                      <p:cBhvr additive="base">
                                        <p:cTn id="7" dur="500" fill="hold"/>
                                        <p:tgtEl>
                                          <p:spTgt spid="273434"/>
                                        </p:tgtEl>
                                        <p:attrNameLst>
                                          <p:attrName>ppt_x</p:attrName>
                                        </p:attrNameLst>
                                      </p:cBhvr>
                                      <p:tavLst>
                                        <p:tav tm="0">
                                          <p:val>
                                            <p:strVal val="1+#ppt_w/2"/>
                                          </p:val>
                                        </p:tav>
                                        <p:tav tm="100000">
                                          <p:val>
                                            <p:strVal val="#ppt_x"/>
                                          </p:val>
                                        </p:tav>
                                      </p:tavLst>
                                    </p:anim>
                                    <p:anim calcmode="lin" valueType="num">
                                      <p:cBhvr additive="base">
                                        <p:cTn id="8" dur="500" fill="hold"/>
                                        <p:tgtEl>
                                          <p:spTgt spid="2734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34"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zh-CN" b="1">
                <a:latin typeface="楷体_GB2312" pitchFamily="49" charset="-122"/>
                <a:ea typeface="楷体_GB2312" pitchFamily="49" charset="-122"/>
              </a:rPr>
              <a:t>2.</a:t>
            </a:r>
            <a:r>
              <a:rPr lang="zh-CN" altLang="en-US" b="1">
                <a:ea typeface="楷体_GB2312" pitchFamily="49" charset="-122"/>
              </a:rPr>
              <a:t>图的基本术语</a:t>
            </a:r>
          </a:p>
        </p:txBody>
      </p:sp>
      <p:sp>
        <p:nvSpPr>
          <p:cNvPr id="184325" name="Rectangle 5"/>
          <p:cNvSpPr>
            <a:spLocks noGrp="1" noChangeArrowheads="1"/>
          </p:cNvSpPr>
          <p:nvPr>
            <p:ph type="body" idx="1"/>
          </p:nvPr>
        </p:nvSpPr>
        <p:spPr>
          <a:noFill/>
          <a:ln/>
        </p:spPr>
        <p:txBody>
          <a:bodyPr/>
          <a:lstStyle/>
          <a:p>
            <a:pPr>
              <a:buFont typeface="Wingdings" pitchFamily="2" charset="2"/>
              <a:buNone/>
            </a:pPr>
            <a:r>
              <a:rPr lang="zh-CN" altLang="en-US" b="0" dirty="0">
                <a:solidFill>
                  <a:srgbClr val="FF6600"/>
                </a:solidFill>
                <a:effectLst>
                  <a:outerShdw blurRad="38100" dist="38100" dir="2700000" algn="tl">
                    <a:srgbClr val="C0C0C0"/>
                  </a:outerShdw>
                </a:effectLst>
                <a:sym typeface="Wingdings" pitchFamily="2" charset="2"/>
              </a:rPr>
              <a:t></a:t>
            </a:r>
            <a:r>
              <a:rPr lang="zh-CN" altLang="en-US" dirty="0">
                <a:solidFill>
                  <a:srgbClr val="FF6600"/>
                </a:solidFill>
              </a:rPr>
              <a:t>顶点</a:t>
            </a:r>
            <a:r>
              <a:rPr lang="zh-CN" altLang="en-US" dirty="0"/>
              <a:t>：</a:t>
            </a:r>
            <a:r>
              <a:rPr lang="zh-CN" altLang="en-US" dirty="0">
                <a:solidFill>
                  <a:srgbClr val="000000"/>
                </a:solidFill>
              </a:rPr>
              <a:t>数据元素通常称为顶点</a:t>
            </a:r>
            <a:r>
              <a:rPr lang="en-US" altLang="zh-CN" dirty="0">
                <a:solidFill>
                  <a:srgbClr val="000000"/>
                </a:solidFill>
              </a:rPr>
              <a:t>V</a:t>
            </a:r>
          </a:p>
          <a:p>
            <a:pPr>
              <a:buFont typeface="Wingdings" pitchFamily="2" charset="2"/>
              <a:buNone/>
            </a:pPr>
            <a:r>
              <a:rPr lang="zh-CN" altLang="en-US" dirty="0">
                <a:solidFill>
                  <a:srgbClr val="FF6600"/>
                </a:solidFill>
                <a:sym typeface="Wingdings" pitchFamily="2" charset="2"/>
              </a:rPr>
              <a:t></a:t>
            </a:r>
            <a:r>
              <a:rPr lang="zh-CN" altLang="en-US" dirty="0">
                <a:solidFill>
                  <a:srgbClr val="FF6600"/>
                </a:solidFill>
              </a:rPr>
              <a:t>弧</a:t>
            </a:r>
            <a:r>
              <a:rPr lang="zh-CN" altLang="en-US" dirty="0"/>
              <a:t>：</a:t>
            </a:r>
            <a:r>
              <a:rPr lang="zh-CN" altLang="en-US" dirty="0">
                <a:solidFill>
                  <a:srgbClr val="000000"/>
                </a:solidFill>
              </a:rPr>
              <a:t>顶点之间的</a:t>
            </a:r>
            <a:r>
              <a:rPr lang="zh-CN" altLang="en-US" b="1" dirty="0">
                <a:solidFill>
                  <a:srgbClr val="C00000"/>
                </a:solidFill>
              </a:rPr>
              <a:t>有向连线</a:t>
            </a:r>
            <a:r>
              <a:rPr lang="zh-CN" altLang="en-US" dirty="0">
                <a:solidFill>
                  <a:srgbClr val="000000"/>
                </a:solidFill>
              </a:rPr>
              <a:t>，</a:t>
            </a:r>
            <a:r>
              <a:rPr lang="en-US" altLang="zh-CN" dirty="0">
                <a:solidFill>
                  <a:srgbClr val="000000"/>
                </a:solidFill>
              </a:rPr>
              <a:t>G2</a:t>
            </a:r>
          </a:p>
          <a:p>
            <a:pPr>
              <a:buFont typeface="Wingdings" pitchFamily="2" charset="2"/>
              <a:buNone/>
            </a:pPr>
            <a:r>
              <a:rPr lang="zh-CN" altLang="en-US" dirty="0">
                <a:solidFill>
                  <a:srgbClr val="FF6600"/>
                </a:solidFill>
                <a:sym typeface="Wingdings" pitchFamily="2" charset="2"/>
              </a:rPr>
              <a:t></a:t>
            </a:r>
            <a:r>
              <a:rPr lang="zh-CN" altLang="en-US" dirty="0">
                <a:solidFill>
                  <a:srgbClr val="FF6600"/>
                </a:solidFill>
              </a:rPr>
              <a:t>边</a:t>
            </a:r>
            <a:r>
              <a:rPr lang="zh-CN" altLang="en-US" dirty="0"/>
              <a:t>：</a:t>
            </a:r>
            <a:r>
              <a:rPr lang="zh-CN" altLang="en-US" dirty="0">
                <a:solidFill>
                  <a:srgbClr val="000000"/>
                </a:solidFill>
              </a:rPr>
              <a:t>顶点之间的</a:t>
            </a:r>
            <a:r>
              <a:rPr lang="zh-CN" altLang="en-US" b="1" dirty="0">
                <a:solidFill>
                  <a:srgbClr val="C00000"/>
                </a:solidFill>
              </a:rPr>
              <a:t>无向连线</a:t>
            </a:r>
            <a:r>
              <a:rPr lang="zh-CN" altLang="en-US" dirty="0">
                <a:solidFill>
                  <a:srgbClr val="000000"/>
                </a:solidFill>
              </a:rPr>
              <a:t>，</a:t>
            </a:r>
            <a:r>
              <a:rPr lang="en-US" altLang="zh-CN" dirty="0">
                <a:solidFill>
                  <a:srgbClr val="000000"/>
                </a:solidFill>
              </a:rPr>
              <a:t>G1</a:t>
            </a:r>
          </a:p>
          <a:p>
            <a:pPr>
              <a:buFont typeface="Wingdings" pitchFamily="2" charset="2"/>
              <a:buNone/>
            </a:pPr>
            <a:r>
              <a:rPr lang="zh-CN" altLang="en-US" dirty="0">
                <a:solidFill>
                  <a:srgbClr val="FF6600"/>
                </a:solidFill>
                <a:sym typeface="Wingdings" pitchFamily="2" charset="2"/>
              </a:rPr>
              <a:t></a:t>
            </a:r>
            <a:r>
              <a:rPr lang="zh-CN" altLang="en-US" dirty="0">
                <a:solidFill>
                  <a:srgbClr val="FF6600"/>
                </a:solidFill>
              </a:rPr>
              <a:t>有向图</a:t>
            </a:r>
            <a:r>
              <a:rPr lang="zh-CN" altLang="en-US" dirty="0"/>
              <a:t>：</a:t>
            </a:r>
            <a:r>
              <a:rPr lang="en-US" altLang="zh-CN" dirty="0">
                <a:solidFill>
                  <a:srgbClr val="000000"/>
                </a:solidFill>
              </a:rPr>
              <a:t>G2</a:t>
            </a:r>
          </a:p>
          <a:p>
            <a:pPr>
              <a:buFont typeface="Wingdings" pitchFamily="2" charset="2"/>
              <a:buNone/>
            </a:pPr>
            <a:r>
              <a:rPr lang="zh-CN" altLang="en-US" dirty="0">
                <a:solidFill>
                  <a:srgbClr val="FF6600"/>
                </a:solidFill>
                <a:sym typeface="Wingdings" pitchFamily="2" charset="2"/>
              </a:rPr>
              <a:t></a:t>
            </a:r>
            <a:r>
              <a:rPr lang="zh-CN" altLang="en-US" dirty="0">
                <a:solidFill>
                  <a:srgbClr val="FF6600"/>
                </a:solidFill>
              </a:rPr>
              <a:t>无向图</a:t>
            </a:r>
            <a:r>
              <a:rPr lang="zh-CN" altLang="en-US" dirty="0"/>
              <a:t>：</a:t>
            </a:r>
            <a:r>
              <a:rPr lang="en-US" altLang="zh-CN" dirty="0">
                <a:solidFill>
                  <a:srgbClr val="000000"/>
                </a:solidFill>
              </a:rPr>
              <a:t>G1</a:t>
            </a:r>
          </a:p>
        </p:txBody>
      </p:sp>
      <p:pic>
        <p:nvPicPr>
          <p:cNvPr id="1843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005263"/>
            <a:ext cx="3714750" cy="213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26091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9A17666C-9CCA-4261-9C7D-61DE5945E323}" type="slidenum">
              <a:rPr lang="en-US" altLang="zh-CN"/>
              <a:pPr/>
              <a:t>90</a:t>
            </a:fld>
            <a:r>
              <a:rPr lang="en-US" altLang="zh-CN"/>
              <a:t>-</a:t>
            </a:r>
          </a:p>
        </p:txBody>
      </p:sp>
      <p:sp>
        <p:nvSpPr>
          <p:cNvPr id="271362" name="Rectangle 2"/>
          <p:cNvSpPr>
            <a:spLocks noGrp="1" noChangeArrowheads="1"/>
          </p:cNvSpPr>
          <p:nvPr>
            <p:ph type="title"/>
          </p:nvPr>
        </p:nvSpPr>
        <p:spPr/>
        <p:txBody>
          <a:bodyPr/>
          <a:lstStyle/>
          <a:p>
            <a:r>
              <a:rPr lang="zh-CN" altLang="en-US" dirty="0"/>
              <a:t> 1、普里姆算法 </a:t>
            </a:r>
          </a:p>
        </p:txBody>
      </p:sp>
      <p:sp>
        <p:nvSpPr>
          <p:cNvPr id="271363" name="Rectangle 3" descr="Rectangle: Click to edit Master text styles&#10;Second level&#10;Third level&#10;Fourth level&#10;Fifth level"/>
          <p:cNvSpPr>
            <a:spLocks noGrp="1" noChangeArrowheads="1"/>
          </p:cNvSpPr>
          <p:nvPr>
            <p:ph type="body" idx="1"/>
          </p:nvPr>
        </p:nvSpPr>
        <p:spPr/>
        <p:txBody>
          <a:bodyPr/>
          <a:lstStyle/>
          <a:p>
            <a:pPr algn="just">
              <a:spcBef>
                <a:spcPct val="0"/>
              </a:spcBef>
              <a:buClrTx/>
              <a:buSzTx/>
              <a:buFontTx/>
              <a:buNone/>
            </a:pPr>
            <a:r>
              <a:rPr lang="zh-CN" altLang="en-US">
                <a:latin typeface="Times New Roman" pitchFamily="18" charset="0"/>
              </a:rPr>
              <a:t>初始化</a:t>
            </a:r>
          </a:p>
          <a:p>
            <a:pPr algn="just">
              <a:spcBef>
                <a:spcPct val="0"/>
              </a:spcBef>
              <a:buClrTx/>
              <a:buSzTx/>
              <a:buFontTx/>
              <a:buNone/>
            </a:pPr>
            <a:r>
              <a:rPr lang="zh-CN" altLang="en-US">
                <a:latin typeface="Times New Roman" pitchFamily="18" charset="0"/>
              </a:rPr>
              <a:t>  </a:t>
            </a:r>
            <a:r>
              <a:rPr lang="en-US" altLang="zh-CN">
                <a:latin typeface="Times New Roman" pitchFamily="18" charset="0"/>
              </a:rPr>
              <a:t>U       ( A ) </a:t>
            </a:r>
          </a:p>
          <a:p>
            <a:pPr algn="just">
              <a:spcBef>
                <a:spcPct val="0"/>
              </a:spcBef>
              <a:buClrTx/>
              <a:buSzTx/>
              <a:buFontTx/>
              <a:buNone/>
            </a:pPr>
            <a:r>
              <a:rPr lang="en-US" altLang="zh-CN">
                <a:latin typeface="Times New Roman" pitchFamily="18" charset="0"/>
              </a:rPr>
              <a:t>  V-U   (B C D E F )         </a:t>
            </a:r>
          </a:p>
          <a:p>
            <a:pPr algn="just">
              <a:spcBef>
                <a:spcPct val="0"/>
              </a:spcBef>
              <a:buClrTx/>
              <a:buSzTx/>
              <a:buFontTx/>
              <a:buNone/>
            </a:pPr>
            <a:r>
              <a:rPr lang="zh-CN" altLang="en-US">
                <a:latin typeface="Times New Roman" pitchFamily="18" charset="0"/>
              </a:rPr>
              <a:t> </a:t>
            </a:r>
          </a:p>
          <a:p>
            <a:pPr algn="just">
              <a:spcBef>
                <a:spcPct val="0"/>
              </a:spcBef>
              <a:buClrTx/>
              <a:buSzTx/>
              <a:buFontTx/>
              <a:buNone/>
            </a:pPr>
            <a:r>
              <a:rPr lang="zh-CN" altLang="en-US">
                <a:latin typeface="Times New Roman" pitchFamily="18" charset="0"/>
              </a:rPr>
              <a:t>         </a:t>
            </a:r>
          </a:p>
          <a:p>
            <a:pPr algn="just">
              <a:spcBef>
                <a:spcPct val="0"/>
              </a:spcBef>
              <a:buClrTx/>
              <a:buSzTx/>
              <a:buFontTx/>
              <a:buNone/>
            </a:pPr>
            <a:endParaRPr lang="zh-CN" altLang="en-US">
              <a:latin typeface="Times New Roman" pitchFamily="18" charset="0"/>
            </a:endParaRPr>
          </a:p>
        </p:txBody>
      </p:sp>
      <p:sp>
        <p:nvSpPr>
          <p:cNvPr id="271364" name="Oval 4"/>
          <p:cNvSpPr>
            <a:spLocks noChangeArrowheads="1"/>
          </p:cNvSpPr>
          <p:nvPr/>
        </p:nvSpPr>
        <p:spPr bwMode="auto">
          <a:xfrm>
            <a:off x="2178050" y="4411663"/>
            <a:ext cx="304800" cy="304800"/>
          </a:xfrm>
          <a:prstGeom prst="ellipse">
            <a:avLst/>
          </a:prstGeom>
          <a:solidFill>
            <a:srgbClr val="FFFF99"/>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1365" name="Oval 5"/>
          <p:cNvSpPr>
            <a:spLocks noChangeArrowheads="1"/>
          </p:cNvSpPr>
          <p:nvPr/>
        </p:nvSpPr>
        <p:spPr bwMode="auto">
          <a:xfrm>
            <a:off x="1644650" y="4868863"/>
            <a:ext cx="304800" cy="304800"/>
          </a:xfrm>
          <a:prstGeom prst="ellipse">
            <a:avLst/>
          </a:prstGeom>
          <a:solidFill>
            <a:srgbClr val="FFFF99"/>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1366" name="Oval 6"/>
          <p:cNvSpPr>
            <a:spLocks noChangeArrowheads="1"/>
          </p:cNvSpPr>
          <p:nvPr/>
        </p:nvSpPr>
        <p:spPr bwMode="auto">
          <a:xfrm>
            <a:off x="2330450" y="5402263"/>
            <a:ext cx="304800" cy="304800"/>
          </a:xfrm>
          <a:prstGeom prst="ellipse">
            <a:avLst/>
          </a:prstGeom>
          <a:solidFill>
            <a:srgbClr val="FFFF99"/>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1367" name="Oval 7"/>
          <p:cNvSpPr>
            <a:spLocks noChangeArrowheads="1"/>
          </p:cNvSpPr>
          <p:nvPr/>
        </p:nvSpPr>
        <p:spPr bwMode="auto">
          <a:xfrm>
            <a:off x="4768850" y="42592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1368" name="Oval 8"/>
          <p:cNvSpPr>
            <a:spLocks noChangeArrowheads="1"/>
          </p:cNvSpPr>
          <p:nvPr/>
        </p:nvSpPr>
        <p:spPr bwMode="auto">
          <a:xfrm>
            <a:off x="5226050" y="46402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1369" name="Oval 9"/>
          <p:cNvSpPr>
            <a:spLocks noChangeArrowheads="1"/>
          </p:cNvSpPr>
          <p:nvPr/>
        </p:nvSpPr>
        <p:spPr bwMode="auto">
          <a:xfrm>
            <a:off x="4845050" y="56308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1370" name="Oval 10"/>
          <p:cNvSpPr>
            <a:spLocks noChangeArrowheads="1"/>
          </p:cNvSpPr>
          <p:nvPr/>
        </p:nvSpPr>
        <p:spPr bwMode="auto">
          <a:xfrm>
            <a:off x="4540250" y="48688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1371" name="Oval 11"/>
          <p:cNvSpPr>
            <a:spLocks noChangeArrowheads="1"/>
          </p:cNvSpPr>
          <p:nvPr/>
        </p:nvSpPr>
        <p:spPr bwMode="auto">
          <a:xfrm>
            <a:off x="5226050" y="51736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1372" name="Line 12"/>
          <p:cNvSpPr>
            <a:spLocks noChangeShapeType="1"/>
          </p:cNvSpPr>
          <p:nvPr/>
        </p:nvSpPr>
        <p:spPr bwMode="auto">
          <a:xfrm flipV="1">
            <a:off x="2559050" y="4411663"/>
            <a:ext cx="2209800" cy="152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1373" name="Line 13"/>
          <p:cNvSpPr>
            <a:spLocks noChangeShapeType="1"/>
          </p:cNvSpPr>
          <p:nvPr/>
        </p:nvSpPr>
        <p:spPr bwMode="auto">
          <a:xfrm>
            <a:off x="1949450" y="5021263"/>
            <a:ext cx="3276600" cy="3048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1374" name="Line 14"/>
          <p:cNvSpPr>
            <a:spLocks noChangeShapeType="1"/>
          </p:cNvSpPr>
          <p:nvPr/>
        </p:nvSpPr>
        <p:spPr bwMode="auto">
          <a:xfrm>
            <a:off x="2635250" y="5554663"/>
            <a:ext cx="2209800" cy="2286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1375" name="Line 15"/>
          <p:cNvSpPr>
            <a:spLocks noChangeShapeType="1"/>
          </p:cNvSpPr>
          <p:nvPr/>
        </p:nvSpPr>
        <p:spPr bwMode="auto">
          <a:xfrm flipV="1">
            <a:off x="2635250" y="5021263"/>
            <a:ext cx="190500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1376" name="Line 16"/>
          <p:cNvSpPr>
            <a:spLocks noChangeShapeType="1"/>
          </p:cNvSpPr>
          <p:nvPr/>
        </p:nvSpPr>
        <p:spPr bwMode="auto">
          <a:xfrm>
            <a:off x="2482850" y="4564063"/>
            <a:ext cx="2743200" cy="2286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1377" name="Line 17"/>
          <p:cNvSpPr>
            <a:spLocks noChangeShapeType="1"/>
          </p:cNvSpPr>
          <p:nvPr/>
        </p:nvSpPr>
        <p:spPr bwMode="auto">
          <a:xfrm flipV="1">
            <a:off x="1949450" y="4487863"/>
            <a:ext cx="281940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1378" name="Line 18"/>
          <p:cNvSpPr>
            <a:spLocks noChangeShapeType="1"/>
          </p:cNvSpPr>
          <p:nvPr/>
        </p:nvSpPr>
        <p:spPr bwMode="auto">
          <a:xfrm>
            <a:off x="2482850" y="4640263"/>
            <a:ext cx="2057400" cy="3810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1379" name="Line 19"/>
          <p:cNvSpPr>
            <a:spLocks noChangeShapeType="1"/>
          </p:cNvSpPr>
          <p:nvPr/>
        </p:nvSpPr>
        <p:spPr bwMode="auto">
          <a:xfrm>
            <a:off x="2482850" y="4640263"/>
            <a:ext cx="2057400" cy="381000"/>
          </a:xfrm>
          <a:prstGeom prst="line">
            <a:avLst/>
          </a:prstGeom>
          <a:noFill/>
          <a:ln w="38100" cap="sq">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1380" name="Group 20"/>
          <p:cNvGrpSpPr>
            <a:grpSpLocks/>
          </p:cNvGrpSpPr>
          <p:nvPr/>
        </p:nvGrpSpPr>
        <p:grpSpPr bwMode="auto">
          <a:xfrm>
            <a:off x="1476375" y="4259263"/>
            <a:ext cx="1387475" cy="1600200"/>
            <a:chOff x="1574" y="3120"/>
            <a:chExt cx="874" cy="1008"/>
          </a:xfrm>
        </p:grpSpPr>
        <p:sp>
          <p:nvSpPr>
            <p:cNvPr id="271381" name="AutoShape 21"/>
            <p:cNvSpPr>
              <a:spLocks noChangeArrowheads="1"/>
            </p:cNvSpPr>
            <p:nvPr/>
          </p:nvSpPr>
          <p:spPr bwMode="auto">
            <a:xfrm>
              <a:off x="1584" y="3120"/>
              <a:ext cx="864" cy="1008"/>
            </a:xfrm>
            <a:prstGeom prst="roundRect">
              <a:avLst>
                <a:gd name="adj" fmla="val 16667"/>
              </a:avLst>
            </a:prstGeom>
            <a:noFill/>
            <a:ln w="12700" cap="sq">
              <a:solidFill>
                <a:srgbClr val="3333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1382" name="Text Box 22"/>
            <p:cNvSpPr txBox="1">
              <a:spLocks noChangeArrowheads="1"/>
            </p:cNvSpPr>
            <p:nvPr/>
          </p:nvSpPr>
          <p:spPr bwMode="auto">
            <a:xfrm>
              <a:off x="1574" y="3724"/>
              <a:ext cx="3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00CC"/>
                  </a:solidFill>
                  <a:latin typeface="Times New Roman" pitchFamily="18" charset="0"/>
                </a:rPr>
                <a:t>U</a:t>
              </a:r>
            </a:p>
          </p:txBody>
        </p:sp>
      </p:grpSp>
      <p:grpSp>
        <p:nvGrpSpPr>
          <p:cNvPr id="271383" name="Group 23"/>
          <p:cNvGrpSpPr>
            <a:grpSpLocks/>
          </p:cNvGrpSpPr>
          <p:nvPr/>
        </p:nvGrpSpPr>
        <p:grpSpPr bwMode="auto">
          <a:xfrm>
            <a:off x="5219700" y="908050"/>
            <a:ext cx="3457575" cy="3276600"/>
            <a:chOff x="431" y="1253"/>
            <a:chExt cx="2178" cy="2064"/>
          </a:xfrm>
        </p:grpSpPr>
        <p:sp>
          <p:nvSpPr>
            <p:cNvPr id="271384" name="Oval 24"/>
            <p:cNvSpPr>
              <a:spLocks noChangeArrowheads="1"/>
            </p:cNvSpPr>
            <p:nvPr/>
          </p:nvSpPr>
          <p:spPr bwMode="auto">
            <a:xfrm>
              <a:off x="1338" y="1253"/>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271385" name="Oval 25"/>
            <p:cNvSpPr>
              <a:spLocks noChangeArrowheads="1"/>
            </p:cNvSpPr>
            <p:nvPr/>
          </p:nvSpPr>
          <p:spPr bwMode="auto">
            <a:xfrm>
              <a:off x="431" y="1933"/>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271386" name="Oval 26"/>
            <p:cNvSpPr>
              <a:spLocks noChangeArrowheads="1"/>
            </p:cNvSpPr>
            <p:nvPr/>
          </p:nvSpPr>
          <p:spPr bwMode="auto">
            <a:xfrm>
              <a:off x="930" y="2886"/>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t>
              </a:r>
            </a:p>
          </p:txBody>
        </p:sp>
        <p:sp>
          <p:nvSpPr>
            <p:cNvPr id="271387" name="Oval 27"/>
            <p:cNvSpPr>
              <a:spLocks noChangeArrowheads="1"/>
            </p:cNvSpPr>
            <p:nvPr/>
          </p:nvSpPr>
          <p:spPr bwMode="auto">
            <a:xfrm>
              <a:off x="1882" y="2886"/>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a:t>
              </a:r>
            </a:p>
          </p:txBody>
        </p:sp>
        <p:sp>
          <p:nvSpPr>
            <p:cNvPr id="271388" name="Oval 28"/>
            <p:cNvSpPr>
              <a:spLocks noChangeArrowheads="1"/>
            </p:cNvSpPr>
            <p:nvPr/>
          </p:nvSpPr>
          <p:spPr bwMode="auto">
            <a:xfrm>
              <a:off x="2200" y="1888"/>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p>
          </p:txBody>
        </p:sp>
        <p:sp>
          <p:nvSpPr>
            <p:cNvPr id="271389" name="Oval 29"/>
            <p:cNvSpPr>
              <a:spLocks noChangeArrowheads="1"/>
            </p:cNvSpPr>
            <p:nvPr/>
          </p:nvSpPr>
          <p:spPr bwMode="auto">
            <a:xfrm>
              <a:off x="1383" y="2160"/>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a:t>
              </a:r>
            </a:p>
          </p:txBody>
        </p:sp>
        <p:sp>
          <p:nvSpPr>
            <p:cNvPr id="271390" name="Line 30"/>
            <p:cNvSpPr>
              <a:spLocks noChangeShapeType="1"/>
            </p:cNvSpPr>
            <p:nvPr/>
          </p:nvSpPr>
          <p:spPr bwMode="auto">
            <a:xfrm flipH="1">
              <a:off x="658" y="1434"/>
              <a:ext cx="680" cy="544"/>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1391" name="Line 31"/>
            <p:cNvSpPr>
              <a:spLocks noChangeShapeType="1"/>
            </p:cNvSpPr>
            <p:nvPr/>
          </p:nvSpPr>
          <p:spPr bwMode="auto">
            <a:xfrm>
              <a:off x="612" y="2205"/>
              <a:ext cx="408" cy="681"/>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1392" name="Line 32"/>
            <p:cNvSpPr>
              <a:spLocks noChangeShapeType="1"/>
            </p:cNvSpPr>
            <p:nvPr/>
          </p:nvSpPr>
          <p:spPr bwMode="auto">
            <a:xfrm>
              <a:off x="703" y="2069"/>
              <a:ext cx="680" cy="182"/>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1393" name="Line 33"/>
            <p:cNvSpPr>
              <a:spLocks noChangeShapeType="1"/>
            </p:cNvSpPr>
            <p:nvPr/>
          </p:nvSpPr>
          <p:spPr bwMode="auto">
            <a:xfrm flipH="1">
              <a:off x="1156" y="2432"/>
              <a:ext cx="318" cy="499"/>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1394" name="Line 34"/>
            <p:cNvSpPr>
              <a:spLocks noChangeShapeType="1"/>
            </p:cNvSpPr>
            <p:nvPr/>
          </p:nvSpPr>
          <p:spPr bwMode="auto">
            <a:xfrm>
              <a:off x="1202" y="3067"/>
              <a:ext cx="680" cy="0"/>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1395" name="Line 35"/>
            <p:cNvSpPr>
              <a:spLocks noChangeShapeType="1"/>
            </p:cNvSpPr>
            <p:nvPr/>
          </p:nvSpPr>
          <p:spPr bwMode="auto">
            <a:xfrm>
              <a:off x="1610" y="2387"/>
              <a:ext cx="363" cy="499"/>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1396" name="Line 36"/>
            <p:cNvSpPr>
              <a:spLocks noChangeShapeType="1"/>
            </p:cNvSpPr>
            <p:nvPr/>
          </p:nvSpPr>
          <p:spPr bwMode="auto">
            <a:xfrm flipV="1">
              <a:off x="2064" y="2160"/>
              <a:ext cx="272" cy="726"/>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1397" name="Line 37"/>
            <p:cNvSpPr>
              <a:spLocks noChangeShapeType="1"/>
            </p:cNvSpPr>
            <p:nvPr/>
          </p:nvSpPr>
          <p:spPr bwMode="auto">
            <a:xfrm>
              <a:off x="1610" y="1434"/>
              <a:ext cx="680" cy="454"/>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1398" name="Line 38"/>
            <p:cNvSpPr>
              <a:spLocks noChangeShapeType="1"/>
            </p:cNvSpPr>
            <p:nvPr/>
          </p:nvSpPr>
          <p:spPr bwMode="auto">
            <a:xfrm flipV="1">
              <a:off x="1655" y="2069"/>
              <a:ext cx="545" cy="182"/>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1399" name="Text Box 39"/>
            <p:cNvSpPr txBox="1">
              <a:spLocks noChangeArrowheads="1"/>
            </p:cNvSpPr>
            <p:nvPr/>
          </p:nvSpPr>
          <p:spPr bwMode="auto">
            <a:xfrm>
              <a:off x="748" y="1479"/>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34</a:t>
              </a:r>
            </a:p>
          </p:txBody>
        </p:sp>
        <p:sp>
          <p:nvSpPr>
            <p:cNvPr id="271400" name="Text Box 40"/>
            <p:cNvSpPr txBox="1">
              <a:spLocks noChangeArrowheads="1"/>
            </p:cNvSpPr>
            <p:nvPr/>
          </p:nvSpPr>
          <p:spPr bwMode="auto">
            <a:xfrm>
              <a:off x="1791" y="1389"/>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12</a:t>
              </a:r>
            </a:p>
          </p:txBody>
        </p:sp>
        <p:sp>
          <p:nvSpPr>
            <p:cNvPr id="271401" name="Text Box 41"/>
            <p:cNvSpPr txBox="1">
              <a:spLocks noChangeArrowheads="1"/>
            </p:cNvSpPr>
            <p:nvPr/>
          </p:nvSpPr>
          <p:spPr bwMode="auto">
            <a:xfrm>
              <a:off x="930" y="1933"/>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19</a:t>
              </a:r>
            </a:p>
          </p:txBody>
        </p:sp>
        <p:sp>
          <p:nvSpPr>
            <p:cNvPr id="271402" name="Text Box 42"/>
            <p:cNvSpPr txBox="1">
              <a:spLocks noChangeArrowheads="1"/>
            </p:cNvSpPr>
            <p:nvPr/>
          </p:nvSpPr>
          <p:spPr bwMode="auto">
            <a:xfrm>
              <a:off x="1655" y="1933"/>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26</a:t>
              </a:r>
            </a:p>
          </p:txBody>
        </p:sp>
        <p:sp>
          <p:nvSpPr>
            <p:cNvPr id="271403" name="Text Box 43"/>
            <p:cNvSpPr txBox="1">
              <a:spLocks noChangeArrowheads="1"/>
            </p:cNvSpPr>
            <p:nvPr/>
          </p:nvSpPr>
          <p:spPr bwMode="auto">
            <a:xfrm>
              <a:off x="476" y="238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46</a:t>
              </a:r>
            </a:p>
          </p:txBody>
        </p:sp>
        <p:sp>
          <p:nvSpPr>
            <p:cNvPr id="271404" name="Text Box 44"/>
            <p:cNvSpPr txBox="1">
              <a:spLocks noChangeArrowheads="1"/>
            </p:cNvSpPr>
            <p:nvPr/>
          </p:nvSpPr>
          <p:spPr bwMode="auto">
            <a:xfrm>
              <a:off x="1066" y="247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25</a:t>
              </a:r>
            </a:p>
          </p:txBody>
        </p:sp>
        <p:sp>
          <p:nvSpPr>
            <p:cNvPr id="271405" name="Text Box 45"/>
            <p:cNvSpPr txBox="1">
              <a:spLocks noChangeArrowheads="1"/>
            </p:cNvSpPr>
            <p:nvPr/>
          </p:nvSpPr>
          <p:spPr bwMode="auto">
            <a:xfrm>
              <a:off x="1701" y="238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25</a:t>
              </a:r>
            </a:p>
          </p:txBody>
        </p:sp>
        <p:sp>
          <p:nvSpPr>
            <p:cNvPr id="271406" name="Text Box 46"/>
            <p:cNvSpPr txBox="1">
              <a:spLocks noChangeArrowheads="1"/>
            </p:cNvSpPr>
            <p:nvPr/>
          </p:nvSpPr>
          <p:spPr bwMode="auto">
            <a:xfrm>
              <a:off x="1293" y="306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17</a:t>
              </a:r>
            </a:p>
          </p:txBody>
        </p:sp>
        <p:sp>
          <p:nvSpPr>
            <p:cNvPr id="271407" name="Text Box 47"/>
            <p:cNvSpPr txBox="1">
              <a:spLocks noChangeArrowheads="1"/>
            </p:cNvSpPr>
            <p:nvPr/>
          </p:nvSpPr>
          <p:spPr bwMode="auto">
            <a:xfrm>
              <a:off x="2200" y="243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38</a:t>
              </a:r>
            </a:p>
          </p:txBody>
        </p:sp>
      </p:grpSp>
      <p:grpSp>
        <p:nvGrpSpPr>
          <p:cNvPr id="271408" name="Group 48"/>
          <p:cNvGrpSpPr>
            <a:grpSpLocks/>
          </p:cNvGrpSpPr>
          <p:nvPr/>
        </p:nvGrpSpPr>
        <p:grpSpPr bwMode="auto">
          <a:xfrm>
            <a:off x="4262438" y="4076700"/>
            <a:ext cx="2514600" cy="1981200"/>
            <a:chOff x="3312" y="3024"/>
            <a:chExt cx="1584" cy="1248"/>
          </a:xfrm>
        </p:grpSpPr>
        <p:sp>
          <p:nvSpPr>
            <p:cNvPr id="271409" name="Oval 49"/>
            <p:cNvSpPr>
              <a:spLocks noChangeArrowheads="1"/>
            </p:cNvSpPr>
            <p:nvPr/>
          </p:nvSpPr>
          <p:spPr bwMode="auto">
            <a:xfrm>
              <a:off x="3312" y="3024"/>
              <a:ext cx="960" cy="1248"/>
            </a:xfrm>
            <a:prstGeom prst="ellipse">
              <a:avLst/>
            </a:prstGeom>
            <a:noFill/>
            <a:ln w="12700" cap="sq">
              <a:solidFill>
                <a:srgbClr val="00008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1410" name="Text Box 50"/>
            <p:cNvSpPr txBox="1">
              <a:spLocks noChangeArrowheads="1"/>
            </p:cNvSpPr>
            <p:nvPr/>
          </p:nvSpPr>
          <p:spPr bwMode="auto">
            <a:xfrm>
              <a:off x="4224" y="3196"/>
              <a:ext cx="6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a:solidFill>
                    <a:srgbClr val="0000CC"/>
                  </a:solidFill>
                  <a:latin typeface="Times New Roman" pitchFamily="18" charset="0"/>
                </a:rPr>
                <a:t>V-U</a:t>
              </a:r>
            </a:p>
          </p:txBody>
        </p:sp>
      </p:grpSp>
      <p:sp>
        <p:nvSpPr>
          <p:cNvPr id="271411" name="Freeform 51"/>
          <p:cNvSpPr>
            <a:spLocks/>
          </p:cNvSpPr>
          <p:nvPr/>
        </p:nvSpPr>
        <p:spPr bwMode="auto">
          <a:xfrm>
            <a:off x="4284663" y="1412875"/>
            <a:ext cx="1703387" cy="1295400"/>
          </a:xfrm>
          <a:custGeom>
            <a:avLst/>
            <a:gdLst>
              <a:gd name="T0" fmla="*/ 227 w 892"/>
              <a:gd name="T1" fmla="*/ 0 h 862"/>
              <a:gd name="T2" fmla="*/ 635 w 892"/>
              <a:gd name="T3" fmla="*/ 136 h 862"/>
              <a:gd name="T4" fmla="*/ 862 w 892"/>
              <a:gd name="T5" fmla="*/ 318 h 862"/>
              <a:gd name="T6" fmla="*/ 816 w 892"/>
              <a:gd name="T7" fmla="*/ 681 h 862"/>
              <a:gd name="T8" fmla="*/ 454 w 892"/>
              <a:gd name="T9" fmla="*/ 817 h 862"/>
              <a:gd name="T10" fmla="*/ 0 w 892"/>
              <a:gd name="T11" fmla="*/ 862 h 862"/>
            </a:gdLst>
            <a:ahLst/>
            <a:cxnLst>
              <a:cxn ang="0">
                <a:pos x="T0" y="T1"/>
              </a:cxn>
              <a:cxn ang="0">
                <a:pos x="T2" y="T3"/>
              </a:cxn>
              <a:cxn ang="0">
                <a:pos x="T4" y="T5"/>
              </a:cxn>
              <a:cxn ang="0">
                <a:pos x="T6" y="T7"/>
              </a:cxn>
              <a:cxn ang="0">
                <a:pos x="T8" y="T9"/>
              </a:cxn>
              <a:cxn ang="0">
                <a:pos x="T10" y="T11"/>
              </a:cxn>
            </a:cxnLst>
            <a:rect l="0" t="0" r="r" b="b"/>
            <a:pathLst>
              <a:path w="892" h="862">
                <a:moveTo>
                  <a:pt x="227" y="0"/>
                </a:moveTo>
                <a:cubicBezTo>
                  <a:pt x="378" y="41"/>
                  <a:pt x="529" y="83"/>
                  <a:pt x="635" y="136"/>
                </a:cubicBezTo>
                <a:cubicBezTo>
                  <a:pt x="741" y="189"/>
                  <a:pt x="832" y="227"/>
                  <a:pt x="862" y="318"/>
                </a:cubicBezTo>
                <a:cubicBezTo>
                  <a:pt x="892" y="409"/>
                  <a:pt x="884" y="598"/>
                  <a:pt x="816" y="681"/>
                </a:cubicBezTo>
                <a:cubicBezTo>
                  <a:pt x="748" y="764"/>
                  <a:pt x="590" y="787"/>
                  <a:pt x="454" y="817"/>
                </a:cubicBezTo>
                <a:cubicBezTo>
                  <a:pt x="318" y="847"/>
                  <a:pt x="159" y="854"/>
                  <a:pt x="0" y="862"/>
                </a:cubicBezTo>
              </a:path>
            </a:pathLst>
          </a:custGeom>
          <a:noFill/>
          <a:ln w="50800" cap="flat" cmpd="sng">
            <a:solidFill>
              <a:srgbClr val="FF0000"/>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1412" name="Line 52"/>
          <p:cNvSpPr>
            <a:spLocks noChangeShapeType="1"/>
          </p:cNvSpPr>
          <p:nvPr/>
        </p:nvSpPr>
        <p:spPr bwMode="auto">
          <a:xfrm>
            <a:off x="5651500" y="2205038"/>
            <a:ext cx="1079500" cy="288925"/>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1413" name="Line 53"/>
          <p:cNvSpPr>
            <a:spLocks noChangeShapeType="1"/>
          </p:cNvSpPr>
          <p:nvPr/>
        </p:nvSpPr>
        <p:spPr bwMode="auto">
          <a:xfrm flipV="1">
            <a:off x="5580063" y="1196975"/>
            <a:ext cx="1079500" cy="863600"/>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1414" name="Line 54"/>
          <p:cNvSpPr>
            <a:spLocks noChangeShapeType="1"/>
          </p:cNvSpPr>
          <p:nvPr/>
        </p:nvSpPr>
        <p:spPr bwMode="auto">
          <a:xfrm>
            <a:off x="5508625" y="2420938"/>
            <a:ext cx="647700" cy="1079500"/>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1415" name="Line 55"/>
          <p:cNvSpPr>
            <a:spLocks noChangeShapeType="1"/>
          </p:cNvSpPr>
          <p:nvPr/>
        </p:nvSpPr>
        <p:spPr bwMode="auto">
          <a:xfrm>
            <a:off x="5651500" y="2205038"/>
            <a:ext cx="1079500" cy="288925"/>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238528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1411"/>
                                        </p:tgtEl>
                                        <p:attrNameLst>
                                          <p:attrName>style.visibility</p:attrName>
                                        </p:attrNameLst>
                                      </p:cBhvr>
                                      <p:to>
                                        <p:strVal val="visible"/>
                                      </p:to>
                                    </p:set>
                                    <p:animEffect transition="in" filter="wipe(down)">
                                      <p:cBhvr>
                                        <p:cTn id="7" dur="500"/>
                                        <p:tgtEl>
                                          <p:spTgt spid="271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1413"/>
                                        </p:tgtEl>
                                        <p:attrNameLst>
                                          <p:attrName>style.visibility</p:attrName>
                                        </p:attrNameLst>
                                      </p:cBhvr>
                                      <p:to>
                                        <p:strVal val="visible"/>
                                      </p:to>
                                    </p:set>
                                    <p:animEffect transition="in" filter="wipe(down)">
                                      <p:cBhvr>
                                        <p:cTn id="12" dur="500"/>
                                        <p:tgtEl>
                                          <p:spTgt spid="2714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1412"/>
                                        </p:tgtEl>
                                        <p:attrNameLst>
                                          <p:attrName>style.visibility</p:attrName>
                                        </p:attrNameLst>
                                      </p:cBhvr>
                                      <p:to>
                                        <p:strVal val="visible"/>
                                      </p:to>
                                    </p:set>
                                    <p:animEffect transition="in" filter="wipe(up)">
                                      <p:cBhvr>
                                        <p:cTn id="17" dur="500"/>
                                        <p:tgtEl>
                                          <p:spTgt spid="2714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71414"/>
                                        </p:tgtEl>
                                        <p:attrNameLst>
                                          <p:attrName>style.visibility</p:attrName>
                                        </p:attrNameLst>
                                      </p:cBhvr>
                                      <p:to>
                                        <p:strVal val="visible"/>
                                      </p:to>
                                    </p:set>
                                    <p:animEffect transition="in" filter="wipe(up)">
                                      <p:cBhvr>
                                        <p:cTn id="22" dur="500"/>
                                        <p:tgtEl>
                                          <p:spTgt spid="2714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71415"/>
                                        </p:tgtEl>
                                        <p:attrNameLst>
                                          <p:attrName>style.visibility</p:attrName>
                                        </p:attrNameLst>
                                      </p:cBhvr>
                                      <p:to>
                                        <p:strVal val="visible"/>
                                      </p:to>
                                    </p:set>
                                    <p:animEffect transition="in" filter="wipe(up)">
                                      <p:cBhvr>
                                        <p:cTn id="27" dur="500"/>
                                        <p:tgtEl>
                                          <p:spTgt spid="271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411" grpId="0" animBg="1"/>
      <p:bldP spid="271412" grpId="0" animBg="1"/>
      <p:bldP spid="271413" grpId="0" animBg="1"/>
      <p:bldP spid="271414" grpId="0" animBg="1"/>
      <p:bldP spid="27141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DF952ACB-E3A1-429B-9506-3C9378575CB1}" type="slidenum">
              <a:rPr lang="en-US" altLang="zh-CN"/>
              <a:pPr/>
              <a:t>91</a:t>
            </a:fld>
            <a:r>
              <a:rPr lang="en-US" altLang="zh-CN"/>
              <a:t>-</a:t>
            </a:r>
          </a:p>
        </p:txBody>
      </p:sp>
      <p:sp>
        <p:nvSpPr>
          <p:cNvPr id="356354" name="Rectangle 2"/>
          <p:cNvSpPr>
            <a:spLocks noGrp="1" noChangeArrowheads="1"/>
          </p:cNvSpPr>
          <p:nvPr>
            <p:ph type="title"/>
          </p:nvPr>
        </p:nvSpPr>
        <p:spPr/>
        <p:txBody>
          <a:bodyPr/>
          <a:lstStyle/>
          <a:p>
            <a:r>
              <a:rPr lang="zh-CN" altLang="en-US" dirty="0"/>
              <a:t> 1、普里姆算法 </a:t>
            </a:r>
          </a:p>
        </p:txBody>
      </p:sp>
      <p:sp>
        <p:nvSpPr>
          <p:cNvPr id="356355" name="Rectangle 3" descr="Rectangle: Click to edit Master text styles&#10;Second level&#10;Third level&#10;Fourth level&#10;Fifth level"/>
          <p:cNvSpPr>
            <a:spLocks noGrp="1" noChangeArrowheads="1"/>
          </p:cNvSpPr>
          <p:nvPr>
            <p:ph type="body" idx="1"/>
          </p:nvPr>
        </p:nvSpPr>
        <p:spPr/>
        <p:txBody>
          <a:bodyPr/>
          <a:lstStyle/>
          <a:p>
            <a:pPr algn="just">
              <a:spcBef>
                <a:spcPct val="0"/>
              </a:spcBef>
              <a:buClrTx/>
              <a:buSzTx/>
              <a:buFontTx/>
              <a:buNone/>
            </a:pPr>
            <a:r>
              <a:rPr lang="zh-CN" altLang="en-US">
                <a:latin typeface="Times New Roman" pitchFamily="18" charset="0"/>
              </a:rPr>
              <a:t>然后</a:t>
            </a:r>
          </a:p>
          <a:p>
            <a:pPr algn="just">
              <a:spcBef>
                <a:spcPct val="0"/>
              </a:spcBef>
              <a:buClrTx/>
              <a:buSzTx/>
              <a:buFontTx/>
              <a:buNone/>
            </a:pPr>
            <a:r>
              <a:rPr lang="zh-CN" altLang="en-US">
                <a:latin typeface="Times New Roman" pitchFamily="18" charset="0"/>
              </a:rPr>
              <a:t>  </a:t>
            </a:r>
            <a:r>
              <a:rPr lang="en-US" altLang="zh-CN">
                <a:latin typeface="Times New Roman" pitchFamily="18" charset="0"/>
              </a:rPr>
              <a:t>U       ( A F) </a:t>
            </a:r>
          </a:p>
          <a:p>
            <a:pPr algn="just">
              <a:spcBef>
                <a:spcPct val="0"/>
              </a:spcBef>
              <a:buClrTx/>
              <a:buSzTx/>
              <a:buFontTx/>
              <a:buNone/>
            </a:pPr>
            <a:r>
              <a:rPr lang="en-US" altLang="zh-CN">
                <a:latin typeface="Times New Roman" pitchFamily="18" charset="0"/>
              </a:rPr>
              <a:t>  V-U   (B C D E  )         </a:t>
            </a:r>
          </a:p>
          <a:p>
            <a:pPr algn="just">
              <a:spcBef>
                <a:spcPct val="0"/>
              </a:spcBef>
              <a:buClrTx/>
              <a:buSzTx/>
              <a:buFontTx/>
              <a:buNone/>
            </a:pPr>
            <a:r>
              <a:rPr lang="zh-CN" altLang="en-US">
                <a:latin typeface="Times New Roman" pitchFamily="18" charset="0"/>
              </a:rPr>
              <a:t> </a:t>
            </a:r>
          </a:p>
          <a:p>
            <a:pPr algn="just">
              <a:spcBef>
                <a:spcPct val="0"/>
              </a:spcBef>
              <a:buClrTx/>
              <a:buSzTx/>
              <a:buFontTx/>
              <a:buNone/>
            </a:pPr>
            <a:r>
              <a:rPr lang="zh-CN" altLang="en-US">
                <a:latin typeface="Times New Roman" pitchFamily="18" charset="0"/>
              </a:rPr>
              <a:t>         </a:t>
            </a:r>
          </a:p>
          <a:p>
            <a:pPr algn="just">
              <a:spcBef>
                <a:spcPct val="0"/>
              </a:spcBef>
              <a:buClrTx/>
              <a:buSzTx/>
              <a:buFontTx/>
              <a:buNone/>
            </a:pPr>
            <a:endParaRPr lang="zh-CN" altLang="en-US">
              <a:latin typeface="Times New Roman" pitchFamily="18" charset="0"/>
            </a:endParaRPr>
          </a:p>
        </p:txBody>
      </p:sp>
      <p:sp>
        <p:nvSpPr>
          <p:cNvPr id="356356" name="Oval 4"/>
          <p:cNvSpPr>
            <a:spLocks noChangeArrowheads="1"/>
          </p:cNvSpPr>
          <p:nvPr/>
        </p:nvSpPr>
        <p:spPr bwMode="auto">
          <a:xfrm>
            <a:off x="2178050" y="4411663"/>
            <a:ext cx="304800" cy="304800"/>
          </a:xfrm>
          <a:prstGeom prst="ellipse">
            <a:avLst/>
          </a:prstGeom>
          <a:solidFill>
            <a:srgbClr val="FFFF99"/>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357" name="Oval 5"/>
          <p:cNvSpPr>
            <a:spLocks noChangeArrowheads="1"/>
          </p:cNvSpPr>
          <p:nvPr/>
        </p:nvSpPr>
        <p:spPr bwMode="auto">
          <a:xfrm>
            <a:off x="1644650" y="4868863"/>
            <a:ext cx="304800" cy="304800"/>
          </a:xfrm>
          <a:prstGeom prst="ellipse">
            <a:avLst/>
          </a:prstGeom>
          <a:solidFill>
            <a:srgbClr val="FFFF99"/>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358" name="Oval 6"/>
          <p:cNvSpPr>
            <a:spLocks noChangeArrowheads="1"/>
          </p:cNvSpPr>
          <p:nvPr/>
        </p:nvSpPr>
        <p:spPr bwMode="auto">
          <a:xfrm>
            <a:off x="2330450" y="5402263"/>
            <a:ext cx="304800" cy="304800"/>
          </a:xfrm>
          <a:prstGeom prst="ellipse">
            <a:avLst/>
          </a:prstGeom>
          <a:solidFill>
            <a:srgbClr val="FFFF99"/>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359" name="Oval 7"/>
          <p:cNvSpPr>
            <a:spLocks noChangeArrowheads="1"/>
          </p:cNvSpPr>
          <p:nvPr/>
        </p:nvSpPr>
        <p:spPr bwMode="auto">
          <a:xfrm>
            <a:off x="4768850" y="42592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360" name="Oval 8"/>
          <p:cNvSpPr>
            <a:spLocks noChangeArrowheads="1"/>
          </p:cNvSpPr>
          <p:nvPr/>
        </p:nvSpPr>
        <p:spPr bwMode="auto">
          <a:xfrm>
            <a:off x="5226050" y="46402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361" name="Oval 9"/>
          <p:cNvSpPr>
            <a:spLocks noChangeArrowheads="1"/>
          </p:cNvSpPr>
          <p:nvPr/>
        </p:nvSpPr>
        <p:spPr bwMode="auto">
          <a:xfrm>
            <a:off x="4845050" y="56308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362" name="Oval 10"/>
          <p:cNvSpPr>
            <a:spLocks noChangeArrowheads="1"/>
          </p:cNvSpPr>
          <p:nvPr/>
        </p:nvSpPr>
        <p:spPr bwMode="auto">
          <a:xfrm>
            <a:off x="4540250" y="48688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363" name="Oval 11"/>
          <p:cNvSpPr>
            <a:spLocks noChangeArrowheads="1"/>
          </p:cNvSpPr>
          <p:nvPr/>
        </p:nvSpPr>
        <p:spPr bwMode="auto">
          <a:xfrm>
            <a:off x="5226050" y="51736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364" name="Line 12"/>
          <p:cNvSpPr>
            <a:spLocks noChangeShapeType="1"/>
          </p:cNvSpPr>
          <p:nvPr/>
        </p:nvSpPr>
        <p:spPr bwMode="auto">
          <a:xfrm flipV="1">
            <a:off x="2559050" y="4411663"/>
            <a:ext cx="2209800" cy="152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365" name="Line 13"/>
          <p:cNvSpPr>
            <a:spLocks noChangeShapeType="1"/>
          </p:cNvSpPr>
          <p:nvPr/>
        </p:nvSpPr>
        <p:spPr bwMode="auto">
          <a:xfrm>
            <a:off x="1949450" y="5021263"/>
            <a:ext cx="3276600" cy="3048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366" name="Line 14"/>
          <p:cNvSpPr>
            <a:spLocks noChangeShapeType="1"/>
          </p:cNvSpPr>
          <p:nvPr/>
        </p:nvSpPr>
        <p:spPr bwMode="auto">
          <a:xfrm>
            <a:off x="2635250" y="5554663"/>
            <a:ext cx="2209800" cy="2286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367" name="Line 15"/>
          <p:cNvSpPr>
            <a:spLocks noChangeShapeType="1"/>
          </p:cNvSpPr>
          <p:nvPr/>
        </p:nvSpPr>
        <p:spPr bwMode="auto">
          <a:xfrm flipV="1">
            <a:off x="2635250" y="5021263"/>
            <a:ext cx="190500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368" name="Line 16"/>
          <p:cNvSpPr>
            <a:spLocks noChangeShapeType="1"/>
          </p:cNvSpPr>
          <p:nvPr/>
        </p:nvSpPr>
        <p:spPr bwMode="auto">
          <a:xfrm>
            <a:off x="2482850" y="4564063"/>
            <a:ext cx="2743200" cy="2286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369" name="Line 17"/>
          <p:cNvSpPr>
            <a:spLocks noChangeShapeType="1"/>
          </p:cNvSpPr>
          <p:nvPr/>
        </p:nvSpPr>
        <p:spPr bwMode="auto">
          <a:xfrm flipV="1">
            <a:off x="1949450" y="4487863"/>
            <a:ext cx="281940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370" name="Line 18"/>
          <p:cNvSpPr>
            <a:spLocks noChangeShapeType="1"/>
          </p:cNvSpPr>
          <p:nvPr/>
        </p:nvSpPr>
        <p:spPr bwMode="auto">
          <a:xfrm>
            <a:off x="2482850" y="4640263"/>
            <a:ext cx="2057400" cy="3810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371" name="Line 19"/>
          <p:cNvSpPr>
            <a:spLocks noChangeShapeType="1"/>
          </p:cNvSpPr>
          <p:nvPr/>
        </p:nvSpPr>
        <p:spPr bwMode="auto">
          <a:xfrm>
            <a:off x="2482850" y="4640263"/>
            <a:ext cx="2057400" cy="381000"/>
          </a:xfrm>
          <a:prstGeom prst="line">
            <a:avLst/>
          </a:prstGeom>
          <a:noFill/>
          <a:ln w="38100" cap="sq">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6372" name="Group 20"/>
          <p:cNvGrpSpPr>
            <a:grpSpLocks/>
          </p:cNvGrpSpPr>
          <p:nvPr/>
        </p:nvGrpSpPr>
        <p:grpSpPr bwMode="auto">
          <a:xfrm>
            <a:off x="1476375" y="4259263"/>
            <a:ext cx="1387475" cy="1600200"/>
            <a:chOff x="1574" y="3120"/>
            <a:chExt cx="874" cy="1008"/>
          </a:xfrm>
        </p:grpSpPr>
        <p:sp>
          <p:nvSpPr>
            <p:cNvPr id="356373" name="AutoShape 21"/>
            <p:cNvSpPr>
              <a:spLocks noChangeArrowheads="1"/>
            </p:cNvSpPr>
            <p:nvPr/>
          </p:nvSpPr>
          <p:spPr bwMode="auto">
            <a:xfrm>
              <a:off x="1584" y="3120"/>
              <a:ext cx="864" cy="1008"/>
            </a:xfrm>
            <a:prstGeom prst="roundRect">
              <a:avLst>
                <a:gd name="adj" fmla="val 16667"/>
              </a:avLst>
            </a:prstGeom>
            <a:noFill/>
            <a:ln w="12700" cap="sq">
              <a:solidFill>
                <a:srgbClr val="3333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374" name="Text Box 22"/>
            <p:cNvSpPr txBox="1">
              <a:spLocks noChangeArrowheads="1"/>
            </p:cNvSpPr>
            <p:nvPr/>
          </p:nvSpPr>
          <p:spPr bwMode="auto">
            <a:xfrm>
              <a:off x="1574" y="3724"/>
              <a:ext cx="3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00CC"/>
                  </a:solidFill>
                  <a:latin typeface="Times New Roman" pitchFamily="18" charset="0"/>
                </a:rPr>
                <a:t>U</a:t>
              </a:r>
            </a:p>
          </p:txBody>
        </p:sp>
      </p:grpSp>
      <p:grpSp>
        <p:nvGrpSpPr>
          <p:cNvPr id="356375" name="Group 23"/>
          <p:cNvGrpSpPr>
            <a:grpSpLocks/>
          </p:cNvGrpSpPr>
          <p:nvPr/>
        </p:nvGrpSpPr>
        <p:grpSpPr bwMode="auto">
          <a:xfrm>
            <a:off x="5219700" y="908050"/>
            <a:ext cx="3457575" cy="3276600"/>
            <a:chOff x="431" y="1253"/>
            <a:chExt cx="2178" cy="2064"/>
          </a:xfrm>
        </p:grpSpPr>
        <p:sp>
          <p:nvSpPr>
            <p:cNvPr id="356376" name="Oval 24"/>
            <p:cNvSpPr>
              <a:spLocks noChangeArrowheads="1"/>
            </p:cNvSpPr>
            <p:nvPr/>
          </p:nvSpPr>
          <p:spPr bwMode="auto">
            <a:xfrm>
              <a:off x="1338" y="1253"/>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356377" name="Oval 25"/>
            <p:cNvSpPr>
              <a:spLocks noChangeArrowheads="1"/>
            </p:cNvSpPr>
            <p:nvPr/>
          </p:nvSpPr>
          <p:spPr bwMode="auto">
            <a:xfrm>
              <a:off x="431" y="1933"/>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356378" name="Oval 26"/>
            <p:cNvSpPr>
              <a:spLocks noChangeArrowheads="1"/>
            </p:cNvSpPr>
            <p:nvPr/>
          </p:nvSpPr>
          <p:spPr bwMode="auto">
            <a:xfrm>
              <a:off x="930" y="2886"/>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t>
              </a:r>
            </a:p>
          </p:txBody>
        </p:sp>
        <p:sp>
          <p:nvSpPr>
            <p:cNvPr id="356379" name="Oval 27"/>
            <p:cNvSpPr>
              <a:spLocks noChangeArrowheads="1"/>
            </p:cNvSpPr>
            <p:nvPr/>
          </p:nvSpPr>
          <p:spPr bwMode="auto">
            <a:xfrm>
              <a:off x="1882" y="2886"/>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a:t>
              </a:r>
            </a:p>
          </p:txBody>
        </p:sp>
        <p:sp>
          <p:nvSpPr>
            <p:cNvPr id="356380" name="Oval 28"/>
            <p:cNvSpPr>
              <a:spLocks noChangeArrowheads="1"/>
            </p:cNvSpPr>
            <p:nvPr/>
          </p:nvSpPr>
          <p:spPr bwMode="auto">
            <a:xfrm>
              <a:off x="2200" y="1888"/>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p>
          </p:txBody>
        </p:sp>
        <p:sp>
          <p:nvSpPr>
            <p:cNvPr id="356381" name="Oval 29"/>
            <p:cNvSpPr>
              <a:spLocks noChangeArrowheads="1"/>
            </p:cNvSpPr>
            <p:nvPr/>
          </p:nvSpPr>
          <p:spPr bwMode="auto">
            <a:xfrm>
              <a:off x="1383" y="2160"/>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a:t>
              </a:r>
            </a:p>
          </p:txBody>
        </p:sp>
        <p:sp>
          <p:nvSpPr>
            <p:cNvPr id="356382" name="Line 30"/>
            <p:cNvSpPr>
              <a:spLocks noChangeShapeType="1"/>
            </p:cNvSpPr>
            <p:nvPr/>
          </p:nvSpPr>
          <p:spPr bwMode="auto">
            <a:xfrm flipH="1">
              <a:off x="658" y="1434"/>
              <a:ext cx="680" cy="544"/>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6383" name="Line 31"/>
            <p:cNvSpPr>
              <a:spLocks noChangeShapeType="1"/>
            </p:cNvSpPr>
            <p:nvPr/>
          </p:nvSpPr>
          <p:spPr bwMode="auto">
            <a:xfrm>
              <a:off x="612" y="2205"/>
              <a:ext cx="408" cy="681"/>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6384" name="Line 32"/>
            <p:cNvSpPr>
              <a:spLocks noChangeShapeType="1"/>
            </p:cNvSpPr>
            <p:nvPr/>
          </p:nvSpPr>
          <p:spPr bwMode="auto">
            <a:xfrm>
              <a:off x="703" y="2069"/>
              <a:ext cx="680" cy="182"/>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6385" name="Line 33"/>
            <p:cNvSpPr>
              <a:spLocks noChangeShapeType="1"/>
            </p:cNvSpPr>
            <p:nvPr/>
          </p:nvSpPr>
          <p:spPr bwMode="auto">
            <a:xfrm flipH="1">
              <a:off x="1156" y="2432"/>
              <a:ext cx="318" cy="499"/>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6386" name="Line 34"/>
            <p:cNvSpPr>
              <a:spLocks noChangeShapeType="1"/>
            </p:cNvSpPr>
            <p:nvPr/>
          </p:nvSpPr>
          <p:spPr bwMode="auto">
            <a:xfrm>
              <a:off x="1202" y="3067"/>
              <a:ext cx="680" cy="0"/>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6387" name="Line 35"/>
            <p:cNvSpPr>
              <a:spLocks noChangeShapeType="1"/>
            </p:cNvSpPr>
            <p:nvPr/>
          </p:nvSpPr>
          <p:spPr bwMode="auto">
            <a:xfrm>
              <a:off x="1610" y="2387"/>
              <a:ext cx="363" cy="499"/>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6388" name="Line 36"/>
            <p:cNvSpPr>
              <a:spLocks noChangeShapeType="1"/>
            </p:cNvSpPr>
            <p:nvPr/>
          </p:nvSpPr>
          <p:spPr bwMode="auto">
            <a:xfrm flipV="1">
              <a:off x="2064" y="2160"/>
              <a:ext cx="272" cy="726"/>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6389" name="Line 37"/>
            <p:cNvSpPr>
              <a:spLocks noChangeShapeType="1"/>
            </p:cNvSpPr>
            <p:nvPr/>
          </p:nvSpPr>
          <p:spPr bwMode="auto">
            <a:xfrm>
              <a:off x="1610" y="1434"/>
              <a:ext cx="680" cy="454"/>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6390" name="Line 38"/>
            <p:cNvSpPr>
              <a:spLocks noChangeShapeType="1"/>
            </p:cNvSpPr>
            <p:nvPr/>
          </p:nvSpPr>
          <p:spPr bwMode="auto">
            <a:xfrm flipV="1">
              <a:off x="1655" y="2069"/>
              <a:ext cx="545" cy="182"/>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6391" name="Text Box 39"/>
            <p:cNvSpPr txBox="1">
              <a:spLocks noChangeArrowheads="1"/>
            </p:cNvSpPr>
            <p:nvPr/>
          </p:nvSpPr>
          <p:spPr bwMode="auto">
            <a:xfrm>
              <a:off x="748" y="1479"/>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34</a:t>
              </a:r>
            </a:p>
          </p:txBody>
        </p:sp>
        <p:sp>
          <p:nvSpPr>
            <p:cNvPr id="356392" name="Text Box 40"/>
            <p:cNvSpPr txBox="1">
              <a:spLocks noChangeArrowheads="1"/>
            </p:cNvSpPr>
            <p:nvPr/>
          </p:nvSpPr>
          <p:spPr bwMode="auto">
            <a:xfrm>
              <a:off x="1791" y="1389"/>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12</a:t>
              </a:r>
            </a:p>
          </p:txBody>
        </p:sp>
        <p:sp>
          <p:nvSpPr>
            <p:cNvPr id="356393" name="Text Box 41"/>
            <p:cNvSpPr txBox="1">
              <a:spLocks noChangeArrowheads="1"/>
            </p:cNvSpPr>
            <p:nvPr/>
          </p:nvSpPr>
          <p:spPr bwMode="auto">
            <a:xfrm>
              <a:off x="930" y="1933"/>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19</a:t>
              </a:r>
            </a:p>
          </p:txBody>
        </p:sp>
        <p:sp>
          <p:nvSpPr>
            <p:cNvPr id="356394" name="Text Box 42"/>
            <p:cNvSpPr txBox="1">
              <a:spLocks noChangeArrowheads="1"/>
            </p:cNvSpPr>
            <p:nvPr/>
          </p:nvSpPr>
          <p:spPr bwMode="auto">
            <a:xfrm>
              <a:off x="1655" y="1933"/>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26</a:t>
              </a:r>
            </a:p>
          </p:txBody>
        </p:sp>
        <p:sp>
          <p:nvSpPr>
            <p:cNvPr id="356395" name="Text Box 43"/>
            <p:cNvSpPr txBox="1">
              <a:spLocks noChangeArrowheads="1"/>
            </p:cNvSpPr>
            <p:nvPr/>
          </p:nvSpPr>
          <p:spPr bwMode="auto">
            <a:xfrm>
              <a:off x="476" y="238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46</a:t>
              </a:r>
            </a:p>
          </p:txBody>
        </p:sp>
        <p:sp>
          <p:nvSpPr>
            <p:cNvPr id="356396" name="Text Box 44"/>
            <p:cNvSpPr txBox="1">
              <a:spLocks noChangeArrowheads="1"/>
            </p:cNvSpPr>
            <p:nvPr/>
          </p:nvSpPr>
          <p:spPr bwMode="auto">
            <a:xfrm>
              <a:off x="1066" y="247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25</a:t>
              </a:r>
            </a:p>
          </p:txBody>
        </p:sp>
        <p:sp>
          <p:nvSpPr>
            <p:cNvPr id="356397" name="Text Box 45"/>
            <p:cNvSpPr txBox="1">
              <a:spLocks noChangeArrowheads="1"/>
            </p:cNvSpPr>
            <p:nvPr/>
          </p:nvSpPr>
          <p:spPr bwMode="auto">
            <a:xfrm>
              <a:off x="1701" y="238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25</a:t>
              </a:r>
            </a:p>
          </p:txBody>
        </p:sp>
        <p:sp>
          <p:nvSpPr>
            <p:cNvPr id="356398" name="Text Box 46"/>
            <p:cNvSpPr txBox="1">
              <a:spLocks noChangeArrowheads="1"/>
            </p:cNvSpPr>
            <p:nvPr/>
          </p:nvSpPr>
          <p:spPr bwMode="auto">
            <a:xfrm>
              <a:off x="1293" y="306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17</a:t>
              </a:r>
            </a:p>
          </p:txBody>
        </p:sp>
        <p:sp>
          <p:nvSpPr>
            <p:cNvPr id="356399" name="Text Box 47"/>
            <p:cNvSpPr txBox="1">
              <a:spLocks noChangeArrowheads="1"/>
            </p:cNvSpPr>
            <p:nvPr/>
          </p:nvSpPr>
          <p:spPr bwMode="auto">
            <a:xfrm>
              <a:off x="2200" y="243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38</a:t>
              </a:r>
            </a:p>
          </p:txBody>
        </p:sp>
      </p:grpSp>
      <p:grpSp>
        <p:nvGrpSpPr>
          <p:cNvPr id="356400" name="Group 48"/>
          <p:cNvGrpSpPr>
            <a:grpSpLocks/>
          </p:cNvGrpSpPr>
          <p:nvPr/>
        </p:nvGrpSpPr>
        <p:grpSpPr bwMode="auto">
          <a:xfrm>
            <a:off x="4262438" y="4076700"/>
            <a:ext cx="2514600" cy="1981200"/>
            <a:chOff x="3312" y="3024"/>
            <a:chExt cx="1584" cy="1248"/>
          </a:xfrm>
        </p:grpSpPr>
        <p:sp>
          <p:nvSpPr>
            <p:cNvPr id="356401" name="Oval 49"/>
            <p:cNvSpPr>
              <a:spLocks noChangeArrowheads="1"/>
            </p:cNvSpPr>
            <p:nvPr/>
          </p:nvSpPr>
          <p:spPr bwMode="auto">
            <a:xfrm>
              <a:off x="3312" y="3024"/>
              <a:ext cx="960" cy="1248"/>
            </a:xfrm>
            <a:prstGeom prst="ellipse">
              <a:avLst/>
            </a:prstGeom>
            <a:noFill/>
            <a:ln w="12700" cap="sq">
              <a:solidFill>
                <a:srgbClr val="00008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402" name="Text Box 50"/>
            <p:cNvSpPr txBox="1">
              <a:spLocks noChangeArrowheads="1"/>
            </p:cNvSpPr>
            <p:nvPr/>
          </p:nvSpPr>
          <p:spPr bwMode="auto">
            <a:xfrm>
              <a:off x="4224" y="3196"/>
              <a:ext cx="6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a:solidFill>
                    <a:srgbClr val="0000CC"/>
                  </a:solidFill>
                  <a:latin typeface="Times New Roman" pitchFamily="18" charset="0"/>
                </a:rPr>
                <a:t>V-U</a:t>
              </a:r>
            </a:p>
          </p:txBody>
        </p:sp>
      </p:grpSp>
      <p:sp>
        <p:nvSpPr>
          <p:cNvPr id="356403" name="Freeform 51"/>
          <p:cNvSpPr>
            <a:spLocks/>
          </p:cNvSpPr>
          <p:nvPr/>
        </p:nvSpPr>
        <p:spPr bwMode="auto">
          <a:xfrm>
            <a:off x="4645025" y="1635125"/>
            <a:ext cx="2879725" cy="1433513"/>
          </a:xfrm>
          <a:custGeom>
            <a:avLst/>
            <a:gdLst>
              <a:gd name="T0" fmla="*/ 51 w 1814"/>
              <a:gd name="T1" fmla="*/ 0 h 903"/>
              <a:gd name="T2" fmla="*/ 1291 w 1814"/>
              <a:gd name="T3" fmla="*/ 216 h 903"/>
              <a:gd name="T4" fmla="*/ 1753 w 1814"/>
              <a:gd name="T5" fmla="*/ 388 h 903"/>
              <a:gd name="T6" fmla="*/ 1659 w 1814"/>
              <a:gd name="T7" fmla="*/ 732 h 903"/>
              <a:gd name="T8" fmla="*/ 923 w 1814"/>
              <a:gd name="T9" fmla="*/ 860 h 903"/>
              <a:gd name="T10" fmla="*/ 0 w 1814"/>
              <a:gd name="T11" fmla="*/ 903 h 903"/>
            </a:gdLst>
            <a:ahLst/>
            <a:cxnLst>
              <a:cxn ang="0">
                <a:pos x="T0" y="T1"/>
              </a:cxn>
              <a:cxn ang="0">
                <a:pos x="T2" y="T3"/>
              </a:cxn>
              <a:cxn ang="0">
                <a:pos x="T4" y="T5"/>
              </a:cxn>
              <a:cxn ang="0">
                <a:pos x="T6" y="T7"/>
              </a:cxn>
              <a:cxn ang="0">
                <a:pos x="T8" y="T9"/>
              </a:cxn>
              <a:cxn ang="0">
                <a:pos x="T10" y="T11"/>
              </a:cxn>
            </a:cxnLst>
            <a:rect l="0" t="0" r="r" b="b"/>
            <a:pathLst>
              <a:path w="1814" h="903">
                <a:moveTo>
                  <a:pt x="51" y="0"/>
                </a:moveTo>
                <a:cubicBezTo>
                  <a:pt x="258" y="35"/>
                  <a:pt x="1007" y="151"/>
                  <a:pt x="1291" y="216"/>
                </a:cubicBezTo>
                <a:cubicBezTo>
                  <a:pt x="1575" y="281"/>
                  <a:pt x="1692" y="302"/>
                  <a:pt x="1753" y="388"/>
                </a:cubicBezTo>
                <a:cubicBezTo>
                  <a:pt x="1814" y="474"/>
                  <a:pt x="1798" y="653"/>
                  <a:pt x="1659" y="732"/>
                </a:cubicBezTo>
                <a:cubicBezTo>
                  <a:pt x="1521" y="810"/>
                  <a:pt x="1200" y="832"/>
                  <a:pt x="923" y="860"/>
                </a:cubicBezTo>
                <a:cubicBezTo>
                  <a:pt x="647" y="889"/>
                  <a:pt x="323" y="895"/>
                  <a:pt x="0" y="903"/>
                </a:cubicBezTo>
              </a:path>
            </a:pathLst>
          </a:custGeom>
          <a:noFill/>
          <a:ln w="50800" cap="flat" cmpd="sng">
            <a:solidFill>
              <a:srgbClr val="FF0000"/>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6404" name="Line 52"/>
          <p:cNvSpPr>
            <a:spLocks noChangeShapeType="1"/>
          </p:cNvSpPr>
          <p:nvPr/>
        </p:nvSpPr>
        <p:spPr bwMode="auto">
          <a:xfrm>
            <a:off x="5651500" y="2205038"/>
            <a:ext cx="1079500" cy="288925"/>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6405" name="Line 53"/>
          <p:cNvSpPr>
            <a:spLocks noChangeShapeType="1"/>
          </p:cNvSpPr>
          <p:nvPr/>
        </p:nvSpPr>
        <p:spPr bwMode="auto">
          <a:xfrm flipV="1">
            <a:off x="5580063" y="1196975"/>
            <a:ext cx="1079500" cy="863600"/>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6406" name="Line 54"/>
          <p:cNvSpPr>
            <a:spLocks noChangeShapeType="1"/>
          </p:cNvSpPr>
          <p:nvPr/>
        </p:nvSpPr>
        <p:spPr bwMode="auto">
          <a:xfrm flipH="1">
            <a:off x="6372225" y="2781300"/>
            <a:ext cx="479425" cy="792163"/>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6407" name="Line 55"/>
          <p:cNvSpPr>
            <a:spLocks noChangeShapeType="1"/>
          </p:cNvSpPr>
          <p:nvPr/>
        </p:nvSpPr>
        <p:spPr bwMode="auto">
          <a:xfrm>
            <a:off x="7092950" y="2708275"/>
            <a:ext cx="574675" cy="792163"/>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6408" name="Line 56"/>
          <p:cNvSpPr>
            <a:spLocks noChangeShapeType="1"/>
          </p:cNvSpPr>
          <p:nvPr/>
        </p:nvSpPr>
        <p:spPr bwMode="auto">
          <a:xfrm flipV="1">
            <a:off x="7164388" y="2205038"/>
            <a:ext cx="863600" cy="287337"/>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6409" name="Line 57"/>
          <p:cNvSpPr>
            <a:spLocks noChangeShapeType="1"/>
          </p:cNvSpPr>
          <p:nvPr/>
        </p:nvSpPr>
        <p:spPr bwMode="auto">
          <a:xfrm flipH="1">
            <a:off x="6351588" y="2789238"/>
            <a:ext cx="479425" cy="792162"/>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6410" name="Line 58"/>
          <p:cNvSpPr>
            <a:spLocks noChangeShapeType="1"/>
          </p:cNvSpPr>
          <p:nvPr/>
        </p:nvSpPr>
        <p:spPr bwMode="auto">
          <a:xfrm>
            <a:off x="5508625" y="2420938"/>
            <a:ext cx="647700" cy="1079500"/>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749073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6403"/>
                                        </p:tgtEl>
                                        <p:attrNameLst>
                                          <p:attrName>style.visibility</p:attrName>
                                        </p:attrNameLst>
                                      </p:cBhvr>
                                      <p:to>
                                        <p:strVal val="visible"/>
                                      </p:to>
                                    </p:set>
                                    <p:animEffect transition="in" filter="wipe(down)">
                                      <p:cBhvr>
                                        <p:cTn id="7" dur="500"/>
                                        <p:tgtEl>
                                          <p:spTgt spid="3564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56405"/>
                                        </p:tgtEl>
                                        <p:attrNameLst>
                                          <p:attrName>style.visibility</p:attrName>
                                        </p:attrNameLst>
                                      </p:cBhvr>
                                      <p:to>
                                        <p:strVal val="visible"/>
                                      </p:to>
                                    </p:set>
                                    <p:animEffect transition="in" filter="wipe(down)">
                                      <p:cBhvr>
                                        <p:cTn id="12" dur="500"/>
                                        <p:tgtEl>
                                          <p:spTgt spid="3564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6410"/>
                                        </p:tgtEl>
                                        <p:attrNameLst>
                                          <p:attrName>style.visibility</p:attrName>
                                        </p:attrNameLst>
                                      </p:cBhvr>
                                      <p:to>
                                        <p:strVal val="visible"/>
                                      </p:to>
                                    </p:set>
                                    <p:animEffect transition="in" filter="wipe(up)">
                                      <p:cBhvr>
                                        <p:cTn id="17" dur="500"/>
                                        <p:tgtEl>
                                          <p:spTgt spid="3564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6406"/>
                                        </p:tgtEl>
                                        <p:attrNameLst>
                                          <p:attrName>style.visibility</p:attrName>
                                        </p:attrNameLst>
                                      </p:cBhvr>
                                      <p:to>
                                        <p:strVal val="visible"/>
                                      </p:to>
                                    </p:set>
                                    <p:animEffect transition="in" filter="wipe(up)">
                                      <p:cBhvr>
                                        <p:cTn id="22" dur="500"/>
                                        <p:tgtEl>
                                          <p:spTgt spid="3564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6407"/>
                                        </p:tgtEl>
                                        <p:attrNameLst>
                                          <p:attrName>style.visibility</p:attrName>
                                        </p:attrNameLst>
                                      </p:cBhvr>
                                      <p:to>
                                        <p:strVal val="visible"/>
                                      </p:to>
                                    </p:set>
                                    <p:animEffect transition="in" filter="wipe(up)">
                                      <p:cBhvr>
                                        <p:cTn id="27" dur="500"/>
                                        <p:tgtEl>
                                          <p:spTgt spid="3564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56408"/>
                                        </p:tgtEl>
                                        <p:attrNameLst>
                                          <p:attrName>style.visibility</p:attrName>
                                        </p:attrNameLst>
                                      </p:cBhvr>
                                      <p:to>
                                        <p:strVal val="visible"/>
                                      </p:to>
                                    </p:set>
                                    <p:animEffect transition="in" filter="wipe(down)">
                                      <p:cBhvr>
                                        <p:cTn id="32" dur="500"/>
                                        <p:tgtEl>
                                          <p:spTgt spid="3564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56409"/>
                                        </p:tgtEl>
                                        <p:attrNameLst>
                                          <p:attrName>style.visibility</p:attrName>
                                        </p:attrNameLst>
                                      </p:cBhvr>
                                      <p:to>
                                        <p:strVal val="visible"/>
                                      </p:to>
                                    </p:set>
                                    <p:animEffect transition="in" filter="wipe(up)">
                                      <p:cBhvr>
                                        <p:cTn id="37" dur="500"/>
                                        <p:tgtEl>
                                          <p:spTgt spid="356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403" grpId="0" animBg="1"/>
      <p:bldP spid="356405" grpId="0" animBg="1"/>
      <p:bldP spid="356406" grpId="0" animBg="1"/>
      <p:bldP spid="356407" grpId="0" animBg="1"/>
      <p:bldP spid="356408" grpId="0" animBg="1"/>
      <p:bldP spid="356409" grpId="0" animBg="1"/>
      <p:bldP spid="35641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1195B66E-F2CA-4180-B536-DE805491D530}" type="slidenum">
              <a:rPr lang="en-US" altLang="zh-CN"/>
              <a:pPr/>
              <a:t>92</a:t>
            </a:fld>
            <a:r>
              <a:rPr lang="en-US" altLang="zh-CN"/>
              <a:t>-</a:t>
            </a:r>
          </a:p>
        </p:txBody>
      </p:sp>
      <p:sp>
        <p:nvSpPr>
          <p:cNvPr id="358402" name="Rectangle 2"/>
          <p:cNvSpPr>
            <a:spLocks noGrp="1" noChangeArrowheads="1"/>
          </p:cNvSpPr>
          <p:nvPr>
            <p:ph type="title"/>
          </p:nvPr>
        </p:nvSpPr>
        <p:spPr/>
        <p:txBody>
          <a:bodyPr/>
          <a:lstStyle/>
          <a:p>
            <a:r>
              <a:rPr lang="zh-CN" altLang="en-US" dirty="0"/>
              <a:t> 1、普里姆算法 </a:t>
            </a:r>
          </a:p>
        </p:txBody>
      </p:sp>
      <p:sp>
        <p:nvSpPr>
          <p:cNvPr id="358403" name="Rectangle 3" descr="Rectangle: Click to edit Master text styles&#10;Second level&#10;Third level&#10;Fourth level&#10;Fifth level"/>
          <p:cNvSpPr>
            <a:spLocks noGrp="1" noChangeArrowheads="1"/>
          </p:cNvSpPr>
          <p:nvPr>
            <p:ph type="body" idx="1"/>
          </p:nvPr>
        </p:nvSpPr>
        <p:spPr/>
        <p:txBody>
          <a:bodyPr/>
          <a:lstStyle/>
          <a:p>
            <a:pPr algn="just">
              <a:spcBef>
                <a:spcPct val="0"/>
              </a:spcBef>
              <a:buClrTx/>
              <a:buSzTx/>
              <a:buFontTx/>
              <a:buNone/>
            </a:pPr>
            <a:r>
              <a:rPr lang="zh-CN" altLang="en-US">
                <a:latin typeface="Times New Roman" pitchFamily="18" charset="0"/>
              </a:rPr>
              <a:t>然后</a:t>
            </a:r>
          </a:p>
          <a:p>
            <a:pPr algn="just">
              <a:spcBef>
                <a:spcPct val="0"/>
              </a:spcBef>
              <a:buClrTx/>
              <a:buSzTx/>
              <a:buFontTx/>
              <a:buNone/>
            </a:pPr>
            <a:r>
              <a:rPr lang="zh-CN" altLang="en-US">
                <a:latin typeface="Times New Roman" pitchFamily="18" charset="0"/>
              </a:rPr>
              <a:t>  </a:t>
            </a:r>
            <a:r>
              <a:rPr lang="en-US" altLang="zh-CN">
                <a:latin typeface="Times New Roman" pitchFamily="18" charset="0"/>
              </a:rPr>
              <a:t>U       ( A F C) </a:t>
            </a:r>
          </a:p>
          <a:p>
            <a:pPr algn="just">
              <a:spcBef>
                <a:spcPct val="0"/>
              </a:spcBef>
              <a:buClrTx/>
              <a:buSzTx/>
              <a:buFontTx/>
              <a:buNone/>
            </a:pPr>
            <a:r>
              <a:rPr lang="en-US" altLang="zh-CN">
                <a:latin typeface="Times New Roman" pitchFamily="18" charset="0"/>
              </a:rPr>
              <a:t>  V-U   (B D E  )         </a:t>
            </a:r>
          </a:p>
          <a:p>
            <a:pPr algn="just">
              <a:spcBef>
                <a:spcPct val="0"/>
              </a:spcBef>
              <a:buClrTx/>
              <a:buSzTx/>
              <a:buFontTx/>
              <a:buNone/>
            </a:pPr>
            <a:r>
              <a:rPr lang="zh-CN" altLang="en-US">
                <a:latin typeface="Times New Roman" pitchFamily="18" charset="0"/>
              </a:rPr>
              <a:t> </a:t>
            </a:r>
          </a:p>
          <a:p>
            <a:pPr algn="just">
              <a:spcBef>
                <a:spcPct val="0"/>
              </a:spcBef>
              <a:buClrTx/>
              <a:buSzTx/>
              <a:buFontTx/>
              <a:buNone/>
            </a:pPr>
            <a:r>
              <a:rPr lang="zh-CN" altLang="en-US">
                <a:latin typeface="Times New Roman" pitchFamily="18" charset="0"/>
              </a:rPr>
              <a:t>         </a:t>
            </a:r>
          </a:p>
          <a:p>
            <a:pPr algn="just">
              <a:spcBef>
                <a:spcPct val="0"/>
              </a:spcBef>
              <a:buClrTx/>
              <a:buSzTx/>
              <a:buFontTx/>
              <a:buNone/>
            </a:pPr>
            <a:endParaRPr lang="zh-CN" altLang="en-US">
              <a:latin typeface="Times New Roman" pitchFamily="18" charset="0"/>
            </a:endParaRPr>
          </a:p>
        </p:txBody>
      </p:sp>
      <p:sp>
        <p:nvSpPr>
          <p:cNvPr id="358404" name="Oval 4"/>
          <p:cNvSpPr>
            <a:spLocks noChangeArrowheads="1"/>
          </p:cNvSpPr>
          <p:nvPr/>
        </p:nvSpPr>
        <p:spPr bwMode="auto">
          <a:xfrm>
            <a:off x="2178050" y="4411663"/>
            <a:ext cx="304800" cy="304800"/>
          </a:xfrm>
          <a:prstGeom prst="ellipse">
            <a:avLst/>
          </a:prstGeom>
          <a:solidFill>
            <a:srgbClr val="FFFF99"/>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05" name="Oval 5"/>
          <p:cNvSpPr>
            <a:spLocks noChangeArrowheads="1"/>
          </p:cNvSpPr>
          <p:nvPr/>
        </p:nvSpPr>
        <p:spPr bwMode="auto">
          <a:xfrm>
            <a:off x="1644650" y="4868863"/>
            <a:ext cx="304800" cy="304800"/>
          </a:xfrm>
          <a:prstGeom prst="ellipse">
            <a:avLst/>
          </a:prstGeom>
          <a:solidFill>
            <a:srgbClr val="FFFF99"/>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06" name="Oval 6"/>
          <p:cNvSpPr>
            <a:spLocks noChangeArrowheads="1"/>
          </p:cNvSpPr>
          <p:nvPr/>
        </p:nvSpPr>
        <p:spPr bwMode="auto">
          <a:xfrm>
            <a:off x="2330450" y="5402263"/>
            <a:ext cx="304800" cy="304800"/>
          </a:xfrm>
          <a:prstGeom prst="ellipse">
            <a:avLst/>
          </a:prstGeom>
          <a:solidFill>
            <a:srgbClr val="FFFF99"/>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07" name="Oval 7"/>
          <p:cNvSpPr>
            <a:spLocks noChangeArrowheads="1"/>
          </p:cNvSpPr>
          <p:nvPr/>
        </p:nvSpPr>
        <p:spPr bwMode="auto">
          <a:xfrm>
            <a:off x="4768850" y="42592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08" name="Oval 8"/>
          <p:cNvSpPr>
            <a:spLocks noChangeArrowheads="1"/>
          </p:cNvSpPr>
          <p:nvPr/>
        </p:nvSpPr>
        <p:spPr bwMode="auto">
          <a:xfrm>
            <a:off x="5226050" y="46402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09" name="Oval 9"/>
          <p:cNvSpPr>
            <a:spLocks noChangeArrowheads="1"/>
          </p:cNvSpPr>
          <p:nvPr/>
        </p:nvSpPr>
        <p:spPr bwMode="auto">
          <a:xfrm>
            <a:off x="4845050" y="56308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10" name="Oval 10"/>
          <p:cNvSpPr>
            <a:spLocks noChangeArrowheads="1"/>
          </p:cNvSpPr>
          <p:nvPr/>
        </p:nvSpPr>
        <p:spPr bwMode="auto">
          <a:xfrm>
            <a:off x="4540250" y="48688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11" name="Oval 11"/>
          <p:cNvSpPr>
            <a:spLocks noChangeArrowheads="1"/>
          </p:cNvSpPr>
          <p:nvPr/>
        </p:nvSpPr>
        <p:spPr bwMode="auto">
          <a:xfrm>
            <a:off x="5226050" y="51736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12" name="Line 12"/>
          <p:cNvSpPr>
            <a:spLocks noChangeShapeType="1"/>
          </p:cNvSpPr>
          <p:nvPr/>
        </p:nvSpPr>
        <p:spPr bwMode="auto">
          <a:xfrm flipV="1">
            <a:off x="2559050" y="4411663"/>
            <a:ext cx="2209800" cy="152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13" name="Line 13"/>
          <p:cNvSpPr>
            <a:spLocks noChangeShapeType="1"/>
          </p:cNvSpPr>
          <p:nvPr/>
        </p:nvSpPr>
        <p:spPr bwMode="auto">
          <a:xfrm>
            <a:off x="1949450" y="5021263"/>
            <a:ext cx="3276600" cy="3048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14" name="Line 14"/>
          <p:cNvSpPr>
            <a:spLocks noChangeShapeType="1"/>
          </p:cNvSpPr>
          <p:nvPr/>
        </p:nvSpPr>
        <p:spPr bwMode="auto">
          <a:xfrm>
            <a:off x="2635250" y="5554663"/>
            <a:ext cx="2209800" cy="2286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15" name="Line 15"/>
          <p:cNvSpPr>
            <a:spLocks noChangeShapeType="1"/>
          </p:cNvSpPr>
          <p:nvPr/>
        </p:nvSpPr>
        <p:spPr bwMode="auto">
          <a:xfrm flipV="1">
            <a:off x="2635250" y="5021263"/>
            <a:ext cx="190500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16" name="Line 16"/>
          <p:cNvSpPr>
            <a:spLocks noChangeShapeType="1"/>
          </p:cNvSpPr>
          <p:nvPr/>
        </p:nvSpPr>
        <p:spPr bwMode="auto">
          <a:xfrm>
            <a:off x="2482850" y="4564063"/>
            <a:ext cx="2743200" cy="2286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17" name="Line 17"/>
          <p:cNvSpPr>
            <a:spLocks noChangeShapeType="1"/>
          </p:cNvSpPr>
          <p:nvPr/>
        </p:nvSpPr>
        <p:spPr bwMode="auto">
          <a:xfrm flipV="1">
            <a:off x="1949450" y="4487863"/>
            <a:ext cx="281940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18" name="Line 18"/>
          <p:cNvSpPr>
            <a:spLocks noChangeShapeType="1"/>
          </p:cNvSpPr>
          <p:nvPr/>
        </p:nvSpPr>
        <p:spPr bwMode="auto">
          <a:xfrm>
            <a:off x="2482850" y="4640263"/>
            <a:ext cx="2057400" cy="3810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19" name="Line 19"/>
          <p:cNvSpPr>
            <a:spLocks noChangeShapeType="1"/>
          </p:cNvSpPr>
          <p:nvPr/>
        </p:nvSpPr>
        <p:spPr bwMode="auto">
          <a:xfrm>
            <a:off x="2482850" y="4640263"/>
            <a:ext cx="2057400" cy="381000"/>
          </a:xfrm>
          <a:prstGeom prst="line">
            <a:avLst/>
          </a:prstGeom>
          <a:noFill/>
          <a:ln w="38100" cap="sq">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8420" name="Group 20"/>
          <p:cNvGrpSpPr>
            <a:grpSpLocks/>
          </p:cNvGrpSpPr>
          <p:nvPr/>
        </p:nvGrpSpPr>
        <p:grpSpPr bwMode="auto">
          <a:xfrm>
            <a:off x="1476375" y="4259263"/>
            <a:ext cx="1387475" cy="1600200"/>
            <a:chOff x="1574" y="3120"/>
            <a:chExt cx="874" cy="1008"/>
          </a:xfrm>
        </p:grpSpPr>
        <p:sp>
          <p:nvSpPr>
            <p:cNvPr id="358421" name="AutoShape 21"/>
            <p:cNvSpPr>
              <a:spLocks noChangeArrowheads="1"/>
            </p:cNvSpPr>
            <p:nvPr/>
          </p:nvSpPr>
          <p:spPr bwMode="auto">
            <a:xfrm>
              <a:off x="1584" y="3120"/>
              <a:ext cx="864" cy="1008"/>
            </a:xfrm>
            <a:prstGeom prst="roundRect">
              <a:avLst>
                <a:gd name="adj" fmla="val 16667"/>
              </a:avLst>
            </a:prstGeom>
            <a:noFill/>
            <a:ln w="12700" cap="sq">
              <a:solidFill>
                <a:srgbClr val="3333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22" name="Text Box 22"/>
            <p:cNvSpPr txBox="1">
              <a:spLocks noChangeArrowheads="1"/>
            </p:cNvSpPr>
            <p:nvPr/>
          </p:nvSpPr>
          <p:spPr bwMode="auto">
            <a:xfrm>
              <a:off x="1574" y="3724"/>
              <a:ext cx="3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00CC"/>
                  </a:solidFill>
                  <a:latin typeface="Times New Roman" pitchFamily="18" charset="0"/>
                </a:rPr>
                <a:t>U</a:t>
              </a:r>
            </a:p>
          </p:txBody>
        </p:sp>
      </p:grpSp>
      <p:grpSp>
        <p:nvGrpSpPr>
          <p:cNvPr id="358423" name="Group 23"/>
          <p:cNvGrpSpPr>
            <a:grpSpLocks/>
          </p:cNvGrpSpPr>
          <p:nvPr/>
        </p:nvGrpSpPr>
        <p:grpSpPr bwMode="auto">
          <a:xfrm>
            <a:off x="5219700" y="908050"/>
            <a:ext cx="3457575" cy="3276600"/>
            <a:chOff x="431" y="1253"/>
            <a:chExt cx="2178" cy="2064"/>
          </a:xfrm>
        </p:grpSpPr>
        <p:sp>
          <p:nvSpPr>
            <p:cNvPr id="358424" name="Oval 24"/>
            <p:cNvSpPr>
              <a:spLocks noChangeArrowheads="1"/>
            </p:cNvSpPr>
            <p:nvPr/>
          </p:nvSpPr>
          <p:spPr bwMode="auto">
            <a:xfrm>
              <a:off x="1338" y="1253"/>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358425" name="Oval 25"/>
            <p:cNvSpPr>
              <a:spLocks noChangeArrowheads="1"/>
            </p:cNvSpPr>
            <p:nvPr/>
          </p:nvSpPr>
          <p:spPr bwMode="auto">
            <a:xfrm>
              <a:off x="431" y="1933"/>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358426" name="Oval 26"/>
            <p:cNvSpPr>
              <a:spLocks noChangeArrowheads="1"/>
            </p:cNvSpPr>
            <p:nvPr/>
          </p:nvSpPr>
          <p:spPr bwMode="auto">
            <a:xfrm>
              <a:off x="930" y="2886"/>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t>
              </a:r>
            </a:p>
          </p:txBody>
        </p:sp>
        <p:sp>
          <p:nvSpPr>
            <p:cNvPr id="358427" name="Oval 27"/>
            <p:cNvSpPr>
              <a:spLocks noChangeArrowheads="1"/>
            </p:cNvSpPr>
            <p:nvPr/>
          </p:nvSpPr>
          <p:spPr bwMode="auto">
            <a:xfrm>
              <a:off x="1882" y="2886"/>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a:t>
              </a:r>
            </a:p>
          </p:txBody>
        </p:sp>
        <p:sp>
          <p:nvSpPr>
            <p:cNvPr id="358428" name="Oval 28"/>
            <p:cNvSpPr>
              <a:spLocks noChangeArrowheads="1"/>
            </p:cNvSpPr>
            <p:nvPr/>
          </p:nvSpPr>
          <p:spPr bwMode="auto">
            <a:xfrm>
              <a:off x="2200" y="1888"/>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p>
          </p:txBody>
        </p:sp>
        <p:sp>
          <p:nvSpPr>
            <p:cNvPr id="358429" name="Oval 29"/>
            <p:cNvSpPr>
              <a:spLocks noChangeArrowheads="1"/>
            </p:cNvSpPr>
            <p:nvPr/>
          </p:nvSpPr>
          <p:spPr bwMode="auto">
            <a:xfrm>
              <a:off x="1383" y="2160"/>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a:t>
              </a:r>
            </a:p>
          </p:txBody>
        </p:sp>
        <p:sp>
          <p:nvSpPr>
            <p:cNvPr id="358430" name="Line 30"/>
            <p:cNvSpPr>
              <a:spLocks noChangeShapeType="1"/>
            </p:cNvSpPr>
            <p:nvPr/>
          </p:nvSpPr>
          <p:spPr bwMode="auto">
            <a:xfrm flipH="1">
              <a:off x="658" y="1434"/>
              <a:ext cx="680" cy="544"/>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31" name="Line 31"/>
            <p:cNvSpPr>
              <a:spLocks noChangeShapeType="1"/>
            </p:cNvSpPr>
            <p:nvPr/>
          </p:nvSpPr>
          <p:spPr bwMode="auto">
            <a:xfrm>
              <a:off x="612" y="2205"/>
              <a:ext cx="408" cy="681"/>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32" name="Line 32"/>
            <p:cNvSpPr>
              <a:spLocks noChangeShapeType="1"/>
            </p:cNvSpPr>
            <p:nvPr/>
          </p:nvSpPr>
          <p:spPr bwMode="auto">
            <a:xfrm>
              <a:off x="703" y="2069"/>
              <a:ext cx="680" cy="182"/>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33" name="Line 33"/>
            <p:cNvSpPr>
              <a:spLocks noChangeShapeType="1"/>
            </p:cNvSpPr>
            <p:nvPr/>
          </p:nvSpPr>
          <p:spPr bwMode="auto">
            <a:xfrm flipH="1">
              <a:off x="1156" y="2432"/>
              <a:ext cx="318" cy="499"/>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34" name="Line 34"/>
            <p:cNvSpPr>
              <a:spLocks noChangeShapeType="1"/>
            </p:cNvSpPr>
            <p:nvPr/>
          </p:nvSpPr>
          <p:spPr bwMode="auto">
            <a:xfrm>
              <a:off x="1202" y="3067"/>
              <a:ext cx="680" cy="0"/>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35" name="Line 35"/>
            <p:cNvSpPr>
              <a:spLocks noChangeShapeType="1"/>
            </p:cNvSpPr>
            <p:nvPr/>
          </p:nvSpPr>
          <p:spPr bwMode="auto">
            <a:xfrm>
              <a:off x="1610" y="2387"/>
              <a:ext cx="363" cy="499"/>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36" name="Line 36"/>
            <p:cNvSpPr>
              <a:spLocks noChangeShapeType="1"/>
            </p:cNvSpPr>
            <p:nvPr/>
          </p:nvSpPr>
          <p:spPr bwMode="auto">
            <a:xfrm flipV="1">
              <a:off x="2064" y="2160"/>
              <a:ext cx="272" cy="726"/>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37" name="Line 37"/>
            <p:cNvSpPr>
              <a:spLocks noChangeShapeType="1"/>
            </p:cNvSpPr>
            <p:nvPr/>
          </p:nvSpPr>
          <p:spPr bwMode="auto">
            <a:xfrm>
              <a:off x="1610" y="1434"/>
              <a:ext cx="680" cy="454"/>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38" name="Line 38"/>
            <p:cNvSpPr>
              <a:spLocks noChangeShapeType="1"/>
            </p:cNvSpPr>
            <p:nvPr/>
          </p:nvSpPr>
          <p:spPr bwMode="auto">
            <a:xfrm flipV="1">
              <a:off x="1655" y="2069"/>
              <a:ext cx="545" cy="182"/>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39" name="Text Box 39"/>
            <p:cNvSpPr txBox="1">
              <a:spLocks noChangeArrowheads="1"/>
            </p:cNvSpPr>
            <p:nvPr/>
          </p:nvSpPr>
          <p:spPr bwMode="auto">
            <a:xfrm>
              <a:off x="748" y="1479"/>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34</a:t>
              </a:r>
            </a:p>
          </p:txBody>
        </p:sp>
        <p:sp>
          <p:nvSpPr>
            <p:cNvPr id="358440" name="Text Box 40"/>
            <p:cNvSpPr txBox="1">
              <a:spLocks noChangeArrowheads="1"/>
            </p:cNvSpPr>
            <p:nvPr/>
          </p:nvSpPr>
          <p:spPr bwMode="auto">
            <a:xfrm>
              <a:off x="1791" y="1389"/>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12</a:t>
              </a:r>
            </a:p>
          </p:txBody>
        </p:sp>
        <p:sp>
          <p:nvSpPr>
            <p:cNvPr id="358441" name="Text Box 41"/>
            <p:cNvSpPr txBox="1">
              <a:spLocks noChangeArrowheads="1"/>
            </p:cNvSpPr>
            <p:nvPr/>
          </p:nvSpPr>
          <p:spPr bwMode="auto">
            <a:xfrm>
              <a:off x="930" y="1933"/>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19</a:t>
              </a:r>
            </a:p>
          </p:txBody>
        </p:sp>
        <p:sp>
          <p:nvSpPr>
            <p:cNvPr id="358442" name="Text Box 42"/>
            <p:cNvSpPr txBox="1">
              <a:spLocks noChangeArrowheads="1"/>
            </p:cNvSpPr>
            <p:nvPr/>
          </p:nvSpPr>
          <p:spPr bwMode="auto">
            <a:xfrm>
              <a:off x="1655" y="1933"/>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26</a:t>
              </a:r>
            </a:p>
          </p:txBody>
        </p:sp>
        <p:sp>
          <p:nvSpPr>
            <p:cNvPr id="358443" name="Text Box 43"/>
            <p:cNvSpPr txBox="1">
              <a:spLocks noChangeArrowheads="1"/>
            </p:cNvSpPr>
            <p:nvPr/>
          </p:nvSpPr>
          <p:spPr bwMode="auto">
            <a:xfrm>
              <a:off x="476" y="238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46</a:t>
              </a:r>
            </a:p>
          </p:txBody>
        </p:sp>
        <p:sp>
          <p:nvSpPr>
            <p:cNvPr id="358444" name="Text Box 44"/>
            <p:cNvSpPr txBox="1">
              <a:spLocks noChangeArrowheads="1"/>
            </p:cNvSpPr>
            <p:nvPr/>
          </p:nvSpPr>
          <p:spPr bwMode="auto">
            <a:xfrm>
              <a:off x="1066" y="247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25</a:t>
              </a:r>
            </a:p>
          </p:txBody>
        </p:sp>
        <p:sp>
          <p:nvSpPr>
            <p:cNvPr id="358445" name="Text Box 45"/>
            <p:cNvSpPr txBox="1">
              <a:spLocks noChangeArrowheads="1"/>
            </p:cNvSpPr>
            <p:nvPr/>
          </p:nvSpPr>
          <p:spPr bwMode="auto">
            <a:xfrm>
              <a:off x="1701" y="238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25</a:t>
              </a:r>
            </a:p>
          </p:txBody>
        </p:sp>
        <p:sp>
          <p:nvSpPr>
            <p:cNvPr id="358446" name="Text Box 46"/>
            <p:cNvSpPr txBox="1">
              <a:spLocks noChangeArrowheads="1"/>
            </p:cNvSpPr>
            <p:nvPr/>
          </p:nvSpPr>
          <p:spPr bwMode="auto">
            <a:xfrm>
              <a:off x="1293" y="306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17</a:t>
              </a:r>
            </a:p>
          </p:txBody>
        </p:sp>
        <p:sp>
          <p:nvSpPr>
            <p:cNvPr id="358447" name="Text Box 47"/>
            <p:cNvSpPr txBox="1">
              <a:spLocks noChangeArrowheads="1"/>
            </p:cNvSpPr>
            <p:nvPr/>
          </p:nvSpPr>
          <p:spPr bwMode="auto">
            <a:xfrm>
              <a:off x="2200" y="243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38</a:t>
              </a:r>
            </a:p>
          </p:txBody>
        </p:sp>
      </p:grpSp>
      <p:grpSp>
        <p:nvGrpSpPr>
          <p:cNvPr id="358448" name="Group 48"/>
          <p:cNvGrpSpPr>
            <a:grpSpLocks/>
          </p:cNvGrpSpPr>
          <p:nvPr/>
        </p:nvGrpSpPr>
        <p:grpSpPr bwMode="auto">
          <a:xfrm>
            <a:off x="4262438" y="4076700"/>
            <a:ext cx="2514600" cy="1981200"/>
            <a:chOff x="3312" y="3024"/>
            <a:chExt cx="1584" cy="1248"/>
          </a:xfrm>
        </p:grpSpPr>
        <p:sp>
          <p:nvSpPr>
            <p:cNvPr id="358449" name="Oval 49"/>
            <p:cNvSpPr>
              <a:spLocks noChangeArrowheads="1"/>
            </p:cNvSpPr>
            <p:nvPr/>
          </p:nvSpPr>
          <p:spPr bwMode="auto">
            <a:xfrm>
              <a:off x="3312" y="3024"/>
              <a:ext cx="960" cy="1248"/>
            </a:xfrm>
            <a:prstGeom prst="ellipse">
              <a:avLst/>
            </a:prstGeom>
            <a:noFill/>
            <a:ln w="12700" cap="sq">
              <a:solidFill>
                <a:srgbClr val="00008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50" name="Text Box 50"/>
            <p:cNvSpPr txBox="1">
              <a:spLocks noChangeArrowheads="1"/>
            </p:cNvSpPr>
            <p:nvPr/>
          </p:nvSpPr>
          <p:spPr bwMode="auto">
            <a:xfrm>
              <a:off x="4224" y="3196"/>
              <a:ext cx="6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a:solidFill>
                    <a:srgbClr val="0000CC"/>
                  </a:solidFill>
                  <a:latin typeface="Times New Roman" pitchFamily="18" charset="0"/>
                </a:rPr>
                <a:t>V-U</a:t>
              </a:r>
            </a:p>
          </p:txBody>
        </p:sp>
      </p:grpSp>
      <p:sp>
        <p:nvSpPr>
          <p:cNvPr id="358452" name="Line 52"/>
          <p:cNvSpPr>
            <a:spLocks noChangeShapeType="1"/>
          </p:cNvSpPr>
          <p:nvPr/>
        </p:nvSpPr>
        <p:spPr bwMode="auto">
          <a:xfrm>
            <a:off x="5651500" y="2205038"/>
            <a:ext cx="1079500" cy="288925"/>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53" name="Line 53"/>
          <p:cNvSpPr>
            <a:spLocks noChangeShapeType="1"/>
          </p:cNvSpPr>
          <p:nvPr/>
        </p:nvSpPr>
        <p:spPr bwMode="auto">
          <a:xfrm flipV="1">
            <a:off x="5580063" y="1196975"/>
            <a:ext cx="1079500" cy="863600"/>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56" name="Line 56"/>
          <p:cNvSpPr>
            <a:spLocks noChangeShapeType="1"/>
          </p:cNvSpPr>
          <p:nvPr/>
        </p:nvSpPr>
        <p:spPr bwMode="auto">
          <a:xfrm flipV="1">
            <a:off x="7164388" y="2205038"/>
            <a:ext cx="863600" cy="287337"/>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57" name="Line 57"/>
          <p:cNvSpPr>
            <a:spLocks noChangeShapeType="1"/>
          </p:cNvSpPr>
          <p:nvPr/>
        </p:nvSpPr>
        <p:spPr bwMode="auto">
          <a:xfrm flipH="1">
            <a:off x="6372225" y="2781300"/>
            <a:ext cx="479425" cy="792163"/>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58" name="Freeform 58"/>
          <p:cNvSpPr>
            <a:spLocks/>
          </p:cNvSpPr>
          <p:nvPr/>
        </p:nvSpPr>
        <p:spPr bwMode="auto">
          <a:xfrm>
            <a:off x="5292725" y="1484313"/>
            <a:ext cx="2135188" cy="2808287"/>
          </a:xfrm>
          <a:custGeom>
            <a:avLst/>
            <a:gdLst>
              <a:gd name="T0" fmla="*/ 0 w 1345"/>
              <a:gd name="T1" fmla="*/ 0 h 1769"/>
              <a:gd name="T2" fmla="*/ 1179 w 1345"/>
              <a:gd name="T3" fmla="*/ 499 h 1769"/>
              <a:gd name="T4" fmla="*/ 998 w 1345"/>
              <a:gd name="T5" fmla="*/ 1270 h 1769"/>
              <a:gd name="T6" fmla="*/ 680 w 1345"/>
              <a:gd name="T7" fmla="*/ 1769 h 1769"/>
            </a:gdLst>
            <a:ahLst/>
            <a:cxnLst>
              <a:cxn ang="0">
                <a:pos x="T0" y="T1"/>
              </a:cxn>
              <a:cxn ang="0">
                <a:pos x="T2" y="T3"/>
              </a:cxn>
              <a:cxn ang="0">
                <a:pos x="T4" y="T5"/>
              </a:cxn>
              <a:cxn ang="0">
                <a:pos x="T6" y="T7"/>
              </a:cxn>
            </a:cxnLst>
            <a:rect l="0" t="0" r="r" b="b"/>
            <a:pathLst>
              <a:path w="1345" h="1769">
                <a:moveTo>
                  <a:pt x="0" y="0"/>
                </a:moveTo>
                <a:cubicBezTo>
                  <a:pt x="506" y="143"/>
                  <a:pt x="1013" y="287"/>
                  <a:pt x="1179" y="499"/>
                </a:cubicBezTo>
                <a:cubicBezTo>
                  <a:pt x="1345" y="711"/>
                  <a:pt x="1081" y="1058"/>
                  <a:pt x="998" y="1270"/>
                </a:cubicBezTo>
                <a:cubicBezTo>
                  <a:pt x="915" y="1482"/>
                  <a:pt x="797" y="1625"/>
                  <a:pt x="680" y="1769"/>
                </a:cubicBezTo>
              </a:path>
            </a:pathLst>
          </a:custGeom>
          <a:noFill/>
          <a:ln w="50800" cap="flat" cmpd="sng">
            <a:solidFill>
              <a:srgbClr val="FF0000"/>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59" name="Line 59"/>
          <p:cNvSpPr>
            <a:spLocks noChangeShapeType="1"/>
          </p:cNvSpPr>
          <p:nvPr/>
        </p:nvSpPr>
        <p:spPr bwMode="auto">
          <a:xfrm>
            <a:off x="6443663" y="3789363"/>
            <a:ext cx="1081087" cy="0"/>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60" name="Line 60"/>
          <p:cNvSpPr>
            <a:spLocks noChangeShapeType="1"/>
          </p:cNvSpPr>
          <p:nvPr/>
        </p:nvSpPr>
        <p:spPr bwMode="auto">
          <a:xfrm>
            <a:off x="6443663" y="3789363"/>
            <a:ext cx="1081087" cy="0"/>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61" name="Line 61"/>
          <p:cNvSpPr>
            <a:spLocks noChangeShapeType="1"/>
          </p:cNvSpPr>
          <p:nvPr/>
        </p:nvSpPr>
        <p:spPr bwMode="auto">
          <a:xfrm>
            <a:off x="7092950" y="2708275"/>
            <a:ext cx="574675" cy="792163"/>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467591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8453"/>
                                        </p:tgtEl>
                                        <p:attrNameLst>
                                          <p:attrName>style.visibility</p:attrName>
                                        </p:attrNameLst>
                                      </p:cBhvr>
                                      <p:to>
                                        <p:strVal val="visible"/>
                                      </p:to>
                                    </p:set>
                                    <p:animEffect transition="in" filter="wipe(down)">
                                      <p:cBhvr>
                                        <p:cTn id="7" dur="500"/>
                                        <p:tgtEl>
                                          <p:spTgt spid="358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58456"/>
                                        </p:tgtEl>
                                        <p:attrNameLst>
                                          <p:attrName>style.visibility</p:attrName>
                                        </p:attrNameLst>
                                      </p:cBhvr>
                                      <p:to>
                                        <p:strVal val="visible"/>
                                      </p:to>
                                    </p:set>
                                    <p:animEffect transition="in" filter="wipe(down)">
                                      <p:cBhvr>
                                        <p:cTn id="12" dur="500"/>
                                        <p:tgtEl>
                                          <p:spTgt spid="3584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8461"/>
                                        </p:tgtEl>
                                        <p:attrNameLst>
                                          <p:attrName>style.visibility</p:attrName>
                                        </p:attrNameLst>
                                      </p:cBhvr>
                                      <p:to>
                                        <p:strVal val="visible"/>
                                      </p:to>
                                    </p:set>
                                    <p:animEffect transition="in" filter="wipe(up)">
                                      <p:cBhvr>
                                        <p:cTn id="17" dur="500"/>
                                        <p:tgtEl>
                                          <p:spTgt spid="3584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459"/>
                                        </p:tgtEl>
                                        <p:attrNameLst>
                                          <p:attrName>style.visibility</p:attrName>
                                        </p:attrNameLst>
                                      </p:cBhvr>
                                      <p:to>
                                        <p:strVal val="visible"/>
                                      </p:to>
                                    </p:set>
                                    <p:animEffect transition="in" filter="wipe(left)">
                                      <p:cBhvr>
                                        <p:cTn id="22" dur="500"/>
                                        <p:tgtEl>
                                          <p:spTgt spid="3584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8460"/>
                                        </p:tgtEl>
                                        <p:attrNameLst>
                                          <p:attrName>style.visibility</p:attrName>
                                        </p:attrNameLst>
                                      </p:cBhvr>
                                      <p:to>
                                        <p:strVal val="visible"/>
                                      </p:to>
                                    </p:set>
                                    <p:animEffect transition="in" filter="wipe(up)">
                                      <p:cBhvr>
                                        <p:cTn id="27" dur="500"/>
                                        <p:tgtEl>
                                          <p:spTgt spid="358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3" grpId="0" animBg="1"/>
      <p:bldP spid="358456" grpId="0" animBg="1"/>
      <p:bldP spid="358459" grpId="0" animBg="1"/>
      <p:bldP spid="358460" grpId="0" animBg="1"/>
      <p:bldP spid="358461"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BE355A4C-78BF-4BB4-AA81-59EAABB9B86B}" type="slidenum">
              <a:rPr lang="en-US" altLang="zh-CN"/>
              <a:pPr/>
              <a:t>93</a:t>
            </a:fld>
            <a:r>
              <a:rPr lang="en-US" altLang="zh-CN"/>
              <a:t>-</a:t>
            </a:r>
          </a:p>
        </p:txBody>
      </p:sp>
      <p:sp>
        <p:nvSpPr>
          <p:cNvPr id="360450" name="Rectangle 2"/>
          <p:cNvSpPr>
            <a:spLocks noGrp="1" noChangeArrowheads="1"/>
          </p:cNvSpPr>
          <p:nvPr>
            <p:ph type="title"/>
          </p:nvPr>
        </p:nvSpPr>
        <p:spPr/>
        <p:txBody>
          <a:bodyPr/>
          <a:lstStyle/>
          <a:p>
            <a:r>
              <a:rPr lang="zh-CN" altLang="en-US" dirty="0"/>
              <a:t> 1、普里姆算法 </a:t>
            </a:r>
          </a:p>
        </p:txBody>
      </p:sp>
      <p:sp>
        <p:nvSpPr>
          <p:cNvPr id="360451" name="Rectangle 3" descr="Rectangle: Click to edit Master text styles&#10;Second level&#10;Third level&#10;Fourth level&#10;Fifth level"/>
          <p:cNvSpPr>
            <a:spLocks noGrp="1" noChangeArrowheads="1"/>
          </p:cNvSpPr>
          <p:nvPr>
            <p:ph type="body" idx="1"/>
          </p:nvPr>
        </p:nvSpPr>
        <p:spPr/>
        <p:txBody>
          <a:bodyPr/>
          <a:lstStyle/>
          <a:p>
            <a:pPr algn="just">
              <a:spcBef>
                <a:spcPct val="0"/>
              </a:spcBef>
              <a:buClrTx/>
              <a:buSzTx/>
              <a:buFontTx/>
              <a:buNone/>
            </a:pPr>
            <a:r>
              <a:rPr lang="zh-CN" altLang="en-US">
                <a:latin typeface="Times New Roman" pitchFamily="18" charset="0"/>
              </a:rPr>
              <a:t>然后</a:t>
            </a:r>
          </a:p>
          <a:p>
            <a:pPr algn="just">
              <a:spcBef>
                <a:spcPct val="0"/>
              </a:spcBef>
              <a:buClrTx/>
              <a:buSzTx/>
              <a:buFontTx/>
              <a:buNone/>
            </a:pPr>
            <a:r>
              <a:rPr lang="zh-CN" altLang="en-US">
                <a:latin typeface="Times New Roman" pitchFamily="18" charset="0"/>
              </a:rPr>
              <a:t>  </a:t>
            </a:r>
            <a:r>
              <a:rPr lang="en-US" altLang="zh-CN">
                <a:latin typeface="Times New Roman" pitchFamily="18" charset="0"/>
              </a:rPr>
              <a:t>U       ( A F C D) </a:t>
            </a:r>
          </a:p>
          <a:p>
            <a:pPr algn="just">
              <a:spcBef>
                <a:spcPct val="0"/>
              </a:spcBef>
              <a:buClrTx/>
              <a:buSzTx/>
              <a:buFontTx/>
              <a:buNone/>
            </a:pPr>
            <a:r>
              <a:rPr lang="en-US" altLang="zh-CN">
                <a:latin typeface="Times New Roman" pitchFamily="18" charset="0"/>
              </a:rPr>
              <a:t>  V-U   (B  E  )         </a:t>
            </a:r>
          </a:p>
          <a:p>
            <a:pPr algn="just">
              <a:spcBef>
                <a:spcPct val="0"/>
              </a:spcBef>
              <a:buClrTx/>
              <a:buSzTx/>
              <a:buFontTx/>
              <a:buNone/>
            </a:pPr>
            <a:r>
              <a:rPr lang="zh-CN" altLang="en-US">
                <a:latin typeface="Times New Roman" pitchFamily="18" charset="0"/>
              </a:rPr>
              <a:t> </a:t>
            </a:r>
          </a:p>
          <a:p>
            <a:pPr algn="just">
              <a:spcBef>
                <a:spcPct val="0"/>
              </a:spcBef>
              <a:buClrTx/>
              <a:buSzTx/>
              <a:buFontTx/>
              <a:buNone/>
            </a:pPr>
            <a:r>
              <a:rPr lang="zh-CN" altLang="en-US">
                <a:latin typeface="Times New Roman" pitchFamily="18" charset="0"/>
              </a:rPr>
              <a:t>         </a:t>
            </a:r>
          </a:p>
          <a:p>
            <a:pPr algn="just">
              <a:spcBef>
                <a:spcPct val="0"/>
              </a:spcBef>
              <a:buClrTx/>
              <a:buSzTx/>
              <a:buFontTx/>
              <a:buNone/>
            </a:pPr>
            <a:endParaRPr lang="zh-CN" altLang="en-US">
              <a:latin typeface="Times New Roman" pitchFamily="18" charset="0"/>
            </a:endParaRPr>
          </a:p>
        </p:txBody>
      </p:sp>
      <p:sp>
        <p:nvSpPr>
          <p:cNvPr id="360452" name="Oval 4"/>
          <p:cNvSpPr>
            <a:spLocks noChangeArrowheads="1"/>
          </p:cNvSpPr>
          <p:nvPr/>
        </p:nvSpPr>
        <p:spPr bwMode="auto">
          <a:xfrm>
            <a:off x="2178050" y="4411663"/>
            <a:ext cx="304800" cy="304800"/>
          </a:xfrm>
          <a:prstGeom prst="ellipse">
            <a:avLst/>
          </a:prstGeom>
          <a:solidFill>
            <a:srgbClr val="FFFF99"/>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3" name="Oval 5"/>
          <p:cNvSpPr>
            <a:spLocks noChangeArrowheads="1"/>
          </p:cNvSpPr>
          <p:nvPr/>
        </p:nvSpPr>
        <p:spPr bwMode="auto">
          <a:xfrm>
            <a:off x="1644650" y="4868863"/>
            <a:ext cx="304800" cy="304800"/>
          </a:xfrm>
          <a:prstGeom prst="ellipse">
            <a:avLst/>
          </a:prstGeom>
          <a:solidFill>
            <a:srgbClr val="FFFF99"/>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4" name="Oval 6"/>
          <p:cNvSpPr>
            <a:spLocks noChangeArrowheads="1"/>
          </p:cNvSpPr>
          <p:nvPr/>
        </p:nvSpPr>
        <p:spPr bwMode="auto">
          <a:xfrm>
            <a:off x="2330450" y="5402263"/>
            <a:ext cx="304800" cy="304800"/>
          </a:xfrm>
          <a:prstGeom prst="ellipse">
            <a:avLst/>
          </a:prstGeom>
          <a:solidFill>
            <a:srgbClr val="FFFF99"/>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5" name="Oval 7"/>
          <p:cNvSpPr>
            <a:spLocks noChangeArrowheads="1"/>
          </p:cNvSpPr>
          <p:nvPr/>
        </p:nvSpPr>
        <p:spPr bwMode="auto">
          <a:xfrm>
            <a:off x="4768850" y="42592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6" name="Oval 8"/>
          <p:cNvSpPr>
            <a:spLocks noChangeArrowheads="1"/>
          </p:cNvSpPr>
          <p:nvPr/>
        </p:nvSpPr>
        <p:spPr bwMode="auto">
          <a:xfrm>
            <a:off x="5226050" y="46402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7" name="Oval 9"/>
          <p:cNvSpPr>
            <a:spLocks noChangeArrowheads="1"/>
          </p:cNvSpPr>
          <p:nvPr/>
        </p:nvSpPr>
        <p:spPr bwMode="auto">
          <a:xfrm>
            <a:off x="4845050" y="56308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8" name="Oval 10"/>
          <p:cNvSpPr>
            <a:spLocks noChangeArrowheads="1"/>
          </p:cNvSpPr>
          <p:nvPr/>
        </p:nvSpPr>
        <p:spPr bwMode="auto">
          <a:xfrm>
            <a:off x="4540250" y="48688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9" name="Oval 11"/>
          <p:cNvSpPr>
            <a:spLocks noChangeArrowheads="1"/>
          </p:cNvSpPr>
          <p:nvPr/>
        </p:nvSpPr>
        <p:spPr bwMode="auto">
          <a:xfrm>
            <a:off x="5226050" y="51736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0" name="Line 12"/>
          <p:cNvSpPr>
            <a:spLocks noChangeShapeType="1"/>
          </p:cNvSpPr>
          <p:nvPr/>
        </p:nvSpPr>
        <p:spPr bwMode="auto">
          <a:xfrm flipV="1">
            <a:off x="2559050" y="4411663"/>
            <a:ext cx="2209800" cy="152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1" name="Line 13"/>
          <p:cNvSpPr>
            <a:spLocks noChangeShapeType="1"/>
          </p:cNvSpPr>
          <p:nvPr/>
        </p:nvSpPr>
        <p:spPr bwMode="auto">
          <a:xfrm>
            <a:off x="1949450" y="5021263"/>
            <a:ext cx="3276600" cy="3048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2" name="Line 14"/>
          <p:cNvSpPr>
            <a:spLocks noChangeShapeType="1"/>
          </p:cNvSpPr>
          <p:nvPr/>
        </p:nvSpPr>
        <p:spPr bwMode="auto">
          <a:xfrm>
            <a:off x="2635250" y="5554663"/>
            <a:ext cx="2209800" cy="2286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3" name="Line 15"/>
          <p:cNvSpPr>
            <a:spLocks noChangeShapeType="1"/>
          </p:cNvSpPr>
          <p:nvPr/>
        </p:nvSpPr>
        <p:spPr bwMode="auto">
          <a:xfrm flipV="1">
            <a:off x="2635250" y="5021263"/>
            <a:ext cx="190500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4" name="Line 16"/>
          <p:cNvSpPr>
            <a:spLocks noChangeShapeType="1"/>
          </p:cNvSpPr>
          <p:nvPr/>
        </p:nvSpPr>
        <p:spPr bwMode="auto">
          <a:xfrm>
            <a:off x="2482850" y="4564063"/>
            <a:ext cx="2743200" cy="2286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5" name="Line 17"/>
          <p:cNvSpPr>
            <a:spLocks noChangeShapeType="1"/>
          </p:cNvSpPr>
          <p:nvPr/>
        </p:nvSpPr>
        <p:spPr bwMode="auto">
          <a:xfrm flipV="1">
            <a:off x="1949450" y="4487863"/>
            <a:ext cx="281940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6" name="Line 18"/>
          <p:cNvSpPr>
            <a:spLocks noChangeShapeType="1"/>
          </p:cNvSpPr>
          <p:nvPr/>
        </p:nvSpPr>
        <p:spPr bwMode="auto">
          <a:xfrm>
            <a:off x="2482850" y="4640263"/>
            <a:ext cx="2057400" cy="3810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7" name="Line 19"/>
          <p:cNvSpPr>
            <a:spLocks noChangeShapeType="1"/>
          </p:cNvSpPr>
          <p:nvPr/>
        </p:nvSpPr>
        <p:spPr bwMode="auto">
          <a:xfrm>
            <a:off x="2482850" y="4640263"/>
            <a:ext cx="2057400" cy="381000"/>
          </a:xfrm>
          <a:prstGeom prst="line">
            <a:avLst/>
          </a:prstGeom>
          <a:noFill/>
          <a:ln w="38100" cap="sq">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0468" name="Group 20"/>
          <p:cNvGrpSpPr>
            <a:grpSpLocks/>
          </p:cNvGrpSpPr>
          <p:nvPr/>
        </p:nvGrpSpPr>
        <p:grpSpPr bwMode="auto">
          <a:xfrm>
            <a:off x="1476375" y="4259263"/>
            <a:ext cx="1387475" cy="1600200"/>
            <a:chOff x="1574" y="3120"/>
            <a:chExt cx="874" cy="1008"/>
          </a:xfrm>
        </p:grpSpPr>
        <p:sp>
          <p:nvSpPr>
            <p:cNvPr id="360469" name="AutoShape 21"/>
            <p:cNvSpPr>
              <a:spLocks noChangeArrowheads="1"/>
            </p:cNvSpPr>
            <p:nvPr/>
          </p:nvSpPr>
          <p:spPr bwMode="auto">
            <a:xfrm>
              <a:off x="1584" y="3120"/>
              <a:ext cx="864" cy="1008"/>
            </a:xfrm>
            <a:prstGeom prst="roundRect">
              <a:avLst>
                <a:gd name="adj" fmla="val 16667"/>
              </a:avLst>
            </a:prstGeom>
            <a:noFill/>
            <a:ln w="12700" cap="sq">
              <a:solidFill>
                <a:srgbClr val="3333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0" name="Text Box 22"/>
            <p:cNvSpPr txBox="1">
              <a:spLocks noChangeArrowheads="1"/>
            </p:cNvSpPr>
            <p:nvPr/>
          </p:nvSpPr>
          <p:spPr bwMode="auto">
            <a:xfrm>
              <a:off x="1574" y="3724"/>
              <a:ext cx="3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00CC"/>
                  </a:solidFill>
                  <a:latin typeface="Times New Roman" pitchFamily="18" charset="0"/>
                </a:rPr>
                <a:t>U</a:t>
              </a:r>
            </a:p>
          </p:txBody>
        </p:sp>
      </p:grpSp>
      <p:grpSp>
        <p:nvGrpSpPr>
          <p:cNvPr id="360471" name="Group 23"/>
          <p:cNvGrpSpPr>
            <a:grpSpLocks/>
          </p:cNvGrpSpPr>
          <p:nvPr/>
        </p:nvGrpSpPr>
        <p:grpSpPr bwMode="auto">
          <a:xfrm>
            <a:off x="5219700" y="908050"/>
            <a:ext cx="3457575" cy="3276600"/>
            <a:chOff x="431" y="1253"/>
            <a:chExt cx="2178" cy="2064"/>
          </a:xfrm>
        </p:grpSpPr>
        <p:sp>
          <p:nvSpPr>
            <p:cNvPr id="360472" name="Oval 24"/>
            <p:cNvSpPr>
              <a:spLocks noChangeArrowheads="1"/>
            </p:cNvSpPr>
            <p:nvPr/>
          </p:nvSpPr>
          <p:spPr bwMode="auto">
            <a:xfrm>
              <a:off x="1338" y="1253"/>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360473" name="Oval 25"/>
            <p:cNvSpPr>
              <a:spLocks noChangeArrowheads="1"/>
            </p:cNvSpPr>
            <p:nvPr/>
          </p:nvSpPr>
          <p:spPr bwMode="auto">
            <a:xfrm>
              <a:off x="431" y="1933"/>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360474" name="Oval 26"/>
            <p:cNvSpPr>
              <a:spLocks noChangeArrowheads="1"/>
            </p:cNvSpPr>
            <p:nvPr/>
          </p:nvSpPr>
          <p:spPr bwMode="auto">
            <a:xfrm>
              <a:off x="930" y="2886"/>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t>
              </a:r>
            </a:p>
          </p:txBody>
        </p:sp>
        <p:sp>
          <p:nvSpPr>
            <p:cNvPr id="360475" name="Oval 27"/>
            <p:cNvSpPr>
              <a:spLocks noChangeArrowheads="1"/>
            </p:cNvSpPr>
            <p:nvPr/>
          </p:nvSpPr>
          <p:spPr bwMode="auto">
            <a:xfrm>
              <a:off x="1882" y="2886"/>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a:t>
              </a:r>
            </a:p>
          </p:txBody>
        </p:sp>
        <p:sp>
          <p:nvSpPr>
            <p:cNvPr id="360476" name="Oval 28"/>
            <p:cNvSpPr>
              <a:spLocks noChangeArrowheads="1"/>
            </p:cNvSpPr>
            <p:nvPr/>
          </p:nvSpPr>
          <p:spPr bwMode="auto">
            <a:xfrm>
              <a:off x="2200" y="1888"/>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p>
          </p:txBody>
        </p:sp>
        <p:sp>
          <p:nvSpPr>
            <p:cNvPr id="360477" name="Oval 29"/>
            <p:cNvSpPr>
              <a:spLocks noChangeArrowheads="1"/>
            </p:cNvSpPr>
            <p:nvPr/>
          </p:nvSpPr>
          <p:spPr bwMode="auto">
            <a:xfrm>
              <a:off x="1383" y="2160"/>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a:t>
              </a:r>
            </a:p>
          </p:txBody>
        </p:sp>
        <p:sp>
          <p:nvSpPr>
            <p:cNvPr id="360478" name="Line 30"/>
            <p:cNvSpPr>
              <a:spLocks noChangeShapeType="1"/>
            </p:cNvSpPr>
            <p:nvPr/>
          </p:nvSpPr>
          <p:spPr bwMode="auto">
            <a:xfrm flipH="1">
              <a:off x="658" y="1434"/>
              <a:ext cx="680" cy="544"/>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0479" name="Line 31"/>
            <p:cNvSpPr>
              <a:spLocks noChangeShapeType="1"/>
            </p:cNvSpPr>
            <p:nvPr/>
          </p:nvSpPr>
          <p:spPr bwMode="auto">
            <a:xfrm>
              <a:off x="612" y="2205"/>
              <a:ext cx="408" cy="681"/>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0480" name="Line 32"/>
            <p:cNvSpPr>
              <a:spLocks noChangeShapeType="1"/>
            </p:cNvSpPr>
            <p:nvPr/>
          </p:nvSpPr>
          <p:spPr bwMode="auto">
            <a:xfrm>
              <a:off x="703" y="2069"/>
              <a:ext cx="680" cy="182"/>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0481" name="Line 33"/>
            <p:cNvSpPr>
              <a:spLocks noChangeShapeType="1"/>
            </p:cNvSpPr>
            <p:nvPr/>
          </p:nvSpPr>
          <p:spPr bwMode="auto">
            <a:xfrm flipH="1">
              <a:off x="1156" y="2432"/>
              <a:ext cx="318" cy="499"/>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0482" name="Line 34"/>
            <p:cNvSpPr>
              <a:spLocks noChangeShapeType="1"/>
            </p:cNvSpPr>
            <p:nvPr/>
          </p:nvSpPr>
          <p:spPr bwMode="auto">
            <a:xfrm>
              <a:off x="1202" y="3067"/>
              <a:ext cx="680" cy="0"/>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0483" name="Line 35"/>
            <p:cNvSpPr>
              <a:spLocks noChangeShapeType="1"/>
            </p:cNvSpPr>
            <p:nvPr/>
          </p:nvSpPr>
          <p:spPr bwMode="auto">
            <a:xfrm>
              <a:off x="1610" y="2387"/>
              <a:ext cx="363" cy="499"/>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0484" name="Line 36"/>
            <p:cNvSpPr>
              <a:spLocks noChangeShapeType="1"/>
            </p:cNvSpPr>
            <p:nvPr/>
          </p:nvSpPr>
          <p:spPr bwMode="auto">
            <a:xfrm flipV="1">
              <a:off x="2064" y="2160"/>
              <a:ext cx="272" cy="726"/>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0485" name="Line 37"/>
            <p:cNvSpPr>
              <a:spLocks noChangeShapeType="1"/>
            </p:cNvSpPr>
            <p:nvPr/>
          </p:nvSpPr>
          <p:spPr bwMode="auto">
            <a:xfrm>
              <a:off x="1610" y="1434"/>
              <a:ext cx="680" cy="454"/>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0486" name="Line 38"/>
            <p:cNvSpPr>
              <a:spLocks noChangeShapeType="1"/>
            </p:cNvSpPr>
            <p:nvPr/>
          </p:nvSpPr>
          <p:spPr bwMode="auto">
            <a:xfrm flipV="1">
              <a:off x="1655" y="2069"/>
              <a:ext cx="545" cy="182"/>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0487" name="Text Box 39"/>
            <p:cNvSpPr txBox="1">
              <a:spLocks noChangeArrowheads="1"/>
            </p:cNvSpPr>
            <p:nvPr/>
          </p:nvSpPr>
          <p:spPr bwMode="auto">
            <a:xfrm>
              <a:off x="748" y="1479"/>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34</a:t>
              </a:r>
            </a:p>
          </p:txBody>
        </p:sp>
        <p:sp>
          <p:nvSpPr>
            <p:cNvPr id="360488" name="Text Box 40"/>
            <p:cNvSpPr txBox="1">
              <a:spLocks noChangeArrowheads="1"/>
            </p:cNvSpPr>
            <p:nvPr/>
          </p:nvSpPr>
          <p:spPr bwMode="auto">
            <a:xfrm>
              <a:off x="1791" y="1389"/>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12</a:t>
              </a:r>
            </a:p>
          </p:txBody>
        </p:sp>
        <p:sp>
          <p:nvSpPr>
            <p:cNvPr id="360489" name="Text Box 41"/>
            <p:cNvSpPr txBox="1">
              <a:spLocks noChangeArrowheads="1"/>
            </p:cNvSpPr>
            <p:nvPr/>
          </p:nvSpPr>
          <p:spPr bwMode="auto">
            <a:xfrm>
              <a:off x="930" y="1933"/>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19</a:t>
              </a:r>
            </a:p>
          </p:txBody>
        </p:sp>
        <p:sp>
          <p:nvSpPr>
            <p:cNvPr id="360490" name="Text Box 42"/>
            <p:cNvSpPr txBox="1">
              <a:spLocks noChangeArrowheads="1"/>
            </p:cNvSpPr>
            <p:nvPr/>
          </p:nvSpPr>
          <p:spPr bwMode="auto">
            <a:xfrm>
              <a:off x="1655" y="1933"/>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26</a:t>
              </a:r>
            </a:p>
          </p:txBody>
        </p:sp>
        <p:sp>
          <p:nvSpPr>
            <p:cNvPr id="360491" name="Text Box 43"/>
            <p:cNvSpPr txBox="1">
              <a:spLocks noChangeArrowheads="1"/>
            </p:cNvSpPr>
            <p:nvPr/>
          </p:nvSpPr>
          <p:spPr bwMode="auto">
            <a:xfrm>
              <a:off x="476" y="238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46</a:t>
              </a:r>
            </a:p>
          </p:txBody>
        </p:sp>
        <p:sp>
          <p:nvSpPr>
            <p:cNvPr id="360492" name="Text Box 44"/>
            <p:cNvSpPr txBox="1">
              <a:spLocks noChangeArrowheads="1"/>
            </p:cNvSpPr>
            <p:nvPr/>
          </p:nvSpPr>
          <p:spPr bwMode="auto">
            <a:xfrm>
              <a:off x="1066" y="247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25</a:t>
              </a:r>
            </a:p>
          </p:txBody>
        </p:sp>
        <p:sp>
          <p:nvSpPr>
            <p:cNvPr id="360493" name="Text Box 45"/>
            <p:cNvSpPr txBox="1">
              <a:spLocks noChangeArrowheads="1"/>
            </p:cNvSpPr>
            <p:nvPr/>
          </p:nvSpPr>
          <p:spPr bwMode="auto">
            <a:xfrm>
              <a:off x="1701" y="238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25</a:t>
              </a:r>
            </a:p>
          </p:txBody>
        </p:sp>
        <p:sp>
          <p:nvSpPr>
            <p:cNvPr id="360494" name="Text Box 46"/>
            <p:cNvSpPr txBox="1">
              <a:spLocks noChangeArrowheads="1"/>
            </p:cNvSpPr>
            <p:nvPr/>
          </p:nvSpPr>
          <p:spPr bwMode="auto">
            <a:xfrm>
              <a:off x="1293" y="306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17</a:t>
              </a:r>
            </a:p>
          </p:txBody>
        </p:sp>
        <p:sp>
          <p:nvSpPr>
            <p:cNvPr id="360495" name="Text Box 47"/>
            <p:cNvSpPr txBox="1">
              <a:spLocks noChangeArrowheads="1"/>
            </p:cNvSpPr>
            <p:nvPr/>
          </p:nvSpPr>
          <p:spPr bwMode="auto">
            <a:xfrm>
              <a:off x="2200" y="243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38</a:t>
              </a:r>
            </a:p>
          </p:txBody>
        </p:sp>
      </p:grpSp>
      <p:grpSp>
        <p:nvGrpSpPr>
          <p:cNvPr id="360496" name="Group 48"/>
          <p:cNvGrpSpPr>
            <a:grpSpLocks/>
          </p:cNvGrpSpPr>
          <p:nvPr/>
        </p:nvGrpSpPr>
        <p:grpSpPr bwMode="auto">
          <a:xfrm>
            <a:off x="4262438" y="4076700"/>
            <a:ext cx="2514600" cy="1981200"/>
            <a:chOff x="3312" y="3024"/>
            <a:chExt cx="1584" cy="1248"/>
          </a:xfrm>
        </p:grpSpPr>
        <p:sp>
          <p:nvSpPr>
            <p:cNvPr id="360497" name="Oval 49"/>
            <p:cNvSpPr>
              <a:spLocks noChangeArrowheads="1"/>
            </p:cNvSpPr>
            <p:nvPr/>
          </p:nvSpPr>
          <p:spPr bwMode="auto">
            <a:xfrm>
              <a:off x="3312" y="3024"/>
              <a:ext cx="960" cy="1248"/>
            </a:xfrm>
            <a:prstGeom prst="ellipse">
              <a:avLst/>
            </a:prstGeom>
            <a:noFill/>
            <a:ln w="12700" cap="sq">
              <a:solidFill>
                <a:srgbClr val="00008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98" name="Text Box 50"/>
            <p:cNvSpPr txBox="1">
              <a:spLocks noChangeArrowheads="1"/>
            </p:cNvSpPr>
            <p:nvPr/>
          </p:nvSpPr>
          <p:spPr bwMode="auto">
            <a:xfrm>
              <a:off x="4224" y="3196"/>
              <a:ext cx="6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a:solidFill>
                    <a:srgbClr val="0000CC"/>
                  </a:solidFill>
                  <a:latin typeface="Times New Roman" pitchFamily="18" charset="0"/>
                </a:rPr>
                <a:t>V-U</a:t>
              </a:r>
            </a:p>
          </p:txBody>
        </p:sp>
      </p:grpSp>
      <p:sp>
        <p:nvSpPr>
          <p:cNvPr id="360499" name="Line 51"/>
          <p:cNvSpPr>
            <a:spLocks noChangeShapeType="1"/>
          </p:cNvSpPr>
          <p:nvPr/>
        </p:nvSpPr>
        <p:spPr bwMode="auto">
          <a:xfrm>
            <a:off x="5651500" y="2205038"/>
            <a:ext cx="1079500" cy="288925"/>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0500" name="Line 52"/>
          <p:cNvSpPr>
            <a:spLocks noChangeShapeType="1"/>
          </p:cNvSpPr>
          <p:nvPr/>
        </p:nvSpPr>
        <p:spPr bwMode="auto">
          <a:xfrm flipV="1">
            <a:off x="5580063" y="1196975"/>
            <a:ext cx="1079500" cy="863600"/>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0501" name="Line 53"/>
          <p:cNvSpPr>
            <a:spLocks noChangeShapeType="1"/>
          </p:cNvSpPr>
          <p:nvPr/>
        </p:nvSpPr>
        <p:spPr bwMode="auto">
          <a:xfrm flipV="1">
            <a:off x="7164388" y="2205038"/>
            <a:ext cx="863600" cy="287337"/>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0502" name="Line 54"/>
          <p:cNvSpPr>
            <a:spLocks noChangeShapeType="1"/>
          </p:cNvSpPr>
          <p:nvPr/>
        </p:nvSpPr>
        <p:spPr bwMode="auto">
          <a:xfrm flipH="1">
            <a:off x="6372225" y="2781300"/>
            <a:ext cx="479425" cy="792163"/>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0503" name="Line 55"/>
          <p:cNvSpPr>
            <a:spLocks noChangeShapeType="1"/>
          </p:cNvSpPr>
          <p:nvPr/>
        </p:nvSpPr>
        <p:spPr bwMode="auto">
          <a:xfrm>
            <a:off x="6443663" y="3789363"/>
            <a:ext cx="1081087" cy="0"/>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0504" name="Line 56"/>
          <p:cNvSpPr>
            <a:spLocks noChangeShapeType="1"/>
          </p:cNvSpPr>
          <p:nvPr/>
        </p:nvSpPr>
        <p:spPr bwMode="auto">
          <a:xfrm>
            <a:off x="6443663" y="3789363"/>
            <a:ext cx="1081087" cy="0"/>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0505" name="Freeform 57"/>
          <p:cNvSpPr>
            <a:spLocks/>
          </p:cNvSpPr>
          <p:nvPr/>
        </p:nvSpPr>
        <p:spPr bwMode="auto">
          <a:xfrm>
            <a:off x="5148263" y="1773238"/>
            <a:ext cx="3011487" cy="2951162"/>
          </a:xfrm>
          <a:custGeom>
            <a:avLst/>
            <a:gdLst>
              <a:gd name="T0" fmla="*/ 0 w 1897"/>
              <a:gd name="T1" fmla="*/ 0 h 1859"/>
              <a:gd name="T2" fmla="*/ 1179 w 1897"/>
              <a:gd name="T3" fmla="*/ 272 h 1859"/>
              <a:gd name="T4" fmla="*/ 1814 w 1897"/>
              <a:gd name="T5" fmla="*/ 1043 h 1859"/>
              <a:gd name="T6" fmla="*/ 1678 w 1897"/>
              <a:gd name="T7" fmla="*/ 1859 h 1859"/>
            </a:gdLst>
            <a:ahLst/>
            <a:cxnLst>
              <a:cxn ang="0">
                <a:pos x="T0" y="T1"/>
              </a:cxn>
              <a:cxn ang="0">
                <a:pos x="T2" y="T3"/>
              </a:cxn>
              <a:cxn ang="0">
                <a:pos x="T4" y="T5"/>
              </a:cxn>
              <a:cxn ang="0">
                <a:pos x="T6" y="T7"/>
              </a:cxn>
            </a:cxnLst>
            <a:rect l="0" t="0" r="r" b="b"/>
            <a:pathLst>
              <a:path w="1897" h="1859">
                <a:moveTo>
                  <a:pt x="0" y="0"/>
                </a:moveTo>
                <a:cubicBezTo>
                  <a:pt x="438" y="49"/>
                  <a:pt x="877" y="98"/>
                  <a:pt x="1179" y="272"/>
                </a:cubicBezTo>
                <a:cubicBezTo>
                  <a:pt x="1481" y="446"/>
                  <a:pt x="1731" y="778"/>
                  <a:pt x="1814" y="1043"/>
                </a:cubicBezTo>
                <a:cubicBezTo>
                  <a:pt x="1897" y="1308"/>
                  <a:pt x="1787" y="1583"/>
                  <a:pt x="1678" y="1859"/>
                </a:cubicBezTo>
              </a:path>
            </a:pathLst>
          </a:custGeom>
          <a:noFill/>
          <a:ln w="50800" cap="flat" cmpd="sng">
            <a:solidFill>
              <a:srgbClr val="FF0000"/>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0507" name="Line 59"/>
          <p:cNvSpPr>
            <a:spLocks noChangeShapeType="1"/>
          </p:cNvSpPr>
          <p:nvPr/>
        </p:nvSpPr>
        <p:spPr bwMode="auto">
          <a:xfrm flipV="1">
            <a:off x="7164388" y="2205038"/>
            <a:ext cx="863600" cy="287337"/>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0508" name="Line 60"/>
          <p:cNvSpPr>
            <a:spLocks noChangeShapeType="1"/>
          </p:cNvSpPr>
          <p:nvPr/>
        </p:nvSpPr>
        <p:spPr bwMode="auto">
          <a:xfrm flipV="1">
            <a:off x="7824788" y="2349500"/>
            <a:ext cx="419100" cy="1130300"/>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7717069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0500"/>
                                        </p:tgtEl>
                                        <p:attrNameLst>
                                          <p:attrName>style.visibility</p:attrName>
                                        </p:attrNameLst>
                                      </p:cBhvr>
                                      <p:to>
                                        <p:strVal val="visible"/>
                                      </p:to>
                                    </p:set>
                                    <p:animEffect transition="in" filter="wipe(down)">
                                      <p:cBhvr>
                                        <p:cTn id="7" dur="500"/>
                                        <p:tgtEl>
                                          <p:spTgt spid="3605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60501"/>
                                        </p:tgtEl>
                                        <p:attrNameLst>
                                          <p:attrName>style.visibility</p:attrName>
                                        </p:attrNameLst>
                                      </p:cBhvr>
                                      <p:to>
                                        <p:strVal val="visible"/>
                                      </p:to>
                                    </p:set>
                                    <p:animEffect transition="in" filter="wipe(down)">
                                      <p:cBhvr>
                                        <p:cTn id="12" dur="500"/>
                                        <p:tgtEl>
                                          <p:spTgt spid="3605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0503"/>
                                        </p:tgtEl>
                                        <p:attrNameLst>
                                          <p:attrName>style.visibility</p:attrName>
                                        </p:attrNameLst>
                                      </p:cBhvr>
                                      <p:to>
                                        <p:strVal val="visible"/>
                                      </p:to>
                                    </p:set>
                                    <p:animEffect transition="in" filter="wipe(left)">
                                      <p:cBhvr>
                                        <p:cTn id="17" dur="500"/>
                                        <p:tgtEl>
                                          <p:spTgt spid="3605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60508"/>
                                        </p:tgtEl>
                                        <p:attrNameLst>
                                          <p:attrName>style.visibility</p:attrName>
                                        </p:attrNameLst>
                                      </p:cBhvr>
                                      <p:to>
                                        <p:strVal val="visible"/>
                                      </p:to>
                                    </p:set>
                                    <p:animEffect transition="in" filter="wipe(down)">
                                      <p:cBhvr>
                                        <p:cTn id="22" dur="500"/>
                                        <p:tgtEl>
                                          <p:spTgt spid="3605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60507"/>
                                        </p:tgtEl>
                                        <p:attrNameLst>
                                          <p:attrName>style.visibility</p:attrName>
                                        </p:attrNameLst>
                                      </p:cBhvr>
                                      <p:to>
                                        <p:strVal val="visible"/>
                                      </p:to>
                                    </p:set>
                                    <p:animEffect transition="in" filter="wipe(down)">
                                      <p:cBhvr>
                                        <p:cTn id="27" dur="500"/>
                                        <p:tgtEl>
                                          <p:spTgt spid="360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500" grpId="0" animBg="1"/>
      <p:bldP spid="360501" grpId="0" animBg="1"/>
      <p:bldP spid="360503" grpId="0" animBg="1"/>
      <p:bldP spid="360507" grpId="0" animBg="1"/>
      <p:bldP spid="36050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FBC8BA7E-AD99-475A-A937-8AE4E3BBFDBE}" type="slidenum">
              <a:rPr lang="en-US" altLang="zh-CN"/>
              <a:pPr/>
              <a:t>94</a:t>
            </a:fld>
            <a:r>
              <a:rPr lang="en-US" altLang="zh-CN"/>
              <a:t>-</a:t>
            </a:r>
          </a:p>
        </p:txBody>
      </p:sp>
      <p:sp>
        <p:nvSpPr>
          <p:cNvPr id="359426" name="Rectangle 2"/>
          <p:cNvSpPr>
            <a:spLocks noGrp="1" noChangeArrowheads="1"/>
          </p:cNvSpPr>
          <p:nvPr>
            <p:ph type="title"/>
          </p:nvPr>
        </p:nvSpPr>
        <p:spPr/>
        <p:txBody>
          <a:bodyPr/>
          <a:lstStyle/>
          <a:p>
            <a:r>
              <a:rPr lang="zh-CN" altLang="en-US" dirty="0"/>
              <a:t> 1、普里姆算法 </a:t>
            </a:r>
          </a:p>
        </p:txBody>
      </p:sp>
      <p:sp>
        <p:nvSpPr>
          <p:cNvPr id="359427" name="Rectangle 3" descr="Rectangle: Click to edit Master text styles&#10;Second level&#10;Third level&#10;Fourth level&#10;Fifth level"/>
          <p:cNvSpPr>
            <a:spLocks noGrp="1" noChangeArrowheads="1"/>
          </p:cNvSpPr>
          <p:nvPr>
            <p:ph type="body" idx="1"/>
          </p:nvPr>
        </p:nvSpPr>
        <p:spPr/>
        <p:txBody>
          <a:bodyPr/>
          <a:lstStyle/>
          <a:p>
            <a:pPr algn="just">
              <a:spcBef>
                <a:spcPct val="0"/>
              </a:spcBef>
              <a:buClrTx/>
              <a:buSzTx/>
              <a:buFontTx/>
              <a:buNone/>
            </a:pPr>
            <a:r>
              <a:rPr lang="zh-CN" altLang="en-US">
                <a:latin typeface="Times New Roman" pitchFamily="18" charset="0"/>
              </a:rPr>
              <a:t>最后</a:t>
            </a:r>
          </a:p>
          <a:p>
            <a:pPr algn="just">
              <a:spcBef>
                <a:spcPct val="0"/>
              </a:spcBef>
              <a:buClrTx/>
              <a:buSzTx/>
              <a:buFontTx/>
              <a:buNone/>
            </a:pPr>
            <a:r>
              <a:rPr lang="zh-CN" altLang="en-US">
                <a:latin typeface="Times New Roman" pitchFamily="18" charset="0"/>
              </a:rPr>
              <a:t>  </a:t>
            </a:r>
            <a:r>
              <a:rPr lang="en-US" altLang="zh-CN">
                <a:latin typeface="Times New Roman" pitchFamily="18" charset="0"/>
              </a:rPr>
              <a:t>U       ( A F C D E) </a:t>
            </a:r>
          </a:p>
          <a:p>
            <a:pPr algn="just">
              <a:spcBef>
                <a:spcPct val="0"/>
              </a:spcBef>
              <a:buClrTx/>
              <a:buSzTx/>
              <a:buFontTx/>
              <a:buNone/>
            </a:pPr>
            <a:r>
              <a:rPr lang="en-US" altLang="zh-CN">
                <a:latin typeface="Times New Roman" pitchFamily="18" charset="0"/>
              </a:rPr>
              <a:t>  V-U   (B  )         </a:t>
            </a:r>
          </a:p>
          <a:p>
            <a:pPr algn="just">
              <a:spcBef>
                <a:spcPct val="0"/>
              </a:spcBef>
              <a:buClrTx/>
              <a:buSzTx/>
              <a:buFontTx/>
              <a:buNone/>
            </a:pPr>
            <a:r>
              <a:rPr lang="zh-CN" altLang="en-US">
                <a:latin typeface="Times New Roman" pitchFamily="18" charset="0"/>
              </a:rPr>
              <a:t> </a:t>
            </a:r>
          </a:p>
          <a:p>
            <a:pPr algn="just">
              <a:spcBef>
                <a:spcPct val="0"/>
              </a:spcBef>
              <a:buClrTx/>
              <a:buSzTx/>
              <a:buFontTx/>
              <a:buNone/>
            </a:pPr>
            <a:r>
              <a:rPr lang="zh-CN" altLang="en-US">
                <a:latin typeface="Times New Roman" pitchFamily="18" charset="0"/>
              </a:rPr>
              <a:t>         </a:t>
            </a:r>
          </a:p>
          <a:p>
            <a:pPr algn="just">
              <a:spcBef>
                <a:spcPct val="0"/>
              </a:spcBef>
              <a:buClrTx/>
              <a:buSzTx/>
              <a:buFontTx/>
              <a:buNone/>
            </a:pPr>
            <a:endParaRPr lang="zh-CN" altLang="en-US">
              <a:latin typeface="Times New Roman" pitchFamily="18" charset="0"/>
            </a:endParaRPr>
          </a:p>
        </p:txBody>
      </p:sp>
      <p:sp>
        <p:nvSpPr>
          <p:cNvPr id="359428" name="Oval 4"/>
          <p:cNvSpPr>
            <a:spLocks noChangeArrowheads="1"/>
          </p:cNvSpPr>
          <p:nvPr/>
        </p:nvSpPr>
        <p:spPr bwMode="auto">
          <a:xfrm>
            <a:off x="2178050" y="4411663"/>
            <a:ext cx="304800" cy="304800"/>
          </a:xfrm>
          <a:prstGeom prst="ellipse">
            <a:avLst/>
          </a:prstGeom>
          <a:solidFill>
            <a:srgbClr val="FFFF99"/>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29" name="Oval 5"/>
          <p:cNvSpPr>
            <a:spLocks noChangeArrowheads="1"/>
          </p:cNvSpPr>
          <p:nvPr/>
        </p:nvSpPr>
        <p:spPr bwMode="auto">
          <a:xfrm>
            <a:off x="1644650" y="4868863"/>
            <a:ext cx="304800" cy="304800"/>
          </a:xfrm>
          <a:prstGeom prst="ellipse">
            <a:avLst/>
          </a:prstGeom>
          <a:solidFill>
            <a:srgbClr val="FFFF99"/>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30" name="Oval 6"/>
          <p:cNvSpPr>
            <a:spLocks noChangeArrowheads="1"/>
          </p:cNvSpPr>
          <p:nvPr/>
        </p:nvSpPr>
        <p:spPr bwMode="auto">
          <a:xfrm>
            <a:off x="2330450" y="5402263"/>
            <a:ext cx="304800" cy="304800"/>
          </a:xfrm>
          <a:prstGeom prst="ellipse">
            <a:avLst/>
          </a:prstGeom>
          <a:solidFill>
            <a:srgbClr val="FFFF99"/>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31" name="Oval 7"/>
          <p:cNvSpPr>
            <a:spLocks noChangeArrowheads="1"/>
          </p:cNvSpPr>
          <p:nvPr/>
        </p:nvSpPr>
        <p:spPr bwMode="auto">
          <a:xfrm>
            <a:off x="4768850" y="42592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32" name="Oval 8"/>
          <p:cNvSpPr>
            <a:spLocks noChangeArrowheads="1"/>
          </p:cNvSpPr>
          <p:nvPr/>
        </p:nvSpPr>
        <p:spPr bwMode="auto">
          <a:xfrm>
            <a:off x="5226050" y="46402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33" name="Oval 9"/>
          <p:cNvSpPr>
            <a:spLocks noChangeArrowheads="1"/>
          </p:cNvSpPr>
          <p:nvPr/>
        </p:nvSpPr>
        <p:spPr bwMode="auto">
          <a:xfrm>
            <a:off x="4845050" y="56308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34" name="Oval 10"/>
          <p:cNvSpPr>
            <a:spLocks noChangeArrowheads="1"/>
          </p:cNvSpPr>
          <p:nvPr/>
        </p:nvSpPr>
        <p:spPr bwMode="auto">
          <a:xfrm>
            <a:off x="4540250" y="48688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35" name="Oval 11"/>
          <p:cNvSpPr>
            <a:spLocks noChangeArrowheads="1"/>
          </p:cNvSpPr>
          <p:nvPr/>
        </p:nvSpPr>
        <p:spPr bwMode="auto">
          <a:xfrm>
            <a:off x="5226050" y="5173663"/>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36" name="Line 12"/>
          <p:cNvSpPr>
            <a:spLocks noChangeShapeType="1"/>
          </p:cNvSpPr>
          <p:nvPr/>
        </p:nvSpPr>
        <p:spPr bwMode="auto">
          <a:xfrm flipV="1">
            <a:off x="2559050" y="4411663"/>
            <a:ext cx="2209800" cy="152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37" name="Line 13"/>
          <p:cNvSpPr>
            <a:spLocks noChangeShapeType="1"/>
          </p:cNvSpPr>
          <p:nvPr/>
        </p:nvSpPr>
        <p:spPr bwMode="auto">
          <a:xfrm>
            <a:off x="1949450" y="5021263"/>
            <a:ext cx="3276600" cy="3048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38" name="Line 14"/>
          <p:cNvSpPr>
            <a:spLocks noChangeShapeType="1"/>
          </p:cNvSpPr>
          <p:nvPr/>
        </p:nvSpPr>
        <p:spPr bwMode="auto">
          <a:xfrm>
            <a:off x="2635250" y="5554663"/>
            <a:ext cx="2209800" cy="2286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39" name="Line 15"/>
          <p:cNvSpPr>
            <a:spLocks noChangeShapeType="1"/>
          </p:cNvSpPr>
          <p:nvPr/>
        </p:nvSpPr>
        <p:spPr bwMode="auto">
          <a:xfrm flipV="1">
            <a:off x="2635250" y="5021263"/>
            <a:ext cx="190500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40" name="Line 16"/>
          <p:cNvSpPr>
            <a:spLocks noChangeShapeType="1"/>
          </p:cNvSpPr>
          <p:nvPr/>
        </p:nvSpPr>
        <p:spPr bwMode="auto">
          <a:xfrm>
            <a:off x="2482850" y="4564063"/>
            <a:ext cx="2743200" cy="2286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41" name="Line 17"/>
          <p:cNvSpPr>
            <a:spLocks noChangeShapeType="1"/>
          </p:cNvSpPr>
          <p:nvPr/>
        </p:nvSpPr>
        <p:spPr bwMode="auto">
          <a:xfrm flipV="1">
            <a:off x="1949450" y="4487863"/>
            <a:ext cx="281940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42" name="Line 18"/>
          <p:cNvSpPr>
            <a:spLocks noChangeShapeType="1"/>
          </p:cNvSpPr>
          <p:nvPr/>
        </p:nvSpPr>
        <p:spPr bwMode="auto">
          <a:xfrm>
            <a:off x="2482850" y="4640263"/>
            <a:ext cx="2057400" cy="3810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43" name="Line 19"/>
          <p:cNvSpPr>
            <a:spLocks noChangeShapeType="1"/>
          </p:cNvSpPr>
          <p:nvPr/>
        </p:nvSpPr>
        <p:spPr bwMode="auto">
          <a:xfrm>
            <a:off x="2482850" y="4640263"/>
            <a:ext cx="2057400" cy="381000"/>
          </a:xfrm>
          <a:prstGeom prst="line">
            <a:avLst/>
          </a:prstGeom>
          <a:noFill/>
          <a:ln w="38100" cap="sq">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9444" name="Group 20"/>
          <p:cNvGrpSpPr>
            <a:grpSpLocks/>
          </p:cNvGrpSpPr>
          <p:nvPr/>
        </p:nvGrpSpPr>
        <p:grpSpPr bwMode="auto">
          <a:xfrm>
            <a:off x="1476375" y="4259263"/>
            <a:ext cx="1387475" cy="1600200"/>
            <a:chOff x="1574" y="3120"/>
            <a:chExt cx="874" cy="1008"/>
          </a:xfrm>
        </p:grpSpPr>
        <p:sp>
          <p:nvSpPr>
            <p:cNvPr id="359445" name="AutoShape 21"/>
            <p:cNvSpPr>
              <a:spLocks noChangeArrowheads="1"/>
            </p:cNvSpPr>
            <p:nvPr/>
          </p:nvSpPr>
          <p:spPr bwMode="auto">
            <a:xfrm>
              <a:off x="1584" y="3120"/>
              <a:ext cx="864" cy="1008"/>
            </a:xfrm>
            <a:prstGeom prst="roundRect">
              <a:avLst>
                <a:gd name="adj" fmla="val 16667"/>
              </a:avLst>
            </a:prstGeom>
            <a:noFill/>
            <a:ln w="12700" cap="sq">
              <a:solidFill>
                <a:srgbClr val="3333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46" name="Text Box 22"/>
            <p:cNvSpPr txBox="1">
              <a:spLocks noChangeArrowheads="1"/>
            </p:cNvSpPr>
            <p:nvPr/>
          </p:nvSpPr>
          <p:spPr bwMode="auto">
            <a:xfrm>
              <a:off x="1574" y="3724"/>
              <a:ext cx="3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00CC"/>
                  </a:solidFill>
                  <a:latin typeface="Times New Roman" pitchFamily="18" charset="0"/>
                </a:rPr>
                <a:t>U</a:t>
              </a:r>
            </a:p>
          </p:txBody>
        </p:sp>
      </p:grpSp>
      <p:grpSp>
        <p:nvGrpSpPr>
          <p:cNvPr id="359447" name="Group 23"/>
          <p:cNvGrpSpPr>
            <a:grpSpLocks/>
          </p:cNvGrpSpPr>
          <p:nvPr/>
        </p:nvGrpSpPr>
        <p:grpSpPr bwMode="auto">
          <a:xfrm>
            <a:off x="5219700" y="908050"/>
            <a:ext cx="3457575" cy="3276600"/>
            <a:chOff x="431" y="1253"/>
            <a:chExt cx="2178" cy="2064"/>
          </a:xfrm>
        </p:grpSpPr>
        <p:sp>
          <p:nvSpPr>
            <p:cNvPr id="359448" name="Oval 24"/>
            <p:cNvSpPr>
              <a:spLocks noChangeArrowheads="1"/>
            </p:cNvSpPr>
            <p:nvPr/>
          </p:nvSpPr>
          <p:spPr bwMode="auto">
            <a:xfrm>
              <a:off x="1338" y="1253"/>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359449" name="Oval 25"/>
            <p:cNvSpPr>
              <a:spLocks noChangeArrowheads="1"/>
            </p:cNvSpPr>
            <p:nvPr/>
          </p:nvSpPr>
          <p:spPr bwMode="auto">
            <a:xfrm>
              <a:off x="431" y="1933"/>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359450" name="Oval 26"/>
            <p:cNvSpPr>
              <a:spLocks noChangeArrowheads="1"/>
            </p:cNvSpPr>
            <p:nvPr/>
          </p:nvSpPr>
          <p:spPr bwMode="auto">
            <a:xfrm>
              <a:off x="930" y="2886"/>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t>
              </a:r>
            </a:p>
          </p:txBody>
        </p:sp>
        <p:sp>
          <p:nvSpPr>
            <p:cNvPr id="359451" name="Oval 27"/>
            <p:cNvSpPr>
              <a:spLocks noChangeArrowheads="1"/>
            </p:cNvSpPr>
            <p:nvPr/>
          </p:nvSpPr>
          <p:spPr bwMode="auto">
            <a:xfrm>
              <a:off x="1882" y="2886"/>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a:t>
              </a:r>
            </a:p>
          </p:txBody>
        </p:sp>
        <p:sp>
          <p:nvSpPr>
            <p:cNvPr id="359452" name="Oval 28"/>
            <p:cNvSpPr>
              <a:spLocks noChangeArrowheads="1"/>
            </p:cNvSpPr>
            <p:nvPr/>
          </p:nvSpPr>
          <p:spPr bwMode="auto">
            <a:xfrm>
              <a:off x="2200" y="1888"/>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p>
          </p:txBody>
        </p:sp>
        <p:sp>
          <p:nvSpPr>
            <p:cNvPr id="359453" name="Oval 29"/>
            <p:cNvSpPr>
              <a:spLocks noChangeArrowheads="1"/>
            </p:cNvSpPr>
            <p:nvPr/>
          </p:nvSpPr>
          <p:spPr bwMode="auto">
            <a:xfrm>
              <a:off x="1383" y="2160"/>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a:t>
              </a:r>
            </a:p>
          </p:txBody>
        </p:sp>
        <p:sp>
          <p:nvSpPr>
            <p:cNvPr id="359454" name="Line 30"/>
            <p:cNvSpPr>
              <a:spLocks noChangeShapeType="1"/>
            </p:cNvSpPr>
            <p:nvPr/>
          </p:nvSpPr>
          <p:spPr bwMode="auto">
            <a:xfrm flipH="1">
              <a:off x="658" y="1434"/>
              <a:ext cx="680" cy="544"/>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455" name="Line 31"/>
            <p:cNvSpPr>
              <a:spLocks noChangeShapeType="1"/>
            </p:cNvSpPr>
            <p:nvPr/>
          </p:nvSpPr>
          <p:spPr bwMode="auto">
            <a:xfrm>
              <a:off x="612" y="2205"/>
              <a:ext cx="408" cy="681"/>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456" name="Line 32"/>
            <p:cNvSpPr>
              <a:spLocks noChangeShapeType="1"/>
            </p:cNvSpPr>
            <p:nvPr/>
          </p:nvSpPr>
          <p:spPr bwMode="auto">
            <a:xfrm>
              <a:off x="703" y="2069"/>
              <a:ext cx="680" cy="182"/>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457" name="Line 33"/>
            <p:cNvSpPr>
              <a:spLocks noChangeShapeType="1"/>
            </p:cNvSpPr>
            <p:nvPr/>
          </p:nvSpPr>
          <p:spPr bwMode="auto">
            <a:xfrm flipH="1">
              <a:off x="1156" y="2432"/>
              <a:ext cx="318" cy="499"/>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458" name="Line 34"/>
            <p:cNvSpPr>
              <a:spLocks noChangeShapeType="1"/>
            </p:cNvSpPr>
            <p:nvPr/>
          </p:nvSpPr>
          <p:spPr bwMode="auto">
            <a:xfrm>
              <a:off x="1202" y="3067"/>
              <a:ext cx="680" cy="0"/>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459" name="Line 35"/>
            <p:cNvSpPr>
              <a:spLocks noChangeShapeType="1"/>
            </p:cNvSpPr>
            <p:nvPr/>
          </p:nvSpPr>
          <p:spPr bwMode="auto">
            <a:xfrm>
              <a:off x="1610" y="2387"/>
              <a:ext cx="363" cy="499"/>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460" name="Line 36"/>
            <p:cNvSpPr>
              <a:spLocks noChangeShapeType="1"/>
            </p:cNvSpPr>
            <p:nvPr/>
          </p:nvSpPr>
          <p:spPr bwMode="auto">
            <a:xfrm flipV="1">
              <a:off x="2064" y="2160"/>
              <a:ext cx="272" cy="726"/>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461" name="Line 37"/>
            <p:cNvSpPr>
              <a:spLocks noChangeShapeType="1"/>
            </p:cNvSpPr>
            <p:nvPr/>
          </p:nvSpPr>
          <p:spPr bwMode="auto">
            <a:xfrm>
              <a:off x="1610" y="1434"/>
              <a:ext cx="680" cy="454"/>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462" name="Line 38"/>
            <p:cNvSpPr>
              <a:spLocks noChangeShapeType="1"/>
            </p:cNvSpPr>
            <p:nvPr/>
          </p:nvSpPr>
          <p:spPr bwMode="auto">
            <a:xfrm flipV="1">
              <a:off x="1655" y="2069"/>
              <a:ext cx="545" cy="182"/>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463" name="Text Box 39"/>
            <p:cNvSpPr txBox="1">
              <a:spLocks noChangeArrowheads="1"/>
            </p:cNvSpPr>
            <p:nvPr/>
          </p:nvSpPr>
          <p:spPr bwMode="auto">
            <a:xfrm>
              <a:off x="748" y="1479"/>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34</a:t>
              </a:r>
            </a:p>
          </p:txBody>
        </p:sp>
        <p:sp>
          <p:nvSpPr>
            <p:cNvPr id="359464" name="Text Box 40"/>
            <p:cNvSpPr txBox="1">
              <a:spLocks noChangeArrowheads="1"/>
            </p:cNvSpPr>
            <p:nvPr/>
          </p:nvSpPr>
          <p:spPr bwMode="auto">
            <a:xfrm>
              <a:off x="1791" y="1389"/>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12</a:t>
              </a:r>
            </a:p>
          </p:txBody>
        </p:sp>
        <p:sp>
          <p:nvSpPr>
            <p:cNvPr id="359465" name="Text Box 41"/>
            <p:cNvSpPr txBox="1">
              <a:spLocks noChangeArrowheads="1"/>
            </p:cNvSpPr>
            <p:nvPr/>
          </p:nvSpPr>
          <p:spPr bwMode="auto">
            <a:xfrm>
              <a:off x="930" y="1933"/>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19</a:t>
              </a:r>
            </a:p>
          </p:txBody>
        </p:sp>
        <p:sp>
          <p:nvSpPr>
            <p:cNvPr id="359466" name="Text Box 42"/>
            <p:cNvSpPr txBox="1">
              <a:spLocks noChangeArrowheads="1"/>
            </p:cNvSpPr>
            <p:nvPr/>
          </p:nvSpPr>
          <p:spPr bwMode="auto">
            <a:xfrm>
              <a:off x="1655" y="1933"/>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26</a:t>
              </a:r>
            </a:p>
          </p:txBody>
        </p:sp>
        <p:sp>
          <p:nvSpPr>
            <p:cNvPr id="359467" name="Text Box 43"/>
            <p:cNvSpPr txBox="1">
              <a:spLocks noChangeArrowheads="1"/>
            </p:cNvSpPr>
            <p:nvPr/>
          </p:nvSpPr>
          <p:spPr bwMode="auto">
            <a:xfrm>
              <a:off x="476" y="238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46</a:t>
              </a:r>
            </a:p>
          </p:txBody>
        </p:sp>
        <p:sp>
          <p:nvSpPr>
            <p:cNvPr id="359468" name="Text Box 44"/>
            <p:cNvSpPr txBox="1">
              <a:spLocks noChangeArrowheads="1"/>
            </p:cNvSpPr>
            <p:nvPr/>
          </p:nvSpPr>
          <p:spPr bwMode="auto">
            <a:xfrm>
              <a:off x="1066" y="247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25</a:t>
              </a:r>
            </a:p>
          </p:txBody>
        </p:sp>
        <p:sp>
          <p:nvSpPr>
            <p:cNvPr id="359469" name="Text Box 45"/>
            <p:cNvSpPr txBox="1">
              <a:spLocks noChangeArrowheads="1"/>
            </p:cNvSpPr>
            <p:nvPr/>
          </p:nvSpPr>
          <p:spPr bwMode="auto">
            <a:xfrm>
              <a:off x="1701" y="238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25</a:t>
              </a:r>
            </a:p>
          </p:txBody>
        </p:sp>
        <p:sp>
          <p:nvSpPr>
            <p:cNvPr id="359470" name="Text Box 46"/>
            <p:cNvSpPr txBox="1">
              <a:spLocks noChangeArrowheads="1"/>
            </p:cNvSpPr>
            <p:nvPr/>
          </p:nvSpPr>
          <p:spPr bwMode="auto">
            <a:xfrm>
              <a:off x="1293" y="306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17</a:t>
              </a:r>
            </a:p>
          </p:txBody>
        </p:sp>
        <p:sp>
          <p:nvSpPr>
            <p:cNvPr id="359471" name="Text Box 47"/>
            <p:cNvSpPr txBox="1">
              <a:spLocks noChangeArrowheads="1"/>
            </p:cNvSpPr>
            <p:nvPr/>
          </p:nvSpPr>
          <p:spPr bwMode="auto">
            <a:xfrm>
              <a:off x="2200" y="243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38</a:t>
              </a:r>
            </a:p>
          </p:txBody>
        </p:sp>
      </p:grpSp>
      <p:grpSp>
        <p:nvGrpSpPr>
          <p:cNvPr id="359472" name="Group 48"/>
          <p:cNvGrpSpPr>
            <a:grpSpLocks/>
          </p:cNvGrpSpPr>
          <p:nvPr/>
        </p:nvGrpSpPr>
        <p:grpSpPr bwMode="auto">
          <a:xfrm>
            <a:off x="4262438" y="4076700"/>
            <a:ext cx="2514600" cy="1981200"/>
            <a:chOff x="3312" y="3024"/>
            <a:chExt cx="1584" cy="1248"/>
          </a:xfrm>
        </p:grpSpPr>
        <p:sp>
          <p:nvSpPr>
            <p:cNvPr id="359473" name="Oval 49"/>
            <p:cNvSpPr>
              <a:spLocks noChangeArrowheads="1"/>
            </p:cNvSpPr>
            <p:nvPr/>
          </p:nvSpPr>
          <p:spPr bwMode="auto">
            <a:xfrm>
              <a:off x="3312" y="3024"/>
              <a:ext cx="960" cy="1248"/>
            </a:xfrm>
            <a:prstGeom prst="ellipse">
              <a:avLst/>
            </a:prstGeom>
            <a:noFill/>
            <a:ln w="12700" cap="sq">
              <a:solidFill>
                <a:srgbClr val="00008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74" name="Text Box 50"/>
            <p:cNvSpPr txBox="1">
              <a:spLocks noChangeArrowheads="1"/>
            </p:cNvSpPr>
            <p:nvPr/>
          </p:nvSpPr>
          <p:spPr bwMode="auto">
            <a:xfrm>
              <a:off x="4224" y="3196"/>
              <a:ext cx="6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a:solidFill>
                    <a:srgbClr val="0000CC"/>
                  </a:solidFill>
                  <a:latin typeface="Times New Roman" pitchFamily="18" charset="0"/>
                </a:rPr>
                <a:t>V-U</a:t>
              </a:r>
            </a:p>
          </p:txBody>
        </p:sp>
      </p:grpSp>
      <p:sp>
        <p:nvSpPr>
          <p:cNvPr id="359475" name="Line 51"/>
          <p:cNvSpPr>
            <a:spLocks noChangeShapeType="1"/>
          </p:cNvSpPr>
          <p:nvPr/>
        </p:nvSpPr>
        <p:spPr bwMode="auto">
          <a:xfrm>
            <a:off x="5651500" y="2205038"/>
            <a:ext cx="1079500" cy="288925"/>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476" name="Line 52"/>
          <p:cNvSpPr>
            <a:spLocks noChangeShapeType="1"/>
          </p:cNvSpPr>
          <p:nvPr/>
        </p:nvSpPr>
        <p:spPr bwMode="auto">
          <a:xfrm flipV="1">
            <a:off x="5580063" y="1196975"/>
            <a:ext cx="1079500" cy="863600"/>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478" name="Line 54"/>
          <p:cNvSpPr>
            <a:spLocks noChangeShapeType="1"/>
          </p:cNvSpPr>
          <p:nvPr/>
        </p:nvSpPr>
        <p:spPr bwMode="auto">
          <a:xfrm flipV="1">
            <a:off x="7164388" y="2205038"/>
            <a:ext cx="863600" cy="287337"/>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479" name="Line 55"/>
          <p:cNvSpPr>
            <a:spLocks noChangeShapeType="1"/>
          </p:cNvSpPr>
          <p:nvPr/>
        </p:nvSpPr>
        <p:spPr bwMode="auto">
          <a:xfrm flipH="1">
            <a:off x="6372225" y="2781300"/>
            <a:ext cx="479425" cy="792163"/>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481" name="Line 57"/>
          <p:cNvSpPr>
            <a:spLocks noChangeShapeType="1"/>
          </p:cNvSpPr>
          <p:nvPr/>
        </p:nvSpPr>
        <p:spPr bwMode="auto">
          <a:xfrm>
            <a:off x="6443663" y="3789363"/>
            <a:ext cx="1081087" cy="0"/>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482" name="Line 58"/>
          <p:cNvSpPr>
            <a:spLocks noChangeShapeType="1"/>
          </p:cNvSpPr>
          <p:nvPr/>
        </p:nvSpPr>
        <p:spPr bwMode="auto">
          <a:xfrm>
            <a:off x="6443663" y="3789363"/>
            <a:ext cx="1081087" cy="0"/>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485" name="Line 61"/>
          <p:cNvSpPr>
            <a:spLocks noChangeShapeType="1"/>
          </p:cNvSpPr>
          <p:nvPr/>
        </p:nvSpPr>
        <p:spPr bwMode="auto">
          <a:xfrm flipH="1" flipV="1">
            <a:off x="7091363" y="1196975"/>
            <a:ext cx="1081087" cy="719138"/>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486" name="Line 62"/>
          <p:cNvSpPr>
            <a:spLocks noChangeShapeType="1"/>
          </p:cNvSpPr>
          <p:nvPr/>
        </p:nvSpPr>
        <p:spPr bwMode="auto">
          <a:xfrm flipV="1">
            <a:off x="7164388" y="2205038"/>
            <a:ext cx="863600" cy="287337"/>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487" name="Freeform 63"/>
          <p:cNvSpPr>
            <a:spLocks/>
          </p:cNvSpPr>
          <p:nvPr/>
        </p:nvSpPr>
        <p:spPr bwMode="auto">
          <a:xfrm>
            <a:off x="4859338" y="1773238"/>
            <a:ext cx="3887787" cy="82550"/>
          </a:xfrm>
          <a:custGeom>
            <a:avLst/>
            <a:gdLst>
              <a:gd name="T0" fmla="*/ 0 w 2449"/>
              <a:gd name="T1" fmla="*/ 45 h 52"/>
              <a:gd name="T2" fmla="*/ 1316 w 2449"/>
              <a:gd name="T3" fmla="*/ 0 h 52"/>
              <a:gd name="T4" fmla="*/ 2268 w 2449"/>
              <a:gd name="T5" fmla="*/ 45 h 52"/>
              <a:gd name="T6" fmla="*/ 2404 w 2449"/>
              <a:gd name="T7" fmla="*/ 45 h 52"/>
            </a:gdLst>
            <a:ahLst/>
            <a:cxnLst>
              <a:cxn ang="0">
                <a:pos x="T0" y="T1"/>
              </a:cxn>
              <a:cxn ang="0">
                <a:pos x="T2" y="T3"/>
              </a:cxn>
              <a:cxn ang="0">
                <a:pos x="T4" y="T5"/>
              </a:cxn>
              <a:cxn ang="0">
                <a:pos x="T6" y="T7"/>
              </a:cxn>
            </a:cxnLst>
            <a:rect l="0" t="0" r="r" b="b"/>
            <a:pathLst>
              <a:path w="2449" h="52">
                <a:moveTo>
                  <a:pt x="0" y="45"/>
                </a:moveTo>
                <a:cubicBezTo>
                  <a:pt x="469" y="22"/>
                  <a:pt x="938" y="0"/>
                  <a:pt x="1316" y="0"/>
                </a:cubicBezTo>
                <a:cubicBezTo>
                  <a:pt x="1694" y="0"/>
                  <a:pt x="2087" y="38"/>
                  <a:pt x="2268" y="45"/>
                </a:cubicBezTo>
                <a:cubicBezTo>
                  <a:pt x="2449" y="52"/>
                  <a:pt x="2426" y="48"/>
                  <a:pt x="2404" y="45"/>
                </a:cubicBezTo>
              </a:path>
            </a:pathLst>
          </a:custGeom>
          <a:noFill/>
          <a:ln w="50800" cap="flat" cmpd="sng">
            <a:solidFill>
              <a:srgbClr val="FF0000"/>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488" name="Line 64"/>
          <p:cNvSpPr>
            <a:spLocks noChangeShapeType="1"/>
          </p:cNvSpPr>
          <p:nvPr/>
        </p:nvSpPr>
        <p:spPr bwMode="auto">
          <a:xfrm flipH="1" flipV="1">
            <a:off x="7092950" y="1196975"/>
            <a:ext cx="1081088" cy="719138"/>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063367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9476"/>
                                        </p:tgtEl>
                                        <p:attrNameLst>
                                          <p:attrName>style.visibility</p:attrName>
                                        </p:attrNameLst>
                                      </p:cBhvr>
                                      <p:to>
                                        <p:strVal val="visible"/>
                                      </p:to>
                                    </p:set>
                                    <p:animEffect transition="in" filter="wipe(down)">
                                      <p:cBhvr>
                                        <p:cTn id="7" dur="500"/>
                                        <p:tgtEl>
                                          <p:spTgt spid="3594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59478"/>
                                        </p:tgtEl>
                                        <p:attrNameLst>
                                          <p:attrName>style.visibility</p:attrName>
                                        </p:attrNameLst>
                                      </p:cBhvr>
                                      <p:to>
                                        <p:strVal val="visible"/>
                                      </p:to>
                                    </p:set>
                                    <p:animEffect transition="in" filter="wipe(down)">
                                      <p:cBhvr>
                                        <p:cTn id="12" dur="500"/>
                                        <p:tgtEl>
                                          <p:spTgt spid="3594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9481"/>
                                        </p:tgtEl>
                                        <p:attrNameLst>
                                          <p:attrName>style.visibility</p:attrName>
                                        </p:attrNameLst>
                                      </p:cBhvr>
                                      <p:to>
                                        <p:strVal val="visible"/>
                                      </p:to>
                                    </p:set>
                                    <p:animEffect transition="in" filter="wipe(left)">
                                      <p:cBhvr>
                                        <p:cTn id="17" dur="500"/>
                                        <p:tgtEl>
                                          <p:spTgt spid="3594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59485"/>
                                        </p:tgtEl>
                                        <p:attrNameLst>
                                          <p:attrName>style.visibility</p:attrName>
                                        </p:attrNameLst>
                                      </p:cBhvr>
                                      <p:to>
                                        <p:strVal val="visible"/>
                                      </p:to>
                                    </p:set>
                                    <p:animEffect transition="in" filter="wipe(down)">
                                      <p:cBhvr>
                                        <p:cTn id="22" dur="500"/>
                                        <p:tgtEl>
                                          <p:spTgt spid="3594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59488"/>
                                        </p:tgtEl>
                                        <p:attrNameLst>
                                          <p:attrName>style.visibility</p:attrName>
                                        </p:attrNameLst>
                                      </p:cBhvr>
                                      <p:to>
                                        <p:strVal val="visible"/>
                                      </p:to>
                                    </p:set>
                                    <p:animEffect transition="in" filter="wipe(down)">
                                      <p:cBhvr>
                                        <p:cTn id="27" dur="500"/>
                                        <p:tgtEl>
                                          <p:spTgt spid="359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76" grpId="0" animBg="1"/>
      <p:bldP spid="359478" grpId="0" animBg="1"/>
      <p:bldP spid="359481" grpId="0" animBg="1"/>
      <p:bldP spid="359485" grpId="0" animBg="1"/>
      <p:bldP spid="35948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5"/>
          <p:cNvSpPr>
            <a:spLocks noGrp="1"/>
          </p:cNvSpPr>
          <p:nvPr>
            <p:ph type="sldNum" sz="quarter" idx="4294967295"/>
          </p:nvPr>
        </p:nvSpPr>
        <p:spPr>
          <a:xfrm>
            <a:off x="6648450" y="6070600"/>
            <a:ext cx="1905000" cy="457200"/>
          </a:xfrm>
          <a:prstGeom prst="rect">
            <a:avLst/>
          </a:prstGeom>
        </p:spPr>
        <p:txBody>
          <a:bodyPr/>
          <a:lstStyle/>
          <a:p>
            <a:r>
              <a:rPr lang="en-US" altLang="zh-CN"/>
              <a:t>-</a:t>
            </a:r>
            <a:fld id="{1B2B2296-DE99-43E4-A577-3F97365F2773}" type="slidenum">
              <a:rPr lang="en-US" altLang="zh-CN"/>
              <a:pPr/>
              <a:t>95</a:t>
            </a:fld>
            <a:r>
              <a:rPr lang="en-US" altLang="zh-CN"/>
              <a:t>-</a:t>
            </a:r>
          </a:p>
        </p:txBody>
      </p:sp>
      <p:sp>
        <p:nvSpPr>
          <p:cNvPr id="367618" name="Rectangle 2"/>
          <p:cNvSpPr>
            <a:spLocks noGrp="1" noChangeArrowheads="1"/>
          </p:cNvSpPr>
          <p:nvPr>
            <p:ph type="title"/>
          </p:nvPr>
        </p:nvSpPr>
        <p:spPr/>
        <p:txBody>
          <a:bodyPr/>
          <a:lstStyle/>
          <a:p>
            <a:r>
              <a:rPr lang="zh-CN" altLang="en-US" dirty="0"/>
              <a:t>1、普里姆算法 </a:t>
            </a:r>
          </a:p>
        </p:txBody>
      </p:sp>
      <p:grpSp>
        <p:nvGrpSpPr>
          <p:cNvPr id="367619" name="Group 3"/>
          <p:cNvGrpSpPr>
            <a:grpSpLocks/>
          </p:cNvGrpSpPr>
          <p:nvPr/>
        </p:nvGrpSpPr>
        <p:grpSpPr bwMode="auto">
          <a:xfrm>
            <a:off x="1370013" y="1790700"/>
            <a:ext cx="5715000" cy="4389438"/>
            <a:chOff x="768" y="739"/>
            <a:chExt cx="3600" cy="2765"/>
          </a:xfrm>
        </p:grpSpPr>
        <p:sp>
          <p:nvSpPr>
            <p:cNvPr id="367620" name="Oval 4"/>
            <p:cNvSpPr>
              <a:spLocks noChangeArrowheads="1"/>
            </p:cNvSpPr>
            <p:nvPr/>
          </p:nvSpPr>
          <p:spPr bwMode="auto">
            <a:xfrm>
              <a:off x="1152" y="864"/>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rPr>
                <a:t>a</a:t>
              </a:r>
              <a:endParaRPr kumimoji="1" lang="en-US" altLang="zh-CN">
                <a:latin typeface="Times New Roman" pitchFamily="18" charset="0"/>
              </a:endParaRPr>
            </a:p>
          </p:txBody>
        </p:sp>
        <p:sp>
          <p:nvSpPr>
            <p:cNvPr id="367621" name="Oval 5"/>
            <p:cNvSpPr>
              <a:spLocks noChangeArrowheads="1"/>
            </p:cNvSpPr>
            <p:nvPr/>
          </p:nvSpPr>
          <p:spPr bwMode="auto">
            <a:xfrm>
              <a:off x="2928" y="864"/>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rPr>
                <a:t>b</a:t>
              </a:r>
              <a:endParaRPr kumimoji="1" lang="en-US" altLang="zh-CN">
                <a:latin typeface="Times New Roman" pitchFamily="18" charset="0"/>
              </a:endParaRPr>
            </a:p>
          </p:txBody>
        </p:sp>
        <p:sp>
          <p:nvSpPr>
            <p:cNvPr id="367622" name="Oval 6"/>
            <p:cNvSpPr>
              <a:spLocks noChangeArrowheads="1"/>
            </p:cNvSpPr>
            <p:nvPr/>
          </p:nvSpPr>
          <p:spPr bwMode="auto">
            <a:xfrm>
              <a:off x="4032" y="1392"/>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rPr>
                <a:t>c</a:t>
              </a:r>
              <a:endParaRPr kumimoji="1" lang="en-US" altLang="zh-CN">
                <a:latin typeface="Times New Roman" pitchFamily="18" charset="0"/>
              </a:endParaRPr>
            </a:p>
          </p:txBody>
        </p:sp>
        <p:sp>
          <p:nvSpPr>
            <p:cNvPr id="367623" name="Oval 7"/>
            <p:cNvSpPr>
              <a:spLocks noChangeArrowheads="1"/>
            </p:cNvSpPr>
            <p:nvPr/>
          </p:nvSpPr>
          <p:spPr bwMode="auto">
            <a:xfrm>
              <a:off x="3072" y="2448"/>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rPr>
                <a:t>d</a:t>
              </a:r>
              <a:endParaRPr kumimoji="1" lang="en-US" altLang="zh-CN">
                <a:latin typeface="Times New Roman" pitchFamily="18" charset="0"/>
              </a:endParaRPr>
            </a:p>
          </p:txBody>
        </p:sp>
        <p:sp>
          <p:nvSpPr>
            <p:cNvPr id="367624" name="Oval 8"/>
            <p:cNvSpPr>
              <a:spLocks noChangeArrowheads="1"/>
            </p:cNvSpPr>
            <p:nvPr/>
          </p:nvSpPr>
          <p:spPr bwMode="auto">
            <a:xfrm>
              <a:off x="2016" y="1872"/>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rPr>
                <a:t>e</a:t>
              </a:r>
              <a:endParaRPr kumimoji="1" lang="en-US" altLang="zh-CN">
                <a:latin typeface="Times New Roman" pitchFamily="18" charset="0"/>
              </a:endParaRPr>
            </a:p>
          </p:txBody>
        </p:sp>
        <p:sp>
          <p:nvSpPr>
            <p:cNvPr id="367625" name="Oval 9"/>
            <p:cNvSpPr>
              <a:spLocks noChangeArrowheads="1"/>
            </p:cNvSpPr>
            <p:nvPr/>
          </p:nvSpPr>
          <p:spPr bwMode="auto">
            <a:xfrm>
              <a:off x="768" y="2448"/>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rPr>
                <a:t>g</a:t>
              </a:r>
              <a:endParaRPr kumimoji="1" lang="en-US" altLang="zh-CN">
                <a:latin typeface="Times New Roman" pitchFamily="18" charset="0"/>
              </a:endParaRPr>
            </a:p>
          </p:txBody>
        </p:sp>
        <p:sp>
          <p:nvSpPr>
            <p:cNvPr id="367626" name="Oval 10"/>
            <p:cNvSpPr>
              <a:spLocks noChangeArrowheads="1"/>
            </p:cNvSpPr>
            <p:nvPr/>
          </p:nvSpPr>
          <p:spPr bwMode="auto">
            <a:xfrm>
              <a:off x="2208" y="3168"/>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rPr>
                <a:t>f</a:t>
              </a:r>
              <a:endParaRPr kumimoji="1" lang="en-US" altLang="zh-CN">
                <a:latin typeface="Times New Roman" pitchFamily="18" charset="0"/>
              </a:endParaRPr>
            </a:p>
          </p:txBody>
        </p:sp>
        <p:sp>
          <p:nvSpPr>
            <p:cNvPr id="367627" name="Line 11"/>
            <p:cNvSpPr>
              <a:spLocks noChangeShapeType="1"/>
            </p:cNvSpPr>
            <p:nvPr/>
          </p:nvSpPr>
          <p:spPr bwMode="auto">
            <a:xfrm>
              <a:off x="1488" y="1056"/>
              <a:ext cx="1440" cy="0"/>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28" name="Line 12"/>
            <p:cNvSpPr>
              <a:spLocks noChangeShapeType="1"/>
            </p:cNvSpPr>
            <p:nvPr/>
          </p:nvSpPr>
          <p:spPr bwMode="auto">
            <a:xfrm>
              <a:off x="1440" y="1152"/>
              <a:ext cx="624" cy="76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29" name="Line 13"/>
            <p:cNvSpPr>
              <a:spLocks noChangeShapeType="1"/>
            </p:cNvSpPr>
            <p:nvPr/>
          </p:nvSpPr>
          <p:spPr bwMode="auto">
            <a:xfrm flipH="1">
              <a:off x="2304" y="1152"/>
              <a:ext cx="672" cy="76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0" name="Line 14"/>
            <p:cNvSpPr>
              <a:spLocks noChangeShapeType="1"/>
            </p:cNvSpPr>
            <p:nvPr/>
          </p:nvSpPr>
          <p:spPr bwMode="auto">
            <a:xfrm flipH="1">
              <a:off x="960" y="1152"/>
              <a:ext cx="288" cy="1296"/>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1" name="Line 15"/>
            <p:cNvSpPr>
              <a:spLocks noChangeShapeType="1"/>
            </p:cNvSpPr>
            <p:nvPr/>
          </p:nvSpPr>
          <p:spPr bwMode="auto">
            <a:xfrm flipV="1">
              <a:off x="1104" y="2112"/>
              <a:ext cx="960" cy="480"/>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2" name="Line 16"/>
            <p:cNvSpPr>
              <a:spLocks noChangeShapeType="1"/>
            </p:cNvSpPr>
            <p:nvPr/>
          </p:nvSpPr>
          <p:spPr bwMode="auto">
            <a:xfrm>
              <a:off x="2352" y="2112"/>
              <a:ext cx="768"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3" name="Line 17"/>
            <p:cNvSpPr>
              <a:spLocks noChangeShapeType="1"/>
            </p:cNvSpPr>
            <p:nvPr/>
          </p:nvSpPr>
          <p:spPr bwMode="auto">
            <a:xfrm>
              <a:off x="3264" y="1056"/>
              <a:ext cx="816"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4" name="Line 18"/>
            <p:cNvSpPr>
              <a:spLocks noChangeShapeType="1"/>
            </p:cNvSpPr>
            <p:nvPr/>
          </p:nvSpPr>
          <p:spPr bwMode="auto">
            <a:xfrm flipH="1">
              <a:off x="3360" y="1680"/>
              <a:ext cx="720" cy="86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5" name="Line 19"/>
            <p:cNvSpPr>
              <a:spLocks noChangeShapeType="1"/>
            </p:cNvSpPr>
            <p:nvPr/>
          </p:nvSpPr>
          <p:spPr bwMode="auto">
            <a:xfrm>
              <a:off x="3120" y="1200"/>
              <a:ext cx="96" cy="124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6" name="Line 20"/>
            <p:cNvSpPr>
              <a:spLocks noChangeShapeType="1"/>
            </p:cNvSpPr>
            <p:nvPr/>
          </p:nvSpPr>
          <p:spPr bwMode="auto">
            <a:xfrm>
              <a:off x="1056" y="2736"/>
              <a:ext cx="1152" cy="52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7" name="Line 21"/>
            <p:cNvSpPr>
              <a:spLocks noChangeShapeType="1"/>
            </p:cNvSpPr>
            <p:nvPr/>
          </p:nvSpPr>
          <p:spPr bwMode="auto">
            <a:xfrm flipH="1">
              <a:off x="2544" y="2736"/>
              <a:ext cx="576" cy="52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8" name="Text Box 22"/>
            <p:cNvSpPr txBox="1">
              <a:spLocks noChangeArrowheads="1"/>
            </p:cNvSpPr>
            <p:nvPr/>
          </p:nvSpPr>
          <p:spPr bwMode="auto">
            <a:xfrm>
              <a:off x="1910" y="739"/>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tx2"/>
                  </a:solidFill>
                  <a:latin typeface="Times New Roman" pitchFamily="18" charset="0"/>
                </a:rPr>
                <a:t>19</a:t>
              </a:r>
              <a:endParaRPr kumimoji="1" lang="zh-CN" altLang="en-US">
                <a:latin typeface="Times New Roman" pitchFamily="18" charset="0"/>
              </a:endParaRPr>
            </a:p>
          </p:txBody>
        </p:sp>
        <p:sp>
          <p:nvSpPr>
            <p:cNvPr id="367639" name="Text Box 23"/>
            <p:cNvSpPr txBox="1">
              <a:spLocks noChangeArrowheads="1"/>
            </p:cNvSpPr>
            <p:nvPr/>
          </p:nvSpPr>
          <p:spPr bwMode="auto">
            <a:xfrm>
              <a:off x="3504" y="931"/>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tx2"/>
                  </a:solidFill>
                  <a:latin typeface="Times New Roman" pitchFamily="18" charset="0"/>
                </a:rPr>
                <a:t>5</a:t>
              </a:r>
              <a:endParaRPr kumimoji="1" lang="zh-CN" altLang="en-US">
                <a:solidFill>
                  <a:schemeClr val="tx2"/>
                </a:solidFill>
                <a:latin typeface="Times New Roman" pitchFamily="18" charset="0"/>
              </a:endParaRPr>
            </a:p>
          </p:txBody>
        </p:sp>
        <p:sp>
          <p:nvSpPr>
            <p:cNvPr id="367640" name="Text Box 24"/>
            <p:cNvSpPr txBox="1">
              <a:spLocks noChangeArrowheads="1"/>
            </p:cNvSpPr>
            <p:nvPr/>
          </p:nvSpPr>
          <p:spPr bwMode="auto">
            <a:xfrm>
              <a:off x="1680" y="1296"/>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tx2"/>
                  </a:solidFill>
                  <a:latin typeface="Times New Roman" pitchFamily="18" charset="0"/>
                </a:rPr>
                <a:t>14</a:t>
              </a:r>
              <a:endParaRPr kumimoji="1" lang="zh-CN" altLang="en-US">
                <a:latin typeface="Times New Roman" pitchFamily="18" charset="0"/>
              </a:endParaRPr>
            </a:p>
          </p:txBody>
        </p:sp>
        <p:sp>
          <p:nvSpPr>
            <p:cNvPr id="367641" name="Text Box 25"/>
            <p:cNvSpPr txBox="1">
              <a:spLocks noChangeArrowheads="1"/>
            </p:cNvSpPr>
            <p:nvPr/>
          </p:nvSpPr>
          <p:spPr bwMode="auto">
            <a:xfrm>
              <a:off x="768" y="1596"/>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tx2"/>
                  </a:solidFill>
                  <a:latin typeface="Times New Roman" pitchFamily="18" charset="0"/>
                </a:rPr>
                <a:t>18</a:t>
              </a:r>
              <a:endParaRPr kumimoji="1" lang="zh-CN" altLang="en-US" sz="3200">
                <a:latin typeface="Times New Roman" pitchFamily="18" charset="0"/>
              </a:endParaRPr>
            </a:p>
          </p:txBody>
        </p:sp>
        <p:sp>
          <p:nvSpPr>
            <p:cNvPr id="367642" name="Text Box 26"/>
            <p:cNvSpPr txBox="1">
              <a:spLocks noChangeArrowheads="1"/>
            </p:cNvSpPr>
            <p:nvPr/>
          </p:nvSpPr>
          <p:spPr bwMode="auto">
            <a:xfrm>
              <a:off x="1430" y="2940"/>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latin typeface="Times New Roman" pitchFamily="18" charset="0"/>
                </a:rPr>
                <a:t>27</a:t>
              </a:r>
            </a:p>
          </p:txBody>
        </p:sp>
        <p:sp>
          <p:nvSpPr>
            <p:cNvPr id="367643" name="Text Box 27"/>
            <p:cNvSpPr txBox="1">
              <a:spLocks noChangeArrowheads="1"/>
            </p:cNvSpPr>
            <p:nvPr/>
          </p:nvSpPr>
          <p:spPr bwMode="auto">
            <a:xfrm>
              <a:off x="1382" y="2028"/>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tx2"/>
                  </a:solidFill>
                  <a:latin typeface="Times New Roman" pitchFamily="18" charset="0"/>
                </a:rPr>
                <a:t>16</a:t>
              </a:r>
              <a:endParaRPr kumimoji="1" lang="zh-CN" altLang="en-US" sz="3200">
                <a:latin typeface="Times New Roman" pitchFamily="18" charset="0"/>
              </a:endParaRPr>
            </a:p>
          </p:txBody>
        </p:sp>
        <p:sp>
          <p:nvSpPr>
            <p:cNvPr id="367644" name="Text Box 28"/>
            <p:cNvSpPr txBox="1">
              <a:spLocks noChangeArrowheads="1"/>
            </p:cNvSpPr>
            <p:nvPr/>
          </p:nvSpPr>
          <p:spPr bwMode="auto">
            <a:xfrm>
              <a:off x="2534" y="193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tx2"/>
                  </a:solidFill>
                  <a:latin typeface="Times New Roman" pitchFamily="18" charset="0"/>
                </a:rPr>
                <a:t>8</a:t>
              </a:r>
              <a:endParaRPr kumimoji="1" lang="zh-CN" altLang="en-US" sz="3200">
                <a:latin typeface="Times New Roman" pitchFamily="18" charset="0"/>
              </a:endParaRPr>
            </a:p>
          </p:txBody>
        </p:sp>
        <p:sp>
          <p:nvSpPr>
            <p:cNvPr id="367645" name="Text Box 29"/>
            <p:cNvSpPr txBox="1">
              <a:spLocks noChangeArrowheads="1"/>
            </p:cNvSpPr>
            <p:nvPr/>
          </p:nvSpPr>
          <p:spPr bwMode="auto">
            <a:xfrm>
              <a:off x="2688" y="2928"/>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tx2"/>
                  </a:solidFill>
                  <a:latin typeface="Times New Roman" pitchFamily="18" charset="0"/>
                </a:rPr>
                <a:t>21</a:t>
              </a:r>
              <a:endParaRPr kumimoji="1" lang="zh-CN" altLang="en-US" sz="3200">
                <a:latin typeface="Times New Roman" pitchFamily="18" charset="0"/>
              </a:endParaRPr>
            </a:p>
          </p:txBody>
        </p:sp>
        <p:sp>
          <p:nvSpPr>
            <p:cNvPr id="367646" name="Text Box 30"/>
            <p:cNvSpPr txBox="1">
              <a:spLocks noChangeArrowheads="1"/>
            </p:cNvSpPr>
            <p:nvPr/>
          </p:nvSpPr>
          <p:spPr bwMode="auto">
            <a:xfrm>
              <a:off x="3696" y="211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tx2"/>
                  </a:solidFill>
                  <a:latin typeface="Times New Roman" pitchFamily="18" charset="0"/>
                </a:rPr>
                <a:t>3</a:t>
              </a:r>
              <a:endParaRPr kumimoji="1" lang="zh-CN" altLang="en-US" sz="3200">
                <a:latin typeface="Times New Roman" pitchFamily="18" charset="0"/>
              </a:endParaRPr>
            </a:p>
          </p:txBody>
        </p:sp>
        <p:sp>
          <p:nvSpPr>
            <p:cNvPr id="367647" name="Text Box 31"/>
            <p:cNvSpPr txBox="1">
              <a:spLocks noChangeArrowheads="1"/>
            </p:cNvSpPr>
            <p:nvPr/>
          </p:nvSpPr>
          <p:spPr bwMode="auto">
            <a:xfrm>
              <a:off x="2400" y="1171"/>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tx2"/>
                  </a:solidFill>
                  <a:latin typeface="Times New Roman" pitchFamily="18" charset="0"/>
                </a:rPr>
                <a:t>12</a:t>
              </a:r>
              <a:endParaRPr kumimoji="1" lang="zh-CN" altLang="en-US" sz="3200">
                <a:latin typeface="Times New Roman" pitchFamily="18" charset="0"/>
              </a:endParaRPr>
            </a:p>
          </p:txBody>
        </p:sp>
        <p:sp>
          <p:nvSpPr>
            <p:cNvPr id="367648" name="Text Box 32"/>
            <p:cNvSpPr txBox="1">
              <a:spLocks noChangeArrowheads="1"/>
            </p:cNvSpPr>
            <p:nvPr/>
          </p:nvSpPr>
          <p:spPr bwMode="auto">
            <a:xfrm>
              <a:off x="3158" y="1500"/>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tx2"/>
                  </a:solidFill>
                  <a:latin typeface="Times New Roman" pitchFamily="18" charset="0"/>
                </a:rPr>
                <a:t>7</a:t>
              </a:r>
              <a:endParaRPr kumimoji="1" lang="zh-CN" altLang="en-US" sz="3200">
                <a:latin typeface="Times New Roman" pitchFamily="18" charset="0"/>
              </a:endParaRPr>
            </a:p>
          </p:txBody>
        </p:sp>
      </p:grpSp>
      <p:sp>
        <p:nvSpPr>
          <p:cNvPr id="367649" name="Oval 33"/>
          <p:cNvSpPr>
            <a:spLocks noChangeArrowheads="1"/>
          </p:cNvSpPr>
          <p:nvPr/>
        </p:nvSpPr>
        <p:spPr bwMode="auto">
          <a:xfrm>
            <a:off x="1979613" y="1989138"/>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a</a:t>
            </a:r>
            <a:endParaRPr kumimoji="1" lang="en-US" altLang="zh-CN">
              <a:latin typeface="Times New Roman" pitchFamily="18" charset="0"/>
            </a:endParaRPr>
          </a:p>
        </p:txBody>
      </p:sp>
      <p:sp>
        <p:nvSpPr>
          <p:cNvPr id="367650" name="Line 34"/>
          <p:cNvSpPr>
            <a:spLocks noChangeShapeType="1"/>
          </p:cNvSpPr>
          <p:nvPr/>
        </p:nvSpPr>
        <p:spPr bwMode="auto">
          <a:xfrm>
            <a:off x="2436813" y="2446338"/>
            <a:ext cx="990600" cy="1219200"/>
          </a:xfrm>
          <a:prstGeom prst="line">
            <a:avLst/>
          </a:prstGeom>
          <a:noFill/>
          <a:ln w="762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51" name="Oval 35"/>
          <p:cNvSpPr>
            <a:spLocks noChangeArrowheads="1"/>
          </p:cNvSpPr>
          <p:nvPr/>
        </p:nvSpPr>
        <p:spPr bwMode="auto">
          <a:xfrm>
            <a:off x="3351213" y="3589338"/>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e</a:t>
            </a:r>
            <a:endParaRPr kumimoji="1" lang="en-US" altLang="zh-CN">
              <a:latin typeface="Times New Roman" pitchFamily="18" charset="0"/>
            </a:endParaRPr>
          </a:p>
        </p:txBody>
      </p:sp>
      <p:sp>
        <p:nvSpPr>
          <p:cNvPr id="367652" name="Line 36"/>
          <p:cNvSpPr>
            <a:spLocks noChangeShapeType="1"/>
          </p:cNvSpPr>
          <p:nvPr/>
        </p:nvSpPr>
        <p:spPr bwMode="auto">
          <a:xfrm>
            <a:off x="3884613" y="3970338"/>
            <a:ext cx="1219200" cy="685800"/>
          </a:xfrm>
          <a:prstGeom prst="line">
            <a:avLst/>
          </a:prstGeom>
          <a:noFill/>
          <a:ln w="762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53" name="Oval 37"/>
          <p:cNvSpPr>
            <a:spLocks noChangeArrowheads="1"/>
          </p:cNvSpPr>
          <p:nvPr/>
        </p:nvSpPr>
        <p:spPr bwMode="auto">
          <a:xfrm>
            <a:off x="5027613" y="4503738"/>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d</a:t>
            </a:r>
            <a:endParaRPr kumimoji="1" lang="en-US" altLang="zh-CN">
              <a:latin typeface="Times New Roman" pitchFamily="18" charset="0"/>
            </a:endParaRPr>
          </a:p>
        </p:txBody>
      </p:sp>
      <p:sp>
        <p:nvSpPr>
          <p:cNvPr id="367654" name="Line 38"/>
          <p:cNvSpPr>
            <a:spLocks noChangeShapeType="1"/>
          </p:cNvSpPr>
          <p:nvPr/>
        </p:nvSpPr>
        <p:spPr bwMode="auto">
          <a:xfrm flipH="1">
            <a:off x="5484813" y="3284538"/>
            <a:ext cx="1143000" cy="1371600"/>
          </a:xfrm>
          <a:prstGeom prst="line">
            <a:avLst/>
          </a:prstGeom>
          <a:noFill/>
          <a:ln w="762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55" name="Oval 39"/>
          <p:cNvSpPr>
            <a:spLocks noChangeArrowheads="1"/>
          </p:cNvSpPr>
          <p:nvPr/>
        </p:nvSpPr>
        <p:spPr bwMode="auto">
          <a:xfrm>
            <a:off x="6551613" y="2827338"/>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c</a:t>
            </a:r>
            <a:endParaRPr kumimoji="1" lang="en-US" altLang="zh-CN">
              <a:latin typeface="Times New Roman" pitchFamily="18" charset="0"/>
            </a:endParaRPr>
          </a:p>
        </p:txBody>
      </p:sp>
      <p:sp>
        <p:nvSpPr>
          <p:cNvPr id="367656" name="Line 40"/>
          <p:cNvSpPr>
            <a:spLocks noChangeShapeType="1"/>
          </p:cNvSpPr>
          <p:nvPr/>
        </p:nvSpPr>
        <p:spPr bwMode="auto">
          <a:xfrm>
            <a:off x="5332413" y="2293938"/>
            <a:ext cx="1295400" cy="685800"/>
          </a:xfrm>
          <a:prstGeom prst="line">
            <a:avLst/>
          </a:prstGeom>
          <a:noFill/>
          <a:ln w="762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57" name="Oval 41"/>
          <p:cNvSpPr>
            <a:spLocks noChangeArrowheads="1"/>
          </p:cNvSpPr>
          <p:nvPr/>
        </p:nvSpPr>
        <p:spPr bwMode="auto">
          <a:xfrm>
            <a:off x="4799013" y="1989138"/>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b</a:t>
            </a:r>
            <a:endParaRPr kumimoji="1" lang="en-US" altLang="zh-CN">
              <a:latin typeface="Times New Roman" pitchFamily="18" charset="0"/>
            </a:endParaRPr>
          </a:p>
        </p:txBody>
      </p:sp>
      <p:sp>
        <p:nvSpPr>
          <p:cNvPr id="367658" name="Line 42"/>
          <p:cNvSpPr>
            <a:spLocks noChangeShapeType="1"/>
          </p:cNvSpPr>
          <p:nvPr/>
        </p:nvSpPr>
        <p:spPr bwMode="auto">
          <a:xfrm flipV="1">
            <a:off x="1903413" y="3970338"/>
            <a:ext cx="1524000" cy="762000"/>
          </a:xfrm>
          <a:prstGeom prst="line">
            <a:avLst/>
          </a:prstGeom>
          <a:noFill/>
          <a:ln w="762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59" name="Oval 43"/>
          <p:cNvSpPr>
            <a:spLocks noChangeArrowheads="1"/>
          </p:cNvSpPr>
          <p:nvPr/>
        </p:nvSpPr>
        <p:spPr bwMode="auto">
          <a:xfrm>
            <a:off x="1370013" y="4503738"/>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g</a:t>
            </a:r>
            <a:endParaRPr kumimoji="1" lang="en-US" altLang="zh-CN">
              <a:latin typeface="Times New Roman" pitchFamily="18" charset="0"/>
            </a:endParaRPr>
          </a:p>
        </p:txBody>
      </p:sp>
      <p:sp>
        <p:nvSpPr>
          <p:cNvPr id="367660" name="Line 44"/>
          <p:cNvSpPr>
            <a:spLocks noChangeShapeType="1"/>
          </p:cNvSpPr>
          <p:nvPr/>
        </p:nvSpPr>
        <p:spPr bwMode="auto">
          <a:xfrm flipH="1">
            <a:off x="4189413" y="4960938"/>
            <a:ext cx="914400" cy="838200"/>
          </a:xfrm>
          <a:prstGeom prst="line">
            <a:avLst/>
          </a:prstGeom>
          <a:noFill/>
          <a:ln w="5715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61" name="Oval 45"/>
          <p:cNvSpPr>
            <a:spLocks noChangeArrowheads="1"/>
          </p:cNvSpPr>
          <p:nvPr/>
        </p:nvSpPr>
        <p:spPr bwMode="auto">
          <a:xfrm>
            <a:off x="3656013" y="5646738"/>
            <a:ext cx="533400" cy="533400"/>
          </a:xfrm>
          <a:prstGeom prst="ellipse">
            <a:avLst/>
          </a:prstGeom>
          <a:solidFill>
            <a:srgbClr val="FFFF99"/>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f</a:t>
            </a:r>
            <a:endParaRPr kumimoji="1" lang="en-US" altLang="zh-CN">
              <a:latin typeface="Times New Roman" pitchFamily="18" charset="0"/>
            </a:endParaRPr>
          </a:p>
        </p:txBody>
      </p:sp>
      <p:sp>
        <p:nvSpPr>
          <p:cNvPr id="367662" name="Text Box 46"/>
          <p:cNvSpPr txBox="1">
            <a:spLocks noChangeArrowheads="1"/>
          </p:cNvSpPr>
          <p:nvPr/>
        </p:nvSpPr>
        <p:spPr bwMode="auto">
          <a:xfrm>
            <a:off x="2836863" y="2674938"/>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FF0000"/>
                </a:solidFill>
                <a:latin typeface="Times New Roman" pitchFamily="18" charset="0"/>
              </a:rPr>
              <a:t>14</a:t>
            </a:r>
            <a:endParaRPr kumimoji="1" lang="zh-CN" altLang="en-US">
              <a:solidFill>
                <a:srgbClr val="FF0000"/>
              </a:solidFill>
              <a:latin typeface="Times New Roman" pitchFamily="18" charset="0"/>
            </a:endParaRPr>
          </a:p>
        </p:txBody>
      </p:sp>
      <p:sp>
        <p:nvSpPr>
          <p:cNvPr id="367663" name="Text Box 47"/>
          <p:cNvSpPr txBox="1">
            <a:spLocks noChangeArrowheads="1"/>
          </p:cNvSpPr>
          <p:nvPr/>
        </p:nvSpPr>
        <p:spPr bwMode="auto">
          <a:xfrm>
            <a:off x="4189413" y="36655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0000"/>
                </a:solidFill>
                <a:latin typeface="Times New Roman" pitchFamily="18" charset="0"/>
              </a:rPr>
              <a:t>8</a:t>
            </a:r>
            <a:endParaRPr kumimoji="1" lang="zh-CN" altLang="en-US" sz="3200">
              <a:latin typeface="Times New Roman" pitchFamily="18" charset="0"/>
            </a:endParaRPr>
          </a:p>
        </p:txBody>
      </p:sp>
      <p:sp>
        <p:nvSpPr>
          <p:cNvPr id="367664" name="Text Box 48"/>
          <p:cNvSpPr txBox="1">
            <a:spLocks noChangeArrowheads="1"/>
          </p:cNvSpPr>
          <p:nvPr/>
        </p:nvSpPr>
        <p:spPr bwMode="auto">
          <a:xfrm>
            <a:off x="5713413" y="20653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0000"/>
                </a:solidFill>
                <a:latin typeface="Times New Roman" pitchFamily="18" charset="0"/>
              </a:rPr>
              <a:t>5</a:t>
            </a:r>
            <a:endParaRPr kumimoji="1" lang="zh-CN" altLang="en-US">
              <a:solidFill>
                <a:schemeClr val="tx2"/>
              </a:solidFill>
              <a:latin typeface="Times New Roman" pitchFamily="18" charset="0"/>
            </a:endParaRPr>
          </a:p>
        </p:txBody>
      </p:sp>
      <p:sp>
        <p:nvSpPr>
          <p:cNvPr id="367665" name="Text Box 49"/>
          <p:cNvSpPr txBox="1">
            <a:spLocks noChangeArrowheads="1"/>
          </p:cNvSpPr>
          <p:nvPr/>
        </p:nvSpPr>
        <p:spPr bwMode="auto">
          <a:xfrm>
            <a:off x="6011863" y="39703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0000"/>
                </a:solidFill>
                <a:latin typeface="Times New Roman" pitchFamily="18" charset="0"/>
              </a:rPr>
              <a:t>3</a:t>
            </a:r>
            <a:endParaRPr kumimoji="1" lang="zh-CN" altLang="en-US" sz="3200">
              <a:latin typeface="Times New Roman" pitchFamily="18" charset="0"/>
            </a:endParaRPr>
          </a:p>
        </p:txBody>
      </p:sp>
      <p:sp>
        <p:nvSpPr>
          <p:cNvPr id="367666" name="Text Box 50"/>
          <p:cNvSpPr txBox="1">
            <a:spLocks noChangeArrowheads="1"/>
          </p:cNvSpPr>
          <p:nvPr/>
        </p:nvSpPr>
        <p:spPr bwMode="auto">
          <a:xfrm>
            <a:off x="2360613" y="3817938"/>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0000"/>
                </a:solidFill>
                <a:latin typeface="Times New Roman" pitchFamily="18" charset="0"/>
              </a:rPr>
              <a:t>16</a:t>
            </a:r>
          </a:p>
        </p:txBody>
      </p:sp>
      <p:sp>
        <p:nvSpPr>
          <p:cNvPr id="367667" name="Text Box 51"/>
          <p:cNvSpPr txBox="1">
            <a:spLocks noChangeArrowheads="1"/>
          </p:cNvSpPr>
          <p:nvPr/>
        </p:nvSpPr>
        <p:spPr bwMode="auto">
          <a:xfrm>
            <a:off x="4437063" y="5265738"/>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0000"/>
                </a:solidFill>
                <a:latin typeface="Times New Roman" pitchFamily="18" charset="0"/>
              </a:rPr>
              <a:t>21</a:t>
            </a:r>
            <a:endParaRPr kumimoji="1" lang="zh-CN" altLang="en-US" sz="3200">
              <a:latin typeface="Times New Roman" pitchFamily="18" charset="0"/>
            </a:endParaRPr>
          </a:p>
        </p:txBody>
      </p:sp>
      <p:sp>
        <p:nvSpPr>
          <p:cNvPr id="367668" name="Line 52"/>
          <p:cNvSpPr>
            <a:spLocks noChangeShapeType="1"/>
          </p:cNvSpPr>
          <p:nvPr/>
        </p:nvSpPr>
        <p:spPr bwMode="auto">
          <a:xfrm flipH="1">
            <a:off x="1674813" y="2522538"/>
            <a:ext cx="457200" cy="20574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69" name="Line 53"/>
          <p:cNvSpPr>
            <a:spLocks noChangeShapeType="1"/>
          </p:cNvSpPr>
          <p:nvPr/>
        </p:nvSpPr>
        <p:spPr bwMode="auto">
          <a:xfrm>
            <a:off x="2436813" y="2446338"/>
            <a:ext cx="990600" cy="1219200"/>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70" name="Line 54"/>
          <p:cNvSpPr>
            <a:spLocks noChangeShapeType="1"/>
          </p:cNvSpPr>
          <p:nvPr/>
        </p:nvSpPr>
        <p:spPr bwMode="auto">
          <a:xfrm>
            <a:off x="2513013" y="2293938"/>
            <a:ext cx="2286000" cy="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71" name="Line 55"/>
          <p:cNvSpPr>
            <a:spLocks noChangeShapeType="1"/>
          </p:cNvSpPr>
          <p:nvPr/>
        </p:nvSpPr>
        <p:spPr bwMode="auto">
          <a:xfrm flipV="1">
            <a:off x="1903413" y="3970338"/>
            <a:ext cx="1524000" cy="7620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72" name="Line 56"/>
          <p:cNvSpPr>
            <a:spLocks noChangeShapeType="1"/>
          </p:cNvSpPr>
          <p:nvPr/>
        </p:nvSpPr>
        <p:spPr bwMode="auto">
          <a:xfrm flipH="1">
            <a:off x="3808413" y="2446338"/>
            <a:ext cx="1066800" cy="12192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73" name="Line 57"/>
          <p:cNvSpPr>
            <a:spLocks noChangeShapeType="1"/>
          </p:cNvSpPr>
          <p:nvPr/>
        </p:nvSpPr>
        <p:spPr bwMode="auto">
          <a:xfrm>
            <a:off x="3884613" y="3970338"/>
            <a:ext cx="1219200" cy="6858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74" name="Line 58"/>
          <p:cNvSpPr>
            <a:spLocks noChangeShapeType="1"/>
          </p:cNvSpPr>
          <p:nvPr/>
        </p:nvSpPr>
        <p:spPr bwMode="auto">
          <a:xfrm>
            <a:off x="5103813" y="2446338"/>
            <a:ext cx="152400" cy="19812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75" name="Line 59"/>
          <p:cNvSpPr>
            <a:spLocks noChangeShapeType="1"/>
          </p:cNvSpPr>
          <p:nvPr/>
        </p:nvSpPr>
        <p:spPr bwMode="auto">
          <a:xfrm flipH="1">
            <a:off x="5484813" y="3284538"/>
            <a:ext cx="1143000" cy="13716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76" name="Line 60"/>
          <p:cNvSpPr>
            <a:spLocks noChangeShapeType="1"/>
          </p:cNvSpPr>
          <p:nvPr/>
        </p:nvSpPr>
        <p:spPr bwMode="auto">
          <a:xfrm flipH="1">
            <a:off x="4189413" y="4960938"/>
            <a:ext cx="914400" cy="8382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77" name="Line 61"/>
          <p:cNvSpPr>
            <a:spLocks noChangeShapeType="1"/>
          </p:cNvSpPr>
          <p:nvPr/>
        </p:nvSpPr>
        <p:spPr bwMode="auto">
          <a:xfrm>
            <a:off x="5332413" y="2293938"/>
            <a:ext cx="1295400" cy="6858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78" name="Line 62"/>
          <p:cNvSpPr>
            <a:spLocks noChangeShapeType="1"/>
          </p:cNvSpPr>
          <p:nvPr/>
        </p:nvSpPr>
        <p:spPr bwMode="auto">
          <a:xfrm>
            <a:off x="1827213" y="4960938"/>
            <a:ext cx="1828800" cy="8382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063768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67619"/>
                                        </p:tgtEl>
                                        <p:attrNameLst>
                                          <p:attrName>style.visibility</p:attrName>
                                        </p:attrNameLst>
                                      </p:cBhvr>
                                      <p:to>
                                        <p:strVal val="visible"/>
                                      </p:to>
                                    </p:set>
                                    <p:animEffect transition="in" filter="wipe(up)">
                                      <p:cBhvr>
                                        <p:cTn id="7" dur="500"/>
                                        <p:tgtEl>
                                          <p:spTgt spid="367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7649"/>
                                        </p:tgtEl>
                                        <p:attrNameLst>
                                          <p:attrName>style.visibility</p:attrName>
                                        </p:attrNameLst>
                                      </p:cBhvr>
                                      <p:to>
                                        <p:strVal val="visible"/>
                                      </p:to>
                                    </p:set>
                                    <p:animEffect transition="in" filter="wipe(up)">
                                      <p:cBhvr>
                                        <p:cTn id="12" dur="500"/>
                                        <p:tgtEl>
                                          <p:spTgt spid="3676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67668"/>
                                        </p:tgtEl>
                                        <p:attrNameLst>
                                          <p:attrName>style.visibility</p:attrName>
                                        </p:attrNameLst>
                                      </p:cBhvr>
                                      <p:to>
                                        <p:strVal val="visible"/>
                                      </p:to>
                                    </p:set>
                                    <p:animEffect transition="in" filter="wipe(up)">
                                      <p:cBhvr>
                                        <p:cTn id="17" dur="500"/>
                                        <p:tgtEl>
                                          <p:spTgt spid="3676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67669"/>
                                        </p:tgtEl>
                                        <p:attrNameLst>
                                          <p:attrName>style.visibility</p:attrName>
                                        </p:attrNameLst>
                                      </p:cBhvr>
                                      <p:to>
                                        <p:strVal val="visible"/>
                                      </p:to>
                                    </p:set>
                                    <p:animEffect transition="in" filter="wipe(up)">
                                      <p:cBhvr>
                                        <p:cTn id="22" dur="500"/>
                                        <p:tgtEl>
                                          <p:spTgt spid="3676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7670"/>
                                        </p:tgtEl>
                                        <p:attrNameLst>
                                          <p:attrName>style.visibility</p:attrName>
                                        </p:attrNameLst>
                                      </p:cBhvr>
                                      <p:to>
                                        <p:strVal val="visible"/>
                                      </p:to>
                                    </p:set>
                                    <p:animEffect transition="in" filter="wipe(left)">
                                      <p:cBhvr>
                                        <p:cTn id="27" dur="500"/>
                                        <p:tgtEl>
                                          <p:spTgt spid="3676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67650"/>
                                        </p:tgtEl>
                                        <p:attrNameLst>
                                          <p:attrName>style.visibility</p:attrName>
                                        </p:attrNameLst>
                                      </p:cBhvr>
                                      <p:to>
                                        <p:strVal val="visible"/>
                                      </p:to>
                                    </p:set>
                                    <p:animEffect transition="in" filter="wipe(up)">
                                      <p:cBhvr>
                                        <p:cTn id="32" dur="500"/>
                                        <p:tgtEl>
                                          <p:spTgt spid="3676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67651"/>
                                        </p:tgtEl>
                                        <p:attrNameLst>
                                          <p:attrName>style.visibility</p:attrName>
                                        </p:attrNameLst>
                                      </p:cBhvr>
                                      <p:to>
                                        <p:strVal val="visible"/>
                                      </p:to>
                                    </p:set>
                                    <p:animEffect transition="in" filter="wipe(up)">
                                      <p:cBhvr>
                                        <p:cTn id="37" dur="500"/>
                                        <p:tgtEl>
                                          <p:spTgt spid="36765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367671"/>
                                        </p:tgtEl>
                                        <p:attrNameLst>
                                          <p:attrName>style.visibility</p:attrName>
                                        </p:attrNameLst>
                                      </p:cBhvr>
                                      <p:to>
                                        <p:strVal val="visible"/>
                                      </p:to>
                                    </p:set>
                                    <p:animEffect transition="in" filter="wipe(right)">
                                      <p:cBhvr>
                                        <p:cTn id="42" dur="500"/>
                                        <p:tgtEl>
                                          <p:spTgt spid="36767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67673"/>
                                        </p:tgtEl>
                                        <p:attrNameLst>
                                          <p:attrName>style.visibility</p:attrName>
                                        </p:attrNameLst>
                                      </p:cBhvr>
                                      <p:to>
                                        <p:strVal val="visible"/>
                                      </p:to>
                                    </p:set>
                                    <p:animEffect transition="in" filter="wipe(up)">
                                      <p:cBhvr>
                                        <p:cTn id="47" dur="500"/>
                                        <p:tgtEl>
                                          <p:spTgt spid="36767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67672"/>
                                        </p:tgtEl>
                                        <p:attrNameLst>
                                          <p:attrName>style.visibility</p:attrName>
                                        </p:attrNameLst>
                                      </p:cBhvr>
                                      <p:to>
                                        <p:strVal val="visible"/>
                                      </p:to>
                                    </p:set>
                                    <p:animEffect transition="in" filter="wipe(down)">
                                      <p:cBhvr>
                                        <p:cTn id="52" dur="500"/>
                                        <p:tgtEl>
                                          <p:spTgt spid="36767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67652"/>
                                        </p:tgtEl>
                                        <p:attrNameLst>
                                          <p:attrName>style.visibility</p:attrName>
                                        </p:attrNameLst>
                                      </p:cBhvr>
                                      <p:to>
                                        <p:strVal val="visible"/>
                                      </p:to>
                                    </p:set>
                                    <p:animEffect transition="in" filter="wipe(up)">
                                      <p:cBhvr>
                                        <p:cTn id="57" dur="500"/>
                                        <p:tgtEl>
                                          <p:spTgt spid="36765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367653"/>
                                        </p:tgtEl>
                                        <p:attrNameLst>
                                          <p:attrName>style.visibility</p:attrName>
                                        </p:attrNameLst>
                                      </p:cBhvr>
                                      <p:to>
                                        <p:strVal val="visible"/>
                                      </p:to>
                                    </p:set>
                                    <p:animEffect transition="in" filter="wipe(up)">
                                      <p:cBhvr>
                                        <p:cTn id="62" dur="500"/>
                                        <p:tgtEl>
                                          <p:spTgt spid="36765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67674"/>
                                        </p:tgtEl>
                                        <p:attrNameLst>
                                          <p:attrName>style.visibility</p:attrName>
                                        </p:attrNameLst>
                                      </p:cBhvr>
                                      <p:to>
                                        <p:strVal val="visible"/>
                                      </p:to>
                                    </p:set>
                                    <p:animEffect transition="in" filter="wipe(down)">
                                      <p:cBhvr>
                                        <p:cTn id="67" dur="500"/>
                                        <p:tgtEl>
                                          <p:spTgt spid="36767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67675"/>
                                        </p:tgtEl>
                                        <p:attrNameLst>
                                          <p:attrName>style.visibility</p:attrName>
                                        </p:attrNameLst>
                                      </p:cBhvr>
                                      <p:to>
                                        <p:strVal val="visible"/>
                                      </p:to>
                                    </p:set>
                                    <p:animEffect transition="in" filter="wipe(left)">
                                      <p:cBhvr>
                                        <p:cTn id="72" dur="500"/>
                                        <p:tgtEl>
                                          <p:spTgt spid="36767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367676"/>
                                        </p:tgtEl>
                                        <p:attrNameLst>
                                          <p:attrName>style.visibility</p:attrName>
                                        </p:attrNameLst>
                                      </p:cBhvr>
                                      <p:to>
                                        <p:strVal val="visible"/>
                                      </p:to>
                                    </p:set>
                                    <p:animEffect transition="in" filter="wipe(up)">
                                      <p:cBhvr>
                                        <p:cTn id="77" dur="500"/>
                                        <p:tgtEl>
                                          <p:spTgt spid="36767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67654"/>
                                        </p:tgtEl>
                                        <p:attrNameLst>
                                          <p:attrName>style.visibility</p:attrName>
                                        </p:attrNameLst>
                                      </p:cBhvr>
                                      <p:to>
                                        <p:strVal val="visible"/>
                                      </p:to>
                                    </p:set>
                                    <p:animEffect transition="in" filter="wipe(down)">
                                      <p:cBhvr>
                                        <p:cTn id="82" dur="500"/>
                                        <p:tgtEl>
                                          <p:spTgt spid="36765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67655"/>
                                        </p:tgtEl>
                                        <p:attrNameLst>
                                          <p:attrName>style.visibility</p:attrName>
                                        </p:attrNameLst>
                                      </p:cBhvr>
                                      <p:to>
                                        <p:strVal val="visible"/>
                                      </p:to>
                                    </p:set>
                                    <p:animEffect transition="in" filter="wipe(left)">
                                      <p:cBhvr>
                                        <p:cTn id="87" dur="500"/>
                                        <p:tgtEl>
                                          <p:spTgt spid="36765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2" fill="hold" grpId="0" nodeType="clickEffect">
                                  <p:stCondLst>
                                    <p:cond delay="0"/>
                                  </p:stCondLst>
                                  <p:childTnLst>
                                    <p:set>
                                      <p:cBhvr>
                                        <p:cTn id="91" dur="1" fill="hold">
                                          <p:stCondLst>
                                            <p:cond delay="0"/>
                                          </p:stCondLst>
                                        </p:cTn>
                                        <p:tgtEl>
                                          <p:spTgt spid="367677"/>
                                        </p:tgtEl>
                                        <p:attrNameLst>
                                          <p:attrName>style.visibility</p:attrName>
                                        </p:attrNameLst>
                                      </p:cBhvr>
                                      <p:to>
                                        <p:strVal val="visible"/>
                                      </p:to>
                                    </p:set>
                                    <p:animEffect transition="in" filter="wipe(right)">
                                      <p:cBhvr>
                                        <p:cTn id="92" dur="500"/>
                                        <p:tgtEl>
                                          <p:spTgt spid="36767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2" fill="hold" grpId="0" nodeType="clickEffect">
                                  <p:stCondLst>
                                    <p:cond delay="0"/>
                                  </p:stCondLst>
                                  <p:childTnLst>
                                    <p:set>
                                      <p:cBhvr>
                                        <p:cTn id="96" dur="1" fill="hold">
                                          <p:stCondLst>
                                            <p:cond delay="0"/>
                                          </p:stCondLst>
                                        </p:cTn>
                                        <p:tgtEl>
                                          <p:spTgt spid="367656"/>
                                        </p:tgtEl>
                                        <p:attrNameLst>
                                          <p:attrName>style.visibility</p:attrName>
                                        </p:attrNameLst>
                                      </p:cBhvr>
                                      <p:to>
                                        <p:strVal val="visible"/>
                                      </p:to>
                                    </p:set>
                                    <p:animEffect transition="in" filter="wipe(right)">
                                      <p:cBhvr>
                                        <p:cTn id="97" dur="500"/>
                                        <p:tgtEl>
                                          <p:spTgt spid="36765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2" fill="hold" grpId="0" nodeType="clickEffect">
                                  <p:stCondLst>
                                    <p:cond delay="0"/>
                                  </p:stCondLst>
                                  <p:childTnLst>
                                    <p:set>
                                      <p:cBhvr>
                                        <p:cTn id="101" dur="1" fill="hold">
                                          <p:stCondLst>
                                            <p:cond delay="0"/>
                                          </p:stCondLst>
                                        </p:cTn>
                                        <p:tgtEl>
                                          <p:spTgt spid="367657"/>
                                        </p:tgtEl>
                                        <p:attrNameLst>
                                          <p:attrName>style.visibility</p:attrName>
                                        </p:attrNameLst>
                                      </p:cBhvr>
                                      <p:to>
                                        <p:strVal val="visible"/>
                                      </p:to>
                                    </p:set>
                                    <p:animEffect transition="in" filter="wipe(right)">
                                      <p:cBhvr>
                                        <p:cTn id="102" dur="500"/>
                                        <p:tgtEl>
                                          <p:spTgt spid="367657"/>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367658"/>
                                        </p:tgtEl>
                                        <p:attrNameLst>
                                          <p:attrName>style.visibility</p:attrName>
                                        </p:attrNameLst>
                                      </p:cBhvr>
                                      <p:to>
                                        <p:strVal val="visible"/>
                                      </p:to>
                                    </p:set>
                                    <p:animEffect transition="in" filter="wipe(up)">
                                      <p:cBhvr>
                                        <p:cTn id="107" dur="500"/>
                                        <p:tgtEl>
                                          <p:spTgt spid="36765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367659"/>
                                        </p:tgtEl>
                                        <p:attrNameLst>
                                          <p:attrName>style.visibility</p:attrName>
                                        </p:attrNameLst>
                                      </p:cBhvr>
                                      <p:to>
                                        <p:strVal val="visible"/>
                                      </p:to>
                                    </p:set>
                                    <p:animEffect transition="in" filter="wipe(up)">
                                      <p:cBhvr>
                                        <p:cTn id="112" dur="500"/>
                                        <p:tgtEl>
                                          <p:spTgt spid="367659"/>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367678"/>
                                        </p:tgtEl>
                                        <p:attrNameLst>
                                          <p:attrName>style.visibility</p:attrName>
                                        </p:attrNameLst>
                                      </p:cBhvr>
                                      <p:to>
                                        <p:strVal val="visible"/>
                                      </p:to>
                                    </p:set>
                                    <p:animEffect transition="in" filter="wipe(up)">
                                      <p:cBhvr>
                                        <p:cTn id="117" dur="500"/>
                                        <p:tgtEl>
                                          <p:spTgt spid="367678"/>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1" fill="hold" grpId="0" nodeType="clickEffect">
                                  <p:stCondLst>
                                    <p:cond delay="0"/>
                                  </p:stCondLst>
                                  <p:childTnLst>
                                    <p:set>
                                      <p:cBhvr>
                                        <p:cTn id="121" dur="1" fill="hold">
                                          <p:stCondLst>
                                            <p:cond delay="0"/>
                                          </p:stCondLst>
                                        </p:cTn>
                                        <p:tgtEl>
                                          <p:spTgt spid="367660"/>
                                        </p:tgtEl>
                                        <p:attrNameLst>
                                          <p:attrName>style.visibility</p:attrName>
                                        </p:attrNameLst>
                                      </p:cBhvr>
                                      <p:to>
                                        <p:strVal val="visible"/>
                                      </p:to>
                                    </p:set>
                                    <p:animEffect transition="in" filter="wipe(up)">
                                      <p:cBhvr>
                                        <p:cTn id="122" dur="500"/>
                                        <p:tgtEl>
                                          <p:spTgt spid="36766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367661"/>
                                        </p:tgtEl>
                                        <p:attrNameLst>
                                          <p:attrName>style.visibility</p:attrName>
                                        </p:attrNameLst>
                                      </p:cBhvr>
                                      <p:to>
                                        <p:strVal val="visible"/>
                                      </p:to>
                                    </p:set>
                                    <p:animEffect transition="in" filter="wipe(up)">
                                      <p:cBhvr>
                                        <p:cTn id="127" dur="500"/>
                                        <p:tgtEl>
                                          <p:spTgt spid="367661"/>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367662"/>
                                        </p:tgtEl>
                                        <p:attrNameLst>
                                          <p:attrName>style.visibility</p:attrName>
                                        </p:attrNameLst>
                                      </p:cBhvr>
                                      <p:to>
                                        <p:strVal val="visible"/>
                                      </p:to>
                                    </p:set>
                                    <p:animEffect transition="in" filter="wipe(left)">
                                      <p:cBhvr>
                                        <p:cTn id="132" dur="500"/>
                                        <p:tgtEl>
                                          <p:spTgt spid="367662"/>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367663"/>
                                        </p:tgtEl>
                                        <p:attrNameLst>
                                          <p:attrName>style.visibility</p:attrName>
                                        </p:attrNameLst>
                                      </p:cBhvr>
                                      <p:to>
                                        <p:strVal val="visible"/>
                                      </p:to>
                                    </p:set>
                                    <p:animEffect transition="in" filter="wipe(left)">
                                      <p:cBhvr>
                                        <p:cTn id="137" dur="500"/>
                                        <p:tgtEl>
                                          <p:spTgt spid="367663"/>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367665"/>
                                        </p:tgtEl>
                                        <p:attrNameLst>
                                          <p:attrName>style.visibility</p:attrName>
                                        </p:attrNameLst>
                                      </p:cBhvr>
                                      <p:to>
                                        <p:strVal val="visible"/>
                                      </p:to>
                                    </p:set>
                                    <p:animEffect transition="in" filter="wipe(left)">
                                      <p:cBhvr>
                                        <p:cTn id="142" dur="500"/>
                                        <p:tgtEl>
                                          <p:spTgt spid="367665"/>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367664"/>
                                        </p:tgtEl>
                                        <p:attrNameLst>
                                          <p:attrName>style.visibility</p:attrName>
                                        </p:attrNameLst>
                                      </p:cBhvr>
                                      <p:to>
                                        <p:strVal val="visible"/>
                                      </p:to>
                                    </p:set>
                                    <p:animEffect transition="in" filter="wipe(left)">
                                      <p:cBhvr>
                                        <p:cTn id="147" dur="500"/>
                                        <p:tgtEl>
                                          <p:spTgt spid="367664"/>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367666"/>
                                        </p:tgtEl>
                                        <p:attrNameLst>
                                          <p:attrName>style.visibility</p:attrName>
                                        </p:attrNameLst>
                                      </p:cBhvr>
                                      <p:to>
                                        <p:strVal val="visible"/>
                                      </p:to>
                                    </p:set>
                                    <p:animEffect transition="in" filter="wipe(left)">
                                      <p:cBhvr>
                                        <p:cTn id="152" dur="500"/>
                                        <p:tgtEl>
                                          <p:spTgt spid="367666"/>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367667"/>
                                        </p:tgtEl>
                                        <p:attrNameLst>
                                          <p:attrName>style.visibility</p:attrName>
                                        </p:attrNameLst>
                                      </p:cBhvr>
                                      <p:to>
                                        <p:strVal val="visible"/>
                                      </p:to>
                                    </p:set>
                                    <p:animEffect transition="in" filter="wipe(left)">
                                      <p:cBhvr>
                                        <p:cTn id="157" dur="500"/>
                                        <p:tgtEl>
                                          <p:spTgt spid="367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49" grpId="0" animBg="1" autoUpdateAnimBg="0"/>
      <p:bldP spid="367650" grpId="0" animBg="1"/>
      <p:bldP spid="367651" grpId="0" animBg="1" autoUpdateAnimBg="0"/>
      <p:bldP spid="367652" grpId="0" animBg="1"/>
      <p:bldP spid="367653" grpId="0" animBg="1" autoUpdateAnimBg="0"/>
      <p:bldP spid="367654" grpId="0" animBg="1"/>
      <p:bldP spid="367655" grpId="0" animBg="1" autoUpdateAnimBg="0"/>
      <p:bldP spid="367656" grpId="0" animBg="1"/>
      <p:bldP spid="367657" grpId="0" animBg="1" autoUpdateAnimBg="0"/>
      <p:bldP spid="367658" grpId="0" animBg="1"/>
      <p:bldP spid="367659" grpId="0" animBg="1" autoUpdateAnimBg="0"/>
      <p:bldP spid="367660" grpId="0" animBg="1"/>
      <p:bldP spid="367661" grpId="0" animBg="1" autoUpdateAnimBg="0"/>
      <p:bldP spid="367662" grpId="0" autoUpdateAnimBg="0"/>
      <p:bldP spid="367663" grpId="0" autoUpdateAnimBg="0"/>
      <p:bldP spid="367664" grpId="0" autoUpdateAnimBg="0"/>
      <p:bldP spid="367665" grpId="0" autoUpdateAnimBg="0"/>
      <p:bldP spid="367666" grpId="0" autoUpdateAnimBg="0"/>
      <p:bldP spid="367667" grpId="0" autoUpdateAnimBg="0"/>
      <p:bldP spid="367668" grpId="0" animBg="1"/>
      <p:bldP spid="367669" grpId="0" animBg="1"/>
      <p:bldP spid="367670" grpId="0" animBg="1"/>
      <p:bldP spid="367671" grpId="0" animBg="1"/>
      <p:bldP spid="367672" grpId="0" animBg="1"/>
      <p:bldP spid="367673" grpId="0" animBg="1"/>
      <p:bldP spid="367674" grpId="0" animBg="1"/>
      <p:bldP spid="367675" grpId="0" animBg="1"/>
      <p:bldP spid="367676" grpId="0" animBg="1"/>
      <p:bldP spid="367677" grpId="0" animBg="1"/>
      <p:bldP spid="367678"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zh-CN" altLang="en-US" dirty="0"/>
              <a:t>1、普里姆算法</a:t>
            </a:r>
          </a:p>
        </p:txBody>
      </p:sp>
      <p:sp>
        <p:nvSpPr>
          <p:cNvPr id="368643" name="Rectangle 3" descr="Rectangle: Click to edit Master text styles&#10;Second level&#10;Third level&#10;Fourth level&#10;Fifth level"/>
          <p:cNvSpPr>
            <a:spLocks noGrp="1" noChangeArrowheads="1"/>
          </p:cNvSpPr>
          <p:nvPr>
            <p:ph type="body" idx="1"/>
          </p:nvPr>
        </p:nvSpPr>
        <p:spPr>
          <a:xfrm>
            <a:off x="1233736" y="1093440"/>
            <a:ext cx="7910264" cy="449580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Bef>
                <a:spcPct val="0"/>
              </a:spcBef>
              <a:buClrTx/>
              <a:buSzTx/>
              <a:buFontTx/>
              <a:buNone/>
            </a:pPr>
            <a:r>
              <a:rPr lang="zh-CN" altLang="en-US" sz="3600" b="0" dirty="0">
                <a:solidFill>
                  <a:srgbClr val="FF6600"/>
                </a:solidFill>
                <a:effectLst>
                  <a:outerShdw blurRad="38100" dist="38100" dir="2700000" algn="tl">
                    <a:srgbClr val="C0C0C0"/>
                  </a:outerShdw>
                </a:effectLst>
                <a:latin typeface="Times New Roman" pitchFamily="18" charset="0"/>
                <a:ea typeface="仿宋_GB2312" pitchFamily="49" charset="-122"/>
                <a:sym typeface="Wingdings" pitchFamily="2" charset="2"/>
              </a:rPr>
              <a:t></a:t>
            </a:r>
            <a:r>
              <a:rPr lang="zh-CN" altLang="en-US" dirty="0">
                <a:solidFill>
                  <a:srgbClr val="000082"/>
                </a:solidFill>
                <a:latin typeface="Times New Roman" pitchFamily="18" charset="0"/>
              </a:rPr>
              <a:t>主数据结构：邻接矩阵</a:t>
            </a:r>
            <a:endParaRPr lang="en-US" altLang="zh-CN" dirty="0">
              <a:solidFill>
                <a:srgbClr val="000082"/>
              </a:solidFill>
              <a:latin typeface="Times New Roman" pitchFamily="18" charset="0"/>
            </a:endParaRPr>
          </a:p>
          <a:p>
            <a:pPr>
              <a:spcBef>
                <a:spcPct val="0"/>
              </a:spcBef>
              <a:buClrTx/>
              <a:buSzTx/>
              <a:buFontTx/>
              <a:buNone/>
            </a:pPr>
            <a:r>
              <a:rPr lang="zh-CN" altLang="en-US" sz="3600" b="0" dirty="0">
                <a:solidFill>
                  <a:srgbClr val="FF6600"/>
                </a:solidFill>
                <a:effectLst>
                  <a:outerShdw blurRad="38100" dist="38100" dir="2700000" algn="tl">
                    <a:srgbClr val="C0C0C0"/>
                  </a:outerShdw>
                </a:effectLst>
                <a:latin typeface="Times New Roman" pitchFamily="18" charset="0"/>
                <a:ea typeface="仿宋_GB2312" pitchFamily="49" charset="-122"/>
                <a:sym typeface="Wingdings" pitchFamily="2" charset="2"/>
              </a:rPr>
              <a:t></a:t>
            </a:r>
            <a:r>
              <a:rPr lang="zh-CN" altLang="en-US" dirty="0">
                <a:solidFill>
                  <a:srgbClr val="000082"/>
                </a:solidFill>
                <a:latin typeface="Times New Roman" pitchFamily="18" charset="0"/>
              </a:rPr>
              <a:t>辅助数据结构：</a:t>
            </a:r>
          </a:p>
          <a:p>
            <a:pPr>
              <a:spcBef>
                <a:spcPct val="0"/>
              </a:spcBef>
              <a:buClrTx/>
              <a:buSzTx/>
              <a:buFontTx/>
              <a:buNone/>
            </a:pPr>
            <a:r>
              <a:rPr lang="en-US" altLang="zh-CN" b="0" dirty="0">
                <a:solidFill>
                  <a:srgbClr val="000082"/>
                </a:solidFill>
                <a:latin typeface="Times New Roman" pitchFamily="18" charset="0"/>
              </a:rPr>
              <a:t>         </a:t>
            </a:r>
            <a:r>
              <a:rPr lang="en-US" altLang="zh-CN" b="0" dirty="0" err="1">
                <a:solidFill>
                  <a:srgbClr val="000082"/>
                </a:solidFill>
                <a:latin typeface="Times New Roman" pitchFamily="18" charset="0"/>
              </a:rPr>
              <a:t>int</a:t>
            </a:r>
            <a:r>
              <a:rPr lang="en-US" altLang="zh-CN" b="0" dirty="0">
                <a:solidFill>
                  <a:srgbClr val="000082"/>
                </a:solidFill>
                <a:latin typeface="Times New Roman" pitchFamily="18" charset="0"/>
              </a:rPr>
              <a:t>    </a:t>
            </a:r>
            <a:r>
              <a:rPr lang="en-US" altLang="zh-CN" b="0" dirty="0" err="1">
                <a:solidFill>
                  <a:srgbClr val="000082"/>
                </a:solidFill>
                <a:latin typeface="Times New Roman" pitchFamily="18" charset="0"/>
              </a:rPr>
              <a:t>adjvex</a:t>
            </a:r>
            <a:r>
              <a:rPr lang="en-US" altLang="zh-CN" b="0" dirty="0">
                <a:solidFill>
                  <a:srgbClr val="000082"/>
                </a:solidFill>
                <a:latin typeface="Times New Roman" pitchFamily="18" charset="0"/>
              </a:rPr>
              <a:t>[MAXSIZE]; </a:t>
            </a:r>
            <a:r>
              <a:rPr lang="en-US" altLang="zh-CN" sz="2400" b="0" dirty="0" smtClean="0">
                <a:solidFill>
                  <a:srgbClr val="009900"/>
                </a:solidFill>
                <a:latin typeface="Times New Roman" pitchFamily="18" charset="0"/>
              </a:rPr>
              <a:t>// </a:t>
            </a:r>
            <a:r>
              <a:rPr lang="en-US" altLang="zh-CN" sz="2400" b="0" dirty="0">
                <a:solidFill>
                  <a:srgbClr val="009900"/>
                </a:solidFill>
                <a:latin typeface="Times New Roman" pitchFamily="18" charset="0"/>
              </a:rPr>
              <a:t>U</a:t>
            </a:r>
            <a:r>
              <a:rPr lang="zh-CN" altLang="en-US" sz="2400" b="0" dirty="0">
                <a:solidFill>
                  <a:srgbClr val="009900"/>
                </a:solidFill>
                <a:latin typeface="Times New Roman" pitchFamily="18" charset="0"/>
              </a:rPr>
              <a:t>集中的顶点</a:t>
            </a:r>
            <a:r>
              <a:rPr lang="zh-CN" altLang="en-US" sz="2400" b="0" dirty="0" smtClean="0">
                <a:solidFill>
                  <a:srgbClr val="009900"/>
                </a:solidFill>
                <a:latin typeface="Times New Roman" pitchFamily="18" charset="0"/>
              </a:rPr>
              <a:t>序号</a:t>
            </a:r>
            <a:endParaRPr lang="en-US" altLang="zh-CN" sz="2400" b="0" dirty="0" smtClean="0">
              <a:solidFill>
                <a:srgbClr val="009900"/>
              </a:solidFill>
              <a:latin typeface="Times New Roman" pitchFamily="18" charset="0"/>
            </a:endParaRPr>
          </a:p>
          <a:p>
            <a:pPr>
              <a:spcBef>
                <a:spcPct val="0"/>
              </a:spcBef>
              <a:buClrTx/>
              <a:buSzTx/>
              <a:buFontTx/>
              <a:buNone/>
            </a:pPr>
            <a:r>
              <a:rPr lang="en-US" altLang="zh-CN">
                <a:solidFill>
                  <a:srgbClr val="000082"/>
                </a:solidFill>
                <a:latin typeface="Times New Roman" pitchFamily="18" charset="0"/>
              </a:rPr>
              <a:t>	</a:t>
            </a:r>
            <a:r>
              <a:rPr lang="en-US" altLang="zh-CN">
                <a:solidFill>
                  <a:srgbClr val="000082"/>
                </a:solidFill>
                <a:latin typeface="Times New Roman" pitchFamily="18" charset="0"/>
              </a:rPr>
              <a:t>adjvex</a:t>
            </a:r>
            <a:r>
              <a:rPr lang="zh-CN" altLang="en-US" smtClean="0">
                <a:solidFill>
                  <a:srgbClr val="C00000"/>
                </a:solidFill>
                <a:latin typeface="Times New Roman" pitchFamily="18" charset="0"/>
              </a:rPr>
              <a:t>列</a:t>
            </a:r>
            <a:r>
              <a:rPr lang="zh-CN" altLang="en-US" dirty="0" smtClean="0">
                <a:solidFill>
                  <a:srgbClr val="C00000"/>
                </a:solidFill>
                <a:latin typeface="Times New Roman" pitchFamily="18" charset="0"/>
              </a:rPr>
              <a:t>号表示所到达的</a:t>
            </a:r>
            <a:r>
              <a:rPr lang="en-US" altLang="zh-CN" dirty="0" smtClean="0">
                <a:solidFill>
                  <a:srgbClr val="C00000"/>
                </a:solidFill>
                <a:latin typeface="Times New Roman" pitchFamily="18" charset="0"/>
              </a:rPr>
              <a:t>V-U</a:t>
            </a:r>
            <a:r>
              <a:rPr lang="zh-CN" altLang="en-US" dirty="0" smtClean="0">
                <a:solidFill>
                  <a:srgbClr val="C00000"/>
                </a:solidFill>
                <a:latin typeface="Times New Roman" pitchFamily="18" charset="0"/>
              </a:rPr>
              <a:t>的顶点，值标识链接到该顶点的</a:t>
            </a:r>
            <a:r>
              <a:rPr lang="en-US" altLang="zh-CN" dirty="0" smtClean="0">
                <a:solidFill>
                  <a:srgbClr val="C00000"/>
                </a:solidFill>
                <a:latin typeface="Times New Roman" pitchFamily="18" charset="0"/>
              </a:rPr>
              <a:t>U</a:t>
            </a:r>
            <a:r>
              <a:rPr lang="zh-CN" altLang="en-US" dirty="0" smtClean="0">
                <a:solidFill>
                  <a:srgbClr val="C00000"/>
                </a:solidFill>
                <a:latin typeface="Times New Roman" pitchFamily="18" charset="0"/>
              </a:rPr>
              <a:t>集合上的顶点</a:t>
            </a:r>
            <a:endParaRPr lang="zh-CN" altLang="en-US" sz="2400" b="0" dirty="0">
              <a:solidFill>
                <a:srgbClr val="C00000"/>
              </a:solidFill>
              <a:latin typeface="Times New Roman" pitchFamily="18" charset="0"/>
            </a:endParaRPr>
          </a:p>
          <a:p>
            <a:pPr lvl="1">
              <a:lnSpc>
                <a:spcPct val="120000"/>
              </a:lnSpc>
              <a:spcBef>
                <a:spcPct val="0"/>
              </a:spcBef>
              <a:buClrTx/>
              <a:buSzTx/>
              <a:buFontTx/>
              <a:buNone/>
            </a:pPr>
            <a:r>
              <a:rPr lang="zh-CN" altLang="en-US" b="0" dirty="0">
                <a:solidFill>
                  <a:srgbClr val="000082"/>
                </a:solidFill>
                <a:latin typeface="Times New Roman" pitchFamily="18" charset="0"/>
              </a:rPr>
              <a:t>     </a:t>
            </a:r>
            <a:r>
              <a:rPr lang="en-US" altLang="zh-CN" b="0" dirty="0" err="1" smtClean="0">
                <a:solidFill>
                  <a:srgbClr val="000082"/>
                </a:solidFill>
                <a:latin typeface="Times New Roman" pitchFamily="18" charset="0"/>
              </a:rPr>
              <a:t>int</a:t>
            </a:r>
            <a:r>
              <a:rPr lang="en-US" altLang="zh-CN" b="0" dirty="0" smtClean="0">
                <a:solidFill>
                  <a:srgbClr val="000082"/>
                </a:solidFill>
                <a:latin typeface="Times New Roman" pitchFamily="18" charset="0"/>
              </a:rPr>
              <a:t>    </a:t>
            </a:r>
            <a:r>
              <a:rPr lang="en-US" altLang="zh-CN" b="0" dirty="0" err="1">
                <a:solidFill>
                  <a:srgbClr val="000082"/>
                </a:solidFill>
                <a:latin typeface="Times New Roman" pitchFamily="18" charset="0"/>
              </a:rPr>
              <a:t>lowcost</a:t>
            </a:r>
            <a:r>
              <a:rPr lang="en-US" altLang="zh-CN" b="0" dirty="0">
                <a:solidFill>
                  <a:srgbClr val="000082"/>
                </a:solidFill>
                <a:latin typeface="Times New Roman" pitchFamily="18" charset="0"/>
              </a:rPr>
              <a:t>[MAXSIZE</a:t>
            </a:r>
            <a:r>
              <a:rPr lang="en-US" altLang="zh-CN" sz="2000" b="0" dirty="0" smtClean="0">
                <a:solidFill>
                  <a:srgbClr val="000082"/>
                </a:solidFill>
                <a:latin typeface="Times New Roman" pitchFamily="18" charset="0"/>
              </a:rPr>
              <a:t>]; </a:t>
            </a:r>
            <a:r>
              <a:rPr lang="en-US" altLang="zh-CN" sz="2000" b="0" dirty="0">
                <a:solidFill>
                  <a:srgbClr val="009900"/>
                </a:solidFill>
                <a:latin typeface="Times New Roman" pitchFamily="18" charset="0"/>
              </a:rPr>
              <a:t>// U</a:t>
            </a:r>
            <a:r>
              <a:rPr lang="en-US" altLang="zh-CN" sz="2000" b="0" dirty="0">
                <a:solidFill>
                  <a:srgbClr val="009900"/>
                </a:solidFill>
                <a:latin typeface="Times New Roman" pitchFamily="18" charset="0"/>
                <a:sym typeface="Wingdings" pitchFamily="2" charset="2"/>
              </a:rPr>
              <a:t>(V-U)</a:t>
            </a:r>
            <a:r>
              <a:rPr lang="zh-CN" altLang="en-US" sz="2000" b="0" dirty="0">
                <a:solidFill>
                  <a:srgbClr val="009900"/>
                </a:solidFill>
                <a:latin typeface="Times New Roman" pitchFamily="18" charset="0"/>
              </a:rPr>
              <a:t>的最小权值边</a:t>
            </a:r>
            <a:endParaRPr lang="zh-CN" altLang="en-US" b="0" dirty="0">
              <a:solidFill>
                <a:srgbClr val="009900"/>
              </a:solidFill>
              <a:latin typeface="Times New Roman" pitchFamily="18" charset="0"/>
            </a:endParaRPr>
          </a:p>
        </p:txBody>
      </p:sp>
      <p:sp>
        <p:nvSpPr>
          <p:cNvPr id="368644" name="Oval 4"/>
          <p:cNvSpPr>
            <a:spLocks noChangeArrowheads="1"/>
          </p:cNvSpPr>
          <p:nvPr/>
        </p:nvSpPr>
        <p:spPr bwMode="auto">
          <a:xfrm>
            <a:off x="2493292" y="4879107"/>
            <a:ext cx="304800" cy="304800"/>
          </a:xfrm>
          <a:prstGeom prst="ellipse">
            <a:avLst/>
          </a:prstGeom>
          <a:solidFill>
            <a:srgbClr val="FFFF99"/>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45" name="Oval 5"/>
          <p:cNvSpPr>
            <a:spLocks noChangeArrowheads="1"/>
          </p:cNvSpPr>
          <p:nvPr/>
        </p:nvSpPr>
        <p:spPr bwMode="auto">
          <a:xfrm>
            <a:off x="1959892" y="5336307"/>
            <a:ext cx="304800" cy="304800"/>
          </a:xfrm>
          <a:prstGeom prst="ellipse">
            <a:avLst/>
          </a:prstGeom>
          <a:solidFill>
            <a:srgbClr val="FFFF99"/>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46" name="Oval 6"/>
          <p:cNvSpPr>
            <a:spLocks noChangeArrowheads="1"/>
          </p:cNvSpPr>
          <p:nvPr/>
        </p:nvSpPr>
        <p:spPr bwMode="auto">
          <a:xfrm>
            <a:off x="2645692" y="5869707"/>
            <a:ext cx="304800" cy="304800"/>
          </a:xfrm>
          <a:prstGeom prst="ellipse">
            <a:avLst/>
          </a:prstGeom>
          <a:solidFill>
            <a:srgbClr val="FFFF99"/>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47" name="Oval 7"/>
          <p:cNvSpPr>
            <a:spLocks noChangeArrowheads="1"/>
          </p:cNvSpPr>
          <p:nvPr/>
        </p:nvSpPr>
        <p:spPr bwMode="auto">
          <a:xfrm>
            <a:off x="5084092" y="4726707"/>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48" name="Oval 8"/>
          <p:cNvSpPr>
            <a:spLocks noChangeArrowheads="1"/>
          </p:cNvSpPr>
          <p:nvPr/>
        </p:nvSpPr>
        <p:spPr bwMode="auto">
          <a:xfrm>
            <a:off x="5541292" y="5107707"/>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49" name="Oval 9"/>
          <p:cNvSpPr>
            <a:spLocks noChangeArrowheads="1"/>
          </p:cNvSpPr>
          <p:nvPr/>
        </p:nvSpPr>
        <p:spPr bwMode="auto">
          <a:xfrm>
            <a:off x="5160292" y="6098307"/>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50" name="Oval 10"/>
          <p:cNvSpPr>
            <a:spLocks noChangeArrowheads="1"/>
          </p:cNvSpPr>
          <p:nvPr/>
        </p:nvSpPr>
        <p:spPr bwMode="auto">
          <a:xfrm>
            <a:off x="4855492" y="5336307"/>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51" name="Oval 11"/>
          <p:cNvSpPr>
            <a:spLocks noChangeArrowheads="1"/>
          </p:cNvSpPr>
          <p:nvPr/>
        </p:nvSpPr>
        <p:spPr bwMode="auto">
          <a:xfrm>
            <a:off x="5541292" y="5641107"/>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52" name="Line 12"/>
          <p:cNvSpPr>
            <a:spLocks noChangeShapeType="1"/>
          </p:cNvSpPr>
          <p:nvPr/>
        </p:nvSpPr>
        <p:spPr bwMode="auto">
          <a:xfrm flipV="1">
            <a:off x="2874292" y="4879107"/>
            <a:ext cx="2209800" cy="152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53" name="Line 13"/>
          <p:cNvSpPr>
            <a:spLocks noChangeShapeType="1"/>
          </p:cNvSpPr>
          <p:nvPr/>
        </p:nvSpPr>
        <p:spPr bwMode="auto">
          <a:xfrm>
            <a:off x="2264692" y="5488707"/>
            <a:ext cx="3276600" cy="3048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54" name="Line 14"/>
          <p:cNvSpPr>
            <a:spLocks noChangeShapeType="1"/>
          </p:cNvSpPr>
          <p:nvPr/>
        </p:nvSpPr>
        <p:spPr bwMode="auto">
          <a:xfrm>
            <a:off x="2950492" y="6022107"/>
            <a:ext cx="2209800" cy="2286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55" name="Line 15"/>
          <p:cNvSpPr>
            <a:spLocks noChangeShapeType="1"/>
          </p:cNvSpPr>
          <p:nvPr/>
        </p:nvSpPr>
        <p:spPr bwMode="auto">
          <a:xfrm flipV="1">
            <a:off x="2950492" y="5488707"/>
            <a:ext cx="190500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56" name="Line 16"/>
          <p:cNvSpPr>
            <a:spLocks noChangeShapeType="1"/>
          </p:cNvSpPr>
          <p:nvPr/>
        </p:nvSpPr>
        <p:spPr bwMode="auto">
          <a:xfrm>
            <a:off x="2798092" y="5031507"/>
            <a:ext cx="2743200" cy="2286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57" name="Line 17"/>
          <p:cNvSpPr>
            <a:spLocks noChangeShapeType="1"/>
          </p:cNvSpPr>
          <p:nvPr/>
        </p:nvSpPr>
        <p:spPr bwMode="auto">
          <a:xfrm flipV="1">
            <a:off x="2264692" y="4955307"/>
            <a:ext cx="281940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58" name="Line 18"/>
          <p:cNvSpPr>
            <a:spLocks noChangeShapeType="1"/>
          </p:cNvSpPr>
          <p:nvPr/>
        </p:nvSpPr>
        <p:spPr bwMode="auto">
          <a:xfrm>
            <a:off x="2798092" y="5107707"/>
            <a:ext cx="2057400" cy="3810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59" name="Line 19"/>
          <p:cNvSpPr>
            <a:spLocks noChangeShapeType="1"/>
          </p:cNvSpPr>
          <p:nvPr/>
        </p:nvSpPr>
        <p:spPr bwMode="auto">
          <a:xfrm>
            <a:off x="2798092" y="5107707"/>
            <a:ext cx="2057400" cy="381000"/>
          </a:xfrm>
          <a:prstGeom prst="line">
            <a:avLst/>
          </a:prstGeom>
          <a:noFill/>
          <a:ln w="38100" cap="sq">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8660" name="Group 20"/>
          <p:cNvGrpSpPr>
            <a:grpSpLocks/>
          </p:cNvGrpSpPr>
          <p:nvPr/>
        </p:nvGrpSpPr>
        <p:grpSpPr bwMode="auto">
          <a:xfrm>
            <a:off x="1791617" y="4726707"/>
            <a:ext cx="1387475" cy="1600200"/>
            <a:chOff x="1574" y="3120"/>
            <a:chExt cx="874" cy="1008"/>
          </a:xfrm>
        </p:grpSpPr>
        <p:sp>
          <p:nvSpPr>
            <p:cNvPr id="368661" name="AutoShape 21"/>
            <p:cNvSpPr>
              <a:spLocks noChangeArrowheads="1"/>
            </p:cNvSpPr>
            <p:nvPr/>
          </p:nvSpPr>
          <p:spPr bwMode="auto">
            <a:xfrm>
              <a:off x="1584" y="3120"/>
              <a:ext cx="864" cy="1008"/>
            </a:xfrm>
            <a:prstGeom prst="roundRect">
              <a:avLst>
                <a:gd name="adj" fmla="val 16667"/>
              </a:avLst>
            </a:prstGeom>
            <a:noFill/>
            <a:ln w="12700" cap="sq">
              <a:solidFill>
                <a:srgbClr val="3333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62" name="Text Box 22"/>
            <p:cNvSpPr txBox="1">
              <a:spLocks noChangeArrowheads="1"/>
            </p:cNvSpPr>
            <p:nvPr/>
          </p:nvSpPr>
          <p:spPr bwMode="auto">
            <a:xfrm>
              <a:off x="1574" y="3724"/>
              <a:ext cx="3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00CC"/>
                  </a:solidFill>
                  <a:latin typeface="Times New Roman" pitchFamily="18" charset="0"/>
                </a:rPr>
                <a:t>U</a:t>
              </a:r>
            </a:p>
          </p:txBody>
        </p:sp>
      </p:grpSp>
      <p:grpSp>
        <p:nvGrpSpPr>
          <p:cNvPr id="368663" name="Group 23"/>
          <p:cNvGrpSpPr>
            <a:grpSpLocks/>
          </p:cNvGrpSpPr>
          <p:nvPr/>
        </p:nvGrpSpPr>
        <p:grpSpPr bwMode="auto">
          <a:xfrm>
            <a:off x="4577680" y="4544144"/>
            <a:ext cx="2514600" cy="1981200"/>
            <a:chOff x="3312" y="3024"/>
            <a:chExt cx="1584" cy="1248"/>
          </a:xfrm>
        </p:grpSpPr>
        <p:sp>
          <p:nvSpPr>
            <p:cNvPr id="368664" name="Oval 24"/>
            <p:cNvSpPr>
              <a:spLocks noChangeArrowheads="1"/>
            </p:cNvSpPr>
            <p:nvPr/>
          </p:nvSpPr>
          <p:spPr bwMode="auto">
            <a:xfrm>
              <a:off x="3312" y="3024"/>
              <a:ext cx="960" cy="1248"/>
            </a:xfrm>
            <a:prstGeom prst="ellipse">
              <a:avLst/>
            </a:prstGeom>
            <a:noFill/>
            <a:ln w="12700" cap="sq">
              <a:solidFill>
                <a:srgbClr val="00008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65" name="Text Box 25"/>
            <p:cNvSpPr txBox="1">
              <a:spLocks noChangeArrowheads="1"/>
            </p:cNvSpPr>
            <p:nvPr/>
          </p:nvSpPr>
          <p:spPr bwMode="auto">
            <a:xfrm>
              <a:off x="4224" y="3196"/>
              <a:ext cx="6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a:solidFill>
                    <a:srgbClr val="0000CC"/>
                  </a:solidFill>
                  <a:latin typeface="Times New Roman" pitchFamily="18" charset="0"/>
                </a:rPr>
                <a:t>V-U</a:t>
              </a:r>
            </a:p>
          </p:txBody>
        </p:sp>
      </p:grpSp>
    </p:spTree>
    <p:extLst>
      <p:ext uri="{BB962C8B-B14F-4D97-AF65-F5344CB8AC3E}">
        <p14:creationId xmlns:p14="http://schemas.microsoft.com/office/powerpoint/2010/main" val="27342322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zh-CN" altLang="en-US" dirty="0"/>
              <a:t> 1、普里姆算法 </a:t>
            </a:r>
          </a:p>
        </p:txBody>
      </p:sp>
      <p:sp>
        <p:nvSpPr>
          <p:cNvPr id="362499" name="Rectangle 3" descr="Rectangle: Click to edit Master text styles&#10;Second level&#10;Third level&#10;Fourth level&#10;Fifth level"/>
          <p:cNvSpPr>
            <a:spLocks noGrp="1" noChangeArrowheads="1"/>
          </p:cNvSpPr>
          <p:nvPr>
            <p:ph type="body" idx="1"/>
          </p:nvPr>
        </p:nvSpPr>
        <p:spPr/>
        <p:txBody>
          <a:bodyPr/>
          <a:lstStyle/>
          <a:p>
            <a:pPr algn="just">
              <a:spcBef>
                <a:spcPct val="0"/>
              </a:spcBef>
              <a:buClrTx/>
              <a:buSzTx/>
              <a:buFontTx/>
              <a:buNone/>
            </a:pPr>
            <a:r>
              <a:rPr lang="zh-CN" altLang="en-US">
                <a:latin typeface="Times New Roman" pitchFamily="18" charset="0"/>
              </a:rPr>
              <a:t>初始化</a:t>
            </a:r>
          </a:p>
          <a:p>
            <a:pPr algn="just">
              <a:spcBef>
                <a:spcPct val="0"/>
              </a:spcBef>
              <a:buClrTx/>
              <a:buSzTx/>
              <a:buFontTx/>
              <a:buNone/>
            </a:pPr>
            <a:r>
              <a:rPr lang="zh-CN" altLang="en-US">
                <a:latin typeface="Times New Roman" pitchFamily="18" charset="0"/>
              </a:rPr>
              <a:t>  </a:t>
            </a:r>
            <a:r>
              <a:rPr lang="en-US" altLang="zh-CN">
                <a:latin typeface="Times New Roman" pitchFamily="18" charset="0"/>
              </a:rPr>
              <a:t>U       ( A ) </a:t>
            </a:r>
          </a:p>
          <a:p>
            <a:pPr algn="just">
              <a:spcBef>
                <a:spcPct val="0"/>
              </a:spcBef>
              <a:buClrTx/>
              <a:buSzTx/>
              <a:buFontTx/>
              <a:buNone/>
            </a:pPr>
            <a:r>
              <a:rPr lang="en-US" altLang="zh-CN">
                <a:latin typeface="Times New Roman" pitchFamily="18" charset="0"/>
              </a:rPr>
              <a:t>  V-U   (B C D E F )         </a:t>
            </a:r>
          </a:p>
          <a:p>
            <a:pPr algn="just">
              <a:spcBef>
                <a:spcPct val="0"/>
              </a:spcBef>
              <a:buClrTx/>
              <a:buSzTx/>
              <a:buFontTx/>
              <a:buNone/>
            </a:pPr>
            <a:r>
              <a:rPr lang="zh-CN" altLang="en-US">
                <a:latin typeface="Times New Roman" pitchFamily="18" charset="0"/>
              </a:rPr>
              <a:t> </a:t>
            </a:r>
          </a:p>
          <a:p>
            <a:pPr algn="just">
              <a:spcBef>
                <a:spcPct val="0"/>
              </a:spcBef>
              <a:buClrTx/>
              <a:buSzTx/>
              <a:buFontTx/>
              <a:buNone/>
            </a:pPr>
            <a:r>
              <a:rPr lang="zh-CN" altLang="en-US">
                <a:latin typeface="Times New Roman" pitchFamily="18" charset="0"/>
              </a:rPr>
              <a:t>         </a:t>
            </a:r>
          </a:p>
          <a:p>
            <a:pPr algn="just">
              <a:spcBef>
                <a:spcPct val="0"/>
              </a:spcBef>
              <a:buClrTx/>
              <a:buSzTx/>
              <a:buFontTx/>
              <a:buNone/>
            </a:pPr>
            <a:endParaRPr lang="zh-CN" altLang="en-US">
              <a:latin typeface="Times New Roman" pitchFamily="18" charset="0"/>
            </a:endParaRPr>
          </a:p>
        </p:txBody>
      </p:sp>
      <p:grpSp>
        <p:nvGrpSpPr>
          <p:cNvPr id="362519" name="Group 23"/>
          <p:cNvGrpSpPr>
            <a:grpSpLocks/>
          </p:cNvGrpSpPr>
          <p:nvPr/>
        </p:nvGrpSpPr>
        <p:grpSpPr bwMode="auto">
          <a:xfrm>
            <a:off x="5219700" y="908050"/>
            <a:ext cx="3457575" cy="3276600"/>
            <a:chOff x="431" y="1253"/>
            <a:chExt cx="2178" cy="2064"/>
          </a:xfrm>
        </p:grpSpPr>
        <p:sp>
          <p:nvSpPr>
            <p:cNvPr id="362520" name="Oval 24"/>
            <p:cNvSpPr>
              <a:spLocks noChangeArrowheads="1"/>
            </p:cNvSpPr>
            <p:nvPr/>
          </p:nvSpPr>
          <p:spPr bwMode="auto">
            <a:xfrm>
              <a:off x="1338" y="1253"/>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362521" name="Oval 25"/>
            <p:cNvSpPr>
              <a:spLocks noChangeArrowheads="1"/>
            </p:cNvSpPr>
            <p:nvPr/>
          </p:nvSpPr>
          <p:spPr bwMode="auto">
            <a:xfrm>
              <a:off x="431" y="1933"/>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362522" name="Oval 26"/>
            <p:cNvSpPr>
              <a:spLocks noChangeArrowheads="1"/>
            </p:cNvSpPr>
            <p:nvPr/>
          </p:nvSpPr>
          <p:spPr bwMode="auto">
            <a:xfrm>
              <a:off x="930" y="2886"/>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t>
              </a:r>
            </a:p>
          </p:txBody>
        </p:sp>
        <p:sp>
          <p:nvSpPr>
            <p:cNvPr id="362523" name="Oval 27"/>
            <p:cNvSpPr>
              <a:spLocks noChangeArrowheads="1"/>
            </p:cNvSpPr>
            <p:nvPr/>
          </p:nvSpPr>
          <p:spPr bwMode="auto">
            <a:xfrm>
              <a:off x="1882" y="2886"/>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a:t>
              </a:r>
            </a:p>
          </p:txBody>
        </p:sp>
        <p:sp>
          <p:nvSpPr>
            <p:cNvPr id="362524" name="Oval 28"/>
            <p:cNvSpPr>
              <a:spLocks noChangeArrowheads="1"/>
            </p:cNvSpPr>
            <p:nvPr/>
          </p:nvSpPr>
          <p:spPr bwMode="auto">
            <a:xfrm>
              <a:off x="2200" y="1888"/>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p>
          </p:txBody>
        </p:sp>
        <p:sp>
          <p:nvSpPr>
            <p:cNvPr id="362525" name="Oval 29"/>
            <p:cNvSpPr>
              <a:spLocks noChangeArrowheads="1"/>
            </p:cNvSpPr>
            <p:nvPr/>
          </p:nvSpPr>
          <p:spPr bwMode="auto">
            <a:xfrm>
              <a:off x="1383" y="2160"/>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a:t>
              </a:r>
            </a:p>
          </p:txBody>
        </p:sp>
        <p:sp>
          <p:nvSpPr>
            <p:cNvPr id="362526" name="Line 30"/>
            <p:cNvSpPr>
              <a:spLocks noChangeShapeType="1"/>
            </p:cNvSpPr>
            <p:nvPr/>
          </p:nvSpPr>
          <p:spPr bwMode="auto">
            <a:xfrm flipH="1">
              <a:off x="658" y="1434"/>
              <a:ext cx="680" cy="544"/>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27" name="Line 31"/>
            <p:cNvSpPr>
              <a:spLocks noChangeShapeType="1"/>
            </p:cNvSpPr>
            <p:nvPr/>
          </p:nvSpPr>
          <p:spPr bwMode="auto">
            <a:xfrm>
              <a:off x="612" y="2205"/>
              <a:ext cx="408" cy="681"/>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28" name="Line 32"/>
            <p:cNvSpPr>
              <a:spLocks noChangeShapeType="1"/>
            </p:cNvSpPr>
            <p:nvPr/>
          </p:nvSpPr>
          <p:spPr bwMode="auto">
            <a:xfrm>
              <a:off x="703" y="2069"/>
              <a:ext cx="680" cy="182"/>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29" name="Line 33"/>
            <p:cNvSpPr>
              <a:spLocks noChangeShapeType="1"/>
            </p:cNvSpPr>
            <p:nvPr/>
          </p:nvSpPr>
          <p:spPr bwMode="auto">
            <a:xfrm flipH="1">
              <a:off x="1156" y="2432"/>
              <a:ext cx="318" cy="499"/>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30" name="Line 34"/>
            <p:cNvSpPr>
              <a:spLocks noChangeShapeType="1"/>
            </p:cNvSpPr>
            <p:nvPr/>
          </p:nvSpPr>
          <p:spPr bwMode="auto">
            <a:xfrm>
              <a:off x="1202" y="3067"/>
              <a:ext cx="680" cy="0"/>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31" name="Line 35"/>
            <p:cNvSpPr>
              <a:spLocks noChangeShapeType="1"/>
            </p:cNvSpPr>
            <p:nvPr/>
          </p:nvSpPr>
          <p:spPr bwMode="auto">
            <a:xfrm>
              <a:off x="1610" y="2387"/>
              <a:ext cx="363" cy="499"/>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32" name="Line 36"/>
            <p:cNvSpPr>
              <a:spLocks noChangeShapeType="1"/>
            </p:cNvSpPr>
            <p:nvPr/>
          </p:nvSpPr>
          <p:spPr bwMode="auto">
            <a:xfrm flipV="1">
              <a:off x="2064" y="2160"/>
              <a:ext cx="272" cy="726"/>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33" name="Line 37"/>
            <p:cNvSpPr>
              <a:spLocks noChangeShapeType="1"/>
            </p:cNvSpPr>
            <p:nvPr/>
          </p:nvSpPr>
          <p:spPr bwMode="auto">
            <a:xfrm>
              <a:off x="1610" y="1434"/>
              <a:ext cx="680" cy="454"/>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34" name="Line 38"/>
            <p:cNvSpPr>
              <a:spLocks noChangeShapeType="1"/>
            </p:cNvSpPr>
            <p:nvPr/>
          </p:nvSpPr>
          <p:spPr bwMode="auto">
            <a:xfrm flipV="1">
              <a:off x="1655" y="2069"/>
              <a:ext cx="545" cy="182"/>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35" name="Text Box 39"/>
            <p:cNvSpPr txBox="1">
              <a:spLocks noChangeArrowheads="1"/>
            </p:cNvSpPr>
            <p:nvPr/>
          </p:nvSpPr>
          <p:spPr bwMode="auto">
            <a:xfrm>
              <a:off x="748" y="1479"/>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34</a:t>
              </a:r>
            </a:p>
          </p:txBody>
        </p:sp>
        <p:sp>
          <p:nvSpPr>
            <p:cNvPr id="362536" name="Text Box 40"/>
            <p:cNvSpPr txBox="1">
              <a:spLocks noChangeArrowheads="1"/>
            </p:cNvSpPr>
            <p:nvPr/>
          </p:nvSpPr>
          <p:spPr bwMode="auto">
            <a:xfrm>
              <a:off x="1791" y="1389"/>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12</a:t>
              </a:r>
            </a:p>
          </p:txBody>
        </p:sp>
        <p:sp>
          <p:nvSpPr>
            <p:cNvPr id="362537" name="Text Box 41"/>
            <p:cNvSpPr txBox="1">
              <a:spLocks noChangeArrowheads="1"/>
            </p:cNvSpPr>
            <p:nvPr/>
          </p:nvSpPr>
          <p:spPr bwMode="auto">
            <a:xfrm>
              <a:off x="930" y="1933"/>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19</a:t>
              </a:r>
            </a:p>
          </p:txBody>
        </p:sp>
        <p:sp>
          <p:nvSpPr>
            <p:cNvPr id="362538" name="Text Box 42"/>
            <p:cNvSpPr txBox="1">
              <a:spLocks noChangeArrowheads="1"/>
            </p:cNvSpPr>
            <p:nvPr/>
          </p:nvSpPr>
          <p:spPr bwMode="auto">
            <a:xfrm>
              <a:off x="1655" y="1933"/>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26</a:t>
              </a:r>
            </a:p>
          </p:txBody>
        </p:sp>
        <p:sp>
          <p:nvSpPr>
            <p:cNvPr id="362539" name="Text Box 43"/>
            <p:cNvSpPr txBox="1">
              <a:spLocks noChangeArrowheads="1"/>
            </p:cNvSpPr>
            <p:nvPr/>
          </p:nvSpPr>
          <p:spPr bwMode="auto">
            <a:xfrm>
              <a:off x="476" y="238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46</a:t>
              </a:r>
            </a:p>
          </p:txBody>
        </p:sp>
        <p:sp>
          <p:nvSpPr>
            <p:cNvPr id="362540" name="Text Box 44"/>
            <p:cNvSpPr txBox="1">
              <a:spLocks noChangeArrowheads="1"/>
            </p:cNvSpPr>
            <p:nvPr/>
          </p:nvSpPr>
          <p:spPr bwMode="auto">
            <a:xfrm>
              <a:off x="1066" y="247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25</a:t>
              </a:r>
            </a:p>
          </p:txBody>
        </p:sp>
        <p:sp>
          <p:nvSpPr>
            <p:cNvPr id="362541" name="Text Box 45"/>
            <p:cNvSpPr txBox="1">
              <a:spLocks noChangeArrowheads="1"/>
            </p:cNvSpPr>
            <p:nvPr/>
          </p:nvSpPr>
          <p:spPr bwMode="auto">
            <a:xfrm>
              <a:off x="1701" y="238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25</a:t>
              </a:r>
            </a:p>
          </p:txBody>
        </p:sp>
        <p:sp>
          <p:nvSpPr>
            <p:cNvPr id="362542" name="Text Box 46"/>
            <p:cNvSpPr txBox="1">
              <a:spLocks noChangeArrowheads="1"/>
            </p:cNvSpPr>
            <p:nvPr/>
          </p:nvSpPr>
          <p:spPr bwMode="auto">
            <a:xfrm>
              <a:off x="1293" y="306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17</a:t>
              </a:r>
            </a:p>
          </p:txBody>
        </p:sp>
        <p:sp>
          <p:nvSpPr>
            <p:cNvPr id="362543" name="Text Box 47"/>
            <p:cNvSpPr txBox="1">
              <a:spLocks noChangeArrowheads="1"/>
            </p:cNvSpPr>
            <p:nvPr/>
          </p:nvSpPr>
          <p:spPr bwMode="auto">
            <a:xfrm>
              <a:off x="2200" y="243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38</a:t>
              </a:r>
            </a:p>
          </p:txBody>
        </p:sp>
      </p:grpSp>
      <p:sp>
        <p:nvSpPr>
          <p:cNvPr id="362547" name="Freeform 51"/>
          <p:cNvSpPr>
            <a:spLocks/>
          </p:cNvSpPr>
          <p:nvPr/>
        </p:nvSpPr>
        <p:spPr bwMode="auto">
          <a:xfrm>
            <a:off x="4284663" y="1412875"/>
            <a:ext cx="1703387" cy="1295400"/>
          </a:xfrm>
          <a:custGeom>
            <a:avLst/>
            <a:gdLst>
              <a:gd name="T0" fmla="*/ 227 w 892"/>
              <a:gd name="T1" fmla="*/ 0 h 862"/>
              <a:gd name="T2" fmla="*/ 635 w 892"/>
              <a:gd name="T3" fmla="*/ 136 h 862"/>
              <a:gd name="T4" fmla="*/ 862 w 892"/>
              <a:gd name="T5" fmla="*/ 318 h 862"/>
              <a:gd name="T6" fmla="*/ 816 w 892"/>
              <a:gd name="T7" fmla="*/ 681 h 862"/>
              <a:gd name="T8" fmla="*/ 454 w 892"/>
              <a:gd name="T9" fmla="*/ 817 h 862"/>
              <a:gd name="T10" fmla="*/ 0 w 892"/>
              <a:gd name="T11" fmla="*/ 862 h 862"/>
            </a:gdLst>
            <a:ahLst/>
            <a:cxnLst>
              <a:cxn ang="0">
                <a:pos x="T0" y="T1"/>
              </a:cxn>
              <a:cxn ang="0">
                <a:pos x="T2" y="T3"/>
              </a:cxn>
              <a:cxn ang="0">
                <a:pos x="T4" y="T5"/>
              </a:cxn>
              <a:cxn ang="0">
                <a:pos x="T6" y="T7"/>
              </a:cxn>
              <a:cxn ang="0">
                <a:pos x="T8" y="T9"/>
              </a:cxn>
              <a:cxn ang="0">
                <a:pos x="T10" y="T11"/>
              </a:cxn>
            </a:cxnLst>
            <a:rect l="0" t="0" r="r" b="b"/>
            <a:pathLst>
              <a:path w="892" h="862">
                <a:moveTo>
                  <a:pt x="227" y="0"/>
                </a:moveTo>
                <a:cubicBezTo>
                  <a:pt x="378" y="41"/>
                  <a:pt x="529" y="83"/>
                  <a:pt x="635" y="136"/>
                </a:cubicBezTo>
                <a:cubicBezTo>
                  <a:pt x="741" y="189"/>
                  <a:pt x="832" y="227"/>
                  <a:pt x="862" y="318"/>
                </a:cubicBezTo>
                <a:cubicBezTo>
                  <a:pt x="892" y="409"/>
                  <a:pt x="884" y="598"/>
                  <a:pt x="816" y="681"/>
                </a:cubicBezTo>
                <a:cubicBezTo>
                  <a:pt x="748" y="764"/>
                  <a:pt x="590" y="787"/>
                  <a:pt x="454" y="817"/>
                </a:cubicBezTo>
                <a:cubicBezTo>
                  <a:pt x="318" y="847"/>
                  <a:pt x="159" y="854"/>
                  <a:pt x="0" y="862"/>
                </a:cubicBezTo>
              </a:path>
            </a:pathLst>
          </a:custGeom>
          <a:noFill/>
          <a:ln w="50800" cap="flat" cmpd="sng">
            <a:solidFill>
              <a:srgbClr val="FF0000"/>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48" name="Line 52"/>
          <p:cNvSpPr>
            <a:spLocks noChangeShapeType="1"/>
          </p:cNvSpPr>
          <p:nvPr/>
        </p:nvSpPr>
        <p:spPr bwMode="auto">
          <a:xfrm>
            <a:off x="5651500" y="2205038"/>
            <a:ext cx="1079500" cy="288925"/>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49" name="Line 53"/>
          <p:cNvSpPr>
            <a:spLocks noChangeShapeType="1"/>
          </p:cNvSpPr>
          <p:nvPr/>
        </p:nvSpPr>
        <p:spPr bwMode="auto">
          <a:xfrm flipV="1">
            <a:off x="5580063" y="1196975"/>
            <a:ext cx="1079500" cy="863600"/>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50" name="Line 54"/>
          <p:cNvSpPr>
            <a:spLocks noChangeShapeType="1"/>
          </p:cNvSpPr>
          <p:nvPr/>
        </p:nvSpPr>
        <p:spPr bwMode="auto">
          <a:xfrm>
            <a:off x="5508625" y="2420938"/>
            <a:ext cx="647700" cy="1079500"/>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2551" name="Line 55"/>
          <p:cNvSpPr>
            <a:spLocks noChangeShapeType="1"/>
          </p:cNvSpPr>
          <p:nvPr/>
        </p:nvSpPr>
        <p:spPr bwMode="auto">
          <a:xfrm>
            <a:off x="5673725" y="2205038"/>
            <a:ext cx="1079500" cy="288925"/>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62552" name="Object 56"/>
          <p:cNvGraphicFramePr>
            <a:graphicFrameLocks noChangeAspect="1"/>
          </p:cNvGraphicFramePr>
          <p:nvPr>
            <p:extLst>
              <p:ext uri="{D42A27DB-BD31-4B8C-83A1-F6EECF244321}">
                <p14:modId xmlns:p14="http://schemas.microsoft.com/office/powerpoint/2010/main" val="2512009924"/>
              </p:ext>
            </p:extLst>
          </p:nvPr>
        </p:nvGraphicFramePr>
        <p:xfrm>
          <a:off x="1308224" y="4224338"/>
          <a:ext cx="8088312" cy="2446337"/>
        </p:xfrm>
        <a:graphic>
          <a:graphicData uri="http://schemas.openxmlformats.org/presentationml/2006/ole">
            <mc:AlternateContent xmlns:mc="http://schemas.openxmlformats.org/markup-compatibility/2006">
              <mc:Choice xmlns:v="urn:schemas-microsoft-com:vml" Requires="v">
                <p:oleObj spid="_x0000_s13318" name="文档" r:id="rId3" imgW="8030400" imgH="2494051" progId="Word.Document.8">
                  <p:embed/>
                </p:oleObj>
              </mc:Choice>
              <mc:Fallback>
                <p:oleObj name="文档" r:id="rId3" imgW="8030400" imgH="2494051"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8224" y="4224338"/>
                        <a:ext cx="8088312" cy="244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2562" name="Text Box 66"/>
          <p:cNvSpPr txBox="1">
            <a:spLocks noChangeArrowheads="1"/>
          </p:cNvSpPr>
          <p:nvPr/>
        </p:nvSpPr>
        <p:spPr bwMode="auto">
          <a:xfrm>
            <a:off x="4048249" y="5072063"/>
            <a:ext cx="854075" cy="654050"/>
          </a:xfrm>
          <a:prstGeom prst="rect">
            <a:avLst/>
          </a:prstGeom>
          <a:noFill/>
          <a:ln w="12700" cap="sq">
            <a:noFill/>
            <a:miter lim="800000"/>
            <a:headEnd type="none" w="sm" len="sm"/>
            <a:tailEnd type="none" w="sm" len="sm"/>
          </a:ln>
          <a:effectLst/>
          <a:extLst/>
        </p:spPr>
        <p:txBody>
          <a:bodyPr>
            <a:spAutoFit/>
          </a:bodyPr>
          <a:lstStyle>
            <a:defPPr>
              <a:defRPr lang="zh-CN"/>
            </a:defPPr>
            <a:lvl1pPr algn="ctr">
              <a:defRPr sz="3600">
                <a:solidFill>
                  <a:srgbClr val="000082"/>
                </a:solidFill>
              </a:defRPr>
            </a:lvl1pPr>
          </a:lstStyle>
          <a:p>
            <a:r>
              <a:rPr lang="en-US" altLang="zh-CN" dirty="0"/>
              <a:t>a</a:t>
            </a:r>
          </a:p>
        </p:txBody>
      </p:sp>
      <p:sp>
        <p:nvSpPr>
          <p:cNvPr id="362572" name="Text Box 76"/>
          <p:cNvSpPr txBox="1">
            <a:spLocks noChangeArrowheads="1"/>
          </p:cNvSpPr>
          <p:nvPr/>
        </p:nvSpPr>
        <p:spPr bwMode="auto">
          <a:xfrm>
            <a:off x="4073649" y="5734050"/>
            <a:ext cx="854075" cy="654050"/>
          </a:xfrm>
          <a:prstGeom prst="rect">
            <a:avLst/>
          </a:prstGeom>
          <a:noFill/>
          <a:ln w="12700" cap="sq">
            <a:noFill/>
            <a:miter lim="800000"/>
            <a:headEnd type="none" w="sm" len="sm"/>
            <a:tailEnd type="none" w="sm" len="sm"/>
          </a:ln>
          <a:effectLst/>
          <a:extLst/>
        </p:spPr>
        <p:txBody>
          <a:bodyPr>
            <a:spAutoFit/>
          </a:bodyPr>
          <a:lstStyle>
            <a:defPPr>
              <a:defRPr lang="zh-CN"/>
            </a:defPPr>
            <a:lvl1pPr algn="ctr">
              <a:defRPr sz="3600">
                <a:solidFill>
                  <a:srgbClr val="000082"/>
                </a:solidFill>
              </a:defRPr>
            </a:lvl1pPr>
          </a:lstStyle>
          <a:p>
            <a:r>
              <a:rPr lang="en-US" altLang="zh-CN" dirty="0">
                <a:solidFill>
                  <a:schemeClr val="tx2"/>
                </a:solidFill>
              </a:rPr>
              <a:t>34</a:t>
            </a:r>
          </a:p>
        </p:txBody>
      </p:sp>
      <p:sp>
        <p:nvSpPr>
          <p:cNvPr id="362580" name="Text Box 84"/>
          <p:cNvSpPr txBox="1">
            <a:spLocks noChangeArrowheads="1"/>
          </p:cNvSpPr>
          <p:nvPr/>
        </p:nvSpPr>
        <p:spPr bwMode="auto">
          <a:xfrm>
            <a:off x="4984874" y="5084763"/>
            <a:ext cx="854075" cy="654050"/>
          </a:xfrm>
          <a:prstGeom prst="rect">
            <a:avLst/>
          </a:prstGeom>
          <a:noFill/>
          <a:ln w="12700" cap="sq">
            <a:noFill/>
            <a:miter lim="800000"/>
            <a:headEnd type="none" w="sm" len="sm"/>
            <a:tailEnd type="none" w="sm" len="sm"/>
          </a:ln>
          <a:effectLst/>
          <a:extLst/>
        </p:spPr>
        <p:txBody>
          <a:bodyPr>
            <a:spAutoFit/>
          </a:bodyPr>
          <a:lstStyle>
            <a:defPPr>
              <a:defRPr lang="zh-CN"/>
            </a:defPPr>
            <a:lvl1pPr algn="ctr">
              <a:defRPr sz="3600">
                <a:solidFill>
                  <a:srgbClr val="000082"/>
                </a:solidFill>
              </a:defRPr>
            </a:lvl1pPr>
          </a:lstStyle>
          <a:p>
            <a:r>
              <a:rPr lang="en-US" altLang="zh-CN" dirty="0"/>
              <a:t>a</a:t>
            </a:r>
          </a:p>
        </p:txBody>
      </p:sp>
      <p:sp>
        <p:nvSpPr>
          <p:cNvPr id="362581" name="Text Box 85"/>
          <p:cNvSpPr txBox="1">
            <a:spLocks noChangeArrowheads="1"/>
          </p:cNvSpPr>
          <p:nvPr/>
        </p:nvSpPr>
        <p:spPr bwMode="auto">
          <a:xfrm>
            <a:off x="7745536" y="5084763"/>
            <a:ext cx="854075" cy="654050"/>
          </a:xfrm>
          <a:prstGeom prst="rect">
            <a:avLst/>
          </a:prstGeom>
          <a:noFill/>
          <a:ln w="12700" cap="sq">
            <a:noFill/>
            <a:miter lim="800000"/>
            <a:headEnd type="none" w="sm" len="sm"/>
            <a:tailEnd type="none" w="sm" len="sm"/>
          </a:ln>
          <a:effectLst/>
          <a:extLst/>
        </p:spPr>
        <p:txBody>
          <a:bodyPr>
            <a:spAutoFit/>
          </a:bodyPr>
          <a:lstStyle>
            <a:defPPr>
              <a:defRPr lang="zh-CN"/>
            </a:defPPr>
            <a:lvl1pPr algn="ctr">
              <a:defRPr sz="3600">
                <a:solidFill>
                  <a:srgbClr val="000082"/>
                </a:solidFill>
              </a:defRPr>
            </a:lvl1pPr>
          </a:lstStyle>
          <a:p>
            <a:r>
              <a:rPr lang="en-US" altLang="zh-CN"/>
              <a:t>a</a:t>
            </a:r>
          </a:p>
        </p:txBody>
      </p:sp>
      <p:sp>
        <p:nvSpPr>
          <p:cNvPr id="362582" name="Text Box 86"/>
          <p:cNvSpPr txBox="1">
            <a:spLocks noChangeArrowheads="1"/>
          </p:cNvSpPr>
          <p:nvPr/>
        </p:nvSpPr>
        <p:spPr bwMode="auto">
          <a:xfrm>
            <a:off x="5010274" y="5734050"/>
            <a:ext cx="854075" cy="654050"/>
          </a:xfrm>
          <a:prstGeom prst="rect">
            <a:avLst/>
          </a:prstGeom>
          <a:noFill/>
          <a:ln w="12700" cap="sq">
            <a:noFill/>
            <a:miter lim="800000"/>
            <a:headEnd type="none" w="sm" len="sm"/>
            <a:tailEnd type="none" w="sm" len="sm"/>
          </a:ln>
          <a:effectLst/>
          <a:extLst/>
        </p:spPr>
        <p:txBody>
          <a:bodyPr>
            <a:spAutoFit/>
          </a:bodyPr>
          <a:lstStyle>
            <a:defPPr>
              <a:defRPr lang="zh-CN"/>
            </a:defPPr>
            <a:lvl1pPr algn="ctr">
              <a:defRPr sz="3600">
                <a:solidFill>
                  <a:schemeClr val="tx2"/>
                </a:solidFill>
              </a:defRPr>
            </a:lvl1pPr>
          </a:lstStyle>
          <a:p>
            <a:r>
              <a:rPr lang="en-US" altLang="zh-CN" dirty="0"/>
              <a:t>46</a:t>
            </a:r>
          </a:p>
        </p:txBody>
      </p:sp>
      <p:sp>
        <p:nvSpPr>
          <p:cNvPr id="362583" name="Text Box 87"/>
          <p:cNvSpPr txBox="1">
            <a:spLocks noChangeArrowheads="1"/>
          </p:cNvSpPr>
          <p:nvPr/>
        </p:nvSpPr>
        <p:spPr bwMode="auto">
          <a:xfrm>
            <a:off x="7745536" y="5759450"/>
            <a:ext cx="854075" cy="654050"/>
          </a:xfrm>
          <a:prstGeom prst="rect">
            <a:avLst/>
          </a:prstGeom>
          <a:noFill/>
          <a:ln w="12700" cap="sq">
            <a:noFill/>
            <a:miter lim="800000"/>
            <a:headEnd type="none" w="sm" len="sm"/>
            <a:tailEnd type="none" w="sm" len="sm"/>
          </a:ln>
          <a:effectLst/>
          <a:extLst/>
        </p:spPr>
        <p:txBody>
          <a:bodyPr>
            <a:spAutoFit/>
          </a:bodyPr>
          <a:lstStyle>
            <a:defPPr>
              <a:defRPr lang="zh-CN"/>
            </a:defPPr>
            <a:lvl1pPr algn="ctr">
              <a:defRPr sz="3600">
                <a:solidFill>
                  <a:schemeClr val="tx2"/>
                </a:solidFill>
              </a:defRPr>
            </a:lvl1pPr>
          </a:lstStyle>
          <a:p>
            <a:r>
              <a:rPr lang="en-US" altLang="zh-CN" dirty="0"/>
              <a:t>19</a:t>
            </a:r>
          </a:p>
        </p:txBody>
      </p:sp>
      <p:sp>
        <p:nvSpPr>
          <p:cNvPr id="362573" name="Text Box 77"/>
          <p:cNvSpPr txBox="1">
            <a:spLocks noChangeArrowheads="1"/>
          </p:cNvSpPr>
          <p:nvPr/>
        </p:nvSpPr>
        <p:spPr bwMode="auto">
          <a:xfrm>
            <a:off x="7756028" y="5772151"/>
            <a:ext cx="854075" cy="641350"/>
          </a:xfrm>
          <a:prstGeom prst="rect">
            <a:avLst/>
          </a:prstGeom>
          <a:solidFill>
            <a:srgbClr val="FADCDC"/>
          </a:solidFill>
          <a:ln>
            <a:noFill/>
          </a:ln>
          <a:effectLst/>
          <a:extLs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dirty="0">
                <a:solidFill>
                  <a:srgbClr val="FF0000"/>
                </a:solidFill>
                <a:latin typeface="Times New Roman" pitchFamily="18" charset="0"/>
              </a:rPr>
              <a:t>19</a:t>
            </a:r>
            <a:endParaRPr kumimoji="1" lang="en-US" altLang="zh-CN" sz="3600" b="1" dirty="0">
              <a:latin typeface="Times New Roman" pitchFamily="18" charset="0"/>
            </a:endParaRPr>
          </a:p>
        </p:txBody>
      </p:sp>
      <p:sp>
        <p:nvSpPr>
          <p:cNvPr id="43" name="Text Box 69"/>
          <p:cNvSpPr txBox="1">
            <a:spLocks noChangeArrowheads="1"/>
          </p:cNvSpPr>
          <p:nvPr/>
        </p:nvSpPr>
        <p:spPr bwMode="auto">
          <a:xfrm>
            <a:off x="3137495" y="5759451"/>
            <a:ext cx="854075" cy="654050"/>
          </a:xfrm>
          <a:prstGeom prst="rect">
            <a:avLst/>
          </a:prstGeom>
          <a:noFill/>
          <a:ln w="12700" cap="sq">
            <a:noFill/>
            <a:miter lim="800000"/>
            <a:headEnd type="none" w="sm" len="sm"/>
            <a:tailEnd type="none" w="sm" len="sm"/>
          </a:ln>
          <a:effectLst/>
          <a:extLst/>
        </p:spPr>
        <p:txBody>
          <a:bodyPr>
            <a:spAutoFit/>
          </a:bodyPr>
          <a:lstStyle>
            <a:defPPr>
              <a:defRPr lang="zh-CN"/>
            </a:defPPr>
            <a:lvl1pPr algn="ctr">
              <a:defRPr sz="3600">
                <a:solidFill>
                  <a:schemeClr val="tx2"/>
                </a:solidFill>
              </a:defRPr>
            </a:lvl1pPr>
          </a:lstStyle>
          <a:p>
            <a:r>
              <a:rPr lang="en-US" altLang="zh-CN" dirty="0" smtClean="0">
                <a:solidFill>
                  <a:srgbClr val="000082"/>
                </a:solidFill>
              </a:rPr>
              <a:t>0</a:t>
            </a:r>
            <a:endParaRPr lang="en-US" altLang="zh-CN" b="1" dirty="0"/>
          </a:p>
        </p:txBody>
      </p:sp>
      <p:sp>
        <p:nvSpPr>
          <p:cNvPr id="44" name="Text Box 69"/>
          <p:cNvSpPr txBox="1">
            <a:spLocks noChangeArrowheads="1"/>
          </p:cNvSpPr>
          <p:nvPr/>
        </p:nvSpPr>
        <p:spPr bwMode="auto">
          <a:xfrm>
            <a:off x="5955828" y="5733256"/>
            <a:ext cx="854075" cy="654050"/>
          </a:xfrm>
          <a:prstGeom prst="rect">
            <a:avLst/>
          </a:prstGeom>
          <a:noFill/>
          <a:ln w="12700" cap="sq">
            <a:noFill/>
            <a:miter lim="800000"/>
            <a:headEnd type="none" w="sm" len="sm"/>
            <a:tailEnd type="none" w="sm" len="sm"/>
          </a:ln>
          <a:effectLst/>
          <a:extLst/>
        </p:spPr>
        <p:txBody>
          <a:bodyPr>
            <a:spAutoFit/>
          </a:bodyPr>
          <a:lstStyle>
            <a:defPPr>
              <a:defRPr lang="zh-CN"/>
            </a:defPPr>
            <a:lvl1pPr algn="ctr">
              <a:defRPr sz="3600">
                <a:solidFill>
                  <a:schemeClr val="tx2"/>
                </a:solidFill>
              </a:defRPr>
            </a:lvl1pPr>
          </a:lstStyle>
          <a:p>
            <a:r>
              <a:rPr lang="en-US" altLang="zh-CN" dirty="0"/>
              <a:t>∞</a:t>
            </a:r>
          </a:p>
        </p:txBody>
      </p:sp>
      <p:sp>
        <p:nvSpPr>
          <p:cNvPr id="45" name="Text Box 69"/>
          <p:cNvSpPr txBox="1">
            <a:spLocks noChangeArrowheads="1"/>
          </p:cNvSpPr>
          <p:nvPr/>
        </p:nvSpPr>
        <p:spPr bwMode="auto">
          <a:xfrm>
            <a:off x="6821294" y="5738813"/>
            <a:ext cx="854075" cy="654050"/>
          </a:xfrm>
          <a:prstGeom prst="rect">
            <a:avLst/>
          </a:prstGeom>
          <a:noFill/>
          <a:ln w="12700" cap="sq">
            <a:noFill/>
            <a:miter lim="800000"/>
            <a:headEnd type="none" w="sm" len="sm"/>
            <a:tailEnd type="none" w="sm" len="sm"/>
          </a:ln>
          <a:effectLst/>
          <a:extLst/>
        </p:spPr>
        <p:txBody>
          <a:bodyPr>
            <a:spAutoFit/>
          </a:bodyPr>
          <a:lstStyle>
            <a:defPPr>
              <a:defRPr lang="zh-CN"/>
            </a:defPPr>
            <a:lvl1pPr algn="ctr">
              <a:defRPr sz="3600">
                <a:solidFill>
                  <a:schemeClr val="tx2"/>
                </a:solidFill>
              </a:defRPr>
            </a:lvl1pPr>
          </a:lstStyle>
          <a:p>
            <a:r>
              <a:rPr lang="en-US" altLang="zh-CN" dirty="0"/>
              <a:t>∞</a:t>
            </a:r>
          </a:p>
        </p:txBody>
      </p:sp>
      <p:sp>
        <p:nvSpPr>
          <p:cNvPr id="46" name="AutoShape 26"/>
          <p:cNvSpPr>
            <a:spLocks noChangeArrowheads="1"/>
          </p:cNvSpPr>
          <p:nvPr/>
        </p:nvSpPr>
        <p:spPr bwMode="auto">
          <a:xfrm>
            <a:off x="107504" y="3355976"/>
            <a:ext cx="4284900" cy="576262"/>
          </a:xfrm>
          <a:prstGeom prst="wedgeRoundRectCallout">
            <a:avLst>
              <a:gd name="adj1" fmla="val 47903"/>
              <a:gd name="adj2" fmla="val 166860"/>
              <a:gd name="adj3" fmla="val 16667"/>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800" dirty="0" smtClean="0">
                <a:solidFill>
                  <a:srgbClr val="000082"/>
                </a:solidFill>
                <a:latin typeface="Times New Roman" pitchFamily="18" charset="0"/>
              </a:rPr>
              <a:t>通过</a:t>
            </a:r>
            <a:r>
              <a:rPr kumimoji="1" lang="en-US" altLang="zh-CN" sz="2800" dirty="0" smtClean="0">
                <a:solidFill>
                  <a:srgbClr val="000082"/>
                </a:solidFill>
                <a:latin typeface="Times New Roman" pitchFamily="18" charset="0"/>
              </a:rPr>
              <a:t>U</a:t>
            </a:r>
            <a:r>
              <a:rPr lang="zh-CN" altLang="en-US" sz="2800" dirty="0" smtClean="0">
                <a:solidFill>
                  <a:srgbClr val="000082"/>
                </a:solidFill>
              </a:rPr>
              <a:t>中的</a:t>
            </a:r>
            <a:r>
              <a:rPr lang="en-US" altLang="zh-CN" sz="2800" dirty="0" smtClean="0">
                <a:solidFill>
                  <a:srgbClr val="000082"/>
                </a:solidFill>
              </a:rPr>
              <a:t>a</a:t>
            </a:r>
            <a:r>
              <a:rPr lang="zh-CN" altLang="en-US" sz="2800" dirty="0" smtClean="0">
                <a:solidFill>
                  <a:srgbClr val="000082"/>
                </a:solidFill>
              </a:rPr>
              <a:t>连接到顶点</a:t>
            </a:r>
            <a:r>
              <a:rPr lang="en-US" altLang="zh-CN" sz="2800" dirty="0" smtClean="0">
                <a:solidFill>
                  <a:srgbClr val="000082"/>
                </a:solidFill>
              </a:rPr>
              <a:t>b</a:t>
            </a:r>
            <a:endParaRPr kumimoji="1" lang="zh-CN" altLang="en-US" sz="2800" dirty="0">
              <a:solidFill>
                <a:srgbClr val="000082"/>
              </a:solidFill>
              <a:latin typeface="Times New Roman" pitchFamily="18" charset="0"/>
            </a:endParaRPr>
          </a:p>
        </p:txBody>
      </p:sp>
    </p:spTree>
    <p:extLst>
      <p:ext uri="{BB962C8B-B14F-4D97-AF65-F5344CB8AC3E}">
        <p14:creationId xmlns:p14="http://schemas.microsoft.com/office/powerpoint/2010/main" val="2468079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2549"/>
                                        </p:tgtEl>
                                        <p:attrNameLst>
                                          <p:attrName>style.visibility</p:attrName>
                                        </p:attrNameLst>
                                      </p:cBhvr>
                                      <p:to>
                                        <p:strVal val="visible"/>
                                      </p:to>
                                    </p:set>
                                    <p:animEffect transition="in" filter="wipe(down)">
                                      <p:cBhvr>
                                        <p:cTn id="7" dur="500"/>
                                        <p:tgtEl>
                                          <p:spTgt spid="362549"/>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62562"/>
                                        </p:tgtEl>
                                        <p:attrNameLst>
                                          <p:attrName>style.visibility</p:attrName>
                                        </p:attrNameLst>
                                      </p:cBhvr>
                                      <p:to>
                                        <p:strVal val="visible"/>
                                      </p:to>
                                    </p:set>
                                    <p:anim calcmode="lin" valueType="num">
                                      <p:cBhvr additive="base">
                                        <p:cTn id="11" dur="500" fill="hold"/>
                                        <p:tgtEl>
                                          <p:spTgt spid="362562"/>
                                        </p:tgtEl>
                                        <p:attrNameLst>
                                          <p:attrName>ppt_x</p:attrName>
                                        </p:attrNameLst>
                                      </p:cBhvr>
                                      <p:tavLst>
                                        <p:tav tm="0">
                                          <p:val>
                                            <p:strVal val="#ppt_x"/>
                                          </p:val>
                                        </p:tav>
                                        <p:tav tm="100000">
                                          <p:val>
                                            <p:strVal val="#ppt_x"/>
                                          </p:val>
                                        </p:tav>
                                      </p:tavLst>
                                    </p:anim>
                                    <p:anim calcmode="lin" valueType="num">
                                      <p:cBhvr additive="base">
                                        <p:cTn id="12" dur="500" fill="hold"/>
                                        <p:tgtEl>
                                          <p:spTgt spid="362562"/>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62572"/>
                                        </p:tgtEl>
                                        <p:attrNameLst>
                                          <p:attrName>style.visibility</p:attrName>
                                        </p:attrNameLst>
                                      </p:cBhvr>
                                      <p:to>
                                        <p:strVal val="visible"/>
                                      </p:to>
                                    </p:set>
                                    <p:anim calcmode="lin" valueType="num">
                                      <p:cBhvr additive="base">
                                        <p:cTn id="16" dur="500" fill="hold"/>
                                        <p:tgtEl>
                                          <p:spTgt spid="362572"/>
                                        </p:tgtEl>
                                        <p:attrNameLst>
                                          <p:attrName>ppt_x</p:attrName>
                                        </p:attrNameLst>
                                      </p:cBhvr>
                                      <p:tavLst>
                                        <p:tav tm="0">
                                          <p:val>
                                            <p:strVal val="#ppt_x"/>
                                          </p:val>
                                        </p:tav>
                                        <p:tav tm="100000">
                                          <p:val>
                                            <p:strVal val="#ppt_x"/>
                                          </p:val>
                                        </p:tav>
                                      </p:tavLst>
                                    </p:anim>
                                    <p:anim calcmode="lin" valueType="num">
                                      <p:cBhvr additive="base">
                                        <p:cTn id="17" dur="500" fill="hold"/>
                                        <p:tgtEl>
                                          <p:spTgt spid="362572"/>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62550"/>
                                        </p:tgtEl>
                                        <p:attrNameLst>
                                          <p:attrName>style.visibility</p:attrName>
                                        </p:attrNameLst>
                                      </p:cBhvr>
                                      <p:to>
                                        <p:strVal val="visible"/>
                                      </p:to>
                                    </p:set>
                                    <p:animEffect transition="in" filter="wipe(up)">
                                      <p:cBhvr>
                                        <p:cTn id="22" dur="500"/>
                                        <p:tgtEl>
                                          <p:spTgt spid="362550"/>
                                        </p:tgtEl>
                                      </p:cBhvr>
                                    </p:animEffect>
                                  </p:childTnLst>
                                </p:cTn>
                              </p:par>
                            </p:childTnLst>
                          </p:cTn>
                        </p:par>
                        <p:par>
                          <p:cTn id="23" fill="hold" nodeType="afterGroup">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362580"/>
                                        </p:tgtEl>
                                        <p:attrNameLst>
                                          <p:attrName>style.visibility</p:attrName>
                                        </p:attrNameLst>
                                      </p:cBhvr>
                                      <p:to>
                                        <p:strVal val="visible"/>
                                      </p:to>
                                    </p:set>
                                    <p:anim calcmode="lin" valueType="num">
                                      <p:cBhvr additive="base">
                                        <p:cTn id="26" dur="500" fill="hold"/>
                                        <p:tgtEl>
                                          <p:spTgt spid="362580"/>
                                        </p:tgtEl>
                                        <p:attrNameLst>
                                          <p:attrName>ppt_x</p:attrName>
                                        </p:attrNameLst>
                                      </p:cBhvr>
                                      <p:tavLst>
                                        <p:tav tm="0">
                                          <p:val>
                                            <p:strVal val="#ppt_x"/>
                                          </p:val>
                                        </p:tav>
                                        <p:tav tm="100000">
                                          <p:val>
                                            <p:strVal val="#ppt_x"/>
                                          </p:val>
                                        </p:tav>
                                      </p:tavLst>
                                    </p:anim>
                                    <p:anim calcmode="lin" valueType="num">
                                      <p:cBhvr additive="base">
                                        <p:cTn id="27" dur="500" fill="hold"/>
                                        <p:tgtEl>
                                          <p:spTgt spid="362580"/>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1000"/>
                            </p:stCondLst>
                            <p:childTnLst>
                              <p:par>
                                <p:cTn id="29" presetID="2" presetClass="entr" presetSubtype="4" fill="hold" grpId="0" nodeType="afterEffect">
                                  <p:stCondLst>
                                    <p:cond delay="0"/>
                                  </p:stCondLst>
                                  <p:childTnLst>
                                    <p:set>
                                      <p:cBhvr>
                                        <p:cTn id="30" dur="1" fill="hold">
                                          <p:stCondLst>
                                            <p:cond delay="0"/>
                                          </p:stCondLst>
                                        </p:cTn>
                                        <p:tgtEl>
                                          <p:spTgt spid="362582"/>
                                        </p:tgtEl>
                                        <p:attrNameLst>
                                          <p:attrName>style.visibility</p:attrName>
                                        </p:attrNameLst>
                                      </p:cBhvr>
                                      <p:to>
                                        <p:strVal val="visible"/>
                                      </p:to>
                                    </p:set>
                                    <p:anim calcmode="lin" valueType="num">
                                      <p:cBhvr additive="base">
                                        <p:cTn id="31" dur="500" fill="hold"/>
                                        <p:tgtEl>
                                          <p:spTgt spid="362582"/>
                                        </p:tgtEl>
                                        <p:attrNameLst>
                                          <p:attrName>ppt_x</p:attrName>
                                        </p:attrNameLst>
                                      </p:cBhvr>
                                      <p:tavLst>
                                        <p:tav tm="0">
                                          <p:val>
                                            <p:strVal val="#ppt_x"/>
                                          </p:val>
                                        </p:tav>
                                        <p:tav tm="100000">
                                          <p:val>
                                            <p:strVal val="#ppt_x"/>
                                          </p:val>
                                        </p:tav>
                                      </p:tavLst>
                                    </p:anim>
                                    <p:anim calcmode="lin" valueType="num">
                                      <p:cBhvr additive="base">
                                        <p:cTn id="32" dur="500" fill="hold"/>
                                        <p:tgtEl>
                                          <p:spTgt spid="36258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62548"/>
                                        </p:tgtEl>
                                        <p:attrNameLst>
                                          <p:attrName>style.visibility</p:attrName>
                                        </p:attrNameLst>
                                      </p:cBhvr>
                                      <p:to>
                                        <p:strVal val="visible"/>
                                      </p:to>
                                    </p:set>
                                    <p:animEffect transition="in" filter="wipe(up)">
                                      <p:cBhvr>
                                        <p:cTn id="37" dur="500"/>
                                        <p:tgtEl>
                                          <p:spTgt spid="362548"/>
                                        </p:tgtEl>
                                      </p:cBhvr>
                                    </p:animEffect>
                                  </p:childTnLst>
                                </p:cTn>
                              </p:par>
                            </p:childTnLst>
                          </p:cTn>
                        </p:par>
                        <p:par>
                          <p:cTn id="38" fill="hold" nodeType="afterGroup">
                            <p:stCondLst>
                              <p:cond delay="500"/>
                            </p:stCondLst>
                            <p:childTnLst>
                              <p:par>
                                <p:cTn id="39" presetID="2" presetClass="entr" presetSubtype="4" fill="hold" grpId="0" nodeType="afterEffect">
                                  <p:stCondLst>
                                    <p:cond delay="0"/>
                                  </p:stCondLst>
                                  <p:childTnLst>
                                    <p:set>
                                      <p:cBhvr>
                                        <p:cTn id="40" dur="1" fill="hold">
                                          <p:stCondLst>
                                            <p:cond delay="0"/>
                                          </p:stCondLst>
                                        </p:cTn>
                                        <p:tgtEl>
                                          <p:spTgt spid="362581"/>
                                        </p:tgtEl>
                                        <p:attrNameLst>
                                          <p:attrName>style.visibility</p:attrName>
                                        </p:attrNameLst>
                                      </p:cBhvr>
                                      <p:to>
                                        <p:strVal val="visible"/>
                                      </p:to>
                                    </p:set>
                                    <p:anim calcmode="lin" valueType="num">
                                      <p:cBhvr additive="base">
                                        <p:cTn id="41" dur="500" fill="hold"/>
                                        <p:tgtEl>
                                          <p:spTgt spid="362581"/>
                                        </p:tgtEl>
                                        <p:attrNameLst>
                                          <p:attrName>ppt_x</p:attrName>
                                        </p:attrNameLst>
                                      </p:cBhvr>
                                      <p:tavLst>
                                        <p:tav tm="0">
                                          <p:val>
                                            <p:strVal val="#ppt_x"/>
                                          </p:val>
                                        </p:tav>
                                        <p:tav tm="100000">
                                          <p:val>
                                            <p:strVal val="#ppt_x"/>
                                          </p:val>
                                        </p:tav>
                                      </p:tavLst>
                                    </p:anim>
                                    <p:anim calcmode="lin" valueType="num">
                                      <p:cBhvr additive="base">
                                        <p:cTn id="42" dur="500" fill="hold"/>
                                        <p:tgtEl>
                                          <p:spTgt spid="362581"/>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1000"/>
                            </p:stCondLst>
                            <p:childTnLst>
                              <p:par>
                                <p:cTn id="44" presetID="2" presetClass="entr" presetSubtype="4" fill="hold" grpId="0" nodeType="afterEffect">
                                  <p:stCondLst>
                                    <p:cond delay="0"/>
                                  </p:stCondLst>
                                  <p:childTnLst>
                                    <p:set>
                                      <p:cBhvr>
                                        <p:cTn id="45" dur="1" fill="hold">
                                          <p:stCondLst>
                                            <p:cond delay="0"/>
                                          </p:stCondLst>
                                        </p:cTn>
                                        <p:tgtEl>
                                          <p:spTgt spid="362583"/>
                                        </p:tgtEl>
                                        <p:attrNameLst>
                                          <p:attrName>style.visibility</p:attrName>
                                        </p:attrNameLst>
                                      </p:cBhvr>
                                      <p:to>
                                        <p:strVal val="visible"/>
                                      </p:to>
                                    </p:set>
                                    <p:anim calcmode="lin" valueType="num">
                                      <p:cBhvr additive="base">
                                        <p:cTn id="46" dur="500" fill="hold"/>
                                        <p:tgtEl>
                                          <p:spTgt spid="362583"/>
                                        </p:tgtEl>
                                        <p:attrNameLst>
                                          <p:attrName>ppt_x</p:attrName>
                                        </p:attrNameLst>
                                      </p:cBhvr>
                                      <p:tavLst>
                                        <p:tav tm="0">
                                          <p:val>
                                            <p:strVal val="#ppt_x"/>
                                          </p:val>
                                        </p:tav>
                                        <p:tav tm="100000">
                                          <p:val>
                                            <p:strVal val="#ppt_x"/>
                                          </p:val>
                                        </p:tav>
                                      </p:tavLst>
                                    </p:anim>
                                    <p:anim calcmode="lin" valueType="num">
                                      <p:cBhvr additive="base">
                                        <p:cTn id="47" dur="500" fill="hold"/>
                                        <p:tgtEl>
                                          <p:spTgt spid="362583"/>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62551"/>
                                        </p:tgtEl>
                                        <p:attrNameLst>
                                          <p:attrName>style.visibility</p:attrName>
                                        </p:attrNameLst>
                                      </p:cBhvr>
                                      <p:to>
                                        <p:strVal val="visible"/>
                                      </p:to>
                                    </p:set>
                                    <p:animEffect transition="in" filter="wipe(up)">
                                      <p:cBhvr>
                                        <p:cTn id="52" dur="500"/>
                                        <p:tgtEl>
                                          <p:spTgt spid="362551"/>
                                        </p:tgtEl>
                                      </p:cBhvr>
                                    </p:animEffect>
                                  </p:childTnLst>
                                </p:cTn>
                              </p:par>
                            </p:childTnLst>
                          </p:cTn>
                        </p:par>
                        <p:par>
                          <p:cTn id="53" fill="hold" nodeType="afterGroup">
                            <p:stCondLst>
                              <p:cond delay="500"/>
                            </p:stCondLst>
                            <p:childTnLst>
                              <p:par>
                                <p:cTn id="54" presetID="22" presetClass="entr" presetSubtype="1" fill="hold" grpId="0" nodeType="afterEffect">
                                  <p:stCondLst>
                                    <p:cond delay="0"/>
                                  </p:stCondLst>
                                  <p:childTnLst>
                                    <p:set>
                                      <p:cBhvr>
                                        <p:cTn id="55" dur="1" fill="hold">
                                          <p:stCondLst>
                                            <p:cond delay="0"/>
                                          </p:stCondLst>
                                        </p:cTn>
                                        <p:tgtEl>
                                          <p:spTgt spid="362573"/>
                                        </p:tgtEl>
                                        <p:attrNameLst>
                                          <p:attrName>style.visibility</p:attrName>
                                        </p:attrNameLst>
                                      </p:cBhvr>
                                      <p:to>
                                        <p:strVal val="visible"/>
                                      </p:to>
                                    </p:set>
                                    <p:animEffect transition="in" filter="wipe(up)">
                                      <p:cBhvr>
                                        <p:cTn id="56" dur="500"/>
                                        <p:tgtEl>
                                          <p:spTgt spid="362573"/>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500" fill="hold"/>
                                        <p:tgtEl>
                                          <p:spTgt spid="46"/>
                                        </p:tgtEl>
                                        <p:attrNameLst>
                                          <p:attrName>ppt_x</p:attrName>
                                        </p:attrNameLst>
                                      </p:cBhvr>
                                      <p:tavLst>
                                        <p:tav tm="0">
                                          <p:val>
                                            <p:strVal val="1+#ppt_w/2"/>
                                          </p:val>
                                        </p:tav>
                                        <p:tav tm="100000">
                                          <p:val>
                                            <p:strVal val="#ppt_x"/>
                                          </p:val>
                                        </p:tav>
                                      </p:tavLst>
                                    </p:anim>
                                    <p:anim calcmode="lin" valueType="num">
                                      <p:cBhvr additive="base">
                                        <p:cTn id="62"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48" grpId="0" animBg="1"/>
      <p:bldP spid="362549" grpId="0" animBg="1"/>
      <p:bldP spid="362550" grpId="0" animBg="1"/>
      <p:bldP spid="362551" grpId="0" animBg="1"/>
      <p:bldP spid="362562" grpId="0" animBg="1"/>
      <p:bldP spid="362572" grpId="0" animBg="1"/>
      <p:bldP spid="362580" grpId="0" animBg="1"/>
      <p:bldP spid="362581" grpId="0" animBg="1"/>
      <p:bldP spid="362582" grpId="0" animBg="1"/>
      <p:bldP spid="362583" grpId="0" animBg="1"/>
      <p:bldP spid="362573" grpId="0" animBg="1"/>
      <p:bldP spid="46"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Box 69"/>
          <p:cNvSpPr txBox="1">
            <a:spLocks noChangeArrowheads="1"/>
          </p:cNvSpPr>
          <p:nvPr/>
        </p:nvSpPr>
        <p:spPr bwMode="auto">
          <a:xfrm>
            <a:off x="6821294" y="5738813"/>
            <a:ext cx="854075" cy="654050"/>
          </a:xfrm>
          <a:prstGeom prst="rect">
            <a:avLst/>
          </a:prstGeom>
          <a:noFill/>
          <a:ln w="12700" cap="sq">
            <a:noFill/>
            <a:miter lim="800000"/>
            <a:headEnd type="none" w="sm" len="sm"/>
            <a:tailEnd type="none" w="sm" len="sm"/>
          </a:ln>
          <a:effectLst/>
          <a:extLst/>
        </p:spPr>
        <p:txBody>
          <a:bodyPr>
            <a:spAutoFit/>
          </a:bodyPr>
          <a:lstStyle>
            <a:defPPr>
              <a:defRPr lang="zh-CN"/>
            </a:defPPr>
            <a:lvl1pPr algn="ctr">
              <a:defRPr sz="3600">
                <a:solidFill>
                  <a:schemeClr val="tx2"/>
                </a:solidFill>
              </a:defRPr>
            </a:lvl1pPr>
          </a:lstStyle>
          <a:p>
            <a:r>
              <a:rPr lang="en-US" altLang="zh-CN" dirty="0"/>
              <a:t>∞</a:t>
            </a:r>
          </a:p>
        </p:txBody>
      </p:sp>
      <p:sp>
        <p:nvSpPr>
          <p:cNvPr id="54" name="Text Box 69"/>
          <p:cNvSpPr txBox="1">
            <a:spLocks noChangeArrowheads="1"/>
          </p:cNvSpPr>
          <p:nvPr/>
        </p:nvSpPr>
        <p:spPr bwMode="auto">
          <a:xfrm>
            <a:off x="5955828" y="5733256"/>
            <a:ext cx="854075" cy="654050"/>
          </a:xfrm>
          <a:prstGeom prst="rect">
            <a:avLst/>
          </a:prstGeom>
          <a:noFill/>
          <a:ln w="12700" cap="sq">
            <a:noFill/>
            <a:miter lim="800000"/>
            <a:headEnd type="none" w="sm" len="sm"/>
            <a:tailEnd type="none" w="sm" len="sm"/>
          </a:ln>
          <a:effectLst/>
          <a:extLst/>
        </p:spPr>
        <p:txBody>
          <a:bodyPr>
            <a:spAutoFit/>
          </a:bodyPr>
          <a:lstStyle>
            <a:defPPr>
              <a:defRPr lang="zh-CN"/>
            </a:defPPr>
            <a:lvl1pPr algn="ctr">
              <a:defRPr sz="3600">
                <a:solidFill>
                  <a:schemeClr val="tx2"/>
                </a:solidFill>
              </a:defRPr>
            </a:lvl1pPr>
          </a:lstStyle>
          <a:p>
            <a:r>
              <a:rPr lang="en-US" altLang="zh-CN" dirty="0"/>
              <a:t>∞</a:t>
            </a:r>
          </a:p>
        </p:txBody>
      </p:sp>
      <p:sp>
        <p:nvSpPr>
          <p:cNvPr id="363522" name="Rectangle 2"/>
          <p:cNvSpPr>
            <a:spLocks noGrp="1" noChangeArrowheads="1"/>
          </p:cNvSpPr>
          <p:nvPr>
            <p:ph type="title"/>
          </p:nvPr>
        </p:nvSpPr>
        <p:spPr/>
        <p:txBody>
          <a:bodyPr/>
          <a:lstStyle/>
          <a:p>
            <a:r>
              <a:rPr lang="zh-CN" altLang="en-US" dirty="0"/>
              <a:t> 1、普里姆算法 </a:t>
            </a:r>
          </a:p>
        </p:txBody>
      </p:sp>
      <p:sp>
        <p:nvSpPr>
          <p:cNvPr id="363523" name="Rectangle 3" descr="Rectangle: Click to edit Master text styles&#10;Second level&#10;Third level&#10;Fourth level&#10;Fifth level"/>
          <p:cNvSpPr>
            <a:spLocks noGrp="1" noChangeArrowheads="1"/>
          </p:cNvSpPr>
          <p:nvPr>
            <p:ph type="body" idx="1"/>
          </p:nvPr>
        </p:nvSpPr>
        <p:spPr/>
        <p:txBody>
          <a:bodyPr/>
          <a:lstStyle/>
          <a:p>
            <a:pPr algn="just">
              <a:spcBef>
                <a:spcPct val="0"/>
              </a:spcBef>
              <a:buClrTx/>
              <a:buSzTx/>
              <a:buFontTx/>
              <a:buNone/>
            </a:pPr>
            <a:r>
              <a:rPr lang="zh-CN" altLang="en-US">
                <a:latin typeface="Times New Roman" pitchFamily="18" charset="0"/>
              </a:rPr>
              <a:t>然后</a:t>
            </a:r>
          </a:p>
          <a:p>
            <a:pPr algn="just">
              <a:spcBef>
                <a:spcPct val="0"/>
              </a:spcBef>
              <a:buClrTx/>
              <a:buSzTx/>
              <a:buFontTx/>
              <a:buNone/>
            </a:pPr>
            <a:r>
              <a:rPr lang="zh-CN" altLang="en-US">
                <a:latin typeface="Times New Roman" pitchFamily="18" charset="0"/>
              </a:rPr>
              <a:t>  </a:t>
            </a:r>
            <a:r>
              <a:rPr lang="en-US" altLang="zh-CN">
                <a:latin typeface="Times New Roman" pitchFamily="18" charset="0"/>
              </a:rPr>
              <a:t>U       ( A F) </a:t>
            </a:r>
          </a:p>
          <a:p>
            <a:pPr algn="just">
              <a:spcBef>
                <a:spcPct val="0"/>
              </a:spcBef>
              <a:buClrTx/>
              <a:buSzTx/>
              <a:buFontTx/>
              <a:buNone/>
            </a:pPr>
            <a:r>
              <a:rPr lang="en-US" altLang="zh-CN">
                <a:latin typeface="Times New Roman" pitchFamily="18" charset="0"/>
              </a:rPr>
              <a:t>  V-U   (B C D E  )         </a:t>
            </a:r>
          </a:p>
          <a:p>
            <a:pPr algn="just">
              <a:spcBef>
                <a:spcPct val="0"/>
              </a:spcBef>
              <a:buClrTx/>
              <a:buSzTx/>
              <a:buFontTx/>
              <a:buNone/>
            </a:pPr>
            <a:r>
              <a:rPr lang="zh-CN" altLang="en-US">
                <a:latin typeface="Times New Roman" pitchFamily="18" charset="0"/>
              </a:rPr>
              <a:t> </a:t>
            </a:r>
          </a:p>
          <a:p>
            <a:pPr algn="just">
              <a:spcBef>
                <a:spcPct val="0"/>
              </a:spcBef>
              <a:buClrTx/>
              <a:buSzTx/>
              <a:buFontTx/>
              <a:buNone/>
            </a:pPr>
            <a:r>
              <a:rPr lang="zh-CN" altLang="en-US">
                <a:latin typeface="Times New Roman" pitchFamily="18" charset="0"/>
              </a:rPr>
              <a:t>         </a:t>
            </a:r>
          </a:p>
          <a:p>
            <a:pPr algn="just">
              <a:spcBef>
                <a:spcPct val="0"/>
              </a:spcBef>
              <a:buClrTx/>
              <a:buSzTx/>
              <a:buFontTx/>
              <a:buNone/>
            </a:pPr>
            <a:endParaRPr lang="zh-CN" altLang="en-US">
              <a:latin typeface="Times New Roman" pitchFamily="18" charset="0"/>
            </a:endParaRPr>
          </a:p>
        </p:txBody>
      </p:sp>
      <p:grpSp>
        <p:nvGrpSpPr>
          <p:cNvPr id="363543" name="Group 23"/>
          <p:cNvGrpSpPr>
            <a:grpSpLocks/>
          </p:cNvGrpSpPr>
          <p:nvPr/>
        </p:nvGrpSpPr>
        <p:grpSpPr bwMode="auto">
          <a:xfrm>
            <a:off x="5219700" y="908050"/>
            <a:ext cx="3457575" cy="3276600"/>
            <a:chOff x="431" y="1253"/>
            <a:chExt cx="2178" cy="2064"/>
          </a:xfrm>
        </p:grpSpPr>
        <p:sp>
          <p:nvSpPr>
            <p:cNvPr id="363544" name="Oval 24"/>
            <p:cNvSpPr>
              <a:spLocks noChangeArrowheads="1"/>
            </p:cNvSpPr>
            <p:nvPr/>
          </p:nvSpPr>
          <p:spPr bwMode="auto">
            <a:xfrm>
              <a:off x="1338" y="1253"/>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363545" name="Oval 25"/>
            <p:cNvSpPr>
              <a:spLocks noChangeArrowheads="1"/>
            </p:cNvSpPr>
            <p:nvPr/>
          </p:nvSpPr>
          <p:spPr bwMode="auto">
            <a:xfrm>
              <a:off x="431" y="1933"/>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363546" name="Oval 26"/>
            <p:cNvSpPr>
              <a:spLocks noChangeArrowheads="1"/>
            </p:cNvSpPr>
            <p:nvPr/>
          </p:nvSpPr>
          <p:spPr bwMode="auto">
            <a:xfrm>
              <a:off x="930" y="2886"/>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t>
              </a:r>
            </a:p>
          </p:txBody>
        </p:sp>
        <p:sp>
          <p:nvSpPr>
            <p:cNvPr id="363547" name="Oval 27"/>
            <p:cNvSpPr>
              <a:spLocks noChangeArrowheads="1"/>
            </p:cNvSpPr>
            <p:nvPr/>
          </p:nvSpPr>
          <p:spPr bwMode="auto">
            <a:xfrm>
              <a:off x="1882" y="2886"/>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a:t>
              </a:r>
            </a:p>
          </p:txBody>
        </p:sp>
        <p:sp>
          <p:nvSpPr>
            <p:cNvPr id="363548" name="Oval 28"/>
            <p:cNvSpPr>
              <a:spLocks noChangeArrowheads="1"/>
            </p:cNvSpPr>
            <p:nvPr/>
          </p:nvSpPr>
          <p:spPr bwMode="auto">
            <a:xfrm>
              <a:off x="2200" y="1888"/>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p>
          </p:txBody>
        </p:sp>
        <p:sp>
          <p:nvSpPr>
            <p:cNvPr id="363549" name="Oval 29"/>
            <p:cNvSpPr>
              <a:spLocks noChangeArrowheads="1"/>
            </p:cNvSpPr>
            <p:nvPr/>
          </p:nvSpPr>
          <p:spPr bwMode="auto">
            <a:xfrm>
              <a:off x="1383" y="2160"/>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a:t>
              </a:r>
            </a:p>
          </p:txBody>
        </p:sp>
        <p:sp>
          <p:nvSpPr>
            <p:cNvPr id="363550" name="Line 30"/>
            <p:cNvSpPr>
              <a:spLocks noChangeShapeType="1"/>
            </p:cNvSpPr>
            <p:nvPr/>
          </p:nvSpPr>
          <p:spPr bwMode="auto">
            <a:xfrm flipH="1">
              <a:off x="658" y="1434"/>
              <a:ext cx="680" cy="544"/>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51" name="Line 31"/>
            <p:cNvSpPr>
              <a:spLocks noChangeShapeType="1"/>
            </p:cNvSpPr>
            <p:nvPr/>
          </p:nvSpPr>
          <p:spPr bwMode="auto">
            <a:xfrm>
              <a:off x="612" y="2205"/>
              <a:ext cx="408" cy="681"/>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52" name="Line 32"/>
            <p:cNvSpPr>
              <a:spLocks noChangeShapeType="1"/>
            </p:cNvSpPr>
            <p:nvPr/>
          </p:nvSpPr>
          <p:spPr bwMode="auto">
            <a:xfrm>
              <a:off x="703" y="2069"/>
              <a:ext cx="680" cy="182"/>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53" name="Line 33"/>
            <p:cNvSpPr>
              <a:spLocks noChangeShapeType="1"/>
            </p:cNvSpPr>
            <p:nvPr/>
          </p:nvSpPr>
          <p:spPr bwMode="auto">
            <a:xfrm flipH="1">
              <a:off x="1156" y="2432"/>
              <a:ext cx="318" cy="499"/>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54" name="Line 34"/>
            <p:cNvSpPr>
              <a:spLocks noChangeShapeType="1"/>
            </p:cNvSpPr>
            <p:nvPr/>
          </p:nvSpPr>
          <p:spPr bwMode="auto">
            <a:xfrm>
              <a:off x="1202" y="3067"/>
              <a:ext cx="680" cy="0"/>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55" name="Line 35"/>
            <p:cNvSpPr>
              <a:spLocks noChangeShapeType="1"/>
            </p:cNvSpPr>
            <p:nvPr/>
          </p:nvSpPr>
          <p:spPr bwMode="auto">
            <a:xfrm>
              <a:off x="1610" y="2387"/>
              <a:ext cx="363" cy="499"/>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56" name="Line 36"/>
            <p:cNvSpPr>
              <a:spLocks noChangeShapeType="1"/>
            </p:cNvSpPr>
            <p:nvPr/>
          </p:nvSpPr>
          <p:spPr bwMode="auto">
            <a:xfrm flipV="1">
              <a:off x="2064" y="2160"/>
              <a:ext cx="272" cy="726"/>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57" name="Line 37"/>
            <p:cNvSpPr>
              <a:spLocks noChangeShapeType="1"/>
            </p:cNvSpPr>
            <p:nvPr/>
          </p:nvSpPr>
          <p:spPr bwMode="auto">
            <a:xfrm>
              <a:off x="1610" y="1434"/>
              <a:ext cx="680" cy="454"/>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58" name="Line 38"/>
            <p:cNvSpPr>
              <a:spLocks noChangeShapeType="1"/>
            </p:cNvSpPr>
            <p:nvPr/>
          </p:nvSpPr>
          <p:spPr bwMode="auto">
            <a:xfrm flipV="1">
              <a:off x="1655" y="2069"/>
              <a:ext cx="545" cy="182"/>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59" name="Text Box 39"/>
            <p:cNvSpPr txBox="1">
              <a:spLocks noChangeArrowheads="1"/>
            </p:cNvSpPr>
            <p:nvPr/>
          </p:nvSpPr>
          <p:spPr bwMode="auto">
            <a:xfrm>
              <a:off x="748" y="1479"/>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34</a:t>
              </a:r>
            </a:p>
          </p:txBody>
        </p:sp>
        <p:sp>
          <p:nvSpPr>
            <p:cNvPr id="363560" name="Text Box 40"/>
            <p:cNvSpPr txBox="1">
              <a:spLocks noChangeArrowheads="1"/>
            </p:cNvSpPr>
            <p:nvPr/>
          </p:nvSpPr>
          <p:spPr bwMode="auto">
            <a:xfrm>
              <a:off x="1791" y="1389"/>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12</a:t>
              </a:r>
            </a:p>
          </p:txBody>
        </p:sp>
        <p:sp>
          <p:nvSpPr>
            <p:cNvPr id="363561" name="Text Box 41"/>
            <p:cNvSpPr txBox="1">
              <a:spLocks noChangeArrowheads="1"/>
            </p:cNvSpPr>
            <p:nvPr/>
          </p:nvSpPr>
          <p:spPr bwMode="auto">
            <a:xfrm>
              <a:off x="930" y="1933"/>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19</a:t>
              </a:r>
            </a:p>
          </p:txBody>
        </p:sp>
        <p:sp>
          <p:nvSpPr>
            <p:cNvPr id="363562" name="Text Box 42"/>
            <p:cNvSpPr txBox="1">
              <a:spLocks noChangeArrowheads="1"/>
            </p:cNvSpPr>
            <p:nvPr/>
          </p:nvSpPr>
          <p:spPr bwMode="auto">
            <a:xfrm>
              <a:off x="1655" y="1933"/>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26</a:t>
              </a:r>
            </a:p>
          </p:txBody>
        </p:sp>
        <p:sp>
          <p:nvSpPr>
            <p:cNvPr id="363563" name="Text Box 43"/>
            <p:cNvSpPr txBox="1">
              <a:spLocks noChangeArrowheads="1"/>
            </p:cNvSpPr>
            <p:nvPr/>
          </p:nvSpPr>
          <p:spPr bwMode="auto">
            <a:xfrm>
              <a:off x="476" y="238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46</a:t>
              </a:r>
            </a:p>
          </p:txBody>
        </p:sp>
        <p:sp>
          <p:nvSpPr>
            <p:cNvPr id="363564" name="Text Box 44"/>
            <p:cNvSpPr txBox="1">
              <a:spLocks noChangeArrowheads="1"/>
            </p:cNvSpPr>
            <p:nvPr/>
          </p:nvSpPr>
          <p:spPr bwMode="auto">
            <a:xfrm>
              <a:off x="1066" y="247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25</a:t>
              </a:r>
            </a:p>
          </p:txBody>
        </p:sp>
        <p:sp>
          <p:nvSpPr>
            <p:cNvPr id="363565" name="Text Box 45"/>
            <p:cNvSpPr txBox="1">
              <a:spLocks noChangeArrowheads="1"/>
            </p:cNvSpPr>
            <p:nvPr/>
          </p:nvSpPr>
          <p:spPr bwMode="auto">
            <a:xfrm>
              <a:off x="1701" y="238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25</a:t>
              </a:r>
            </a:p>
          </p:txBody>
        </p:sp>
        <p:sp>
          <p:nvSpPr>
            <p:cNvPr id="363566" name="Text Box 46"/>
            <p:cNvSpPr txBox="1">
              <a:spLocks noChangeArrowheads="1"/>
            </p:cNvSpPr>
            <p:nvPr/>
          </p:nvSpPr>
          <p:spPr bwMode="auto">
            <a:xfrm>
              <a:off x="1293" y="306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17</a:t>
              </a:r>
            </a:p>
          </p:txBody>
        </p:sp>
        <p:sp>
          <p:nvSpPr>
            <p:cNvPr id="363567" name="Text Box 47"/>
            <p:cNvSpPr txBox="1">
              <a:spLocks noChangeArrowheads="1"/>
            </p:cNvSpPr>
            <p:nvPr/>
          </p:nvSpPr>
          <p:spPr bwMode="auto">
            <a:xfrm>
              <a:off x="2200" y="243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38</a:t>
              </a:r>
            </a:p>
          </p:txBody>
        </p:sp>
      </p:grpSp>
      <p:sp>
        <p:nvSpPr>
          <p:cNvPr id="363571" name="Freeform 51"/>
          <p:cNvSpPr>
            <a:spLocks/>
          </p:cNvSpPr>
          <p:nvPr/>
        </p:nvSpPr>
        <p:spPr bwMode="auto">
          <a:xfrm>
            <a:off x="4645025" y="1635125"/>
            <a:ext cx="2879725" cy="1433513"/>
          </a:xfrm>
          <a:custGeom>
            <a:avLst/>
            <a:gdLst>
              <a:gd name="T0" fmla="*/ 51 w 1814"/>
              <a:gd name="T1" fmla="*/ 0 h 903"/>
              <a:gd name="T2" fmla="*/ 1291 w 1814"/>
              <a:gd name="T3" fmla="*/ 216 h 903"/>
              <a:gd name="T4" fmla="*/ 1753 w 1814"/>
              <a:gd name="T5" fmla="*/ 388 h 903"/>
              <a:gd name="T6" fmla="*/ 1659 w 1814"/>
              <a:gd name="T7" fmla="*/ 732 h 903"/>
              <a:gd name="T8" fmla="*/ 923 w 1814"/>
              <a:gd name="T9" fmla="*/ 860 h 903"/>
              <a:gd name="T10" fmla="*/ 0 w 1814"/>
              <a:gd name="T11" fmla="*/ 903 h 903"/>
            </a:gdLst>
            <a:ahLst/>
            <a:cxnLst>
              <a:cxn ang="0">
                <a:pos x="T0" y="T1"/>
              </a:cxn>
              <a:cxn ang="0">
                <a:pos x="T2" y="T3"/>
              </a:cxn>
              <a:cxn ang="0">
                <a:pos x="T4" y="T5"/>
              </a:cxn>
              <a:cxn ang="0">
                <a:pos x="T6" y="T7"/>
              </a:cxn>
              <a:cxn ang="0">
                <a:pos x="T8" y="T9"/>
              </a:cxn>
              <a:cxn ang="0">
                <a:pos x="T10" y="T11"/>
              </a:cxn>
            </a:cxnLst>
            <a:rect l="0" t="0" r="r" b="b"/>
            <a:pathLst>
              <a:path w="1814" h="903">
                <a:moveTo>
                  <a:pt x="51" y="0"/>
                </a:moveTo>
                <a:cubicBezTo>
                  <a:pt x="258" y="35"/>
                  <a:pt x="1007" y="151"/>
                  <a:pt x="1291" y="216"/>
                </a:cubicBezTo>
                <a:cubicBezTo>
                  <a:pt x="1575" y="281"/>
                  <a:pt x="1692" y="302"/>
                  <a:pt x="1753" y="388"/>
                </a:cubicBezTo>
                <a:cubicBezTo>
                  <a:pt x="1814" y="474"/>
                  <a:pt x="1798" y="653"/>
                  <a:pt x="1659" y="732"/>
                </a:cubicBezTo>
                <a:cubicBezTo>
                  <a:pt x="1521" y="810"/>
                  <a:pt x="1200" y="832"/>
                  <a:pt x="923" y="860"/>
                </a:cubicBezTo>
                <a:cubicBezTo>
                  <a:pt x="647" y="889"/>
                  <a:pt x="323" y="895"/>
                  <a:pt x="0" y="903"/>
                </a:cubicBezTo>
              </a:path>
            </a:pathLst>
          </a:custGeom>
          <a:noFill/>
          <a:ln w="50800" cap="flat" cmpd="sng">
            <a:solidFill>
              <a:srgbClr val="FF0000"/>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72" name="Line 52"/>
          <p:cNvSpPr>
            <a:spLocks noChangeShapeType="1"/>
          </p:cNvSpPr>
          <p:nvPr/>
        </p:nvSpPr>
        <p:spPr bwMode="auto">
          <a:xfrm>
            <a:off x="5651500" y="2205038"/>
            <a:ext cx="1079500" cy="288925"/>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73" name="Line 53"/>
          <p:cNvSpPr>
            <a:spLocks noChangeShapeType="1"/>
          </p:cNvSpPr>
          <p:nvPr/>
        </p:nvSpPr>
        <p:spPr bwMode="auto">
          <a:xfrm flipV="1">
            <a:off x="5580063" y="1196975"/>
            <a:ext cx="1079500" cy="863600"/>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74" name="Line 54"/>
          <p:cNvSpPr>
            <a:spLocks noChangeShapeType="1"/>
          </p:cNvSpPr>
          <p:nvPr/>
        </p:nvSpPr>
        <p:spPr bwMode="auto">
          <a:xfrm flipH="1">
            <a:off x="6372225" y="2781300"/>
            <a:ext cx="479425" cy="792163"/>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75" name="Line 55"/>
          <p:cNvSpPr>
            <a:spLocks noChangeShapeType="1"/>
          </p:cNvSpPr>
          <p:nvPr/>
        </p:nvSpPr>
        <p:spPr bwMode="auto">
          <a:xfrm>
            <a:off x="7092950" y="2708275"/>
            <a:ext cx="574675" cy="792163"/>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76" name="Line 56"/>
          <p:cNvSpPr>
            <a:spLocks noChangeShapeType="1"/>
          </p:cNvSpPr>
          <p:nvPr/>
        </p:nvSpPr>
        <p:spPr bwMode="auto">
          <a:xfrm flipV="1">
            <a:off x="7164388" y="2205038"/>
            <a:ext cx="863600" cy="287337"/>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77" name="Line 57"/>
          <p:cNvSpPr>
            <a:spLocks noChangeShapeType="1"/>
          </p:cNvSpPr>
          <p:nvPr/>
        </p:nvSpPr>
        <p:spPr bwMode="auto">
          <a:xfrm flipH="1">
            <a:off x="6372225" y="2781300"/>
            <a:ext cx="479425" cy="792163"/>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3578" name="Line 58"/>
          <p:cNvSpPr>
            <a:spLocks noChangeShapeType="1"/>
          </p:cNvSpPr>
          <p:nvPr/>
        </p:nvSpPr>
        <p:spPr bwMode="auto">
          <a:xfrm>
            <a:off x="5508625" y="2420938"/>
            <a:ext cx="647700" cy="1079500"/>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63586" name="Object 66"/>
          <p:cNvGraphicFramePr>
            <a:graphicFrameLocks noChangeAspect="1"/>
          </p:cNvGraphicFramePr>
          <p:nvPr>
            <p:extLst>
              <p:ext uri="{D42A27DB-BD31-4B8C-83A1-F6EECF244321}">
                <p14:modId xmlns:p14="http://schemas.microsoft.com/office/powerpoint/2010/main" val="3763409504"/>
              </p:ext>
            </p:extLst>
          </p:nvPr>
        </p:nvGraphicFramePr>
        <p:xfrm>
          <a:off x="1308224" y="4224338"/>
          <a:ext cx="8088312" cy="2446337"/>
        </p:xfrm>
        <a:graphic>
          <a:graphicData uri="http://schemas.openxmlformats.org/presentationml/2006/ole">
            <mc:AlternateContent xmlns:mc="http://schemas.openxmlformats.org/markup-compatibility/2006">
              <mc:Choice xmlns:v="urn:schemas-microsoft-com:vml" Requires="v">
                <p:oleObj spid="_x0000_s14342" name="Document" r:id="rId4" imgW="8077288" imgH="2491268" progId="Word.Document.8">
                  <p:embed/>
                </p:oleObj>
              </mc:Choice>
              <mc:Fallback>
                <p:oleObj name="Document" r:id="rId4" imgW="8077288" imgH="2491268" progId="Word.Document.8">
                  <p:embed/>
                  <p:pic>
                    <p:nvPicPr>
                      <p:cNvPr id="0" name=""/>
                      <p:cNvPicPr>
                        <a:picLocks noChangeAspect="1" noChangeArrowheads="1"/>
                      </p:cNvPicPr>
                      <p:nvPr/>
                    </p:nvPicPr>
                    <p:blipFill>
                      <a:blip r:embed="rId5"/>
                      <a:srcRect/>
                      <a:stretch>
                        <a:fillRect/>
                      </a:stretch>
                    </p:blipFill>
                    <p:spPr bwMode="auto">
                      <a:xfrm>
                        <a:off x="1308224" y="4224338"/>
                        <a:ext cx="8088312" cy="244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3587" name="Text Box 67"/>
          <p:cNvSpPr txBox="1">
            <a:spLocks noChangeArrowheads="1"/>
          </p:cNvSpPr>
          <p:nvPr/>
        </p:nvSpPr>
        <p:spPr bwMode="auto">
          <a:xfrm>
            <a:off x="4048249" y="5072063"/>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rgbClr val="000082"/>
                </a:solidFill>
                <a:latin typeface="Times New Roman" pitchFamily="18" charset="0"/>
              </a:rPr>
              <a:t>a</a:t>
            </a:r>
            <a:endParaRPr kumimoji="1" lang="en-US" altLang="zh-CN" sz="3600" b="1">
              <a:latin typeface="Times New Roman" pitchFamily="18" charset="0"/>
            </a:endParaRPr>
          </a:p>
        </p:txBody>
      </p:sp>
      <p:sp>
        <p:nvSpPr>
          <p:cNvPr id="363588" name="Text Box 68"/>
          <p:cNvSpPr txBox="1">
            <a:spLocks noChangeArrowheads="1"/>
          </p:cNvSpPr>
          <p:nvPr/>
        </p:nvSpPr>
        <p:spPr bwMode="auto">
          <a:xfrm>
            <a:off x="4073649" y="5734050"/>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chemeClr val="tx2"/>
                </a:solidFill>
                <a:latin typeface="Times New Roman" pitchFamily="18" charset="0"/>
              </a:rPr>
              <a:t>34</a:t>
            </a:r>
            <a:endParaRPr kumimoji="1" lang="en-US" altLang="zh-CN" sz="3600" b="1">
              <a:latin typeface="Times New Roman" pitchFamily="18" charset="0"/>
            </a:endParaRPr>
          </a:p>
        </p:txBody>
      </p:sp>
      <p:sp>
        <p:nvSpPr>
          <p:cNvPr id="363590" name="Text Box 70"/>
          <p:cNvSpPr txBox="1">
            <a:spLocks noChangeArrowheads="1"/>
          </p:cNvSpPr>
          <p:nvPr/>
        </p:nvSpPr>
        <p:spPr bwMode="auto">
          <a:xfrm>
            <a:off x="7745536" y="5084763"/>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rgbClr val="000082"/>
                </a:solidFill>
                <a:latin typeface="Times New Roman" pitchFamily="18" charset="0"/>
              </a:rPr>
              <a:t>a</a:t>
            </a:r>
            <a:endParaRPr kumimoji="1" lang="en-US" altLang="zh-CN" sz="3600" b="1">
              <a:latin typeface="Times New Roman" pitchFamily="18" charset="0"/>
            </a:endParaRPr>
          </a:p>
        </p:txBody>
      </p:sp>
      <p:sp>
        <p:nvSpPr>
          <p:cNvPr id="363593" name="Text Box 73"/>
          <p:cNvSpPr txBox="1">
            <a:spLocks noChangeArrowheads="1"/>
          </p:cNvSpPr>
          <p:nvPr/>
        </p:nvSpPr>
        <p:spPr bwMode="auto">
          <a:xfrm>
            <a:off x="7745536" y="5746750"/>
            <a:ext cx="854075" cy="641350"/>
          </a:xfrm>
          <a:prstGeom prst="rect">
            <a:avLst/>
          </a:prstGeom>
          <a:solidFill>
            <a:srgbClr val="FADCDC"/>
          </a:solidFill>
          <a:ln>
            <a:noFill/>
          </a:ln>
          <a:effectLst/>
          <a:extLs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dirty="0">
                <a:solidFill>
                  <a:srgbClr val="FF0000"/>
                </a:solidFill>
                <a:latin typeface="Times New Roman" pitchFamily="18" charset="0"/>
              </a:rPr>
              <a:t>0</a:t>
            </a:r>
            <a:endParaRPr kumimoji="1" lang="en-US" altLang="zh-CN" sz="3600" b="1" dirty="0">
              <a:latin typeface="Times New Roman" pitchFamily="18" charset="0"/>
            </a:endParaRPr>
          </a:p>
        </p:txBody>
      </p:sp>
      <p:sp>
        <p:nvSpPr>
          <p:cNvPr id="363595" name="Text Box 75"/>
          <p:cNvSpPr txBox="1">
            <a:spLocks noChangeArrowheads="1"/>
          </p:cNvSpPr>
          <p:nvPr/>
        </p:nvSpPr>
        <p:spPr bwMode="auto">
          <a:xfrm>
            <a:off x="5873874" y="5084763"/>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rgbClr val="000082"/>
                </a:solidFill>
                <a:latin typeface="Times New Roman" pitchFamily="18" charset="0"/>
              </a:rPr>
              <a:t>f</a:t>
            </a:r>
            <a:endParaRPr kumimoji="1" lang="en-US" altLang="zh-CN" sz="3600" b="1">
              <a:latin typeface="Times New Roman" pitchFamily="18" charset="0"/>
            </a:endParaRPr>
          </a:p>
        </p:txBody>
      </p:sp>
      <p:sp>
        <p:nvSpPr>
          <p:cNvPr id="363596" name="Text Box 76"/>
          <p:cNvSpPr txBox="1">
            <a:spLocks noChangeArrowheads="1"/>
          </p:cNvSpPr>
          <p:nvPr/>
        </p:nvSpPr>
        <p:spPr bwMode="auto">
          <a:xfrm>
            <a:off x="5873874" y="5733256"/>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dirty="0">
                <a:solidFill>
                  <a:schemeClr val="tx2"/>
                </a:solidFill>
                <a:latin typeface="Times New Roman" pitchFamily="18" charset="0"/>
              </a:rPr>
              <a:t>25</a:t>
            </a:r>
            <a:endParaRPr kumimoji="1" lang="en-US" altLang="zh-CN" sz="3600" b="1" dirty="0">
              <a:latin typeface="Times New Roman" pitchFamily="18" charset="0"/>
            </a:endParaRPr>
          </a:p>
        </p:txBody>
      </p:sp>
      <p:sp>
        <p:nvSpPr>
          <p:cNvPr id="363597" name="Text Box 77"/>
          <p:cNvSpPr txBox="1">
            <a:spLocks noChangeArrowheads="1"/>
          </p:cNvSpPr>
          <p:nvPr/>
        </p:nvSpPr>
        <p:spPr bwMode="auto">
          <a:xfrm>
            <a:off x="6775574" y="5084763"/>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rgbClr val="000082"/>
                </a:solidFill>
                <a:latin typeface="Times New Roman" pitchFamily="18" charset="0"/>
              </a:rPr>
              <a:t>f</a:t>
            </a:r>
            <a:endParaRPr kumimoji="1" lang="en-US" altLang="zh-CN" sz="3600" b="1">
              <a:latin typeface="Times New Roman" pitchFamily="18" charset="0"/>
            </a:endParaRPr>
          </a:p>
        </p:txBody>
      </p:sp>
      <p:sp>
        <p:nvSpPr>
          <p:cNvPr id="363598" name="Text Box 78"/>
          <p:cNvSpPr txBox="1">
            <a:spLocks noChangeArrowheads="1"/>
          </p:cNvSpPr>
          <p:nvPr/>
        </p:nvSpPr>
        <p:spPr bwMode="auto">
          <a:xfrm>
            <a:off x="6810499" y="5733256"/>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chemeClr val="tx2"/>
                </a:solidFill>
                <a:latin typeface="Times New Roman" pitchFamily="18" charset="0"/>
              </a:rPr>
              <a:t>26</a:t>
            </a:r>
            <a:endParaRPr kumimoji="1" lang="en-US" altLang="zh-CN" sz="3600" b="1">
              <a:latin typeface="Times New Roman" pitchFamily="18" charset="0"/>
            </a:endParaRPr>
          </a:p>
        </p:txBody>
      </p:sp>
      <p:sp>
        <p:nvSpPr>
          <p:cNvPr id="363599" name="Text Box 79"/>
          <p:cNvSpPr txBox="1">
            <a:spLocks noChangeArrowheads="1"/>
          </p:cNvSpPr>
          <p:nvPr/>
        </p:nvSpPr>
        <p:spPr bwMode="auto">
          <a:xfrm>
            <a:off x="4937249" y="5084763"/>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rgbClr val="000082"/>
                </a:solidFill>
                <a:latin typeface="Times New Roman" pitchFamily="18" charset="0"/>
              </a:rPr>
              <a:t>a</a:t>
            </a:r>
            <a:endParaRPr kumimoji="1" lang="en-US" altLang="zh-CN" sz="3600" b="1">
              <a:latin typeface="Times New Roman" pitchFamily="18" charset="0"/>
            </a:endParaRPr>
          </a:p>
        </p:txBody>
      </p:sp>
      <p:sp>
        <p:nvSpPr>
          <p:cNvPr id="363600" name="Text Box 80"/>
          <p:cNvSpPr txBox="1">
            <a:spLocks noChangeArrowheads="1"/>
          </p:cNvSpPr>
          <p:nvPr/>
        </p:nvSpPr>
        <p:spPr bwMode="auto">
          <a:xfrm>
            <a:off x="4937249" y="5734050"/>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chemeClr val="tx2"/>
                </a:solidFill>
                <a:latin typeface="Times New Roman" pitchFamily="18" charset="0"/>
              </a:rPr>
              <a:t>46</a:t>
            </a:r>
            <a:endParaRPr kumimoji="1" lang="en-US" altLang="zh-CN" sz="3600" b="1">
              <a:latin typeface="Times New Roman" pitchFamily="18" charset="0"/>
            </a:endParaRPr>
          </a:p>
        </p:txBody>
      </p:sp>
      <p:sp>
        <p:nvSpPr>
          <p:cNvPr id="363589" name="Text Box 69"/>
          <p:cNvSpPr txBox="1">
            <a:spLocks noChangeArrowheads="1"/>
          </p:cNvSpPr>
          <p:nvPr/>
        </p:nvSpPr>
        <p:spPr bwMode="auto">
          <a:xfrm>
            <a:off x="5010274" y="5084763"/>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rgbClr val="000082"/>
                </a:solidFill>
                <a:latin typeface="Times New Roman" pitchFamily="18" charset="0"/>
              </a:rPr>
              <a:t>f</a:t>
            </a:r>
            <a:endParaRPr kumimoji="1" lang="en-US" altLang="zh-CN" sz="3600" b="1">
              <a:latin typeface="Times New Roman" pitchFamily="18" charset="0"/>
            </a:endParaRPr>
          </a:p>
        </p:txBody>
      </p:sp>
      <p:sp>
        <p:nvSpPr>
          <p:cNvPr id="363591" name="Text Box 71"/>
          <p:cNvSpPr txBox="1">
            <a:spLocks noChangeArrowheads="1"/>
          </p:cNvSpPr>
          <p:nvPr/>
        </p:nvSpPr>
        <p:spPr bwMode="auto">
          <a:xfrm>
            <a:off x="5010274" y="5734050"/>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chemeClr val="tx2"/>
                </a:solidFill>
                <a:latin typeface="Times New Roman" pitchFamily="18" charset="0"/>
              </a:rPr>
              <a:t>25</a:t>
            </a:r>
            <a:endParaRPr kumimoji="1" lang="en-US" altLang="zh-CN" sz="3600" b="1">
              <a:latin typeface="Times New Roman" pitchFamily="18" charset="0"/>
            </a:endParaRPr>
          </a:p>
        </p:txBody>
      </p:sp>
      <p:sp>
        <p:nvSpPr>
          <p:cNvPr id="363601" name="Text Box 81"/>
          <p:cNvSpPr txBox="1">
            <a:spLocks noChangeArrowheads="1"/>
          </p:cNvSpPr>
          <p:nvPr/>
        </p:nvSpPr>
        <p:spPr bwMode="auto">
          <a:xfrm>
            <a:off x="4937249" y="5734050"/>
            <a:ext cx="854075" cy="641350"/>
          </a:xfrm>
          <a:prstGeom prst="rect">
            <a:avLst/>
          </a:prstGeom>
          <a:solidFill>
            <a:srgbClr val="FADCDC"/>
          </a:solidFill>
          <a:ln>
            <a:noFill/>
          </a:ln>
          <a:effectLst/>
          <a:extLs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FF0000"/>
                </a:solidFill>
                <a:latin typeface="Times New Roman" pitchFamily="18" charset="0"/>
              </a:rPr>
              <a:t>25</a:t>
            </a:r>
            <a:endParaRPr kumimoji="1" lang="en-US" altLang="zh-CN" sz="3600" b="1">
              <a:latin typeface="Times New Roman" pitchFamily="18" charset="0"/>
            </a:endParaRPr>
          </a:p>
        </p:txBody>
      </p:sp>
      <p:sp>
        <p:nvSpPr>
          <p:cNvPr id="52" name="Text Box 69"/>
          <p:cNvSpPr txBox="1">
            <a:spLocks noChangeArrowheads="1"/>
          </p:cNvSpPr>
          <p:nvPr/>
        </p:nvSpPr>
        <p:spPr bwMode="auto">
          <a:xfrm>
            <a:off x="3181792" y="5759451"/>
            <a:ext cx="854075" cy="654050"/>
          </a:xfrm>
          <a:prstGeom prst="rect">
            <a:avLst/>
          </a:prstGeom>
          <a:noFill/>
          <a:ln w="12700" cap="sq">
            <a:noFill/>
            <a:miter lim="800000"/>
            <a:headEnd type="none" w="sm" len="sm"/>
            <a:tailEnd type="none" w="sm" len="sm"/>
          </a:ln>
          <a:effectLst/>
          <a:extLst/>
        </p:spPr>
        <p:txBody>
          <a:bodyPr>
            <a:spAutoFit/>
          </a:bodyPr>
          <a:lstStyle/>
          <a:p>
            <a:pPr algn="ctr"/>
            <a:r>
              <a:rPr lang="en-US" altLang="zh-CN" sz="3600" dirty="0" smtClean="0">
                <a:solidFill>
                  <a:srgbClr val="000082"/>
                </a:solidFill>
              </a:rPr>
              <a:t>0</a:t>
            </a:r>
            <a:endParaRPr kumimoji="1" lang="en-US" altLang="zh-CN" sz="3600" b="1" dirty="0">
              <a:latin typeface="Times New Roman" pitchFamily="18" charset="0"/>
            </a:endParaRPr>
          </a:p>
        </p:txBody>
      </p:sp>
      <p:sp>
        <p:nvSpPr>
          <p:cNvPr id="53" name="Oval 126"/>
          <p:cNvSpPr>
            <a:spLocks noChangeArrowheads="1"/>
          </p:cNvSpPr>
          <p:nvPr/>
        </p:nvSpPr>
        <p:spPr bwMode="auto">
          <a:xfrm>
            <a:off x="7194393" y="1864087"/>
            <a:ext cx="1150937" cy="19398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tIns="108000" anchor="ctr"/>
          <a:lstStyle/>
          <a:p>
            <a:endParaRPr lang="zh-CN" altLang="en-US" sz="2800">
              <a:latin typeface="+mn-lt"/>
              <a:ea typeface="+mn-ea"/>
            </a:endParaRPr>
          </a:p>
        </p:txBody>
      </p:sp>
    </p:spTree>
    <p:extLst>
      <p:ext uri="{BB962C8B-B14F-4D97-AF65-F5344CB8AC3E}">
        <p14:creationId xmlns:p14="http://schemas.microsoft.com/office/powerpoint/2010/main" val="2358220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3574"/>
                                        </p:tgtEl>
                                        <p:attrNameLst>
                                          <p:attrName>style.visibility</p:attrName>
                                        </p:attrNameLst>
                                      </p:cBhvr>
                                      <p:to>
                                        <p:strVal val="visible"/>
                                      </p:to>
                                    </p:set>
                                    <p:animEffect transition="in" filter="wipe(up)">
                                      <p:cBhvr>
                                        <p:cTn id="7" dur="500"/>
                                        <p:tgtEl>
                                          <p:spTgt spid="363574"/>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63589"/>
                                        </p:tgtEl>
                                        <p:attrNameLst>
                                          <p:attrName>style.visibility</p:attrName>
                                        </p:attrNameLst>
                                      </p:cBhvr>
                                      <p:to>
                                        <p:strVal val="visible"/>
                                      </p:to>
                                    </p:set>
                                    <p:anim calcmode="lin" valueType="num">
                                      <p:cBhvr additive="base">
                                        <p:cTn id="11" dur="500" fill="hold"/>
                                        <p:tgtEl>
                                          <p:spTgt spid="363589"/>
                                        </p:tgtEl>
                                        <p:attrNameLst>
                                          <p:attrName>ppt_x</p:attrName>
                                        </p:attrNameLst>
                                      </p:cBhvr>
                                      <p:tavLst>
                                        <p:tav tm="0">
                                          <p:val>
                                            <p:strVal val="#ppt_x"/>
                                          </p:val>
                                        </p:tav>
                                        <p:tav tm="100000">
                                          <p:val>
                                            <p:strVal val="#ppt_x"/>
                                          </p:val>
                                        </p:tav>
                                      </p:tavLst>
                                    </p:anim>
                                    <p:anim calcmode="lin" valueType="num">
                                      <p:cBhvr additive="base">
                                        <p:cTn id="12" dur="500" fill="hold"/>
                                        <p:tgtEl>
                                          <p:spTgt spid="363589"/>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63591"/>
                                        </p:tgtEl>
                                        <p:attrNameLst>
                                          <p:attrName>style.visibility</p:attrName>
                                        </p:attrNameLst>
                                      </p:cBhvr>
                                      <p:to>
                                        <p:strVal val="visible"/>
                                      </p:to>
                                    </p:set>
                                    <p:anim calcmode="lin" valueType="num">
                                      <p:cBhvr additive="base">
                                        <p:cTn id="16" dur="500" fill="hold"/>
                                        <p:tgtEl>
                                          <p:spTgt spid="363591"/>
                                        </p:tgtEl>
                                        <p:attrNameLst>
                                          <p:attrName>ppt_x</p:attrName>
                                        </p:attrNameLst>
                                      </p:cBhvr>
                                      <p:tavLst>
                                        <p:tav tm="0">
                                          <p:val>
                                            <p:strVal val="#ppt_x"/>
                                          </p:val>
                                        </p:tav>
                                        <p:tav tm="100000">
                                          <p:val>
                                            <p:strVal val="#ppt_x"/>
                                          </p:val>
                                        </p:tav>
                                      </p:tavLst>
                                    </p:anim>
                                    <p:anim calcmode="lin" valueType="num">
                                      <p:cBhvr additive="base">
                                        <p:cTn id="17" dur="500" fill="hold"/>
                                        <p:tgtEl>
                                          <p:spTgt spid="363591"/>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63575"/>
                                        </p:tgtEl>
                                        <p:attrNameLst>
                                          <p:attrName>style.visibility</p:attrName>
                                        </p:attrNameLst>
                                      </p:cBhvr>
                                      <p:to>
                                        <p:strVal val="visible"/>
                                      </p:to>
                                    </p:set>
                                    <p:animEffect transition="in" filter="wipe(up)">
                                      <p:cBhvr>
                                        <p:cTn id="22" dur="500"/>
                                        <p:tgtEl>
                                          <p:spTgt spid="363575"/>
                                        </p:tgtEl>
                                      </p:cBhvr>
                                    </p:animEffect>
                                  </p:childTnLst>
                                </p:cTn>
                              </p:par>
                            </p:childTnLst>
                          </p:cTn>
                        </p:par>
                        <p:par>
                          <p:cTn id="23" fill="hold" nodeType="afterGroup">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363595"/>
                                        </p:tgtEl>
                                        <p:attrNameLst>
                                          <p:attrName>style.visibility</p:attrName>
                                        </p:attrNameLst>
                                      </p:cBhvr>
                                      <p:to>
                                        <p:strVal val="visible"/>
                                      </p:to>
                                    </p:set>
                                    <p:anim calcmode="lin" valueType="num">
                                      <p:cBhvr additive="base">
                                        <p:cTn id="26" dur="500" fill="hold"/>
                                        <p:tgtEl>
                                          <p:spTgt spid="363595"/>
                                        </p:tgtEl>
                                        <p:attrNameLst>
                                          <p:attrName>ppt_x</p:attrName>
                                        </p:attrNameLst>
                                      </p:cBhvr>
                                      <p:tavLst>
                                        <p:tav tm="0">
                                          <p:val>
                                            <p:strVal val="#ppt_x"/>
                                          </p:val>
                                        </p:tav>
                                        <p:tav tm="100000">
                                          <p:val>
                                            <p:strVal val="#ppt_x"/>
                                          </p:val>
                                        </p:tav>
                                      </p:tavLst>
                                    </p:anim>
                                    <p:anim calcmode="lin" valueType="num">
                                      <p:cBhvr additive="base">
                                        <p:cTn id="27" dur="500" fill="hold"/>
                                        <p:tgtEl>
                                          <p:spTgt spid="363595"/>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1000"/>
                            </p:stCondLst>
                            <p:childTnLst>
                              <p:par>
                                <p:cTn id="29" presetID="2" presetClass="entr" presetSubtype="4" fill="hold" grpId="0" nodeType="afterEffect">
                                  <p:stCondLst>
                                    <p:cond delay="0"/>
                                  </p:stCondLst>
                                  <p:childTnLst>
                                    <p:set>
                                      <p:cBhvr>
                                        <p:cTn id="30" dur="1" fill="hold">
                                          <p:stCondLst>
                                            <p:cond delay="0"/>
                                          </p:stCondLst>
                                        </p:cTn>
                                        <p:tgtEl>
                                          <p:spTgt spid="363596"/>
                                        </p:tgtEl>
                                        <p:attrNameLst>
                                          <p:attrName>style.visibility</p:attrName>
                                        </p:attrNameLst>
                                      </p:cBhvr>
                                      <p:to>
                                        <p:strVal val="visible"/>
                                      </p:to>
                                    </p:set>
                                    <p:anim calcmode="lin" valueType="num">
                                      <p:cBhvr additive="base">
                                        <p:cTn id="31" dur="500" fill="hold"/>
                                        <p:tgtEl>
                                          <p:spTgt spid="363596"/>
                                        </p:tgtEl>
                                        <p:attrNameLst>
                                          <p:attrName>ppt_x</p:attrName>
                                        </p:attrNameLst>
                                      </p:cBhvr>
                                      <p:tavLst>
                                        <p:tav tm="0">
                                          <p:val>
                                            <p:strVal val="#ppt_x"/>
                                          </p:val>
                                        </p:tav>
                                        <p:tav tm="100000">
                                          <p:val>
                                            <p:strVal val="#ppt_x"/>
                                          </p:val>
                                        </p:tav>
                                      </p:tavLst>
                                    </p:anim>
                                    <p:anim calcmode="lin" valueType="num">
                                      <p:cBhvr additive="base">
                                        <p:cTn id="32" dur="500" fill="hold"/>
                                        <p:tgtEl>
                                          <p:spTgt spid="36359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63576"/>
                                        </p:tgtEl>
                                        <p:attrNameLst>
                                          <p:attrName>style.visibility</p:attrName>
                                        </p:attrNameLst>
                                      </p:cBhvr>
                                      <p:to>
                                        <p:strVal val="visible"/>
                                      </p:to>
                                    </p:set>
                                    <p:animEffect transition="in" filter="wipe(down)">
                                      <p:cBhvr>
                                        <p:cTn id="37" dur="500"/>
                                        <p:tgtEl>
                                          <p:spTgt spid="363576"/>
                                        </p:tgtEl>
                                      </p:cBhvr>
                                    </p:animEffect>
                                  </p:childTnLst>
                                </p:cTn>
                              </p:par>
                            </p:childTnLst>
                          </p:cTn>
                        </p:par>
                        <p:par>
                          <p:cTn id="38" fill="hold" nodeType="afterGroup">
                            <p:stCondLst>
                              <p:cond delay="500"/>
                            </p:stCondLst>
                            <p:childTnLst>
                              <p:par>
                                <p:cTn id="39" presetID="2" presetClass="entr" presetSubtype="4" fill="hold" grpId="0" nodeType="afterEffect">
                                  <p:stCondLst>
                                    <p:cond delay="0"/>
                                  </p:stCondLst>
                                  <p:childTnLst>
                                    <p:set>
                                      <p:cBhvr>
                                        <p:cTn id="40" dur="1" fill="hold">
                                          <p:stCondLst>
                                            <p:cond delay="0"/>
                                          </p:stCondLst>
                                        </p:cTn>
                                        <p:tgtEl>
                                          <p:spTgt spid="363597"/>
                                        </p:tgtEl>
                                        <p:attrNameLst>
                                          <p:attrName>style.visibility</p:attrName>
                                        </p:attrNameLst>
                                      </p:cBhvr>
                                      <p:to>
                                        <p:strVal val="visible"/>
                                      </p:to>
                                    </p:set>
                                    <p:anim calcmode="lin" valueType="num">
                                      <p:cBhvr additive="base">
                                        <p:cTn id="41" dur="500" fill="hold"/>
                                        <p:tgtEl>
                                          <p:spTgt spid="363597"/>
                                        </p:tgtEl>
                                        <p:attrNameLst>
                                          <p:attrName>ppt_x</p:attrName>
                                        </p:attrNameLst>
                                      </p:cBhvr>
                                      <p:tavLst>
                                        <p:tav tm="0">
                                          <p:val>
                                            <p:strVal val="#ppt_x"/>
                                          </p:val>
                                        </p:tav>
                                        <p:tav tm="100000">
                                          <p:val>
                                            <p:strVal val="#ppt_x"/>
                                          </p:val>
                                        </p:tav>
                                      </p:tavLst>
                                    </p:anim>
                                    <p:anim calcmode="lin" valueType="num">
                                      <p:cBhvr additive="base">
                                        <p:cTn id="42" dur="500" fill="hold"/>
                                        <p:tgtEl>
                                          <p:spTgt spid="363597"/>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1000"/>
                            </p:stCondLst>
                            <p:childTnLst>
                              <p:par>
                                <p:cTn id="44" presetID="2" presetClass="entr" presetSubtype="4" fill="hold" grpId="0" nodeType="afterEffect">
                                  <p:stCondLst>
                                    <p:cond delay="0"/>
                                  </p:stCondLst>
                                  <p:childTnLst>
                                    <p:set>
                                      <p:cBhvr>
                                        <p:cTn id="45" dur="1" fill="hold">
                                          <p:stCondLst>
                                            <p:cond delay="0"/>
                                          </p:stCondLst>
                                        </p:cTn>
                                        <p:tgtEl>
                                          <p:spTgt spid="363598"/>
                                        </p:tgtEl>
                                        <p:attrNameLst>
                                          <p:attrName>style.visibility</p:attrName>
                                        </p:attrNameLst>
                                      </p:cBhvr>
                                      <p:to>
                                        <p:strVal val="visible"/>
                                      </p:to>
                                    </p:set>
                                    <p:anim calcmode="lin" valueType="num">
                                      <p:cBhvr additive="base">
                                        <p:cTn id="46" dur="500" fill="hold"/>
                                        <p:tgtEl>
                                          <p:spTgt spid="363598"/>
                                        </p:tgtEl>
                                        <p:attrNameLst>
                                          <p:attrName>ppt_x</p:attrName>
                                        </p:attrNameLst>
                                      </p:cBhvr>
                                      <p:tavLst>
                                        <p:tav tm="0">
                                          <p:val>
                                            <p:strVal val="#ppt_x"/>
                                          </p:val>
                                        </p:tav>
                                        <p:tav tm="100000">
                                          <p:val>
                                            <p:strVal val="#ppt_x"/>
                                          </p:val>
                                        </p:tav>
                                      </p:tavLst>
                                    </p:anim>
                                    <p:anim calcmode="lin" valueType="num">
                                      <p:cBhvr additive="base">
                                        <p:cTn id="47" dur="500" fill="hold"/>
                                        <p:tgtEl>
                                          <p:spTgt spid="363598"/>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63577"/>
                                        </p:tgtEl>
                                        <p:attrNameLst>
                                          <p:attrName>style.visibility</p:attrName>
                                        </p:attrNameLst>
                                      </p:cBhvr>
                                      <p:to>
                                        <p:strVal val="visible"/>
                                      </p:to>
                                    </p:set>
                                    <p:animEffect transition="in" filter="wipe(up)">
                                      <p:cBhvr>
                                        <p:cTn id="52" dur="500"/>
                                        <p:tgtEl>
                                          <p:spTgt spid="363577"/>
                                        </p:tgtEl>
                                      </p:cBhvr>
                                    </p:animEffect>
                                  </p:childTnLst>
                                </p:cTn>
                              </p:par>
                            </p:childTnLst>
                          </p:cTn>
                        </p:par>
                        <p:par>
                          <p:cTn id="53" fill="hold" nodeType="afterGroup">
                            <p:stCondLst>
                              <p:cond delay="500"/>
                            </p:stCondLst>
                            <p:childTnLst>
                              <p:par>
                                <p:cTn id="54" presetID="2" presetClass="entr" presetSubtype="4" fill="hold" grpId="0" nodeType="afterEffect">
                                  <p:stCondLst>
                                    <p:cond delay="0"/>
                                  </p:stCondLst>
                                  <p:childTnLst>
                                    <p:set>
                                      <p:cBhvr>
                                        <p:cTn id="55" dur="1" fill="hold">
                                          <p:stCondLst>
                                            <p:cond delay="0"/>
                                          </p:stCondLst>
                                        </p:cTn>
                                        <p:tgtEl>
                                          <p:spTgt spid="363601"/>
                                        </p:tgtEl>
                                        <p:attrNameLst>
                                          <p:attrName>style.visibility</p:attrName>
                                        </p:attrNameLst>
                                      </p:cBhvr>
                                      <p:to>
                                        <p:strVal val="visible"/>
                                      </p:to>
                                    </p:set>
                                    <p:anim calcmode="lin" valueType="num">
                                      <p:cBhvr additive="base">
                                        <p:cTn id="56" dur="500" fill="hold"/>
                                        <p:tgtEl>
                                          <p:spTgt spid="363601"/>
                                        </p:tgtEl>
                                        <p:attrNameLst>
                                          <p:attrName>ppt_x</p:attrName>
                                        </p:attrNameLst>
                                      </p:cBhvr>
                                      <p:tavLst>
                                        <p:tav tm="0">
                                          <p:val>
                                            <p:strVal val="#ppt_x"/>
                                          </p:val>
                                        </p:tav>
                                        <p:tav tm="100000">
                                          <p:val>
                                            <p:strVal val="#ppt_x"/>
                                          </p:val>
                                        </p:tav>
                                      </p:tavLst>
                                    </p:anim>
                                    <p:anim calcmode="lin" valueType="num">
                                      <p:cBhvr additive="base">
                                        <p:cTn id="57" dur="500" fill="hold"/>
                                        <p:tgtEl>
                                          <p:spTgt spid="3636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74" grpId="0" animBg="1"/>
      <p:bldP spid="363575" grpId="0" animBg="1"/>
      <p:bldP spid="363576" grpId="0" animBg="1"/>
      <p:bldP spid="363577" grpId="0" animBg="1"/>
      <p:bldP spid="363595" grpId="0" animBg="1"/>
      <p:bldP spid="363596" grpId="0" animBg="1"/>
      <p:bldP spid="363597" grpId="0" animBg="1"/>
      <p:bldP spid="363598" grpId="0" animBg="1"/>
      <p:bldP spid="363589" grpId="0" animBg="1"/>
      <p:bldP spid="363591" grpId="0" animBg="1"/>
      <p:bldP spid="363601"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zh-CN" altLang="en-US" dirty="0"/>
              <a:t> 1、普里姆算法 </a:t>
            </a:r>
          </a:p>
        </p:txBody>
      </p:sp>
      <p:sp>
        <p:nvSpPr>
          <p:cNvPr id="364547" name="Rectangle 3" descr="Rectangle: Click to edit Master text styles&#10;Second level&#10;Third level&#10;Fourth level&#10;Fifth level"/>
          <p:cNvSpPr>
            <a:spLocks noGrp="1" noChangeArrowheads="1"/>
          </p:cNvSpPr>
          <p:nvPr>
            <p:ph type="body" idx="1"/>
          </p:nvPr>
        </p:nvSpPr>
        <p:spPr/>
        <p:txBody>
          <a:bodyPr/>
          <a:lstStyle/>
          <a:p>
            <a:pPr algn="just">
              <a:spcBef>
                <a:spcPct val="0"/>
              </a:spcBef>
              <a:buClrTx/>
              <a:buSzTx/>
              <a:buFontTx/>
              <a:buNone/>
            </a:pPr>
            <a:r>
              <a:rPr lang="zh-CN" altLang="en-US">
                <a:latin typeface="Times New Roman" pitchFamily="18" charset="0"/>
              </a:rPr>
              <a:t>然后</a:t>
            </a:r>
          </a:p>
          <a:p>
            <a:pPr algn="just">
              <a:spcBef>
                <a:spcPct val="0"/>
              </a:spcBef>
              <a:buClrTx/>
              <a:buSzTx/>
              <a:buFontTx/>
              <a:buNone/>
            </a:pPr>
            <a:r>
              <a:rPr lang="zh-CN" altLang="en-US">
                <a:latin typeface="Times New Roman" pitchFamily="18" charset="0"/>
              </a:rPr>
              <a:t>  </a:t>
            </a:r>
            <a:r>
              <a:rPr lang="en-US" altLang="zh-CN">
                <a:latin typeface="Times New Roman" pitchFamily="18" charset="0"/>
              </a:rPr>
              <a:t>U       ( A F C) </a:t>
            </a:r>
          </a:p>
          <a:p>
            <a:pPr algn="just">
              <a:spcBef>
                <a:spcPct val="0"/>
              </a:spcBef>
              <a:buClrTx/>
              <a:buSzTx/>
              <a:buFontTx/>
              <a:buNone/>
            </a:pPr>
            <a:r>
              <a:rPr lang="en-US" altLang="zh-CN">
                <a:latin typeface="Times New Roman" pitchFamily="18" charset="0"/>
              </a:rPr>
              <a:t>  V-U   (B D E  )         </a:t>
            </a:r>
          </a:p>
          <a:p>
            <a:pPr algn="just">
              <a:spcBef>
                <a:spcPct val="0"/>
              </a:spcBef>
              <a:buClrTx/>
              <a:buSzTx/>
              <a:buFontTx/>
              <a:buNone/>
            </a:pPr>
            <a:r>
              <a:rPr lang="zh-CN" altLang="en-US">
                <a:latin typeface="Times New Roman" pitchFamily="18" charset="0"/>
              </a:rPr>
              <a:t> </a:t>
            </a:r>
          </a:p>
          <a:p>
            <a:pPr algn="just">
              <a:spcBef>
                <a:spcPct val="0"/>
              </a:spcBef>
              <a:buClrTx/>
              <a:buSzTx/>
              <a:buFontTx/>
              <a:buNone/>
            </a:pPr>
            <a:r>
              <a:rPr lang="zh-CN" altLang="en-US">
                <a:latin typeface="Times New Roman" pitchFamily="18" charset="0"/>
              </a:rPr>
              <a:t>         </a:t>
            </a:r>
          </a:p>
          <a:p>
            <a:pPr algn="just">
              <a:spcBef>
                <a:spcPct val="0"/>
              </a:spcBef>
              <a:buClrTx/>
              <a:buSzTx/>
              <a:buFontTx/>
              <a:buNone/>
            </a:pPr>
            <a:endParaRPr lang="zh-CN" altLang="en-US">
              <a:latin typeface="Times New Roman" pitchFamily="18" charset="0"/>
            </a:endParaRPr>
          </a:p>
        </p:txBody>
      </p:sp>
      <p:grpSp>
        <p:nvGrpSpPr>
          <p:cNvPr id="364567" name="Group 23"/>
          <p:cNvGrpSpPr>
            <a:grpSpLocks/>
          </p:cNvGrpSpPr>
          <p:nvPr/>
        </p:nvGrpSpPr>
        <p:grpSpPr bwMode="auto">
          <a:xfrm>
            <a:off x="5219700" y="908050"/>
            <a:ext cx="3457575" cy="3276600"/>
            <a:chOff x="431" y="1253"/>
            <a:chExt cx="2178" cy="2064"/>
          </a:xfrm>
        </p:grpSpPr>
        <p:sp>
          <p:nvSpPr>
            <p:cNvPr id="364568" name="Oval 24"/>
            <p:cNvSpPr>
              <a:spLocks noChangeArrowheads="1"/>
            </p:cNvSpPr>
            <p:nvPr/>
          </p:nvSpPr>
          <p:spPr bwMode="auto">
            <a:xfrm>
              <a:off x="1338" y="1253"/>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364569" name="Oval 25"/>
            <p:cNvSpPr>
              <a:spLocks noChangeArrowheads="1"/>
            </p:cNvSpPr>
            <p:nvPr/>
          </p:nvSpPr>
          <p:spPr bwMode="auto">
            <a:xfrm>
              <a:off x="431" y="1933"/>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364570" name="Oval 26"/>
            <p:cNvSpPr>
              <a:spLocks noChangeArrowheads="1"/>
            </p:cNvSpPr>
            <p:nvPr/>
          </p:nvSpPr>
          <p:spPr bwMode="auto">
            <a:xfrm>
              <a:off x="930" y="2886"/>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t>
              </a:r>
            </a:p>
          </p:txBody>
        </p:sp>
        <p:sp>
          <p:nvSpPr>
            <p:cNvPr id="364571" name="Oval 27"/>
            <p:cNvSpPr>
              <a:spLocks noChangeArrowheads="1"/>
            </p:cNvSpPr>
            <p:nvPr/>
          </p:nvSpPr>
          <p:spPr bwMode="auto">
            <a:xfrm>
              <a:off x="1882" y="2886"/>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a:t>
              </a:r>
            </a:p>
          </p:txBody>
        </p:sp>
        <p:sp>
          <p:nvSpPr>
            <p:cNvPr id="364572" name="Oval 28"/>
            <p:cNvSpPr>
              <a:spLocks noChangeArrowheads="1"/>
            </p:cNvSpPr>
            <p:nvPr/>
          </p:nvSpPr>
          <p:spPr bwMode="auto">
            <a:xfrm>
              <a:off x="2200" y="1888"/>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p>
          </p:txBody>
        </p:sp>
        <p:sp>
          <p:nvSpPr>
            <p:cNvPr id="364573" name="Oval 29"/>
            <p:cNvSpPr>
              <a:spLocks noChangeArrowheads="1"/>
            </p:cNvSpPr>
            <p:nvPr/>
          </p:nvSpPr>
          <p:spPr bwMode="auto">
            <a:xfrm>
              <a:off x="1383" y="2160"/>
              <a:ext cx="272" cy="272"/>
            </a:xfrm>
            <a:prstGeom prst="ellipse">
              <a:avLst/>
            </a:prstGeom>
            <a:solidFill>
              <a:srgbClr val="CCFFCC"/>
            </a:solidFill>
            <a:ln w="254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a:t>
              </a:r>
            </a:p>
          </p:txBody>
        </p:sp>
        <p:sp>
          <p:nvSpPr>
            <p:cNvPr id="364574" name="Line 30"/>
            <p:cNvSpPr>
              <a:spLocks noChangeShapeType="1"/>
            </p:cNvSpPr>
            <p:nvPr/>
          </p:nvSpPr>
          <p:spPr bwMode="auto">
            <a:xfrm flipH="1">
              <a:off x="658" y="1434"/>
              <a:ext cx="680" cy="544"/>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4575" name="Line 31"/>
            <p:cNvSpPr>
              <a:spLocks noChangeShapeType="1"/>
            </p:cNvSpPr>
            <p:nvPr/>
          </p:nvSpPr>
          <p:spPr bwMode="auto">
            <a:xfrm>
              <a:off x="612" y="2205"/>
              <a:ext cx="408" cy="681"/>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4576" name="Line 32"/>
            <p:cNvSpPr>
              <a:spLocks noChangeShapeType="1"/>
            </p:cNvSpPr>
            <p:nvPr/>
          </p:nvSpPr>
          <p:spPr bwMode="auto">
            <a:xfrm>
              <a:off x="703" y="2069"/>
              <a:ext cx="680" cy="182"/>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4577" name="Line 33"/>
            <p:cNvSpPr>
              <a:spLocks noChangeShapeType="1"/>
            </p:cNvSpPr>
            <p:nvPr/>
          </p:nvSpPr>
          <p:spPr bwMode="auto">
            <a:xfrm flipH="1">
              <a:off x="1156" y="2432"/>
              <a:ext cx="318" cy="499"/>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4578" name="Line 34"/>
            <p:cNvSpPr>
              <a:spLocks noChangeShapeType="1"/>
            </p:cNvSpPr>
            <p:nvPr/>
          </p:nvSpPr>
          <p:spPr bwMode="auto">
            <a:xfrm>
              <a:off x="1202" y="3067"/>
              <a:ext cx="680" cy="0"/>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4579" name="Line 35"/>
            <p:cNvSpPr>
              <a:spLocks noChangeShapeType="1"/>
            </p:cNvSpPr>
            <p:nvPr/>
          </p:nvSpPr>
          <p:spPr bwMode="auto">
            <a:xfrm>
              <a:off x="1610" y="2387"/>
              <a:ext cx="363" cy="499"/>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4580" name="Line 36"/>
            <p:cNvSpPr>
              <a:spLocks noChangeShapeType="1"/>
            </p:cNvSpPr>
            <p:nvPr/>
          </p:nvSpPr>
          <p:spPr bwMode="auto">
            <a:xfrm flipV="1">
              <a:off x="2064" y="2160"/>
              <a:ext cx="272" cy="726"/>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4581" name="Line 37"/>
            <p:cNvSpPr>
              <a:spLocks noChangeShapeType="1"/>
            </p:cNvSpPr>
            <p:nvPr/>
          </p:nvSpPr>
          <p:spPr bwMode="auto">
            <a:xfrm>
              <a:off x="1610" y="1434"/>
              <a:ext cx="680" cy="454"/>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4582" name="Line 38"/>
            <p:cNvSpPr>
              <a:spLocks noChangeShapeType="1"/>
            </p:cNvSpPr>
            <p:nvPr/>
          </p:nvSpPr>
          <p:spPr bwMode="auto">
            <a:xfrm flipV="1">
              <a:off x="1655" y="2069"/>
              <a:ext cx="545" cy="182"/>
            </a:xfrm>
            <a:prstGeom prst="line">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4583" name="Text Box 39"/>
            <p:cNvSpPr txBox="1">
              <a:spLocks noChangeArrowheads="1"/>
            </p:cNvSpPr>
            <p:nvPr/>
          </p:nvSpPr>
          <p:spPr bwMode="auto">
            <a:xfrm>
              <a:off x="748" y="1479"/>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34</a:t>
              </a:r>
            </a:p>
          </p:txBody>
        </p:sp>
        <p:sp>
          <p:nvSpPr>
            <p:cNvPr id="364584" name="Text Box 40"/>
            <p:cNvSpPr txBox="1">
              <a:spLocks noChangeArrowheads="1"/>
            </p:cNvSpPr>
            <p:nvPr/>
          </p:nvSpPr>
          <p:spPr bwMode="auto">
            <a:xfrm>
              <a:off x="1791" y="1389"/>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12</a:t>
              </a:r>
            </a:p>
          </p:txBody>
        </p:sp>
        <p:sp>
          <p:nvSpPr>
            <p:cNvPr id="364585" name="Text Box 41"/>
            <p:cNvSpPr txBox="1">
              <a:spLocks noChangeArrowheads="1"/>
            </p:cNvSpPr>
            <p:nvPr/>
          </p:nvSpPr>
          <p:spPr bwMode="auto">
            <a:xfrm>
              <a:off x="930" y="1933"/>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19</a:t>
              </a:r>
            </a:p>
          </p:txBody>
        </p:sp>
        <p:sp>
          <p:nvSpPr>
            <p:cNvPr id="364586" name="Text Box 42"/>
            <p:cNvSpPr txBox="1">
              <a:spLocks noChangeArrowheads="1"/>
            </p:cNvSpPr>
            <p:nvPr/>
          </p:nvSpPr>
          <p:spPr bwMode="auto">
            <a:xfrm>
              <a:off x="1655" y="1933"/>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26</a:t>
              </a:r>
            </a:p>
          </p:txBody>
        </p:sp>
        <p:sp>
          <p:nvSpPr>
            <p:cNvPr id="364587" name="Text Box 43"/>
            <p:cNvSpPr txBox="1">
              <a:spLocks noChangeArrowheads="1"/>
            </p:cNvSpPr>
            <p:nvPr/>
          </p:nvSpPr>
          <p:spPr bwMode="auto">
            <a:xfrm>
              <a:off x="476" y="238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46</a:t>
              </a:r>
            </a:p>
          </p:txBody>
        </p:sp>
        <p:sp>
          <p:nvSpPr>
            <p:cNvPr id="364588" name="Text Box 44"/>
            <p:cNvSpPr txBox="1">
              <a:spLocks noChangeArrowheads="1"/>
            </p:cNvSpPr>
            <p:nvPr/>
          </p:nvSpPr>
          <p:spPr bwMode="auto">
            <a:xfrm>
              <a:off x="1066" y="247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25</a:t>
              </a:r>
            </a:p>
          </p:txBody>
        </p:sp>
        <p:sp>
          <p:nvSpPr>
            <p:cNvPr id="364589" name="Text Box 45"/>
            <p:cNvSpPr txBox="1">
              <a:spLocks noChangeArrowheads="1"/>
            </p:cNvSpPr>
            <p:nvPr/>
          </p:nvSpPr>
          <p:spPr bwMode="auto">
            <a:xfrm>
              <a:off x="1701" y="238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25</a:t>
              </a:r>
            </a:p>
          </p:txBody>
        </p:sp>
        <p:sp>
          <p:nvSpPr>
            <p:cNvPr id="364590" name="Text Box 46"/>
            <p:cNvSpPr txBox="1">
              <a:spLocks noChangeArrowheads="1"/>
            </p:cNvSpPr>
            <p:nvPr/>
          </p:nvSpPr>
          <p:spPr bwMode="auto">
            <a:xfrm>
              <a:off x="1293" y="3067"/>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17</a:t>
              </a:r>
            </a:p>
          </p:txBody>
        </p:sp>
        <p:sp>
          <p:nvSpPr>
            <p:cNvPr id="364591" name="Text Box 47"/>
            <p:cNvSpPr txBox="1">
              <a:spLocks noChangeArrowheads="1"/>
            </p:cNvSpPr>
            <p:nvPr/>
          </p:nvSpPr>
          <p:spPr bwMode="auto">
            <a:xfrm>
              <a:off x="2200" y="243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38</a:t>
              </a:r>
            </a:p>
          </p:txBody>
        </p:sp>
      </p:grpSp>
      <p:sp>
        <p:nvSpPr>
          <p:cNvPr id="364595" name="Line 51"/>
          <p:cNvSpPr>
            <a:spLocks noChangeShapeType="1"/>
          </p:cNvSpPr>
          <p:nvPr/>
        </p:nvSpPr>
        <p:spPr bwMode="auto">
          <a:xfrm>
            <a:off x="5651500" y="2205038"/>
            <a:ext cx="1079500" cy="288925"/>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4596" name="Line 52"/>
          <p:cNvSpPr>
            <a:spLocks noChangeShapeType="1"/>
          </p:cNvSpPr>
          <p:nvPr/>
        </p:nvSpPr>
        <p:spPr bwMode="auto">
          <a:xfrm flipV="1">
            <a:off x="5580063" y="1196975"/>
            <a:ext cx="1079500" cy="863600"/>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4597" name="Line 53"/>
          <p:cNvSpPr>
            <a:spLocks noChangeShapeType="1"/>
          </p:cNvSpPr>
          <p:nvPr/>
        </p:nvSpPr>
        <p:spPr bwMode="auto">
          <a:xfrm flipV="1">
            <a:off x="7164388" y="2205038"/>
            <a:ext cx="863600" cy="287337"/>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4598" name="Line 54"/>
          <p:cNvSpPr>
            <a:spLocks noChangeShapeType="1"/>
          </p:cNvSpPr>
          <p:nvPr/>
        </p:nvSpPr>
        <p:spPr bwMode="auto">
          <a:xfrm flipH="1">
            <a:off x="6372225" y="2781300"/>
            <a:ext cx="479425" cy="792163"/>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4599" name="Freeform 55"/>
          <p:cNvSpPr>
            <a:spLocks/>
          </p:cNvSpPr>
          <p:nvPr/>
        </p:nvSpPr>
        <p:spPr bwMode="auto">
          <a:xfrm>
            <a:off x="5292725" y="1484313"/>
            <a:ext cx="2135188" cy="2808287"/>
          </a:xfrm>
          <a:custGeom>
            <a:avLst/>
            <a:gdLst>
              <a:gd name="T0" fmla="*/ 0 w 1345"/>
              <a:gd name="T1" fmla="*/ 0 h 1769"/>
              <a:gd name="T2" fmla="*/ 1179 w 1345"/>
              <a:gd name="T3" fmla="*/ 499 h 1769"/>
              <a:gd name="T4" fmla="*/ 998 w 1345"/>
              <a:gd name="T5" fmla="*/ 1270 h 1769"/>
              <a:gd name="T6" fmla="*/ 680 w 1345"/>
              <a:gd name="T7" fmla="*/ 1769 h 1769"/>
            </a:gdLst>
            <a:ahLst/>
            <a:cxnLst>
              <a:cxn ang="0">
                <a:pos x="T0" y="T1"/>
              </a:cxn>
              <a:cxn ang="0">
                <a:pos x="T2" y="T3"/>
              </a:cxn>
              <a:cxn ang="0">
                <a:pos x="T4" y="T5"/>
              </a:cxn>
              <a:cxn ang="0">
                <a:pos x="T6" y="T7"/>
              </a:cxn>
            </a:cxnLst>
            <a:rect l="0" t="0" r="r" b="b"/>
            <a:pathLst>
              <a:path w="1345" h="1769">
                <a:moveTo>
                  <a:pt x="0" y="0"/>
                </a:moveTo>
                <a:cubicBezTo>
                  <a:pt x="506" y="143"/>
                  <a:pt x="1013" y="287"/>
                  <a:pt x="1179" y="499"/>
                </a:cubicBezTo>
                <a:cubicBezTo>
                  <a:pt x="1345" y="711"/>
                  <a:pt x="1081" y="1058"/>
                  <a:pt x="998" y="1270"/>
                </a:cubicBezTo>
                <a:cubicBezTo>
                  <a:pt x="915" y="1482"/>
                  <a:pt x="797" y="1625"/>
                  <a:pt x="680" y="1769"/>
                </a:cubicBezTo>
              </a:path>
            </a:pathLst>
          </a:custGeom>
          <a:noFill/>
          <a:ln w="50800" cap="flat" cmpd="sng">
            <a:solidFill>
              <a:srgbClr val="FF0000"/>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4600" name="Line 56"/>
          <p:cNvSpPr>
            <a:spLocks noChangeShapeType="1"/>
          </p:cNvSpPr>
          <p:nvPr/>
        </p:nvSpPr>
        <p:spPr bwMode="auto">
          <a:xfrm>
            <a:off x="6444208" y="3789363"/>
            <a:ext cx="1081087" cy="0"/>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4601" name="Line 57"/>
          <p:cNvSpPr>
            <a:spLocks noChangeShapeType="1"/>
          </p:cNvSpPr>
          <p:nvPr/>
        </p:nvSpPr>
        <p:spPr bwMode="auto">
          <a:xfrm>
            <a:off x="6444208" y="3789363"/>
            <a:ext cx="1081087" cy="0"/>
          </a:xfrm>
          <a:prstGeom prst="line">
            <a:avLst/>
          </a:prstGeom>
          <a:noFill/>
          <a:ln w="5080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4602" name="Line 58"/>
          <p:cNvSpPr>
            <a:spLocks noChangeShapeType="1"/>
          </p:cNvSpPr>
          <p:nvPr/>
        </p:nvSpPr>
        <p:spPr bwMode="auto">
          <a:xfrm>
            <a:off x="7092950" y="2708275"/>
            <a:ext cx="574675" cy="792163"/>
          </a:xfrm>
          <a:prstGeom prst="line">
            <a:avLst/>
          </a:prstGeom>
          <a:noFill/>
          <a:ln w="50800">
            <a:solidFill>
              <a:srgbClr val="FF99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64603" name="Object 59"/>
          <p:cNvGraphicFramePr>
            <a:graphicFrameLocks noChangeAspect="1"/>
          </p:cNvGraphicFramePr>
          <p:nvPr>
            <p:extLst>
              <p:ext uri="{D42A27DB-BD31-4B8C-83A1-F6EECF244321}">
                <p14:modId xmlns:p14="http://schemas.microsoft.com/office/powerpoint/2010/main" val="4259247129"/>
              </p:ext>
            </p:extLst>
          </p:nvPr>
        </p:nvGraphicFramePr>
        <p:xfrm>
          <a:off x="1308224" y="4224338"/>
          <a:ext cx="8088312" cy="2446337"/>
        </p:xfrm>
        <a:graphic>
          <a:graphicData uri="http://schemas.openxmlformats.org/presentationml/2006/ole">
            <mc:AlternateContent xmlns:mc="http://schemas.openxmlformats.org/markup-compatibility/2006">
              <mc:Choice xmlns:v="urn:schemas-microsoft-com:vml" Requires="v">
                <p:oleObj spid="_x0000_s15366" name="文档" r:id="rId4" imgW="8030400" imgH="2494051" progId="Word.Document.8">
                  <p:embed/>
                </p:oleObj>
              </mc:Choice>
              <mc:Fallback>
                <p:oleObj name="文档" r:id="rId4" imgW="8030400" imgH="2494051"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8224" y="4224338"/>
                        <a:ext cx="8088312" cy="244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4604" name="Text Box 60"/>
          <p:cNvSpPr txBox="1">
            <a:spLocks noChangeArrowheads="1"/>
          </p:cNvSpPr>
          <p:nvPr/>
        </p:nvSpPr>
        <p:spPr bwMode="auto">
          <a:xfrm>
            <a:off x="4048249" y="5072063"/>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rgbClr val="000082"/>
                </a:solidFill>
                <a:latin typeface="Times New Roman" pitchFamily="18" charset="0"/>
              </a:rPr>
              <a:t>a</a:t>
            </a:r>
            <a:endParaRPr kumimoji="1" lang="en-US" altLang="zh-CN" sz="3600" b="1">
              <a:latin typeface="Times New Roman" pitchFamily="18" charset="0"/>
            </a:endParaRPr>
          </a:p>
        </p:txBody>
      </p:sp>
      <p:sp>
        <p:nvSpPr>
          <p:cNvPr id="364605" name="Text Box 61"/>
          <p:cNvSpPr txBox="1">
            <a:spLocks noChangeArrowheads="1"/>
          </p:cNvSpPr>
          <p:nvPr/>
        </p:nvSpPr>
        <p:spPr bwMode="auto">
          <a:xfrm>
            <a:off x="4073649" y="5734050"/>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chemeClr val="tx2"/>
                </a:solidFill>
                <a:latin typeface="Times New Roman" pitchFamily="18" charset="0"/>
              </a:rPr>
              <a:t>34</a:t>
            </a:r>
            <a:endParaRPr kumimoji="1" lang="en-US" altLang="zh-CN" sz="3600" b="1">
              <a:latin typeface="Times New Roman" pitchFamily="18" charset="0"/>
            </a:endParaRPr>
          </a:p>
        </p:txBody>
      </p:sp>
      <p:sp>
        <p:nvSpPr>
          <p:cNvPr id="364606" name="Text Box 62"/>
          <p:cNvSpPr txBox="1">
            <a:spLocks noChangeArrowheads="1"/>
          </p:cNvSpPr>
          <p:nvPr/>
        </p:nvSpPr>
        <p:spPr bwMode="auto">
          <a:xfrm>
            <a:off x="7745536" y="5084763"/>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rgbClr val="000082"/>
                </a:solidFill>
                <a:latin typeface="Times New Roman" pitchFamily="18" charset="0"/>
              </a:rPr>
              <a:t>a</a:t>
            </a:r>
            <a:endParaRPr kumimoji="1" lang="en-US" altLang="zh-CN" sz="3600" b="1">
              <a:latin typeface="Times New Roman" pitchFamily="18" charset="0"/>
            </a:endParaRPr>
          </a:p>
        </p:txBody>
      </p:sp>
      <p:sp>
        <p:nvSpPr>
          <p:cNvPr id="364607" name="Text Box 63"/>
          <p:cNvSpPr txBox="1">
            <a:spLocks noChangeArrowheads="1"/>
          </p:cNvSpPr>
          <p:nvPr/>
        </p:nvSpPr>
        <p:spPr bwMode="auto">
          <a:xfrm>
            <a:off x="7745536" y="5746750"/>
            <a:ext cx="854075" cy="641350"/>
          </a:xfrm>
          <a:prstGeom prst="rect">
            <a:avLst/>
          </a:prstGeom>
          <a:solidFill>
            <a:srgbClr val="FADCDC"/>
          </a:solidFill>
          <a:ln>
            <a:noFill/>
          </a:ln>
          <a:effectLst/>
          <a:extLs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FF0000"/>
                </a:solidFill>
                <a:latin typeface="Times New Roman" pitchFamily="18" charset="0"/>
              </a:rPr>
              <a:t>0</a:t>
            </a:r>
            <a:endParaRPr kumimoji="1" lang="en-US" altLang="zh-CN" sz="3600" b="1">
              <a:latin typeface="Times New Roman" pitchFamily="18" charset="0"/>
            </a:endParaRPr>
          </a:p>
        </p:txBody>
      </p:sp>
      <p:sp>
        <p:nvSpPr>
          <p:cNvPr id="364608" name="Text Box 64"/>
          <p:cNvSpPr txBox="1">
            <a:spLocks noChangeArrowheads="1"/>
          </p:cNvSpPr>
          <p:nvPr/>
        </p:nvSpPr>
        <p:spPr bwMode="auto">
          <a:xfrm>
            <a:off x="5873874" y="5084763"/>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rgbClr val="000082"/>
                </a:solidFill>
                <a:latin typeface="Times New Roman" pitchFamily="18" charset="0"/>
              </a:rPr>
              <a:t>f</a:t>
            </a:r>
            <a:endParaRPr kumimoji="1" lang="en-US" altLang="zh-CN" sz="3600" b="1">
              <a:latin typeface="Times New Roman" pitchFamily="18" charset="0"/>
            </a:endParaRPr>
          </a:p>
        </p:txBody>
      </p:sp>
      <p:sp>
        <p:nvSpPr>
          <p:cNvPr id="364609" name="Text Box 65"/>
          <p:cNvSpPr txBox="1">
            <a:spLocks noChangeArrowheads="1"/>
          </p:cNvSpPr>
          <p:nvPr/>
        </p:nvSpPr>
        <p:spPr bwMode="auto">
          <a:xfrm>
            <a:off x="5873874" y="5780088"/>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chemeClr val="tx2"/>
                </a:solidFill>
                <a:latin typeface="Times New Roman" pitchFamily="18" charset="0"/>
              </a:rPr>
              <a:t>25</a:t>
            </a:r>
            <a:endParaRPr kumimoji="1" lang="en-US" altLang="zh-CN" sz="3600" b="1">
              <a:latin typeface="Times New Roman" pitchFamily="18" charset="0"/>
            </a:endParaRPr>
          </a:p>
        </p:txBody>
      </p:sp>
      <p:sp>
        <p:nvSpPr>
          <p:cNvPr id="364610" name="Text Box 66"/>
          <p:cNvSpPr txBox="1">
            <a:spLocks noChangeArrowheads="1"/>
          </p:cNvSpPr>
          <p:nvPr/>
        </p:nvSpPr>
        <p:spPr bwMode="auto">
          <a:xfrm>
            <a:off x="6775574" y="5084763"/>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rgbClr val="000082"/>
                </a:solidFill>
                <a:latin typeface="Times New Roman" pitchFamily="18" charset="0"/>
              </a:rPr>
              <a:t>f</a:t>
            </a:r>
            <a:endParaRPr kumimoji="1" lang="en-US" altLang="zh-CN" sz="3600" b="1">
              <a:latin typeface="Times New Roman" pitchFamily="18" charset="0"/>
            </a:endParaRPr>
          </a:p>
        </p:txBody>
      </p:sp>
      <p:sp>
        <p:nvSpPr>
          <p:cNvPr id="364611" name="Text Box 67"/>
          <p:cNvSpPr txBox="1">
            <a:spLocks noChangeArrowheads="1"/>
          </p:cNvSpPr>
          <p:nvPr/>
        </p:nvSpPr>
        <p:spPr bwMode="auto">
          <a:xfrm>
            <a:off x="6810499" y="5780088"/>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chemeClr val="tx2"/>
                </a:solidFill>
                <a:latin typeface="Times New Roman" pitchFamily="18" charset="0"/>
              </a:rPr>
              <a:t>26</a:t>
            </a:r>
            <a:endParaRPr kumimoji="1" lang="en-US" altLang="zh-CN" sz="3600" b="1">
              <a:latin typeface="Times New Roman" pitchFamily="18" charset="0"/>
            </a:endParaRPr>
          </a:p>
        </p:txBody>
      </p:sp>
      <p:sp>
        <p:nvSpPr>
          <p:cNvPr id="364614" name="Text Box 70"/>
          <p:cNvSpPr txBox="1">
            <a:spLocks noChangeArrowheads="1"/>
          </p:cNvSpPr>
          <p:nvPr/>
        </p:nvSpPr>
        <p:spPr bwMode="auto">
          <a:xfrm>
            <a:off x="4937249" y="5084763"/>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rgbClr val="000082"/>
                </a:solidFill>
                <a:latin typeface="Times New Roman" pitchFamily="18" charset="0"/>
              </a:rPr>
              <a:t>f</a:t>
            </a:r>
            <a:endParaRPr kumimoji="1" lang="en-US" altLang="zh-CN" sz="3600" b="1">
              <a:latin typeface="Times New Roman" pitchFamily="18" charset="0"/>
            </a:endParaRPr>
          </a:p>
        </p:txBody>
      </p:sp>
      <p:sp>
        <p:nvSpPr>
          <p:cNvPr id="364616" name="Text Box 72"/>
          <p:cNvSpPr txBox="1">
            <a:spLocks noChangeArrowheads="1"/>
          </p:cNvSpPr>
          <p:nvPr/>
        </p:nvSpPr>
        <p:spPr bwMode="auto">
          <a:xfrm>
            <a:off x="5010274" y="5805488"/>
            <a:ext cx="854075" cy="641350"/>
          </a:xfrm>
          <a:prstGeom prst="rect">
            <a:avLst/>
          </a:prstGeom>
          <a:solidFill>
            <a:srgbClr val="FADCDC"/>
          </a:solidFill>
          <a:ln>
            <a:noFill/>
          </a:ln>
          <a:effectLst/>
          <a:extLs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FF0000"/>
                </a:solidFill>
                <a:latin typeface="Times New Roman" pitchFamily="18" charset="0"/>
              </a:rPr>
              <a:t>0</a:t>
            </a:r>
            <a:endParaRPr kumimoji="1" lang="en-US" altLang="zh-CN" sz="3600" b="1">
              <a:latin typeface="Times New Roman" pitchFamily="18" charset="0"/>
            </a:endParaRPr>
          </a:p>
        </p:txBody>
      </p:sp>
      <p:sp>
        <p:nvSpPr>
          <p:cNvPr id="364617" name="Text Box 73"/>
          <p:cNvSpPr txBox="1">
            <a:spLocks noChangeArrowheads="1"/>
          </p:cNvSpPr>
          <p:nvPr/>
        </p:nvSpPr>
        <p:spPr bwMode="auto">
          <a:xfrm>
            <a:off x="5873874" y="5084763"/>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rgbClr val="000082"/>
                </a:solidFill>
                <a:latin typeface="Times New Roman" pitchFamily="18" charset="0"/>
              </a:rPr>
              <a:t>c</a:t>
            </a:r>
            <a:endParaRPr kumimoji="1" lang="en-US" altLang="zh-CN" sz="3600" b="1">
              <a:latin typeface="Times New Roman" pitchFamily="18" charset="0"/>
            </a:endParaRPr>
          </a:p>
        </p:txBody>
      </p:sp>
      <p:sp>
        <p:nvSpPr>
          <p:cNvPr id="364618" name="Text Box 74"/>
          <p:cNvSpPr txBox="1">
            <a:spLocks noChangeArrowheads="1"/>
          </p:cNvSpPr>
          <p:nvPr/>
        </p:nvSpPr>
        <p:spPr bwMode="auto">
          <a:xfrm>
            <a:off x="5873874" y="5772150"/>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a:solidFill>
                  <a:schemeClr val="tx2"/>
                </a:solidFill>
                <a:latin typeface="Times New Roman" pitchFamily="18" charset="0"/>
              </a:rPr>
              <a:t>17</a:t>
            </a:r>
            <a:endParaRPr kumimoji="1" lang="en-US" altLang="zh-CN" sz="3600" b="1">
              <a:latin typeface="Times New Roman" pitchFamily="18" charset="0"/>
            </a:endParaRPr>
          </a:p>
        </p:txBody>
      </p:sp>
      <p:sp>
        <p:nvSpPr>
          <p:cNvPr id="364619" name="Text Box 75"/>
          <p:cNvSpPr txBox="1">
            <a:spLocks noChangeArrowheads="1"/>
          </p:cNvSpPr>
          <p:nvPr/>
        </p:nvSpPr>
        <p:spPr bwMode="auto">
          <a:xfrm>
            <a:off x="5873874" y="5805488"/>
            <a:ext cx="854075" cy="641350"/>
          </a:xfrm>
          <a:prstGeom prst="rect">
            <a:avLst/>
          </a:prstGeom>
          <a:solidFill>
            <a:srgbClr val="FADCDC"/>
          </a:solidFill>
          <a:ln>
            <a:noFill/>
          </a:ln>
          <a:effectLst/>
          <a:extLs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FF0000"/>
                </a:solidFill>
                <a:latin typeface="Times New Roman" pitchFamily="18" charset="0"/>
              </a:rPr>
              <a:t>17</a:t>
            </a:r>
            <a:endParaRPr kumimoji="1" lang="en-US" altLang="zh-CN" sz="3600" b="1">
              <a:latin typeface="Times New Roman" pitchFamily="18" charset="0"/>
            </a:endParaRPr>
          </a:p>
        </p:txBody>
      </p:sp>
      <p:sp>
        <p:nvSpPr>
          <p:cNvPr id="52" name="Text Box 69"/>
          <p:cNvSpPr txBox="1">
            <a:spLocks noChangeArrowheads="1"/>
          </p:cNvSpPr>
          <p:nvPr/>
        </p:nvSpPr>
        <p:spPr bwMode="auto">
          <a:xfrm>
            <a:off x="3137495" y="5759451"/>
            <a:ext cx="854075" cy="654050"/>
          </a:xfrm>
          <a:prstGeom prst="rect">
            <a:avLst/>
          </a:prstGeom>
          <a:noFill/>
          <a:ln w="12700" cap="sq">
            <a:noFill/>
            <a:miter lim="800000"/>
            <a:headEnd type="none" w="sm" len="sm"/>
            <a:tailEnd type="none" w="sm" len="sm"/>
          </a:ln>
          <a:effectLst/>
          <a:extLst/>
        </p:spPr>
        <p:txBody>
          <a:bodyPr>
            <a:spAutoFit/>
          </a:bodyPr>
          <a:lstStyle/>
          <a:p>
            <a:pPr algn="ctr"/>
            <a:r>
              <a:rPr lang="en-US" altLang="zh-CN" sz="3600" dirty="0" smtClean="0">
                <a:solidFill>
                  <a:srgbClr val="000082"/>
                </a:solidFill>
              </a:rPr>
              <a:t>0</a:t>
            </a:r>
            <a:endParaRPr kumimoji="1" lang="en-US" altLang="zh-CN" sz="3600" b="1" dirty="0">
              <a:latin typeface="Times New Roman" pitchFamily="18" charset="0"/>
            </a:endParaRPr>
          </a:p>
        </p:txBody>
      </p:sp>
    </p:spTree>
    <p:extLst>
      <p:ext uri="{BB962C8B-B14F-4D97-AF65-F5344CB8AC3E}">
        <p14:creationId xmlns:p14="http://schemas.microsoft.com/office/powerpoint/2010/main" val="3419194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4600"/>
                                        </p:tgtEl>
                                        <p:attrNameLst>
                                          <p:attrName>style.visibility</p:attrName>
                                        </p:attrNameLst>
                                      </p:cBhvr>
                                      <p:to>
                                        <p:strVal val="visible"/>
                                      </p:to>
                                    </p:set>
                                    <p:animEffect transition="in" filter="wipe(left)">
                                      <p:cBhvr>
                                        <p:cTn id="7" dur="500"/>
                                        <p:tgtEl>
                                          <p:spTgt spid="364600"/>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64617"/>
                                        </p:tgtEl>
                                        <p:attrNameLst>
                                          <p:attrName>style.visibility</p:attrName>
                                        </p:attrNameLst>
                                      </p:cBhvr>
                                      <p:to>
                                        <p:strVal val="visible"/>
                                      </p:to>
                                    </p:set>
                                    <p:anim calcmode="lin" valueType="num">
                                      <p:cBhvr additive="base">
                                        <p:cTn id="11" dur="500" fill="hold"/>
                                        <p:tgtEl>
                                          <p:spTgt spid="364617"/>
                                        </p:tgtEl>
                                        <p:attrNameLst>
                                          <p:attrName>ppt_x</p:attrName>
                                        </p:attrNameLst>
                                      </p:cBhvr>
                                      <p:tavLst>
                                        <p:tav tm="0">
                                          <p:val>
                                            <p:strVal val="#ppt_x"/>
                                          </p:val>
                                        </p:tav>
                                        <p:tav tm="100000">
                                          <p:val>
                                            <p:strVal val="#ppt_x"/>
                                          </p:val>
                                        </p:tav>
                                      </p:tavLst>
                                    </p:anim>
                                    <p:anim calcmode="lin" valueType="num">
                                      <p:cBhvr additive="base">
                                        <p:cTn id="12" dur="500" fill="hold"/>
                                        <p:tgtEl>
                                          <p:spTgt spid="364617"/>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64618"/>
                                        </p:tgtEl>
                                        <p:attrNameLst>
                                          <p:attrName>style.visibility</p:attrName>
                                        </p:attrNameLst>
                                      </p:cBhvr>
                                      <p:to>
                                        <p:strVal val="visible"/>
                                      </p:to>
                                    </p:set>
                                    <p:anim calcmode="lin" valueType="num">
                                      <p:cBhvr additive="base">
                                        <p:cTn id="16" dur="500" fill="hold"/>
                                        <p:tgtEl>
                                          <p:spTgt spid="364618"/>
                                        </p:tgtEl>
                                        <p:attrNameLst>
                                          <p:attrName>ppt_x</p:attrName>
                                        </p:attrNameLst>
                                      </p:cBhvr>
                                      <p:tavLst>
                                        <p:tav tm="0">
                                          <p:val>
                                            <p:strVal val="#ppt_x"/>
                                          </p:val>
                                        </p:tav>
                                        <p:tav tm="100000">
                                          <p:val>
                                            <p:strVal val="#ppt_x"/>
                                          </p:val>
                                        </p:tav>
                                      </p:tavLst>
                                    </p:anim>
                                    <p:anim calcmode="lin" valueType="num">
                                      <p:cBhvr additive="base">
                                        <p:cTn id="17" dur="500" fill="hold"/>
                                        <p:tgtEl>
                                          <p:spTgt spid="364618"/>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64601"/>
                                        </p:tgtEl>
                                        <p:attrNameLst>
                                          <p:attrName>style.visibility</p:attrName>
                                        </p:attrNameLst>
                                      </p:cBhvr>
                                      <p:to>
                                        <p:strVal val="visible"/>
                                      </p:to>
                                    </p:set>
                                    <p:animEffect transition="in" filter="wipe(up)">
                                      <p:cBhvr>
                                        <p:cTn id="22" dur="500"/>
                                        <p:tgtEl>
                                          <p:spTgt spid="364601"/>
                                        </p:tgtEl>
                                      </p:cBhvr>
                                    </p:animEffect>
                                  </p:childTnLst>
                                </p:cTn>
                              </p:par>
                            </p:childTnLst>
                          </p:cTn>
                        </p:par>
                        <p:par>
                          <p:cTn id="23" fill="hold" nodeType="afterGroup">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364619"/>
                                        </p:tgtEl>
                                        <p:attrNameLst>
                                          <p:attrName>style.visibility</p:attrName>
                                        </p:attrNameLst>
                                      </p:cBhvr>
                                      <p:to>
                                        <p:strVal val="visible"/>
                                      </p:to>
                                    </p:set>
                                    <p:anim calcmode="lin" valueType="num">
                                      <p:cBhvr additive="base">
                                        <p:cTn id="26" dur="500" fill="hold"/>
                                        <p:tgtEl>
                                          <p:spTgt spid="364619"/>
                                        </p:tgtEl>
                                        <p:attrNameLst>
                                          <p:attrName>ppt_x</p:attrName>
                                        </p:attrNameLst>
                                      </p:cBhvr>
                                      <p:tavLst>
                                        <p:tav tm="0">
                                          <p:val>
                                            <p:strVal val="#ppt_x"/>
                                          </p:val>
                                        </p:tav>
                                        <p:tav tm="100000">
                                          <p:val>
                                            <p:strVal val="#ppt_x"/>
                                          </p:val>
                                        </p:tav>
                                      </p:tavLst>
                                    </p:anim>
                                    <p:anim calcmode="lin" valueType="num">
                                      <p:cBhvr additive="base">
                                        <p:cTn id="27" dur="500" fill="hold"/>
                                        <p:tgtEl>
                                          <p:spTgt spid="3646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600" grpId="0" animBg="1"/>
      <p:bldP spid="364601" grpId="0" animBg="1"/>
      <p:bldP spid="364617" grpId="0" animBg="1"/>
      <p:bldP spid="364618" grpId="0" animBg="1"/>
      <p:bldP spid="364619" grpId="0" animBg="1"/>
    </p:bldLst>
  </p:timing>
</p:sld>
</file>

<file path=ppt/theme/theme1.xml><?xml version="1.0" encoding="utf-8"?>
<a:theme xmlns:a="http://schemas.openxmlformats.org/drawingml/2006/main" name="模板">
  <a:themeElements>
    <a:clrScheme name="Strategic 2">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3300"/>
      </a:hlink>
      <a:folHlink>
        <a:srgbClr val="339933"/>
      </a:folHlink>
    </a:clrScheme>
    <a:fontScheme name="自定义 1">
      <a:majorFont>
        <a:latin typeface="Times New Roman"/>
        <a:ea typeface="迷你简启体"/>
        <a:cs typeface=""/>
      </a:majorFont>
      <a:minorFont>
        <a:latin typeface="Times New Roman"/>
        <a:ea typeface="迷你简启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FF0000"/>
          </a:solidFill>
          <a:round/>
          <a:headEnd/>
          <a:tailEnd/>
        </a:ln>
        <a:extLst>
          <a:ext uri="{909E8E84-426E-40DD-AFC4-6F175D3DCCD1}">
            <a14:hiddenFill xmlns:a14="http://schemas.microsoft.com/office/drawing/2010/main">
              <a:solidFill>
                <a:srgbClr val="FFFFFF"/>
              </a:solidFill>
            </a14:hiddenFill>
          </a:ext>
        </a:extLst>
      </a:spPr>
      <a:bodyPr wrap="none" tIns="108000" anchor="ctr"/>
      <a:lstStyle>
        <a:defPPr>
          <a:defRPr sz="2800">
            <a:latin typeface="+mn-lt"/>
            <a:ea typeface="+mn-ea"/>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trategic 1">
        <a:dk1>
          <a:srgbClr val="000000"/>
        </a:dk1>
        <a:lt1>
          <a:srgbClr val="EAEAEA"/>
        </a:lt1>
        <a:dk2>
          <a:srgbClr val="819E81"/>
        </a:dk2>
        <a:lt2>
          <a:srgbClr val="FFCC66"/>
        </a:lt2>
        <a:accent1>
          <a:srgbClr val="727DE0"/>
        </a:accent1>
        <a:accent2>
          <a:srgbClr val="D54F41"/>
        </a:accent2>
        <a:accent3>
          <a:srgbClr val="C1CCC1"/>
        </a:accent3>
        <a:accent4>
          <a:srgbClr val="C8C8C8"/>
        </a:accent4>
        <a:accent5>
          <a:srgbClr val="BCBFED"/>
        </a:accent5>
        <a:accent6>
          <a:srgbClr val="C1473A"/>
        </a:accent6>
        <a:hlink>
          <a:srgbClr val="003300"/>
        </a:hlink>
        <a:folHlink>
          <a:srgbClr val="663300"/>
        </a:folHlink>
      </a:clrScheme>
      <a:clrMap bg1="dk2" tx1="lt1" bg2="dk1" tx2="lt2" accent1="accent1" accent2="accent2" accent3="accent3" accent4="accent4" accent5="accent5" accent6="accent6" hlink="hlink" folHlink="folHlink"/>
    </a:extraClrScheme>
    <a:extraClrScheme>
      <a:clrScheme name="Strategic 2">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3300"/>
        </a:hlink>
        <a:folHlink>
          <a:srgbClr val="339933"/>
        </a:folHlink>
      </a:clrScheme>
      <a:clrMap bg1="lt1" tx1="dk1" bg2="lt2" tx2="dk2" accent1="accent1" accent2="accent2" accent3="accent3" accent4="accent4" accent5="accent5" accent6="accent6" hlink="hlink" folHlink="folHlink"/>
    </a:extraClrScheme>
    <a:extraClrScheme>
      <a:clrScheme name="Strategic 3">
        <a:dk1>
          <a:srgbClr val="000000"/>
        </a:dk1>
        <a:lt1>
          <a:srgbClr val="FFFFFF"/>
        </a:lt1>
        <a:dk2>
          <a:srgbClr val="000000"/>
        </a:dk2>
        <a:lt2>
          <a:srgbClr val="5F5F5F"/>
        </a:lt2>
        <a:accent1>
          <a:srgbClr val="CBCBCB"/>
        </a:accent1>
        <a:accent2>
          <a:srgbClr val="808080"/>
        </a:accent2>
        <a:accent3>
          <a:srgbClr val="FFFFFF"/>
        </a:accent3>
        <a:accent4>
          <a:srgbClr val="000000"/>
        </a:accent4>
        <a:accent5>
          <a:srgbClr val="E2E2E2"/>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trategic 4">
        <a:dk1>
          <a:srgbClr val="000000"/>
        </a:dk1>
        <a:lt1>
          <a:srgbClr val="EAEAEA"/>
        </a:lt1>
        <a:dk2>
          <a:srgbClr val="BC6262"/>
        </a:dk2>
        <a:lt2>
          <a:srgbClr val="FFCC66"/>
        </a:lt2>
        <a:accent1>
          <a:srgbClr val="727DE0"/>
        </a:accent1>
        <a:accent2>
          <a:srgbClr val="D54F41"/>
        </a:accent2>
        <a:accent3>
          <a:srgbClr val="DAB7B7"/>
        </a:accent3>
        <a:accent4>
          <a:srgbClr val="C8C8C8"/>
        </a:accent4>
        <a:accent5>
          <a:srgbClr val="BCBFED"/>
        </a:accent5>
        <a:accent6>
          <a:srgbClr val="C1473A"/>
        </a:accent6>
        <a:hlink>
          <a:srgbClr val="000066"/>
        </a:hlink>
        <a:folHlink>
          <a:srgbClr val="FFFF99"/>
        </a:folHlink>
      </a:clrScheme>
      <a:clrMap bg1="dk2" tx1="lt1" bg2="dk1" tx2="lt2" accent1="accent1" accent2="accent2" accent3="accent3" accent4="accent4" accent5="accent5" accent6="accent6" hlink="hlink" folHlink="folHlink"/>
    </a:extraClrScheme>
    <a:extraClrScheme>
      <a:clrScheme name="Strategic 5">
        <a:dk1>
          <a:srgbClr val="000000"/>
        </a:dk1>
        <a:lt1>
          <a:srgbClr val="EAEAEA"/>
        </a:lt1>
        <a:dk2>
          <a:srgbClr val="5C74A4"/>
        </a:dk2>
        <a:lt2>
          <a:srgbClr val="FFCC99"/>
        </a:lt2>
        <a:accent1>
          <a:srgbClr val="727DE0"/>
        </a:accent1>
        <a:accent2>
          <a:srgbClr val="D54F41"/>
        </a:accent2>
        <a:accent3>
          <a:srgbClr val="B5BCCF"/>
        </a:accent3>
        <a:accent4>
          <a:srgbClr val="C8C8C8"/>
        </a:accent4>
        <a:accent5>
          <a:srgbClr val="BCBFED"/>
        </a:accent5>
        <a:accent6>
          <a:srgbClr val="C1473A"/>
        </a:accent6>
        <a:hlink>
          <a:srgbClr val="FFFFCC"/>
        </a:hlink>
        <a:folHlink>
          <a:srgbClr val="CC9900"/>
        </a:folHlink>
      </a:clrScheme>
      <a:clrMap bg1="dk2" tx1="lt1" bg2="dk1" tx2="lt2" accent1="accent1" accent2="accent2" accent3="accent3" accent4="accent4" accent5="accent5" accent6="accent6" hlink="hlink" folHlink="folHlink"/>
    </a:extraClrScheme>
    <a:extraClrScheme>
      <a:clrScheme name="Strategic 6">
        <a:dk1>
          <a:srgbClr val="000000"/>
        </a:dk1>
        <a:lt1>
          <a:srgbClr val="EAEAEA"/>
        </a:lt1>
        <a:dk2>
          <a:srgbClr val="996600"/>
        </a:dk2>
        <a:lt2>
          <a:srgbClr val="FFCC99"/>
        </a:lt2>
        <a:accent1>
          <a:srgbClr val="727DE0"/>
        </a:accent1>
        <a:accent2>
          <a:srgbClr val="D54F41"/>
        </a:accent2>
        <a:accent3>
          <a:srgbClr val="CAB8AA"/>
        </a:accent3>
        <a:accent4>
          <a:srgbClr val="C8C8C8"/>
        </a:accent4>
        <a:accent5>
          <a:srgbClr val="BCBFED"/>
        </a:accent5>
        <a:accent6>
          <a:srgbClr val="C1473A"/>
        </a:accent6>
        <a:hlink>
          <a:srgbClr val="99CCFF"/>
        </a:hlink>
        <a:folHlink>
          <a:srgbClr val="FFFF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Template>
  <TotalTime>739</TotalTime>
  <Words>6591</Words>
  <Application>Microsoft Office PowerPoint</Application>
  <PresentationFormat>全屏显示(4:3)</PresentationFormat>
  <Paragraphs>2261</Paragraphs>
  <Slides>129</Slides>
  <Notes>12</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129</vt:i4>
      </vt:variant>
    </vt:vector>
  </HeadingPairs>
  <TitlesOfParts>
    <vt:vector size="133" baseType="lpstr">
      <vt:lpstr>模板</vt:lpstr>
      <vt:lpstr>位图图像</vt:lpstr>
      <vt:lpstr>文档</vt:lpstr>
      <vt:lpstr>Document</vt:lpstr>
      <vt:lpstr>数据结构     第5章 图    6学时  (教材8章) </vt:lpstr>
      <vt:lpstr>作业</vt:lpstr>
      <vt:lpstr>PowerPoint 演示文稿</vt:lpstr>
      <vt:lpstr>作业</vt:lpstr>
      <vt:lpstr>主要内容</vt:lpstr>
      <vt:lpstr>PowerPoint 演示文稿</vt:lpstr>
      <vt:lpstr>5.1 图的逻辑结构</vt:lpstr>
      <vt:lpstr>5.1 图的逻辑结构</vt:lpstr>
      <vt:lpstr>2.图的基本术语</vt:lpstr>
      <vt:lpstr>2.图的基本术语</vt:lpstr>
      <vt:lpstr>2.图的基本术语</vt:lpstr>
      <vt:lpstr>2.图的基本术语</vt:lpstr>
      <vt:lpstr>2.图的基本术语</vt:lpstr>
      <vt:lpstr>2.图的基本术语</vt:lpstr>
      <vt:lpstr>2.图的基本术语</vt:lpstr>
      <vt:lpstr>2.图的基本术语</vt:lpstr>
      <vt:lpstr>2.图的基本术语</vt:lpstr>
      <vt:lpstr>2.图的基本术语</vt:lpstr>
      <vt:lpstr>5.2 图的存储结构及实现</vt:lpstr>
      <vt:lpstr>图的存储——邻接矩阵</vt:lpstr>
      <vt:lpstr>多维数组 (补习)</vt:lpstr>
      <vt:lpstr>多维数组</vt:lpstr>
      <vt:lpstr>多维数组的映射</vt:lpstr>
      <vt:lpstr>多维数组</vt:lpstr>
      <vt:lpstr>多维数组的寻址</vt:lpstr>
      <vt:lpstr>多维数组的寻址</vt:lpstr>
      <vt:lpstr>图的存储结构</vt:lpstr>
      <vt:lpstr>PowerPoint 演示文稿</vt:lpstr>
      <vt:lpstr>5.2.1 图的邻接矩阵存储(有向图)</vt:lpstr>
      <vt:lpstr>5.2.1 图的邻接矩阵存储</vt:lpstr>
      <vt:lpstr>邻接矩阵的优点</vt:lpstr>
      <vt:lpstr>邻接矩阵的C++描述</vt:lpstr>
      <vt:lpstr>建立图</vt:lpstr>
      <vt:lpstr>PowerPoint 演示文稿</vt:lpstr>
      <vt:lpstr>有向图的存储——邻接(链)表</vt:lpstr>
      <vt:lpstr>有向图的存储——邻接(链)表</vt:lpstr>
      <vt:lpstr>邻接表结点的C++描述</vt:lpstr>
      <vt:lpstr>无向图的存储——邻接表</vt:lpstr>
      <vt:lpstr>邻接表表示网</vt:lpstr>
      <vt:lpstr>邻接表的C++描述</vt:lpstr>
      <vt:lpstr>建立图</vt:lpstr>
      <vt:lpstr>PowerPoint 演示文稿</vt:lpstr>
      <vt:lpstr>数据结构     第5章 图 （2）     6学时 (教材8章) </vt:lpstr>
      <vt:lpstr>作业</vt:lpstr>
      <vt:lpstr>PowerPoint 演示文稿</vt:lpstr>
      <vt:lpstr>3. 十字链表(有向图)</vt:lpstr>
      <vt:lpstr>3. 十字链表(有向图)</vt:lpstr>
      <vt:lpstr>3. 十字链表</vt:lpstr>
      <vt:lpstr>3. 十字链表</vt:lpstr>
      <vt:lpstr>4.邻接多重表(无向图)</vt:lpstr>
      <vt:lpstr>4.邻接多重表(无向图)</vt:lpstr>
      <vt:lpstr>4.邻接多重表</vt:lpstr>
      <vt:lpstr>4.邻接多重表</vt:lpstr>
      <vt:lpstr>5.3图的基本操作—图的遍历</vt:lpstr>
      <vt:lpstr>3.图的遍历(邻接矩阵)</vt:lpstr>
      <vt:lpstr>3．深度优先遍历</vt:lpstr>
      <vt:lpstr>3.  深度优先遍历</vt:lpstr>
      <vt:lpstr>3．深度优先遍历</vt:lpstr>
      <vt:lpstr>3．深度优先遍历</vt:lpstr>
      <vt:lpstr>3. 深度优先遍历(递归)</vt:lpstr>
      <vt:lpstr>3．深度优先遍历</vt:lpstr>
      <vt:lpstr>4．广度优先遍历</vt:lpstr>
      <vt:lpstr>4. 广度优先遍历 ……2分钟思考</vt:lpstr>
      <vt:lpstr>4．广度优先遍历</vt:lpstr>
      <vt:lpstr>4．广度优先遍历</vt:lpstr>
      <vt:lpstr>4．广度优先遍历(非递归)</vt:lpstr>
      <vt:lpstr>4．广度优先遍历</vt:lpstr>
      <vt:lpstr>3.图的遍历——邻接表</vt:lpstr>
      <vt:lpstr>3.深度优先遍历</vt:lpstr>
      <vt:lpstr>3．深度优先遍历</vt:lpstr>
      <vt:lpstr>3．深度优先遍历</vt:lpstr>
      <vt:lpstr>3. 深度优先遍历</vt:lpstr>
      <vt:lpstr>3. 深度优先遍历</vt:lpstr>
      <vt:lpstr>4．广度优先遍历</vt:lpstr>
      <vt:lpstr>4. 广度优先遍历</vt:lpstr>
      <vt:lpstr>4．广度优先遍历</vt:lpstr>
      <vt:lpstr>4．广度优先遍历</vt:lpstr>
      <vt:lpstr>4．广度优先遍历</vt:lpstr>
      <vt:lpstr>   4．广度优先遍历</vt:lpstr>
      <vt:lpstr>4．性能分析</vt:lpstr>
      <vt:lpstr>图的存储结构比较</vt:lpstr>
      <vt:lpstr>小结</vt:lpstr>
      <vt:lpstr>有向无环图及其应用</vt:lpstr>
      <vt:lpstr>数据结构     第5章 图 （3）     6学时 (教材8章) </vt:lpstr>
      <vt:lpstr>作业</vt:lpstr>
      <vt:lpstr>最小生成树★</vt:lpstr>
      <vt:lpstr>例如：求最小生成树？</vt:lpstr>
      <vt:lpstr>最小生成树</vt:lpstr>
      <vt:lpstr>1、普里姆算法 </vt:lpstr>
      <vt:lpstr> 1、普里姆算法 </vt:lpstr>
      <vt:lpstr> 1、普里姆算法 </vt:lpstr>
      <vt:lpstr> 1、普里姆算法 </vt:lpstr>
      <vt:lpstr> 1、普里姆算法 </vt:lpstr>
      <vt:lpstr> 1、普里姆算法 </vt:lpstr>
      <vt:lpstr>1、普里姆算法 </vt:lpstr>
      <vt:lpstr>1、普里姆算法</vt:lpstr>
      <vt:lpstr> 1、普里姆算法 </vt:lpstr>
      <vt:lpstr> 1、普里姆算法 </vt:lpstr>
      <vt:lpstr> 1、普里姆算法 </vt:lpstr>
      <vt:lpstr> 1、普里姆算法 </vt:lpstr>
      <vt:lpstr> 1、普里姆算法 </vt:lpstr>
      <vt:lpstr>1、普里姆算法(1) (程序自学) </vt:lpstr>
      <vt:lpstr>1、普里姆算法(2) (程序自学) </vt:lpstr>
      <vt:lpstr>求下一个邻接顶点</vt:lpstr>
      <vt:lpstr>2、克鲁斯卡尔算法</vt:lpstr>
      <vt:lpstr>2、克鲁斯卡尔算法(自学)</vt:lpstr>
      <vt:lpstr>2、克鲁斯卡尔算法(自学)</vt:lpstr>
      <vt:lpstr>准备工作获取EdgeList</vt:lpstr>
      <vt:lpstr>2、克鲁斯卡尔算法</vt:lpstr>
      <vt:lpstr>2、克鲁斯卡尔算法</vt:lpstr>
      <vt:lpstr>2、克鲁斯卡尔算法</vt:lpstr>
      <vt:lpstr>PowerPoint 演示文稿</vt:lpstr>
      <vt:lpstr>思考</vt:lpstr>
      <vt:lpstr>PowerPoint 演示文稿</vt:lpstr>
      <vt:lpstr>最短路径</vt:lpstr>
      <vt:lpstr>1．Dijkstra算法</vt:lpstr>
      <vt:lpstr>1、D算法(V0到其他顶点的最短路经)</vt:lpstr>
      <vt:lpstr>1, Dijkstra算法</vt:lpstr>
      <vt:lpstr>1、 Dijkstra算法</vt:lpstr>
      <vt:lpstr>PowerPoint 演示文稿</vt:lpstr>
      <vt:lpstr>1、 Dijkstra算法</vt:lpstr>
      <vt:lpstr>求解过程</vt:lpstr>
      <vt:lpstr>1、 Dijkstra算法</vt:lpstr>
      <vt:lpstr>1、 Dijkstra算法</vt:lpstr>
      <vt:lpstr>寻找离V0最近的顶点</vt:lpstr>
      <vt:lpstr>打印路径</vt:lpstr>
      <vt:lpstr>习题：最短路径</vt:lpstr>
      <vt:lpstr>PowerPoint 演示文稿</vt:lpstr>
      <vt:lpstr>2、Floyd算法(略)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grace</dc:creator>
  <cp:lastModifiedBy>grace</cp:lastModifiedBy>
  <cp:revision>76</cp:revision>
  <dcterms:created xsi:type="dcterms:W3CDTF">2012-04-09T17:29:11Z</dcterms:created>
  <dcterms:modified xsi:type="dcterms:W3CDTF">2017-05-08T21:04:50Z</dcterms:modified>
</cp:coreProperties>
</file>