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0"/>
  </p:notesMasterIdLst>
  <p:handoutMasterIdLst>
    <p:handoutMasterId r:id="rId51"/>
  </p:handoutMasterIdLst>
  <p:sldIdLst>
    <p:sldId id="333" r:id="rId2"/>
    <p:sldId id="340" r:id="rId3"/>
    <p:sldId id="337" r:id="rId4"/>
    <p:sldId id="260" r:id="rId5"/>
    <p:sldId id="261" r:id="rId6"/>
    <p:sldId id="262" r:id="rId7"/>
    <p:sldId id="263" r:id="rId8"/>
    <p:sldId id="334" r:id="rId9"/>
    <p:sldId id="265" r:id="rId10"/>
    <p:sldId id="33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39" r:id="rId19"/>
    <p:sldId id="274" r:id="rId20"/>
    <p:sldId id="275" r:id="rId21"/>
    <p:sldId id="276" r:id="rId22"/>
    <p:sldId id="277" r:id="rId23"/>
    <p:sldId id="280" r:id="rId24"/>
    <p:sldId id="336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27DE0"/>
    <a:srgbClr val="FFFF00"/>
    <a:srgbClr val="336600"/>
    <a:srgbClr val="A50021"/>
    <a:srgbClr val="66FFFF"/>
    <a:srgbClr val="99FF99"/>
    <a:srgbClr val="99FF33"/>
    <a:srgbClr val="FF99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6" autoAdjust="0"/>
    <p:restoredTop sz="87046" autoAdjust="0"/>
  </p:normalViewPr>
  <p:slideViewPr>
    <p:cSldViewPr>
      <p:cViewPr varScale="1">
        <p:scale>
          <a:sx n="75" d="100"/>
          <a:sy n="75" d="100"/>
        </p:scale>
        <p:origin x="-170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6BBDD4FF-4326-408C-A387-43349630BD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33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9A1B25D-6B6A-4620-B766-E7DF563398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516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335A84E-DBF6-4A7E-889E-2E7D02A57884}" type="slidenum">
              <a:rPr lang="zh-CN" altLang="en-US" sz="1200"/>
              <a:pPr eaLnBrk="1" hangingPunct="1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AC0B45-91BF-4619-8272-2FB05B4854C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4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第一节课讲了</a:t>
            </a:r>
            <a:r>
              <a:rPr lang="en-US" altLang="zh-CN" dirty="0" smtClean="0"/>
              <a:t>29</a:t>
            </a:r>
            <a:r>
              <a:rPr lang="zh-CN" altLang="en-US" smtClean="0"/>
              <a:t>张（有一张隐藏的）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A1B25D-6B6A-4620-B766-E7DF5633985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30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fld id="{AFBE90D5-84FF-4853-B45C-E3AFAA40FF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755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33081-F53B-47CB-8A47-72CEE66324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7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12EC2-AE05-4AA9-ACD7-8827E4FB38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06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6600" y="533400"/>
            <a:ext cx="190500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533400"/>
            <a:ext cx="556260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60A5E-4068-493E-9446-EC8E860A77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86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4213" y="60928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D4835A5-C8BB-4660-A6E3-B0EFDFE82573}" type="datetime1">
              <a:rPr lang="zh-CN" altLang="en-US"/>
              <a:pPr/>
              <a:t>2014/12/17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870200" y="6053138"/>
            <a:ext cx="36004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北京邮电大学电信工程学院计算机技术中心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48450" y="6070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B4B0DD9D-BF0F-48EE-852C-0A2951E65A6A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2790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fld id="{67259EF0-C5FC-4EBD-9ABC-3BD5825AEC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262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-45368"/>
            <a:ext cx="7543800" cy="1143000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02432"/>
            <a:ext cx="762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2311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A3B28-8BC5-4C01-91D6-A90FC4E48B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09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026AF-0731-4242-8205-3C4213A771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16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48192-0075-4F25-A6F5-5897D00012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77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7AD1E-FF31-4BD2-874D-67BDBC9E2B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52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1F0FE-CA0F-4FD9-9938-327BA354AF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05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32ECE-34C8-4C2A-8BF3-FC031B4530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92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5334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/>
            </a:lvl1pPr>
          </a:lstStyle>
          <a:p>
            <a:endParaRPr lang="en-US" altLang="zh-CN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/>
            </a:lvl1pPr>
          </a:lstStyle>
          <a:p>
            <a:fld id="{7F6626C8-D9ED-4588-B7E5-0E13C49EC32E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8198" name="Picture 6" descr="strtegic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9812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95738" y="6461125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fld id="{9226B6A3-140C-4174-8960-6A5BB7E40080}" type="slidenum">
              <a:rPr lang="zh-CN" altLang="en-US" sz="2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59675" y="6521450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10ED8954-114A-46FC-BF91-F3EABDFFD263}" type="datetime10">
              <a:rPr lang="zh-CN" altLang="en-US" sz="1800" b="1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15:20</a:t>
            </a:fld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500302" y="6458346"/>
            <a:ext cx="1441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baseline="0" dirty="0" smtClean="0">
                <a:solidFill>
                  <a:schemeClr val="accent4"/>
                </a:solidFill>
              </a:rPr>
              <a:t> </a:t>
            </a:r>
            <a:fld id="{9226B6A3-140C-4174-8960-6A5BB7E40080}" type="slidenum">
              <a:rPr lang="zh-CN" altLang="en-US" sz="2000" b="1" baseline="0" smtClean="0">
                <a:solidFill>
                  <a:schemeClr val="accent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zh-CN" altLang="en-US" sz="2000" b="1" baseline="0" dirty="0" smtClean="0">
                <a:solidFill>
                  <a:schemeClr val="accent4"/>
                </a:solidFill>
              </a:rPr>
              <a:t> </a:t>
            </a:r>
            <a:endParaRPr lang="zh-CN" altLang="en-US" sz="2000" b="1" baseline="0" dirty="0">
              <a:solidFill>
                <a:schemeClr val="accent4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064239" y="6518671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10ED8954-114A-46FC-BF91-F3EABDFFD263}" type="datetime10">
              <a:rPr lang="zh-CN" altLang="en-US" sz="1800" b="1" baseline="0">
                <a:solidFill>
                  <a:schemeClr val="accent4"/>
                </a:solidFill>
              </a:rPr>
              <a:pPr>
                <a:spcBef>
                  <a:spcPct val="50000"/>
                </a:spcBef>
                <a:defRPr/>
              </a:pPr>
              <a:t>15:20</a:t>
            </a:fld>
            <a:endParaRPr lang="en-US" altLang="zh-CN" sz="1800" b="1" baseline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7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1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483768" y="332656"/>
            <a:ext cx="6658645" cy="4680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8800" dirty="0" smtClean="0">
                <a:solidFill>
                  <a:srgbClr val="002060"/>
                </a:solidFill>
              </a:rPr>
              <a:t>数据结构</a:t>
            </a:r>
            <a:r>
              <a:rPr lang="en-US" altLang="zh-CN" sz="8800" dirty="0" smtClean="0">
                <a:solidFill>
                  <a:srgbClr val="002060"/>
                </a:solidFill>
              </a:rPr>
              <a:t/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en-US" altLang="zh-CN" sz="3000" dirty="0" smtClean="0">
                <a:solidFill>
                  <a:srgbClr val="002060"/>
                </a:solidFill>
              </a:rPr>
              <a:t>   </a:t>
            </a:r>
            <a:r>
              <a:rPr lang="en-US" altLang="zh-CN" sz="8800" dirty="0" smtClean="0">
                <a:solidFill>
                  <a:srgbClr val="002060"/>
                </a:solidFill>
              </a:rPr>
              <a:t/>
            </a:r>
            <a:br>
              <a:rPr lang="en-US" altLang="zh-CN" sz="8800" dirty="0" smtClean="0">
                <a:solidFill>
                  <a:srgbClr val="002060"/>
                </a:solidFill>
              </a:rPr>
            </a:br>
            <a:r>
              <a:rPr lang="zh-CN" altLang="en-US" sz="6000" dirty="0" smtClean="0"/>
              <a:t>第</a:t>
            </a:r>
            <a:r>
              <a:rPr lang="en-US" altLang="zh-CN" sz="6000" dirty="0" smtClean="0"/>
              <a:t>6</a:t>
            </a:r>
            <a:r>
              <a:rPr lang="zh-CN" altLang="en-US" sz="6000" dirty="0" smtClean="0"/>
              <a:t>章 查找 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zh-CN" altLang="en-US" sz="6000" dirty="0" smtClean="0"/>
              <a:t>    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endParaRPr lang="zh-CN" altLang="en-US" sz="6000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99992" y="4653136"/>
            <a:ext cx="3960813" cy="1752600"/>
          </a:xfrm>
        </p:spPr>
        <p:txBody>
          <a:bodyPr/>
          <a:lstStyle/>
          <a:p>
            <a:pPr indent="95250" eaLnBrk="1" hangingPunct="1"/>
            <a:endParaRPr lang="en-US" altLang="zh-CN" sz="3600" dirty="0" smtClean="0">
              <a:solidFill>
                <a:srgbClr val="002060"/>
              </a:solidFill>
            </a:endParaRPr>
          </a:p>
          <a:p>
            <a:pPr indent="95250" eaLnBrk="1" hangingPunct="1"/>
            <a:r>
              <a:rPr lang="zh-CN" altLang="en-US" sz="3600" dirty="0">
                <a:solidFill>
                  <a:srgbClr val="002060"/>
                </a:solidFill>
              </a:rPr>
              <a:t>主讲教师：肖晨</a:t>
            </a:r>
            <a:endParaRPr lang="en-US" altLang="zh-CN" sz="3600" dirty="0">
              <a:solidFill>
                <a:srgbClr val="002060"/>
              </a:solidFill>
            </a:endParaRPr>
          </a:p>
          <a:p>
            <a:pPr indent="95250" eaLnBrk="1" hangingPunct="1"/>
            <a:endParaRPr lang="zh-CN" altLang="en-US" sz="3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"/>
    </mc:Choice>
    <mc:Fallback xmlns="">
      <p:transition spd="slow" advTm="33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已知有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个整数的序列，查找指定数值</a:t>
            </a:r>
            <a:r>
              <a:rPr lang="en-US" altLang="zh-CN" dirty="0">
                <a:solidFill>
                  <a:srgbClr val="000000"/>
                </a:solidFill>
              </a:rPr>
              <a:t>key</a:t>
            </a:r>
            <a:r>
              <a:rPr lang="zh-CN" altLang="en-US" dirty="0">
                <a:solidFill>
                  <a:srgbClr val="000000"/>
                </a:solidFill>
              </a:rPr>
              <a:t>是否在该序列中，如果存在，找出该数值在序列中的位置。</a:t>
            </a:r>
          </a:p>
        </p:txBody>
      </p:sp>
    </p:spTree>
    <p:extLst>
      <p:ext uri="{BB962C8B-B14F-4D97-AF65-F5344CB8AC3E}">
        <p14:creationId xmlns:p14="http://schemas.microsoft.com/office/powerpoint/2010/main" val="41859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87355"/>
              </p:ext>
            </p:extLst>
          </p:nvPr>
        </p:nvGraphicFramePr>
        <p:xfrm>
          <a:off x="1460748" y="1880022"/>
          <a:ext cx="80994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文档" r:id="rId3" imgW="8194826" imgH="1726495" progId="Word.Document.8">
                  <p:embed/>
                </p:oleObj>
              </mc:Choice>
              <mc:Fallback>
                <p:oleObj name="文档" r:id="rId3" imgW="8194826" imgH="17264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748" y="1880022"/>
                        <a:ext cx="809942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3413" name="Group 5"/>
          <p:cNvGrpSpPr>
            <a:grpSpLocks/>
          </p:cNvGrpSpPr>
          <p:nvPr/>
        </p:nvGrpSpPr>
        <p:grpSpPr bwMode="auto">
          <a:xfrm>
            <a:off x="6140698" y="1171997"/>
            <a:ext cx="368300" cy="708025"/>
            <a:chOff x="3408" y="192"/>
            <a:chExt cx="232" cy="720"/>
          </a:xfrm>
        </p:grpSpPr>
        <p:sp>
          <p:nvSpPr>
            <p:cNvPr id="273414" name="Line 6"/>
            <p:cNvSpPr>
              <a:spLocks noChangeShapeType="1"/>
            </p:cNvSpPr>
            <p:nvPr/>
          </p:nvSpPr>
          <p:spPr bwMode="auto">
            <a:xfrm>
              <a:off x="3408" y="288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73415" name="Text Box 7"/>
            <p:cNvSpPr txBox="1">
              <a:spLocks noChangeArrowheads="1"/>
            </p:cNvSpPr>
            <p:nvPr/>
          </p:nvSpPr>
          <p:spPr bwMode="auto">
            <a:xfrm>
              <a:off x="3461" y="192"/>
              <a:ext cx="179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0">
                  <a:solidFill>
                    <a:srgbClr val="990000"/>
                  </a:solidFill>
                  <a:latin typeface="Times New Roman" pitchFamily="18" charset="0"/>
                </a:rPr>
                <a:t>i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</p:grpSp>
      <p:graphicFrame>
        <p:nvGraphicFramePr>
          <p:cNvPr id="273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018312"/>
              </p:ext>
            </p:extLst>
          </p:nvPr>
        </p:nvGraphicFramePr>
        <p:xfrm>
          <a:off x="1424235" y="4323185"/>
          <a:ext cx="8188325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文档" r:id="rId5" imgW="8194826" imgH="1726495" progId="Word.Document.8">
                  <p:embed/>
                </p:oleObj>
              </mc:Choice>
              <mc:Fallback>
                <p:oleObj name="文档" r:id="rId5" imgW="8194826" imgH="17264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235" y="4323185"/>
                        <a:ext cx="8188325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814635" y="3785022"/>
            <a:ext cx="52610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kumimoji="1" lang="en-US" altLang="zh-CN" sz="2400" b="0">
                <a:latin typeface="Times New Roman" pitchFamily="18" charset="0"/>
              </a:rPr>
              <a:t>a[]</a:t>
            </a:r>
          </a:p>
        </p:txBody>
      </p:sp>
      <p:grpSp>
        <p:nvGrpSpPr>
          <p:cNvPr id="273418" name="Group 10"/>
          <p:cNvGrpSpPr>
            <a:grpSpLocks/>
          </p:cNvGrpSpPr>
          <p:nvPr/>
        </p:nvGrpSpPr>
        <p:grpSpPr bwMode="auto">
          <a:xfrm>
            <a:off x="1881435" y="3457997"/>
            <a:ext cx="368300" cy="860425"/>
            <a:chOff x="768" y="2112"/>
            <a:chExt cx="232" cy="765"/>
          </a:xfrm>
        </p:grpSpPr>
        <p:sp>
          <p:nvSpPr>
            <p:cNvPr id="273419" name="Line 11"/>
            <p:cNvSpPr>
              <a:spLocks noChangeShapeType="1"/>
            </p:cNvSpPr>
            <p:nvPr/>
          </p:nvSpPr>
          <p:spPr bwMode="auto">
            <a:xfrm>
              <a:off x="768" y="2253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73420" name="Text Box 12"/>
            <p:cNvSpPr txBox="1">
              <a:spLocks noChangeArrowheads="1"/>
            </p:cNvSpPr>
            <p:nvPr/>
          </p:nvSpPr>
          <p:spPr bwMode="auto">
            <a:xfrm>
              <a:off x="821" y="2112"/>
              <a:ext cx="179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0">
                  <a:solidFill>
                    <a:srgbClr val="990000"/>
                  </a:solidFill>
                  <a:latin typeface="Times New Roman" pitchFamily="18" charset="0"/>
                </a:rPr>
                <a:t>i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</p:grpSp>
      <p:sp>
        <p:nvSpPr>
          <p:cNvPr id="273421" name="Text Box 13"/>
          <p:cNvSpPr txBox="1">
            <a:spLocks noChangeArrowheads="1"/>
          </p:cNvSpPr>
          <p:nvPr/>
        </p:nvSpPr>
        <p:spPr bwMode="auto">
          <a:xfrm>
            <a:off x="1424235" y="4246985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0">
                <a:solidFill>
                  <a:srgbClr val="CC0000"/>
                </a:solidFill>
                <a:latin typeface="Times New Roman" pitchFamily="18" charset="0"/>
              </a:rPr>
              <a:t>60</a:t>
            </a:r>
            <a:endParaRPr kumimoji="1" lang="zh-CN" altLang="en-US" sz="2800" b="0">
              <a:latin typeface="Times New Roman" pitchFamily="18" charset="0"/>
            </a:endParaRPr>
          </a:p>
        </p:txBody>
      </p:sp>
      <p:grpSp>
        <p:nvGrpSpPr>
          <p:cNvPr id="273422" name="Group 14"/>
          <p:cNvGrpSpPr>
            <a:grpSpLocks/>
          </p:cNvGrpSpPr>
          <p:nvPr/>
        </p:nvGrpSpPr>
        <p:grpSpPr bwMode="auto">
          <a:xfrm>
            <a:off x="8655298" y="1171997"/>
            <a:ext cx="368300" cy="631825"/>
            <a:chOff x="4992" y="144"/>
            <a:chExt cx="232" cy="720"/>
          </a:xfrm>
        </p:grpSpPr>
        <p:sp>
          <p:nvSpPr>
            <p:cNvPr id="273423" name="Line 15"/>
            <p:cNvSpPr>
              <a:spLocks noChangeShapeType="1"/>
            </p:cNvSpPr>
            <p:nvPr/>
          </p:nvSpPr>
          <p:spPr bwMode="auto">
            <a:xfrm>
              <a:off x="4992" y="240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73424" name="Text Box 16"/>
            <p:cNvSpPr txBox="1">
              <a:spLocks noChangeArrowheads="1"/>
            </p:cNvSpPr>
            <p:nvPr/>
          </p:nvSpPr>
          <p:spPr bwMode="auto">
            <a:xfrm>
              <a:off x="5045" y="144"/>
              <a:ext cx="17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0">
                  <a:solidFill>
                    <a:srgbClr val="990000"/>
                  </a:solidFill>
                  <a:latin typeface="Times New Roman" pitchFamily="18" charset="0"/>
                </a:rPr>
                <a:t>i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</p:grpSp>
      <p:sp>
        <p:nvSpPr>
          <p:cNvPr id="273425" name="Text Box 17"/>
          <p:cNvSpPr txBox="1">
            <a:spLocks noChangeArrowheads="1"/>
          </p:cNvSpPr>
          <p:nvPr/>
        </p:nvSpPr>
        <p:spPr bwMode="auto">
          <a:xfrm>
            <a:off x="3024435" y="2848397"/>
            <a:ext cx="15424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0">
                <a:solidFill>
                  <a:srgbClr val="CC0000"/>
                </a:solidFill>
                <a:latin typeface="Times New Roman" pitchFamily="18" charset="0"/>
              </a:rPr>
              <a:t>kval = 64</a:t>
            </a:r>
            <a:endParaRPr kumimoji="1" lang="en-US" altLang="zh-CN" sz="2800" b="0">
              <a:latin typeface="Times New Roman" pitchFamily="18" charset="0"/>
            </a:endParaRPr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2872035" y="5316960"/>
            <a:ext cx="15424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0">
                <a:solidFill>
                  <a:srgbClr val="CC0000"/>
                </a:solidFill>
                <a:latin typeface="Times New Roman" pitchFamily="18" charset="0"/>
              </a:rPr>
              <a:t>kval = 60</a:t>
            </a:r>
            <a:endParaRPr kumimoji="1" lang="en-US" altLang="zh-CN" sz="2800" b="0">
              <a:latin typeface="Times New Roman" pitchFamily="18" charset="0"/>
            </a:endParaRPr>
          </a:p>
        </p:txBody>
      </p:sp>
      <p:grpSp>
        <p:nvGrpSpPr>
          <p:cNvPr id="273427" name="Group 19"/>
          <p:cNvGrpSpPr>
            <a:grpSpLocks/>
          </p:cNvGrpSpPr>
          <p:nvPr/>
        </p:nvGrpSpPr>
        <p:grpSpPr bwMode="auto">
          <a:xfrm>
            <a:off x="8663235" y="3610397"/>
            <a:ext cx="360363" cy="636588"/>
            <a:chOff x="5040" y="2160"/>
            <a:chExt cx="227" cy="672"/>
          </a:xfrm>
        </p:grpSpPr>
        <p:sp>
          <p:nvSpPr>
            <p:cNvPr id="273428" name="Line 20"/>
            <p:cNvSpPr>
              <a:spLocks noChangeShapeType="1"/>
            </p:cNvSpPr>
            <p:nvPr/>
          </p:nvSpPr>
          <p:spPr bwMode="auto">
            <a:xfrm>
              <a:off x="5040" y="2208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73429" name="Text Box 21"/>
            <p:cNvSpPr txBox="1">
              <a:spLocks noChangeArrowheads="1"/>
            </p:cNvSpPr>
            <p:nvPr/>
          </p:nvSpPr>
          <p:spPr bwMode="auto">
            <a:xfrm>
              <a:off x="5088" y="2160"/>
              <a:ext cx="179" cy="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0">
                  <a:solidFill>
                    <a:srgbClr val="990000"/>
                  </a:solidFill>
                  <a:latin typeface="Times New Roman" pitchFamily="18" charset="0"/>
                </a:rPr>
                <a:t>i</a:t>
              </a:r>
              <a:endParaRPr kumimoji="1" lang="en-US" altLang="zh-CN" sz="2800" b="0">
                <a:latin typeface="Times New Roman" pitchFamily="18" charset="0"/>
              </a:endParaRPr>
            </a:p>
          </p:txBody>
        </p:sp>
      </p:grp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1460748" y="1803822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0">
                <a:solidFill>
                  <a:srgbClr val="CC0000"/>
                </a:solidFill>
                <a:latin typeface="Times New Roman" pitchFamily="18" charset="0"/>
              </a:rPr>
              <a:t>64</a:t>
            </a:r>
            <a:endParaRPr kumimoji="1" lang="zh-CN" altLang="en-US" sz="2800" b="0">
              <a:latin typeface="Times New Roman" pitchFamily="18" charset="0"/>
            </a:endParaRPr>
          </a:p>
        </p:txBody>
      </p:sp>
      <p:sp useBgFill="1">
        <p:nvSpPr>
          <p:cNvPr id="273431" name="Rectangle 23"/>
          <p:cNvSpPr>
            <a:spLocks noChangeArrowheads="1"/>
          </p:cNvSpPr>
          <p:nvPr/>
        </p:nvSpPr>
        <p:spPr bwMode="auto">
          <a:xfrm>
            <a:off x="8426698" y="1171997"/>
            <a:ext cx="533400" cy="7080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73432" name="Text Box 24"/>
          <p:cNvSpPr txBox="1">
            <a:spLocks noChangeArrowheads="1"/>
          </p:cNvSpPr>
          <p:nvPr/>
        </p:nvSpPr>
        <p:spPr bwMode="auto">
          <a:xfrm>
            <a:off x="800348" y="1346622"/>
            <a:ext cx="52610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kumimoji="1" lang="en-US" altLang="zh-CN" sz="2400" b="0" dirty="0">
                <a:latin typeface="Times New Roman" pitchFamily="18" charset="0"/>
              </a:rPr>
              <a:t>a[]</a:t>
            </a:r>
            <a:endParaRPr kumimoji="1" lang="en-US" altLang="zh-CN" sz="2800" b="0" dirty="0">
              <a:latin typeface="Times New Roman" pitchFamily="18" charset="0"/>
            </a:endParaRPr>
          </a:p>
        </p:txBody>
      </p:sp>
      <p:sp useBgFill="1">
        <p:nvSpPr>
          <p:cNvPr id="273433" name="Rectangle 25"/>
          <p:cNvSpPr>
            <a:spLocks noChangeArrowheads="1"/>
          </p:cNvSpPr>
          <p:nvPr/>
        </p:nvSpPr>
        <p:spPr bwMode="auto">
          <a:xfrm>
            <a:off x="8358435" y="3610397"/>
            <a:ext cx="609600" cy="712788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73434" name="Text Box 26"/>
          <p:cNvSpPr txBox="1">
            <a:spLocks noChangeArrowheads="1"/>
          </p:cNvSpPr>
          <p:nvPr/>
        </p:nvSpPr>
        <p:spPr bwMode="auto">
          <a:xfrm>
            <a:off x="4361110" y="476672"/>
            <a:ext cx="2343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查找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</a:t>
            </a: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方向</a:t>
            </a:r>
          </a:p>
        </p:txBody>
      </p:sp>
      <p:sp>
        <p:nvSpPr>
          <p:cNvPr id="273435" name="Line 27"/>
          <p:cNvSpPr>
            <a:spLocks noChangeShapeType="1"/>
          </p:cNvSpPr>
          <p:nvPr/>
        </p:nvSpPr>
        <p:spPr bwMode="auto">
          <a:xfrm flipH="1">
            <a:off x="3218110" y="1027535"/>
            <a:ext cx="4243388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12405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7" grpId="0" animBg="1" autoUpdateAnimBg="0"/>
      <p:bldP spid="273421" grpId="0" autoUpdateAnimBg="0"/>
      <p:bldP spid="273425" grpId="0" autoUpdateAnimBg="0"/>
      <p:bldP spid="273426" grpId="0" autoUpdateAnimBg="0"/>
      <p:bldP spid="273430" grpId="0" autoUpdateAnimBg="0"/>
      <p:bldP spid="273431" grpId="0" animBg="1"/>
      <p:bldP spid="273432" grpId="0" animBg="1" autoUpdateAnimBg="0"/>
      <p:bldP spid="2734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经典的顺序</a:t>
            </a:r>
            <a:r>
              <a:rPr lang="zh-CN" altLang="en-US" dirty="0" smtClean="0"/>
              <a:t>查找：简单的循环</a:t>
            </a:r>
            <a:endParaRPr lang="zh-CN" altLang="en-US" dirty="0"/>
          </a:p>
        </p:txBody>
      </p:sp>
      <p:sp>
        <p:nvSpPr>
          <p:cNvPr id="228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0" dirty="0" err="1">
                <a:solidFill>
                  <a:srgbClr val="000000"/>
                </a:solidFill>
                <a:latin typeface="+mj-lt"/>
                <a:ea typeface="+mj-ea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+mj-lt"/>
                <a:ea typeface="+mj-ea"/>
              </a:rPr>
              <a:t> search(</a:t>
            </a:r>
            <a:r>
              <a:rPr lang="en-US" altLang="zh-CN" b="0" dirty="0" err="1">
                <a:solidFill>
                  <a:srgbClr val="000000"/>
                </a:solidFill>
                <a:latin typeface="+mj-lt"/>
                <a:ea typeface="+mj-ea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+mj-lt"/>
                <a:ea typeface="+mj-ea"/>
              </a:rPr>
              <a:t> a[], </a:t>
            </a:r>
            <a:r>
              <a:rPr lang="en-US" altLang="zh-CN" b="0" dirty="0" err="1">
                <a:solidFill>
                  <a:srgbClr val="000000"/>
                </a:solidFill>
                <a:latin typeface="+mj-lt"/>
                <a:ea typeface="+mj-ea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+mj-lt"/>
                <a:ea typeface="+mj-ea"/>
              </a:rPr>
              <a:t> n, </a:t>
            </a:r>
            <a:r>
              <a:rPr lang="en-US" altLang="zh-CN" b="0" dirty="0" err="1">
                <a:solidFill>
                  <a:srgbClr val="000000"/>
                </a:solidFill>
                <a:latin typeface="+mj-lt"/>
                <a:ea typeface="+mj-ea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+mj-lt"/>
                <a:ea typeface="+mj-ea"/>
              </a:rPr>
              <a:t> key)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+mj-lt"/>
                <a:ea typeface="+mj-ea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+mj-lt"/>
                <a:ea typeface="+mj-ea"/>
              </a:rPr>
              <a:t>      </a:t>
            </a:r>
            <a:r>
              <a:rPr lang="en-US" altLang="zh-CN" b="0" dirty="0" smtClean="0">
                <a:solidFill>
                  <a:srgbClr val="FF0000"/>
                </a:solidFill>
                <a:latin typeface="+mj-lt"/>
                <a:ea typeface="+mj-ea"/>
              </a:rPr>
              <a:t>a[n] </a:t>
            </a:r>
            <a:r>
              <a:rPr lang="en-US" altLang="zh-CN" b="0" dirty="0">
                <a:solidFill>
                  <a:srgbClr val="FF0000"/>
                </a:solidFill>
                <a:latin typeface="+mj-lt"/>
                <a:ea typeface="+mj-ea"/>
              </a:rPr>
              <a:t>= key;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+mj-lt"/>
                <a:ea typeface="+mj-ea"/>
              </a:rPr>
              <a:t>	  for (</a:t>
            </a:r>
            <a:r>
              <a:rPr lang="en-US" altLang="zh-CN" b="0" dirty="0" err="1">
                <a:solidFill>
                  <a:srgbClr val="000000"/>
                </a:solidFill>
                <a:latin typeface="+mj-lt"/>
                <a:ea typeface="+mj-ea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+mj-lt"/>
                <a:ea typeface="+mj-ea"/>
              </a:rPr>
              <a:t>i</a:t>
            </a:r>
            <a:r>
              <a:rPr lang="en-US" altLang="zh-CN" b="0" dirty="0" smtClean="0">
                <a:solidFill>
                  <a:srgbClr val="000000"/>
                </a:solidFill>
                <a:latin typeface="+mj-lt"/>
                <a:ea typeface="+mj-ea"/>
              </a:rPr>
              <a:t>=0; </a:t>
            </a:r>
            <a:r>
              <a:rPr lang="en-US" altLang="zh-CN" b="0" dirty="0">
                <a:solidFill>
                  <a:srgbClr val="FF0000"/>
                </a:solidFill>
                <a:latin typeface="+mj-lt"/>
                <a:ea typeface="+mj-ea"/>
              </a:rPr>
              <a:t>a[</a:t>
            </a:r>
            <a:r>
              <a:rPr lang="en-US" altLang="zh-CN" b="0" dirty="0" err="1">
                <a:solidFill>
                  <a:srgbClr val="FF0000"/>
                </a:solidFill>
                <a:latin typeface="+mj-lt"/>
                <a:ea typeface="+mj-ea"/>
              </a:rPr>
              <a:t>i</a:t>
            </a:r>
            <a:r>
              <a:rPr lang="en-US" altLang="zh-CN" b="0" dirty="0">
                <a:solidFill>
                  <a:srgbClr val="FF0000"/>
                </a:solidFill>
                <a:latin typeface="+mj-lt"/>
                <a:ea typeface="+mj-ea"/>
              </a:rPr>
              <a:t>]!=key ;</a:t>
            </a:r>
            <a:r>
              <a:rPr lang="en-US" altLang="zh-CN" b="0" dirty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+mj-lt"/>
                <a:ea typeface="+mj-ea"/>
              </a:rPr>
              <a:t>i</a:t>
            </a:r>
            <a:r>
              <a:rPr lang="en-US" altLang="zh-CN" b="0" dirty="0" smtClean="0">
                <a:solidFill>
                  <a:srgbClr val="000000"/>
                </a:solidFill>
                <a:latin typeface="+mj-lt"/>
                <a:ea typeface="+mj-ea"/>
              </a:rPr>
              <a:t>++);</a:t>
            </a:r>
            <a:endParaRPr lang="en-US" altLang="zh-CN" b="0" dirty="0">
              <a:solidFill>
                <a:srgbClr val="000000"/>
              </a:solidFill>
              <a:latin typeface="+mj-lt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+mj-lt"/>
                <a:ea typeface="+mj-ea"/>
              </a:rPr>
              <a:t>   	  return </a:t>
            </a:r>
            <a:r>
              <a:rPr lang="en-US" altLang="zh-CN" b="0" dirty="0" err="1">
                <a:solidFill>
                  <a:srgbClr val="000000"/>
                </a:solidFill>
                <a:latin typeface="+mj-lt"/>
                <a:ea typeface="+mj-ea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+mj-lt"/>
                <a:ea typeface="+mj-ea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b="0" dirty="0">
                <a:solidFill>
                  <a:srgbClr val="000000"/>
                </a:solidFill>
                <a:latin typeface="+mj-lt"/>
                <a:ea typeface="+mj-ea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+mj-lt"/>
                <a:ea typeface="+mj-ea"/>
              </a:rPr>
              <a:t>//</a:t>
            </a:r>
            <a:r>
              <a:rPr lang="zh-CN" altLang="en-US" dirty="0" smtClean="0">
                <a:latin typeface="+mj-lt"/>
                <a:ea typeface="+mj-ea"/>
              </a:rPr>
              <a:t>如果返回 </a:t>
            </a:r>
            <a:r>
              <a:rPr lang="en-US" altLang="zh-CN" dirty="0" smtClean="0">
                <a:latin typeface="+mj-lt"/>
                <a:ea typeface="+mj-ea"/>
              </a:rPr>
              <a:t>n </a:t>
            </a:r>
            <a:r>
              <a:rPr lang="zh-CN" altLang="en-US" dirty="0" smtClean="0">
                <a:latin typeface="+mj-lt"/>
                <a:ea typeface="+mj-ea"/>
              </a:rPr>
              <a:t>说名 </a:t>
            </a:r>
            <a:r>
              <a:rPr lang="en-US" altLang="zh-CN" dirty="0" smtClean="0">
                <a:latin typeface="+mj-lt"/>
                <a:ea typeface="+mj-ea"/>
              </a:rPr>
              <a:t>0</a:t>
            </a:r>
            <a:r>
              <a:rPr lang="zh-CN" altLang="en-US" dirty="0" smtClean="0">
                <a:latin typeface="+mj-lt"/>
                <a:ea typeface="+mj-ea"/>
              </a:rPr>
              <a:t>～</a:t>
            </a:r>
            <a:r>
              <a:rPr lang="en-US" altLang="zh-CN" dirty="0" smtClean="0">
                <a:latin typeface="+mj-lt"/>
                <a:ea typeface="+mj-ea"/>
              </a:rPr>
              <a:t>n-1 </a:t>
            </a:r>
            <a:r>
              <a:rPr lang="zh-CN" altLang="en-US" dirty="0" smtClean="0">
                <a:latin typeface="+mj-lt"/>
                <a:ea typeface="+mj-ea"/>
              </a:rPr>
              <a:t>的</a:t>
            </a:r>
            <a:r>
              <a:rPr lang="en-US" altLang="zh-CN" dirty="0" smtClean="0">
                <a:latin typeface="+mj-lt"/>
                <a:ea typeface="+mj-ea"/>
              </a:rPr>
              <a:t>n</a:t>
            </a:r>
            <a:r>
              <a:rPr lang="zh-CN" altLang="en-US" dirty="0" smtClean="0">
                <a:latin typeface="+mj-lt"/>
                <a:ea typeface="+mj-ea"/>
              </a:rPr>
              <a:t>个元素中没有找到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28356" name="AutoShape 4"/>
          <p:cNvSpPr>
            <a:spLocks noChangeArrowheads="1"/>
          </p:cNvSpPr>
          <p:nvPr/>
        </p:nvSpPr>
        <p:spPr bwMode="auto">
          <a:xfrm>
            <a:off x="5364163" y="2276475"/>
            <a:ext cx="2303462" cy="792163"/>
          </a:xfrm>
          <a:prstGeom prst="cloudCallout">
            <a:avLst>
              <a:gd name="adj1" fmla="val -108509"/>
              <a:gd name="adj2" fmla="val 68639"/>
            </a:avLst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>
                <a:solidFill>
                  <a:srgbClr val="FF0000"/>
                </a:solidFill>
                <a:latin typeface="+mj-lt"/>
                <a:ea typeface="+mj-ea"/>
              </a:rPr>
              <a:t>哨兵</a:t>
            </a:r>
          </a:p>
        </p:txBody>
      </p:sp>
      <p:sp>
        <p:nvSpPr>
          <p:cNvPr id="228357" name="AutoShape 5"/>
          <p:cNvSpPr>
            <a:spLocks noChangeArrowheads="1"/>
          </p:cNvSpPr>
          <p:nvPr/>
        </p:nvSpPr>
        <p:spPr bwMode="auto">
          <a:xfrm>
            <a:off x="5867400" y="3716338"/>
            <a:ext cx="2665413" cy="1225550"/>
          </a:xfrm>
          <a:prstGeom prst="cloudCallout">
            <a:avLst>
              <a:gd name="adj1" fmla="val -70370"/>
              <a:gd name="adj2" fmla="val -32773"/>
            </a:avLst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  <a:latin typeface="+mj-lt"/>
                <a:ea typeface="+mj-ea"/>
              </a:rPr>
              <a:t>从前向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+mj-ea"/>
              </a:rPr>
              <a:t>后</a:t>
            </a:r>
            <a:r>
              <a:rPr lang="zh-CN" altLang="en-US" sz="2800" dirty="0" smtClean="0">
                <a:solidFill>
                  <a:srgbClr val="FF0000"/>
                </a:solidFill>
                <a:latin typeface="+mj-lt"/>
                <a:ea typeface="+mj-ea"/>
              </a:rPr>
              <a:t>查找</a:t>
            </a:r>
            <a:endParaRPr lang="zh-CN" altLang="en-US" sz="2800" dirty="0">
              <a:solidFill>
                <a:srgbClr val="FF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14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  <p:bldP spid="228356" grpId="0" animBg="1"/>
      <p:bldP spid="2283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平均查找长度</a:t>
            </a:r>
          </a:p>
        </p:txBody>
      </p:sp>
      <p:sp>
        <p:nvSpPr>
          <p:cNvPr id="276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374704" y="1628800"/>
            <a:ext cx="7766050" cy="4114800"/>
          </a:xfrm>
        </p:spPr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查找成功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+mj-lt"/>
                <a:ea typeface="+mj-ea"/>
              </a:rPr>
              <a:t>   假设每条记录被查找的概率相等，则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latin typeface="+mj-lt"/>
              <a:ea typeface="+mj-ea"/>
            </a:endParaRPr>
          </a:p>
          <a:p>
            <a:endParaRPr lang="zh-CN" altLang="en-US" dirty="0">
              <a:latin typeface="+mj-lt"/>
              <a:ea typeface="+mj-ea"/>
            </a:endParaRPr>
          </a:p>
          <a:p>
            <a:r>
              <a:rPr lang="zh-CN" altLang="en-US" dirty="0">
                <a:latin typeface="+mj-lt"/>
                <a:ea typeface="+mj-ea"/>
              </a:rPr>
              <a:t>查找不成功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+mj-ea"/>
              </a:rPr>
              <a:t>        </a:t>
            </a:r>
            <a:endParaRPr lang="en-US" altLang="zh-CN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graphicFrame>
        <p:nvGraphicFramePr>
          <p:cNvPr id="27648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08441"/>
              </p:ext>
            </p:extLst>
          </p:nvPr>
        </p:nvGraphicFramePr>
        <p:xfrm>
          <a:off x="2124075" y="2997200"/>
          <a:ext cx="46799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3" imgW="1905000" imgH="431800" progId="Equation.3">
                  <p:embed/>
                </p:oleObj>
              </mc:Choice>
              <mc:Fallback>
                <p:oleObj r:id="rId3" imgW="1905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97200"/>
                        <a:ext cx="46799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6A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2484438" y="4797425"/>
            <a:ext cx="20208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+mj-lt"/>
                <a:ea typeface="+mj-ea"/>
              </a:rPr>
              <a:t>ASL = n+1</a:t>
            </a:r>
          </a:p>
        </p:txBody>
      </p:sp>
    </p:spTree>
    <p:extLst>
      <p:ext uri="{BB962C8B-B14F-4D97-AF65-F5344CB8AC3E}">
        <p14:creationId xmlns:p14="http://schemas.microsoft.com/office/powerpoint/2010/main" val="9966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算法</a:t>
            </a:r>
            <a:r>
              <a:rPr lang="zh-CN" altLang="en-US" sz="4800" dirty="0" smtClean="0"/>
              <a:t>改进</a:t>
            </a:r>
            <a:r>
              <a:rPr lang="en-US" altLang="zh-CN" sz="4800" dirty="0" smtClean="0"/>
              <a:t>(</a:t>
            </a:r>
            <a:r>
              <a:rPr lang="zh-CN" altLang="en-US" sz="4800" dirty="0" smtClean="0"/>
              <a:t>参考</a:t>
            </a:r>
            <a:r>
              <a:rPr lang="en-US" altLang="zh-CN" sz="4800" dirty="0" smtClean="0"/>
              <a:t>)</a:t>
            </a:r>
            <a:endParaRPr lang="zh-CN" altLang="en-US" sz="4800" dirty="0"/>
          </a:p>
        </p:txBody>
      </p:sp>
      <p:sp>
        <p:nvSpPr>
          <p:cNvPr id="278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15616" y="1124744"/>
            <a:ext cx="7620000" cy="4114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dirty="0">
                <a:latin typeface="+mj-lt"/>
                <a:ea typeface="+mj-ea"/>
              </a:rPr>
              <a:t>            若查找概率无法事先测定，则查找过程采取的改进办法是，在每个记录中附设一个</a:t>
            </a:r>
            <a:r>
              <a:rPr lang="zh-CN" altLang="en-US" dirty="0">
                <a:solidFill>
                  <a:srgbClr val="FF3300"/>
                </a:solidFill>
                <a:latin typeface="+mj-lt"/>
                <a:ea typeface="+mj-ea"/>
              </a:rPr>
              <a:t>频度域</a:t>
            </a:r>
            <a:r>
              <a:rPr lang="zh-CN" altLang="en-US" dirty="0">
                <a:latin typeface="+mj-lt"/>
                <a:ea typeface="+mj-ea"/>
              </a:rPr>
              <a:t>，在查找过程中，将查找频度大的记录依次后移，以减小比较次数。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dirty="0" smtClean="0">
                <a:latin typeface="+mj-lt"/>
                <a:ea typeface="+mj-ea"/>
              </a:rPr>
              <a:t>           </a:t>
            </a:r>
            <a:r>
              <a:rPr lang="zh-CN" altLang="en-US" dirty="0">
                <a:latin typeface="+mj-lt"/>
                <a:ea typeface="+mj-ea"/>
              </a:rPr>
              <a:t>顺序查找表的查找算法简单，但平均查找长度较大，特别不适用于</a:t>
            </a:r>
            <a:r>
              <a:rPr lang="zh-CN" altLang="en-US" dirty="0">
                <a:solidFill>
                  <a:srgbClr val="FF6600"/>
                </a:solidFill>
                <a:latin typeface="+mj-lt"/>
                <a:ea typeface="+mj-ea"/>
              </a:rPr>
              <a:t>表长较大</a:t>
            </a:r>
            <a:r>
              <a:rPr lang="zh-CN" altLang="en-US" dirty="0">
                <a:latin typeface="+mj-lt"/>
                <a:ea typeface="+mj-ea"/>
              </a:rPr>
              <a:t>的查找表</a:t>
            </a:r>
          </a:p>
          <a:p>
            <a:pPr algn="just">
              <a:buFont typeface="Wingdings" pitchFamily="2" charset="2"/>
              <a:buNone/>
            </a:pPr>
            <a:endParaRPr lang="zh-CN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19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2、折半查找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排序表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9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>
                <a:latin typeface="+mj-lt"/>
                <a:ea typeface="+mj-ea"/>
              </a:rPr>
              <a:t>查找</a:t>
            </a:r>
            <a:r>
              <a:rPr lang="zh-CN" altLang="en-US" sz="3200">
                <a:solidFill>
                  <a:srgbClr val="FF3300"/>
                </a:solidFill>
                <a:latin typeface="+mj-lt"/>
                <a:ea typeface="+mj-ea"/>
              </a:rPr>
              <a:t>有序表</a:t>
            </a:r>
            <a:r>
              <a:rPr lang="zh-CN" altLang="en-US" sz="3200">
                <a:latin typeface="+mj-lt"/>
                <a:ea typeface="+mj-ea"/>
              </a:rPr>
              <a:t>使用折半查找</a:t>
            </a:r>
          </a:p>
          <a:p>
            <a:r>
              <a:rPr lang="zh-CN" altLang="en-US">
                <a:latin typeface="+mj-lt"/>
                <a:ea typeface="+mj-ea"/>
              </a:rPr>
              <a:t>基本思想：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j-lt"/>
                <a:ea typeface="+mj-ea"/>
              </a:rPr>
              <a:t>     先确定待查记录所在的范围（区间），然后逐步缩小范围直到找到或找不到该记录为止。</a:t>
            </a:r>
          </a:p>
        </p:txBody>
      </p:sp>
    </p:spTree>
    <p:extLst>
      <p:ext uri="{BB962C8B-B14F-4D97-AF65-F5344CB8AC3E}">
        <p14:creationId xmlns:p14="http://schemas.microsoft.com/office/powerpoint/2010/main" val="320064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2、折半查找算法</a:t>
            </a:r>
          </a:p>
        </p:txBody>
      </p:sp>
      <p:sp>
        <p:nvSpPr>
          <p:cNvPr id="280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43428" y="1412776"/>
            <a:ext cx="7718177" cy="482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>
                <a:latin typeface="+mj-lt"/>
                <a:ea typeface="+mj-ea"/>
              </a:rPr>
              <a:t>例如: </a:t>
            </a:r>
            <a:r>
              <a:rPr lang="en-US" altLang="zh-CN" sz="2800">
                <a:latin typeface="+mj-lt"/>
                <a:ea typeface="+mj-ea"/>
              </a:rPr>
              <a:t>key = 64 </a:t>
            </a:r>
            <a:r>
              <a:rPr lang="zh-CN" altLang="en-US" sz="2800">
                <a:latin typeface="+mj-lt"/>
                <a:ea typeface="+mj-ea"/>
              </a:rPr>
              <a:t>的查找过程如下</a:t>
            </a:r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078627"/>
              </p:ext>
            </p:extLst>
          </p:nvPr>
        </p:nvGraphicFramePr>
        <p:xfrm>
          <a:off x="1192603" y="2270208"/>
          <a:ext cx="8104086" cy="191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文档" r:id="rId3" imgW="8418960" imgH="1980720" progId="Word.Document.8">
                  <p:embed/>
                </p:oleObj>
              </mc:Choice>
              <mc:Fallback>
                <p:oleObj name="文档" r:id="rId3" imgW="8418960" imgH="1980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603" y="2270208"/>
                        <a:ext cx="8104086" cy="1911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1115846" y="1753652"/>
            <a:ext cx="5038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0">
                <a:latin typeface="+mj-lt"/>
                <a:ea typeface="+mj-ea"/>
              </a:rPr>
              <a:t>a[]</a:t>
            </a:r>
          </a:p>
        </p:txBody>
      </p:sp>
      <p:sp>
        <p:nvSpPr>
          <p:cNvPr id="280582" name="Line 6"/>
          <p:cNvSpPr>
            <a:spLocks noChangeShapeType="1"/>
          </p:cNvSpPr>
          <p:nvPr/>
        </p:nvSpPr>
        <p:spPr bwMode="auto">
          <a:xfrm flipH="1">
            <a:off x="8301428" y="1954642"/>
            <a:ext cx="0" cy="3217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+mj-lt"/>
              <a:ea typeface="+mj-ea"/>
            </a:endParaRPr>
          </a:p>
        </p:txBody>
      </p:sp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7996628" y="1548242"/>
            <a:ext cx="324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0">
                <a:latin typeface="+mj-lt"/>
                <a:ea typeface="+mj-ea"/>
              </a:rPr>
              <a:t>n</a:t>
            </a:r>
          </a:p>
        </p:txBody>
      </p:sp>
      <p:sp>
        <p:nvSpPr>
          <p:cNvPr id="280584" name="AutoShape 8"/>
          <p:cNvSpPr>
            <a:spLocks noChangeArrowheads="1"/>
          </p:cNvSpPr>
          <p:nvPr/>
        </p:nvSpPr>
        <p:spPr bwMode="auto">
          <a:xfrm>
            <a:off x="2087953" y="3591532"/>
            <a:ext cx="147013" cy="589844"/>
          </a:xfrm>
          <a:prstGeom prst="up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800">
              <a:latin typeface="+mj-lt"/>
              <a:ea typeface="+mj-ea"/>
            </a:endParaRPr>
          </a:p>
        </p:txBody>
      </p:sp>
      <p:sp>
        <p:nvSpPr>
          <p:cNvPr id="280585" name="AutoShape 9"/>
          <p:cNvSpPr>
            <a:spLocks noChangeArrowheads="1"/>
          </p:cNvSpPr>
          <p:nvPr/>
        </p:nvSpPr>
        <p:spPr bwMode="auto">
          <a:xfrm>
            <a:off x="5212153" y="3537908"/>
            <a:ext cx="147013" cy="643467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800">
              <a:latin typeface="+mj-lt"/>
              <a:ea typeface="+mj-ea"/>
            </a:endParaRPr>
          </a:p>
        </p:txBody>
      </p:sp>
      <p:sp>
        <p:nvSpPr>
          <p:cNvPr id="280586" name="AutoShape 10"/>
          <p:cNvSpPr>
            <a:spLocks noChangeArrowheads="1"/>
          </p:cNvSpPr>
          <p:nvPr/>
        </p:nvSpPr>
        <p:spPr bwMode="auto">
          <a:xfrm>
            <a:off x="8412553" y="3591532"/>
            <a:ext cx="147013" cy="589844"/>
          </a:xfrm>
          <a:prstGeom prst="upArrow">
            <a:avLst>
              <a:gd name="adj1" fmla="val 50000"/>
              <a:gd name="adj2" fmla="val 1375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800">
              <a:latin typeface="+mj-lt"/>
              <a:ea typeface="+mj-ea"/>
            </a:endParaRPr>
          </a:p>
        </p:txBody>
      </p:sp>
      <p:sp>
        <p:nvSpPr>
          <p:cNvPr id="280587" name="Text Box 11"/>
          <p:cNvSpPr txBox="1">
            <a:spLocks noChangeArrowheads="1"/>
          </p:cNvSpPr>
          <p:nvPr/>
        </p:nvSpPr>
        <p:spPr bwMode="auto">
          <a:xfrm>
            <a:off x="2284803" y="4020861"/>
            <a:ext cx="6921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0">
                <a:solidFill>
                  <a:srgbClr val="006600"/>
                </a:solidFill>
                <a:latin typeface="+mj-lt"/>
                <a:ea typeface="+mj-ea"/>
              </a:rPr>
              <a:t>low</a:t>
            </a:r>
            <a:endParaRPr kumimoji="1" lang="en-US" altLang="zh-CN" sz="2400" b="0">
              <a:latin typeface="+mj-lt"/>
              <a:ea typeface="+mj-ea"/>
            </a:endParaRPr>
          </a:p>
        </p:txBody>
      </p:sp>
      <p:sp>
        <p:nvSpPr>
          <p:cNvPr id="280588" name="Text Box 12"/>
          <p:cNvSpPr txBox="1">
            <a:spLocks noChangeArrowheads="1"/>
          </p:cNvSpPr>
          <p:nvPr/>
        </p:nvSpPr>
        <p:spPr bwMode="auto">
          <a:xfrm>
            <a:off x="8609404" y="4030386"/>
            <a:ext cx="787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0">
                <a:solidFill>
                  <a:schemeClr val="accent2"/>
                </a:solidFill>
                <a:latin typeface="+mj-lt"/>
                <a:ea typeface="+mj-ea"/>
              </a:rPr>
              <a:t>high</a:t>
            </a:r>
            <a:endParaRPr kumimoji="1" lang="en-US" altLang="zh-CN" sz="2400" b="0">
              <a:latin typeface="+mj-lt"/>
              <a:ea typeface="+mj-ea"/>
            </a:endParaRPr>
          </a:p>
        </p:txBody>
      </p:sp>
      <p:sp>
        <p:nvSpPr>
          <p:cNvPr id="280589" name="Text Box 13"/>
          <p:cNvSpPr txBox="1">
            <a:spLocks noChangeArrowheads="1"/>
          </p:cNvSpPr>
          <p:nvPr/>
        </p:nvSpPr>
        <p:spPr bwMode="auto">
          <a:xfrm>
            <a:off x="4907353" y="4425674"/>
            <a:ext cx="710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0">
                <a:solidFill>
                  <a:srgbClr val="800000"/>
                </a:solidFill>
                <a:latin typeface="+mj-lt"/>
                <a:ea typeface="+mj-ea"/>
              </a:rPr>
              <a:t>mid</a:t>
            </a:r>
            <a:endParaRPr kumimoji="1" lang="en-US" altLang="zh-CN" sz="2400" b="0">
              <a:latin typeface="+mj-lt"/>
              <a:ea typeface="+mj-ea"/>
            </a:endParaRPr>
          </a:p>
        </p:txBody>
      </p:sp>
      <p:sp>
        <p:nvSpPr>
          <p:cNvPr id="280590" name="AutoShape 14"/>
          <p:cNvSpPr>
            <a:spLocks noChangeArrowheads="1"/>
          </p:cNvSpPr>
          <p:nvPr/>
        </p:nvSpPr>
        <p:spPr bwMode="auto">
          <a:xfrm>
            <a:off x="5821753" y="3591532"/>
            <a:ext cx="147013" cy="589844"/>
          </a:xfrm>
          <a:prstGeom prst="up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800">
              <a:latin typeface="+mj-lt"/>
              <a:ea typeface="+mj-ea"/>
            </a:endParaRP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6018603" y="4020861"/>
            <a:ext cx="6921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0">
                <a:solidFill>
                  <a:srgbClr val="006600"/>
                </a:solidFill>
                <a:latin typeface="+mj-lt"/>
                <a:ea typeface="+mj-ea"/>
              </a:rPr>
              <a:t>low</a:t>
            </a:r>
            <a:endParaRPr kumimoji="1" lang="en-US" altLang="zh-CN" sz="2400" b="0">
              <a:latin typeface="+mj-lt"/>
              <a:ea typeface="+mj-ea"/>
            </a:endParaRPr>
          </a:p>
        </p:txBody>
      </p:sp>
      <p:sp useBgFill="1">
        <p:nvSpPr>
          <p:cNvPr id="280592" name="AutoShape 16"/>
          <p:cNvSpPr>
            <a:spLocks noChangeArrowheads="1"/>
          </p:cNvSpPr>
          <p:nvPr/>
        </p:nvSpPr>
        <p:spPr bwMode="auto">
          <a:xfrm>
            <a:off x="2087953" y="3591532"/>
            <a:ext cx="147013" cy="589844"/>
          </a:xfrm>
          <a:prstGeom prst="upArrow">
            <a:avLst>
              <a:gd name="adj1" fmla="val 50000"/>
              <a:gd name="adj2" fmla="val 1375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800">
              <a:latin typeface="+mj-lt"/>
              <a:ea typeface="+mj-ea"/>
            </a:endParaRPr>
          </a:p>
        </p:txBody>
      </p:sp>
      <p:sp useBgFill="1">
        <p:nvSpPr>
          <p:cNvPr id="280593" name="Text Box 17"/>
          <p:cNvSpPr txBox="1">
            <a:spLocks noChangeArrowheads="1"/>
          </p:cNvSpPr>
          <p:nvPr/>
        </p:nvSpPr>
        <p:spPr bwMode="auto">
          <a:xfrm>
            <a:off x="2284803" y="4020861"/>
            <a:ext cx="692186" cy="46166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0">
                <a:solidFill>
                  <a:srgbClr val="006600"/>
                </a:solidFill>
                <a:latin typeface="+mj-lt"/>
                <a:ea typeface="+mj-ea"/>
              </a:rPr>
              <a:t>      </a:t>
            </a:r>
            <a:endParaRPr kumimoji="1" lang="zh-CN" altLang="en-US" sz="2400" b="0">
              <a:latin typeface="+mj-lt"/>
              <a:ea typeface="+mj-ea"/>
            </a:endParaRPr>
          </a:p>
        </p:txBody>
      </p:sp>
      <p:sp>
        <p:nvSpPr>
          <p:cNvPr id="280594" name="AutoShape 18"/>
          <p:cNvSpPr>
            <a:spLocks noChangeArrowheads="1"/>
          </p:cNvSpPr>
          <p:nvPr/>
        </p:nvSpPr>
        <p:spPr bwMode="auto">
          <a:xfrm>
            <a:off x="7098103" y="3537908"/>
            <a:ext cx="147013" cy="643467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800">
              <a:latin typeface="+mj-lt"/>
              <a:ea typeface="+mj-ea"/>
            </a:endParaRPr>
          </a:p>
        </p:txBody>
      </p:sp>
      <p:sp>
        <p:nvSpPr>
          <p:cNvPr id="280595" name="Text Box 19"/>
          <p:cNvSpPr txBox="1">
            <a:spLocks noChangeArrowheads="1"/>
          </p:cNvSpPr>
          <p:nvPr/>
        </p:nvSpPr>
        <p:spPr bwMode="auto">
          <a:xfrm>
            <a:off x="6812353" y="4425674"/>
            <a:ext cx="710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0">
                <a:solidFill>
                  <a:srgbClr val="800000"/>
                </a:solidFill>
                <a:latin typeface="+mj-lt"/>
                <a:ea typeface="+mj-ea"/>
              </a:rPr>
              <a:t>mid</a:t>
            </a:r>
            <a:endParaRPr kumimoji="1" lang="en-US" altLang="zh-CN" sz="2400" b="0">
              <a:latin typeface="+mj-lt"/>
              <a:ea typeface="+mj-ea"/>
            </a:endParaRPr>
          </a:p>
        </p:txBody>
      </p:sp>
      <p:sp useBgFill="1">
        <p:nvSpPr>
          <p:cNvPr id="280596" name="AutoShape 20"/>
          <p:cNvSpPr>
            <a:spLocks noChangeArrowheads="1"/>
          </p:cNvSpPr>
          <p:nvPr/>
        </p:nvSpPr>
        <p:spPr bwMode="auto">
          <a:xfrm>
            <a:off x="5212153" y="3537908"/>
            <a:ext cx="147013" cy="643467"/>
          </a:xfrm>
          <a:prstGeom prst="upArrow">
            <a:avLst>
              <a:gd name="adj1" fmla="val 50000"/>
              <a:gd name="adj2" fmla="val 1500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800">
              <a:latin typeface="+mj-lt"/>
              <a:ea typeface="+mj-ea"/>
            </a:endParaRPr>
          </a:p>
        </p:txBody>
      </p:sp>
      <p:sp useBgFill="1">
        <p:nvSpPr>
          <p:cNvPr id="280597" name="Text Box 21"/>
          <p:cNvSpPr txBox="1">
            <a:spLocks noChangeArrowheads="1"/>
          </p:cNvSpPr>
          <p:nvPr/>
        </p:nvSpPr>
        <p:spPr bwMode="auto">
          <a:xfrm>
            <a:off x="4907353" y="4411386"/>
            <a:ext cx="692186" cy="46166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0">
                <a:solidFill>
                  <a:srgbClr val="800000"/>
                </a:solidFill>
                <a:latin typeface="+mj-lt"/>
                <a:ea typeface="+mj-ea"/>
              </a:rPr>
              <a:t>      </a:t>
            </a:r>
            <a:endParaRPr kumimoji="1" lang="zh-CN" altLang="en-US" sz="2400" b="0">
              <a:latin typeface="+mj-lt"/>
              <a:ea typeface="+mj-ea"/>
            </a:endParaRPr>
          </a:p>
        </p:txBody>
      </p:sp>
      <p:sp useBgFill="1">
        <p:nvSpPr>
          <p:cNvPr id="280598" name="AutoShape 22"/>
          <p:cNvSpPr>
            <a:spLocks noChangeArrowheads="1"/>
          </p:cNvSpPr>
          <p:nvPr/>
        </p:nvSpPr>
        <p:spPr bwMode="auto">
          <a:xfrm>
            <a:off x="8412553" y="3591532"/>
            <a:ext cx="147013" cy="589844"/>
          </a:xfrm>
          <a:prstGeom prst="upArrow">
            <a:avLst>
              <a:gd name="adj1" fmla="val 50000"/>
              <a:gd name="adj2" fmla="val 1375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800">
              <a:latin typeface="+mj-lt"/>
              <a:ea typeface="+mj-ea"/>
            </a:endParaRPr>
          </a:p>
        </p:txBody>
      </p:sp>
      <p:sp useBgFill="1">
        <p:nvSpPr>
          <p:cNvPr id="280599" name="Text Box 23"/>
          <p:cNvSpPr txBox="1">
            <a:spLocks noChangeArrowheads="1"/>
          </p:cNvSpPr>
          <p:nvPr/>
        </p:nvSpPr>
        <p:spPr bwMode="auto">
          <a:xfrm>
            <a:off x="8609403" y="4030386"/>
            <a:ext cx="777943" cy="46166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0">
                <a:latin typeface="+mj-lt"/>
                <a:ea typeface="+mj-ea"/>
              </a:rPr>
              <a:t>       </a:t>
            </a:r>
          </a:p>
        </p:txBody>
      </p:sp>
      <p:sp>
        <p:nvSpPr>
          <p:cNvPr id="280600" name="AutoShape 24"/>
          <p:cNvSpPr>
            <a:spLocks noChangeArrowheads="1"/>
          </p:cNvSpPr>
          <p:nvPr/>
        </p:nvSpPr>
        <p:spPr bwMode="auto">
          <a:xfrm>
            <a:off x="6431353" y="3591532"/>
            <a:ext cx="147013" cy="589844"/>
          </a:xfrm>
          <a:prstGeom prst="upArrow">
            <a:avLst>
              <a:gd name="adj1" fmla="val 50000"/>
              <a:gd name="adj2" fmla="val 1375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800">
              <a:latin typeface="+mj-lt"/>
              <a:ea typeface="+mj-ea"/>
            </a:endParaRPr>
          </a:p>
        </p:txBody>
      </p:sp>
      <p:sp>
        <p:nvSpPr>
          <p:cNvPr id="280601" name="Text Box 25"/>
          <p:cNvSpPr txBox="1">
            <a:spLocks noChangeArrowheads="1"/>
          </p:cNvSpPr>
          <p:nvPr/>
        </p:nvSpPr>
        <p:spPr bwMode="auto">
          <a:xfrm>
            <a:off x="6628204" y="4030386"/>
            <a:ext cx="787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0">
                <a:solidFill>
                  <a:schemeClr val="accent2"/>
                </a:solidFill>
                <a:latin typeface="+mj-lt"/>
                <a:ea typeface="+mj-ea"/>
              </a:rPr>
              <a:t>high</a:t>
            </a:r>
            <a:endParaRPr kumimoji="1" lang="en-US" altLang="zh-CN" sz="2400" b="0">
              <a:latin typeface="+mj-lt"/>
              <a:ea typeface="+mj-ea"/>
            </a:endParaRPr>
          </a:p>
        </p:txBody>
      </p:sp>
      <p:sp useBgFill="1">
        <p:nvSpPr>
          <p:cNvPr id="280602" name="AutoShape 26"/>
          <p:cNvSpPr>
            <a:spLocks noChangeArrowheads="1"/>
          </p:cNvSpPr>
          <p:nvPr/>
        </p:nvSpPr>
        <p:spPr bwMode="auto">
          <a:xfrm>
            <a:off x="7098103" y="3537908"/>
            <a:ext cx="147013" cy="643467"/>
          </a:xfrm>
          <a:prstGeom prst="upArrow">
            <a:avLst>
              <a:gd name="adj1" fmla="val 50000"/>
              <a:gd name="adj2" fmla="val 150000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800">
              <a:latin typeface="+mj-lt"/>
              <a:ea typeface="+mj-ea"/>
            </a:endParaRPr>
          </a:p>
        </p:txBody>
      </p:sp>
      <p:sp useBgFill="1">
        <p:nvSpPr>
          <p:cNvPr id="280603" name="Text Box 27"/>
          <p:cNvSpPr txBox="1">
            <a:spLocks noChangeArrowheads="1"/>
          </p:cNvSpPr>
          <p:nvPr/>
        </p:nvSpPr>
        <p:spPr bwMode="auto">
          <a:xfrm>
            <a:off x="6812353" y="4425674"/>
            <a:ext cx="692186" cy="46166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0">
                <a:latin typeface="+mj-lt"/>
                <a:ea typeface="+mj-ea"/>
              </a:rPr>
              <a:t>      </a:t>
            </a:r>
          </a:p>
        </p:txBody>
      </p:sp>
      <p:sp>
        <p:nvSpPr>
          <p:cNvPr id="280604" name="AutoShape 28"/>
          <p:cNvSpPr>
            <a:spLocks noChangeArrowheads="1"/>
          </p:cNvSpPr>
          <p:nvPr/>
        </p:nvSpPr>
        <p:spPr bwMode="auto">
          <a:xfrm>
            <a:off x="5955103" y="3614108"/>
            <a:ext cx="147013" cy="643467"/>
          </a:xfrm>
          <a:prstGeom prst="upArrow">
            <a:avLst>
              <a:gd name="adj1" fmla="val 50000"/>
              <a:gd name="adj2" fmla="val 150000"/>
            </a:avLst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sz="2800">
              <a:latin typeface="+mj-lt"/>
              <a:ea typeface="+mj-ea"/>
            </a:endParaRPr>
          </a:p>
        </p:txBody>
      </p:sp>
      <p:sp>
        <p:nvSpPr>
          <p:cNvPr id="280605" name="Text Box 29"/>
          <p:cNvSpPr txBox="1">
            <a:spLocks noChangeArrowheads="1"/>
          </p:cNvSpPr>
          <p:nvPr/>
        </p:nvSpPr>
        <p:spPr bwMode="auto">
          <a:xfrm>
            <a:off x="5669353" y="4425674"/>
            <a:ext cx="710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0">
                <a:solidFill>
                  <a:srgbClr val="800000"/>
                </a:solidFill>
                <a:latin typeface="+mj-lt"/>
                <a:ea typeface="+mj-ea"/>
              </a:rPr>
              <a:t>mid</a:t>
            </a:r>
            <a:endParaRPr kumimoji="1" lang="en-US" altLang="zh-CN" sz="2400" b="0">
              <a:latin typeface="+mj-lt"/>
              <a:ea typeface="+mj-ea"/>
            </a:endParaRPr>
          </a:p>
        </p:txBody>
      </p:sp>
      <p:sp>
        <p:nvSpPr>
          <p:cNvPr id="280606" name="Text Box 30"/>
          <p:cNvSpPr txBox="1">
            <a:spLocks noChangeArrowheads="1"/>
          </p:cNvSpPr>
          <p:nvPr/>
        </p:nvSpPr>
        <p:spPr bwMode="auto">
          <a:xfrm>
            <a:off x="1214828" y="5058146"/>
            <a:ext cx="4294002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dirty="0">
                <a:solidFill>
                  <a:srgbClr val="006600"/>
                </a:solidFill>
                <a:latin typeface="+mj-lt"/>
                <a:ea typeface="+mj-ea"/>
              </a:rPr>
              <a:t>low</a:t>
            </a:r>
            <a:r>
              <a:rPr kumimoji="1" lang="en-US" altLang="zh-CN" sz="2400" b="0" dirty="0">
                <a:solidFill>
                  <a:srgbClr val="800000"/>
                </a:solidFill>
                <a:latin typeface="+mj-lt"/>
                <a:ea typeface="+mj-ea"/>
              </a:rPr>
              <a:t>  </a:t>
            </a:r>
            <a:r>
              <a:rPr kumimoji="1" lang="zh-CN" altLang="en-US" sz="2400" b="0" dirty="0">
                <a:latin typeface="+mj-lt"/>
                <a:ea typeface="+mj-ea"/>
              </a:rPr>
              <a:t>指示查找区间的下界;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>
                <a:solidFill>
                  <a:schemeClr val="accent2"/>
                </a:solidFill>
                <a:latin typeface="+mj-lt"/>
                <a:ea typeface="+mj-ea"/>
              </a:rPr>
              <a:t>high</a:t>
            </a:r>
            <a:r>
              <a:rPr kumimoji="1" lang="en-US" altLang="zh-CN" sz="2400" b="0" dirty="0">
                <a:solidFill>
                  <a:srgbClr val="800000"/>
                </a:solidFill>
                <a:latin typeface="+mj-lt"/>
                <a:ea typeface="+mj-ea"/>
              </a:rPr>
              <a:t> </a:t>
            </a:r>
            <a:r>
              <a:rPr kumimoji="1" lang="zh-CN" altLang="en-US" sz="2400" b="0" dirty="0">
                <a:latin typeface="+mj-lt"/>
                <a:ea typeface="+mj-ea"/>
              </a:rPr>
              <a:t>指示查找区间的上界;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dirty="0">
                <a:solidFill>
                  <a:srgbClr val="CC0000"/>
                </a:solidFill>
                <a:latin typeface="+mj-lt"/>
                <a:ea typeface="+mj-ea"/>
              </a:rPr>
              <a:t>mid</a:t>
            </a:r>
            <a:r>
              <a:rPr kumimoji="1" lang="en-US" altLang="zh-CN" sz="2400" b="0" dirty="0">
                <a:solidFill>
                  <a:srgbClr val="800000"/>
                </a:solidFill>
                <a:latin typeface="+mj-lt"/>
                <a:ea typeface="+mj-ea"/>
              </a:rPr>
              <a:t> </a:t>
            </a:r>
            <a:r>
              <a:rPr kumimoji="1" lang="en-US" altLang="zh-CN" sz="2400" b="0" dirty="0">
                <a:latin typeface="+mj-lt"/>
                <a:ea typeface="+mj-ea"/>
              </a:rPr>
              <a:t>= (</a:t>
            </a:r>
            <a:r>
              <a:rPr kumimoji="1" lang="en-US" altLang="zh-CN" sz="2400" b="0" dirty="0" err="1">
                <a:latin typeface="+mj-lt"/>
                <a:ea typeface="+mj-ea"/>
              </a:rPr>
              <a:t>low+high</a:t>
            </a:r>
            <a:r>
              <a:rPr kumimoji="1" lang="en-US" altLang="zh-CN" sz="2400" b="0" dirty="0">
                <a:latin typeface="+mj-lt"/>
                <a:ea typeface="+mj-ea"/>
              </a:rPr>
              <a:t>)/2</a:t>
            </a:r>
          </a:p>
        </p:txBody>
      </p:sp>
    </p:spTree>
    <p:extLst>
      <p:ext uri="{BB962C8B-B14F-4D97-AF65-F5344CB8AC3E}">
        <p14:creationId xmlns:p14="http://schemas.microsoft.com/office/powerpoint/2010/main" val="114977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8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8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8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1" grpId="0" autoUpdateAnimBg="0"/>
      <p:bldP spid="280582" grpId="0" animBg="1"/>
      <p:bldP spid="280583" grpId="0" autoUpdateAnimBg="0"/>
      <p:bldP spid="280584" grpId="0" animBg="1"/>
      <p:bldP spid="280585" grpId="0" animBg="1"/>
      <p:bldP spid="280586" grpId="0" animBg="1"/>
      <p:bldP spid="280587" grpId="0" autoUpdateAnimBg="0"/>
      <p:bldP spid="280588" grpId="0" autoUpdateAnimBg="0"/>
      <p:bldP spid="280589" grpId="0" autoUpdateAnimBg="0"/>
      <p:bldP spid="280590" grpId="0" animBg="1"/>
      <p:bldP spid="280591" grpId="0" autoUpdateAnimBg="0"/>
      <p:bldP spid="280592" grpId="0" animBg="1"/>
      <p:bldP spid="280593" grpId="0" animBg="1" autoUpdateAnimBg="0"/>
      <p:bldP spid="280594" grpId="0" animBg="1"/>
      <p:bldP spid="280595" grpId="0" autoUpdateAnimBg="0"/>
      <p:bldP spid="280596" grpId="0" animBg="1"/>
      <p:bldP spid="280597" grpId="0" animBg="1" autoUpdateAnimBg="0"/>
      <p:bldP spid="280598" grpId="0" animBg="1"/>
      <p:bldP spid="280599" grpId="0" animBg="1" autoUpdateAnimBg="0"/>
      <p:bldP spid="280600" grpId="0" animBg="1"/>
      <p:bldP spid="280601" grpId="0" autoUpdateAnimBg="0"/>
      <p:bldP spid="280602" grpId="0" animBg="1"/>
      <p:bldP spid="280603" grpId="0" animBg="1" autoUpdateAnimBg="0"/>
      <p:bldP spid="280604" grpId="0" animBg="1"/>
      <p:bldP spid="280605" grpId="0" autoUpdateAnimBg="0"/>
      <p:bldP spid="28060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2、折半查找</a:t>
            </a:r>
            <a:r>
              <a:rPr lang="zh-CN" altLang="en-US" dirty="0" smtClean="0"/>
              <a:t>算法 </a:t>
            </a:r>
            <a:r>
              <a:rPr lang="en-US" altLang="zh-CN" dirty="0" smtClean="0"/>
              <a:t>★</a:t>
            </a:r>
            <a:endParaRPr lang="zh-CN" altLang="en-US" dirty="0"/>
          </a:p>
        </p:txBody>
      </p:sp>
      <p:sp>
        <p:nvSpPr>
          <p:cNvPr id="281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03648" y="1628775"/>
            <a:ext cx="7740352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0" dirty="0" err="1">
                <a:solidFill>
                  <a:srgbClr val="0033CC"/>
                </a:solidFill>
                <a:latin typeface="+mj-lt"/>
                <a:ea typeface="+mj-ea"/>
              </a:rPr>
              <a:t>int</a:t>
            </a:r>
            <a:r>
              <a:rPr lang="en-US" altLang="zh-CN" sz="2400" b="0" dirty="0">
                <a:latin typeface="+mj-lt"/>
                <a:ea typeface="+mj-ea"/>
              </a:rPr>
              <a:t> </a:t>
            </a:r>
            <a:r>
              <a:rPr lang="en-US" altLang="zh-CN" sz="2400" dirty="0" err="1"/>
              <a:t>BinSrch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 ],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key,low,high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0" dirty="0" smtClean="0">
                <a:latin typeface="+mj-lt"/>
                <a:ea typeface="+mj-ea"/>
              </a:rPr>
              <a:t>{</a:t>
            </a:r>
            <a:endParaRPr lang="en-US" altLang="zh-CN" sz="2400" b="0" dirty="0">
              <a:latin typeface="+mj-lt"/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33CC"/>
                </a:solidFill>
              </a:rPr>
              <a:t>       </a:t>
            </a:r>
            <a:r>
              <a:rPr lang="en-US" altLang="zh-CN" sz="2400" dirty="0" err="1" smtClean="0">
                <a:solidFill>
                  <a:srgbClr val="0033CC"/>
                </a:solidFill>
              </a:rPr>
              <a:t>int</a:t>
            </a:r>
            <a:r>
              <a:rPr lang="en-US" altLang="zh-CN" sz="2400" dirty="0" smtClean="0"/>
              <a:t> mid;</a:t>
            </a:r>
            <a:endParaRPr lang="en-US" altLang="zh-CN" sz="2400" b="0" dirty="0" smtClean="0">
              <a:latin typeface="+mj-lt"/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0" dirty="0" smtClean="0">
                <a:latin typeface="+mj-lt"/>
                <a:ea typeface="+mj-ea"/>
              </a:rPr>
              <a:t>       </a:t>
            </a:r>
            <a:r>
              <a:rPr lang="en-US" altLang="zh-CN" sz="2400" b="0" dirty="0">
                <a:solidFill>
                  <a:srgbClr val="0033CC"/>
                </a:solidFill>
                <a:latin typeface="+mj-lt"/>
                <a:ea typeface="+mj-ea"/>
              </a:rPr>
              <a:t>while</a:t>
            </a:r>
            <a:r>
              <a:rPr lang="en-US" altLang="zh-CN" sz="2400" b="0" dirty="0">
                <a:latin typeface="+mj-lt"/>
                <a:ea typeface="+mj-ea"/>
              </a:rPr>
              <a:t>(low&lt;=high</a:t>
            </a:r>
            <a:r>
              <a:rPr lang="en-US" altLang="zh-CN" sz="2400" b="0" dirty="0" smtClean="0">
                <a:latin typeface="+mj-lt"/>
                <a:ea typeface="+mj-ea"/>
              </a:rPr>
              <a:t>)</a:t>
            </a:r>
            <a:r>
              <a:rPr lang="en-US" altLang="zh-CN" sz="2400" dirty="0"/>
              <a:t> ; </a:t>
            </a:r>
            <a:r>
              <a:rPr lang="en-US" altLang="zh-CN" sz="2400" b="1" dirty="0">
                <a:solidFill>
                  <a:srgbClr val="00B050"/>
                </a:solidFill>
                <a:latin typeface="+mj-lt"/>
                <a:ea typeface="+mj-ea"/>
              </a:rPr>
              <a:t>//</a:t>
            </a:r>
            <a:r>
              <a:rPr lang="en-US" altLang="zh-CN" sz="2400" b="1" dirty="0" smtClean="0">
                <a:solidFill>
                  <a:srgbClr val="00B050"/>
                </a:solidFill>
                <a:latin typeface="+mj-lt"/>
                <a:ea typeface="+mj-ea"/>
              </a:rPr>
              <a:t>low=high</a:t>
            </a:r>
            <a:r>
              <a:rPr lang="zh-CN" altLang="en-US" sz="2400" b="1" dirty="0" smtClean="0">
                <a:solidFill>
                  <a:srgbClr val="00B050"/>
                </a:solidFill>
                <a:latin typeface="+mj-lt"/>
                <a:ea typeface="+mj-ea"/>
              </a:rPr>
              <a:t>还没有找到下次会跳出</a:t>
            </a:r>
            <a:endParaRPr lang="en-US" altLang="zh-CN" sz="2400" b="1" dirty="0">
              <a:solidFill>
                <a:srgbClr val="00B050"/>
              </a:solidFill>
              <a:latin typeface="+mj-lt"/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>
                <a:latin typeface="+mj-lt"/>
                <a:ea typeface="+mj-ea"/>
              </a:rPr>
              <a:t>       {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+mj-lt"/>
                <a:ea typeface="+mj-ea"/>
              </a:rPr>
              <a:t>       	</a:t>
            </a:r>
            <a:r>
              <a:rPr lang="en-US" altLang="zh-CN" sz="2400" b="0" dirty="0" smtClean="0">
                <a:latin typeface="+mj-lt"/>
                <a:ea typeface="+mj-ea"/>
              </a:rPr>
              <a:t>mid </a:t>
            </a:r>
            <a:r>
              <a:rPr lang="en-US" altLang="zh-CN" sz="2400" b="0" dirty="0">
                <a:latin typeface="+mj-lt"/>
                <a:ea typeface="+mj-ea"/>
              </a:rPr>
              <a:t>=  (</a:t>
            </a:r>
            <a:r>
              <a:rPr lang="en-US" altLang="zh-CN" sz="2400" b="0" dirty="0" err="1">
                <a:latin typeface="+mj-lt"/>
                <a:ea typeface="+mj-ea"/>
              </a:rPr>
              <a:t>low+high</a:t>
            </a:r>
            <a:r>
              <a:rPr lang="en-US" altLang="zh-CN" sz="2400" b="0" dirty="0">
                <a:latin typeface="+mj-lt"/>
                <a:ea typeface="+mj-ea"/>
              </a:rPr>
              <a:t>)/2;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>
                <a:latin typeface="+mj-lt"/>
                <a:ea typeface="+mj-ea"/>
              </a:rPr>
              <a:t>            </a:t>
            </a:r>
            <a:r>
              <a:rPr lang="en-US" altLang="zh-CN" sz="2400" b="0" dirty="0">
                <a:solidFill>
                  <a:srgbClr val="0033CC"/>
                </a:solidFill>
                <a:latin typeface="+mj-lt"/>
                <a:ea typeface="+mj-ea"/>
              </a:rPr>
              <a:t>if</a:t>
            </a:r>
            <a:r>
              <a:rPr lang="en-US" altLang="zh-CN" sz="2400" b="0" dirty="0">
                <a:latin typeface="+mj-lt"/>
                <a:ea typeface="+mj-ea"/>
              </a:rPr>
              <a:t>(key==a[mid]) 	return mid;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>
                <a:latin typeface="+mj-lt"/>
                <a:ea typeface="+mj-ea"/>
              </a:rPr>
              <a:t>       	</a:t>
            </a:r>
            <a:r>
              <a:rPr lang="en-US" altLang="zh-CN" sz="2400" b="0" dirty="0">
                <a:solidFill>
                  <a:srgbClr val="0033CC"/>
                </a:solidFill>
                <a:latin typeface="+mj-lt"/>
                <a:ea typeface="+mj-ea"/>
              </a:rPr>
              <a:t>else if</a:t>
            </a:r>
            <a:r>
              <a:rPr lang="en-US" altLang="zh-CN" sz="2400" b="0" dirty="0">
                <a:latin typeface="+mj-lt"/>
                <a:ea typeface="+mj-ea"/>
              </a:rPr>
              <a:t> (key&lt;a[mid]) 	high=mid-1</a:t>
            </a:r>
            <a:r>
              <a:rPr lang="en-US" altLang="zh-CN" sz="2400" b="0" dirty="0" smtClean="0">
                <a:latin typeface="+mj-lt"/>
                <a:ea typeface="+mj-ea"/>
              </a:rPr>
              <a:t>; </a:t>
            </a:r>
            <a:r>
              <a:rPr lang="en-US" altLang="zh-CN" sz="2400" b="1" dirty="0" smtClean="0">
                <a:solidFill>
                  <a:srgbClr val="00B050"/>
                </a:solidFill>
                <a:latin typeface="+mj-lt"/>
                <a:ea typeface="+mj-ea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+mj-lt"/>
                <a:ea typeface="+mj-ea"/>
              </a:rPr>
              <a:t>注意边界情况</a:t>
            </a:r>
            <a:endParaRPr lang="en-US" altLang="zh-CN" sz="2400" b="1" dirty="0">
              <a:solidFill>
                <a:srgbClr val="00B050"/>
              </a:solidFill>
              <a:latin typeface="+mj-lt"/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+mj-lt"/>
                <a:ea typeface="+mj-ea"/>
              </a:rPr>
              <a:t>       	</a:t>
            </a:r>
            <a:r>
              <a:rPr lang="en-US" altLang="zh-CN" sz="2400" b="0" dirty="0">
                <a:solidFill>
                  <a:srgbClr val="0033CC"/>
                </a:solidFill>
                <a:latin typeface="+mj-lt"/>
                <a:ea typeface="+mj-ea"/>
              </a:rPr>
              <a:t>else</a:t>
            </a:r>
            <a:r>
              <a:rPr lang="en-US" altLang="zh-CN" sz="2400" b="0" dirty="0">
                <a:latin typeface="+mj-lt"/>
                <a:ea typeface="+mj-ea"/>
              </a:rPr>
              <a:t> 	low=mid+1;   </a:t>
            </a:r>
            <a:r>
              <a:rPr lang="en-US" altLang="zh-CN" sz="2400" b="0" dirty="0" smtClean="0">
                <a:latin typeface="+mj-lt"/>
                <a:ea typeface="+mj-ea"/>
              </a:rPr>
              <a:t>	</a:t>
            </a:r>
            <a:r>
              <a:rPr lang="en-US" altLang="zh-CN" sz="2400" dirty="0">
                <a:latin typeface="+mj-lt"/>
                <a:ea typeface="+mj-ea"/>
              </a:rPr>
              <a:t>	</a:t>
            </a:r>
            <a:r>
              <a:rPr lang="en-US" altLang="zh-CN" sz="2400" b="1" dirty="0">
                <a:solidFill>
                  <a:srgbClr val="00B050"/>
                </a:solidFill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</a:rPr>
              <a:t>以及边界的调整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>
                <a:latin typeface="+mj-lt"/>
                <a:ea typeface="+mj-ea"/>
              </a:rPr>
              <a:t>  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b="0" dirty="0">
                <a:latin typeface="+mj-lt"/>
                <a:ea typeface="+mj-ea"/>
              </a:rPr>
              <a:t>       </a:t>
            </a:r>
            <a:r>
              <a:rPr lang="en-US" altLang="zh-CN" sz="2400" b="0" dirty="0">
                <a:solidFill>
                  <a:srgbClr val="0033CC"/>
                </a:solidFill>
                <a:latin typeface="+mj-lt"/>
                <a:ea typeface="+mj-ea"/>
              </a:rPr>
              <a:t>return</a:t>
            </a:r>
            <a:r>
              <a:rPr lang="en-US" altLang="zh-CN" sz="2400" b="0" dirty="0">
                <a:latin typeface="+mj-lt"/>
                <a:ea typeface="+mj-ea"/>
              </a:rPr>
              <a:t> </a:t>
            </a:r>
            <a:r>
              <a:rPr lang="en-US" altLang="zh-CN" sz="2400" b="0" dirty="0" smtClean="0">
                <a:latin typeface="+mj-lt"/>
                <a:ea typeface="+mj-ea"/>
              </a:rPr>
              <a:t>-1;           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//</a:t>
            </a:r>
            <a:r>
              <a:rPr lang="zh-CN" altLang="zh-CN" sz="2400" b="1" dirty="0">
                <a:solidFill>
                  <a:srgbClr val="00B050"/>
                </a:solidFill>
              </a:rPr>
              <a:t>查找失败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 dirty="0">
                <a:latin typeface="+mj-lt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6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668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8001000" cy="1143000"/>
          </a:xfrm>
        </p:spPr>
        <p:txBody>
          <a:bodyPr/>
          <a:lstStyle/>
          <a:p>
            <a:r>
              <a:rPr lang="zh-CN" altLang="en-US" dirty="0"/>
              <a:t>性能分析：平均查找长度</a:t>
            </a:r>
          </a:p>
        </p:txBody>
      </p:sp>
      <p:sp>
        <p:nvSpPr>
          <p:cNvPr id="282627" name="Oval 3"/>
          <p:cNvSpPr>
            <a:spLocks noChangeArrowheads="1"/>
          </p:cNvSpPr>
          <p:nvPr/>
        </p:nvSpPr>
        <p:spPr bwMode="auto">
          <a:xfrm>
            <a:off x="4722168" y="3152775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+mj-lt"/>
                <a:ea typeface="+mj-ea"/>
              </a:rPr>
              <a:t>6</a:t>
            </a:r>
            <a:endParaRPr kumimoji="1" lang="zh-CN" altLang="en-US" sz="2400" b="0">
              <a:latin typeface="+mj-lt"/>
              <a:ea typeface="+mj-ea"/>
            </a:endParaRPr>
          </a:p>
        </p:txBody>
      </p:sp>
      <p:sp>
        <p:nvSpPr>
          <p:cNvPr id="282628" name="Oval 4"/>
          <p:cNvSpPr>
            <a:spLocks noChangeArrowheads="1"/>
          </p:cNvSpPr>
          <p:nvPr/>
        </p:nvSpPr>
        <p:spPr bwMode="auto">
          <a:xfrm>
            <a:off x="1750368" y="3609975"/>
            <a:ext cx="609600" cy="533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chemeClr val="accent2"/>
                </a:solidFill>
                <a:latin typeface="+mj-lt"/>
                <a:ea typeface="+mj-ea"/>
              </a:rPr>
              <a:t>3</a:t>
            </a:r>
            <a:endParaRPr kumimoji="1" lang="zh-CN" altLang="en-US" sz="2400" b="0">
              <a:latin typeface="+mj-lt"/>
              <a:ea typeface="+mj-ea"/>
            </a:endParaRPr>
          </a:p>
        </p:txBody>
      </p:sp>
      <p:sp>
        <p:nvSpPr>
          <p:cNvPr id="282629" name="Oval 5"/>
          <p:cNvSpPr>
            <a:spLocks noChangeArrowheads="1"/>
          </p:cNvSpPr>
          <p:nvPr/>
        </p:nvSpPr>
        <p:spPr bwMode="auto">
          <a:xfrm>
            <a:off x="6855768" y="3609975"/>
            <a:ext cx="609600" cy="533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chemeClr val="accent2"/>
                </a:solidFill>
                <a:latin typeface="+mj-lt"/>
                <a:ea typeface="+mj-ea"/>
              </a:rPr>
              <a:t>9</a:t>
            </a:r>
            <a:endParaRPr kumimoji="1" lang="zh-CN" altLang="en-US" sz="2400">
              <a:latin typeface="+mj-lt"/>
              <a:ea typeface="+mj-ea"/>
            </a:endParaRPr>
          </a:p>
        </p:txBody>
      </p:sp>
      <p:sp>
        <p:nvSpPr>
          <p:cNvPr id="282630" name="Oval 6"/>
          <p:cNvSpPr>
            <a:spLocks noChangeArrowheads="1"/>
          </p:cNvSpPr>
          <p:nvPr/>
        </p:nvSpPr>
        <p:spPr bwMode="auto">
          <a:xfrm>
            <a:off x="835968" y="4219575"/>
            <a:ext cx="6096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800080"/>
                </a:solidFill>
                <a:latin typeface="+mj-lt"/>
                <a:ea typeface="+mj-ea"/>
              </a:rPr>
              <a:t>1</a:t>
            </a:r>
            <a:endParaRPr kumimoji="1" lang="zh-CN" altLang="en-US" sz="2400" b="0">
              <a:solidFill>
                <a:srgbClr val="800080"/>
              </a:solidFill>
              <a:latin typeface="+mj-lt"/>
              <a:ea typeface="+mj-ea"/>
            </a:endParaRPr>
          </a:p>
        </p:txBody>
      </p:sp>
      <p:sp>
        <p:nvSpPr>
          <p:cNvPr id="282631" name="Oval 7"/>
          <p:cNvSpPr>
            <a:spLocks noChangeArrowheads="1"/>
          </p:cNvSpPr>
          <p:nvPr/>
        </p:nvSpPr>
        <p:spPr bwMode="auto">
          <a:xfrm>
            <a:off x="2740968" y="4143375"/>
            <a:ext cx="6096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800080"/>
                </a:solidFill>
                <a:latin typeface="+mj-lt"/>
                <a:ea typeface="+mj-ea"/>
              </a:rPr>
              <a:t>4</a:t>
            </a:r>
            <a:endParaRPr kumimoji="1" lang="zh-CN" altLang="en-US" sz="2400" b="0">
              <a:solidFill>
                <a:srgbClr val="800080"/>
              </a:solidFill>
              <a:latin typeface="+mj-lt"/>
              <a:ea typeface="+mj-ea"/>
            </a:endParaRPr>
          </a:p>
        </p:txBody>
      </p:sp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683568" y="5286375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33" name="Rectangle 9"/>
          <p:cNvSpPr>
            <a:spLocks noChangeArrowheads="1"/>
          </p:cNvSpPr>
          <p:nvPr/>
        </p:nvSpPr>
        <p:spPr bwMode="auto">
          <a:xfrm>
            <a:off x="1521768" y="5743575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34" name="Rectangle 10"/>
          <p:cNvSpPr>
            <a:spLocks noChangeArrowheads="1"/>
          </p:cNvSpPr>
          <p:nvPr/>
        </p:nvSpPr>
        <p:spPr bwMode="auto">
          <a:xfrm>
            <a:off x="2283768" y="5743575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35" name="Rectangle 11"/>
          <p:cNvSpPr>
            <a:spLocks noChangeArrowheads="1"/>
          </p:cNvSpPr>
          <p:nvPr/>
        </p:nvSpPr>
        <p:spPr bwMode="auto">
          <a:xfrm>
            <a:off x="2817168" y="5057775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36" name="Rectangle 12"/>
          <p:cNvSpPr>
            <a:spLocks noChangeArrowheads="1"/>
          </p:cNvSpPr>
          <p:nvPr/>
        </p:nvSpPr>
        <p:spPr bwMode="auto">
          <a:xfrm>
            <a:off x="3579168" y="5743575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37" name="Rectangle 13"/>
          <p:cNvSpPr>
            <a:spLocks noChangeArrowheads="1"/>
          </p:cNvSpPr>
          <p:nvPr/>
        </p:nvSpPr>
        <p:spPr bwMode="auto">
          <a:xfrm>
            <a:off x="4341168" y="5743575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38" name="Rectangle 14"/>
          <p:cNvSpPr>
            <a:spLocks noChangeArrowheads="1"/>
          </p:cNvSpPr>
          <p:nvPr/>
        </p:nvSpPr>
        <p:spPr bwMode="auto">
          <a:xfrm>
            <a:off x="5026968" y="5057775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39" name="Rectangle 15"/>
          <p:cNvSpPr>
            <a:spLocks noChangeArrowheads="1"/>
          </p:cNvSpPr>
          <p:nvPr/>
        </p:nvSpPr>
        <p:spPr bwMode="auto">
          <a:xfrm>
            <a:off x="5865168" y="5743575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40" name="Rectangle 16"/>
          <p:cNvSpPr>
            <a:spLocks noChangeArrowheads="1"/>
          </p:cNvSpPr>
          <p:nvPr/>
        </p:nvSpPr>
        <p:spPr bwMode="auto">
          <a:xfrm>
            <a:off x="6627168" y="5743575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41" name="Rectangle 17"/>
          <p:cNvSpPr>
            <a:spLocks noChangeArrowheads="1"/>
          </p:cNvSpPr>
          <p:nvPr/>
        </p:nvSpPr>
        <p:spPr bwMode="auto">
          <a:xfrm>
            <a:off x="7389168" y="5057775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42" name="Rectangle 18"/>
          <p:cNvSpPr>
            <a:spLocks noChangeArrowheads="1"/>
          </p:cNvSpPr>
          <p:nvPr/>
        </p:nvSpPr>
        <p:spPr bwMode="auto">
          <a:xfrm>
            <a:off x="8303568" y="5743575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43" name="Rectangle 19"/>
          <p:cNvSpPr>
            <a:spLocks noChangeArrowheads="1"/>
          </p:cNvSpPr>
          <p:nvPr/>
        </p:nvSpPr>
        <p:spPr bwMode="auto">
          <a:xfrm>
            <a:off x="8989368" y="5743575"/>
            <a:ext cx="3048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44" name="Oval 20"/>
          <p:cNvSpPr>
            <a:spLocks noChangeArrowheads="1"/>
          </p:cNvSpPr>
          <p:nvPr/>
        </p:nvSpPr>
        <p:spPr bwMode="auto">
          <a:xfrm>
            <a:off x="1750368" y="4905375"/>
            <a:ext cx="609600" cy="533400"/>
          </a:xfrm>
          <a:prstGeom prst="ellipse">
            <a:avLst/>
          </a:prstGeom>
          <a:solidFill>
            <a:srgbClr val="9D9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latin typeface="+mj-lt"/>
                <a:ea typeface="+mj-ea"/>
              </a:rPr>
              <a:t>2</a:t>
            </a:r>
            <a:endParaRPr kumimoji="1" lang="zh-CN" altLang="en-US" sz="2400" b="0">
              <a:latin typeface="+mj-lt"/>
              <a:ea typeface="+mj-ea"/>
            </a:endParaRPr>
          </a:p>
        </p:txBody>
      </p:sp>
      <p:sp>
        <p:nvSpPr>
          <p:cNvPr id="282645" name="Oval 21"/>
          <p:cNvSpPr>
            <a:spLocks noChangeArrowheads="1"/>
          </p:cNvSpPr>
          <p:nvPr/>
        </p:nvSpPr>
        <p:spPr bwMode="auto">
          <a:xfrm>
            <a:off x="3807768" y="4829175"/>
            <a:ext cx="609600" cy="533400"/>
          </a:xfrm>
          <a:prstGeom prst="ellipse">
            <a:avLst/>
          </a:prstGeom>
          <a:solidFill>
            <a:srgbClr val="9D9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latin typeface="+mj-lt"/>
                <a:ea typeface="+mj-ea"/>
              </a:rPr>
              <a:t>5</a:t>
            </a:r>
            <a:endParaRPr kumimoji="1" lang="zh-CN" altLang="en-US" sz="2400" b="0">
              <a:latin typeface="+mj-lt"/>
              <a:ea typeface="+mj-ea"/>
            </a:endParaRPr>
          </a:p>
        </p:txBody>
      </p:sp>
      <p:sp>
        <p:nvSpPr>
          <p:cNvPr id="282646" name="Oval 22"/>
          <p:cNvSpPr>
            <a:spLocks noChangeArrowheads="1"/>
          </p:cNvSpPr>
          <p:nvPr/>
        </p:nvSpPr>
        <p:spPr bwMode="auto">
          <a:xfrm>
            <a:off x="5407968" y="4143375"/>
            <a:ext cx="6096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800080"/>
                </a:solidFill>
                <a:latin typeface="+mj-lt"/>
                <a:ea typeface="+mj-ea"/>
              </a:rPr>
              <a:t>7</a:t>
            </a:r>
            <a:endParaRPr kumimoji="1" lang="zh-CN" altLang="en-US" sz="2400" b="0">
              <a:solidFill>
                <a:srgbClr val="800080"/>
              </a:solidFill>
              <a:latin typeface="+mj-lt"/>
              <a:ea typeface="+mj-ea"/>
            </a:endParaRPr>
          </a:p>
        </p:txBody>
      </p:sp>
      <p:sp>
        <p:nvSpPr>
          <p:cNvPr id="282647" name="Oval 23"/>
          <p:cNvSpPr>
            <a:spLocks noChangeArrowheads="1"/>
          </p:cNvSpPr>
          <p:nvPr/>
        </p:nvSpPr>
        <p:spPr bwMode="auto">
          <a:xfrm>
            <a:off x="6093768" y="4829175"/>
            <a:ext cx="609600" cy="533400"/>
          </a:xfrm>
          <a:prstGeom prst="ellipse">
            <a:avLst/>
          </a:prstGeom>
          <a:solidFill>
            <a:srgbClr val="9D9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latin typeface="+mj-lt"/>
                <a:ea typeface="+mj-ea"/>
              </a:rPr>
              <a:t>8</a:t>
            </a:r>
            <a:endParaRPr kumimoji="1" lang="zh-CN" altLang="en-US" sz="2400" b="0">
              <a:latin typeface="+mj-lt"/>
              <a:ea typeface="+mj-ea"/>
            </a:endParaRPr>
          </a:p>
        </p:txBody>
      </p:sp>
      <p:sp>
        <p:nvSpPr>
          <p:cNvPr id="282648" name="Oval 24"/>
          <p:cNvSpPr>
            <a:spLocks noChangeArrowheads="1"/>
          </p:cNvSpPr>
          <p:nvPr/>
        </p:nvSpPr>
        <p:spPr bwMode="auto">
          <a:xfrm>
            <a:off x="7770168" y="4219575"/>
            <a:ext cx="6096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800080"/>
                </a:solidFill>
                <a:latin typeface="+mj-lt"/>
                <a:ea typeface="+mj-ea"/>
              </a:rPr>
              <a:t>10</a:t>
            </a:r>
            <a:endParaRPr kumimoji="1" lang="zh-CN" altLang="en-US" sz="2400" b="0">
              <a:solidFill>
                <a:srgbClr val="800080"/>
              </a:solidFill>
              <a:latin typeface="+mj-lt"/>
              <a:ea typeface="+mj-ea"/>
            </a:endParaRPr>
          </a:p>
        </p:txBody>
      </p:sp>
      <p:sp>
        <p:nvSpPr>
          <p:cNvPr id="282649" name="Oval 25"/>
          <p:cNvSpPr>
            <a:spLocks noChangeArrowheads="1"/>
          </p:cNvSpPr>
          <p:nvPr/>
        </p:nvSpPr>
        <p:spPr bwMode="auto">
          <a:xfrm>
            <a:off x="8455968" y="4905375"/>
            <a:ext cx="609600" cy="533400"/>
          </a:xfrm>
          <a:prstGeom prst="ellipse">
            <a:avLst/>
          </a:prstGeom>
          <a:solidFill>
            <a:srgbClr val="9D9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latin typeface="+mj-lt"/>
                <a:ea typeface="+mj-ea"/>
              </a:rPr>
              <a:t>11</a:t>
            </a:r>
            <a:endParaRPr kumimoji="1" lang="zh-CN" altLang="en-US" sz="2400" b="0">
              <a:latin typeface="+mj-lt"/>
              <a:ea typeface="+mj-ea"/>
            </a:endParaRPr>
          </a:p>
        </p:txBody>
      </p:sp>
      <p:sp>
        <p:nvSpPr>
          <p:cNvPr id="282650" name="Line 26"/>
          <p:cNvSpPr>
            <a:spLocks noChangeShapeType="1"/>
          </p:cNvSpPr>
          <p:nvPr/>
        </p:nvSpPr>
        <p:spPr bwMode="auto">
          <a:xfrm flipH="1">
            <a:off x="2359968" y="3457575"/>
            <a:ext cx="22860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51" name="Line 27"/>
          <p:cNvSpPr>
            <a:spLocks noChangeShapeType="1"/>
          </p:cNvSpPr>
          <p:nvPr/>
        </p:nvSpPr>
        <p:spPr bwMode="auto">
          <a:xfrm>
            <a:off x="5407968" y="3457575"/>
            <a:ext cx="15240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52" name="Line 28"/>
          <p:cNvSpPr>
            <a:spLocks noChangeShapeType="1"/>
          </p:cNvSpPr>
          <p:nvPr/>
        </p:nvSpPr>
        <p:spPr bwMode="auto">
          <a:xfrm flipH="1">
            <a:off x="1369368" y="4067175"/>
            <a:ext cx="3810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53" name="Line 29"/>
          <p:cNvSpPr>
            <a:spLocks noChangeShapeType="1"/>
          </p:cNvSpPr>
          <p:nvPr/>
        </p:nvSpPr>
        <p:spPr bwMode="auto">
          <a:xfrm flipH="1">
            <a:off x="835968" y="4752975"/>
            <a:ext cx="1524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54" name="Line 30"/>
          <p:cNvSpPr>
            <a:spLocks noChangeShapeType="1"/>
          </p:cNvSpPr>
          <p:nvPr/>
        </p:nvSpPr>
        <p:spPr bwMode="auto">
          <a:xfrm>
            <a:off x="1445568" y="4600575"/>
            <a:ext cx="3810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55" name="Line 31"/>
          <p:cNvSpPr>
            <a:spLocks noChangeShapeType="1"/>
          </p:cNvSpPr>
          <p:nvPr/>
        </p:nvSpPr>
        <p:spPr bwMode="auto">
          <a:xfrm flipH="1">
            <a:off x="1674168" y="5362575"/>
            <a:ext cx="152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56" name="Line 32"/>
          <p:cNvSpPr>
            <a:spLocks noChangeShapeType="1"/>
          </p:cNvSpPr>
          <p:nvPr/>
        </p:nvSpPr>
        <p:spPr bwMode="auto">
          <a:xfrm>
            <a:off x="2283768" y="5362575"/>
            <a:ext cx="152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57" name="Line 33"/>
          <p:cNvSpPr>
            <a:spLocks noChangeShapeType="1"/>
          </p:cNvSpPr>
          <p:nvPr/>
        </p:nvSpPr>
        <p:spPr bwMode="auto">
          <a:xfrm>
            <a:off x="2283768" y="4067175"/>
            <a:ext cx="4572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58" name="Line 34"/>
          <p:cNvSpPr>
            <a:spLocks noChangeShapeType="1"/>
          </p:cNvSpPr>
          <p:nvPr/>
        </p:nvSpPr>
        <p:spPr bwMode="auto">
          <a:xfrm>
            <a:off x="2969568" y="4676775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59" name="Line 35"/>
          <p:cNvSpPr>
            <a:spLocks noChangeShapeType="1"/>
          </p:cNvSpPr>
          <p:nvPr/>
        </p:nvSpPr>
        <p:spPr bwMode="auto">
          <a:xfrm>
            <a:off x="4264968" y="5286375"/>
            <a:ext cx="228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60" name="Line 36"/>
          <p:cNvSpPr>
            <a:spLocks noChangeShapeType="1"/>
          </p:cNvSpPr>
          <p:nvPr/>
        </p:nvSpPr>
        <p:spPr bwMode="auto">
          <a:xfrm>
            <a:off x="3350568" y="4524375"/>
            <a:ext cx="533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61" name="Line 37"/>
          <p:cNvSpPr>
            <a:spLocks noChangeShapeType="1"/>
          </p:cNvSpPr>
          <p:nvPr/>
        </p:nvSpPr>
        <p:spPr bwMode="auto">
          <a:xfrm flipH="1">
            <a:off x="3731568" y="5286375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62" name="Line 38"/>
          <p:cNvSpPr>
            <a:spLocks noChangeShapeType="1"/>
          </p:cNvSpPr>
          <p:nvPr/>
        </p:nvSpPr>
        <p:spPr bwMode="auto">
          <a:xfrm flipH="1">
            <a:off x="5941368" y="3838575"/>
            <a:ext cx="914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63" name="Line 39"/>
          <p:cNvSpPr>
            <a:spLocks noChangeShapeType="1"/>
          </p:cNvSpPr>
          <p:nvPr/>
        </p:nvSpPr>
        <p:spPr bwMode="auto">
          <a:xfrm flipH="1">
            <a:off x="5179368" y="4600575"/>
            <a:ext cx="3048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64" name="Line 40"/>
          <p:cNvSpPr>
            <a:spLocks noChangeShapeType="1"/>
          </p:cNvSpPr>
          <p:nvPr/>
        </p:nvSpPr>
        <p:spPr bwMode="auto">
          <a:xfrm>
            <a:off x="5941368" y="4600575"/>
            <a:ext cx="3048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65" name="Line 41"/>
          <p:cNvSpPr>
            <a:spLocks noChangeShapeType="1"/>
          </p:cNvSpPr>
          <p:nvPr/>
        </p:nvSpPr>
        <p:spPr bwMode="auto">
          <a:xfrm flipH="1">
            <a:off x="6093768" y="5362575"/>
            <a:ext cx="152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66" name="Line 42"/>
          <p:cNvSpPr>
            <a:spLocks noChangeShapeType="1"/>
          </p:cNvSpPr>
          <p:nvPr/>
        </p:nvSpPr>
        <p:spPr bwMode="auto">
          <a:xfrm>
            <a:off x="6550968" y="5362575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67" name="Line 43"/>
          <p:cNvSpPr>
            <a:spLocks noChangeShapeType="1"/>
          </p:cNvSpPr>
          <p:nvPr/>
        </p:nvSpPr>
        <p:spPr bwMode="auto">
          <a:xfrm>
            <a:off x="7465368" y="3914775"/>
            <a:ext cx="5334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68" name="Line 44"/>
          <p:cNvSpPr>
            <a:spLocks noChangeShapeType="1"/>
          </p:cNvSpPr>
          <p:nvPr/>
        </p:nvSpPr>
        <p:spPr bwMode="auto">
          <a:xfrm flipH="1">
            <a:off x="7541568" y="4676775"/>
            <a:ext cx="3048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69" name="Line 45"/>
          <p:cNvSpPr>
            <a:spLocks noChangeShapeType="1"/>
          </p:cNvSpPr>
          <p:nvPr/>
        </p:nvSpPr>
        <p:spPr bwMode="auto">
          <a:xfrm>
            <a:off x="8379768" y="4600575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70" name="Line 46"/>
          <p:cNvSpPr>
            <a:spLocks noChangeShapeType="1"/>
          </p:cNvSpPr>
          <p:nvPr/>
        </p:nvSpPr>
        <p:spPr bwMode="auto">
          <a:xfrm flipH="1">
            <a:off x="8455968" y="5438775"/>
            <a:ext cx="1524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71" name="Line 47"/>
          <p:cNvSpPr>
            <a:spLocks noChangeShapeType="1"/>
          </p:cNvSpPr>
          <p:nvPr/>
        </p:nvSpPr>
        <p:spPr bwMode="auto">
          <a:xfrm>
            <a:off x="8913168" y="5438775"/>
            <a:ext cx="1524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j-lt"/>
              <a:ea typeface="+mj-ea"/>
            </a:endParaRPr>
          </a:p>
        </p:txBody>
      </p:sp>
      <p:sp>
        <p:nvSpPr>
          <p:cNvPr id="282672" name="Text Box 48"/>
          <p:cNvSpPr txBox="1">
            <a:spLocks noChangeArrowheads="1"/>
          </p:cNvSpPr>
          <p:nvPr/>
        </p:nvSpPr>
        <p:spPr bwMode="auto">
          <a:xfrm>
            <a:off x="1689746" y="2852936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0">
                <a:solidFill>
                  <a:srgbClr val="00006C"/>
                </a:solidFill>
                <a:latin typeface="+mj-lt"/>
                <a:ea typeface="+mj-ea"/>
              </a:rPr>
              <a:t>判定树</a:t>
            </a:r>
            <a:endParaRPr kumimoji="1" lang="zh-CN" altLang="en-US" sz="3600" b="0">
              <a:latin typeface="+mj-lt"/>
              <a:ea typeface="+mj-ea"/>
            </a:endParaRPr>
          </a:p>
        </p:txBody>
      </p:sp>
      <p:graphicFrame>
        <p:nvGraphicFramePr>
          <p:cNvPr id="28267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50848"/>
              </p:ext>
            </p:extLst>
          </p:nvPr>
        </p:nvGraphicFramePr>
        <p:xfrm>
          <a:off x="1146175" y="1704975"/>
          <a:ext cx="812165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Document" r:id="rId4" imgW="8524783" imgH="1336137" progId="Word.Document.8">
                  <p:embed/>
                </p:oleObj>
              </mc:Choice>
              <mc:Fallback>
                <p:oleObj name="Document" r:id="rId4" imgW="8524783" imgH="13361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1704975"/>
                        <a:ext cx="812165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74" name="Text Box 50"/>
          <p:cNvSpPr txBox="1">
            <a:spLocks noChangeArrowheads="1"/>
          </p:cNvSpPr>
          <p:nvPr/>
        </p:nvSpPr>
        <p:spPr bwMode="auto">
          <a:xfrm>
            <a:off x="5264696" y="2132856"/>
            <a:ext cx="399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  <a:latin typeface="+mj-lt"/>
                <a:ea typeface="+mj-ea"/>
              </a:rPr>
              <a:t>1</a:t>
            </a:r>
            <a:endParaRPr kumimoji="1" lang="zh-CN" altLang="en-US" sz="2800" b="0">
              <a:latin typeface="+mj-lt"/>
              <a:ea typeface="+mj-ea"/>
            </a:endParaRPr>
          </a:p>
        </p:txBody>
      </p:sp>
      <p:sp>
        <p:nvSpPr>
          <p:cNvPr id="282675" name="Text Box 51"/>
          <p:cNvSpPr txBox="1">
            <a:spLocks noChangeArrowheads="1"/>
          </p:cNvSpPr>
          <p:nvPr/>
        </p:nvSpPr>
        <p:spPr bwMode="auto">
          <a:xfrm>
            <a:off x="3207296" y="2132856"/>
            <a:ext cx="399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0">
                <a:solidFill>
                  <a:schemeClr val="accent2"/>
                </a:solidFill>
                <a:latin typeface="+mj-lt"/>
                <a:ea typeface="+mj-ea"/>
              </a:rPr>
              <a:t>2</a:t>
            </a:r>
            <a:endParaRPr kumimoji="1" lang="zh-CN" altLang="en-US" sz="2800" b="0">
              <a:latin typeface="+mj-lt"/>
              <a:ea typeface="+mj-ea"/>
            </a:endParaRPr>
          </a:p>
        </p:txBody>
      </p:sp>
      <p:sp>
        <p:nvSpPr>
          <p:cNvPr id="282676" name="Text Box 52"/>
          <p:cNvSpPr txBox="1">
            <a:spLocks noChangeArrowheads="1"/>
          </p:cNvSpPr>
          <p:nvPr/>
        </p:nvSpPr>
        <p:spPr bwMode="auto">
          <a:xfrm>
            <a:off x="7353846" y="2132856"/>
            <a:ext cx="399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0">
                <a:solidFill>
                  <a:schemeClr val="accent2"/>
                </a:solidFill>
                <a:latin typeface="+mj-lt"/>
                <a:ea typeface="+mj-ea"/>
              </a:rPr>
              <a:t>2</a:t>
            </a:r>
            <a:endParaRPr kumimoji="1" lang="zh-CN" altLang="en-US" sz="2800" b="0">
              <a:latin typeface="+mj-lt"/>
              <a:ea typeface="+mj-ea"/>
            </a:endParaRPr>
          </a:p>
        </p:txBody>
      </p:sp>
      <p:sp>
        <p:nvSpPr>
          <p:cNvPr id="282677" name="Text Box 53"/>
          <p:cNvSpPr txBox="1">
            <a:spLocks noChangeArrowheads="1"/>
          </p:cNvSpPr>
          <p:nvPr/>
        </p:nvSpPr>
        <p:spPr bwMode="auto">
          <a:xfrm>
            <a:off x="1835696" y="2132856"/>
            <a:ext cx="399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0">
                <a:solidFill>
                  <a:srgbClr val="800000"/>
                </a:solidFill>
                <a:latin typeface="+mj-lt"/>
                <a:ea typeface="+mj-ea"/>
              </a:rPr>
              <a:t>3</a:t>
            </a:r>
            <a:endParaRPr kumimoji="1" lang="zh-CN" altLang="en-US" sz="2800" b="0">
              <a:solidFill>
                <a:srgbClr val="800000"/>
              </a:solidFill>
              <a:latin typeface="+mj-lt"/>
              <a:ea typeface="+mj-ea"/>
            </a:endParaRPr>
          </a:p>
        </p:txBody>
      </p:sp>
      <p:sp>
        <p:nvSpPr>
          <p:cNvPr id="282678" name="Text Box 54"/>
          <p:cNvSpPr txBox="1">
            <a:spLocks noChangeArrowheads="1"/>
          </p:cNvSpPr>
          <p:nvPr/>
        </p:nvSpPr>
        <p:spPr bwMode="auto">
          <a:xfrm>
            <a:off x="3893096" y="2132856"/>
            <a:ext cx="399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0">
                <a:solidFill>
                  <a:srgbClr val="800000"/>
                </a:solidFill>
                <a:latin typeface="+mj-lt"/>
                <a:ea typeface="+mj-ea"/>
              </a:rPr>
              <a:t>3</a:t>
            </a:r>
            <a:endParaRPr kumimoji="1" lang="zh-CN" altLang="en-US" sz="2800" b="0">
              <a:solidFill>
                <a:srgbClr val="800000"/>
              </a:solidFill>
              <a:latin typeface="+mj-lt"/>
              <a:ea typeface="+mj-ea"/>
            </a:endParaRPr>
          </a:p>
        </p:txBody>
      </p:sp>
      <p:sp>
        <p:nvSpPr>
          <p:cNvPr id="282679" name="Text Box 55"/>
          <p:cNvSpPr txBox="1">
            <a:spLocks noChangeArrowheads="1"/>
          </p:cNvSpPr>
          <p:nvPr/>
        </p:nvSpPr>
        <p:spPr bwMode="auto">
          <a:xfrm>
            <a:off x="5982246" y="2132856"/>
            <a:ext cx="399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0">
                <a:solidFill>
                  <a:srgbClr val="800000"/>
                </a:solidFill>
                <a:latin typeface="+mj-lt"/>
                <a:ea typeface="+mj-ea"/>
              </a:rPr>
              <a:t>3</a:t>
            </a:r>
            <a:endParaRPr kumimoji="1" lang="zh-CN" altLang="en-US" sz="2800" b="0">
              <a:solidFill>
                <a:srgbClr val="800000"/>
              </a:solidFill>
              <a:latin typeface="+mj-lt"/>
              <a:ea typeface="+mj-ea"/>
            </a:endParaRPr>
          </a:p>
        </p:txBody>
      </p:sp>
      <p:sp>
        <p:nvSpPr>
          <p:cNvPr id="282680" name="Text Box 56"/>
          <p:cNvSpPr txBox="1">
            <a:spLocks noChangeArrowheads="1"/>
          </p:cNvSpPr>
          <p:nvPr/>
        </p:nvSpPr>
        <p:spPr bwMode="auto">
          <a:xfrm>
            <a:off x="8039646" y="2132856"/>
            <a:ext cx="399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0">
                <a:solidFill>
                  <a:srgbClr val="800000"/>
                </a:solidFill>
                <a:latin typeface="+mj-lt"/>
                <a:ea typeface="+mj-ea"/>
              </a:rPr>
              <a:t>3</a:t>
            </a:r>
            <a:endParaRPr kumimoji="1" lang="zh-CN" altLang="en-US" sz="2800" b="0">
              <a:solidFill>
                <a:srgbClr val="800000"/>
              </a:solidFill>
              <a:latin typeface="+mj-lt"/>
              <a:ea typeface="+mj-ea"/>
            </a:endParaRPr>
          </a:p>
        </p:txBody>
      </p:sp>
      <p:sp>
        <p:nvSpPr>
          <p:cNvPr id="282681" name="Text Box 57"/>
          <p:cNvSpPr txBox="1">
            <a:spLocks noChangeArrowheads="1"/>
          </p:cNvSpPr>
          <p:nvPr/>
        </p:nvSpPr>
        <p:spPr bwMode="auto">
          <a:xfrm>
            <a:off x="2537371" y="2132856"/>
            <a:ext cx="399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>
                <a:solidFill>
                  <a:srgbClr val="9D9DFF"/>
                </a:solidFill>
                <a:latin typeface="+mj-lt"/>
                <a:ea typeface="+mj-ea"/>
              </a:rPr>
              <a:t>4</a:t>
            </a:r>
            <a:endParaRPr kumimoji="1" lang="zh-CN" altLang="en-US" sz="2800" b="0">
              <a:latin typeface="+mj-lt"/>
              <a:ea typeface="+mj-ea"/>
            </a:endParaRPr>
          </a:p>
        </p:txBody>
      </p:sp>
      <p:sp>
        <p:nvSpPr>
          <p:cNvPr id="282682" name="Text Box 58"/>
          <p:cNvSpPr txBox="1">
            <a:spLocks noChangeArrowheads="1"/>
          </p:cNvSpPr>
          <p:nvPr/>
        </p:nvSpPr>
        <p:spPr bwMode="auto">
          <a:xfrm>
            <a:off x="4578896" y="2132856"/>
            <a:ext cx="399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>
                <a:solidFill>
                  <a:srgbClr val="9D9DFF"/>
                </a:solidFill>
                <a:latin typeface="+mj-lt"/>
                <a:ea typeface="+mj-ea"/>
              </a:rPr>
              <a:t>4</a:t>
            </a:r>
            <a:endParaRPr kumimoji="1" lang="zh-CN" altLang="en-US" sz="2800" b="0">
              <a:latin typeface="+mj-lt"/>
              <a:ea typeface="+mj-ea"/>
            </a:endParaRPr>
          </a:p>
        </p:txBody>
      </p:sp>
      <p:sp>
        <p:nvSpPr>
          <p:cNvPr id="282683" name="Text Box 59"/>
          <p:cNvSpPr txBox="1">
            <a:spLocks noChangeArrowheads="1"/>
          </p:cNvSpPr>
          <p:nvPr/>
        </p:nvSpPr>
        <p:spPr bwMode="auto">
          <a:xfrm>
            <a:off x="6652171" y="2132856"/>
            <a:ext cx="399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>
                <a:solidFill>
                  <a:srgbClr val="9D9DFF"/>
                </a:solidFill>
                <a:latin typeface="+mj-lt"/>
                <a:ea typeface="+mj-ea"/>
              </a:rPr>
              <a:t>4</a:t>
            </a:r>
            <a:endParaRPr kumimoji="1" lang="zh-CN" altLang="en-US" sz="2800" b="0">
              <a:latin typeface="+mj-lt"/>
              <a:ea typeface="+mj-ea"/>
            </a:endParaRPr>
          </a:p>
        </p:txBody>
      </p:sp>
      <p:sp>
        <p:nvSpPr>
          <p:cNvPr id="282684" name="Text Box 60"/>
          <p:cNvSpPr txBox="1">
            <a:spLocks noChangeArrowheads="1"/>
          </p:cNvSpPr>
          <p:nvPr/>
        </p:nvSpPr>
        <p:spPr bwMode="auto">
          <a:xfrm>
            <a:off x="8709571" y="2132856"/>
            <a:ext cx="399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>
                <a:solidFill>
                  <a:srgbClr val="9D9DFF"/>
                </a:solidFill>
                <a:latin typeface="+mj-lt"/>
                <a:ea typeface="+mj-ea"/>
              </a:rPr>
              <a:t>4</a:t>
            </a:r>
            <a:endParaRPr kumimoji="1" lang="zh-CN" altLang="en-US" sz="2800" b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413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74" grpId="0" autoUpdateAnimBg="0"/>
      <p:bldP spid="282675" grpId="0" autoUpdateAnimBg="0"/>
      <p:bldP spid="282676" grpId="0" autoUpdateAnimBg="0"/>
      <p:bldP spid="282677" grpId="0" autoUpdateAnimBg="0"/>
      <p:bldP spid="282678" grpId="0" autoUpdateAnimBg="0"/>
      <p:bldP spid="282679" grpId="0" autoUpdateAnimBg="0"/>
      <p:bldP spid="282680" grpId="0" autoUpdateAnimBg="0"/>
      <p:bldP spid="282681" grpId="0" autoUpdateAnimBg="0"/>
      <p:bldP spid="282682" grpId="0" autoUpdateAnimBg="0"/>
      <p:bldP spid="282683" grpId="0" autoUpdateAnimBg="0"/>
      <p:bldP spid="28268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填空：</a:t>
            </a:r>
            <a:r>
              <a:rPr lang="en-US" altLang="zh-CN" dirty="0" smtClean="0"/>
              <a:t>1~4,7,8</a:t>
            </a:r>
          </a:p>
          <a:p>
            <a:r>
              <a:rPr lang="zh-CN" altLang="en-US" dirty="0" smtClean="0"/>
              <a:t>思考算法：</a:t>
            </a:r>
            <a:r>
              <a:rPr lang="en-US" altLang="zh-CN" dirty="0" smtClean="0"/>
              <a:t>1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，（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3175308"/>
            <a:ext cx="5256584" cy="4003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70209"/>
            <a:ext cx="5008822" cy="36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8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3375"/>
            <a:ext cx="8001000" cy="1143000"/>
          </a:xfrm>
        </p:spPr>
        <p:txBody>
          <a:bodyPr/>
          <a:lstStyle/>
          <a:p>
            <a:r>
              <a:rPr lang="zh-CN" altLang="en-US" dirty="0"/>
              <a:t>性能分析：1、查找成功</a:t>
            </a:r>
          </a:p>
        </p:txBody>
      </p:sp>
      <p:sp>
        <p:nvSpPr>
          <p:cNvPr id="283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340768"/>
            <a:ext cx="8001000" cy="4250407"/>
          </a:xfrm>
        </p:spPr>
        <p:txBody>
          <a:bodyPr/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A50021"/>
                </a:solidFill>
                <a:latin typeface="+mj-lt"/>
                <a:ea typeface="+mj-ea"/>
              </a:rPr>
              <a:t>         </a:t>
            </a:r>
            <a:r>
              <a:rPr lang="zh-CN" altLang="en-US" dirty="0">
                <a:latin typeface="+mj-lt"/>
                <a:ea typeface="+mj-ea"/>
              </a:rPr>
              <a:t>一般情况下，表长为</a:t>
            </a:r>
            <a:r>
              <a:rPr lang="en-US" altLang="zh-CN" dirty="0">
                <a:latin typeface="+mj-lt"/>
                <a:ea typeface="+mj-ea"/>
              </a:rPr>
              <a:t>n</a:t>
            </a:r>
            <a:r>
              <a:rPr lang="zh-CN" altLang="en-US" dirty="0">
                <a:latin typeface="+mj-lt"/>
                <a:ea typeface="+mj-ea"/>
              </a:rPr>
              <a:t>的折半查找的判定树</a:t>
            </a:r>
            <a:r>
              <a:rPr lang="zh-CN" altLang="en-US" dirty="0" smtClean="0">
                <a:latin typeface="+mj-lt"/>
                <a:ea typeface="+mj-ea"/>
              </a:rPr>
              <a:t>的深度</a:t>
            </a:r>
            <a:r>
              <a:rPr lang="zh-CN" altLang="en-US" dirty="0">
                <a:latin typeface="+mj-lt"/>
                <a:ea typeface="+mj-ea"/>
              </a:rPr>
              <a:t>和含有</a:t>
            </a:r>
            <a:r>
              <a:rPr lang="en-US" altLang="zh-CN" dirty="0">
                <a:latin typeface="+mj-lt"/>
                <a:ea typeface="+mj-ea"/>
              </a:rPr>
              <a:t>n</a:t>
            </a:r>
            <a:r>
              <a:rPr lang="zh-CN" altLang="en-US" dirty="0">
                <a:latin typeface="+mj-lt"/>
                <a:ea typeface="+mj-ea"/>
              </a:rPr>
              <a:t>个结点的完全二叉树的深度相同.因此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 dirty="0">
                <a:solidFill>
                  <a:srgbClr val="A50021"/>
                </a:solidFill>
                <a:latin typeface="+mj-lt"/>
                <a:ea typeface="+mj-ea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 dirty="0">
                <a:solidFill>
                  <a:srgbClr val="A50021"/>
                </a:solidFill>
                <a:latin typeface="+mj-lt"/>
                <a:ea typeface="+mj-ea"/>
              </a:rPr>
              <a:t>  </a:t>
            </a:r>
            <a:endParaRPr lang="zh-CN" altLang="en-US" sz="3200" dirty="0">
              <a:latin typeface="+mj-lt"/>
              <a:ea typeface="+mj-ea"/>
            </a:endParaRPr>
          </a:p>
          <a:p>
            <a:pPr>
              <a:buFont typeface="Wingdings" pitchFamily="2" charset="2"/>
              <a:buNone/>
            </a:pPr>
            <a:endParaRPr lang="zh-CN" altLang="en-US" sz="3200" dirty="0">
              <a:latin typeface="+mj-lt"/>
              <a:ea typeface="+mj-ea"/>
            </a:endParaRPr>
          </a:p>
        </p:txBody>
      </p:sp>
      <p:graphicFrame>
        <p:nvGraphicFramePr>
          <p:cNvPr id="283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797559"/>
              </p:ext>
            </p:extLst>
          </p:nvPr>
        </p:nvGraphicFramePr>
        <p:xfrm>
          <a:off x="1475656" y="3687707"/>
          <a:ext cx="7439744" cy="119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公式" r:id="rId3" imgW="3314520" imgH="482400" progId="Equation.3">
                  <p:embed/>
                </p:oleObj>
              </mc:Choice>
              <mc:Fallback>
                <p:oleObj name="公式" r:id="rId3" imgW="3314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687707"/>
                        <a:ext cx="7439744" cy="1192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1066800" y="4905375"/>
            <a:ext cx="847375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solidFill>
                  <a:srgbClr val="A50021"/>
                </a:solidFill>
                <a:latin typeface="+mj-lt"/>
                <a:ea typeface="+mj-ea"/>
              </a:rPr>
              <a:t>在 </a:t>
            </a:r>
            <a:r>
              <a:rPr kumimoji="1" lang="en-US" altLang="zh-CN" sz="3200" dirty="0">
                <a:solidFill>
                  <a:srgbClr val="A50021"/>
                </a:solidFill>
                <a:latin typeface="+mj-lt"/>
                <a:ea typeface="+mj-ea"/>
              </a:rPr>
              <a:t>n&gt;50 </a:t>
            </a:r>
            <a:r>
              <a:rPr kumimoji="1" lang="zh-CN" altLang="en-US" sz="3200" dirty="0">
                <a:solidFill>
                  <a:srgbClr val="A50021"/>
                </a:solidFill>
                <a:latin typeface="+mj-lt"/>
                <a:ea typeface="+mj-ea"/>
              </a:rPr>
              <a:t>时，可得近似</a:t>
            </a:r>
            <a:r>
              <a:rPr kumimoji="1" lang="zh-CN" altLang="en-US" sz="3200" dirty="0" smtClean="0">
                <a:solidFill>
                  <a:srgbClr val="A50021"/>
                </a:solidFill>
                <a:latin typeface="+mj-lt"/>
                <a:ea typeface="+mj-ea"/>
              </a:rPr>
              <a:t>结果</a:t>
            </a:r>
            <a:r>
              <a:rPr kumimoji="1" lang="en-US" altLang="zh-CN" sz="3200" dirty="0" smtClean="0">
                <a:solidFill>
                  <a:srgbClr val="00B050"/>
                </a:solidFill>
                <a:latin typeface="+mj-lt"/>
                <a:ea typeface="+mj-ea"/>
              </a:rPr>
              <a:t>(</a:t>
            </a:r>
            <a:r>
              <a:rPr kumimoji="1" lang="zh-CN" altLang="en-US" sz="3200" dirty="0" smtClean="0">
                <a:solidFill>
                  <a:srgbClr val="00B050"/>
                </a:solidFill>
                <a:latin typeface="+mj-lt"/>
                <a:ea typeface="+mj-ea"/>
              </a:rPr>
              <a:t>记住结论</a:t>
            </a:r>
            <a:r>
              <a:rPr kumimoji="1" lang="en-US" altLang="zh-CN" sz="3200" dirty="0" smtClean="0">
                <a:solidFill>
                  <a:srgbClr val="00B050"/>
                </a:solidFill>
                <a:latin typeface="+mj-lt"/>
                <a:ea typeface="+mj-ea"/>
              </a:rPr>
              <a:t>)</a:t>
            </a:r>
            <a:endParaRPr kumimoji="1" lang="zh-CN" altLang="en-US" sz="3200" dirty="0">
              <a:solidFill>
                <a:srgbClr val="00B050"/>
              </a:solidFill>
              <a:latin typeface="+mj-lt"/>
              <a:ea typeface="+mj-ea"/>
            </a:endParaRPr>
          </a:p>
        </p:txBody>
      </p:sp>
      <p:graphicFrame>
        <p:nvGraphicFramePr>
          <p:cNvPr id="283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94140"/>
              </p:ext>
            </p:extLst>
          </p:nvPr>
        </p:nvGraphicFramePr>
        <p:xfrm>
          <a:off x="2051720" y="5476464"/>
          <a:ext cx="3739480" cy="63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公式" r:id="rId5" imgW="1384200" imgH="228600" progId="Equation.3">
                  <p:embed/>
                </p:oleObj>
              </mc:Choice>
              <mc:Fallback>
                <p:oleObj name="公式" r:id="rId5" imgW="138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476464"/>
                        <a:ext cx="3739480" cy="632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1219200" y="3076575"/>
            <a:ext cx="78172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3200" dirty="0" smtClean="0">
                <a:solidFill>
                  <a:srgbClr val="A50021"/>
                </a:solidFill>
                <a:latin typeface="+mj-lt"/>
                <a:ea typeface="+mj-ea"/>
              </a:rPr>
              <a:t>(</a:t>
            </a:r>
            <a:r>
              <a:rPr kumimoji="1" lang="zh-CN" altLang="en-US" sz="3200" dirty="0" smtClean="0">
                <a:solidFill>
                  <a:srgbClr val="A50021"/>
                </a:solidFill>
                <a:latin typeface="+mj-lt"/>
                <a:ea typeface="+mj-ea"/>
              </a:rPr>
              <a:t>略</a:t>
            </a:r>
            <a:r>
              <a:rPr kumimoji="1" lang="en-US" altLang="zh-CN" sz="3200" dirty="0" smtClean="0">
                <a:solidFill>
                  <a:srgbClr val="A50021"/>
                </a:solidFill>
                <a:latin typeface="+mj-lt"/>
                <a:ea typeface="+mj-ea"/>
              </a:rPr>
              <a:t>)</a:t>
            </a:r>
            <a:r>
              <a:rPr kumimoji="1" lang="zh-CN" altLang="en-US" sz="3200" dirty="0" smtClean="0">
                <a:solidFill>
                  <a:srgbClr val="A50021"/>
                </a:solidFill>
                <a:latin typeface="+mj-lt"/>
                <a:ea typeface="+mj-ea"/>
              </a:rPr>
              <a:t>假设 </a:t>
            </a:r>
            <a:r>
              <a:rPr kumimoji="1" lang="en-US" altLang="zh-CN" sz="3200" dirty="0">
                <a:solidFill>
                  <a:srgbClr val="A50021"/>
                </a:solidFill>
                <a:latin typeface="+mj-lt"/>
                <a:ea typeface="+mj-ea"/>
              </a:rPr>
              <a:t>n=2</a:t>
            </a:r>
            <a:r>
              <a:rPr kumimoji="1" lang="en-US" altLang="zh-CN" sz="3200" baseline="30000" dirty="0">
                <a:solidFill>
                  <a:srgbClr val="A50021"/>
                </a:solidFill>
                <a:latin typeface="+mj-lt"/>
                <a:ea typeface="+mj-ea"/>
              </a:rPr>
              <a:t>h</a:t>
            </a:r>
            <a:r>
              <a:rPr kumimoji="1" lang="en-US" altLang="zh-CN" sz="3200" dirty="0">
                <a:solidFill>
                  <a:srgbClr val="A50021"/>
                </a:solidFill>
                <a:latin typeface="+mj-lt"/>
                <a:ea typeface="+mj-ea"/>
              </a:rPr>
              <a:t>-1 </a:t>
            </a:r>
            <a:r>
              <a:rPr kumimoji="1" lang="zh-CN" altLang="en-US" sz="3200" dirty="0">
                <a:solidFill>
                  <a:srgbClr val="A50021"/>
                </a:solidFill>
                <a:latin typeface="+mj-lt"/>
                <a:ea typeface="+mj-ea"/>
              </a:rPr>
              <a:t>并且查找概率相等,  则</a:t>
            </a:r>
          </a:p>
        </p:txBody>
      </p:sp>
    </p:spTree>
    <p:extLst>
      <p:ext uri="{BB962C8B-B14F-4D97-AF65-F5344CB8AC3E}">
        <p14:creationId xmlns:p14="http://schemas.microsoft.com/office/powerpoint/2010/main" val="290801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3" grpId="0" autoUpdateAnimBg="0"/>
      <p:bldP spid="28365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性能分析：1、查找不成功</a:t>
            </a:r>
          </a:p>
        </p:txBody>
      </p:sp>
      <p:sp>
        <p:nvSpPr>
          <p:cNvPr id="284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200" b="0">
                <a:solidFill>
                  <a:srgbClr val="A50021"/>
                </a:solidFill>
                <a:latin typeface="+mj-lt"/>
                <a:ea typeface="+mj-ea"/>
              </a:rPr>
              <a:t>   假设 </a:t>
            </a:r>
            <a:r>
              <a:rPr lang="en-US" altLang="zh-CN" sz="3200" b="0">
                <a:solidFill>
                  <a:srgbClr val="A50021"/>
                </a:solidFill>
                <a:latin typeface="+mj-lt"/>
                <a:ea typeface="+mj-ea"/>
              </a:rPr>
              <a:t>n=2</a:t>
            </a:r>
            <a:r>
              <a:rPr lang="en-US" altLang="zh-CN" sz="3200" b="0" baseline="30000">
                <a:solidFill>
                  <a:srgbClr val="A50021"/>
                </a:solidFill>
                <a:latin typeface="+mj-lt"/>
                <a:ea typeface="+mj-ea"/>
              </a:rPr>
              <a:t>h</a:t>
            </a:r>
            <a:r>
              <a:rPr lang="en-US" altLang="zh-CN" sz="3200" b="0">
                <a:solidFill>
                  <a:srgbClr val="A50021"/>
                </a:solidFill>
                <a:latin typeface="+mj-lt"/>
                <a:ea typeface="+mj-ea"/>
              </a:rPr>
              <a:t>-1 </a:t>
            </a:r>
            <a:r>
              <a:rPr lang="zh-CN" altLang="en-US" sz="3200" b="0">
                <a:solidFill>
                  <a:srgbClr val="A50021"/>
                </a:solidFill>
                <a:latin typeface="+mj-lt"/>
                <a:ea typeface="+mj-ea"/>
              </a:rPr>
              <a:t>并且查找概率相等,  则</a:t>
            </a:r>
          </a:p>
          <a:p>
            <a:pPr>
              <a:buFont typeface="Wingdings" pitchFamily="2" charset="2"/>
              <a:buNone/>
            </a:pPr>
            <a:r>
              <a:rPr lang="zh-CN" altLang="en-US" sz="3200" b="0">
                <a:solidFill>
                  <a:srgbClr val="A50021"/>
                </a:solidFill>
                <a:latin typeface="+mj-lt"/>
                <a:ea typeface="+mj-ea"/>
              </a:rPr>
              <a:t>        </a:t>
            </a:r>
            <a:r>
              <a:rPr lang="en-US" altLang="zh-CN" sz="3200" b="0">
                <a:latin typeface="+mj-lt"/>
                <a:ea typeface="+mj-ea"/>
              </a:rPr>
              <a:t>ASL = h+1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0">
                <a:latin typeface="+mj-lt"/>
                <a:ea typeface="+mj-ea"/>
              </a:rPr>
              <a:t>                 = log</a:t>
            </a:r>
            <a:r>
              <a:rPr lang="en-US" altLang="zh-CN" sz="3200" b="0" baseline="-25000">
                <a:latin typeface="+mj-lt"/>
                <a:ea typeface="+mj-ea"/>
              </a:rPr>
              <a:t>2</a:t>
            </a:r>
            <a:r>
              <a:rPr lang="en-US" altLang="zh-CN" sz="3200" b="0">
                <a:latin typeface="+mj-lt"/>
                <a:ea typeface="+mj-ea"/>
              </a:rPr>
              <a:t>n+1</a:t>
            </a:r>
          </a:p>
          <a:p>
            <a:pPr>
              <a:buFont typeface="Wingdings" pitchFamily="2" charset="2"/>
              <a:buNone/>
            </a:pPr>
            <a:endParaRPr lang="en-US" altLang="zh-CN" sz="3200" b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68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折半</a:t>
            </a:r>
            <a:r>
              <a:rPr lang="zh-CN" altLang="en-US" dirty="0" smtClean="0"/>
              <a:t>查找</a:t>
            </a:r>
            <a:r>
              <a:rPr lang="en-US" altLang="zh-CN" dirty="0" smtClean="0"/>
              <a:t>(</a:t>
            </a:r>
            <a:r>
              <a:rPr lang="zh-CN" altLang="en-US" dirty="0" smtClean="0"/>
              <a:t>递归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75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+mj-lt"/>
                <a:ea typeface="+mj-ea"/>
              </a:rPr>
              <a:t>int BinSearch (int r[], int low, int high, int k)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+mj-lt"/>
                <a:ea typeface="+mj-ea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+mj-lt"/>
                <a:ea typeface="+mj-ea"/>
              </a:rPr>
              <a:t>        if(low&lt;high)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+mj-lt"/>
                <a:ea typeface="+mj-ea"/>
              </a:rPr>
              <a:t>    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+mj-lt"/>
                <a:ea typeface="+mj-ea"/>
              </a:rPr>
              <a:t>                  int mid = (low+high)/2;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+mj-lt"/>
                <a:ea typeface="+mj-ea"/>
              </a:rPr>
              <a:t>                  if(r[min]==k) return mid;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+mj-lt"/>
                <a:ea typeface="+mj-ea"/>
              </a:rPr>
              <a:t>                  else if(r[min]&lt;k) return BinSearch(r, low, mid-1,k);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+mj-lt"/>
                <a:ea typeface="+mj-ea"/>
              </a:rPr>
              <a:t>                  else return BinSearch(r, mid+1, high,k);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+mj-lt"/>
                <a:ea typeface="+mj-ea"/>
              </a:rPr>
              <a:t>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+mj-lt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3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</a:t>
            </a:r>
          </a:p>
        </p:txBody>
      </p:sp>
      <p:sp>
        <p:nvSpPr>
          <p:cNvPr id="363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线性表查找技术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+mj-lt"/>
                <a:ea typeface="+mj-ea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+mj-ea"/>
              </a:rPr>
              <a:t>）顺序查找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+mj-ea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+mj-ea"/>
              </a:rPr>
              <a:t>ASL = 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+mj-ea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+mj-ea"/>
              </a:rPr>
              <a:t>n+1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+mj-ea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+mj-ea"/>
              </a:rPr>
              <a:t>/2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+mj-lt"/>
                <a:ea typeface="+mj-ea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+mj-ea"/>
              </a:rPr>
              <a:t>）折半查找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+mj-ea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+mj-ea"/>
              </a:rPr>
              <a:t>ASL = log</a:t>
            </a:r>
            <a:r>
              <a:rPr lang="en-US" altLang="zh-CN" baseline="-25000" dirty="0">
                <a:solidFill>
                  <a:srgbClr val="000000"/>
                </a:solidFill>
                <a:latin typeface="+mj-lt"/>
                <a:ea typeface="+mj-ea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+mj-lt"/>
                <a:ea typeface="+mj-ea"/>
              </a:rPr>
              <a:t>n</a:t>
            </a:r>
            <a:endParaRPr lang="en-US" altLang="zh-CN" dirty="0">
              <a:solidFill>
                <a:srgbClr val="0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12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树表的查找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二叉排序树</a:t>
            </a:r>
          </a:p>
        </p:txBody>
      </p:sp>
      <p:sp>
        <p:nvSpPr>
          <p:cNvPr id="292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主要内容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+mj-lt"/>
                <a:ea typeface="+mj-ea"/>
              </a:rPr>
              <a:t>    </a:t>
            </a:r>
            <a:r>
              <a:rPr lang="en-US" altLang="zh-CN" dirty="0">
                <a:latin typeface="+mj-lt"/>
                <a:ea typeface="+mj-ea"/>
              </a:rPr>
              <a:t>1</a:t>
            </a:r>
            <a:r>
              <a:rPr lang="zh-CN" altLang="en-US" dirty="0">
                <a:latin typeface="+mj-lt"/>
                <a:ea typeface="+mj-ea"/>
              </a:rPr>
              <a:t>．二叉排序树的</a:t>
            </a:r>
            <a:r>
              <a:rPr lang="zh-CN" altLang="en-US" dirty="0">
                <a:solidFill>
                  <a:srgbClr val="FF6600"/>
                </a:solidFill>
                <a:latin typeface="+mj-lt"/>
                <a:ea typeface="+mj-ea"/>
              </a:rPr>
              <a:t>定义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+mj-lt"/>
                <a:ea typeface="+mj-ea"/>
              </a:rPr>
              <a:t>    </a:t>
            </a:r>
            <a:r>
              <a:rPr lang="en-US" altLang="zh-CN" dirty="0">
                <a:latin typeface="+mj-lt"/>
                <a:ea typeface="+mj-ea"/>
              </a:rPr>
              <a:t>2</a:t>
            </a:r>
            <a:r>
              <a:rPr lang="zh-CN" altLang="en-US" dirty="0">
                <a:latin typeface="+mj-lt"/>
                <a:ea typeface="+mj-ea"/>
              </a:rPr>
              <a:t>．二叉排序树的</a:t>
            </a:r>
            <a:r>
              <a:rPr lang="zh-CN" altLang="en-US" dirty="0">
                <a:solidFill>
                  <a:srgbClr val="FF6600"/>
                </a:solidFill>
                <a:latin typeface="+mj-lt"/>
                <a:ea typeface="+mj-ea"/>
              </a:rPr>
              <a:t>建立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+mj-lt"/>
                <a:ea typeface="+mj-ea"/>
              </a:rPr>
              <a:t>    3</a:t>
            </a:r>
            <a:r>
              <a:rPr lang="zh-CN" altLang="en-US" dirty="0">
                <a:latin typeface="+mj-lt"/>
                <a:ea typeface="+mj-ea"/>
              </a:rPr>
              <a:t>．二叉排序树的</a:t>
            </a:r>
            <a:r>
              <a:rPr lang="zh-CN" altLang="en-US" dirty="0">
                <a:solidFill>
                  <a:srgbClr val="FF6600"/>
                </a:solidFill>
                <a:latin typeface="+mj-lt"/>
                <a:ea typeface="+mj-ea"/>
              </a:rPr>
              <a:t>查找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+mj-lt"/>
                <a:ea typeface="+mj-ea"/>
              </a:rPr>
              <a:t>    </a:t>
            </a:r>
            <a:r>
              <a:rPr lang="en-US" altLang="zh-CN" dirty="0">
                <a:latin typeface="+mj-lt"/>
                <a:ea typeface="+mj-ea"/>
              </a:rPr>
              <a:t>4</a:t>
            </a:r>
            <a:r>
              <a:rPr lang="zh-CN" altLang="en-US" dirty="0">
                <a:latin typeface="+mj-lt"/>
                <a:ea typeface="+mj-ea"/>
              </a:rPr>
              <a:t>．二叉排序树的</a:t>
            </a:r>
            <a:r>
              <a:rPr lang="zh-CN" altLang="en-US" dirty="0">
                <a:solidFill>
                  <a:srgbClr val="FF6600"/>
                </a:solidFill>
                <a:latin typeface="+mj-lt"/>
                <a:ea typeface="+mj-ea"/>
              </a:rPr>
              <a:t>删除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507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．二叉排序树的定义</a:t>
            </a:r>
          </a:p>
        </p:txBody>
      </p:sp>
      <p:sp>
        <p:nvSpPr>
          <p:cNvPr id="294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sz="3200" dirty="0">
                <a:latin typeface="+mj-lt"/>
                <a:ea typeface="+mj-ea"/>
              </a:rPr>
              <a:t>定义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dirty="0">
                <a:solidFill>
                  <a:srgbClr val="FF00FF"/>
                </a:solidFill>
                <a:latin typeface="+mj-lt"/>
                <a:ea typeface="+mj-ea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+mj-ea"/>
              </a:rPr>
              <a:t>二叉排序树或者是一棵空树；或者是具有如下特性的二叉树：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+mj-ea"/>
              </a:rPr>
              <a:t>      1、若它的左子树不空，则</a:t>
            </a:r>
            <a:r>
              <a:rPr lang="zh-CN" altLang="en-US" dirty="0">
                <a:solidFill>
                  <a:srgbClr val="FF6600"/>
                </a:solidFill>
                <a:latin typeface="+mj-lt"/>
                <a:ea typeface="+mj-ea"/>
              </a:rPr>
              <a:t>左子树上所有结点的值均小于根结点的值</a:t>
            </a:r>
            <a:r>
              <a:rPr lang="zh-CN" altLang="en-US" dirty="0">
                <a:latin typeface="+mj-lt"/>
                <a:ea typeface="+mj-ea"/>
              </a:rPr>
              <a:t>；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+mj-ea"/>
              </a:rPr>
              <a:t>      2、若它的右子树不空，</a:t>
            </a:r>
            <a:r>
              <a:rPr lang="zh-CN" altLang="en-US" dirty="0">
                <a:solidFill>
                  <a:srgbClr val="FF6600"/>
                </a:solidFill>
                <a:latin typeface="+mj-lt"/>
                <a:ea typeface="+mj-ea"/>
              </a:rPr>
              <a:t>则右子树上所有结点的值均大于根结点的值；</a:t>
            </a:r>
          </a:p>
          <a:p>
            <a:pPr algn="just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zh-CN" altLang="en-US" dirty="0">
                <a:latin typeface="+mj-lt"/>
                <a:ea typeface="+mj-ea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+mj-ea"/>
              </a:rPr>
              <a:t>3、它的左、右子树也都分别是二叉排序树</a:t>
            </a:r>
            <a:r>
              <a:rPr lang="zh-CN" altLang="en-US" dirty="0" smtClean="0">
                <a:solidFill>
                  <a:srgbClr val="000000"/>
                </a:solidFill>
                <a:latin typeface="+mj-lt"/>
                <a:ea typeface="+mj-ea"/>
              </a:rPr>
              <a:t>。（类似树，递归定义）</a:t>
            </a:r>
            <a:endParaRPr lang="zh-CN" altLang="en-US" dirty="0">
              <a:solidFill>
                <a:srgbClr val="000000"/>
              </a:solidFill>
              <a:latin typeface="+mj-lt"/>
              <a:ea typeface="+mj-ea"/>
            </a:endParaRPr>
          </a:p>
          <a:p>
            <a:pPr>
              <a:lnSpc>
                <a:spcPct val="105000"/>
              </a:lnSpc>
            </a:pPr>
            <a:endParaRPr lang="zh-CN" altLang="en-US" dirty="0">
              <a:solidFill>
                <a:srgbClr val="0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00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二叉排序树</a:t>
            </a:r>
          </a:p>
        </p:txBody>
      </p:sp>
      <p:grpSp>
        <p:nvGrpSpPr>
          <p:cNvPr id="295939" name="Group 3"/>
          <p:cNvGrpSpPr>
            <a:grpSpLocks/>
          </p:cNvGrpSpPr>
          <p:nvPr/>
        </p:nvGrpSpPr>
        <p:grpSpPr bwMode="auto">
          <a:xfrm>
            <a:off x="1447800" y="1752600"/>
            <a:ext cx="5867400" cy="3657600"/>
            <a:chOff x="240" y="240"/>
            <a:chExt cx="4944" cy="2880"/>
          </a:xfrm>
        </p:grpSpPr>
        <p:sp>
          <p:nvSpPr>
            <p:cNvPr id="295940" name="Oval 4"/>
            <p:cNvSpPr>
              <a:spLocks noChangeArrowheads="1"/>
            </p:cNvSpPr>
            <p:nvPr/>
          </p:nvSpPr>
          <p:spPr bwMode="auto">
            <a:xfrm>
              <a:off x="2640" y="240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50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295941" name="Oval 5"/>
            <p:cNvSpPr>
              <a:spLocks noChangeArrowheads="1"/>
            </p:cNvSpPr>
            <p:nvPr/>
          </p:nvSpPr>
          <p:spPr bwMode="auto">
            <a:xfrm>
              <a:off x="1632" y="81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30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295942" name="Oval 6"/>
            <p:cNvSpPr>
              <a:spLocks noChangeArrowheads="1"/>
            </p:cNvSpPr>
            <p:nvPr/>
          </p:nvSpPr>
          <p:spPr bwMode="auto">
            <a:xfrm>
              <a:off x="3744" y="81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80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295943" name="Oval 7"/>
            <p:cNvSpPr>
              <a:spLocks noChangeArrowheads="1"/>
            </p:cNvSpPr>
            <p:nvPr/>
          </p:nvSpPr>
          <p:spPr bwMode="auto">
            <a:xfrm>
              <a:off x="672" y="139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20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295944" name="Oval 8"/>
            <p:cNvSpPr>
              <a:spLocks noChangeArrowheads="1"/>
            </p:cNvSpPr>
            <p:nvPr/>
          </p:nvSpPr>
          <p:spPr bwMode="auto">
            <a:xfrm>
              <a:off x="4704" y="139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90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295945" name="Oval 9"/>
            <p:cNvSpPr>
              <a:spLocks noChangeArrowheads="1"/>
            </p:cNvSpPr>
            <p:nvPr/>
          </p:nvSpPr>
          <p:spPr bwMode="auto">
            <a:xfrm>
              <a:off x="240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10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295946" name="Oval 10"/>
            <p:cNvSpPr>
              <a:spLocks noChangeArrowheads="1"/>
            </p:cNvSpPr>
            <p:nvPr/>
          </p:nvSpPr>
          <p:spPr bwMode="auto">
            <a:xfrm>
              <a:off x="4080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85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295947" name="Oval 11"/>
            <p:cNvSpPr>
              <a:spLocks noChangeArrowheads="1"/>
            </p:cNvSpPr>
            <p:nvPr/>
          </p:nvSpPr>
          <p:spPr bwMode="auto">
            <a:xfrm>
              <a:off x="2640" y="139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40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295948" name="Oval 12"/>
            <p:cNvSpPr>
              <a:spLocks noChangeArrowheads="1"/>
            </p:cNvSpPr>
            <p:nvPr/>
          </p:nvSpPr>
          <p:spPr bwMode="auto">
            <a:xfrm>
              <a:off x="2064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35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295949" name="Oval 13"/>
            <p:cNvSpPr>
              <a:spLocks noChangeArrowheads="1"/>
            </p:cNvSpPr>
            <p:nvPr/>
          </p:nvSpPr>
          <p:spPr bwMode="auto">
            <a:xfrm>
              <a:off x="1152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25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295950" name="Oval 14"/>
            <p:cNvSpPr>
              <a:spLocks noChangeArrowheads="1"/>
            </p:cNvSpPr>
            <p:nvPr/>
          </p:nvSpPr>
          <p:spPr bwMode="auto">
            <a:xfrm>
              <a:off x="768" y="273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23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295951" name="Oval 15"/>
            <p:cNvSpPr>
              <a:spLocks noChangeArrowheads="1"/>
            </p:cNvSpPr>
            <p:nvPr/>
          </p:nvSpPr>
          <p:spPr bwMode="auto">
            <a:xfrm>
              <a:off x="4704" y="273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88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295952" name="Line 16"/>
            <p:cNvSpPr>
              <a:spLocks noChangeShapeType="1"/>
            </p:cNvSpPr>
            <p:nvPr/>
          </p:nvSpPr>
          <p:spPr bwMode="auto">
            <a:xfrm flipH="1">
              <a:off x="2064" y="528"/>
              <a:ext cx="576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5953" name="Line 17"/>
            <p:cNvSpPr>
              <a:spLocks noChangeShapeType="1"/>
            </p:cNvSpPr>
            <p:nvPr/>
          </p:nvSpPr>
          <p:spPr bwMode="auto">
            <a:xfrm flipH="1">
              <a:off x="1104" y="1104"/>
              <a:ext cx="528" cy="336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5954" name="Line 18"/>
            <p:cNvSpPr>
              <a:spLocks noChangeShapeType="1"/>
            </p:cNvSpPr>
            <p:nvPr/>
          </p:nvSpPr>
          <p:spPr bwMode="auto">
            <a:xfrm>
              <a:off x="3072" y="528"/>
              <a:ext cx="720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5955" name="Line 19"/>
            <p:cNvSpPr>
              <a:spLocks noChangeShapeType="1"/>
            </p:cNvSpPr>
            <p:nvPr/>
          </p:nvSpPr>
          <p:spPr bwMode="auto">
            <a:xfrm>
              <a:off x="2064" y="1104"/>
              <a:ext cx="624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5956" name="Line 20"/>
            <p:cNvSpPr>
              <a:spLocks noChangeShapeType="1"/>
            </p:cNvSpPr>
            <p:nvPr/>
          </p:nvSpPr>
          <p:spPr bwMode="auto">
            <a:xfrm flipH="1">
              <a:off x="480" y="1776"/>
              <a:ext cx="288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5957" name="Line 21"/>
            <p:cNvSpPr>
              <a:spLocks noChangeShapeType="1"/>
            </p:cNvSpPr>
            <p:nvPr/>
          </p:nvSpPr>
          <p:spPr bwMode="auto">
            <a:xfrm>
              <a:off x="1008" y="1728"/>
              <a:ext cx="336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5958" name="Line 22"/>
            <p:cNvSpPr>
              <a:spLocks noChangeShapeType="1"/>
            </p:cNvSpPr>
            <p:nvPr/>
          </p:nvSpPr>
          <p:spPr bwMode="auto">
            <a:xfrm flipH="1">
              <a:off x="1008" y="2496"/>
              <a:ext cx="28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5959" name="Line 23"/>
            <p:cNvSpPr>
              <a:spLocks noChangeShapeType="1"/>
            </p:cNvSpPr>
            <p:nvPr/>
          </p:nvSpPr>
          <p:spPr bwMode="auto">
            <a:xfrm flipH="1">
              <a:off x="2304" y="1728"/>
              <a:ext cx="384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5960" name="Line 24"/>
            <p:cNvSpPr>
              <a:spLocks noChangeShapeType="1"/>
            </p:cNvSpPr>
            <p:nvPr/>
          </p:nvSpPr>
          <p:spPr bwMode="auto">
            <a:xfrm>
              <a:off x="4224" y="1104"/>
              <a:ext cx="528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5961" name="Line 25"/>
            <p:cNvSpPr>
              <a:spLocks noChangeShapeType="1"/>
            </p:cNvSpPr>
            <p:nvPr/>
          </p:nvSpPr>
          <p:spPr bwMode="auto">
            <a:xfrm flipH="1">
              <a:off x="4464" y="1776"/>
              <a:ext cx="336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5962" name="Line 26"/>
            <p:cNvSpPr>
              <a:spLocks noChangeShapeType="1"/>
            </p:cNvSpPr>
            <p:nvPr/>
          </p:nvSpPr>
          <p:spPr bwMode="auto">
            <a:xfrm>
              <a:off x="4416" y="2448"/>
              <a:ext cx="432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</p:grpSp>
      <p:grpSp>
        <p:nvGrpSpPr>
          <p:cNvPr id="295963" name="Group 27"/>
          <p:cNvGrpSpPr>
            <a:grpSpLocks/>
          </p:cNvGrpSpPr>
          <p:nvPr/>
        </p:nvGrpSpPr>
        <p:grpSpPr bwMode="auto">
          <a:xfrm>
            <a:off x="4800600" y="3581400"/>
            <a:ext cx="914400" cy="1066800"/>
            <a:chOff x="3072" y="1680"/>
            <a:chExt cx="816" cy="816"/>
          </a:xfrm>
        </p:grpSpPr>
        <p:sp>
          <p:nvSpPr>
            <p:cNvPr id="295964" name="Line 28"/>
            <p:cNvSpPr>
              <a:spLocks noChangeShapeType="1"/>
            </p:cNvSpPr>
            <p:nvPr/>
          </p:nvSpPr>
          <p:spPr bwMode="auto">
            <a:xfrm>
              <a:off x="3072" y="1680"/>
              <a:ext cx="480" cy="48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5965" name="Oval 29"/>
            <p:cNvSpPr>
              <a:spLocks noChangeArrowheads="1"/>
            </p:cNvSpPr>
            <p:nvPr/>
          </p:nvSpPr>
          <p:spPr bwMode="auto">
            <a:xfrm>
              <a:off x="3408" y="2160"/>
              <a:ext cx="480" cy="336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>
                  <a:solidFill>
                    <a:srgbClr val="008080"/>
                  </a:solidFill>
                  <a:latin typeface="+mj-lt"/>
                  <a:ea typeface="+mj-ea"/>
                </a:rPr>
                <a:t>66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</p:grpSp>
      <p:sp>
        <p:nvSpPr>
          <p:cNvPr id="295966" name="Text Box 30"/>
          <p:cNvSpPr txBox="1">
            <a:spLocks noChangeArrowheads="1"/>
          </p:cNvSpPr>
          <p:nvPr/>
        </p:nvSpPr>
        <p:spPr bwMode="auto">
          <a:xfrm>
            <a:off x="3352800" y="55626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A50021"/>
                </a:solidFill>
                <a:latin typeface="+mj-lt"/>
                <a:ea typeface="+mj-ea"/>
              </a:rPr>
              <a:t>是二叉排序树</a:t>
            </a:r>
            <a:endParaRPr kumimoji="1" lang="zh-CN" altLang="en-US" sz="3200" b="0">
              <a:latin typeface="+mj-lt"/>
              <a:ea typeface="+mj-ea"/>
            </a:endParaRPr>
          </a:p>
        </p:txBody>
      </p:sp>
      <p:sp>
        <p:nvSpPr>
          <p:cNvPr id="295967" name="Text Box 31"/>
          <p:cNvSpPr txBox="1">
            <a:spLocks noChangeArrowheads="1"/>
          </p:cNvSpPr>
          <p:nvPr/>
        </p:nvSpPr>
        <p:spPr bwMode="auto">
          <a:xfrm>
            <a:off x="2819400" y="5510213"/>
            <a:ext cx="642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>
                <a:solidFill>
                  <a:srgbClr val="008080"/>
                </a:solidFill>
                <a:latin typeface="+mj-lt"/>
                <a:ea typeface="+mj-ea"/>
              </a:rPr>
              <a:t>不</a:t>
            </a:r>
            <a:endParaRPr kumimoji="1" lang="zh-CN" altLang="en-US" sz="3600" b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513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9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6" grpId="0" autoUpdateAnimBg="0"/>
      <p:bldP spid="29596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建树实例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例</a:t>
            </a:r>
            <a:r>
              <a:rPr lang="zh-CN" altLang="en-US" sz="3600" dirty="0"/>
              <a:t>：{ 63, 90, 70, 55, 67, 42, 98}</a:t>
            </a:r>
          </a:p>
        </p:txBody>
      </p:sp>
      <p:sp>
        <p:nvSpPr>
          <p:cNvPr id="299011" name="Oval 3"/>
          <p:cNvSpPr>
            <a:spLocks noChangeArrowheads="1"/>
          </p:cNvSpPr>
          <p:nvPr/>
        </p:nvSpPr>
        <p:spPr bwMode="auto">
          <a:xfrm>
            <a:off x="1219200" y="1828800"/>
            <a:ext cx="503238" cy="503238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b="0">
                <a:solidFill>
                  <a:schemeClr val="bg1"/>
                </a:solidFill>
                <a:latin typeface="+mj-lt"/>
                <a:ea typeface="+mj-ea"/>
              </a:rPr>
              <a:t>63</a:t>
            </a:r>
          </a:p>
        </p:txBody>
      </p:sp>
      <p:grpSp>
        <p:nvGrpSpPr>
          <p:cNvPr id="299012" name="Group 4"/>
          <p:cNvGrpSpPr>
            <a:grpSpLocks/>
          </p:cNvGrpSpPr>
          <p:nvPr/>
        </p:nvGrpSpPr>
        <p:grpSpPr bwMode="auto">
          <a:xfrm>
            <a:off x="2895600" y="1752600"/>
            <a:ext cx="1263650" cy="1265238"/>
            <a:chOff x="1488" y="1248"/>
            <a:chExt cx="796" cy="797"/>
          </a:xfrm>
        </p:grpSpPr>
        <p:sp>
          <p:nvSpPr>
            <p:cNvPr id="299013" name="Line 5"/>
            <p:cNvSpPr>
              <a:spLocks noChangeShapeType="1"/>
            </p:cNvSpPr>
            <p:nvPr/>
          </p:nvSpPr>
          <p:spPr bwMode="auto">
            <a:xfrm>
              <a:off x="1776" y="1488"/>
              <a:ext cx="336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14" name="Oval 6"/>
            <p:cNvSpPr>
              <a:spLocks noChangeArrowheads="1"/>
            </p:cNvSpPr>
            <p:nvPr/>
          </p:nvSpPr>
          <p:spPr bwMode="auto">
            <a:xfrm>
              <a:off x="1968" y="1728"/>
              <a:ext cx="316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90</a:t>
              </a:r>
            </a:p>
          </p:txBody>
        </p:sp>
        <p:sp>
          <p:nvSpPr>
            <p:cNvPr id="299015" name="Oval 7"/>
            <p:cNvSpPr>
              <a:spLocks noChangeArrowheads="1"/>
            </p:cNvSpPr>
            <p:nvPr/>
          </p:nvSpPr>
          <p:spPr bwMode="auto">
            <a:xfrm>
              <a:off x="1488" y="1248"/>
              <a:ext cx="317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63</a:t>
              </a:r>
            </a:p>
          </p:txBody>
        </p:sp>
      </p:grpSp>
      <p:grpSp>
        <p:nvGrpSpPr>
          <p:cNvPr id="299016" name="Group 8"/>
          <p:cNvGrpSpPr>
            <a:grpSpLocks/>
          </p:cNvGrpSpPr>
          <p:nvPr/>
        </p:nvGrpSpPr>
        <p:grpSpPr bwMode="auto">
          <a:xfrm>
            <a:off x="5257800" y="1752600"/>
            <a:ext cx="958850" cy="1874838"/>
            <a:chOff x="3264" y="1152"/>
            <a:chExt cx="604" cy="1181"/>
          </a:xfrm>
        </p:grpSpPr>
        <p:sp>
          <p:nvSpPr>
            <p:cNvPr id="299017" name="Line 9"/>
            <p:cNvSpPr>
              <a:spLocks noChangeShapeType="1"/>
            </p:cNvSpPr>
            <p:nvPr/>
          </p:nvSpPr>
          <p:spPr bwMode="auto">
            <a:xfrm flipH="1">
              <a:off x="3600" y="1776"/>
              <a:ext cx="153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18" name="Oval 10"/>
            <p:cNvSpPr>
              <a:spLocks noChangeArrowheads="1"/>
            </p:cNvSpPr>
            <p:nvPr/>
          </p:nvSpPr>
          <p:spPr bwMode="auto">
            <a:xfrm>
              <a:off x="3360" y="2016"/>
              <a:ext cx="317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70</a:t>
              </a:r>
            </a:p>
          </p:txBody>
        </p:sp>
        <p:sp>
          <p:nvSpPr>
            <p:cNvPr id="299019" name="Line 11"/>
            <p:cNvSpPr>
              <a:spLocks noChangeShapeType="1"/>
            </p:cNvSpPr>
            <p:nvPr/>
          </p:nvSpPr>
          <p:spPr bwMode="auto">
            <a:xfrm>
              <a:off x="3456" y="1392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20" name="Oval 12"/>
            <p:cNvSpPr>
              <a:spLocks noChangeArrowheads="1"/>
            </p:cNvSpPr>
            <p:nvPr/>
          </p:nvSpPr>
          <p:spPr bwMode="auto">
            <a:xfrm>
              <a:off x="3552" y="1584"/>
              <a:ext cx="316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90</a:t>
              </a:r>
            </a:p>
          </p:txBody>
        </p:sp>
        <p:sp>
          <p:nvSpPr>
            <p:cNvPr id="299021" name="Oval 13"/>
            <p:cNvSpPr>
              <a:spLocks noChangeArrowheads="1"/>
            </p:cNvSpPr>
            <p:nvPr/>
          </p:nvSpPr>
          <p:spPr bwMode="auto">
            <a:xfrm>
              <a:off x="3264" y="1152"/>
              <a:ext cx="317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63</a:t>
              </a:r>
            </a:p>
          </p:txBody>
        </p:sp>
      </p:grpSp>
      <p:grpSp>
        <p:nvGrpSpPr>
          <p:cNvPr id="299022" name="Group 14"/>
          <p:cNvGrpSpPr>
            <a:grpSpLocks/>
          </p:cNvGrpSpPr>
          <p:nvPr/>
        </p:nvGrpSpPr>
        <p:grpSpPr bwMode="auto">
          <a:xfrm>
            <a:off x="7239000" y="1676400"/>
            <a:ext cx="1263650" cy="1874838"/>
            <a:chOff x="4560" y="1152"/>
            <a:chExt cx="796" cy="1181"/>
          </a:xfrm>
        </p:grpSpPr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 flipH="1">
              <a:off x="4800" y="1296"/>
              <a:ext cx="192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24" name="Oval 16"/>
            <p:cNvSpPr>
              <a:spLocks noChangeArrowheads="1"/>
            </p:cNvSpPr>
            <p:nvPr/>
          </p:nvSpPr>
          <p:spPr bwMode="auto">
            <a:xfrm>
              <a:off x="4560" y="1584"/>
              <a:ext cx="317" cy="31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55</a:t>
              </a:r>
            </a:p>
          </p:txBody>
        </p:sp>
        <p:sp>
          <p:nvSpPr>
            <p:cNvPr id="299025" name="Line 17"/>
            <p:cNvSpPr>
              <a:spLocks noChangeShapeType="1"/>
            </p:cNvSpPr>
            <p:nvPr/>
          </p:nvSpPr>
          <p:spPr bwMode="auto">
            <a:xfrm flipH="1">
              <a:off x="4992" y="1776"/>
              <a:ext cx="201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26" name="Oval 18"/>
            <p:cNvSpPr>
              <a:spLocks noChangeArrowheads="1"/>
            </p:cNvSpPr>
            <p:nvPr/>
          </p:nvSpPr>
          <p:spPr bwMode="auto">
            <a:xfrm>
              <a:off x="4848" y="2016"/>
              <a:ext cx="317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70</a:t>
              </a:r>
            </a:p>
          </p:txBody>
        </p:sp>
        <p:sp>
          <p:nvSpPr>
            <p:cNvPr id="299027" name="Line 19"/>
            <p:cNvSpPr>
              <a:spLocks noChangeShapeType="1"/>
            </p:cNvSpPr>
            <p:nvPr/>
          </p:nvSpPr>
          <p:spPr bwMode="auto">
            <a:xfrm>
              <a:off x="5040" y="1392"/>
              <a:ext cx="192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28" name="Oval 20"/>
            <p:cNvSpPr>
              <a:spLocks noChangeArrowheads="1"/>
            </p:cNvSpPr>
            <p:nvPr/>
          </p:nvSpPr>
          <p:spPr bwMode="auto">
            <a:xfrm>
              <a:off x="5040" y="1584"/>
              <a:ext cx="316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90</a:t>
              </a:r>
            </a:p>
          </p:txBody>
        </p:sp>
        <p:sp>
          <p:nvSpPr>
            <p:cNvPr id="299029" name="Oval 21"/>
            <p:cNvSpPr>
              <a:spLocks noChangeArrowheads="1"/>
            </p:cNvSpPr>
            <p:nvPr/>
          </p:nvSpPr>
          <p:spPr bwMode="auto">
            <a:xfrm>
              <a:off x="4848" y="1152"/>
              <a:ext cx="317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63</a:t>
              </a:r>
            </a:p>
          </p:txBody>
        </p:sp>
      </p:grpSp>
      <p:grpSp>
        <p:nvGrpSpPr>
          <p:cNvPr id="299030" name="Group 22"/>
          <p:cNvGrpSpPr>
            <a:grpSpLocks/>
          </p:cNvGrpSpPr>
          <p:nvPr/>
        </p:nvGrpSpPr>
        <p:grpSpPr bwMode="auto">
          <a:xfrm>
            <a:off x="685800" y="3505200"/>
            <a:ext cx="1568450" cy="2941638"/>
            <a:chOff x="432" y="2352"/>
            <a:chExt cx="988" cy="1853"/>
          </a:xfrm>
        </p:grpSpPr>
        <p:sp>
          <p:nvSpPr>
            <p:cNvPr id="299031" name="Line 23"/>
            <p:cNvSpPr>
              <a:spLocks noChangeShapeType="1"/>
            </p:cNvSpPr>
            <p:nvPr/>
          </p:nvSpPr>
          <p:spPr bwMode="auto">
            <a:xfrm flipH="1">
              <a:off x="864" y="3600"/>
              <a:ext cx="190" cy="4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32" name="Oval 24"/>
            <p:cNvSpPr>
              <a:spLocks noChangeArrowheads="1"/>
            </p:cNvSpPr>
            <p:nvPr/>
          </p:nvSpPr>
          <p:spPr bwMode="auto">
            <a:xfrm>
              <a:off x="720" y="3888"/>
              <a:ext cx="316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67</a:t>
              </a:r>
            </a:p>
          </p:txBody>
        </p:sp>
        <p:sp>
          <p:nvSpPr>
            <p:cNvPr id="299033" name="Line 25"/>
            <p:cNvSpPr>
              <a:spLocks noChangeShapeType="1"/>
            </p:cNvSpPr>
            <p:nvPr/>
          </p:nvSpPr>
          <p:spPr bwMode="auto">
            <a:xfrm flipH="1">
              <a:off x="576" y="2544"/>
              <a:ext cx="317" cy="38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34" name="Oval 26"/>
            <p:cNvSpPr>
              <a:spLocks noChangeArrowheads="1"/>
            </p:cNvSpPr>
            <p:nvPr/>
          </p:nvSpPr>
          <p:spPr bwMode="auto">
            <a:xfrm>
              <a:off x="432" y="2784"/>
              <a:ext cx="317" cy="31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55</a:t>
              </a:r>
            </a:p>
          </p:txBody>
        </p:sp>
        <p:sp>
          <p:nvSpPr>
            <p:cNvPr id="299035" name="Line 27"/>
            <p:cNvSpPr>
              <a:spLocks noChangeShapeType="1"/>
            </p:cNvSpPr>
            <p:nvPr/>
          </p:nvSpPr>
          <p:spPr bwMode="auto">
            <a:xfrm flipH="1">
              <a:off x="1104" y="3024"/>
              <a:ext cx="153" cy="43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36" name="Oval 28"/>
            <p:cNvSpPr>
              <a:spLocks noChangeArrowheads="1"/>
            </p:cNvSpPr>
            <p:nvPr/>
          </p:nvSpPr>
          <p:spPr bwMode="auto">
            <a:xfrm>
              <a:off x="912" y="3312"/>
              <a:ext cx="317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70</a:t>
              </a:r>
            </a:p>
          </p:txBody>
        </p:sp>
        <p:sp>
          <p:nvSpPr>
            <p:cNvPr id="299037" name="Line 29"/>
            <p:cNvSpPr>
              <a:spLocks noChangeShapeType="1"/>
            </p:cNvSpPr>
            <p:nvPr/>
          </p:nvSpPr>
          <p:spPr bwMode="auto">
            <a:xfrm>
              <a:off x="1008" y="2592"/>
              <a:ext cx="288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38" name="Oval 30"/>
            <p:cNvSpPr>
              <a:spLocks noChangeArrowheads="1"/>
            </p:cNvSpPr>
            <p:nvPr/>
          </p:nvSpPr>
          <p:spPr bwMode="auto">
            <a:xfrm>
              <a:off x="1104" y="2784"/>
              <a:ext cx="316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90</a:t>
              </a:r>
            </a:p>
          </p:txBody>
        </p:sp>
        <p:sp>
          <p:nvSpPr>
            <p:cNvPr id="299039" name="Oval 31"/>
            <p:cNvSpPr>
              <a:spLocks noChangeArrowheads="1"/>
            </p:cNvSpPr>
            <p:nvPr/>
          </p:nvSpPr>
          <p:spPr bwMode="auto">
            <a:xfrm>
              <a:off x="816" y="2352"/>
              <a:ext cx="317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63</a:t>
              </a:r>
            </a:p>
          </p:txBody>
        </p:sp>
      </p:grpSp>
      <p:grpSp>
        <p:nvGrpSpPr>
          <p:cNvPr id="299040" name="Group 32"/>
          <p:cNvGrpSpPr>
            <a:grpSpLocks/>
          </p:cNvGrpSpPr>
          <p:nvPr/>
        </p:nvGrpSpPr>
        <p:grpSpPr bwMode="auto">
          <a:xfrm>
            <a:off x="3429000" y="3733800"/>
            <a:ext cx="1797050" cy="2789238"/>
            <a:chOff x="2160" y="2352"/>
            <a:chExt cx="1132" cy="1757"/>
          </a:xfrm>
        </p:grpSpPr>
        <p:sp>
          <p:nvSpPr>
            <p:cNvPr id="299041" name="Line 33"/>
            <p:cNvSpPr>
              <a:spLocks noChangeShapeType="1"/>
            </p:cNvSpPr>
            <p:nvPr/>
          </p:nvSpPr>
          <p:spPr bwMode="auto">
            <a:xfrm flipH="1">
              <a:off x="2304" y="2976"/>
              <a:ext cx="240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42" name="Oval 34"/>
            <p:cNvSpPr>
              <a:spLocks noChangeArrowheads="1"/>
            </p:cNvSpPr>
            <p:nvPr/>
          </p:nvSpPr>
          <p:spPr bwMode="auto">
            <a:xfrm>
              <a:off x="2160" y="3216"/>
              <a:ext cx="316" cy="31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42</a:t>
              </a:r>
            </a:p>
          </p:txBody>
        </p:sp>
        <p:sp>
          <p:nvSpPr>
            <p:cNvPr id="299043" name="Line 35"/>
            <p:cNvSpPr>
              <a:spLocks noChangeShapeType="1"/>
            </p:cNvSpPr>
            <p:nvPr/>
          </p:nvSpPr>
          <p:spPr bwMode="auto">
            <a:xfrm flipH="1">
              <a:off x="2688" y="3504"/>
              <a:ext cx="190" cy="4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44" name="Oval 36"/>
            <p:cNvSpPr>
              <a:spLocks noChangeArrowheads="1"/>
            </p:cNvSpPr>
            <p:nvPr/>
          </p:nvSpPr>
          <p:spPr bwMode="auto">
            <a:xfrm>
              <a:off x="2544" y="3792"/>
              <a:ext cx="316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67</a:t>
              </a:r>
            </a:p>
          </p:txBody>
        </p:sp>
        <p:sp>
          <p:nvSpPr>
            <p:cNvPr id="299045" name="Line 37"/>
            <p:cNvSpPr>
              <a:spLocks noChangeShapeType="1"/>
            </p:cNvSpPr>
            <p:nvPr/>
          </p:nvSpPr>
          <p:spPr bwMode="auto">
            <a:xfrm flipH="1">
              <a:off x="2592" y="2544"/>
              <a:ext cx="24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46" name="Oval 38"/>
            <p:cNvSpPr>
              <a:spLocks noChangeArrowheads="1"/>
            </p:cNvSpPr>
            <p:nvPr/>
          </p:nvSpPr>
          <p:spPr bwMode="auto">
            <a:xfrm>
              <a:off x="2400" y="2784"/>
              <a:ext cx="317" cy="31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55</a:t>
              </a:r>
            </a:p>
          </p:txBody>
        </p:sp>
        <p:sp>
          <p:nvSpPr>
            <p:cNvPr id="299047" name="Line 39"/>
            <p:cNvSpPr>
              <a:spLocks noChangeShapeType="1"/>
            </p:cNvSpPr>
            <p:nvPr/>
          </p:nvSpPr>
          <p:spPr bwMode="auto">
            <a:xfrm flipH="1">
              <a:off x="2880" y="3024"/>
              <a:ext cx="249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48" name="Oval 40"/>
            <p:cNvSpPr>
              <a:spLocks noChangeArrowheads="1"/>
            </p:cNvSpPr>
            <p:nvPr/>
          </p:nvSpPr>
          <p:spPr bwMode="auto">
            <a:xfrm>
              <a:off x="2736" y="3264"/>
              <a:ext cx="317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70</a:t>
              </a:r>
            </a:p>
          </p:txBody>
        </p:sp>
        <p:sp>
          <p:nvSpPr>
            <p:cNvPr id="299049" name="Line 41"/>
            <p:cNvSpPr>
              <a:spLocks noChangeShapeType="1"/>
            </p:cNvSpPr>
            <p:nvPr/>
          </p:nvSpPr>
          <p:spPr bwMode="auto">
            <a:xfrm>
              <a:off x="2880" y="2592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50" name="Oval 42"/>
            <p:cNvSpPr>
              <a:spLocks noChangeArrowheads="1"/>
            </p:cNvSpPr>
            <p:nvPr/>
          </p:nvSpPr>
          <p:spPr bwMode="auto">
            <a:xfrm>
              <a:off x="2976" y="2832"/>
              <a:ext cx="316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90</a:t>
              </a:r>
            </a:p>
          </p:txBody>
        </p:sp>
        <p:sp>
          <p:nvSpPr>
            <p:cNvPr id="299051" name="Oval 43"/>
            <p:cNvSpPr>
              <a:spLocks noChangeArrowheads="1"/>
            </p:cNvSpPr>
            <p:nvPr/>
          </p:nvSpPr>
          <p:spPr bwMode="auto">
            <a:xfrm>
              <a:off x="2688" y="2352"/>
              <a:ext cx="317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63</a:t>
              </a:r>
            </a:p>
          </p:txBody>
        </p:sp>
      </p:grpSp>
      <p:grpSp>
        <p:nvGrpSpPr>
          <p:cNvPr id="299052" name="Group 44"/>
          <p:cNvGrpSpPr>
            <a:grpSpLocks/>
          </p:cNvGrpSpPr>
          <p:nvPr/>
        </p:nvGrpSpPr>
        <p:grpSpPr bwMode="auto">
          <a:xfrm>
            <a:off x="6400800" y="3733800"/>
            <a:ext cx="2330450" cy="2865438"/>
            <a:chOff x="4032" y="2352"/>
            <a:chExt cx="1468" cy="1805"/>
          </a:xfrm>
        </p:grpSpPr>
        <p:sp>
          <p:nvSpPr>
            <p:cNvPr id="299053" name="Line 45"/>
            <p:cNvSpPr>
              <a:spLocks noChangeShapeType="1"/>
            </p:cNvSpPr>
            <p:nvPr/>
          </p:nvSpPr>
          <p:spPr bwMode="auto">
            <a:xfrm>
              <a:off x="5088" y="3024"/>
              <a:ext cx="240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54" name="Oval 46"/>
            <p:cNvSpPr>
              <a:spLocks noChangeArrowheads="1"/>
            </p:cNvSpPr>
            <p:nvPr/>
          </p:nvSpPr>
          <p:spPr bwMode="auto">
            <a:xfrm>
              <a:off x="5184" y="3360"/>
              <a:ext cx="316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98</a:t>
              </a:r>
            </a:p>
          </p:txBody>
        </p:sp>
        <p:sp>
          <p:nvSpPr>
            <p:cNvPr id="299055" name="Line 47"/>
            <p:cNvSpPr>
              <a:spLocks noChangeShapeType="1"/>
            </p:cNvSpPr>
            <p:nvPr/>
          </p:nvSpPr>
          <p:spPr bwMode="auto">
            <a:xfrm flipH="1">
              <a:off x="4176" y="3024"/>
              <a:ext cx="240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56" name="Oval 48"/>
            <p:cNvSpPr>
              <a:spLocks noChangeArrowheads="1"/>
            </p:cNvSpPr>
            <p:nvPr/>
          </p:nvSpPr>
          <p:spPr bwMode="auto">
            <a:xfrm>
              <a:off x="4032" y="3264"/>
              <a:ext cx="316" cy="31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42</a:t>
              </a:r>
            </a:p>
          </p:txBody>
        </p:sp>
        <p:sp>
          <p:nvSpPr>
            <p:cNvPr id="299057" name="Line 49"/>
            <p:cNvSpPr>
              <a:spLocks noChangeShapeType="1"/>
            </p:cNvSpPr>
            <p:nvPr/>
          </p:nvSpPr>
          <p:spPr bwMode="auto">
            <a:xfrm flipH="1">
              <a:off x="4752" y="3552"/>
              <a:ext cx="94" cy="43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58" name="Oval 50"/>
            <p:cNvSpPr>
              <a:spLocks noChangeArrowheads="1"/>
            </p:cNvSpPr>
            <p:nvPr/>
          </p:nvSpPr>
          <p:spPr bwMode="auto">
            <a:xfrm>
              <a:off x="4608" y="3840"/>
              <a:ext cx="316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67</a:t>
              </a:r>
            </a:p>
          </p:txBody>
        </p:sp>
        <p:sp>
          <p:nvSpPr>
            <p:cNvPr id="299059" name="Line 51"/>
            <p:cNvSpPr>
              <a:spLocks noChangeShapeType="1"/>
            </p:cNvSpPr>
            <p:nvPr/>
          </p:nvSpPr>
          <p:spPr bwMode="auto">
            <a:xfrm flipH="1">
              <a:off x="4416" y="2592"/>
              <a:ext cx="240" cy="38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60" name="Oval 52"/>
            <p:cNvSpPr>
              <a:spLocks noChangeArrowheads="1"/>
            </p:cNvSpPr>
            <p:nvPr/>
          </p:nvSpPr>
          <p:spPr bwMode="auto">
            <a:xfrm>
              <a:off x="4272" y="2832"/>
              <a:ext cx="317" cy="31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55</a:t>
              </a:r>
            </a:p>
          </p:txBody>
        </p:sp>
        <p:sp>
          <p:nvSpPr>
            <p:cNvPr id="299061" name="Line 53"/>
            <p:cNvSpPr>
              <a:spLocks noChangeShapeType="1"/>
            </p:cNvSpPr>
            <p:nvPr/>
          </p:nvSpPr>
          <p:spPr bwMode="auto">
            <a:xfrm flipH="1">
              <a:off x="4848" y="3072"/>
              <a:ext cx="153" cy="43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62" name="Oval 54"/>
            <p:cNvSpPr>
              <a:spLocks noChangeArrowheads="1"/>
            </p:cNvSpPr>
            <p:nvPr/>
          </p:nvSpPr>
          <p:spPr bwMode="auto">
            <a:xfrm>
              <a:off x="4704" y="3312"/>
              <a:ext cx="317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70</a:t>
              </a:r>
            </a:p>
          </p:txBody>
        </p:sp>
        <p:sp>
          <p:nvSpPr>
            <p:cNvPr id="299063" name="Line 55"/>
            <p:cNvSpPr>
              <a:spLocks noChangeShapeType="1"/>
            </p:cNvSpPr>
            <p:nvPr/>
          </p:nvSpPr>
          <p:spPr bwMode="auto">
            <a:xfrm>
              <a:off x="4752" y="2544"/>
              <a:ext cx="24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299064" name="Oval 56"/>
            <p:cNvSpPr>
              <a:spLocks noChangeArrowheads="1"/>
            </p:cNvSpPr>
            <p:nvPr/>
          </p:nvSpPr>
          <p:spPr bwMode="auto">
            <a:xfrm>
              <a:off x="4896" y="2832"/>
              <a:ext cx="316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90</a:t>
              </a:r>
            </a:p>
          </p:txBody>
        </p:sp>
        <p:sp>
          <p:nvSpPr>
            <p:cNvPr id="299065" name="Oval 57"/>
            <p:cNvSpPr>
              <a:spLocks noChangeArrowheads="1"/>
            </p:cNvSpPr>
            <p:nvPr/>
          </p:nvSpPr>
          <p:spPr bwMode="auto">
            <a:xfrm>
              <a:off x="4560" y="2352"/>
              <a:ext cx="317" cy="31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+mj-lt"/>
                  <a:ea typeface="+mj-ea"/>
                </a:rPr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．二叉排序树的建立</a:t>
            </a:r>
          </a:p>
        </p:txBody>
      </p:sp>
      <p:sp>
        <p:nvSpPr>
          <p:cNvPr id="296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+mj-lt"/>
                <a:ea typeface="+mj-ea"/>
              </a:rPr>
              <a:t>通常，可取</a:t>
            </a:r>
            <a:r>
              <a:rPr lang="zh-CN" altLang="en-US">
                <a:solidFill>
                  <a:srgbClr val="FF6600"/>
                </a:solidFill>
                <a:latin typeface="+mj-lt"/>
                <a:ea typeface="+mj-ea"/>
              </a:rPr>
              <a:t>二叉链表</a:t>
            </a:r>
            <a:r>
              <a:rPr lang="zh-CN" altLang="en-US">
                <a:latin typeface="+mj-lt"/>
                <a:ea typeface="+mj-ea"/>
              </a:rPr>
              <a:t>作为二叉排序树的存储结构</a:t>
            </a:r>
            <a:endParaRPr lang="en-US" altLang="zh-CN">
              <a:latin typeface="+mj-lt"/>
              <a:ea typeface="+mj-ea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solidFill>
                  <a:srgbClr val="0000FF"/>
                </a:solidFill>
                <a:latin typeface="+mj-lt"/>
                <a:ea typeface="+mj-ea"/>
              </a:rPr>
              <a:t>template</a:t>
            </a:r>
            <a:r>
              <a:rPr lang="en-US" altLang="zh-CN" sz="2400" b="0">
                <a:latin typeface="+mj-lt"/>
                <a:ea typeface="+mj-ea"/>
              </a:rPr>
              <a:t>&lt;</a:t>
            </a:r>
            <a:r>
              <a:rPr lang="en-US" altLang="zh-CN" sz="2400" b="0">
                <a:solidFill>
                  <a:srgbClr val="0000FF"/>
                </a:solidFill>
                <a:latin typeface="+mj-lt"/>
                <a:ea typeface="+mj-ea"/>
              </a:rPr>
              <a:t>class</a:t>
            </a:r>
            <a:r>
              <a:rPr lang="en-US" altLang="zh-CN" sz="2400" b="0">
                <a:latin typeface="+mj-lt"/>
                <a:ea typeface="+mj-ea"/>
              </a:rPr>
              <a:t> T&gt; </a:t>
            </a:r>
            <a:r>
              <a:rPr lang="en-US" altLang="zh-CN" sz="2400" b="0">
                <a:solidFill>
                  <a:srgbClr val="0000FF"/>
                </a:solidFill>
                <a:latin typeface="+mj-lt"/>
                <a:ea typeface="+mj-ea"/>
              </a:rPr>
              <a:t>class</a:t>
            </a:r>
            <a:r>
              <a:rPr lang="en-US" altLang="zh-CN" sz="2400" b="0">
                <a:latin typeface="+mj-lt"/>
                <a:ea typeface="+mj-ea"/>
              </a:rPr>
              <a:t> Node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+mj-lt"/>
                <a:ea typeface="+mj-ea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solidFill>
                  <a:srgbClr val="0000FF"/>
                </a:solidFill>
                <a:latin typeface="+mj-lt"/>
                <a:ea typeface="+mj-ea"/>
              </a:rPr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+mj-lt"/>
                <a:ea typeface="+mj-ea"/>
              </a:rPr>
              <a:t>    T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+mj-lt"/>
                <a:ea typeface="+mj-ea"/>
              </a:rPr>
              <a:t>	Node&lt;T&gt;  *lch;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+mj-lt"/>
                <a:ea typeface="+mj-ea"/>
              </a:rPr>
              <a:t>	Node&lt;T&gt;  *rch;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+mj-lt"/>
                <a:ea typeface="+mj-ea"/>
              </a:rPr>
              <a:t>	Node():lch(NULL),rch(NULL) { 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>
                <a:latin typeface="+mj-lt"/>
                <a:ea typeface="+mj-ea"/>
              </a:rPr>
              <a:t>};</a:t>
            </a:r>
            <a:endParaRPr lang="zh-CN" altLang="en-US" sz="2400" b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77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1755" y="-27384"/>
            <a:ext cx="7543800" cy="11430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迷你简启体" pitchFamily="65" charset="-122"/>
              </a:rPr>
              <a:t>课程安排：共</a:t>
            </a:r>
            <a:r>
              <a:rPr lang="en-US" altLang="zh-CN" dirty="0">
                <a:latin typeface="Times New Roman" pitchFamily="18" charset="0"/>
                <a:ea typeface="迷你简启体" pitchFamily="65" charset="-122"/>
              </a:rPr>
              <a:t>40</a:t>
            </a:r>
            <a:r>
              <a:rPr lang="zh-CN" altLang="en-US" dirty="0" smtClean="0">
                <a:latin typeface="Times New Roman" pitchFamily="18" charset="0"/>
                <a:ea typeface="迷你简启体" pitchFamily="65" charset="-122"/>
              </a:rPr>
              <a:t>课时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944724"/>
            <a:ext cx="7620000" cy="5151276"/>
          </a:xfrm>
        </p:spPr>
        <p:txBody>
          <a:bodyPr/>
          <a:lstStyle/>
          <a:p>
            <a:r>
              <a:rPr lang="zh-CN" altLang="en-US" sz="2400" dirty="0"/>
              <a:t>绪论，线性表，栈、队列、数组，树和二叉树，图，查找，排序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1800944"/>
            <a:ext cx="9029700" cy="4724400"/>
            <a:chOff x="0" y="1219200"/>
            <a:chExt cx="9029700" cy="4724400"/>
          </a:xfrm>
        </p:grpSpPr>
        <p:grpSp>
          <p:nvGrpSpPr>
            <p:cNvPr id="259075" name="Group 3"/>
            <p:cNvGrpSpPr>
              <a:grpSpLocks/>
            </p:cNvGrpSpPr>
            <p:nvPr/>
          </p:nvGrpSpPr>
          <p:grpSpPr bwMode="auto">
            <a:xfrm>
              <a:off x="0" y="3213100"/>
              <a:ext cx="2187575" cy="762000"/>
              <a:chOff x="144" y="1680"/>
              <a:chExt cx="1248" cy="480"/>
            </a:xfrm>
          </p:grpSpPr>
          <p:sp>
            <p:nvSpPr>
              <p:cNvPr id="259076" name="AutoShape 4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1248" cy="480"/>
              </a:xfrm>
              <a:prstGeom prst="roundRect">
                <a:avLst>
                  <a:gd name="adj" fmla="val 16667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数据结构</a:t>
                </a:r>
              </a:p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基本概念</a:t>
                </a:r>
              </a:p>
            </p:txBody>
          </p:sp>
          <p:sp>
            <p:nvSpPr>
              <p:cNvPr id="259077" name="Text Box 5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480" cy="23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学时</a:t>
                </a:r>
              </a:p>
            </p:txBody>
          </p:sp>
          <p:sp>
            <p:nvSpPr>
              <p:cNvPr id="259078" name="Line 6"/>
              <p:cNvSpPr>
                <a:spLocks noChangeShapeType="1"/>
              </p:cNvSpPr>
              <p:nvPr/>
            </p:nvSpPr>
            <p:spPr bwMode="auto">
              <a:xfrm>
                <a:off x="894" y="16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59085" name="Line 13"/>
            <p:cNvSpPr>
              <a:spLocks noChangeShapeType="1"/>
            </p:cNvSpPr>
            <p:nvPr/>
          </p:nvSpPr>
          <p:spPr bwMode="auto">
            <a:xfrm>
              <a:off x="2195513" y="3573463"/>
              <a:ext cx="7905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259129" name="Group 57"/>
            <p:cNvGrpSpPr>
              <a:grpSpLocks/>
            </p:cNvGrpSpPr>
            <p:nvPr/>
          </p:nvGrpSpPr>
          <p:grpSpPr bwMode="auto">
            <a:xfrm>
              <a:off x="3059113" y="3213100"/>
              <a:ext cx="2020887" cy="762000"/>
              <a:chOff x="1927" y="2024"/>
              <a:chExt cx="1273" cy="480"/>
            </a:xfrm>
          </p:grpSpPr>
          <p:grpSp>
            <p:nvGrpSpPr>
              <p:cNvPr id="259128" name="Group 56"/>
              <p:cNvGrpSpPr>
                <a:grpSpLocks/>
              </p:cNvGrpSpPr>
              <p:nvPr/>
            </p:nvGrpSpPr>
            <p:grpSpPr bwMode="auto">
              <a:xfrm>
                <a:off x="1927" y="2024"/>
                <a:ext cx="1273" cy="480"/>
                <a:chOff x="1927" y="2024"/>
                <a:chExt cx="1273" cy="480"/>
              </a:xfrm>
            </p:grpSpPr>
            <p:sp>
              <p:nvSpPr>
                <p:cNvPr id="259087" name="AutoShape 15"/>
                <p:cNvSpPr>
                  <a:spLocks noChangeArrowheads="1"/>
                </p:cNvSpPr>
                <p:nvPr/>
              </p:nvSpPr>
              <p:spPr bwMode="auto">
                <a:xfrm>
                  <a:off x="1927" y="2024"/>
                  <a:ext cx="1273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线性表</a:t>
                  </a:r>
                </a:p>
              </p:txBody>
            </p:sp>
            <p:sp>
              <p:nvSpPr>
                <p:cNvPr id="2590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670" y="2168"/>
                  <a:ext cx="530" cy="233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4</a:t>
                  </a:r>
                  <a:r>
                    <a:rPr lang="zh-CN" altLang="en-US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学时</a:t>
                  </a:r>
                  <a:endParaRPr lang="zh-CN" altLang="en-US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59089" name="Line 17"/>
              <p:cNvSpPr>
                <a:spLocks noChangeShapeType="1"/>
              </p:cNvSpPr>
              <p:nvPr/>
            </p:nvSpPr>
            <p:spPr bwMode="auto">
              <a:xfrm>
                <a:off x="2607" y="202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090" name="Group 18"/>
            <p:cNvGrpSpPr>
              <a:grpSpLocks/>
            </p:cNvGrpSpPr>
            <p:nvPr/>
          </p:nvGrpSpPr>
          <p:grpSpPr bwMode="auto">
            <a:xfrm>
              <a:off x="4724400" y="3962400"/>
              <a:ext cx="3451225" cy="1981200"/>
              <a:chOff x="2928" y="2496"/>
              <a:chExt cx="1968" cy="1248"/>
            </a:xfrm>
          </p:grpSpPr>
          <p:grpSp>
            <p:nvGrpSpPr>
              <p:cNvPr id="259091" name="Group 19"/>
              <p:cNvGrpSpPr>
                <a:grpSpLocks/>
              </p:cNvGrpSpPr>
              <p:nvPr/>
            </p:nvGrpSpPr>
            <p:grpSpPr bwMode="auto">
              <a:xfrm>
                <a:off x="3648" y="3264"/>
                <a:ext cx="1248" cy="480"/>
                <a:chOff x="144" y="1680"/>
                <a:chExt cx="1248" cy="480"/>
              </a:xfrm>
            </p:grpSpPr>
            <p:sp>
              <p:nvSpPr>
                <p:cNvPr id="259092" name="AutoShape 20"/>
                <p:cNvSpPr>
                  <a:spLocks noChangeArrowheads="1"/>
                </p:cNvSpPr>
                <p:nvPr/>
              </p:nvSpPr>
              <p:spPr bwMode="auto">
                <a:xfrm>
                  <a:off x="144" y="1680"/>
                  <a:ext cx="1248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Times New Roman" pitchFamily="18" charset="0"/>
                    </a:rPr>
                    <a:t>查找技术</a:t>
                  </a:r>
                </a:p>
              </p:txBody>
            </p:sp>
            <p:sp>
              <p:nvSpPr>
                <p:cNvPr id="2590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912" y="1824"/>
                  <a:ext cx="480" cy="23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  <a:r>
                    <a:rPr lang="zh-CN" altLang="en-US" sz="2400">
                      <a:solidFill>
                        <a:srgbClr val="000000"/>
                      </a:solidFill>
                      <a:latin typeface="Times New Roman" pitchFamily="18" charset="0"/>
                    </a:rPr>
                    <a:t>学时</a:t>
                  </a:r>
                </a:p>
              </p:txBody>
            </p:sp>
            <p:sp>
              <p:nvSpPr>
                <p:cNvPr id="259094" name="Line 22"/>
                <p:cNvSpPr>
                  <a:spLocks noChangeShapeType="1"/>
                </p:cNvSpPr>
                <p:nvPr/>
              </p:nvSpPr>
              <p:spPr bwMode="auto">
                <a:xfrm>
                  <a:off x="894" y="1680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59095" name="Line 23"/>
              <p:cNvSpPr>
                <a:spLocks noChangeShapeType="1"/>
              </p:cNvSpPr>
              <p:nvPr/>
            </p:nvSpPr>
            <p:spPr bwMode="auto">
              <a:xfrm>
                <a:off x="2928" y="2496"/>
                <a:ext cx="912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59096" name="Line 24"/>
              <p:cNvSpPr>
                <a:spLocks noChangeShapeType="1"/>
              </p:cNvSpPr>
              <p:nvPr/>
            </p:nvSpPr>
            <p:spPr bwMode="auto">
              <a:xfrm>
                <a:off x="4080" y="2496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098" name="Group 26"/>
            <p:cNvGrpSpPr>
              <a:grpSpLocks/>
            </p:cNvGrpSpPr>
            <p:nvPr/>
          </p:nvGrpSpPr>
          <p:grpSpPr bwMode="auto">
            <a:xfrm>
              <a:off x="3155950" y="1219200"/>
              <a:ext cx="2187575" cy="762000"/>
              <a:chOff x="144" y="1680"/>
              <a:chExt cx="1248" cy="480"/>
            </a:xfrm>
          </p:grpSpPr>
          <p:sp>
            <p:nvSpPr>
              <p:cNvPr id="259099" name="AutoShape 27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1248" cy="48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特殊</a:t>
                </a:r>
              </a:p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线性表</a:t>
                </a:r>
              </a:p>
            </p:txBody>
          </p:sp>
          <p:sp>
            <p:nvSpPr>
              <p:cNvPr id="259100" name="Text Box 28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480" cy="23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学时</a:t>
                </a:r>
                <a:endParaRPr lang="zh-CN" altLang="en-US" sz="24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9101" name="Line 29"/>
              <p:cNvSpPr>
                <a:spLocks noChangeShapeType="1"/>
              </p:cNvSpPr>
              <p:nvPr/>
            </p:nvSpPr>
            <p:spPr bwMode="auto">
              <a:xfrm>
                <a:off x="894" y="16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59102" name="Line 30"/>
            <p:cNvSpPr>
              <a:spLocks noChangeShapeType="1"/>
            </p:cNvSpPr>
            <p:nvPr/>
          </p:nvSpPr>
          <p:spPr bwMode="auto">
            <a:xfrm flipV="1">
              <a:off x="3913188" y="1981200"/>
              <a:ext cx="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259109" name="Group 37"/>
            <p:cNvGrpSpPr>
              <a:grpSpLocks/>
            </p:cNvGrpSpPr>
            <p:nvPr/>
          </p:nvGrpSpPr>
          <p:grpSpPr bwMode="auto">
            <a:xfrm>
              <a:off x="5000625" y="3200400"/>
              <a:ext cx="2019300" cy="762000"/>
              <a:chOff x="3216" y="2016"/>
              <a:chExt cx="1152" cy="480"/>
            </a:xfrm>
          </p:grpSpPr>
          <p:grpSp>
            <p:nvGrpSpPr>
              <p:cNvPr id="259110" name="Group 38"/>
              <p:cNvGrpSpPr>
                <a:grpSpLocks/>
              </p:cNvGrpSpPr>
              <p:nvPr/>
            </p:nvGrpSpPr>
            <p:grpSpPr bwMode="auto">
              <a:xfrm>
                <a:off x="3456" y="2016"/>
                <a:ext cx="912" cy="480"/>
                <a:chOff x="3588" y="1998"/>
                <a:chExt cx="912" cy="480"/>
              </a:xfrm>
            </p:grpSpPr>
            <p:sp>
              <p:nvSpPr>
                <p:cNvPr id="259111" name="AutoShape 39"/>
                <p:cNvSpPr>
                  <a:spLocks noChangeArrowheads="1"/>
                </p:cNvSpPr>
                <p:nvPr/>
              </p:nvSpPr>
              <p:spPr bwMode="auto">
                <a:xfrm>
                  <a:off x="3588" y="1998"/>
                  <a:ext cx="912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树</a:t>
                  </a:r>
                </a:p>
              </p:txBody>
            </p:sp>
            <p:sp>
              <p:nvSpPr>
                <p:cNvPr id="2591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972" y="2121"/>
                  <a:ext cx="480" cy="233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6</a:t>
                  </a:r>
                  <a:r>
                    <a:rPr lang="zh-CN" altLang="en-US" sz="2400" dirty="0" smtClean="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学时</a:t>
                  </a:r>
                  <a:endParaRPr lang="zh-CN" altLang="en-US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259113" name="Line 41"/>
                <p:cNvSpPr>
                  <a:spLocks noChangeShapeType="1"/>
                </p:cNvSpPr>
                <p:nvPr/>
              </p:nvSpPr>
              <p:spPr bwMode="auto">
                <a:xfrm>
                  <a:off x="3924" y="199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59114" name="Line 42"/>
              <p:cNvSpPr>
                <a:spLocks noChangeShapeType="1"/>
              </p:cNvSpPr>
              <p:nvPr/>
            </p:nvSpPr>
            <p:spPr bwMode="auto">
              <a:xfrm>
                <a:off x="3216" y="225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115" name="Group 43"/>
            <p:cNvGrpSpPr>
              <a:grpSpLocks/>
            </p:cNvGrpSpPr>
            <p:nvPr/>
          </p:nvGrpSpPr>
          <p:grpSpPr bwMode="auto">
            <a:xfrm>
              <a:off x="6810375" y="3190875"/>
              <a:ext cx="2219325" cy="762000"/>
              <a:chOff x="4368" y="2010"/>
              <a:chExt cx="1266" cy="480"/>
            </a:xfrm>
          </p:grpSpPr>
          <p:grpSp>
            <p:nvGrpSpPr>
              <p:cNvPr id="259116" name="Group 44"/>
              <p:cNvGrpSpPr>
                <a:grpSpLocks/>
              </p:cNvGrpSpPr>
              <p:nvPr/>
            </p:nvGrpSpPr>
            <p:grpSpPr bwMode="auto">
              <a:xfrm>
                <a:off x="4722" y="2010"/>
                <a:ext cx="912" cy="480"/>
                <a:chOff x="3588" y="1998"/>
                <a:chExt cx="912" cy="480"/>
              </a:xfrm>
            </p:grpSpPr>
            <p:sp>
              <p:nvSpPr>
                <p:cNvPr id="259117" name="AutoShape 45"/>
                <p:cNvSpPr>
                  <a:spLocks noChangeArrowheads="1"/>
                </p:cNvSpPr>
                <p:nvPr/>
              </p:nvSpPr>
              <p:spPr bwMode="auto">
                <a:xfrm>
                  <a:off x="3588" y="1998"/>
                  <a:ext cx="912" cy="48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图</a:t>
                  </a:r>
                </a:p>
              </p:txBody>
            </p:sp>
            <p:sp>
              <p:nvSpPr>
                <p:cNvPr id="25911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972" y="2121"/>
                  <a:ext cx="480" cy="23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6</a:t>
                  </a:r>
                  <a:r>
                    <a:rPr lang="zh-CN" altLang="en-US" sz="24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学时</a:t>
                  </a:r>
                </a:p>
              </p:txBody>
            </p:sp>
            <p:sp>
              <p:nvSpPr>
                <p:cNvPr id="259119" name="Line 47"/>
                <p:cNvSpPr>
                  <a:spLocks noChangeShapeType="1"/>
                </p:cNvSpPr>
                <p:nvPr/>
              </p:nvSpPr>
              <p:spPr bwMode="auto">
                <a:xfrm>
                  <a:off x="3924" y="1998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59120" name="Line 48"/>
              <p:cNvSpPr>
                <a:spLocks noChangeShapeType="1"/>
              </p:cNvSpPr>
              <p:nvPr/>
            </p:nvSpPr>
            <p:spPr bwMode="auto">
              <a:xfrm>
                <a:off x="4368" y="22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59123" name="Group 51"/>
            <p:cNvGrpSpPr>
              <a:grpSpLocks/>
            </p:cNvGrpSpPr>
            <p:nvPr/>
          </p:nvGrpSpPr>
          <p:grpSpPr bwMode="auto">
            <a:xfrm>
              <a:off x="2987675" y="4941888"/>
              <a:ext cx="2187575" cy="762000"/>
              <a:chOff x="144" y="1680"/>
              <a:chExt cx="1248" cy="480"/>
            </a:xfrm>
          </p:grpSpPr>
          <p:sp>
            <p:nvSpPr>
              <p:cNvPr id="259124" name="AutoShape 52"/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1248" cy="48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sz="2400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排序技术</a:t>
                </a:r>
              </a:p>
            </p:txBody>
          </p:sp>
          <p:sp>
            <p:nvSpPr>
              <p:cNvPr id="259125" name="Text Box 53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480" cy="233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6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学时</a:t>
                </a:r>
              </a:p>
            </p:txBody>
          </p:sp>
          <p:sp>
            <p:nvSpPr>
              <p:cNvPr id="259126" name="Line 54"/>
              <p:cNvSpPr>
                <a:spLocks noChangeShapeType="1"/>
              </p:cNvSpPr>
              <p:nvPr/>
            </p:nvSpPr>
            <p:spPr bwMode="auto">
              <a:xfrm>
                <a:off x="894" y="168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59127" name="Line 55"/>
            <p:cNvSpPr>
              <a:spLocks noChangeShapeType="1"/>
            </p:cNvSpPr>
            <p:nvPr/>
          </p:nvSpPr>
          <p:spPr bwMode="auto">
            <a:xfrm>
              <a:off x="3973514" y="4005263"/>
              <a:ext cx="0" cy="936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9916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30"/>
    </mc:Choice>
    <mc:Fallback xmlns="">
      <p:transition spd="slow" advTm="4553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450" name="Group 2"/>
          <p:cNvGrpSpPr>
            <a:grpSpLocks/>
          </p:cNvGrpSpPr>
          <p:nvPr/>
        </p:nvGrpSpPr>
        <p:grpSpPr bwMode="auto">
          <a:xfrm>
            <a:off x="4419600" y="1704975"/>
            <a:ext cx="430213" cy="914400"/>
            <a:chOff x="1872" y="1344"/>
            <a:chExt cx="271" cy="576"/>
          </a:xfrm>
        </p:grpSpPr>
        <p:sp>
          <p:nvSpPr>
            <p:cNvPr id="360451" name="AutoShape 3"/>
            <p:cNvSpPr>
              <a:spLocks noChangeArrowheads="1"/>
            </p:cNvSpPr>
            <p:nvPr/>
          </p:nvSpPr>
          <p:spPr bwMode="auto">
            <a:xfrm>
              <a:off x="2064" y="1520"/>
              <a:ext cx="79" cy="400"/>
            </a:xfrm>
            <a:prstGeom prst="downArrow">
              <a:avLst>
                <a:gd name="adj1" fmla="val 50000"/>
                <a:gd name="adj2" fmla="val 126582"/>
              </a:avLst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452" name="Text Box 4"/>
            <p:cNvSpPr txBox="1">
              <a:spLocks noChangeArrowheads="1"/>
            </p:cNvSpPr>
            <p:nvPr/>
          </p:nvSpPr>
          <p:spPr bwMode="auto">
            <a:xfrm>
              <a:off x="1872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6600"/>
                  </a:solidFill>
                  <a:latin typeface="+mj-lt"/>
                  <a:ea typeface="+mj-ea"/>
                </a:rPr>
                <a:t>P</a:t>
              </a:r>
              <a:endParaRPr kumimoji="1" lang="en-US" altLang="zh-CN" sz="2800" b="0">
                <a:latin typeface="+mj-lt"/>
                <a:ea typeface="+mj-ea"/>
              </a:endParaRPr>
            </a:p>
          </p:txBody>
        </p:sp>
      </p:grpSp>
      <p:sp>
        <p:nvSpPr>
          <p:cNvPr id="360453" name="Rectangle 5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001000" cy="1143000"/>
          </a:xfrm>
        </p:spPr>
        <p:txBody>
          <a:bodyPr/>
          <a:lstStyle/>
          <a:p>
            <a:r>
              <a:rPr lang="en-US" altLang="zh-CN" sz="4800"/>
              <a:t>2</a:t>
            </a:r>
            <a:r>
              <a:rPr lang="zh-CN" altLang="en-US" sz="4800"/>
              <a:t>．二叉排序树的插入</a:t>
            </a:r>
          </a:p>
        </p:txBody>
      </p:sp>
      <p:sp>
        <p:nvSpPr>
          <p:cNvPr id="360454" name="Text Box 6"/>
          <p:cNvSpPr txBox="1">
            <a:spLocks noChangeArrowheads="1"/>
          </p:cNvSpPr>
          <p:nvPr/>
        </p:nvSpPr>
        <p:spPr bwMode="auto">
          <a:xfrm>
            <a:off x="990600" y="1704975"/>
            <a:ext cx="137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dirty="0">
                <a:latin typeface="+mj-lt"/>
                <a:ea typeface="+mj-ea"/>
              </a:rPr>
              <a:t>Key = 48</a:t>
            </a:r>
          </a:p>
        </p:txBody>
      </p:sp>
      <p:grpSp>
        <p:nvGrpSpPr>
          <p:cNvPr id="360455" name="Group 7"/>
          <p:cNvGrpSpPr>
            <a:grpSpLocks/>
          </p:cNvGrpSpPr>
          <p:nvPr/>
        </p:nvGrpSpPr>
        <p:grpSpPr bwMode="auto">
          <a:xfrm>
            <a:off x="4953000" y="1704975"/>
            <a:ext cx="381000" cy="914400"/>
            <a:chOff x="3120" y="1488"/>
            <a:chExt cx="240" cy="576"/>
          </a:xfrm>
        </p:grpSpPr>
        <p:sp>
          <p:nvSpPr>
            <p:cNvPr id="360456" name="AutoShape 8"/>
            <p:cNvSpPr>
              <a:spLocks noChangeArrowheads="1"/>
            </p:cNvSpPr>
            <p:nvPr/>
          </p:nvSpPr>
          <p:spPr bwMode="auto">
            <a:xfrm>
              <a:off x="3120" y="1632"/>
              <a:ext cx="83" cy="432"/>
            </a:xfrm>
            <a:prstGeom prst="downArrow">
              <a:avLst>
                <a:gd name="adj1" fmla="val 50000"/>
                <a:gd name="adj2" fmla="val 130120"/>
              </a:avLst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457" name="Text Box 9"/>
            <p:cNvSpPr txBox="1">
              <a:spLocks noChangeArrowheads="1"/>
            </p:cNvSpPr>
            <p:nvPr/>
          </p:nvSpPr>
          <p:spPr bwMode="auto">
            <a:xfrm>
              <a:off x="3143" y="1488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0">
                  <a:solidFill>
                    <a:srgbClr val="A50021"/>
                  </a:solidFill>
                  <a:latin typeface="+mj-lt"/>
                  <a:ea typeface="+mj-ea"/>
                </a:rPr>
                <a:t>R</a:t>
              </a:r>
              <a:endParaRPr kumimoji="1" lang="en-US" altLang="zh-CN" sz="2800" b="0">
                <a:latin typeface="+mj-lt"/>
                <a:ea typeface="+mj-ea"/>
              </a:endParaRPr>
            </a:p>
          </p:txBody>
        </p:sp>
      </p:grpSp>
      <p:grpSp>
        <p:nvGrpSpPr>
          <p:cNvPr id="360458" name="Group 10"/>
          <p:cNvGrpSpPr>
            <a:grpSpLocks/>
          </p:cNvGrpSpPr>
          <p:nvPr/>
        </p:nvGrpSpPr>
        <p:grpSpPr bwMode="auto">
          <a:xfrm>
            <a:off x="6553200" y="2466975"/>
            <a:ext cx="381000" cy="914400"/>
            <a:chOff x="3120" y="1488"/>
            <a:chExt cx="240" cy="576"/>
          </a:xfrm>
        </p:grpSpPr>
        <p:sp>
          <p:nvSpPr>
            <p:cNvPr id="360459" name="AutoShape 11"/>
            <p:cNvSpPr>
              <a:spLocks noChangeArrowheads="1"/>
            </p:cNvSpPr>
            <p:nvPr/>
          </p:nvSpPr>
          <p:spPr bwMode="auto">
            <a:xfrm>
              <a:off x="3120" y="1632"/>
              <a:ext cx="83" cy="432"/>
            </a:xfrm>
            <a:prstGeom prst="downArrow">
              <a:avLst>
                <a:gd name="adj1" fmla="val 50000"/>
                <a:gd name="adj2" fmla="val 130120"/>
              </a:avLst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460" name="Text Box 12"/>
            <p:cNvSpPr txBox="1">
              <a:spLocks noChangeArrowheads="1"/>
            </p:cNvSpPr>
            <p:nvPr/>
          </p:nvSpPr>
          <p:spPr bwMode="auto">
            <a:xfrm>
              <a:off x="3143" y="1488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0">
                  <a:solidFill>
                    <a:srgbClr val="A50021"/>
                  </a:solidFill>
                  <a:latin typeface="+mj-lt"/>
                  <a:ea typeface="+mj-ea"/>
                </a:rPr>
                <a:t>R</a:t>
              </a:r>
              <a:endParaRPr kumimoji="1" lang="en-US" altLang="zh-CN" sz="2800" b="0">
                <a:latin typeface="+mj-lt"/>
                <a:ea typeface="+mj-ea"/>
              </a:endParaRPr>
            </a:p>
          </p:txBody>
        </p:sp>
      </p:grpSp>
      <p:grpSp>
        <p:nvGrpSpPr>
          <p:cNvPr id="360461" name="Group 13"/>
          <p:cNvGrpSpPr>
            <a:grpSpLocks/>
          </p:cNvGrpSpPr>
          <p:nvPr/>
        </p:nvGrpSpPr>
        <p:grpSpPr bwMode="auto">
          <a:xfrm>
            <a:off x="6019800" y="2466975"/>
            <a:ext cx="430213" cy="914400"/>
            <a:chOff x="1872" y="1344"/>
            <a:chExt cx="271" cy="576"/>
          </a:xfrm>
        </p:grpSpPr>
        <p:sp>
          <p:nvSpPr>
            <p:cNvPr id="360462" name="AutoShape 14"/>
            <p:cNvSpPr>
              <a:spLocks noChangeArrowheads="1"/>
            </p:cNvSpPr>
            <p:nvPr/>
          </p:nvSpPr>
          <p:spPr bwMode="auto">
            <a:xfrm>
              <a:off x="2064" y="1520"/>
              <a:ext cx="79" cy="400"/>
            </a:xfrm>
            <a:prstGeom prst="downArrow">
              <a:avLst>
                <a:gd name="adj1" fmla="val 50000"/>
                <a:gd name="adj2" fmla="val 126582"/>
              </a:avLst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463" name="Text Box 15"/>
            <p:cNvSpPr txBox="1">
              <a:spLocks noChangeArrowheads="1"/>
            </p:cNvSpPr>
            <p:nvPr/>
          </p:nvSpPr>
          <p:spPr bwMode="auto">
            <a:xfrm>
              <a:off x="1872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6600"/>
                  </a:solidFill>
                  <a:latin typeface="+mj-lt"/>
                  <a:ea typeface="+mj-ea"/>
                </a:rPr>
                <a:t>P</a:t>
              </a:r>
              <a:endParaRPr kumimoji="1" lang="en-US" altLang="zh-CN" sz="2800" b="0">
                <a:latin typeface="+mj-lt"/>
                <a:ea typeface="+mj-ea"/>
              </a:endParaRPr>
            </a:p>
          </p:txBody>
        </p:sp>
      </p:grpSp>
      <p:grpSp>
        <p:nvGrpSpPr>
          <p:cNvPr id="360464" name="Group 16"/>
          <p:cNvGrpSpPr>
            <a:grpSpLocks/>
          </p:cNvGrpSpPr>
          <p:nvPr/>
        </p:nvGrpSpPr>
        <p:grpSpPr bwMode="auto">
          <a:xfrm>
            <a:off x="7162800" y="3762375"/>
            <a:ext cx="381000" cy="914400"/>
            <a:chOff x="3120" y="1488"/>
            <a:chExt cx="240" cy="576"/>
          </a:xfrm>
        </p:grpSpPr>
        <p:sp>
          <p:nvSpPr>
            <p:cNvPr id="360465" name="AutoShape 17"/>
            <p:cNvSpPr>
              <a:spLocks noChangeArrowheads="1"/>
            </p:cNvSpPr>
            <p:nvPr/>
          </p:nvSpPr>
          <p:spPr bwMode="auto">
            <a:xfrm>
              <a:off x="3120" y="1632"/>
              <a:ext cx="83" cy="432"/>
            </a:xfrm>
            <a:prstGeom prst="downArrow">
              <a:avLst>
                <a:gd name="adj1" fmla="val 50000"/>
                <a:gd name="adj2" fmla="val 130120"/>
              </a:avLst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466" name="Text Box 18"/>
            <p:cNvSpPr txBox="1">
              <a:spLocks noChangeArrowheads="1"/>
            </p:cNvSpPr>
            <p:nvPr/>
          </p:nvSpPr>
          <p:spPr bwMode="auto">
            <a:xfrm>
              <a:off x="3143" y="1488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0">
                  <a:solidFill>
                    <a:srgbClr val="A50021"/>
                  </a:solidFill>
                  <a:latin typeface="+mj-lt"/>
                  <a:ea typeface="+mj-ea"/>
                </a:rPr>
                <a:t>R</a:t>
              </a:r>
              <a:endParaRPr kumimoji="1" lang="en-US" altLang="zh-CN" sz="2800" b="0">
                <a:latin typeface="+mj-lt"/>
                <a:ea typeface="+mj-ea"/>
              </a:endParaRPr>
            </a:p>
          </p:txBody>
        </p:sp>
      </p:grpSp>
      <p:sp>
        <p:nvSpPr>
          <p:cNvPr id="360467" name="Rectangle 19"/>
          <p:cNvSpPr>
            <a:spLocks noChangeArrowheads="1"/>
          </p:cNvSpPr>
          <p:nvPr/>
        </p:nvSpPr>
        <p:spPr bwMode="auto">
          <a:xfrm>
            <a:off x="4876800" y="1781175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60468" name="Rectangle 20"/>
          <p:cNvSpPr>
            <a:spLocks noChangeArrowheads="1"/>
          </p:cNvSpPr>
          <p:nvPr/>
        </p:nvSpPr>
        <p:spPr bwMode="auto">
          <a:xfrm>
            <a:off x="4495800" y="1781175"/>
            <a:ext cx="381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60469" name="Rectangle 21"/>
          <p:cNvSpPr>
            <a:spLocks noChangeArrowheads="1"/>
          </p:cNvSpPr>
          <p:nvPr/>
        </p:nvSpPr>
        <p:spPr bwMode="auto">
          <a:xfrm>
            <a:off x="6477000" y="2543175"/>
            <a:ext cx="381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1066800" y="178117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60471" name="Text Box 23"/>
          <p:cNvSpPr txBox="1">
            <a:spLocks noChangeArrowheads="1"/>
          </p:cNvSpPr>
          <p:nvPr/>
        </p:nvSpPr>
        <p:spPr bwMode="auto">
          <a:xfrm>
            <a:off x="990600" y="1781175"/>
            <a:ext cx="144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0" dirty="0">
                <a:latin typeface="+mj-lt"/>
                <a:ea typeface="+mj-ea"/>
              </a:rPr>
              <a:t>Key = 22</a:t>
            </a:r>
          </a:p>
        </p:txBody>
      </p:sp>
      <p:grpSp>
        <p:nvGrpSpPr>
          <p:cNvPr id="360472" name="Group 24"/>
          <p:cNvGrpSpPr>
            <a:grpSpLocks/>
          </p:cNvGrpSpPr>
          <p:nvPr/>
        </p:nvGrpSpPr>
        <p:grpSpPr bwMode="auto">
          <a:xfrm>
            <a:off x="3352800" y="2466975"/>
            <a:ext cx="381000" cy="914400"/>
            <a:chOff x="3120" y="1488"/>
            <a:chExt cx="240" cy="576"/>
          </a:xfrm>
        </p:grpSpPr>
        <p:sp>
          <p:nvSpPr>
            <p:cNvPr id="360473" name="AutoShape 25"/>
            <p:cNvSpPr>
              <a:spLocks noChangeArrowheads="1"/>
            </p:cNvSpPr>
            <p:nvPr/>
          </p:nvSpPr>
          <p:spPr bwMode="auto">
            <a:xfrm>
              <a:off x="3120" y="1632"/>
              <a:ext cx="83" cy="432"/>
            </a:xfrm>
            <a:prstGeom prst="downArrow">
              <a:avLst>
                <a:gd name="adj1" fmla="val 50000"/>
                <a:gd name="adj2" fmla="val 130120"/>
              </a:avLst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474" name="Text Box 26"/>
            <p:cNvSpPr txBox="1">
              <a:spLocks noChangeArrowheads="1"/>
            </p:cNvSpPr>
            <p:nvPr/>
          </p:nvSpPr>
          <p:spPr bwMode="auto">
            <a:xfrm>
              <a:off x="3143" y="1488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0">
                  <a:solidFill>
                    <a:srgbClr val="A50021"/>
                  </a:solidFill>
                  <a:latin typeface="+mj-lt"/>
                  <a:ea typeface="+mj-ea"/>
                </a:rPr>
                <a:t>R</a:t>
              </a:r>
              <a:endParaRPr kumimoji="1" lang="en-US" altLang="zh-CN" sz="2800" b="0">
                <a:latin typeface="+mj-lt"/>
                <a:ea typeface="+mj-ea"/>
              </a:endParaRPr>
            </a:p>
          </p:txBody>
        </p:sp>
      </p:grpSp>
      <p:grpSp>
        <p:nvGrpSpPr>
          <p:cNvPr id="360475" name="Group 27"/>
          <p:cNvGrpSpPr>
            <a:grpSpLocks/>
          </p:cNvGrpSpPr>
          <p:nvPr/>
        </p:nvGrpSpPr>
        <p:grpSpPr bwMode="auto">
          <a:xfrm>
            <a:off x="2819400" y="2466975"/>
            <a:ext cx="430213" cy="914400"/>
            <a:chOff x="1872" y="1344"/>
            <a:chExt cx="271" cy="576"/>
          </a:xfrm>
        </p:grpSpPr>
        <p:sp>
          <p:nvSpPr>
            <p:cNvPr id="360476" name="AutoShape 28"/>
            <p:cNvSpPr>
              <a:spLocks noChangeArrowheads="1"/>
            </p:cNvSpPr>
            <p:nvPr/>
          </p:nvSpPr>
          <p:spPr bwMode="auto">
            <a:xfrm>
              <a:off x="2064" y="1520"/>
              <a:ext cx="79" cy="400"/>
            </a:xfrm>
            <a:prstGeom prst="downArrow">
              <a:avLst>
                <a:gd name="adj1" fmla="val 50000"/>
                <a:gd name="adj2" fmla="val 126582"/>
              </a:avLst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477" name="Text Box 29"/>
            <p:cNvSpPr txBox="1">
              <a:spLocks noChangeArrowheads="1"/>
            </p:cNvSpPr>
            <p:nvPr/>
          </p:nvSpPr>
          <p:spPr bwMode="auto">
            <a:xfrm>
              <a:off x="1872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6600"/>
                  </a:solidFill>
                  <a:latin typeface="+mj-lt"/>
                  <a:ea typeface="+mj-ea"/>
                </a:rPr>
                <a:t>P</a:t>
              </a:r>
              <a:endParaRPr kumimoji="1" lang="en-US" altLang="zh-CN" sz="2800" b="0">
                <a:latin typeface="+mj-lt"/>
                <a:ea typeface="+mj-ea"/>
              </a:endParaRPr>
            </a:p>
          </p:txBody>
        </p:sp>
      </p:grpSp>
      <p:grpSp>
        <p:nvGrpSpPr>
          <p:cNvPr id="360478" name="Group 30"/>
          <p:cNvGrpSpPr>
            <a:grpSpLocks/>
          </p:cNvGrpSpPr>
          <p:nvPr/>
        </p:nvGrpSpPr>
        <p:grpSpPr bwMode="auto">
          <a:xfrm>
            <a:off x="4419600" y="3381375"/>
            <a:ext cx="381000" cy="914400"/>
            <a:chOff x="3120" y="1488"/>
            <a:chExt cx="240" cy="576"/>
          </a:xfrm>
        </p:grpSpPr>
        <p:sp>
          <p:nvSpPr>
            <p:cNvPr id="360479" name="AutoShape 31"/>
            <p:cNvSpPr>
              <a:spLocks noChangeArrowheads="1"/>
            </p:cNvSpPr>
            <p:nvPr/>
          </p:nvSpPr>
          <p:spPr bwMode="auto">
            <a:xfrm>
              <a:off x="3120" y="1632"/>
              <a:ext cx="83" cy="432"/>
            </a:xfrm>
            <a:prstGeom prst="downArrow">
              <a:avLst>
                <a:gd name="adj1" fmla="val 50000"/>
                <a:gd name="adj2" fmla="val 130120"/>
              </a:avLst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480" name="Text Box 32"/>
            <p:cNvSpPr txBox="1">
              <a:spLocks noChangeArrowheads="1"/>
            </p:cNvSpPr>
            <p:nvPr/>
          </p:nvSpPr>
          <p:spPr bwMode="auto">
            <a:xfrm>
              <a:off x="3143" y="1488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0">
                  <a:solidFill>
                    <a:srgbClr val="A50021"/>
                  </a:solidFill>
                  <a:latin typeface="+mj-lt"/>
                  <a:ea typeface="+mj-ea"/>
                </a:rPr>
                <a:t>R</a:t>
              </a:r>
              <a:endParaRPr kumimoji="1" lang="en-US" altLang="zh-CN" sz="2800" b="0">
                <a:latin typeface="+mj-lt"/>
                <a:ea typeface="+mj-ea"/>
              </a:endParaRPr>
            </a:p>
          </p:txBody>
        </p:sp>
      </p:grpSp>
      <p:grpSp>
        <p:nvGrpSpPr>
          <p:cNvPr id="360481" name="Group 33"/>
          <p:cNvGrpSpPr>
            <a:grpSpLocks/>
          </p:cNvGrpSpPr>
          <p:nvPr/>
        </p:nvGrpSpPr>
        <p:grpSpPr bwMode="auto">
          <a:xfrm>
            <a:off x="3886200" y="3381375"/>
            <a:ext cx="430213" cy="914400"/>
            <a:chOff x="1872" y="1344"/>
            <a:chExt cx="271" cy="576"/>
          </a:xfrm>
        </p:grpSpPr>
        <p:sp>
          <p:nvSpPr>
            <p:cNvPr id="360482" name="AutoShape 34"/>
            <p:cNvSpPr>
              <a:spLocks noChangeArrowheads="1"/>
            </p:cNvSpPr>
            <p:nvPr/>
          </p:nvSpPr>
          <p:spPr bwMode="auto">
            <a:xfrm>
              <a:off x="2064" y="1520"/>
              <a:ext cx="79" cy="400"/>
            </a:xfrm>
            <a:prstGeom prst="downArrow">
              <a:avLst>
                <a:gd name="adj1" fmla="val 50000"/>
                <a:gd name="adj2" fmla="val 126582"/>
              </a:avLst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483" name="Text Box 35"/>
            <p:cNvSpPr txBox="1">
              <a:spLocks noChangeArrowheads="1"/>
            </p:cNvSpPr>
            <p:nvPr/>
          </p:nvSpPr>
          <p:spPr bwMode="auto">
            <a:xfrm>
              <a:off x="1872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6600"/>
                  </a:solidFill>
                  <a:latin typeface="+mj-lt"/>
                  <a:ea typeface="+mj-ea"/>
                </a:rPr>
                <a:t>P</a:t>
              </a:r>
              <a:endParaRPr kumimoji="1" lang="en-US" altLang="zh-CN" sz="2800" b="0">
                <a:latin typeface="+mj-lt"/>
                <a:ea typeface="+mj-ea"/>
              </a:endParaRPr>
            </a:p>
          </p:txBody>
        </p:sp>
      </p:grpSp>
      <p:grpSp>
        <p:nvGrpSpPr>
          <p:cNvPr id="360484" name="Group 36"/>
          <p:cNvGrpSpPr>
            <a:grpSpLocks/>
          </p:cNvGrpSpPr>
          <p:nvPr/>
        </p:nvGrpSpPr>
        <p:grpSpPr bwMode="auto">
          <a:xfrm>
            <a:off x="3581400" y="4295775"/>
            <a:ext cx="381000" cy="914400"/>
            <a:chOff x="3120" y="1488"/>
            <a:chExt cx="240" cy="576"/>
          </a:xfrm>
        </p:grpSpPr>
        <p:sp>
          <p:nvSpPr>
            <p:cNvPr id="360485" name="AutoShape 37"/>
            <p:cNvSpPr>
              <a:spLocks noChangeArrowheads="1"/>
            </p:cNvSpPr>
            <p:nvPr/>
          </p:nvSpPr>
          <p:spPr bwMode="auto">
            <a:xfrm>
              <a:off x="3120" y="1632"/>
              <a:ext cx="83" cy="432"/>
            </a:xfrm>
            <a:prstGeom prst="downArrow">
              <a:avLst>
                <a:gd name="adj1" fmla="val 50000"/>
                <a:gd name="adj2" fmla="val 130120"/>
              </a:avLst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486" name="Text Box 38"/>
            <p:cNvSpPr txBox="1">
              <a:spLocks noChangeArrowheads="1"/>
            </p:cNvSpPr>
            <p:nvPr/>
          </p:nvSpPr>
          <p:spPr bwMode="auto">
            <a:xfrm>
              <a:off x="3143" y="1488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0">
                  <a:solidFill>
                    <a:srgbClr val="A50021"/>
                  </a:solidFill>
                  <a:latin typeface="+mj-lt"/>
                  <a:ea typeface="+mj-ea"/>
                </a:rPr>
                <a:t>R</a:t>
              </a:r>
              <a:endParaRPr kumimoji="1" lang="en-US" altLang="zh-CN" sz="2800" b="0">
                <a:latin typeface="+mj-lt"/>
                <a:ea typeface="+mj-ea"/>
              </a:endParaRPr>
            </a:p>
          </p:txBody>
        </p:sp>
      </p:grpSp>
      <p:grpSp>
        <p:nvGrpSpPr>
          <p:cNvPr id="360487" name="Group 39"/>
          <p:cNvGrpSpPr>
            <a:grpSpLocks/>
          </p:cNvGrpSpPr>
          <p:nvPr/>
        </p:nvGrpSpPr>
        <p:grpSpPr bwMode="auto">
          <a:xfrm>
            <a:off x="3124200" y="4295775"/>
            <a:ext cx="430213" cy="914400"/>
            <a:chOff x="1872" y="1344"/>
            <a:chExt cx="271" cy="576"/>
          </a:xfrm>
        </p:grpSpPr>
        <p:sp>
          <p:nvSpPr>
            <p:cNvPr id="360488" name="AutoShape 40"/>
            <p:cNvSpPr>
              <a:spLocks noChangeArrowheads="1"/>
            </p:cNvSpPr>
            <p:nvPr/>
          </p:nvSpPr>
          <p:spPr bwMode="auto">
            <a:xfrm>
              <a:off x="2064" y="1520"/>
              <a:ext cx="79" cy="400"/>
            </a:xfrm>
            <a:prstGeom prst="downArrow">
              <a:avLst>
                <a:gd name="adj1" fmla="val 50000"/>
                <a:gd name="adj2" fmla="val 126582"/>
              </a:avLst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489" name="Text Box 41"/>
            <p:cNvSpPr txBox="1">
              <a:spLocks noChangeArrowheads="1"/>
            </p:cNvSpPr>
            <p:nvPr/>
          </p:nvSpPr>
          <p:spPr bwMode="auto">
            <a:xfrm>
              <a:off x="1872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6600"/>
                  </a:solidFill>
                  <a:latin typeface="+mj-lt"/>
                  <a:ea typeface="+mj-ea"/>
                </a:rPr>
                <a:t>P</a:t>
              </a:r>
              <a:endParaRPr kumimoji="1" lang="en-US" altLang="zh-CN" sz="2800" b="0">
                <a:latin typeface="+mj-lt"/>
                <a:ea typeface="+mj-ea"/>
              </a:endParaRPr>
            </a:p>
          </p:txBody>
        </p:sp>
      </p:grpSp>
      <p:grpSp>
        <p:nvGrpSpPr>
          <p:cNvPr id="360490" name="Group 42"/>
          <p:cNvGrpSpPr>
            <a:grpSpLocks/>
          </p:cNvGrpSpPr>
          <p:nvPr/>
        </p:nvGrpSpPr>
        <p:grpSpPr bwMode="auto">
          <a:xfrm>
            <a:off x="2895600" y="5438775"/>
            <a:ext cx="381000" cy="914400"/>
            <a:chOff x="3120" y="1488"/>
            <a:chExt cx="240" cy="576"/>
          </a:xfrm>
        </p:grpSpPr>
        <p:sp>
          <p:nvSpPr>
            <p:cNvPr id="360491" name="AutoShape 43"/>
            <p:cNvSpPr>
              <a:spLocks noChangeArrowheads="1"/>
            </p:cNvSpPr>
            <p:nvPr/>
          </p:nvSpPr>
          <p:spPr bwMode="auto">
            <a:xfrm>
              <a:off x="3120" y="1632"/>
              <a:ext cx="83" cy="432"/>
            </a:xfrm>
            <a:prstGeom prst="downArrow">
              <a:avLst>
                <a:gd name="adj1" fmla="val 50000"/>
                <a:gd name="adj2" fmla="val 130120"/>
              </a:avLst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492" name="Text Box 44"/>
            <p:cNvSpPr txBox="1">
              <a:spLocks noChangeArrowheads="1"/>
            </p:cNvSpPr>
            <p:nvPr/>
          </p:nvSpPr>
          <p:spPr bwMode="auto">
            <a:xfrm>
              <a:off x="3143" y="1488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0">
                  <a:solidFill>
                    <a:srgbClr val="A50021"/>
                  </a:solidFill>
                  <a:latin typeface="+mj-lt"/>
                  <a:ea typeface="+mj-ea"/>
                </a:rPr>
                <a:t>R</a:t>
              </a:r>
              <a:endParaRPr kumimoji="1" lang="en-US" altLang="zh-CN" sz="2800" b="0">
                <a:latin typeface="+mj-lt"/>
                <a:ea typeface="+mj-ea"/>
              </a:endParaRPr>
            </a:p>
          </p:txBody>
        </p:sp>
      </p:grpSp>
      <p:sp>
        <p:nvSpPr>
          <p:cNvPr id="360493" name="Rectangle 45"/>
          <p:cNvSpPr>
            <a:spLocks noChangeArrowheads="1"/>
          </p:cNvSpPr>
          <p:nvPr/>
        </p:nvSpPr>
        <p:spPr bwMode="auto">
          <a:xfrm>
            <a:off x="3276600" y="2543175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60494" name="Rectangle 46"/>
          <p:cNvSpPr>
            <a:spLocks noChangeArrowheads="1"/>
          </p:cNvSpPr>
          <p:nvPr/>
        </p:nvSpPr>
        <p:spPr bwMode="auto">
          <a:xfrm>
            <a:off x="2819400" y="2543175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60495" name="Rectangle 47"/>
          <p:cNvSpPr>
            <a:spLocks noChangeArrowheads="1"/>
          </p:cNvSpPr>
          <p:nvPr/>
        </p:nvSpPr>
        <p:spPr bwMode="auto">
          <a:xfrm>
            <a:off x="4343400" y="3457575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60496" name="Rectangle 48"/>
          <p:cNvSpPr>
            <a:spLocks noChangeArrowheads="1"/>
          </p:cNvSpPr>
          <p:nvPr/>
        </p:nvSpPr>
        <p:spPr bwMode="auto">
          <a:xfrm>
            <a:off x="3886200" y="3457575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60497" name="Rectangle 49"/>
          <p:cNvSpPr>
            <a:spLocks noChangeArrowheads="1"/>
          </p:cNvSpPr>
          <p:nvPr/>
        </p:nvSpPr>
        <p:spPr bwMode="auto">
          <a:xfrm>
            <a:off x="3581400" y="4371975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grpSp>
        <p:nvGrpSpPr>
          <p:cNvPr id="360498" name="Group 50"/>
          <p:cNvGrpSpPr>
            <a:grpSpLocks/>
          </p:cNvGrpSpPr>
          <p:nvPr/>
        </p:nvGrpSpPr>
        <p:grpSpPr bwMode="auto">
          <a:xfrm>
            <a:off x="4419600" y="1704975"/>
            <a:ext cx="430213" cy="914400"/>
            <a:chOff x="1872" y="1344"/>
            <a:chExt cx="271" cy="576"/>
          </a:xfrm>
        </p:grpSpPr>
        <p:sp>
          <p:nvSpPr>
            <p:cNvPr id="360499" name="AutoShape 51"/>
            <p:cNvSpPr>
              <a:spLocks noChangeArrowheads="1"/>
            </p:cNvSpPr>
            <p:nvPr/>
          </p:nvSpPr>
          <p:spPr bwMode="auto">
            <a:xfrm>
              <a:off x="2064" y="1520"/>
              <a:ext cx="79" cy="400"/>
            </a:xfrm>
            <a:prstGeom prst="downArrow">
              <a:avLst>
                <a:gd name="adj1" fmla="val 50000"/>
                <a:gd name="adj2" fmla="val 126582"/>
              </a:avLst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500" name="Text Box 52"/>
            <p:cNvSpPr txBox="1">
              <a:spLocks noChangeArrowheads="1"/>
            </p:cNvSpPr>
            <p:nvPr/>
          </p:nvSpPr>
          <p:spPr bwMode="auto">
            <a:xfrm>
              <a:off x="1872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solidFill>
                    <a:srgbClr val="006600"/>
                  </a:solidFill>
                  <a:latin typeface="+mj-lt"/>
                  <a:ea typeface="+mj-ea"/>
                </a:rPr>
                <a:t>P</a:t>
              </a:r>
              <a:endParaRPr kumimoji="1" lang="en-US" altLang="zh-CN" sz="2800" b="0">
                <a:latin typeface="+mj-lt"/>
                <a:ea typeface="+mj-ea"/>
              </a:endParaRPr>
            </a:p>
          </p:txBody>
        </p:sp>
      </p:grpSp>
      <p:grpSp>
        <p:nvGrpSpPr>
          <p:cNvPr id="360501" name="Group 53"/>
          <p:cNvGrpSpPr>
            <a:grpSpLocks/>
          </p:cNvGrpSpPr>
          <p:nvPr/>
        </p:nvGrpSpPr>
        <p:grpSpPr bwMode="auto">
          <a:xfrm>
            <a:off x="4953000" y="1704975"/>
            <a:ext cx="381000" cy="914400"/>
            <a:chOff x="3120" y="1488"/>
            <a:chExt cx="240" cy="576"/>
          </a:xfrm>
        </p:grpSpPr>
        <p:sp>
          <p:nvSpPr>
            <p:cNvPr id="360502" name="AutoShape 54"/>
            <p:cNvSpPr>
              <a:spLocks noChangeArrowheads="1"/>
            </p:cNvSpPr>
            <p:nvPr/>
          </p:nvSpPr>
          <p:spPr bwMode="auto">
            <a:xfrm>
              <a:off x="3120" y="1632"/>
              <a:ext cx="83" cy="432"/>
            </a:xfrm>
            <a:prstGeom prst="downArrow">
              <a:avLst>
                <a:gd name="adj1" fmla="val 50000"/>
                <a:gd name="adj2" fmla="val 130120"/>
              </a:avLst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503" name="Text Box 55"/>
            <p:cNvSpPr txBox="1">
              <a:spLocks noChangeArrowheads="1"/>
            </p:cNvSpPr>
            <p:nvPr/>
          </p:nvSpPr>
          <p:spPr bwMode="auto">
            <a:xfrm>
              <a:off x="3143" y="1488"/>
              <a:ext cx="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0">
                  <a:solidFill>
                    <a:srgbClr val="A50021"/>
                  </a:solidFill>
                  <a:latin typeface="+mj-lt"/>
                  <a:ea typeface="+mj-ea"/>
                </a:rPr>
                <a:t>R</a:t>
              </a:r>
              <a:endParaRPr kumimoji="1" lang="en-US" altLang="zh-CN" sz="2800" b="0">
                <a:latin typeface="+mj-lt"/>
                <a:ea typeface="+mj-ea"/>
              </a:endParaRPr>
            </a:p>
          </p:txBody>
        </p:sp>
      </p:grpSp>
      <p:sp>
        <p:nvSpPr>
          <p:cNvPr id="360504" name="Rectangle 56"/>
          <p:cNvSpPr>
            <a:spLocks noChangeArrowheads="1"/>
          </p:cNvSpPr>
          <p:nvPr/>
        </p:nvSpPr>
        <p:spPr bwMode="auto">
          <a:xfrm>
            <a:off x="4876800" y="1781175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60505" name="Rectangle 57"/>
          <p:cNvSpPr>
            <a:spLocks noChangeArrowheads="1"/>
          </p:cNvSpPr>
          <p:nvPr/>
        </p:nvSpPr>
        <p:spPr bwMode="auto">
          <a:xfrm>
            <a:off x="4495800" y="1781175"/>
            <a:ext cx="381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grpSp>
        <p:nvGrpSpPr>
          <p:cNvPr id="360506" name="Group 58"/>
          <p:cNvGrpSpPr>
            <a:grpSpLocks/>
          </p:cNvGrpSpPr>
          <p:nvPr/>
        </p:nvGrpSpPr>
        <p:grpSpPr bwMode="auto">
          <a:xfrm>
            <a:off x="2133600" y="2009775"/>
            <a:ext cx="4648200" cy="3657600"/>
            <a:chOff x="720" y="288"/>
            <a:chExt cx="3600" cy="2880"/>
          </a:xfrm>
        </p:grpSpPr>
        <p:sp>
          <p:nvSpPr>
            <p:cNvPr id="360507" name="Oval 59"/>
            <p:cNvSpPr>
              <a:spLocks noChangeArrowheads="1"/>
            </p:cNvSpPr>
            <p:nvPr/>
          </p:nvSpPr>
          <p:spPr bwMode="auto">
            <a:xfrm>
              <a:off x="2640" y="768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30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360508" name="Oval 60"/>
            <p:cNvSpPr>
              <a:spLocks noChangeArrowheads="1"/>
            </p:cNvSpPr>
            <p:nvPr/>
          </p:nvSpPr>
          <p:spPr bwMode="auto">
            <a:xfrm>
              <a:off x="1440" y="134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20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360509" name="Oval 61"/>
            <p:cNvSpPr>
              <a:spLocks noChangeArrowheads="1"/>
            </p:cNvSpPr>
            <p:nvPr/>
          </p:nvSpPr>
          <p:spPr bwMode="auto">
            <a:xfrm>
              <a:off x="720" y="206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10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360510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40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360511" name="Oval 63"/>
            <p:cNvSpPr>
              <a:spLocks noChangeArrowheads="1"/>
            </p:cNvSpPr>
            <p:nvPr/>
          </p:nvSpPr>
          <p:spPr bwMode="auto">
            <a:xfrm>
              <a:off x="3120" y="206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35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360512" name="Oval 64"/>
            <p:cNvSpPr>
              <a:spLocks noChangeArrowheads="1"/>
            </p:cNvSpPr>
            <p:nvPr/>
          </p:nvSpPr>
          <p:spPr bwMode="auto">
            <a:xfrm>
              <a:off x="2160" y="206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25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360513" name="Oval 65"/>
            <p:cNvSpPr>
              <a:spLocks noChangeArrowheads="1"/>
            </p:cNvSpPr>
            <p:nvPr/>
          </p:nvSpPr>
          <p:spPr bwMode="auto">
            <a:xfrm>
              <a:off x="1680" y="2784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+mj-lt"/>
                  <a:ea typeface="+mj-ea"/>
                </a:rPr>
                <a:t>23</a:t>
              </a:r>
              <a:endParaRPr kumimoji="1" lang="zh-CN" altLang="en-US" sz="2800" b="0">
                <a:latin typeface="+mj-lt"/>
                <a:ea typeface="+mj-ea"/>
              </a:endParaRPr>
            </a:p>
          </p:txBody>
        </p:sp>
        <p:sp>
          <p:nvSpPr>
            <p:cNvPr id="360514" name="Line 66"/>
            <p:cNvSpPr>
              <a:spLocks noChangeShapeType="1"/>
            </p:cNvSpPr>
            <p:nvPr/>
          </p:nvSpPr>
          <p:spPr bwMode="auto">
            <a:xfrm flipH="1">
              <a:off x="1680" y="960"/>
              <a:ext cx="960" cy="384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515" name="Line 67"/>
            <p:cNvSpPr>
              <a:spLocks noChangeShapeType="1"/>
            </p:cNvSpPr>
            <p:nvPr/>
          </p:nvSpPr>
          <p:spPr bwMode="auto">
            <a:xfrm>
              <a:off x="3120" y="960"/>
              <a:ext cx="960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516" name="Line 68"/>
            <p:cNvSpPr>
              <a:spLocks noChangeShapeType="1"/>
            </p:cNvSpPr>
            <p:nvPr/>
          </p:nvSpPr>
          <p:spPr bwMode="auto">
            <a:xfrm flipH="1">
              <a:off x="960" y="1536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517" name="Line 69"/>
            <p:cNvSpPr>
              <a:spLocks noChangeShapeType="1"/>
            </p:cNvSpPr>
            <p:nvPr/>
          </p:nvSpPr>
          <p:spPr bwMode="auto">
            <a:xfrm>
              <a:off x="1920" y="1536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518" name="Line 70"/>
            <p:cNvSpPr>
              <a:spLocks noChangeShapeType="1"/>
            </p:cNvSpPr>
            <p:nvPr/>
          </p:nvSpPr>
          <p:spPr bwMode="auto">
            <a:xfrm flipH="1">
              <a:off x="1920" y="2400"/>
              <a:ext cx="288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519" name="Line 71"/>
            <p:cNvSpPr>
              <a:spLocks noChangeShapeType="1"/>
            </p:cNvSpPr>
            <p:nvPr/>
          </p:nvSpPr>
          <p:spPr bwMode="auto">
            <a:xfrm flipH="1">
              <a:off x="3360" y="1536"/>
              <a:ext cx="480" cy="52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60520" name="Freeform 72"/>
            <p:cNvSpPr>
              <a:spLocks/>
            </p:cNvSpPr>
            <p:nvPr/>
          </p:nvSpPr>
          <p:spPr bwMode="auto">
            <a:xfrm>
              <a:off x="2880" y="288"/>
              <a:ext cx="672" cy="480"/>
            </a:xfrm>
            <a:custGeom>
              <a:avLst/>
              <a:gdLst>
                <a:gd name="T0" fmla="*/ 672 w 672"/>
                <a:gd name="T1" fmla="*/ 0 h 480"/>
                <a:gd name="T2" fmla="*/ 192 w 672"/>
                <a:gd name="T3" fmla="*/ 240 h 480"/>
                <a:gd name="T4" fmla="*/ 480 w 672"/>
                <a:gd name="T5" fmla="*/ 240 h 480"/>
                <a:gd name="T6" fmla="*/ 0 w 672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480">
                  <a:moveTo>
                    <a:pt x="672" y="0"/>
                  </a:moveTo>
                  <a:cubicBezTo>
                    <a:pt x="448" y="100"/>
                    <a:pt x="224" y="200"/>
                    <a:pt x="192" y="240"/>
                  </a:cubicBezTo>
                  <a:cubicBezTo>
                    <a:pt x="160" y="280"/>
                    <a:pt x="512" y="200"/>
                    <a:pt x="480" y="240"/>
                  </a:cubicBezTo>
                  <a:cubicBezTo>
                    <a:pt x="448" y="28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1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6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6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67" grpId="0" animBg="1"/>
      <p:bldP spid="360468" grpId="0" animBg="1"/>
      <p:bldP spid="360469" grpId="0" animBg="1"/>
      <p:bldP spid="360470" grpId="0" animBg="1"/>
      <p:bldP spid="360471" grpId="0" autoUpdateAnimBg="0"/>
      <p:bldP spid="360493" grpId="0" animBg="1"/>
      <p:bldP spid="360494" grpId="0" animBg="1"/>
      <p:bldP spid="360495" grpId="0" animBg="1"/>
      <p:bldP spid="360496" grpId="0" animBg="1"/>
      <p:bldP spid="360497" grpId="0" animBg="1"/>
      <p:bldP spid="360504" grpId="0" animBg="1"/>
      <p:bldP spid="36050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．二叉排序树的</a:t>
            </a:r>
            <a:r>
              <a:rPr lang="zh-CN" altLang="en-US" sz="4800"/>
              <a:t>插入</a:t>
            </a:r>
          </a:p>
        </p:txBody>
      </p:sp>
      <p:sp>
        <p:nvSpPr>
          <p:cNvPr id="297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71600" y="980728"/>
            <a:ext cx="7620000" cy="4536504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z="2800" dirty="0">
                <a:latin typeface="+mj-lt"/>
                <a:ea typeface="+mj-ea"/>
              </a:rPr>
              <a:t>如何构造一棵二叉排序树？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800" dirty="0">
                <a:latin typeface="+mj-lt"/>
                <a:ea typeface="+mj-ea"/>
              </a:rPr>
              <a:t>     若</a:t>
            </a:r>
            <a:r>
              <a:rPr lang="zh-CN" altLang="en-US" sz="2800" dirty="0">
                <a:solidFill>
                  <a:srgbClr val="FF6600"/>
                </a:solidFill>
                <a:latin typeface="+mj-lt"/>
                <a:ea typeface="+mj-ea"/>
              </a:rPr>
              <a:t>当前结点</a:t>
            </a:r>
            <a:r>
              <a:rPr lang="en-US" altLang="zh-CN" sz="2800" dirty="0">
                <a:solidFill>
                  <a:srgbClr val="FF6600"/>
                </a:solidFill>
                <a:latin typeface="+mj-lt"/>
                <a:ea typeface="+mj-ea"/>
              </a:rPr>
              <a:t>=NULL</a:t>
            </a:r>
            <a:r>
              <a:rPr lang="en-US" altLang="zh-CN" sz="2800" dirty="0">
                <a:latin typeface="+mj-lt"/>
                <a:ea typeface="+mj-ea"/>
              </a:rPr>
              <a:t>,</a:t>
            </a:r>
            <a:r>
              <a:rPr lang="zh-CN" altLang="en-US" sz="2800" dirty="0">
                <a:latin typeface="+mj-lt"/>
                <a:ea typeface="+mj-ea"/>
              </a:rPr>
              <a:t>则直接插入</a:t>
            </a:r>
            <a:r>
              <a:rPr lang="zh-CN" altLang="en-US" sz="2800" dirty="0" smtClean="0">
                <a:latin typeface="+mj-lt"/>
                <a:ea typeface="+mj-ea"/>
              </a:rPr>
              <a:t>；</a:t>
            </a:r>
            <a:endParaRPr lang="en-US" altLang="zh-CN" sz="2800" dirty="0" smtClean="0">
              <a:latin typeface="+mj-lt"/>
              <a:ea typeface="+mj-ea"/>
            </a:endParaRP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+mj-lt"/>
                <a:ea typeface="+mj-ea"/>
              </a:rPr>
              <a:t>     否则</a:t>
            </a:r>
            <a:r>
              <a:rPr lang="zh-CN" altLang="en-US" sz="2800" dirty="0">
                <a:latin typeface="+mj-lt"/>
                <a:ea typeface="+mj-ea"/>
              </a:rPr>
              <a:t>将给定值与当前结点进行比较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800" dirty="0">
                <a:latin typeface="+mj-lt"/>
                <a:ea typeface="+mj-ea"/>
              </a:rPr>
              <a:t>     </a:t>
            </a:r>
            <a:r>
              <a:rPr lang="zh-CN" altLang="en-US" sz="2800" dirty="0">
                <a:solidFill>
                  <a:srgbClr val="FF6600"/>
                </a:solidFill>
                <a:latin typeface="+mj-lt"/>
                <a:ea typeface="+mj-ea"/>
              </a:rPr>
              <a:t>若&lt;当前结点</a:t>
            </a:r>
            <a:r>
              <a:rPr lang="zh-CN" altLang="en-US" sz="2800" dirty="0">
                <a:latin typeface="+mj-lt"/>
                <a:ea typeface="+mj-ea"/>
              </a:rPr>
              <a:t>，与其左孩子比较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800" dirty="0">
                <a:latin typeface="+mj-lt"/>
                <a:ea typeface="+mj-ea"/>
              </a:rPr>
              <a:t>     </a:t>
            </a:r>
            <a:r>
              <a:rPr lang="zh-CN" altLang="en-US" sz="2800" dirty="0">
                <a:solidFill>
                  <a:srgbClr val="FF6600"/>
                </a:solidFill>
                <a:latin typeface="+mj-lt"/>
                <a:ea typeface="+mj-ea"/>
              </a:rPr>
              <a:t>否则</a:t>
            </a:r>
            <a:r>
              <a:rPr lang="zh-CN" altLang="en-US" sz="2800" dirty="0">
                <a:latin typeface="+mj-lt"/>
                <a:ea typeface="+mj-ea"/>
              </a:rPr>
              <a:t>，与其右孩子</a:t>
            </a:r>
            <a:r>
              <a:rPr lang="zh-CN" altLang="en-US" sz="2800" dirty="0" smtClean="0">
                <a:latin typeface="+mj-lt"/>
                <a:ea typeface="+mj-ea"/>
              </a:rPr>
              <a:t>比较。反复执行 直到插入</a:t>
            </a:r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691680" y="3573016"/>
            <a:ext cx="6944816" cy="346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95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+mj-lt"/>
                <a:ea typeface="+mj-ea"/>
              </a:rPr>
              <a:t>void</a:t>
            </a:r>
            <a:r>
              <a:rPr lang="en-US" altLang="zh-CN" sz="2400" dirty="0" smtClean="0">
                <a:latin typeface="+mj-lt"/>
                <a:ea typeface="+mj-ea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  <a:ea typeface="+mj-ea"/>
              </a:rPr>
              <a:t>InsertBST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  <a:ea typeface="+mj-ea"/>
              </a:rPr>
              <a:t>BiNode</a:t>
            </a:r>
            <a:r>
              <a:rPr lang="en-US" altLang="zh-CN" sz="2400" dirty="0" smtClean="0">
                <a:latin typeface="+mj-lt"/>
                <a:ea typeface="+mj-ea"/>
              </a:rPr>
              <a:t>&lt;</a:t>
            </a:r>
            <a:r>
              <a:rPr lang="en-US" altLang="zh-CN" sz="2400" dirty="0" err="1" smtClean="0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zh-CN" sz="2400" dirty="0" smtClean="0">
                <a:latin typeface="+mj-lt"/>
                <a:ea typeface="+mj-ea"/>
              </a:rPr>
              <a:t>&gt; 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+mj-ea"/>
              </a:rPr>
              <a:t>*&amp;r, 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  <a:ea typeface="+mj-ea"/>
              </a:rPr>
              <a:t>BiNode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+mj-ea"/>
              </a:rPr>
              <a:t>&lt;</a:t>
            </a:r>
            <a:r>
              <a:rPr lang="en-US" altLang="zh-CN" sz="2400" dirty="0" err="1" smtClean="0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+mj-ea"/>
              </a:rPr>
              <a:t>&gt;*s)</a:t>
            </a:r>
          </a:p>
          <a:p>
            <a:pPr>
              <a:lnSpc>
                <a:spcPct val="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lt"/>
                <a:ea typeface="+mj-ea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lt"/>
                <a:ea typeface="+mj-ea"/>
              </a:rPr>
              <a:t>       </a:t>
            </a:r>
            <a:r>
              <a:rPr lang="en-US" altLang="zh-CN" sz="2400" dirty="0" smtClean="0">
                <a:solidFill>
                  <a:srgbClr val="0000FF"/>
                </a:solidFill>
                <a:latin typeface="+mj-lt"/>
                <a:ea typeface="+mj-ea"/>
              </a:rPr>
              <a:t>if</a:t>
            </a:r>
            <a:r>
              <a:rPr lang="en-US" altLang="zh-CN" sz="2400" dirty="0" smtClean="0">
                <a:latin typeface="+mj-lt"/>
                <a:ea typeface="+mj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+mj-ea"/>
              </a:rPr>
              <a:t>( r == NULL)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+mj-ea"/>
              </a:rPr>
              <a:t>              r = 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lt"/>
                <a:ea typeface="+mj-ea"/>
              </a:rPr>
              <a:t>       </a:t>
            </a:r>
            <a:r>
              <a:rPr lang="en-US" altLang="zh-CN" sz="2400" dirty="0" smtClean="0">
                <a:solidFill>
                  <a:srgbClr val="0000FF"/>
                </a:solidFill>
                <a:latin typeface="+mj-lt"/>
                <a:ea typeface="+mj-ea"/>
              </a:rPr>
              <a:t>else if</a:t>
            </a:r>
            <a:r>
              <a:rPr lang="en-US" altLang="zh-CN" sz="2400" dirty="0" smtClean="0">
                <a:latin typeface="+mj-lt"/>
                <a:ea typeface="+mj-ea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+mj-ea"/>
              </a:rPr>
              <a:t>(s-&gt;data&lt;r-&gt;data )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+mj-ea"/>
              </a:rPr>
              <a:t>        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  <a:ea typeface="+mj-ea"/>
              </a:rPr>
              <a:t>InsertBST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+mj-ea"/>
              </a:rPr>
              <a:t>(r-&gt;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  <a:ea typeface="+mj-ea"/>
              </a:rPr>
              <a:t>lchild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+mj-ea"/>
              </a:rPr>
              <a:t>, 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lt"/>
                <a:ea typeface="+mj-ea"/>
              </a:rPr>
              <a:t>       </a:t>
            </a:r>
            <a:r>
              <a:rPr lang="en-US" altLang="zh-CN" sz="2400" dirty="0" smtClean="0">
                <a:solidFill>
                  <a:srgbClr val="0000FF"/>
                </a:solidFill>
                <a:latin typeface="+mj-lt"/>
                <a:ea typeface="+mj-ea"/>
              </a:rPr>
              <a:t>else                           </a:t>
            </a:r>
            <a:r>
              <a:rPr lang="en-US" altLang="zh-CN" sz="2400" dirty="0" smtClean="0">
                <a:latin typeface="+mj-lt"/>
                <a:ea typeface="+mj-ea"/>
              </a:rPr>
              <a:t>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lt"/>
                <a:ea typeface="+mj-ea"/>
              </a:rPr>
              <a:t>        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  <a:ea typeface="+mj-ea"/>
              </a:rPr>
              <a:t>InsertBST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+mj-ea"/>
              </a:rPr>
              <a:t>(r-&gt;</a:t>
            </a:r>
            <a:r>
              <a:rPr lang="en-US" altLang="zh-CN" sz="2400" dirty="0" err="1" smtClean="0">
                <a:solidFill>
                  <a:srgbClr val="000000"/>
                </a:solidFill>
                <a:latin typeface="+mj-lt"/>
                <a:ea typeface="+mj-ea"/>
              </a:rPr>
              <a:t>rchild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+mj-ea"/>
              </a:rPr>
              <a:t>, s);</a:t>
            </a:r>
          </a:p>
          <a:p>
            <a:pPr>
              <a:lnSpc>
                <a:spcPct val="3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+mj-lt"/>
                <a:ea typeface="+mj-ea"/>
              </a:rPr>
              <a:t>}</a:t>
            </a:r>
            <a:endParaRPr lang="en-US" altLang="zh-CN" sz="2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86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．二叉排序树的建立</a:t>
            </a:r>
          </a:p>
        </p:txBody>
      </p:sp>
      <p:sp>
        <p:nvSpPr>
          <p:cNvPr id="359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71600" y="1402432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+mj-lt"/>
                <a:ea typeface="+mj-ea"/>
              </a:rPr>
              <a:t>void</a:t>
            </a:r>
            <a:r>
              <a:rPr lang="en-US" altLang="zh-CN" sz="2400" b="0" dirty="0">
                <a:latin typeface="+mj-lt"/>
                <a:ea typeface="+mj-ea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Create(</a:t>
            </a:r>
            <a:r>
              <a:rPr lang="en-US" altLang="zh-CN" sz="2400" b="0" dirty="0" err="1">
                <a:solidFill>
                  <a:srgbClr val="000000"/>
                </a:solidFill>
                <a:latin typeface="+mj-lt"/>
                <a:ea typeface="+mj-ea"/>
              </a:rPr>
              <a:t>BiNode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&lt;</a:t>
            </a:r>
            <a:r>
              <a:rPr lang="en-US" altLang="zh-CN" sz="2400" b="0" dirty="0" err="1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&gt; *&amp;R, </a:t>
            </a:r>
            <a:r>
              <a:rPr lang="en-US" altLang="zh-CN" sz="2400" b="0" dirty="0" err="1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r[], </a:t>
            </a:r>
            <a:r>
              <a:rPr lang="en-US" altLang="zh-CN" sz="2400" b="0" dirty="0" err="1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latin typeface="+mj-lt"/>
                <a:ea typeface="+mj-ea"/>
              </a:rPr>
              <a:t>        </a:t>
            </a:r>
            <a:r>
              <a:rPr lang="en-US" altLang="zh-CN" sz="2400" b="0" dirty="0">
                <a:solidFill>
                  <a:srgbClr val="0000FF"/>
                </a:solidFill>
                <a:latin typeface="+mj-lt"/>
                <a:ea typeface="+mj-ea"/>
              </a:rPr>
              <a:t>for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(</a:t>
            </a:r>
            <a:r>
              <a:rPr lang="en-US" altLang="zh-CN" sz="2400" b="0" dirty="0" err="1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latin typeface="+mj-lt"/>
                <a:ea typeface="+mj-ea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=0; </a:t>
            </a:r>
            <a:r>
              <a:rPr lang="en-US" altLang="zh-CN" sz="2400" b="0" dirty="0" err="1">
                <a:solidFill>
                  <a:srgbClr val="000000"/>
                </a:solidFill>
                <a:latin typeface="+mj-lt"/>
                <a:ea typeface="+mj-ea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&lt;n; </a:t>
            </a:r>
            <a:r>
              <a:rPr lang="en-US" altLang="zh-CN" sz="2400" b="0" dirty="0" err="1">
                <a:solidFill>
                  <a:srgbClr val="000000"/>
                </a:solidFill>
                <a:latin typeface="+mj-lt"/>
                <a:ea typeface="+mj-ea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	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             </a:t>
            </a:r>
            <a:r>
              <a:rPr lang="en-US" altLang="zh-CN" sz="2400" b="0" dirty="0" err="1">
                <a:solidFill>
                  <a:srgbClr val="000000"/>
                </a:solidFill>
                <a:latin typeface="+mj-lt"/>
                <a:ea typeface="+mj-ea"/>
              </a:rPr>
              <a:t>BiNode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&lt;</a:t>
            </a:r>
            <a:r>
              <a:rPr lang="en-US" altLang="zh-CN" sz="2400" b="0" dirty="0" err="1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&gt; * s=</a:t>
            </a:r>
            <a:r>
              <a:rPr lang="en-US" altLang="zh-CN" sz="2400" b="0" dirty="0">
                <a:solidFill>
                  <a:srgbClr val="0000FF"/>
                </a:solidFill>
                <a:latin typeface="+mj-lt"/>
                <a:ea typeface="+mj-ea"/>
              </a:rPr>
              <a:t>new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en-US" altLang="zh-CN" sz="2400" b="0" dirty="0" err="1">
                <a:solidFill>
                  <a:srgbClr val="000000"/>
                </a:solidFill>
                <a:latin typeface="+mj-lt"/>
                <a:ea typeface="+mj-ea"/>
              </a:rPr>
              <a:t>BiNode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&lt;</a:t>
            </a:r>
            <a:r>
              <a:rPr lang="en-US" altLang="zh-CN" sz="2400" b="0" dirty="0" err="1">
                <a:solidFill>
                  <a:srgbClr val="0000FF"/>
                </a:solidFill>
                <a:latin typeface="+mj-lt"/>
                <a:ea typeface="+mj-ea"/>
              </a:rPr>
              <a:t>int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&gt;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              s-&gt;data=r[</a:t>
            </a:r>
            <a:r>
              <a:rPr lang="en-US" altLang="zh-CN" sz="2400" b="0" dirty="0" err="1">
                <a:solidFill>
                  <a:srgbClr val="000000"/>
                </a:solidFill>
                <a:latin typeface="+mj-lt"/>
                <a:ea typeface="+mj-ea"/>
              </a:rPr>
              <a:t>i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              s-&gt;</a:t>
            </a:r>
            <a:r>
              <a:rPr lang="en-US" altLang="zh-CN" sz="2400" b="0" dirty="0" err="1">
                <a:solidFill>
                  <a:srgbClr val="000000"/>
                </a:solidFill>
                <a:latin typeface="+mj-lt"/>
                <a:ea typeface="+mj-ea"/>
              </a:rPr>
              <a:t>lch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=s-&gt;</a:t>
            </a:r>
            <a:r>
              <a:rPr lang="en-US" altLang="zh-CN" sz="2400" b="0" dirty="0" err="1">
                <a:solidFill>
                  <a:srgbClr val="000000"/>
                </a:solidFill>
                <a:latin typeface="+mj-lt"/>
                <a:ea typeface="+mj-ea"/>
              </a:rPr>
              <a:t>rch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=NULL</a:t>
            </a:r>
            <a:r>
              <a:rPr lang="en-US" altLang="zh-CN" sz="2400" b="0" dirty="0" smtClean="0">
                <a:solidFill>
                  <a:srgbClr val="000000"/>
                </a:solidFill>
                <a:latin typeface="+mj-lt"/>
                <a:ea typeface="+mj-ea"/>
              </a:rPr>
              <a:t>;	</a:t>
            </a:r>
            <a:r>
              <a:rPr lang="en-US" altLang="zh-CN" sz="2400" b="1" dirty="0">
                <a:solidFill>
                  <a:srgbClr val="00B050"/>
                </a:solidFill>
                <a:latin typeface="+mj-lt"/>
                <a:ea typeface="+mj-ea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+mj-lt"/>
                <a:ea typeface="+mj-ea"/>
              </a:rPr>
              <a:t>执行初始化</a:t>
            </a:r>
            <a:endParaRPr lang="en-US" altLang="zh-CN" sz="2400" dirty="0">
              <a:latin typeface="+mj-lt"/>
              <a:ea typeface="+mj-e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+mj-lt"/>
                <a:ea typeface="+mj-ea"/>
              </a:rPr>
              <a:t>              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+mj-lt"/>
                <a:ea typeface="+mj-ea"/>
              </a:rPr>
              <a:t>InsertBST</a:t>
            </a:r>
            <a:r>
              <a:rPr lang="en-US" altLang="zh-CN" sz="2400" b="0" dirty="0" smtClean="0">
                <a:solidFill>
                  <a:srgbClr val="000000"/>
                </a:solidFill>
                <a:latin typeface="+mj-lt"/>
                <a:ea typeface="+mj-ea"/>
              </a:rPr>
              <a:t>(R, s);  		</a:t>
            </a:r>
            <a:r>
              <a:rPr lang="en-US" altLang="zh-CN" sz="2400" b="1" dirty="0" smtClean="0">
                <a:solidFill>
                  <a:srgbClr val="00B050"/>
                </a:solidFill>
                <a:latin typeface="+mj-lt"/>
                <a:ea typeface="+mj-ea"/>
              </a:rPr>
              <a:t>//</a:t>
            </a:r>
            <a:r>
              <a:rPr lang="zh-CN" altLang="en-US" sz="2400" b="1" dirty="0" smtClean="0">
                <a:solidFill>
                  <a:srgbClr val="00B050"/>
                </a:solidFill>
                <a:latin typeface="+mj-lt"/>
                <a:ea typeface="+mj-ea"/>
              </a:rPr>
              <a:t>利用前函数执行插入</a:t>
            </a:r>
            <a:endParaRPr lang="en-US" altLang="zh-CN" sz="2400" dirty="0">
              <a:latin typeface="+mj-lt"/>
              <a:ea typeface="+mj-ea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+mj-lt"/>
                <a:ea typeface="+mj-ea"/>
              </a:rPr>
              <a:t>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 smtClean="0">
                <a:solidFill>
                  <a:srgbClr val="000000"/>
                </a:solidFill>
                <a:latin typeface="+mj-lt"/>
                <a:ea typeface="+mj-ea"/>
              </a:rPr>
              <a:t>}</a:t>
            </a:r>
            <a:endParaRPr lang="en-US" altLang="zh-CN" sz="2400" b="0" dirty="0">
              <a:solidFill>
                <a:srgbClr val="0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20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45368"/>
            <a:ext cx="7543800" cy="1818184"/>
          </a:xfrm>
        </p:spPr>
        <p:txBody>
          <a:bodyPr/>
          <a:lstStyle/>
          <a:p>
            <a:r>
              <a:rPr lang="en-US" altLang="zh-CN" sz="4800" dirty="0" smtClean="0"/>
              <a:t>3. </a:t>
            </a:r>
            <a:r>
              <a:rPr lang="zh-CN" altLang="en-US" sz="4800" dirty="0" smtClean="0"/>
              <a:t>二</a:t>
            </a:r>
            <a:r>
              <a:rPr lang="zh-CN" altLang="en-US" sz="4800" dirty="0"/>
              <a:t>叉排序树的</a:t>
            </a:r>
            <a:r>
              <a:rPr lang="zh-CN" altLang="en-US" sz="4800" dirty="0" smtClean="0"/>
              <a:t>查找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递归容易理解</a:t>
            </a:r>
            <a:endParaRPr lang="zh-CN" altLang="en-US" sz="4800" dirty="0"/>
          </a:p>
        </p:txBody>
      </p:sp>
      <p:sp>
        <p:nvSpPr>
          <p:cNvPr id="301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03648" y="1772816"/>
            <a:ext cx="7254875" cy="394652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+mj-lt"/>
                <a:ea typeface="+mj-ea"/>
              </a:rPr>
              <a:t>template</a:t>
            </a:r>
            <a:r>
              <a:rPr lang="en-US" altLang="zh-CN" sz="2400" b="0" dirty="0">
                <a:latin typeface="+mj-lt"/>
                <a:ea typeface="+mj-ea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&lt;</a:t>
            </a:r>
            <a:r>
              <a:rPr lang="en-US" altLang="zh-CN" sz="2400" b="0" dirty="0">
                <a:solidFill>
                  <a:srgbClr val="0000FF"/>
                </a:solidFill>
                <a:latin typeface="+mj-lt"/>
                <a:ea typeface="+mj-ea"/>
              </a:rPr>
              <a:t>class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T&gt;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Node&lt;T&gt;* Search(Node&lt;T&gt;  *R,T key)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{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	 </a:t>
            </a:r>
            <a:r>
              <a:rPr lang="en-US" altLang="zh-CN" sz="2400" b="0" dirty="0">
                <a:solidFill>
                  <a:srgbClr val="0000FF"/>
                </a:solidFill>
                <a:latin typeface="+mj-lt"/>
                <a:ea typeface="+mj-ea"/>
              </a:rPr>
              <a:t> if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(R==NULL) 	      </a:t>
            </a:r>
            <a:r>
              <a:rPr lang="en-US" altLang="zh-CN" sz="2400" b="0" dirty="0">
                <a:solidFill>
                  <a:srgbClr val="0000FF"/>
                </a:solidFill>
                <a:latin typeface="+mj-lt"/>
                <a:ea typeface="+mj-ea"/>
              </a:rPr>
              <a:t>return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NULL;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      </a:t>
            </a:r>
            <a:r>
              <a:rPr lang="en-US" altLang="zh-CN" sz="2400" b="0" dirty="0">
                <a:solidFill>
                  <a:srgbClr val="0000FF"/>
                </a:solidFill>
                <a:latin typeface="+mj-lt"/>
                <a:ea typeface="+mj-ea"/>
              </a:rPr>
              <a:t>if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(key ==R-&gt;data)      </a:t>
            </a:r>
            <a:r>
              <a:rPr lang="en-US" altLang="zh-CN" sz="2400" b="0" dirty="0">
                <a:solidFill>
                  <a:srgbClr val="0000FF"/>
                </a:solidFill>
                <a:latin typeface="+mj-lt"/>
                <a:ea typeface="+mj-ea"/>
              </a:rPr>
              <a:t>return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R;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FF"/>
                </a:solidFill>
                <a:latin typeface="+mj-lt"/>
                <a:ea typeface="+mj-ea"/>
              </a:rPr>
              <a:t>       else if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(key&lt;R-&gt;data) </a:t>
            </a:r>
            <a:r>
              <a:rPr lang="en-US" altLang="zh-CN" sz="2400" b="0" dirty="0">
                <a:solidFill>
                  <a:srgbClr val="0000FF"/>
                </a:solidFill>
                <a:latin typeface="+mj-lt"/>
                <a:ea typeface="+mj-ea"/>
              </a:rPr>
              <a:t>return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Search(R-&gt;</a:t>
            </a:r>
            <a:r>
              <a:rPr lang="en-US" altLang="zh-CN" sz="2400" b="0" dirty="0" err="1">
                <a:solidFill>
                  <a:srgbClr val="000000"/>
                </a:solidFill>
                <a:latin typeface="+mj-lt"/>
                <a:ea typeface="+mj-ea"/>
              </a:rPr>
              <a:t>lch,key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);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      </a:t>
            </a:r>
            <a:r>
              <a:rPr lang="en-US" altLang="zh-CN" sz="2400" b="0" dirty="0">
                <a:solidFill>
                  <a:srgbClr val="0000FF"/>
                </a:solidFill>
                <a:latin typeface="+mj-lt"/>
                <a:ea typeface="+mj-ea"/>
              </a:rPr>
              <a:t>else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                          </a:t>
            </a:r>
            <a:r>
              <a:rPr lang="en-US" altLang="zh-CN" sz="2400" b="0" dirty="0">
                <a:solidFill>
                  <a:srgbClr val="0000FF"/>
                </a:solidFill>
                <a:latin typeface="+mj-lt"/>
                <a:ea typeface="+mj-ea"/>
              </a:rPr>
              <a:t>return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 Search(R-&gt;</a:t>
            </a:r>
            <a:r>
              <a:rPr lang="en-US" altLang="zh-CN" sz="2400" b="0" dirty="0" err="1">
                <a:solidFill>
                  <a:srgbClr val="000000"/>
                </a:solidFill>
                <a:latin typeface="+mj-lt"/>
                <a:ea typeface="+mj-ea"/>
              </a:rPr>
              <a:t>rch,key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);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+mj-lt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59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/>
              <a:t>4</a:t>
            </a:r>
            <a:r>
              <a:rPr lang="zh-CN" altLang="en-US" sz="4800"/>
              <a:t>．二叉排序树的删除</a:t>
            </a: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1403350" y="3212976"/>
            <a:ext cx="6934200" cy="328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sz="2800" b="0" dirty="0">
                <a:latin typeface="+mj-lt"/>
                <a:ea typeface="+mj-ea"/>
              </a:rPr>
              <a:t>可分</a:t>
            </a:r>
            <a:r>
              <a:rPr kumimoji="1" lang="zh-CN" altLang="en-US" sz="2800" b="0" dirty="0">
                <a:solidFill>
                  <a:srgbClr val="FF6600"/>
                </a:solidFill>
                <a:latin typeface="+mj-lt"/>
                <a:ea typeface="+mj-ea"/>
              </a:rPr>
              <a:t>三种</a:t>
            </a:r>
            <a:r>
              <a:rPr kumimoji="1" lang="zh-CN" altLang="en-US" sz="2800" b="0" dirty="0">
                <a:latin typeface="+mj-lt"/>
                <a:ea typeface="+mj-ea"/>
              </a:rPr>
              <a:t>情况讨论：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b="0" dirty="0">
                <a:latin typeface="+mj-lt"/>
                <a:ea typeface="+mj-ea"/>
              </a:rPr>
              <a:t>        </a:t>
            </a:r>
            <a:r>
              <a:rPr kumimoji="1" lang="en-US" altLang="zh-CN" b="0" dirty="0">
                <a:latin typeface="+mj-lt"/>
                <a:ea typeface="+mj-ea"/>
              </a:rPr>
              <a:t>a. </a:t>
            </a:r>
            <a:r>
              <a:rPr kumimoji="1" lang="zh-CN" altLang="en-US" b="0" dirty="0">
                <a:latin typeface="+mj-lt"/>
                <a:ea typeface="+mj-ea"/>
              </a:rPr>
              <a:t>被删除的结点</a:t>
            </a:r>
            <a:r>
              <a:rPr kumimoji="1" lang="zh-CN" altLang="en-US" b="0" dirty="0">
                <a:solidFill>
                  <a:srgbClr val="0000FF"/>
                </a:solidFill>
                <a:latin typeface="+mj-lt"/>
                <a:ea typeface="+mj-ea"/>
              </a:rPr>
              <a:t>是叶子</a:t>
            </a:r>
            <a:r>
              <a:rPr kumimoji="1" lang="zh-CN" altLang="en-US" b="0" dirty="0">
                <a:latin typeface="+mj-lt"/>
                <a:ea typeface="+mj-ea"/>
              </a:rPr>
              <a:t>；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b="0" dirty="0">
                <a:latin typeface="+mj-lt"/>
                <a:ea typeface="+mj-ea"/>
              </a:rPr>
              <a:t>        </a:t>
            </a:r>
            <a:r>
              <a:rPr kumimoji="1" lang="en-US" altLang="zh-CN" b="0" dirty="0">
                <a:latin typeface="+mj-lt"/>
                <a:ea typeface="+mj-ea"/>
              </a:rPr>
              <a:t>b. </a:t>
            </a:r>
            <a:r>
              <a:rPr kumimoji="1" lang="zh-CN" altLang="en-US" b="0" dirty="0">
                <a:latin typeface="+mj-lt"/>
                <a:ea typeface="+mj-ea"/>
              </a:rPr>
              <a:t>被删除的结点</a:t>
            </a:r>
            <a:r>
              <a:rPr kumimoji="1" lang="zh-CN" altLang="en-US" b="0" dirty="0">
                <a:solidFill>
                  <a:srgbClr val="0000FF"/>
                </a:solidFill>
                <a:latin typeface="+mj-lt"/>
                <a:ea typeface="+mj-ea"/>
              </a:rPr>
              <a:t>只有左子树</a:t>
            </a:r>
            <a:r>
              <a:rPr kumimoji="1" lang="zh-CN" altLang="en-US" b="0" dirty="0">
                <a:latin typeface="+mj-lt"/>
                <a:ea typeface="+mj-ea"/>
              </a:rPr>
              <a:t>或者</a:t>
            </a:r>
            <a:r>
              <a:rPr kumimoji="1" lang="zh-CN" altLang="en-US" b="0" dirty="0">
                <a:solidFill>
                  <a:srgbClr val="0000FF"/>
                </a:solidFill>
                <a:latin typeface="+mj-lt"/>
                <a:ea typeface="+mj-ea"/>
              </a:rPr>
              <a:t>只有右子树</a:t>
            </a:r>
            <a:r>
              <a:rPr kumimoji="1" lang="zh-CN" altLang="en-US" b="0" dirty="0">
                <a:latin typeface="+mj-lt"/>
                <a:ea typeface="+mj-ea"/>
              </a:rPr>
              <a:t>；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b="0" dirty="0">
                <a:latin typeface="+mj-lt"/>
                <a:ea typeface="+mj-ea"/>
              </a:rPr>
              <a:t>        </a:t>
            </a:r>
            <a:r>
              <a:rPr kumimoji="1" lang="en-US" altLang="zh-CN" b="0" dirty="0">
                <a:latin typeface="+mj-lt"/>
                <a:ea typeface="+mj-ea"/>
              </a:rPr>
              <a:t>c. </a:t>
            </a:r>
            <a:r>
              <a:rPr kumimoji="1" lang="zh-CN" altLang="en-US" b="0" dirty="0">
                <a:latin typeface="+mj-lt"/>
                <a:ea typeface="+mj-ea"/>
              </a:rPr>
              <a:t>被删除的结点</a:t>
            </a:r>
            <a:r>
              <a:rPr kumimoji="1" lang="zh-CN" altLang="en-US" b="0" dirty="0">
                <a:solidFill>
                  <a:srgbClr val="0000FF"/>
                </a:solidFill>
                <a:latin typeface="+mj-lt"/>
                <a:ea typeface="+mj-ea"/>
              </a:rPr>
              <a:t>既有左子树，也有右子树</a:t>
            </a:r>
            <a:r>
              <a:rPr kumimoji="1" lang="zh-CN" altLang="en-US" b="0" dirty="0">
                <a:latin typeface="+mj-lt"/>
                <a:ea typeface="+mj-ea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22431" y="1078865"/>
            <a:ext cx="77215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和插入相反，删除在</a:t>
            </a:r>
            <a:r>
              <a:rPr lang="zh-CN" altLang="en-US" dirty="0">
                <a:solidFill>
                  <a:srgbClr val="FF6600"/>
                </a:solidFill>
                <a:latin typeface="+mj-lt"/>
                <a:ea typeface="+mj-ea"/>
              </a:rPr>
              <a:t>查找成功之后</a:t>
            </a:r>
            <a:r>
              <a:rPr lang="zh-CN" altLang="en-US" dirty="0">
                <a:latin typeface="+mj-lt"/>
                <a:ea typeface="+mj-ea"/>
              </a:rPr>
              <a:t>进行，且要求在删除二叉排序树上某个结点之后，仍然</a:t>
            </a:r>
            <a:r>
              <a:rPr lang="zh-CN" altLang="en-US" dirty="0" smtClean="0">
                <a:solidFill>
                  <a:srgbClr val="FF6600"/>
                </a:solidFill>
                <a:latin typeface="+mj-lt"/>
                <a:ea typeface="+mj-ea"/>
              </a:rPr>
              <a:t>保持</a:t>
            </a:r>
            <a:r>
              <a:rPr lang="zh-CN" altLang="en-US" dirty="0">
                <a:solidFill>
                  <a:srgbClr val="FF6600"/>
                </a:solidFill>
                <a:latin typeface="+mj-lt"/>
                <a:ea typeface="+mj-ea"/>
              </a:rPr>
              <a:t>二叉排序树的特性</a:t>
            </a:r>
            <a:r>
              <a:rPr lang="zh-CN" altLang="en-US" dirty="0">
                <a:latin typeface="+mj-lt"/>
                <a:ea typeface="+mj-ea"/>
              </a:rPr>
              <a:t>。</a:t>
            </a:r>
          </a:p>
          <a:p>
            <a:endParaRPr lang="zh-CN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83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a. </a:t>
            </a:r>
            <a:r>
              <a:rPr lang="zh-CN" altLang="en-US"/>
              <a:t>被删除的结点是叶子</a:t>
            </a:r>
          </a:p>
        </p:txBody>
      </p:sp>
      <p:grpSp>
        <p:nvGrpSpPr>
          <p:cNvPr id="308227" name="Group 3"/>
          <p:cNvGrpSpPr>
            <a:grpSpLocks/>
          </p:cNvGrpSpPr>
          <p:nvPr/>
        </p:nvGrpSpPr>
        <p:grpSpPr bwMode="auto">
          <a:xfrm>
            <a:off x="2347664" y="2620541"/>
            <a:ext cx="6324600" cy="3429000"/>
            <a:chOff x="384" y="1056"/>
            <a:chExt cx="3984" cy="2160"/>
          </a:xfrm>
        </p:grpSpPr>
        <p:sp>
          <p:nvSpPr>
            <p:cNvPr id="308228" name="Oval 4"/>
            <p:cNvSpPr>
              <a:spLocks noChangeArrowheads="1"/>
            </p:cNvSpPr>
            <p:nvPr/>
          </p:nvSpPr>
          <p:spPr bwMode="auto">
            <a:xfrm>
              <a:off x="2016" y="105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50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8229" name="Oval 5"/>
            <p:cNvSpPr>
              <a:spLocks noChangeArrowheads="1"/>
            </p:cNvSpPr>
            <p:nvPr/>
          </p:nvSpPr>
          <p:spPr bwMode="auto">
            <a:xfrm>
              <a:off x="1104" y="139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30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8230" name="Oval 6"/>
            <p:cNvSpPr>
              <a:spLocks noChangeArrowheads="1"/>
            </p:cNvSpPr>
            <p:nvPr/>
          </p:nvSpPr>
          <p:spPr bwMode="auto">
            <a:xfrm>
              <a:off x="2928" y="139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80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8231" name="Oval 7"/>
            <p:cNvSpPr>
              <a:spLocks noChangeArrowheads="1"/>
            </p:cNvSpPr>
            <p:nvPr/>
          </p:nvSpPr>
          <p:spPr bwMode="auto">
            <a:xfrm>
              <a:off x="384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20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8232" name="Oval 8"/>
            <p:cNvSpPr>
              <a:spLocks noChangeArrowheads="1"/>
            </p:cNvSpPr>
            <p:nvPr/>
          </p:nvSpPr>
          <p:spPr bwMode="auto">
            <a:xfrm>
              <a:off x="3648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90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8233" name="Oval 9"/>
            <p:cNvSpPr>
              <a:spLocks noChangeArrowheads="1"/>
            </p:cNvSpPr>
            <p:nvPr/>
          </p:nvSpPr>
          <p:spPr bwMode="auto">
            <a:xfrm>
              <a:off x="3120" y="235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85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8234" name="Oval 10"/>
            <p:cNvSpPr>
              <a:spLocks noChangeArrowheads="1"/>
            </p:cNvSpPr>
            <p:nvPr/>
          </p:nvSpPr>
          <p:spPr bwMode="auto">
            <a:xfrm>
              <a:off x="1824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40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8235" name="Oval 11"/>
            <p:cNvSpPr>
              <a:spLocks noChangeArrowheads="1"/>
            </p:cNvSpPr>
            <p:nvPr/>
          </p:nvSpPr>
          <p:spPr bwMode="auto">
            <a:xfrm>
              <a:off x="1248" y="235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35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8236" name="Oval 12"/>
            <p:cNvSpPr>
              <a:spLocks noChangeArrowheads="1"/>
            </p:cNvSpPr>
            <p:nvPr/>
          </p:nvSpPr>
          <p:spPr bwMode="auto">
            <a:xfrm>
              <a:off x="3936" y="28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88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8237" name="Line 13"/>
            <p:cNvSpPr>
              <a:spLocks noChangeShapeType="1"/>
            </p:cNvSpPr>
            <p:nvPr/>
          </p:nvSpPr>
          <p:spPr bwMode="auto">
            <a:xfrm flipH="1">
              <a:off x="1488" y="1248"/>
              <a:ext cx="52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8238" name="Line 14"/>
            <p:cNvSpPr>
              <a:spLocks noChangeShapeType="1"/>
            </p:cNvSpPr>
            <p:nvPr/>
          </p:nvSpPr>
          <p:spPr bwMode="auto">
            <a:xfrm flipH="1">
              <a:off x="768" y="1680"/>
              <a:ext cx="336" cy="192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8239" name="Line 15"/>
            <p:cNvSpPr>
              <a:spLocks noChangeShapeType="1"/>
            </p:cNvSpPr>
            <p:nvPr/>
          </p:nvSpPr>
          <p:spPr bwMode="auto">
            <a:xfrm>
              <a:off x="2448" y="1248"/>
              <a:ext cx="480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8240" name="Line 16"/>
            <p:cNvSpPr>
              <a:spLocks noChangeShapeType="1"/>
            </p:cNvSpPr>
            <p:nvPr/>
          </p:nvSpPr>
          <p:spPr bwMode="auto">
            <a:xfrm>
              <a:off x="1488" y="1632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8241" name="Line 17"/>
            <p:cNvSpPr>
              <a:spLocks noChangeShapeType="1"/>
            </p:cNvSpPr>
            <p:nvPr/>
          </p:nvSpPr>
          <p:spPr bwMode="auto">
            <a:xfrm flipH="1">
              <a:off x="1536" y="2112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8242" name="Line 18"/>
            <p:cNvSpPr>
              <a:spLocks noChangeShapeType="1"/>
            </p:cNvSpPr>
            <p:nvPr/>
          </p:nvSpPr>
          <p:spPr bwMode="auto">
            <a:xfrm>
              <a:off x="3312" y="1680"/>
              <a:ext cx="384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8243" name="Line 19"/>
            <p:cNvSpPr>
              <a:spLocks noChangeShapeType="1"/>
            </p:cNvSpPr>
            <p:nvPr/>
          </p:nvSpPr>
          <p:spPr bwMode="auto">
            <a:xfrm flipH="1">
              <a:off x="3408" y="2160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8244" name="Line 20"/>
            <p:cNvSpPr>
              <a:spLocks noChangeShapeType="1"/>
            </p:cNvSpPr>
            <p:nvPr/>
          </p:nvSpPr>
          <p:spPr bwMode="auto">
            <a:xfrm>
              <a:off x="3504" y="2640"/>
              <a:ext cx="480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8245" name="Oval 21"/>
            <p:cNvSpPr>
              <a:spLocks noChangeArrowheads="1"/>
            </p:cNvSpPr>
            <p:nvPr/>
          </p:nvSpPr>
          <p:spPr bwMode="auto">
            <a:xfrm>
              <a:off x="624" y="28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32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8246" name="Line 22"/>
            <p:cNvSpPr>
              <a:spLocks noChangeShapeType="1"/>
            </p:cNvSpPr>
            <p:nvPr/>
          </p:nvSpPr>
          <p:spPr bwMode="auto">
            <a:xfrm flipH="1">
              <a:off x="912" y="2592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</p:grpSp>
      <p:sp useBgFill="1">
        <p:nvSpPr>
          <p:cNvPr id="308247" name="Rectangle 23"/>
          <p:cNvSpPr>
            <a:spLocks noChangeArrowheads="1"/>
          </p:cNvSpPr>
          <p:nvPr/>
        </p:nvSpPr>
        <p:spPr bwMode="auto">
          <a:xfrm>
            <a:off x="2195264" y="3534941"/>
            <a:ext cx="1295400" cy="1219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 useBgFill="1">
        <p:nvSpPr>
          <p:cNvPr id="308248" name="Rectangle 24"/>
          <p:cNvSpPr>
            <a:spLocks noChangeArrowheads="1"/>
          </p:cNvSpPr>
          <p:nvPr/>
        </p:nvSpPr>
        <p:spPr bwMode="auto">
          <a:xfrm>
            <a:off x="7300664" y="5135141"/>
            <a:ext cx="1447800" cy="990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08249" name="Freeform 25"/>
          <p:cNvSpPr>
            <a:spLocks/>
          </p:cNvSpPr>
          <p:nvPr/>
        </p:nvSpPr>
        <p:spPr bwMode="auto">
          <a:xfrm>
            <a:off x="5243264" y="1858541"/>
            <a:ext cx="1066800" cy="762000"/>
          </a:xfrm>
          <a:custGeom>
            <a:avLst/>
            <a:gdLst>
              <a:gd name="T0" fmla="*/ 672 w 672"/>
              <a:gd name="T1" fmla="*/ 0 h 480"/>
              <a:gd name="T2" fmla="*/ 192 w 672"/>
              <a:gd name="T3" fmla="*/ 240 h 480"/>
              <a:gd name="T4" fmla="*/ 480 w 672"/>
              <a:gd name="T5" fmla="*/ 240 h 480"/>
              <a:gd name="T6" fmla="*/ 0 w 672"/>
              <a:gd name="T7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480">
                <a:moveTo>
                  <a:pt x="672" y="0"/>
                </a:moveTo>
                <a:cubicBezTo>
                  <a:pt x="448" y="100"/>
                  <a:pt x="224" y="200"/>
                  <a:pt x="192" y="240"/>
                </a:cubicBezTo>
                <a:cubicBezTo>
                  <a:pt x="160" y="280"/>
                  <a:pt x="512" y="200"/>
                  <a:pt x="480" y="240"/>
                </a:cubicBezTo>
                <a:cubicBezTo>
                  <a:pt x="448" y="280"/>
                  <a:pt x="224" y="380"/>
                  <a:pt x="0" y="480"/>
                </a:cubicBezTo>
              </a:path>
            </a:pathLst>
          </a:custGeom>
          <a:noFill/>
          <a:ln w="31750">
            <a:solidFill>
              <a:srgbClr val="A5002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08250" name="Text Box 26"/>
          <p:cNvSpPr txBox="1">
            <a:spLocks noChangeArrowheads="1"/>
          </p:cNvSpPr>
          <p:nvPr/>
        </p:nvSpPr>
        <p:spPr bwMode="auto">
          <a:xfrm>
            <a:off x="1509464" y="1772816"/>
            <a:ext cx="2706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+mj-lt"/>
                <a:ea typeface="+mj-ea"/>
              </a:rPr>
              <a:t>被删关键字 = 20</a:t>
            </a:r>
            <a:endParaRPr kumimoji="1" lang="zh-CN" altLang="en-US" sz="2800" b="0">
              <a:solidFill>
                <a:srgbClr val="000000"/>
              </a:solidFill>
              <a:latin typeface="+mj-lt"/>
              <a:ea typeface="+mj-ea"/>
            </a:endParaRPr>
          </a:p>
        </p:txBody>
      </p:sp>
      <p:sp useBgFill="1">
        <p:nvSpPr>
          <p:cNvPr id="308251" name="Text Box 27"/>
          <p:cNvSpPr txBox="1">
            <a:spLocks noChangeArrowheads="1"/>
          </p:cNvSpPr>
          <p:nvPr/>
        </p:nvSpPr>
        <p:spPr bwMode="auto">
          <a:xfrm>
            <a:off x="4312989" y="1772816"/>
            <a:ext cx="539750" cy="5191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FF"/>
                </a:solidFill>
                <a:latin typeface="+mj-lt"/>
                <a:ea typeface="+mj-ea"/>
              </a:rPr>
              <a:t>88</a:t>
            </a:r>
            <a:endParaRPr kumimoji="1" lang="zh-CN" altLang="en-US" sz="2800" b="0">
              <a:solidFill>
                <a:srgbClr val="0000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10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47" grpId="0" animBg="1"/>
      <p:bldP spid="308248" grpId="0" animBg="1"/>
      <p:bldP spid="308249" grpId="0" animBg="1"/>
      <p:bldP spid="308250" grpId="0" autoUpdateAnimBg="0"/>
      <p:bldP spid="308251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b. </a:t>
            </a:r>
            <a:r>
              <a:rPr lang="zh-CN" altLang="en-US" sz="3600"/>
              <a:t>被删除的结点只有左子树或右子树</a:t>
            </a:r>
          </a:p>
        </p:txBody>
      </p:sp>
      <p:grpSp>
        <p:nvGrpSpPr>
          <p:cNvPr id="309251" name="Group 3"/>
          <p:cNvGrpSpPr>
            <a:grpSpLocks/>
          </p:cNvGrpSpPr>
          <p:nvPr/>
        </p:nvGrpSpPr>
        <p:grpSpPr bwMode="auto">
          <a:xfrm>
            <a:off x="2351856" y="1853208"/>
            <a:ext cx="6324600" cy="4191000"/>
            <a:chOff x="432" y="576"/>
            <a:chExt cx="3984" cy="2640"/>
          </a:xfrm>
        </p:grpSpPr>
        <p:sp>
          <p:nvSpPr>
            <p:cNvPr id="309252" name="Oval 4"/>
            <p:cNvSpPr>
              <a:spLocks noChangeArrowheads="1"/>
            </p:cNvSpPr>
            <p:nvPr/>
          </p:nvSpPr>
          <p:spPr bwMode="auto">
            <a:xfrm>
              <a:off x="2064" y="105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50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9253" name="Oval 5"/>
            <p:cNvSpPr>
              <a:spLocks noChangeArrowheads="1"/>
            </p:cNvSpPr>
            <p:nvPr/>
          </p:nvSpPr>
          <p:spPr bwMode="auto">
            <a:xfrm>
              <a:off x="1152" y="139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30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9254" name="Oval 6"/>
            <p:cNvSpPr>
              <a:spLocks noChangeArrowheads="1"/>
            </p:cNvSpPr>
            <p:nvPr/>
          </p:nvSpPr>
          <p:spPr bwMode="auto">
            <a:xfrm>
              <a:off x="2976" y="139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80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9255" name="Oval 7"/>
            <p:cNvSpPr>
              <a:spLocks noChangeArrowheads="1"/>
            </p:cNvSpPr>
            <p:nvPr/>
          </p:nvSpPr>
          <p:spPr bwMode="auto">
            <a:xfrm>
              <a:off x="432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20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9256" name="Oval 8"/>
            <p:cNvSpPr>
              <a:spLocks noChangeArrowheads="1"/>
            </p:cNvSpPr>
            <p:nvPr/>
          </p:nvSpPr>
          <p:spPr bwMode="auto">
            <a:xfrm>
              <a:off x="3696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90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9257" name="Oval 9"/>
            <p:cNvSpPr>
              <a:spLocks noChangeArrowheads="1"/>
            </p:cNvSpPr>
            <p:nvPr/>
          </p:nvSpPr>
          <p:spPr bwMode="auto">
            <a:xfrm>
              <a:off x="3168" y="235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85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9258" name="Oval 10"/>
            <p:cNvSpPr>
              <a:spLocks noChangeArrowheads="1"/>
            </p:cNvSpPr>
            <p:nvPr/>
          </p:nvSpPr>
          <p:spPr bwMode="auto">
            <a:xfrm>
              <a:off x="1872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40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9259" name="Oval 11"/>
            <p:cNvSpPr>
              <a:spLocks noChangeArrowheads="1"/>
            </p:cNvSpPr>
            <p:nvPr/>
          </p:nvSpPr>
          <p:spPr bwMode="auto">
            <a:xfrm>
              <a:off x="1296" y="235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35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9260" name="Oval 12"/>
            <p:cNvSpPr>
              <a:spLocks noChangeArrowheads="1"/>
            </p:cNvSpPr>
            <p:nvPr/>
          </p:nvSpPr>
          <p:spPr bwMode="auto">
            <a:xfrm>
              <a:off x="3984" y="28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88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9261" name="Line 13"/>
            <p:cNvSpPr>
              <a:spLocks noChangeShapeType="1"/>
            </p:cNvSpPr>
            <p:nvPr/>
          </p:nvSpPr>
          <p:spPr bwMode="auto">
            <a:xfrm flipH="1">
              <a:off x="1536" y="1248"/>
              <a:ext cx="52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9262" name="Line 14"/>
            <p:cNvSpPr>
              <a:spLocks noChangeShapeType="1"/>
            </p:cNvSpPr>
            <p:nvPr/>
          </p:nvSpPr>
          <p:spPr bwMode="auto">
            <a:xfrm flipH="1">
              <a:off x="816" y="1632"/>
              <a:ext cx="384" cy="24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9263" name="Line 15"/>
            <p:cNvSpPr>
              <a:spLocks noChangeShapeType="1"/>
            </p:cNvSpPr>
            <p:nvPr/>
          </p:nvSpPr>
          <p:spPr bwMode="auto">
            <a:xfrm>
              <a:off x="2496" y="1248"/>
              <a:ext cx="480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9264" name="Line 16"/>
            <p:cNvSpPr>
              <a:spLocks noChangeShapeType="1"/>
            </p:cNvSpPr>
            <p:nvPr/>
          </p:nvSpPr>
          <p:spPr bwMode="auto">
            <a:xfrm>
              <a:off x="1536" y="1632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9265" name="Line 17"/>
            <p:cNvSpPr>
              <a:spLocks noChangeShapeType="1"/>
            </p:cNvSpPr>
            <p:nvPr/>
          </p:nvSpPr>
          <p:spPr bwMode="auto">
            <a:xfrm flipH="1">
              <a:off x="1584" y="2112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9266" name="Line 18"/>
            <p:cNvSpPr>
              <a:spLocks noChangeShapeType="1"/>
            </p:cNvSpPr>
            <p:nvPr/>
          </p:nvSpPr>
          <p:spPr bwMode="auto">
            <a:xfrm>
              <a:off x="3360" y="1680"/>
              <a:ext cx="384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9267" name="Line 19"/>
            <p:cNvSpPr>
              <a:spLocks noChangeShapeType="1"/>
            </p:cNvSpPr>
            <p:nvPr/>
          </p:nvSpPr>
          <p:spPr bwMode="auto">
            <a:xfrm flipH="1">
              <a:off x="3456" y="2160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9268" name="Line 20"/>
            <p:cNvSpPr>
              <a:spLocks noChangeShapeType="1"/>
            </p:cNvSpPr>
            <p:nvPr/>
          </p:nvSpPr>
          <p:spPr bwMode="auto">
            <a:xfrm>
              <a:off x="3552" y="2640"/>
              <a:ext cx="480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9269" name="Oval 21"/>
            <p:cNvSpPr>
              <a:spLocks noChangeArrowheads="1"/>
            </p:cNvSpPr>
            <p:nvPr/>
          </p:nvSpPr>
          <p:spPr bwMode="auto">
            <a:xfrm>
              <a:off x="672" y="28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+mj-lt"/>
                  <a:ea typeface="+mj-ea"/>
                </a:rPr>
                <a:t>32</a:t>
              </a:r>
              <a:endParaRPr kumimoji="1" lang="zh-CN" altLang="en-US" b="0">
                <a:latin typeface="+mj-lt"/>
                <a:ea typeface="+mj-ea"/>
              </a:endParaRPr>
            </a:p>
          </p:txBody>
        </p:sp>
        <p:sp>
          <p:nvSpPr>
            <p:cNvPr id="309270" name="Line 22"/>
            <p:cNvSpPr>
              <a:spLocks noChangeShapeType="1"/>
            </p:cNvSpPr>
            <p:nvPr/>
          </p:nvSpPr>
          <p:spPr bwMode="auto">
            <a:xfrm flipH="1">
              <a:off x="960" y="2592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  <p:sp>
          <p:nvSpPr>
            <p:cNvPr id="309271" name="Freeform 23"/>
            <p:cNvSpPr>
              <a:spLocks/>
            </p:cNvSpPr>
            <p:nvPr/>
          </p:nvSpPr>
          <p:spPr bwMode="auto">
            <a:xfrm>
              <a:off x="2256" y="576"/>
              <a:ext cx="672" cy="480"/>
            </a:xfrm>
            <a:custGeom>
              <a:avLst/>
              <a:gdLst>
                <a:gd name="T0" fmla="*/ 672 w 672"/>
                <a:gd name="T1" fmla="*/ 0 h 480"/>
                <a:gd name="T2" fmla="*/ 192 w 672"/>
                <a:gd name="T3" fmla="*/ 240 h 480"/>
                <a:gd name="T4" fmla="*/ 480 w 672"/>
                <a:gd name="T5" fmla="*/ 240 h 480"/>
                <a:gd name="T6" fmla="*/ 0 w 672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480">
                  <a:moveTo>
                    <a:pt x="672" y="0"/>
                  </a:moveTo>
                  <a:cubicBezTo>
                    <a:pt x="448" y="100"/>
                    <a:pt x="224" y="200"/>
                    <a:pt x="192" y="240"/>
                  </a:cubicBezTo>
                  <a:cubicBezTo>
                    <a:pt x="160" y="280"/>
                    <a:pt x="512" y="200"/>
                    <a:pt x="480" y="240"/>
                  </a:cubicBezTo>
                  <a:cubicBezTo>
                    <a:pt x="448" y="28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rgbClr val="A5002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  <a:ea typeface="+mj-ea"/>
              </a:endParaRPr>
            </a:p>
          </p:txBody>
        </p:sp>
      </p:grpSp>
      <p:sp>
        <p:nvSpPr>
          <p:cNvPr id="309272" name="AutoShape 24"/>
          <p:cNvSpPr>
            <a:spLocks noChangeArrowheads="1"/>
          </p:cNvSpPr>
          <p:nvPr/>
        </p:nvSpPr>
        <p:spPr bwMode="auto">
          <a:xfrm>
            <a:off x="4104456" y="3529608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 useBgFill="1">
        <p:nvSpPr>
          <p:cNvPr id="309273" name="Rectangle 25"/>
          <p:cNvSpPr>
            <a:spLocks noChangeArrowheads="1"/>
          </p:cNvSpPr>
          <p:nvPr/>
        </p:nvSpPr>
        <p:spPr bwMode="auto">
          <a:xfrm>
            <a:off x="4256856" y="3529608"/>
            <a:ext cx="1143000" cy="1143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09274" name="Line 26"/>
          <p:cNvSpPr>
            <a:spLocks noChangeShapeType="1"/>
          </p:cNvSpPr>
          <p:nvPr/>
        </p:nvSpPr>
        <p:spPr bwMode="auto">
          <a:xfrm>
            <a:off x="5628456" y="2920008"/>
            <a:ext cx="1981200" cy="9906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 useBgFill="1">
        <p:nvSpPr>
          <p:cNvPr id="309275" name="Rectangle 27"/>
          <p:cNvSpPr>
            <a:spLocks noChangeArrowheads="1"/>
          </p:cNvSpPr>
          <p:nvPr/>
        </p:nvSpPr>
        <p:spPr bwMode="auto">
          <a:xfrm>
            <a:off x="6314256" y="3072408"/>
            <a:ext cx="838200" cy="685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09276" name="Line 28"/>
          <p:cNvSpPr>
            <a:spLocks noChangeShapeType="1"/>
          </p:cNvSpPr>
          <p:nvPr/>
        </p:nvSpPr>
        <p:spPr bwMode="auto">
          <a:xfrm>
            <a:off x="5628456" y="2920008"/>
            <a:ext cx="1981200" cy="9906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09277" name="Text Box 29"/>
          <p:cNvSpPr txBox="1">
            <a:spLocks noChangeArrowheads="1"/>
          </p:cNvSpPr>
          <p:nvPr/>
        </p:nvSpPr>
        <p:spPr bwMode="auto">
          <a:xfrm>
            <a:off x="1285056" y="1700808"/>
            <a:ext cx="2706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+mj-lt"/>
                <a:ea typeface="+mj-ea"/>
              </a:rPr>
              <a:t>被删关键字 = 40</a:t>
            </a:r>
            <a:endParaRPr kumimoji="1" lang="zh-CN" altLang="en-US" sz="2800" b="0">
              <a:solidFill>
                <a:srgbClr val="000000"/>
              </a:solidFill>
              <a:latin typeface="+mj-lt"/>
              <a:ea typeface="+mj-ea"/>
            </a:endParaRPr>
          </a:p>
        </p:txBody>
      </p:sp>
      <p:sp useBgFill="1">
        <p:nvSpPr>
          <p:cNvPr id="309278" name="Rectangle 30"/>
          <p:cNvSpPr>
            <a:spLocks noChangeArrowheads="1"/>
          </p:cNvSpPr>
          <p:nvPr/>
        </p:nvSpPr>
        <p:spPr bwMode="auto">
          <a:xfrm>
            <a:off x="3952056" y="1700808"/>
            <a:ext cx="539750" cy="51911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FF0000"/>
                </a:solidFill>
                <a:latin typeface="+mj-lt"/>
                <a:ea typeface="+mj-ea"/>
              </a:rPr>
              <a:t>80</a:t>
            </a:r>
            <a:endParaRPr kumimoji="1" lang="zh-CN" altLang="en-US" sz="2800">
              <a:solidFill>
                <a:srgbClr val="3333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66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72" grpId="0" animBg="1"/>
      <p:bldP spid="309273" grpId="0" animBg="1"/>
      <p:bldP spid="309274" grpId="0" animBg="1"/>
      <p:bldP spid="309275" grpId="0" animBg="1"/>
      <p:bldP spid="309276" grpId="0" animBg="1"/>
      <p:bldP spid="309277" grpId="0" autoUpdateAnimBg="0"/>
      <p:bldP spid="309278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16632"/>
            <a:ext cx="8066088" cy="1143000"/>
          </a:xfrm>
        </p:spPr>
        <p:txBody>
          <a:bodyPr/>
          <a:lstStyle/>
          <a:p>
            <a:r>
              <a:rPr lang="en-US" altLang="zh-CN" sz="3600" dirty="0"/>
              <a:t>c.</a:t>
            </a:r>
            <a:r>
              <a:rPr lang="zh-CN" altLang="en-US" sz="3600" dirty="0"/>
              <a:t>被删除的结点有左子树，也有右子</a:t>
            </a:r>
            <a:r>
              <a:rPr lang="zh-CN" altLang="en-US" sz="3600" dirty="0" smtClean="0"/>
              <a:t>树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(</a:t>
            </a:r>
            <a:r>
              <a:rPr lang="zh-CN" altLang="en-US" sz="3600" dirty="0" smtClean="0"/>
              <a:t>时间关系：自学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10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200">
                <a:latin typeface="+mj-lt"/>
                <a:ea typeface="+mj-ea"/>
              </a:rPr>
              <a:t>算法分析：</a:t>
            </a:r>
            <a:r>
              <a:rPr lang="zh-CN" altLang="en-US">
                <a:latin typeface="+mj-lt"/>
                <a:ea typeface="+mj-ea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j-lt"/>
                <a:ea typeface="+mj-ea"/>
              </a:rPr>
              <a:t>   1、中序遍历得到被删除结点</a:t>
            </a:r>
            <a:r>
              <a:rPr lang="en-US" altLang="zh-CN">
                <a:latin typeface="+mj-lt"/>
                <a:ea typeface="+mj-ea"/>
              </a:rPr>
              <a:t>p</a:t>
            </a:r>
            <a:r>
              <a:rPr lang="zh-CN" altLang="en-US">
                <a:latin typeface="+mj-lt"/>
                <a:ea typeface="+mj-ea"/>
              </a:rPr>
              <a:t>的</a:t>
            </a:r>
            <a:r>
              <a:rPr lang="zh-CN" altLang="en-US">
                <a:solidFill>
                  <a:srgbClr val="FF6600"/>
                </a:solidFill>
                <a:latin typeface="+mj-lt"/>
                <a:ea typeface="+mj-ea"/>
              </a:rPr>
              <a:t>前驱结点</a:t>
            </a:r>
            <a:r>
              <a:rPr lang="en-US" altLang="zh-CN">
                <a:solidFill>
                  <a:srgbClr val="FF6600"/>
                </a:solidFill>
                <a:latin typeface="+mj-lt"/>
                <a:ea typeface="+mj-ea"/>
              </a:rPr>
              <a:t>q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j-lt"/>
                <a:ea typeface="+mj-ea"/>
              </a:rPr>
              <a:t>      q</a:t>
            </a:r>
            <a:r>
              <a:rPr lang="zh-CN" altLang="en-US">
                <a:latin typeface="+mj-lt"/>
                <a:ea typeface="+mj-ea"/>
              </a:rPr>
              <a:t>是</a:t>
            </a:r>
            <a:r>
              <a:rPr lang="en-US" altLang="zh-CN">
                <a:latin typeface="+mj-lt"/>
                <a:ea typeface="+mj-ea"/>
              </a:rPr>
              <a:t>p</a:t>
            </a:r>
            <a:r>
              <a:rPr lang="zh-CN" altLang="en-US">
                <a:latin typeface="+mj-lt"/>
                <a:ea typeface="+mj-ea"/>
              </a:rPr>
              <a:t>的左子树的最右下结点，则</a:t>
            </a:r>
            <a:r>
              <a:rPr lang="en-US" altLang="zh-CN">
                <a:solidFill>
                  <a:srgbClr val="FF6600"/>
                </a:solidFill>
                <a:latin typeface="+mj-lt"/>
                <a:ea typeface="+mj-ea"/>
              </a:rPr>
              <a:t>q</a:t>
            </a:r>
            <a:r>
              <a:rPr lang="zh-CN" altLang="en-US">
                <a:solidFill>
                  <a:srgbClr val="FF6600"/>
                </a:solidFill>
                <a:latin typeface="+mj-lt"/>
                <a:ea typeface="+mj-ea"/>
              </a:rPr>
              <a:t>必为单分支结点，或叶结点(其右指针为空)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j-lt"/>
                <a:ea typeface="+mj-ea"/>
              </a:rPr>
              <a:t>  2、将</a:t>
            </a:r>
            <a:r>
              <a:rPr lang="en-US" altLang="zh-CN">
                <a:latin typeface="+mj-lt"/>
                <a:ea typeface="+mj-ea"/>
              </a:rPr>
              <a:t>q</a:t>
            </a:r>
            <a:r>
              <a:rPr lang="zh-CN" altLang="en-US">
                <a:latin typeface="+mj-lt"/>
                <a:ea typeface="+mj-ea"/>
              </a:rPr>
              <a:t>的值赋给</a:t>
            </a:r>
            <a:r>
              <a:rPr lang="en-US" altLang="zh-CN">
                <a:latin typeface="+mj-lt"/>
                <a:ea typeface="+mj-ea"/>
              </a:rPr>
              <a:t>p</a:t>
            </a:r>
            <a:r>
              <a:rPr lang="zh-CN" altLang="en-US">
                <a:latin typeface="+mj-lt"/>
                <a:ea typeface="+mj-ea"/>
              </a:rPr>
              <a:t>的值域，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j-lt"/>
                <a:ea typeface="+mj-ea"/>
              </a:rPr>
              <a:t>  3、将删除</a:t>
            </a:r>
            <a:r>
              <a:rPr lang="en-US" altLang="zh-CN">
                <a:latin typeface="+mj-lt"/>
                <a:ea typeface="+mj-ea"/>
              </a:rPr>
              <a:t>p</a:t>
            </a:r>
            <a:r>
              <a:rPr lang="zh-CN" altLang="en-US">
                <a:latin typeface="+mj-lt"/>
                <a:ea typeface="+mj-ea"/>
              </a:rPr>
              <a:t>的操作转换为删除</a:t>
            </a:r>
            <a:r>
              <a:rPr lang="en-US" altLang="zh-CN">
                <a:latin typeface="+mj-lt"/>
                <a:ea typeface="+mj-ea"/>
              </a:rPr>
              <a:t>q</a:t>
            </a:r>
            <a:r>
              <a:rPr lang="zh-CN" altLang="en-US">
                <a:latin typeface="+mj-lt"/>
                <a:ea typeface="+mj-ea"/>
              </a:rPr>
              <a:t>的操作</a:t>
            </a:r>
          </a:p>
        </p:txBody>
      </p:sp>
    </p:spTree>
    <p:extLst>
      <p:ext uri="{BB962C8B-B14F-4D97-AF65-F5344CB8AC3E}">
        <p14:creationId xmlns:p14="http://schemas.microsoft.com/office/powerpoint/2010/main" val="412688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2004-4D37-4904-80E4-0194D8967A52}" type="datetime1">
              <a:rPr lang="zh-CN" altLang="en-US"/>
              <a:pPr/>
              <a:t>2014/12/17</a:t>
            </a:fld>
            <a:endParaRPr lang="en-US" altLang="zh-CN"/>
          </a:p>
        </p:txBody>
      </p:sp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648450" y="60706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-</a:t>
            </a:r>
            <a:fld id="{7ECAF2EA-238B-4A37-885A-43149A7976EC}" type="slidenum">
              <a:rPr lang="en-US" altLang="zh-CN"/>
              <a:pPr/>
              <a:t>38</a:t>
            </a:fld>
            <a:r>
              <a:rPr lang="en-US" altLang="zh-CN"/>
              <a:t>-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66088" cy="1143000"/>
          </a:xfrm>
        </p:spPr>
        <p:txBody>
          <a:bodyPr/>
          <a:lstStyle/>
          <a:p>
            <a:r>
              <a:rPr lang="en-US" altLang="zh-CN" sz="3600">
                <a:latin typeface="楷体_GB2312" pitchFamily="49" charset="-122"/>
                <a:ea typeface="楷体_GB2312" pitchFamily="49" charset="-122"/>
              </a:rPr>
              <a:t>c.</a:t>
            </a:r>
            <a:r>
              <a:rPr lang="zh-CN" altLang="en-US" sz="3600">
                <a:latin typeface="楷体_GB2312" pitchFamily="49" charset="-122"/>
                <a:ea typeface="楷体_GB2312" pitchFamily="49" charset="-122"/>
              </a:rPr>
              <a:t>被删除的结点有左子树，也有右子树</a:t>
            </a:r>
          </a:p>
        </p:txBody>
      </p:sp>
      <p:grpSp>
        <p:nvGrpSpPr>
          <p:cNvPr id="311299" name="Group 3"/>
          <p:cNvGrpSpPr>
            <a:grpSpLocks/>
          </p:cNvGrpSpPr>
          <p:nvPr/>
        </p:nvGrpSpPr>
        <p:grpSpPr bwMode="auto">
          <a:xfrm>
            <a:off x="1981200" y="1700213"/>
            <a:ext cx="6324600" cy="4191000"/>
            <a:chOff x="528" y="432"/>
            <a:chExt cx="3984" cy="2640"/>
          </a:xfrm>
        </p:grpSpPr>
        <p:sp>
          <p:nvSpPr>
            <p:cNvPr id="311300" name="Oval 4"/>
            <p:cNvSpPr>
              <a:spLocks noChangeArrowheads="1"/>
            </p:cNvSpPr>
            <p:nvPr/>
          </p:nvSpPr>
          <p:spPr bwMode="auto">
            <a:xfrm>
              <a:off x="2160" y="91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Times New Roman" pitchFamily="18" charset="0"/>
                </a:rPr>
                <a:t>50</a:t>
              </a:r>
              <a:endParaRPr kumimoji="1" lang="zh-CN" altLang="en-US" b="0">
                <a:latin typeface="Times New Roman" pitchFamily="18" charset="0"/>
              </a:endParaRPr>
            </a:p>
          </p:txBody>
        </p:sp>
        <p:sp>
          <p:nvSpPr>
            <p:cNvPr id="311301" name="Oval 5"/>
            <p:cNvSpPr>
              <a:spLocks noChangeArrowheads="1"/>
            </p:cNvSpPr>
            <p:nvPr/>
          </p:nvSpPr>
          <p:spPr bwMode="auto">
            <a:xfrm>
              <a:off x="1248" y="124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Times New Roman" pitchFamily="18" charset="0"/>
                </a:rPr>
                <a:t>30</a:t>
              </a:r>
              <a:endParaRPr kumimoji="1" lang="zh-CN" altLang="en-US" b="0">
                <a:latin typeface="Times New Roman" pitchFamily="18" charset="0"/>
              </a:endParaRPr>
            </a:p>
          </p:txBody>
        </p:sp>
        <p:sp>
          <p:nvSpPr>
            <p:cNvPr id="311302" name="Oval 6"/>
            <p:cNvSpPr>
              <a:spLocks noChangeArrowheads="1"/>
            </p:cNvSpPr>
            <p:nvPr/>
          </p:nvSpPr>
          <p:spPr bwMode="auto">
            <a:xfrm>
              <a:off x="3072" y="124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Times New Roman" pitchFamily="18" charset="0"/>
                </a:rPr>
                <a:t>80</a:t>
              </a:r>
              <a:endParaRPr kumimoji="1" lang="zh-CN" altLang="en-US" b="0">
                <a:latin typeface="Times New Roman" pitchFamily="18" charset="0"/>
              </a:endParaRPr>
            </a:p>
          </p:txBody>
        </p:sp>
        <p:sp>
          <p:nvSpPr>
            <p:cNvPr id="311303" name="Oval 7"/>
            <p:cNvSpPr>
              <a:spLocks noChangeArrowheads="1"/>
            </p:cNvSpPr>
            <p:nvPr/>
          </p:nvSpPr>
          <p:spPr bwMode="auto">
            <a:xfrm>
              <a:off x="528" y="16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Times New Roman" pitchFamily="18" charset="0"/>
                </a:rPr>
                <a:t>20</a:t>
              </a:r>
              <a:endParaRPr kumimoji="1" lang="zh-CN" altLang="en-US" b="0">
                <a:latin typeface="Times New Roman" pitchFamily="18" charset="0"/>
              </a:endParaRPr>
            </a:p>
          </p:txBody>
        </p:sp>
        <p:sp>
          <p:nvSpPr>
            <p:cNvPr id="311304" name="Oval 8"/>
            <p:cNvSpPr>
              <a:spLocks noChangeArrowheads="1"/>
            </p:cNvSpPr>
            <p:nvPr/>
          </p:nvSpPr>
          <p:spPr bwMode="auto">
            <a:xfrm>
              <a:off x="3792" y="16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Times New Roman" pitchFamily="18" charset="0"/>
                </a:rPr>
                <a:t>90</a:t>
              </a:r>
              <a:endParaRPr kumimoji="1" lang="zh-CN" altLang="en-US" b="0">
                <a:latin typeface="Times New Roman" pitchFamily="18" charset="0"/>
              </a:endParaRPr>
            </a:p>
          </p:txBody>
        </p:sp>
        <p:sp>
          <p:nvSpPr>
            <p:cNvPr id="311305" name="Oval 9"/>
            <p:cNvSpPr>
              <a:spLocks noChangeArrowheads="1"/>
            </p:cNvSpPr>
            <p:nvPr/>
          </p:nvSpPr>
          <p:spPr bwMode="auto">
            <a:xfrm>
              <a:off x="3264" y="22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Times New Roman" pitchFamily="18" charset="0"/>
                </a:rPr>
                <a:t>85</a:t>
              </a:r>
              <a:endParaRPr kumimoji="1" lang="zh-CN" altLang="en-US" b="0">
                <a:latin typeface="Times New Roman" pitchFamily="18" charset="0"/>
              </a:endParaRPr>
            </a:p>
          </p:txBody>
        </p:sp>
        <p:sp>
          <p:nvSpPr>
            <p:cNvPr id="311306" name="Oval 10"/>
            <p:cNvSpPr>
              <a:spLocks noChangeArrowheads="1"/>
            </p:cNvSpPr>
            <p:nvPr/>
          </p:nvSpPr>
          <p:spPr bwMode="auto">
            <a:xfrm>
              <a:off x="1968" y="16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Times New Roman" pitchFamily="18" charset="0"/>
                </a:rPr>
                <a:t>40</a:t>
              </a:r>
              <a:endParaRPr kumimoji="1" lang="zh-CN" altLang="en-US" b="0">
                <a:latin typeface="Times New Roman" pitchFamily="18" charset="0"/>
              </a:endParaRPr>
            </a:p>
          </p:txBody>
        </p:sp>
        <p:sp>
          <p:nvSpPr>
            <p:cNvPr id="311307" name="Oval 11"/>
            <p:cNvSpPr>
              <a:spLocks noChangeArrowheads="1"/>
            </p:cNvSpPr>
            <p:nvPr/>
          </p:nvSpPr>
          <p:spPr bwMode="auto">
            <a:xfrm>
              <a:off x="1392" y="22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Times New Roman" pitchFamily="18" charset="0"/>
                </a:rPr>
                <a:t>35</a:t>
              </a:r>
              <a:endParaRPr kumimoji="1" lang="zh-CN" altLang="en-US" b="0">
                <a:latin typeface="Times New Roman" pitchFamily="18" charset="0"/>
              </a:endParaRPr>
            </a:p>
          </p:txBody>
        </p:sp>
        <p:sp>
          <p:nvSpPr>
            <p:cNvPr id="311308" name="Oval 12"/>
            <p:cNvSpPr>
              <a:spLocks noChangeArrowheads="1"/>
            </p:cNvSpPr>
            <p:nvPr/>
          </p:nvSpPr>
          <p:spPr bwMode="auto">
            <a:xfrm>
              <a:off x="4080" y="273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Times New Roman" pitchFamily="18" charset="0"/>
                </a:rPr>
                <a:t>88</a:t>
              </a:r>
              <a:endParaRPr kumimoji="1" lang="zh-CN" altLang="en-US" b="0">
                <a:latin typeface="Times New Roman" pitchFamily="18" charset="0"/>
              </a:endParaRPr>
            </a:p>
          </p:txBody>
        </p:sp>
        <p:sp>
          <p:nvSpPr>
            <p:cNvPr id="311309" name="Line 13"/>
            <p:cNvSpPr>
              <a:spLocks noChangeShapeType="1"/>
            </p:cNvSpPr>
            <p:nvPr/>
          </p:nvSpPr>
          <p:spPr bwMode="auto">
            <a:xfrm flipH="1">
              <a:off x="1632" y="1104"/>
              <a:ext cx="52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10" name="Line 14"/>
            <p:cNvSpPr>
              <a:spLocks noChangeShapeType="1"/>
            </p:cNvSpPr>
            <p:nvPr/>
          </p:nvSpPr>
          <p:spPr bwMode="auto">
            <a:xfrm flipH="1">
              <a:off x="912" y="1488"/>
              <a:ext cx="384" cy="24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11" name="Line 15"/>
            <p:cNvSpPr>
              <a:spLocks noChangeShapeType="1"/>
            </p:cNvSpPr>
            <p:nvPr/>
          </p:nvSpPr>
          <p:spPr bwMode="auto">
            <a:xfrm>
              <a:off x="2592" y="1104"/>
              <a:ext cx="480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12" name="Line 16"/>
            <p:cNvSpPr>
              <a:spLocks noChangeShapeType="1"/>
            </p:cNvSpPr>
            <p:nvPr/>
          </p:nvSpPr>
          <p:spPr bwMode="auto">
            <a:xfrm>
              <a:off x="1632" y="1488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13" name="Line 17"/>
            <p:cNvSpPr>
              <a:spLocks noChangeShapeType="1"/>
            </p:cNvSpPr>
            <p:nvPr/>
          </p:nvSpPr>
          <p:spPr bwMode="auto">
            <a:xfrm flipH="1">
              <a:off x="1680" y="1968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14" name="Line 18"/>
            <p:cNvSpPr>
              <a:spLocks noChangeShapeType="1"/>
            </p:cNvSpPr>
            <p:nvPr/>
          </p:nvSpPr>
          <p:spPr bwMode="auto">
            <a:xfrm>
              <a:off x="3456" y="1536"/>
              <a:ext cx="384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15" name="Line 19"/>
            <p:cNvSpPr>
              <a:spLocks noChangeShapeType="1"/>
            </p:cNvSpPr>
            <p:nvPr/>
          </p:nvSpPr>
          <p:spPr bwMode="auto">
            <a:xfrm flipH="1">
              <a:off x="3552" y="2016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16" name="Line 20"/>
            <p:cNvSpPr>
              <a:spLocks noChangeShapeType="1"/>
            </p:cNvSpPr>
            <p:nvPr/>
          </p:nvSpPr>
          <p:spPr bwMode="auto">
            <a:xfrm>
              <a:off x="3648" y="2496"/>
              <a:ext cx="480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17" name="Oval 21"/>
            <p:cNvSpPr>
              <a:spLocks noChangeArrowheads="1"/>
            </p:cNvSpPr>
            <p:nvPr/>
          </p:nvSpPr>
          <p:spPr bwMode="auto">
            <a:xfrm>
              <a:off x="768" y="273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600" b="0">
                  <a:solidFill>
                    <a:srgbClr val="990033"/>
                  </a:solidFill>
                  <a:latin typeface="Times New Roman" pitchFamily="18" charset="0"/>
                </a:rPr>
                <a:t>32</a:t>
              </a:r>
              <a:endParaRPr kumimoji="1" lang="zh-CN" altLang="en-US" b="0">
                <a:latin typeface="Times New Roman" pitchFamily="18" charset="0"/>
              </a:endParaRPr>
            </a:p>
          </p:txBody>
        </p:sp>
        <p:sp>
          <p:nvSpPr>
            <p:cNvPr id="311318" name="Line 22"/>
            <p:cNvSpPr>
              <a:spLocks noChangeShapeType="1"/>
            </p:cNvSpPr>
            <p:nvPr/>
          </p:nvSpPr>
          <p:spPr bwMode="auto">
            <a:xfrm flipH="1">
              <a:off x="1056" y="2448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19" name="Freeform 23"/>
            <p:cNvSpPr>
              <a:spLocks/>
            </p:cNvSpPr>
            <p:nvPr/>
          </p:nvSpPr>
          <p:spPr bwMode="auto">
            <a:xfrm>
              <a:off x="2400" y="432"/>
              <a:ext cx="672" cy="480"/>
            </a:xfrm>
            <a:custGeom>
              <a:avLst/>
              <a:gdLst>
                <a:gd name="T0" fmla="*/ 672 w 672"/>
                <a:gd name="T1" fmla="*/ 0 h 480"/>
                <a:gd name="T2" fmla="*/ 192 w 672"/>
                <a:gd name="T3" fmla="*/ 240 h 480"/>
                <a:gd name="T4" fmla="*/ 480 w 672"/>
                <a:gd name="T5" fmla="*/ 240 h 480"/>
                <a:gd name="T6" fmla="*/ 0 w 672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480">
                  <a:moveTo>
                    <a:pt x="672" y="0"/>
                  </a:moveTo>
                  <a:cubicBezTo>
                    <a:pt x="448" y="100"/>
                    <a:pt x="224" y="200"/>
                    <a:pt x="192" y="240"/>
                  </a:cubicBezTo>
                  <a:cubicBezTo>
                    <a:pt x="160" y="280"/>
                    <a:pt x="512" y="200"/>
                    <a:pt x="480" y="240"/>
                  </a:cubicBezTo>
                  <a:cubicBezTo>
                    <a:pt x="448" y="28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rgbClr val="A5002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1320" name="Oval 24"/>
          <p:cNvSpPr>
            <a:spLocks noChangeArrowheads="1"/>
          </p:cNvSpPr>
          <p:nvPr/>
        </p:nvSpPr>
        <p:spPr bwMode="auto">
          <a:xfrm>
            <a:off x="4267200" y="3681413"/>
            <a:ext cx="685800" cy="533400"/>
          </a:xfrm>
          <a:prstGeom prst="ellipse">
            <a:avLst/>
          </a:prstGeom>
          <a:solidFill>
            <a:srgbClr val="FFFF99">
              <a:alpha val="50000"/>
            </a:srgbClr>
          </a:solidFill>
          <a:ln w="34925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3600" b="0">
                <a:solidFill>
                  <a:srgbClr val="990033"/>
                </a:solidFill>
                <a:latin typeface="Times New Roman" pitchFamily="18" charset="0"/>
              </a:rPr>
              <a:t>40</a:t>
            </a:r>
            <a:endParaRPr kumimoji="1" lang="zh-CN" altLang="en-US" b="0">
              <a:latin typeface="Times New Roman" pitchFamily="18" charset="0"/>
            </a:endParaRPr>
          </a:p>
        </p:txBody>
      </p:sp>
      <p:sp>
        <p:nvSpPr>
          <p:cNvPr id="311321" name="Oval 25"/>
          <p:cNvSpPr>
            <a:spLocks noChangeArrowheads="1"/>
          </p:cNvSpPr>
          <p:nvPr/>
        </p:nvSpPr>
        <p:spPr bwMode="auto">
          <a:xfrm>
            <a:off x="4572000" y="2462213"/>
            <a:ext cx="685800" cy="533400"/>
          </a:xfrm>
          <a:prstGeom prst="ellipse">
            <a:avLst/>
          </a:prstGeom>
          <a:solidFill>
            <a:srgbClr val="FFFF99"/>
          </a:solidFill>
          <a:ln w="34925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3600">
                <a:solidFill>
                  <a:srgbClr val="990033"/>
                </a:solidFill>
                <a:latin typeface="Times New Roman" pitchFamily="18" charset="0"/>
              </a:rPr>
              <a:t>40</a:t>
            </a:r>
            <a:endParaRPr kumimoji="1" lang="zh-CN" altLang="en-US" b="0">
              <a:latin typeface="Times New Roman" pitchFamily="18" charset="0"/>
            </a:endParaRPr>
          </a:p>
        </p:txBody>
      </p:sp>
      <p:sp>
        <p:nvSpPr>
          <p:cNvPr id="311322" name="Rectangle 26"/>
          <p:cNvSpPr>
            <a:spLocks noChangeArrowheads="1"/>
          </p:cNvSpPr>
          <p:nvPr/>
        </p:nvSpPr>
        <p:spPr bwMode="auto">
          <a:xfrm>
            <a:off x="2971800" y="6065838"/>
            <a:ext cx="4038600" cy="381000"/>
          </a:xfrm>
          <a:prstGeom prst="rect">
            <a:avLst/>
          </a:prstGeom>
          <a:solidFill>
            <a:schemeClr val="hlink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23" name="Oval 27"/>
          <p:cNvSpPr>
            <a:spLocks noChangeArrowheads="1"/>
          </p:cNvSpPr>
          <p:nvPr/>
        </p:nvSpPr>
        <p:spPr bwMode="auto">
          <a:xfrm>
            <a:off x="5410200" y="6065838"/>
            <a:ext cx="381000" cy="381000"/>
          </a:xfrm>
          <a:prstGeom prst="ellipse">
            <a:avLst/>
          </a:prstGeom>
          <a:solidFill>
            <a:srgbClr val="FFEDCD"/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24" name="Oval 28"/>
          <p:cNvSpPr>
            <a:spLocks noChangeArrowheads="1"/>
          </p:cNvSpPr>
          <p:nvPr/>
        </p:nvSpPr>
        <p:spPr bwMode="auto">
          <a:xfrm>
            <a:off x="4953000" y="6065838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25" name="Oval 29"/>
          <p:cNvSpPr>
            <a:spLocks noChangeArrowheads="1"/>
          </p:cNvSpPr>
          <p:nvPr/>
        </p:nvSpPr>
        <p:spPr bwMode="auto">
          <a:xfrm>
            <a:off x="2971800" y="6065838"/>
            <a:ext cx="381000" cy="381000"/>
          </a:xfrm>
          <a:prstGeom prst="ellipse">
            <a:avLst/>
          </a:prstGeom>
          <a:solidFill>
            <a:srgbClr val="FFEDCD"/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26" name="Oval 30"/>
          <p:cNvSpPr>
            <a:spLocks noChangeArrowheads="1"/>
          </p:cNvSpPr>
          <p:nvPr/>
        </p:nvSpPr>
        <p:spPr bwMode="auto">
          <a:xfrm>
            <a:off x="6629400" y="6065838"/>
            <a:ext cx="381000" cy="381000"/>
          </a:xfrm>
          <a:prstGeom prst="ellipse">
            <a:avLst/>
          </a:prstGeom>
          <a:solidFill>
            <a:srgbClr val="FFEDCD"/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11327" name="Oval 31"/>
          <p:cNvSpPr>
            <a:spLocks noChangeArrowheads="1"/>
          </p:cNvSpPr>
          <p:nvPr/>
        </p:nvSpPr>
        <p:spPr bwMode="auto">
          <a:xfrm>
            <a:off x="3733800" y="6218238"/>
            <a:ext cx="7620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11328" name="Oval 32"/>
          <p:cNvSpPr>
            <a:spLocks noChangeArrowheads="1"/>
          </p:cNvSpPr>
          <p:nvPr/>
        </p:nvSpPr>
        <p:spPr bwMode="auto">
          <a:xfrm>
            <a:off x="3962400" y="6218238"/>
            <a:ext cx="7620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11329" name="Oval 33"/>
          <p:cNvSpPr>
            <a:spLocks noChangeArrowheads="1"/>
          </p:cNvSpPr>
          <p:nvPr/>
        </p:nvSpPr>
        <p:spPr bwMode="auto">
          <a:xfrm>
            <a:off x="4191000" y="6218238"/>
            <a:ext cx="7620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11330" name="Oval 34"/>
          <p:cNvSpPr>
            <a:spLocks noChangeArrowheads="1"/>
          </p:cNvSpPr>
          <p:nvPr/>
        </p:nvSpPr>
        <p:spPr bwMode="auto">
          <a:xfrm>
            <a:off x="5943600" y="6218238"/>
            <a:ext cx="7620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11331" name="Oval 35"/>
          <p:cNvSpPr>
            <a:spLocks noChangeArrowheads="1"/>
          </p:cNvSpPr>
          <p:nvPr/>
        </p:nvSpPr>
        <p:spPr bwMode="auto">
          <a:xfrm>
            <a:off x="6172200" y="6218238"/>
            <a:ext cx="7620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311332" name="Oval 36"/>
          <p:cNvSpPr>
            <a:spLocks noChangeArrowheads="1"/>
          </p:cNvSpPr>
          <p:nvPr/>
        </p:nvSpPr>
        <p:spPr bwMode="auto">
          <a:xfrm>
            <a:off x="6400800" y="6218238"/>
            <a:ext cx="76200" cy="76200"/>
          </a:xfrm>
          <a:prstGeom prst="ellipse">
            <a:avLst/>
          </a:prstGeom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33" name="Oval 37"/>
          <p:cNvSpPr>
            <a:spLocks noChangeArrowheads="1"/>
          </p:cNvSpPr>
          <p:nvPr/>
        </p:nvSpPr>
        <p:spPr bwMode="auto">
          <a:xfrm>
            <a:off x="5410200" y="6065838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34" name="Oval 38"/>
          <p:cNvSpPr>
            <a:spLocks noChangeArrowheads="1"/>
          </p:cNvSpPr>
          <p:nvPr/>
        </p:nvSpPr>
        <p:spPr bwMode="auto">
          <a:xfrm>
            <a:off x="4953000" y="6065838"/>
            <a:ext cx="381000" cy="3810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35" name="AutoShape 39"/>
          <p:cNvSpPr>
            <a:spLocks noChangeArrowheads="1"/>
          </p:cNvSpPr>
          <p:nvPr/>
        </p:nvSpPr>
        <p:spPr bwMode="auto">
          <a:xfrm>
            <a:off x="3657600" y="3376613"/>
            <a:ext cx="152400" cy="114300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 useBgFill="1">
        <p:nvSpPr>
          <p:cNvPr id="311336" name="Rectangle 40"/>
          <p:cNvSpPr>
            <a:spLocks noChangeArrowheads="1"/>
          </p:cNvSpPr>
          <p:nvPr/>
        </p:nvSpPr>
        <p:spPr bwMode="auto">
          <a:xfrm>
            <a:off x="3810000" y="3376613"/>
            <a:ext cx="1295400" cy="1143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37" name="AutoShape 41"/>
          <p:cNvSpPr>
            <a:spLocks noChangeArrowheads="1"/>
          </p:cNvSpPr>
          <p:nvPr/>
        </p:nvSpPr>
        <p:spPr bwMode="auto">
          <a:xfrm>
            <a:off x="5562600" y="5456238"/>
            <a:ext cx="76200" cy="609600"/>
          </a:xfrm>
          <a:prstGeom prst="downArrow">
            <a:avLst>
              <a:gd name="adj1" fmla="val 50000"/>
              <a:gd name="adj2" fmla="val 200000"/>
            </a:avLst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11338" name="Text Box 42"/>
          <p:cNvSpPr txBox="1">
            <a:spLocks noChangeArrowheads="1"/>
          </p:cNvSpPr>
          <p:nvPr/>
        </p:nvSpPr>
        <p:spPr bwMode="auto">
          <a:xfrm>
            <a:off x="5556250" y="515143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被删结点</a:t>
            </a:r>
            <a:endParaRPr kumimoji="1" lang="zh-CN" altLang="en-US" sz="3200" b="0">
              <a:latin typeface="Times New Roman" pitchFamily="18" charset="0"/>
            </a:endParaRPr>
          </a:p>
        </p:txBody>
      </p:sp>
      <p:sp>
        <p:nvSpPr>
          <p:cNvPr id="311339" name="AutoShape 43"/>
          <p:cNvSpPr>
            <a:spLocks noChangeArrowheads="1"/>
          </p:cNvSpPr>
          <p:nvPr/>
        </p:nvSpPr>
        <p:spPr bwMode="auto">
          <a:xfrm>
            <a:off x="5111750" y="5456238"/>
            <a:ext cx="76200" cy="609600"/>
          </a:xfrm>
          <a:prstGeom prst="downArrow">
            <a:avLst>
              <a:gd name="adj1" fmla="val 50000"/>
              <a:gd name="adj2" fmla="val 200000"/>
            </a:avLst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11340" name="Text Box 44"/>
          <p:cNvSpPr txBox="1">
            <a:spLocks noChangeArrowheads="1"/>
          </p:cNvSpPr>
          <p:nvPr/>
        </p:nvSpPr>
        <p:spPr bwMode="auto">
          <a:xfrm>
            <a:off x="3575050" y="515143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前驱结点</a:t>
            </a:r>
            <a:endParaRPr kumimoji="1" lang="zh-CN" altLang="en-US" sz="3200" b="0">
              <a:latin typeface="Times New Roman" pitchFamily="18" charset="0"/>
            </a:endParaRPr>
          </a:p>
        </p:txBody>
      </p:sp>
      <p:sp>
        <p:nvSpPr>
          <p:cNvPr id="311341" name="Text Box 45"/>
          <p:cNvSpPr txBox="1">
            <a:spLocks noChangeArrowheads="1"/>
          </p:cNvSpPr>
          <p:nvPr/>
        </p:nvSpPr>
        <p:spPr bwMode="auto">
          <a:xfrm>
            <a:off x="838200" y="1965325"/>
            <a:ext cx="2706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被删关键字 = 50</a:t>
            </a:r>
            <a:endParaRPr kumimoji="1" lang="zh-CN" altLang="en-US" sz="2800" b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01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1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1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1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20" grpId="0" animBg="1" autoUpdateAnimBg="0"/>
      <p:bldP spid="311321" grpId="0" animBg="1" autoUpdateAnimBg="0"/>
      <p:bldP spid="311322" grpId="0" animBg="1"/>
      <p:bldP spid="311323" grpId="0" animBg="1"/>
      <p:bldP spid="311324" grpId="0" animBg="1"/>
      <p:bldP spid="311325" grpId="0" animBg="1"/>
      <p:bldP spid="311326" grpId="0" animBg="1"/>
      <p:bldP spid="311327" grpId="0" animBg="1"/>
      <p:bldP spid="311328" grpId="0" animBg="1"/>
      <p:bldP spid="311329" grpId="0" animBg="1"/>
      <p:bldP spid="311330" grpId="0" animBg="1"/>
      <p:bldP spid="311331" grpId="0" animBg="1"/>
      <p:bldP spid="311332" grpId="0" animBg="1"/>
      <p:bldP spid="311333" grpId="0" animBg="1"/>
      <p:bldP spid="311334" grpId="0" animBg="1"/>
      <p:bldP spid="311335" grpId="0" animBg="1"/>
      <p:bldP spid="311336" grpId="0" animBg="1"/>
      <p:bldP spid="311337" grpId="0" animBg="1"/>
      <p:bldP spid="311338" grpId="0" autoUpdateAnimBg="0"/>
      <p:bldP spid="311339" grpId="0" animBg="1"/>
      <p:bldP spid="311340" grpId="0" autoUpdateAnimBg="0"/>
      <p:bldP spid="31134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B586-C410-4274-B1FB-54A50B3D34B8}" type="datetime1">
              <a:rPr lang="zh-CN" altLang="en-US"/>
              <a:pPr/>
              <a:t>2014/12/17</a:t>
            </a:fld>
            <a:endParaRPr lang="en-US" altLang="zh-CN"/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648450" y="60706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-</a:t>
            </a:r>
            <a:fld id="{89E89545-94D6-4215-8E10-9D792E945CB4}" type="slidenum">
              <a:rPr lang="en-US" altLang="zh-CN"/>
              <a:pPr/>
              <a:t>39</a:t>
            </a:fld>
            <a:r>
              <a:rPr lang="en-US" altLang="zh-CN"/>
              <a:t>-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例子：分别删除20、30</a:t>
            </a:r>
          </a:p>
        </p:txBody>
      </p:sp>
      <p:grpSp>
        <p:nvGrpSpPr>
          <p:cNvPr id="312323" name="Group 3"/>
          <p:cNvGrpSpPr>
            <a:grpSpLocks/>
          </p:cNvGrpSpPr>
          <p:nvPr/>
        </p:nvGrpSpPr>
        <p:grpSpPr bwMode="auto">
          <a:xfrm>
            <a:off x="1476375" y="1989138"/>
            <a:ext cx="5867400" cy="3657600"/>
            <a:chOff x="240" y="240"/>
            <a:chExt cx="4944" cy="2880"/>
          </a:xfrm>
        </p:grpSpPr>
        <p:sp>
          <p:nvSpPr>
            <p:cNvPr id="312324" name="Oval 4"/>
            <p:cNvSpPr>
              <a:spLocks noChangeArrowheads="1"/>
            </p:cNvSpPr>
            <p:nvPr/>
          </p:nvSpPr>
          <p:spPr bwMode="auto">
            <a:xfrm>
              <a:off x="2640" y="240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Times New Roman" pitchFamily="18" charset="0"/>
                </a:rPr>
                <a:t>50</a:t>
              </a:r>
              <a:endParaRPr kumimoji="1" lang="zh-CN" altLang="en-US" sz="2800" b="0">
                <a:latin typeface="Times New Roman" pitchFamily="18" charset="0"/>
              </a:endParaRPr>
            </a:p>
          </p:txBody>
        </p:sp>
        <p:sp>
          <p:nvSpPr>
            <p:cNvPr id="312325" name="Oval 5"/>
            <p:cNvSpPr>
              <a:spLocks noChangeArrowheads="1"/>
            </p:cNvSpPr>
            <p:nvPr/>
          </p:nvSpPr>
          <p:spPr bwMode="auto">
            <a:xfrm>
              <a:off x="1632" y="81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Times New Roman" pitchFamily="18" charset="0"/>
                </a:rPr>
                <a:t>30</a:t>
              </a:r>
              <a:endParaRPr kumimoji="1" lang="zh-CN" altLang="en-US" sz="2800" b="0">
                <a:latin typeface="Times New Roman" pitchFamily="18" charset="0"/>
              </a:endParaRPr>
            </a:p>
          </p:txBody>
        </p:sp>
        <p:sp>
          <p:nvSpPr>
            <p:cNvPr id="312326" name="Oval 6"/>
            <p:cNvSpPr>
              <a:spLocks noChangeArrowheads="1"/>
            </p:cNvSpPr>
            <p:nvPr/>
          </p:nvSpPr>
          <p:spPr bwMode="auto">
            <a:xfrm>
              <a:off x="3744" y="81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Times New Roman" pitchFamily="18" charset="0"/>
                </a:rPr>
                <a:t>80</a:t>
              </a:r>
              <a:endParaRPr kumimoji="1" lang="zh-CN" altLang="en-US" sz="2800" b="0">
                <a:latin typeface="Times New Roman" pitchFamily="18" charset="0"/>
              </a:endParaRPr>
            </a:p>
          </p:txBody>
        </p:sp>
        <p:sp>
          <p:nvSpPr>
            <p:cNvPr id="312327" name="Oval 7"/>
            <p:cNvSpPr>
              <a:spLocks noChangeArrowheads="1"/>
            </p:cNvSpPr>
            <p:nvPr/>
          </p:nvSpPr>
          <p:spPr bwMode="auto">
            <a:xfrm>
              <a:off x="672" y="139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Times New Roman" pitchFamily="18" charset="0"/>
                </a:rPr>
                <a:t>20</a:t>
              </a:r>
              <a:endParaRPr kumimoji="1" lang="zh-CN" altLang="en-US" sz="2800" b="0">
                <a:latin typeface="Times New Roman" pitchFamily="18" charset="0"/>
              </a:endParaRPr>
            </a:p>
          </p:txBody>
        </p:sp>
        <p:sp>
          <p:nvSpPr>
            <p:cNvPr id="312328" name="Oval 8"/>
            <p:cNvSpPr>
              <a:spLocks noChangeArrowheads="1"/>
            </p:cNvSpPr>
            <p:nvPr/>
          </p:nvSpPr>
          <p:spPr bwMode="auto">
            <a:xfrm>
              <a:off x="4704" y="139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Times New Roman" pitchFamily="18" charset="0"/>
                </a:rPr>
                <a:t>90</a:t>
              </a:r>
              <a:endParaRPr kumimoji="1" lang="zh-CN" altLang="en-US" sz="2800" b="0">
                <a:latin typeface="Times New Roman" pitchFamily="18" charset="0"/>
              </a:endParaRPr>
            </a:p>
          </p:txBody>
        </p:sp>
        <p:sp>
          <p:nvSpPr>
            <p:cNvPr id="312329" name="Oval 9"/>
            <p:cNvSpPr>
              <a:spLocks noChangeArrowheads="1"/>
            </p:cNvSpPr>
            <p:nvPr/>
          </p:nvSpPr>
          <p:spPr bwMode="auto">
            <a:xfrm>
              <a:off x="240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Times New Roman" pitchFamily="18" charset="0"/>
                </a:rPr>
                <a:t>10</a:t>
              </a:r>
              <a:endParaRPr kumimoji="1" lang="zh-CN" altLang="en-US" sz="2800" b="0">
                <a:latin typeface="Times New Roman" pitchFamily="18" charset="0"/>
              </a:endParaRPr>
            </a:p>
          </p:txBody>
        </p:sp>
        <p:sp>
          <p:nvSpPr>
            <p:cNvPr id="312330" name="Oval 10"/>
            <p:cNvSpPr>
              <a:spLocks noChangeArrowheads="1"/>
            </p:cNvSpPr>
            <p:nvPr/>
          </p:nvSpPr>
          <p:spPr bwMode="auto">
            <a:xfrm>
              <a:off x="4080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Times New Roman" pitchFamily="18" charset="0"/>
                </a:rPr>
                <a:t>85</a:t>
              </a:r>
              <a:endParaRPr kumimoji="1" lang="zh-CN" altLang="en-US" sz="2800" b="0">
                <a:latin typeface="Times New Roman" pitchFamily="18" charset="0"/>
              </a:endParaRPr>
            </a:p>
          </p:txBody>
        </p:sp>
        <p:sp>
          <p:nvSpPr>
            <p:cNvPr id="312331" name="Oval 11"/>
            <p:cNvSpPr>
              <a:spLocks noChangeArrowheads="1"/>
            </p:cNvSpPr>
            <p:nvPr/>
          </p:nvSpPr>
          <p:spPr bwMode="auto">
            <a:xfrm>
              <a:off x="2640" y="139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Times New Roman" pitchFamily="18" charset="0"/>
                </a:rPr>
                <a:t>40</a:t>
              </a:r>
              <a:endParaRPr kumimoji="1" lang="zh-CN" altLang="en-US" sz="2800" b="0">
                <a:latin typeface="Times New Roman" pitchFamily="18" charset="0"/>
              </a:endParaRPr>
            </a:p>
          </p:txBody>
        </p:sp>
        <p:sp>
          <p:nvSpPr>
            <p:cNvPr id="312332" name="Oval 12"/>
            <p:cNvSpPr>
              <a:spLocks noChangeArrowheads="1"/>
            </p:cNvSpPr>
            <p:nvPr/>
          </p:nvSpPr>
          <p:spPr bwMode="auto">
            <a:xfrm>
              <a:off x="2064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Times New Roman" pitchFamily="18" charset="0"/>
                </a:rPr>
                <a:t>35</a:t>
              </a:r>
              <a:endParaRPr kumimoji="1" lang="zh-CN" altLang="en-US" sz="2800" b="0">
                <a:latin typeface="Times New Roman" pitchFamily="18" charset="0"/>
              </a:endParaRPr>
            </a:p>
          </p:txBody>
        </p:sp>
        <p:sp>
          <p:nvSpPr>
            <p:cNvPr id="312333" name="Oval 13"/>
            <p:cNvSpPr>
              <a:spLocks noChangeArrowheads="1"/>
            </p:cNvSpPr>
            <p:nvPr/>
          </p:nvSpPr>
          <p:spPr bwMode="auto">
            <a:xfrm>
              <a:off x="1152" y="2112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Times New Roman" pitchFamily="18" charset="0"/>
                </a:rPr>
                <a:t>25</a:t>
              </a:r>
              <a:endParaRPr kumimoji="1" lang="zh-CN" altLang="en-US" sz="2800" b="0">
                <a:latin typeface="Times New Roman" pitchFamily="18" charset="0"/>
              </a:endParaRPr>
            </a:p>
          </p:txBody>
        </p:sp>
        <p:sp>
          <p:nvSpPr>
            <p:cNvPr id="312334" name="Oval 14"/>
            <p:cNvSpPr>
              <a:spLocks noChangeArrowheads="1"/>
            </p:cNvSpPr>
            <p:nvPr/>
          </p:nvSpPr>
          <p:spPr bwMode="auto">
            <a:xfrm>
              <a:off x="768" y="273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Times New Roman" pitchFamily="18" charset="0"/>
                </a:rPr>
                <a:t>23</a:t>
              </a:r>
              <a:endParaRPr kumimoji="1" lang="zh-CN" altLang="en-US" sz="2800" b="0">
                <a:latin typeface="Times New Roman" pitchFamily="18" charset="0"/>
              </a:endParaRPr>
            </a:p>
          </p:txBody>
        </p:sp>
        <p:sp>
          <p:nvSpPr>
            <p:cNvPr id="312335" name="Oval 15"/>
            <p:cNvSpPr>
              <a:spLocks noChangeArrowheads="1"/>
            </p:cNvSpPr>
            <p:nvPr/>
          </p:nvSpPr>
          <p:spPr bwMode="auto">
            <a:xfrm>
              <a:off x="4704" y="2736"/>
              <a:ext cx="480" cy="384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0">
                  <a:solidFill>
                    <a:srgbClr val="990033"/>
                  </a:solidFill>
                  <a:latin typeface="Times New Roman" pitchFamily="18" charset="0"/>
                </a:rPr>
                <a:t>88</a:t>
              </a:r>
              <a:endParaRPr kumimoji="1" lang="zh-CN" altLang="en-US" sz="2800" b="0">
                <a:latin typeface="Times New Roman" pitchFamily="18" charset="0"/>
              </a:endParaRPr>
            </a:p>
          </p:txBody>
        </p:sp>
        <p:sp>
          <p:nvSpPr>
            <p:cNvPr id="312336" name="Line 16"/>
            <p:cNvSpPr>
              <a:spLocks noChangeShapeType="1"/>
            </p:cNvSpPr>
            <p:nvPr/>
          </p:nvSpPr>
          <p:spPr bwMode="auto">
            <a:xfrm flipH="1">
              <a:off x="2064" y="528"/>
              <a:ext cx="576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337" name="Line 17"/>
            <p:cNvSpPr>
              <a:spLocks noChangeShapeType="1"/>
            </p:cNvSpPr>
            <p:nvPr/>
          </p:nvSpPr>
          <p:spPr bwMode="auto">
            <a:xfrm flipH="1">
              <a:off x="1104" y="1104"/>
              <a:ext cx="528" cy="336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338" name="Line 18"/>
            <p:cNvSpPr>
              <a:spLocks noChangeShapeType="1"/>
            </p:cNvSpPr>
            <p:nvPr/>
          </p:nvSpPr>
          <p:spPr bwMode="auto">
            <a:xfrm>
              <a:off x="3072" y="528"/>
              <a:ext cx="720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339" name="Line 19"/>
            <p:cNvSpPr>
              <a:spLocks noChangeShapeType="1"/>
            </p:cNvSpPr>
            <p:nvPr/>
          </p:nvSpPr>
          <p:spPr bwMode="auto">
            <a:xfrm>
              <a:off x="2064" y="1104"/>
              <a:ext cx="624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340" name="Line 20"/>
            <p:cNvSpPr>
              <a:spLocks noChangeShapeType="1"/>
            </p:cNvSpPr>
            <p:nvPr/>
          </p:nvSpPr>
          <p:spPr bwMode="auto">
            <a:xfrm flipH="1">
              <a:off x="480" y="1776"/>
              <a:ext cx="288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341" name="Line 21"/>
            <p:cNvSpPr>
              <a:spLocks noChangeShapeType="1"/>
            </p:cNvSpPr>
            <p:nvPr/>
          </p:nvSpPr>
          <p:spPr bwMode="auto">
            <a:xfrm>
              <a:off x="1008" y="1728"/>
              <a:ext cx="336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342" name="Line 22"/>
            <p:cNvSpPr>
              <a:spLocks noChangeShapeType="1"/>
            </p:cNvSpPr>
            <p:nvPr/>
          </p:nvSpPr>
          <p:spPr bwMode="auto">
            <a:xfrm flipH="1">
              <a:off x="1008" y="2496"/>
              <a:ext cx="28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343" name="Line 23"/>
            <p:cNvSpPr>
              <a:spLocks noChangeShapeType="1"/>
            </p:cNvSpPr>
            <p:nvPr/>
          </p:nvSpPr>
          <p:spPr bwMode="auto">
            <a:xfrm flipH="1">
              <a:off x="2304" y="1728"/>
              <a:ext cx="384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344" name="Line 24"/>
            <p:cNvSpPr>
              <a:spLocks noChangeShapeType="1"/>
            </p:cNvSpPr>
            <p:nvPr/>
          </p:nvSpPr>
          <p:spPr bwMode="auto">
            <a:xfrm>
              <a:off x="4224" y="1104"/>
              <a:ext cx="528" cy="33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345" name="Line 25"/>
            <p:cNvSpPr>
              <a:spLocks noChangeShapeType="1"/>
            </p:cNvSpPr>
            <p:nvPr/>
          </p:nvSpPr>
          <p:spPr bwMode="auto">
            <a:xfrm flipH="1">
              <a:off x="4464" y="1776"/>
              <a:ext cx="336" cy="38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346" name="Line 26"/>
            <p:cNvSpPr>
              <a:spLocks noChangeShapeType="1"/>
            </p:cNvSpPr>
            <p:nvPr/>
          </p:nvSpPr>
          <p:spPr bwMode="auto">
            <a:xfrm>
              <a:off x="4416" y="2448"/>
              <a:ext cx="432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5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六</a:t>
            </a:r>
            <a:r>
              <a:rPr lang="zh-CN" altLang="en-US" dirty="0" smtClean="0"/>
              <a:t>章 </a:t>
            </a:r>
            <a:r>
              <a:rPr lang="zh-CN" altLang="en-US" dirty="0"/>
              <a:t>查找技术</a:t>
            </a:r>
          </a:p>
        </p:txBody>
      </p:sp>
      <p:sp>
        <p:nvSpPr>
          <p:cNvPr id="202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   1 </a:t>
            </a:r>
            <a:r>
              <a:rPr lang="zh-CN" altLang="en-US" dirty="0"/>
              <a:t>概述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2 </a:t>
            </a:r>
            <a:r>
              <a:rPr lang="zh-CN" altLang="en-US" dirty="0"/>
              <a:t>线性表的查找技术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3 </a:t>
            </a:r>
            <a:r>
              <a:rPr lang="zh-CN" altLang="en-US" dirty="0"/>
              <a:t>树表的查找技术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4 </a:t>
            </a:r>
            <a:r>
              <a:rPr lang="zh-CN" altLang="en-US" dirty="0"/>
              <a:t>散列表的查找</a:t>
            </a:r>
            <a:r>
              <a:rPr lang="zh-CN" altLang="en-US" dirty="0" smtClean="0"/>
              <a:t>技术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 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6EBA-B4F0-44BB-887F-7F4C3B59BD88}" type="datetime1">
              <a:rPr lang="zh-CN" altLang="en-US"/>
              <a:pPr/>
              <a:t>2014/12/17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648450" y="60706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-</a:t>
            </a:r>
            <a:fld id="{A13A6C0E-4358-4ED1-93F9-80C82907509E}" type="slidenum">
              <a:rPr lang="en-US" altLang="zh-CN"/>
              <a:pPr/>
              <a:t>40</a:t>
            </a:fld>
            <a:r>
              <a:rPr lang="en-US" altLang="zh-CN"/>
              <a:t>-</a:t>
            </a: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4800">
                <a:latin typeface="楷体_GB2312" pitchFamily="49" charset="-122"/>
                <a:ea typeface="楷体_GB2312" pitchFamily="49" charset="-122"/>
              </a:rPr>
              <a:t>．二叉排序树的删除</a:t>
            </a:r>
          </a:p>
        </p:txBody>
      </p:sp>
      <p:sp>
        <p:nvSpPr>
          <p:cNvPr id="313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T&gt;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bool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DeleteBST(Node&lt;T&gt; *R,T key)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(R==NULL) 	      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return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false;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else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(key == R-&gt;data)     Delete(R);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else if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(key&lt;R-&gt;data)  DeleteBST(R-&gt;lch,key);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else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                            DeleteBST(R-&gt;rch,key);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return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true;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zh-CN" alt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3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0D0A-D753-4A1A-A38B-E8A7D030A741}" type="datetime1">
              <a:rPr lang="zh-CN" altLang="en-US"/>
              <a:pPr/>
              <a:t>2014/12/17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648450" y="60706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-</a:t>
            </a:r>
            <a:fld id="{B2B684E1-9B6F-4812-81E2-F02F1E291270}" type="slidenum">
              <a:rPr lang="en-US" altLang="zh-CN"/>
              <a:pPr/>
              <a:t>41</a:t>
            </a:fld>
            <a:r>
              <a:rPr lang="en-US" altLang="zh-CN"/>
              <a:t>-</a:t>
            </a: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4800">
                <a:latin typeface="楷体_GB2312" pitchFamily="49" charset="-122"/>
                <a:ea typeface="楷体_GB2312" pitchFamily="49" charset="-122"/>
              </a:rPr>
              <a:t>．二叉排序树的删除</a:t>
            </a:r>
          </a:p>
        </p:txBody>
      </p:sp>
      <p:sp>
        <p:nvSpPr>
          <p:cNvPr id="314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557338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template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&lt;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class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T&gt; 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void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Delete(Node&lt;T&gt; *&amp;R)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Node&lt;T&gt; *q,*s;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(R-&gt;lch==NULL)	       {	q=R; R=R-&gt;rch; free(R);	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else if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(R-&gt;rch==NULL){  q=R; R=R-&gt;lch; free(R);	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else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{ </a:t>
            </a:r>
            <a:r>
              <a:rPr lang="en-US" altLang="zh-CN" sz="2400" b="0">
                <a:solidFill>
                  <a:srgbClr val="009900"/>
                </a:solidFill>
                <a:latin typeface="Times New Roman" pitchFamily="18" charset="0"/>
              </a:rPr>
              <a:t>//s</a:t>
            </a:r>
            <a:r>
              <a:rPr lang="zh-CN" altLang="en-US" sz="2400" b="0">
                <a:solidFill>
                  <a:srgbClr val="009900"/>
                </a:solidFill>
                <a:latin typeface="Times New Roman" pitchFamily="18" charset="0"/>
              </a:rPr>
              <a:t>是</a:t>
            </a:r>
            <a:r>
              <a:rPr lang="en-US" altLang="zh-CN" sz="2400" b="0">
                <a:solidFill>
                  <a:srgbClr val="009900"/>
                </a:solidFill>
                <a:latin typeface="Times New Roman" pitchFamily="18" charset="0"/>
              </a:rPr>
              <a:t>R</a:t>
            </a:r>
            <a:r>
              <a:rPr lang="zh-CN" altLang="en-US" sz="2400" b="0">
                <a:solidFill>
                  <a:srgbClr val="009900"/>
                </a:solidFill>
                <a:latin typeface="Times New Roman" pitchFamily="18" charset="0"/>
              </a:rPr>
              <a:t>的前驱， </a:t>
            </a:r>
            <a:r>
              <a:rPr lang="en-US" altLang="zh-CN" sz="2400" b="0">
                <a:solidFill>
                  <a:srgbClr val="009900"/>
                </a:solidFill>
                <a:latin typeface="Times New Roman" pitchFamily="18" charset="0"/>
              </a:rPr>
              <a:t>q</a:t>
            </a:r>
            <a:r>
              <a:rPr lang="zh-CN" altLang="en-US" sz="2400" b="0">
                <a:solidFill>
                  <a:srgbClr val="009900"/>
                </a:solidFill>
                <a:latin typeface="Times New Roman" pitchFamily="18" charset="0"/>
              </a:rPr>
              <a:t>是</a:t>
            </a:r>
            <a:r>
              <a:rPr lang="en-US" altLang="zh-CN" sz="2400" b="0">
                <a:solidFill>
                  <a:srgbClr val="009900"/>
                </a:solidFill>
                <a:latin typeface="Times New Roman" pitchFamily="18" charset="0"/>
              </a:rPr>
              <a:t>s</a:t>
            </a:r>
            <a:r>
              <a:rPr lang="zh-CN" altLang="en-US" sz="2400" b="0">
                <a:solidFill>
                  <a:srgbClr val="009900"/>
                </a:solidFill>
                <a:latin typeface="Times New Roman" pitchFamily="18" charset="0"/>
              </a:rPr>
              <a:t>的双亲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	q = R; 	s = R-&gt;lch;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while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(s-&gt;rch!=NULL) </a:t>
            </a:r>
            <a:r>
              <a:rPr lang="zh-CN" altLang="en-US" sz="2400" b="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q = s; s = s-&gt;rch;	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	R-&gt;data = s-&gt;data;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if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(q!=R)  q-&gt;rch=s-&gt;lch;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else</a:t>
            </a: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       R-&gt;lch=s-&gt;lch;    </a:t>
            </a:r>
            <a:r>
              <a:rPr lang="en-US" altLang="zh-CN" sz="2400" b="0">
                <a:solidFill>
                  <a:srgbClr val="009900"/>
                </a:solidFill>
                <a:latin typeface="Times New Roman" pitchFamily="18" charset="0"/>
              </a:rPr>
              <a:t>//q=R</a:t>
            </a:r>
            <a:r>
              <a:rPr lang="zh-CN" altLang="en-US" sz="2400" b="0">
                <a:solidFill>
                  <a:srgbClr val="009900"/>
                </a:solidFill>
                <a:latin typeface="Times New Roman" pitchFamily="18" charset="0"/>
              </a:rPr>
              <a:t>表示</a:t>
            </a:r>
            <a:r>
              <a:rPr lang="en-US" altLang="zh-CN" sz="2400" b="0">
                <a:solidFill>
                  <a:srgbClr val="009900"/>
                </a:solidFill>
                <a:latin typeface="Times New Roman" pitchFamily="18" charset="0"/>
              </a:rPr>
              <a:t>s</a:t>
            </a:r>
            <a:r>
              <a:rPr lang="zh-CN" altLang="en-US" sz="2400" b="0">
                <a:solidFill>
                  <a:srgbClr val="009900"/>
                </a:solidFill>
                <a:latin typeface="Times New Roman" pitchFamily="18" charset="0"/>
              </a:rPr>
              <a:t>为</a:t>
            </a:r>
            <a:r>
              <a:rPr lang="en-US" altLang="zh-CN" sz="2400" b="0">
                <a:solidFill>
                  <a:srgbClr val="009900"/>
                </a:solidFill>
                <a:latin typeface="Times New Roman" pitchFamily="18" charset="0"/>
              </a:rPr>
              <a:t>R</a:t>
            </a:r>
            <a:r>
              <a:rPr lang="zh-CN" altLang="en-US" sz="2400" b="0">
                <a:solidFill>
                  <a:srgbClr val="009900"/>
                </a:solidFill>
                <a:latin typeface="Times New Roman" pitchFamily="18" charset="0"/>
              </a:rPr>
              <a:t>的左孩子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	free(s);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zh-CN" altLang="en-US" sz="2400" b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56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查找算法性能分析</a:t>
            </a:r>
            <a:endParaRPr lang="zh-CN" altLang="en-US"/>
          </a:p>
        </p:txBody>
      </p:sp>
      <p:sp>
        <p:nvSpPr>
          <p:cNvPr id="315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43608" y="1916832"/>
            <a:ext cx="8001000" cy="37338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A50021"/>
                </a:solidFill>
                <a:latin typeface="+mj-lt"/>
                <a:ea typeface="+mj-ea"/>
              </a:rPr>
              <a:t>             </a:t>
            </a:r>
            <a:r>
              <a:rPr lang="zh-CN" altLang="en-US" dirty="0">
                <a:latin typeface="+mj-lt"/>
                <a:ea typeface="+mj-ea"/>
              </a:rPr>
              <a:t>对于每一棵特定的二叉排序树，均可按照平均查找长度的定义来求它的 </a:t>
            </a:r>
            <a:r>
              <a:rPr lang="en-US" altLang="zh-CN" dirty="0">
                <a:latin typeface="+mj-lt"/>
                <a:ea typeface="+mj-ea"/>
              </a:rPr>
              <a:t>ASL </a:t>
            </a:r>
            <a:r>
              <a:rPr lang="zh-CN" altLang="en-US" dirty="0">
                <a:latin typeface="+mj-lt"/>
                <a:ea typeface="+mj-ea"/>
              </a:rPr>
              <a:t>值，显然，由值相同的 </a:t>
            </a:r>
            <a:r>
              <a:rPr lang="en-US" altLang="zh-CN" dirty="0">
                <a:latin typeface="+mj-lt"/>
                <a:ea typeface="+mj-ea"/>
              </a:rPr>
              <a:t>n </a:t>
            </a:r>
            <a:r>
              <a:rPr lang="zh-CN" altLang="en-US" dirty="0">
                <a:latin typeface="+mj-lt"/>
                <a:ea typeface="+mj-ea"/>
              </a:rPr>
              <a:t>个关键字，构造所得的不同形态的各棵二叉排序树的平均查找长 度的值不同，甚至可能差别很大。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bg2"/>
                </a:solidFill>
                <a:latin typeface="+mj-lt"/>
                <a:ea typeface="+mj-ea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2393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772400" cy="1143000"/>
          </a:xfrm>
        </p:spPr>
        <p:txBody>
          <a:bodyPr/>
          <a:lstStyle/>
          <a:p>
            <a:r>
              <a:rPr lang="zh-CN" altLang="en-US" sz="4800">
                <a:latin typeface="楷体_GB2312" pitchFamily="49" charset="-122"/>
                <a:ea typeface="楷体_GB2312" pitchFamily="49" charset="-122"/>
              </a:rPr>
              <a:t>查找算法性能分析</a:t>
            </a:r>
          </a:p>
        </p:txBody>
      </p:sp>
      <p:sp>
        <p:nvSpPr>
          <p:cNvPr id="316419" name="Oval 3"/>
          <p:cNvSpPr>
            <a:spLocks noChangeArrowheads="1"/>
          </p:cNvSpPr>
          <p:nvPr/>
        </p:nvSpPr>
        <p:spPr bwMode="auto">
          <a:xfrm>
            <a:off x="7203504" y="21580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zh-CN" altLang="en-US" b="0">
              <a:latin typeface="Times New Roman" pitchFamily="18" charset="0"/>
            </a:endParaRPr>
          </a:p>
        </p:txBody>
      </p:sp>
      <p:sp>
        <p:nvSpPr>
          <p:cNvPr id="316420" name="Oval 4"/>
          <p:cNvSpPr>
            <a:spLocks noChangeArrowheads="1"/>
          </p:cNvSpPr>
          <p:nvPr/>
        </p:nvSpPr>
        <p:spPr bwMode="auto">
          <a:xfrm>
            <a:off x="6670104" y="17008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Times New Roman" pitchFamily="18" charset="0"/>
              </a:rPr>
              <a:t>1</a:t>
            </a:r>
            <a:endParaRPr kumimoji="1" lang="zh-CN" altLang="en-US" b="0">
              <a:latin typeface="Times New Roman" pitchFamily="18" charset="0"/>
            </a:endParaRPr>
          </a:p>
        </p:txBody>
      </p:sp>
      <p:sp>
        <p:nvSpPr>
          <p:cNvPr id="316421" name="Oval 5"/>
          <p:cNvSpPr>
            <a:spLocks noChangeArrowheads="1"/>
          </p:cNvSpPr>
          <p:nvPr/>
        </p:nvSpPr>
        <p:spPr bwMode="auto">
          <a:xfrm>
            <a:off x="7660704" y="26152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Times New Roman" pitchFamily="18" charset="0"/>
              </a:rPr>
              <a:t>3</a:t>
            </a:r>
            <a:endParaRPr kumimoji="1" lang="zh-CN" altLang="en-US" b="0">
              <a:latin typeface="Times New Roman" pitchFamily="18" charset="0"/>
            </a:endParaRPr>
          </a:p>
        </p:txBody>
      </p:sp>
      <p:sp>
        <p:nvSpPr>
          <p:cNvPr id="316422" name="Oval 6"/>
          <p:cNvSpPr>
            <a:spLocks noChangeArrowheads="1"/>
          </p:cNvSpPr>
          <p:nvPr/>
        </p:nvSpPr>
        <p:spPr bwMode="auto">
          <a:xfrm>
            <a:off x="8194104" y="30724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zh-CN" altLang="en-US" b="0">
              <a:latin typeface="Times New Roman" pitchFamily="18" charset="0"/>
            </a:endParaRPr>
          </a:p>
        </p:txBody>
      </p:sp>
      <p:sp>
        <p:nvSpPr>
          <p:cNvPr id="316423" name="Oval 7"/>
          <p:cNvSpPr>
            <a:spLocks noChangeArrowheads="1"/>
          </p:cNvSpPr>
          <p:nvPr/>
        </p:nvSpPr>
        <p:spPr bwMode="auto">
          <a:xfrm>
            <a:off x="8727504" y="36058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zh-CN" altLang="en-US" b="0">
              <a:latin typeface="Times New Roman" pitchFamily="18" charset="0"/>
            </a:endParaRPr>
          </a:p>
        </p:txBody>
      </p:sp>
      <p:sp>
        <p:nvSpPr>
          <p:cNvPr id="316424" name="Line 8"/>
          <p:cNvSpPr>
            <a:spLocks noChangeShapeType="1"/>
          </p:cNvSpPr>
          <p:nvPr/>
        </p:nvSpPr>
        <p:spPr bwMode="auto">
          <a:xfrm>
            <a:off x="6974904" y="2005608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25" name="Line 9"/>
          <p:cNvSpPr>
            <a:spLocks noChangeShapeType="1"/>
          </p:cNvSpPr>
          <p:nvPr/>
        </p:nvSpPr>
        <p:spPr bwMode="auto">
          <a:xfrm>
            <a:off x="7508304" y="2462808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26" name="Line 10"/>
          <p:cNvSpPr>
            <a:spLocks noChangeShapeType="1"/>
          </p:cNvSpPr>
          <p:nvPr/>
        </p:nvSpPr>
        <p:spPr bwMode="auto">
          <a:xfrm>
            <a:off x="8041704" y="2920008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27" name="Line 11"/>
          <p:cNvSpPr>
            <a:spLocks noChangeShapeType="1"/>
          </p:cNvSpPr>
          <p:nvPr/>
        </p:nvSpPr>
        <p:spPr bwMode="auto">
          <a:xfrm>
            <a:off x="8498904" y="3377208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28" name="Rectangle 12"/>
          <p:cNvSpPr>
            <a:spLocks noChangeArrowheads="1"/>
          </p:cNvSpPr>
          <p:nvPr/>
        </p:nvSpPr>
        <p:spPr bwMode="auto">
          <a:xfrm>
            <a:off x="1031304" y="2134195"/>
            <a:ext cx="4965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b="0"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2800" b="0">
                <a:latin typeface="楷体_GB2312" pitchFamily="49" charset="-122"/>
                <a:ea typeface="楷体_GB2312" pitchFamily="49" charset="-122"/>
              </a:rPr>
              <a:t>由关键字序列 </a:t>
            </a:r>
            <a:r>
              <a:rPr kumimoji="1" lang="zh-CN" altLang="en-US" sz="280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1，2，3，4，5</a:t>
            </a:r>
          </a:p>
        </p:txBody>
      </p:sp>
      <p:sp>
        <p:nvSpPr>
          <p:cNvPr id="316429" name="Oval 13"/>
          <p:cNvSpPr>
            <a:spLocks noChangeArrowheads="1"/>
          </p:cNvSpPr>
          <p:nvPr/>
        </p:nvSpPr>
        <p:spPr bwMode="auto">
          <a:xfrm>
            <a:off x="7355904" y="39868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Times New Roman" pitchFamily="18" charset="0"/>
              </a:rPr>
              <a:t>3</a:t>
            </a:r>
            <a:endParaRPr kumimoji="1" lang="zh-CN" altLang="en-US" b="0">
              <a:latin typeface="Times New Roman" pitchFamily="18" charset="0"/>
            </a:endParaRPr>
          </a:p>
        </p:txBody>
      </p:sp>
      <p:sp>
        <p:nvSpPr>
          <p:cNvPr id="316430" name="Oval 14"/>
          <p:cNvSpPr>
            <a:spLocks noChangeArrowheads="1"/>
          </p:cNvSpPr>
          <p:nvPr/>
        </p:nvSpPr>
        <p:spPr bwMode="auto">
          <a:xfrm>
            <a:off x="8270304" y="46726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zh-CN" altLang="en-US" b="0">
              <a:latin typeface="Times New Roman" pitchFamily="18" charset="0"/>
            </a:endParaRPr>
          </a:p>
        </p:txBody>
      </p:sp>
      <p:sp>
        <p:nvSpPr>
          <p:cNvPr id="316431" name="Oval 15"/>
          <p:cNvSpPr>
            <a:spLocks noChangeArrowheads="1"/>
          </p:cNvSpPr>
          <p:nvPr/>
        </p:nvSpPr>
        <p:spPr bwMode="auto">
          <a:xfrm>
            <a:off x="7736904" y="55108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zh-CN" altLang="en-US" b="0">
              <a:latin typeface="Times New Roman" pitchFamily="18" charset="0"/>
            </a:endParaRPr>
          </a:p>
        </p:txBody>
      </p:sp>
      <p:sp>
        <p:nvSpPr>
          <p:cNvPr id="316432" name="Oval 16"/>
          <p:cNvSpPr>
            <a:spLocks noChangeArrowheads="1"/>
          </p:cNvSpPr>
          <p:nvPr/>
        </p:nvSpPr>
        <p:spPr bwMode="auto">
          <a:xfrm>
            <a:off x="6441504" y="46726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Times New Roman" pitchFamily="18" charset="0"/>
              </a:rPr>
              <a:t>1</a:t>
            </a:r>
            <a:endParaRPr kumimoji="1" lang="zh-CN" altLang="en-US" b="0">
              <a:latin typeface="Times New Roman" pitchFamily="18" charset="0"/>
            </a:endParaRPr>
          </a:p>
        </p:txBody>
      </p:sp>
      <p:sp>
        <p:nvSpPr>
          <p:cNvPr id="316433" name="Oval 17"/>
          <p:cNvSpPr>
            <a:spLocks noChangeArrowheads="1"/>
          </p:cNvSpPr>
          <p:nvPr/>
        </p:nvSpPr>
        <p:spPr bwMode="auto">
          <a:xfrm>
            <a:off x="6974904" y="551080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zh-CN" altLang="en-US" b="0">
              <a:latin typeface="Times New Roman" pitchFamily="18" charset="0"/>
            </a:endParaRPr>
          </a:p>
        </p:txBody>
      </p:sp>
      <p:sp>
        <p:nvSpPr>
          <p:cNvPr id="316434" name="Line 18"/>
          <p:cNvSpPr>
            <a:spLocks noChangeShapeType="1"/>
          </p:cNvSpPr>
          <p:nvPr/>
        </p:nvSpPr>
        <p:spPr bwMode="auto">
          <a:xfrm flipH="1">
            <a:off x="6670104" y="4215408"/>
            <a:ext cx="6858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35" name="Line 19"/>
          <p:cNvSpPr>
            <a:spLocks noChangeShapeType="1"/>
          </p:cNvSpPr>
          <p:nvPr/>
        </p:nvSpPr>
        <p:spPr bwMode="auto">
          <a:xfrm>
            <a:off x="7736904" y="4215408"/>
            <a:ext cx="6096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36" name="Line 20"/>
          <p:cNvSpPr>
            <a:spLocks noChangeShapeType="1"/>
          </p:cNvSpPr>
          <p:nvPr/>
        </p:nvSpPr>
        <p:spPr bwMode="auto">
          <a:xfrm>
            <a:off x="6670104" y="5053608"/>
            <a:ext cx="3810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37" name="Line 21"/>
          <p:cNvSpPr>
            <a:spLocks noChangeShapeType="1"/>
          </p:cNvSpPr>
          <p:nvPr/>
        </p:nvSpPr>
        <p:spPr bwMode="auto">
          <a:xfrm flipH="1">
            <a:off x="8041704" y="5053608"/>
            <a:ext cx="3048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38" name="Rectangle 22"/>
          <p:cNvSpPr>
            <a:spLocks noChangeArrowheads="1"/>
          </p:cNvSpPr>
          <p:nvPr/>
        </p:nvSpPr>
        <p:spPr bwMode="auto">
          <a:xfrm>
            <a:off x="1259904" y="4242395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Times New Roman" pitchFamily="18" charset="0"/>
                <a:ea typeface="楷体_GB2312" pitchFamily="49" charset="-122"/>
              </a:rPr>
              <a:t>由关键字序列 </a:t>
            </a:r>
            <a:r>
              <a:rPr kumimoji="1" lang="zh-CN" altLang="en-US" sz="280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3，1，2，5，4</a:t>
            </a:r>
          </a:p>
        </p:txBody>
      </p:sp>
      <p:sp>
        <p:nvSpPr>
          <p:cNvPr id="316439" name="Rectangle 23"/>
          <p:cNvSpPr>
            <a:spLocks noChangeArrowheads="1"/>
          </p:cNvSpPr>
          <p:nvPr/>
        </p:nvSpPr>
        <p:spPr bwMode="auto">
          <a:xfrm>
            <a:off x="1183704" y="2718395"/>
            <a:ext cx="4800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800" b="0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</a:rPr>
              <a:t>ASL =（1+2+3+4+5）/ 5   = 3</a:t>
            </a:r>
          </a:p>
        </p:txBody>
      </p:sp>
      <p:sp>
        <p:nvSpPr>
          <p:cNvPr id="316440" name="Rectangle 24"/>
          <p:cNvSpPr>
            <a:spLocks noChangeArrowheads="1"/>
          </p:cNvSpPr>
          <p:nvPr/>
        </p:nvSpPr>
        <p:spPr bwMode="auto">
          <a:xfrm>
            <a:off x="1259904" y="4775795"/>
            <a:ext cx="48768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800" b="0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</a:rPr>
              <a:t>ASL =（1+2+3+2+3）/ 5 = 2.2</a:t>
            </a:r>
          </a:p>
        </p:txBody>
      </p:sp>
    </p:spTree>
    <p:extLst>
      <p:ext uri="{BB962C8B-B14F-4D97-AF65-F5344CB8AC3E}">
        <p14:creationId xmlns:p14="http://schemas.microsoft.com/office/powerpoint/2010/main" val="386916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animBg="1" autoUpdateAnimBg="0"/>
      <p:bldP spid="316420" grpId="0" animBg="1" autoUpdateAnimBg="0"/>
      <p:bldP spid="316421" grpId="0" animBg="1" autoUpdateAnimBg="0"/>
      <p:bldP spid="316422" grpId="0" animBg="1" autoUpdateAnimBg="0"/>
      <p:bldP spid="316423" grpId="0" animBg="1" autoUpdateAnimBg="0"/>
      <p:bldP spid="316424" grpId="0" animBg="1"/>
      <p:bldP spid="316425" grpId="0" animBg="1"/>
      <p:bldP spid="316426" grpId="0" animBg="1"/>
      <p:bldP spid="316427" grpId="0" animBg="1"/>
      <p:bldP spid="316429" grpId="0" animBg="1" autoUpdateAnimBg="0"/>
      <p:bldP spid="316430" grpId="0" animBg="1" autoUpdateAnimBg="0"/>
      <p:bldP spid="316431" grpId="0" animBg="1" autoUpdateAnimBg="0"/>
      <p:bldP spid="316432" grpId="0" animBg="1" autoUpdateAnimBg="0"/>
      <p:bldP spid="316433" grpId="0" animBg="1" autoUpdateAnimBg="0"/>
      <p:bldP spid="316434" grpId="0" animBg="1"/>
      <p:bldP spid="316435" grpId="0" animBg="1"/>
      <p:bldP spid="316436" grpId="0" animBg="1"/>
      <p:bldP spid="316437" grpId="0" animBg="1"/>
      <p:bldP spid="316439" grpId="0" autoUpdateAnimBg="0"/>
      <p:bldP spid="31644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查找算法性能分析</a:t>
            </a:r>
          </a:p>
        </p:txBody>
      </p:sp>
      <p:sp>
        <p:nvSpPr>
          <p:cNvPr id="317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>
                <a:latin typeface="+mj-lt"/>
                <a:ea typeface="+mj-ea"/>
              </a:rPr>
              <a:t>最坏的情况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j-lt"/>
                <a:ea typeface="+mj-ea"/>
              </a:rPr>
              <a:t>    排序二叉树退化成单支</a:t>
            </a:r>
            <a:r>
              <a:rPr lang="zh-CN" altLang="en-US">
                <a:solidFill>
                  <a:srgbClr val="FF6600"/>
                </a:solidFill>
                <a:latin typeface="+mj-lt"/>
                <a:ea typeface="+mj-ea"/>
              </a:rPr>
              <a:t>顺序查找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j-lt"/>
                <a:ea typeface="+mj-ea"/>
              </a:rPr>
              <a:t>         </a:t>
            </a:r>
            <a:r>
              <a:rPr lang="en-US" altLang="zh-CN" b="0">
                <a:latin typeface="+mj-lt"/>
                <a:ea typeface="+mj-ea"/>
              </a:rPr>
              <a:t>ASL = (n+1)/2</a:t>
            </a:r>
          </a:p>
          <a:p>
            <a:r>
              <a:rPr lang="zh-CN" altLang="en-US" sz="3200">
                <a:latin typeface="+mj-lt"/>
                <a:ea typeface="+mj-ea"/>
              </a:rPr>
              <a:t>最优化情况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j-lt"/>
                <a:ea typeface="+mj-ea"/>
              </a:rPr>
              <a:t>    排序二叉树近似为为</a:t>
            </a:r>
            <a:r>
              <a:rPr lang="zh-CN" altLang="en-US">
                <a:solidFill>
                  <a:srgbClr val="FF6600"/>
                </a:solidFill>
                <a:latin typeface="+mj-lt"/>
                <a:ea typeface="+mj-ea"/>
              </a:rPr>
              <a:t>折半查找的判定树</a:t>
            </a:r>
            <a:endParaRPr lang="zh-CN" altLang="en-US">
              <a:latin typeface="+mj-lt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zh-CN" altLang="en-US" b="0">
                <a:latin typeface="+mj-lt"/>
                <a:ea typeface="+mj-ea"/>
              </a:rPr>
              <a:t>                   </a:t>
            </a:r>
            <a:r>
              <a:rPr lang="en-US" altLang="zh-CN" b="0">
                <a:latin typeface="+mj-lt"/>
                <a:ea typeface="+mj-ea"/>
              </a:rPr>
              <a:t>ASL = log</a:t>
            </a:r>
            <a:r>
              <a:rPr lang="en-US" altLang="zh-CN" b="0" baseline="-25000">
                <a:latin typeface="+mj-lt"/>
                <a:ea typeface="+mj-ea"/>
              </a:rPr>
              <a:t>2</a:t>
            </a:r>
            <a:r>
              <a:rPr lang="en-US" altLang="zh-CN" b="0">
                <a:latin typeface="+mj-lt"/>
                <a:ea typeface="+mj-ea"/>
              </a:rPr>
              <a:t>(n+1)-1</a:t>
            </a:r>
            <a:endParaRPr lang="zh-CN" altLang="en-US" b="0">
              <a:latin typeface="+mj-lt"/>
              <a:ea typeface="+mj-ea"/>
            </a:endParaRPr>
          </a:p>
        </p:txBody>
      </p:sp>
      <p:sp>
        <p:nvSpPr>
          <p:cNvPr id="317444" name="Oval 4"/>
          <p:cNvSpPr>
            <a:spLocks noChangeArrowheads="1"/>
          </p:cNvSpPr>
          <p:nvPr/>
        </p:nvSpPr>
        <p:spPr bwMode="auto">
          <a:xfrm>
            <a:off x="6750050" y="172243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+mj-lt"/>
                <a:ea typeface="+mj-ea"/>
              </a:rPr>
              <a:t>2</a:t>
            </a:r>
            <a:endParaRPr kumimoji="1" lang="zh-CN" altLang="en-US" b="0">
              <a:latin typeface="+mj-lt"/>
              <a:ea typeface="+mj-ea"/>
            </a:endParaRPr>
          </a:p>
        </p:txBody>
      </p:sp>
      <p:sp>
        <p:nvSpPr>
          <p:cNvPr id="317445" name="Oval 5"/>
          <p:cNvSpPr>
            <a:spLocks noChangeArrowheads="1"/>
          </p:cNvSpPr>
          <p:nvPr/>
        </p:nvSpPr>
        <p:spPr bwMode="auto">
          <a:xfrm>
            <a:off x="6216650" y="126523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+mj-lt"/>
                <a:ea typeface="+mj-ea"/>
              </a:rPr>
              <a:t>1</a:t>
            </a:r>
            <a:endParaRPr kumimoji="1" lang="zh-CN" altLang="en-US" b="0">
              <a:latin typeface="+mj-lt"/>
              <a:ea typeface="+mj-ea"/>
            </a:endParaRPr>
          </a:p>
        </p:txBody>
      </p:sp>
      <p:sp>
        <p:nvSpPr>
          <p:cNvPr id="317446" name="Oval 6"/>
          <p:cNvSpPr>
            <a:spLocks noChangeArrowheads="1"/>
          </p:cNvSpPr>
          <p:nvPr/>
        </p:nvSpPr>
        <p:spPr bwMode="auto">
          <a:xfrm>
            <a:off x="7207250" y="217963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+mj-lt"/>
                <a:ea typeface="+mj-ea"/>
              </a:rPr>
              <a:t>3</a:t>
            </a:r>
            <a:endParaRPr kumimoji="1" lang="zh-CN" altLang="en-US" b="0">
              <a:latin typeface="+mj-lt"/>
              <a:ea typeface="+mj-ea"/>
            </a:endParaRPr>
          </a:p>
        </p:txBody>
      </p:sp>
      <p:sp>
        <p:nvSpPr>
          <p:cNvPr id="317447" name="Oval 7"/>
          <p:cNvSpPr>
            <a:spLocks noChangeArrowheads="1"/>
          </p:cNvSpPr>
          <p:nvPr/>
        </p:nvSpPr>
        <p:spPr bwMode="auto">
          <a:xfrm>
            <a:off x="7740650" y="263683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+mj-lt"/>
                <a:ea typeface="+mj-ea"/>
              </a:rPr>
              <a:t>4</a:t>
            </a:r>
            <a:endParaRPr kumimoji="1" lang="zh-CN" altLang="en-US" b="0">
              <a:latin typeface="+mj-lt"/>
              <a:ea typeface="+mj-ea"/>
            </a:endParaRPr>
          </a:p>
        </p:txBody>
      </p:sp>
      <p:sp>
        <p:nvSpPr>
          <p:cNvPr id="317448" name="Oval 8"/>
          <p:cNvSpPr>
            <a:spLocks noChangeArrowheads="1"/>
          </p:cNvSpPr>
          <p:nvPr/>
        </p:nvSpPr>
        <p:spPr bwMode="auto">
          <a:xfrm>
            <a:off x="8274050" y="3170238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+mj-lt"/>
                <a:ea typeface="+mj-ea"/>
              </a:rPr>
              <a:t>5</a:t>
            </a:r>
            <a:endParaRPr kumimoji="1" lang="zh-CN" altLang="en-US" b="0">
              <a:latin typeface="+mj-lt"/>
              <a:ea typeface="+mj-ea"/>
            </a:endParaRPr>
          </a:p>
        </p:txBody>
      </p:sp>
      <p:sp>
        <p:nvSpPr>
          <p:cNvPr id="317449" name="Line 9"/>
          <p:cNvSpPr>
            <a:spLocks noChangeShapeType="1"/>
          </p:cNvSpPr>
          <p:nvPr/>
        </p:nvSpPr>
        <p:spPr bwMode="auto">
          <a:xfrm>
            <a:off x="6521450" y="1570038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17450" name="Line 10"/>
          <p:cNvSpPr>
            <a:spLocks noChangeShapeType="1"/>
          </p:cNvSpPr>
          <p:nvPr/>
        </p:nvSpPr>
        <p:spPr bwMode="auto">
          <a:xfrm>
            <a:off x="7054850" y="2027238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17451" name="Line 11"/>
          <p:cNvSpPr>
            <a:spLocks noChangeShapeType="1"/>
          </p:cNvSpPr>
          <p:nvPr/>
        </p:nvSpPr>
        <p:spPr bwMode="auto">
          <a:xfrm>
            <a:off x="7588250" y="2484438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17452" name="Line 12"/>
          <p:cNvSpPr>
            <a:spLocks noChangeShapeType="1"/>
          </p:cNvSpPr>
          <p:nvPr/>
        </p:nvSpPr>
        <p:spPr bwMode="auto">
          <a:xfrm>
            <a:off x="8045450" y="2941638"/>
            <a:ext cx="304800" cy="2286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17453" name="Oval 13"/>
          <p:cNvSpPr>
            <a:spLocks noChangeArrowheads="1"/>
          </p:cNvSpPr>
          <p:nvPr/>
        </p:nvSpPr>
        <p:spPr bwMode="auto">
          <a:xfrm>
            <a:off x="7848600" y="4208463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+mj-lt"/>
                <a:ea typeface="+mj-ea"/>
              </a:rPr>
              <a:t>3</a:t>
            </a:r>
            <a:endParaRPr kumimoji="1" lang="zh-CN" altLang="en-US" b="0">
              <a:latin typeface="+mj-lt"/>
              <a:ea typeface="+mj-ea"/>
            </a:endParaRPr>
          </a:p>
        </p:txBody>
      </p:sp>
      <p:sp>
        <p:nvSpPr>
          <p:cNvPr id="317454" name="Oval 14"/>
          <p:cNvSpPr>
            <a:spLocks noChangeArrowheads="1"/>
          </p:cNvSpPr>
          <p:nvPr/>
        </p:nvSpPr>
        <p:spPr bwMode="auto">
          <a:xfrm>
            <a:off x="8763000" y="4894263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+mj-lt"/>
                <a:ea typeface="+mj-ea"/>
              </a:rPr>
              <a:t>5</a:t>
            </a:r>
            <a:endParaRPr kumimoji="1" lang="zh-CN" altLang="en-US" b="0">
              <a:latin typeface="+mj-lt"/>
              <a:ea typeface="+mj-ea"/>
            </a:endParaRPr>
          </a:p>
        </p:txBody>
      </p:sp>
      <p:sp>
        <p:nvSpPr>
          <p:cNvPr id="317455" name="Oval 15"/>
          <p:cNvSpPr>
            <a:spLocks noChangeArrowheads="1"/>
          </p:cNvSpPr>
          <p:nvPr/>
        </p:nvSpPr>
        <p:spPr bwMode="auto">
          <a:xfrm>
            <a:off x="8229600" y="5732463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+mj-lt"/>
                <a:ea typeface="+mj-ea"/>
              </a:rPr>
              <a:t>4</a:t>
            </a:r>
            <a:endParaRPr kumimoji="1" lang="zh-CN" altLang="en-US" b="0">
              <a:latin typeface="+mj-lt"/>
              <a:ea typeface="+mj-ea"/>
            </a:endParaRPr>
          </a:p>
        </p:txBody>
      </p:sp>
      <p:sp>
        <p:nvSpPr>
          <p:cNvPr id="317456" name="Oval 16"/>
          <p:cNvSpPr>
            <a:spLocks noChangeArrowheads="1"/>
          </p:cNvSpPr>
          <p:nvPr/>
        </p:nvSpPr>
        <p:spPr bwMode="auto">
          <a:xfrm>
            <a:off x="6934200" y="4894263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+mj-lt"/>
                <a:ea typeface="+mj-ea"/>
              </a:rPr>
              <a:t>1</a:t>
            </a:r>
            <a:endParaRPr kumimoji="1" lang="zh-CN" altLang="en-US" b="0">
              <a:latin typeface="+mj-lt"/>
              <a:ea typeface="+mj-ea"/>
            </a:endParaRPr>
          </a:p>
        </p:txBody>
      </p:sp>
      <p:sp>
        <p:nvSpPr>
          <p:cNvPr id="317457" name="Oval 17"/>
          <p:cNvSpPr>
            <a:spLocks noChangeArrowheads="1"/>
          </p:cNvSpPr>
          <p:nvPr/>
        </p:nvSpPr>
        <p:spPr bwMode="auto">
          <a:xfrm>
            <a:off x="7467600" y="5732463"/>
            <a:ext cx="381000" cy="381000"/>
          </a:xfrm>
          <a:prstGeom prst="ellipse">
            <a:avLst/>
          </a:prstGeom>
          <a:solidFill>
            <a:srgbClr val="CCFFCC"/>
          </a:solidFill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006600"/>
                </a:solidFill>
                <a:latin typeface="+mj-lt"/>
                <a:ea typeface="+mj-ea"/>
              </a:rPr>
              <a:t>2</a:t>
            </a:r>
            <a:endParaRPr kumimoji="1" lang="zh-CN" altLang="en-US" b="0">
              <a:latin typeface="+mj-lt"/>
              <a:ea typeface="+mj-ea"/>
            </a:endParaRPr>
          </a:p>
        </p:txBody>
      </p:sp>
      <p:sp>
        <p:nvSpPr>
          <p:cNvPr id="317458" name="Line 18"/>
          <p:cNvSpPr>
            <a:spLocks noChangeShapeType="1"/>
          </p:cNvSpPr>
          <p:nvPr/>
        </p:nvSpPr>
        <p:spPr bwMode="auto">
          <a:xfrm flipH="1">
            <a:off x="7162800" y="4437063"/>
            <a:ext cx="6858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17459" name="Line 19"/>
          <p:cNvSpPr>
            <a:spLocks noChangeShapeType="1"/>
          </p:cNvSpPr>
          <p:nvPr/>
        </p:nvSpPr>
        <p:spPr bwMode="auto">
          <a:xfrm>
            <a:off x="8229600" y="4437063"/>
            <a:ext cx="6096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17460" name="Line 20"/>
          <p:cNvSpPr>
            <a:spLocks noChangeShapeType="1"/>
          </p:cNvSpPr>
          <p:nvPr/>
        </p:nvSpPr>
        <p:spPr bwMode="auto">
          <a:xfrm>
            <a:off x="7162800" y="5275263"/>
            <a:ext cx="3810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  <p:sp>
        <p:nvSpPr>
          <p:cNvPr id="317461" name="Line 21"/>
          <p:cNvSpPr>
            <a:spLocks noChangeShapeType="1"/>
          </p:cNvSpPr>
          <p:nvPr/>
        </p:nvSpPr>
        <p:spPr bwMode="auto">
          <a:xfrm flipH="1">
            <a:off x="8534400" y="5275263"/>
            <a:ext cx="3048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604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nimBg="1" autoUpdateAnimBg="0"/>
      <p:bldP spid="317445" grpId="0" animBg="1" autoUpdateAnimBg="0"/>
      <p:bldP spid="317446" grpId="0" animBg="1" autoUpdateAnimBg="0"/>
      <p:bldP spid="317447" grpId="0" animBg="1" autoUpdateAnimBg="0"/>
      <p:bldP spid="317448" grpId="0" animBg="1" autoUpdateAnimBg="0"/>
      <p:bldP spid="317449" grpId="0" animBg="1"/>
      <p:bldP spid="317450" grpId="0" animBg="1"/>
      <p:bldP spid="317451" grpId="0" animBg="1"/>
      <p:bldP spid="317452" grpId="0" animBg="1"/>
      <p:bldP spid="317453" grpId="0" animBg="1" autoUpdateAnimBg="0"/>
      <p:bldP spid="317454" grpId="0" animBg="1" autoUpdateAnimBg="0"/>
      <p:bldP spid="317455" grpId="0" animBg="1" autoUpdateAnimBg="0"/>
      <p:bldP spid="317456" grpId="0" animBg="1" autoUpdateAnimBg="0"/>
      <p:bldP spid="317457" grpId="0" animBg="1" autoUpdateAnimBg="0"/>
      <p:bldP spid="317458" grpId="0" animBg="1"/>
      <p:bldP spid="317459" grpId="0" animBg="1"/>
      <p:bldP spid="317460" grpId="0" animBg="1"/>
      <p:bldP spid="31746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fld id="{8548BAC6-CDE1-4305-A93E-12794883863A}" type="datetime1">
              <a:rPr lang="zh-CN" altLang="en-US"/>
              <a:pPr/>
              <a:t>2014/12/17</a:t>
            </a:fld>
            <a:endParaRPr lang="en-US" altLang="zh-CN"/>
          </a:p>
        </p:txBody>
      </p:sp>
      <p:sp>
        <p:nvSpPr>
          <p:cNvPr id="4" name="Rectangle 6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CCD0B57-5DD1-4C2F-88D0-D565A28F507F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31846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667000"/>
            <a:ext cx="6400800" cy="1066800"/>
          </a:xfrm>
        </p:spPr>
        <p:txBody>
          <a:bodyPr/>
          <a:lstStyle/>
          <a:p>
            <a:r>
              <a:rPr lang="zh-CN" altLang="en-US" sz="4400"/>
              <a:t>  </a:t>
            </a:r>
            <a:r>
              <a:rPr lang="zh-CN" altLang="en-US" sz="5400"/>
              <a:t>散列的查找技术</a:t>
            </a:r>
          </a:p>
        </p:txBody>
      </p:sp>
    </p:spTree>
    <p:extLst>
      <p:ext uri="{BB962C8B-B14F-4D97-AF65-F5344CB8AC3E}">
        <p14:creationId xmlns:p14="http://schemas.microsoft.com/office/powerpoint/2010/main" val="33879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散列的查找技术</a:t>
            </a:r>
          </a:p>
        </p:txBody>
      </p:sp>
      <p:sp>
        <p:nvSpPr>
          <p:cNvPr id="319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+mj-ea"/>
              </a:rPr>
              <a:t>主要内容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+mj-lt"/>
                <a:ea typeface="+mj-ea"/>
              </a:rPr>
              <a:t>   </a:t>
            </a:r>
            <a:r>
              <a:rPr lang="en-US" altLang="zh-CN" dirty="0">
                <a:latin typeface="+mj-lt"/>
                <a:ea typeface="+mj-ea"/>
              </a:rPr>
              <a:t>1</a:t>
            </a:r>
            <a:r>
              <a:rPr lang="zh-CN" altLang="en-US" dirty="0">
                <a:latin typeface="+mj-lt"/>
                <a:ea typeface="+mj-ea"/>
              </a:rPr>
              <a:t>．什么是散列技术？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+mj-lt"/>
                <a:ea typeface="+mj-ea"/>
              </a:rPr>
              <a:t>   2</a:t>
            </a:r>
            <a:r>
              <a:rPr lang="zh-CN" altLang="en-US" dirty="0">
                <a:latin typeface="+mj-lt"/>
                <a:ea typeface="+mj-ea"/>
              </a:rPr>
              <a:t>．散列函数的</a:t>
            </a:r>
            <a:r>
              <a:rPr lang="zh-CN" altLang="en-US" dirty="0" smtClean="0">
                <a:latin typeface="+mj-lt"/>
                <a:ea typeface="+mj-ea"/>
              </a:rPr>
              <a:t>设计</a:t>
            </a:r>
            <a:endParaRPr lang="en-US" altLang="zh-CN" dirty="0" smtClean="0">
              <a:latin typeface="+mj-lt"/>
              <a:ea typeface="+mj-ea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latin typeface="+mj-lt"/>
              <a:ea typeface="+mj-ea"/>
            </a:endParaRPr>
          </a:p>
          <a:p>
            <a:pPr>
              <a:buNone/>
            </a:pPr>
            <a:r>
              <a:rPr lang="zh-CN" altLang="en-US" dirty="0" smtClean="0">
                <a:latin typeface="+mj-lt"/>
                <a:ea typeface="+mj-ea"/>
              </a:rPr>
              <a:t>（时间关系这块不能展开）举个</a:t>
            </a:r>
            <a:r>
              <a:rPr lang="en-US" altLang="zh-CN" dirty="0" smtClean="0">
                <a:latin typeface="+mj-lt"/>
                <a:ea typeface="+mj-ea"/>
              </a:rPr>
              <a:t>MD5</a:t>
            </a:r>
            <a:r>
              <a:rPr lang="zh-CN" altLang="en-US" dirty="0" smtClean="0">
                <a:latin typeface="+mj-lt"/>
                <a:ea typeface="+mj-ea"/>
              </a:rPr>
              <a:t>散列的例子：</a:t>
            </a:r>
            <a:r>
              <a:rPr lang="en-US" altLang="zh-CN" dirty="0">
                <a:latin typeface="+mj-lt"/>
                <a:ea typeface="+mj-ea"/>
              </a:rPr>
              <a:t>MD5</a:t>
            </a:r>
            <a:r>
              <a:rPr lang="zh-CN" altLang="en-US" dirty="0" smtClean="0">
                <a:latin typeface="+mj-lt"/>
                <a:ea typeface="+mj-ea"/>
              </a:rPr>
              <a:t>（消息摘要</a:t>
            </a:r>
            <a:r>
              <a:rPr lang="en-US" altLang="zh-CN" dirty="0">
                <a:latin typeface="+mj-lt"/>
                <a:ea typeface="+mj-ea"/>
              </a:rPr>
              <a:t>Message </a:t>
            </a:r>
            <a:r>
              <a:rPr lang="en-US" altLang="zh-CN" dirty="0" smtClean="0">
                <a:latin typeface="+mj-lt"/>
                <a:ea typeface="+mj-ea"/>
              </a:rPr>
              <a:t>Digest </a:t>
            </a:r>
            <a:r>
              <a:rPr lang="zh-CN" altLang="en-US" dirty="0" smtClean="0">
                <a:latin typeface="+mj-lt"/>
                <a:ea typeface="+mj-ea"/>
              </a:rPr>
              <a:t>算法</a:t>
            </a:r>
            <a:r>
              <a:rPr lang="zh-CN" altLang="en-US" dirty="0">
                <a:latin typeface="+mj-lt"/>
                <a:ea typeface="+mj-ea"/>
              </a:rPr>
              <a:t>第五版）为计算机安全领域广泛使用的一种散列</a:t>
            </a:r>
            <a:r>
              <a:rPr lang="zh-CN" altLang="en-US" dirty="0" smtClean="0">
                <a:latin typeface="+mj-lt"/>
                <a:ea typeface="+mj-ea"/>
              </a:rPr>
              <a:t>函数</a:t>
            </a:r>
            <a:r>
              <a:rPr lang="en-US" altLang="zh-CN" dirty="0" smtClean="0">
                <a:latin typeface="+mj-lt"/>
                <a:ea typeface="+mj-ea"/>
              </a:rPr>
              <a:t>(</a:t>
            </a:r>
            <a:r>
              <a:rPr lang="zh-CN" altLang="en-US" dirty="0" smtClean="0">
                <a:latin typeface="+mj-lt"/>
                <a:ea typeface="+mj-ea"/>
              </a:rPr>
              <a:t>输出</a:t>
            </a:r>
            <a:r>
              <a:rPr lang="en-US" altLang="zh-CN" dirty="0"/>
              <a:t>128bit</a:t>
            </a:r>
            <a:r>
              <a:rPr lang="en-US" altLang="zh-CN" dirty="0" smtClean="0">
                <a:latin typeface="+mj-lt"/>
                <a:ea typeface="+mj-ea"/>
              </a:rPr>
              <a:t>)</a:t>
            </a:r>
            <a:endParaRPr lang="en-US" altLang="zh-CN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4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．什么是散列技术？</a:t>
            </a:r>
          </a:p>
        </p:txBody>
      </p:sp>
      <p:sp>
        <p:nvSpPr>
          <p:cNvPr id="320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+mj-lt"/>
                <a:ea typeface="+mj-ea"/>
              </a:rPr>
              <a:t>什么是查找？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j-lt"/>
                <a:ea typeface="+mj-ea"/>
              </a:rPr>
              <a:t>      就是确定</a:t>
            </a:r>
            <a:r>
              <a:rPr lang="zh-CN" altLang="en-US">
                <a:solidFill>
                  <a:srgbClr val="FF6600"/>
                </a:solidFill>
                <a:latin typeface="+mj-lt"/>
                <a:ea typeface="+mj-ea"/>
              </a:rPr>
              <a:t>关键码=给定值</a:t>
            </a:r>
            <a:r>
              <a:rPr lang="zh-CN" altLang="en-US">
                <a:latin typeface="+mj-lt"/>
                <a:ea typeface="+mj-ea"/>
              </a:rPr>
              <a:t>的记录在集合中的查找集合中的</a:t>
            </a:r>
            <a:r>
              <a:rPr lang="zh-CN" altLang="en-US">
                <a:solidFill>
                  <a:srgbClr val="FF6600"/>
                </a:solidFill>
                <a:latin typeface="+mj-lt"/>
                <a:ea typeface="+mj-ea"/>
              </a:rPr>
              <a:t>存储位置</a:t>
            </a:r>
            <a:r>
              <a:rPr lang="zh-CN" altLang="en-US">
                <a:latin typeface="+mj-lt"/>
                <a:ea typeface="+mj-ea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j-lt"/>
                <a:ea typeface="+mj-ea"/>
              </a:rPr>
              <a:t>     由于</a:t>
            </a:r>
            <a:r>
              <a:rPr lang="zh-CN" altLang="en-US">
                <a:solidFill>
                  <a:srgbClr val="FF6600"/>
                </a:solidFill>
                <a:latin typeface="+mj-lt"/>
                <a:ea typeface="+mj-ea"/>
              </a:rPr>
              <a:t>存储位置与关键码</a:t>
            </a:r>
            <a:r>
              <a:rPr lang="zh-CN" altLang="en-US">
                <a:latin typeface="+mj-lt"/>
                <a:ea typeface="+mj-ea"/>
              </a:rPr>
              <a:t>之间不存在确定的对应关系，因此，查找时必须通过一系列与关键码的比较。</a:t>
            </a:r>
          </a:p>
        </p:txBody>
      </p:sp>
      <p:sp>
        <p:nvSpPr>
          <p:cNvPr id="320516" name="AutoShape 4"/>
          <p:cNvSpPr>
            <a:spLocks noChangeArrowheads="1"/>
          </p:cNvSpPr>
          <p:nvPr/>
        </p:nvSpPr>
        <p:spPr bwMode="auto">
          <a:xfrm>
            <a:off x="3124200" y="5373216"/>
            <a:ext cx="5264150" cy="1295400"/>
          </a:xfrm>
          <a:prstGeom prst="cloudCallout">
            <a:avLst>
              <a:gd name="adj1" fmla="val -36338"/>
              <a:gd name="adj2" fmla="val -85782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dirty="0">
                <a:latin typeface="+mj-lt"/>
                <a:ea typeface="+mj-ea"/>
              </a:rPr>
              <a:t>     不通过比较直接定位待查记录的存储位置？</a:t>
            </a:r>
          </a:p>
        </p:txBody>
      </p:sp>
    </p:spTree>
    <p:extLst>
      <p:ext uri="{BB962C8B-B14F-4D97-AF65-F5344CB8AC3E}">
        <p14:creationId xmlns:p14="http://schemas.microsoft.com/office/powerpoint/2010/main" val="166166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．什么是散列技术？</a:t>
            </a:r>
          </a:p>
        </p:txBody>
      </p:sp>
      <p:sp>
        <p:nvSpPr>
          <p:cNvPr id="321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+mj-lt"/>
                <a:ea typeface="+mj-ea"/>
              </a:rPr>
              <a:t>理想情况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+mj-lt"/>
                <a:ea typeface="+mj-ea"/>
              </a:rPr>
              <a:t>      在记录的</a:t>
            </a:r>
            <a:r>
              <a:rPr lang="zh-CN" altLang="en-US" sz="2800" dirty="0">
                <a:solidFill>
                  <a:srgbClr val="FF6600"/>
                </a:solidFill>
                <a:latin typeface="+mj-lt"/>
                <a:ea typeface="+mj-ea"/>
              </a:rPr>
              <a:t>存储位置和其关键码</a:t>
            </a:r>
            <a:r>
              <a:rPr lang="zh-CN" altLang="en-US" sz="2800" dirty="0">
                <a:latin typeface="+mj-lt"/>
                <a:ea typeface="+mj-ea"/>
              </a:rPr>
              <a:t>之间建立一个确定的</a:t>
            </a:r>
            <a:r>
              <a:rPr lang="zh-CN" altLang="en-US" sz="2800" dirty="0">
                <a:solidFill>
                  <a:srgbClr val="FF6600"/>
                </a:solidFill>
                <a:latin typeface="+mj-lt"/>
                <a:ea typeface="+mj-ea"/>
              </a:rPr>
              <a:t>对应关系</a:t>
            </a:r>
            <a:r>
              <a:rPr lang="en-US" altLang="zh-CN" sz="2800" dirty="0">
                <a:solidFill>
                  <a:srgbClr val="FF6600"/>
                </a:solidFill>
                <a:latin typeface="+mj-lt"/>
                <a:ea typeface="+mj-ea"/>
              </a:rPr>
              <a:t>H</a:t>
            </a:r>
            <a:r>
              <a:rPr lang="en-US" altLang="zh-CN" sz="2800" dirty="0">
                <a:latin typeface="+mj-lt"/>
                <a:ea typeface="+mj-ea"/>
              </a:rPr>
              <a:t>，</a:t>
            </a:r>
            <a:r>
              <a:rPr lang="zh-CN" altLang="en-US" sz="2800" dirty="0">
                <a:latin typeface="+mj-lt"/>
                <a:ea typeface="+mj-ea"/>
              </a:rPr>
              <a:t>使得每个关键码</a:t>
            </a:r>
            <a:r>
              <a:rPr lang="en-US" altLang="zh-CN" sz="2800" dirty="0">
                <a:latin typeface="+mj-lt"/>
                <a:ea typeface="+mj-ea"/>
              </a:rPr>
              <a:t>key</a:t>
            </a:r>
            <a:r>
              <a:rPr lang="zh-CN" altLang="en-US" sz="2800" dirty="0">
                <a:latin typeface="+mj-lt"/>
                <a:ea typeface="+mj-ea"/>
              </a:rPr>
              <a:t>和唯一的一个存储位置</a:t>
            </a:r>
            <a:r>
              <a:rPr lang="en-US" altLang="zh-CN" sz="2800" dirty="0">
                <a:solidFill>
                  <a:srgbClr val="FF6600"/>
                </a:solidFill>
                <a:latin typeface="+mj-lt"/>
                <a:ea typeface="+mj-ea"/>
              </a:rPr>
              <a:t>H(key)</a:t>
            </a:r>
            <a:r>
              <a:rPr lang="zh-CN" altLang="en-US" sz="2800" dirty="0">
                <a:latin typeface="+mj-lt"/>
                <a:ea typeface="+mj-ea"/>
              </a:rPr>
              <a:t>对应。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+mj-lt"/>
                <a:ea typeface="+mj-ea"/>
              </a:rPr>
              <a:t>       </a:t>
            </a:r>
            <a:r>
              <a:rPr lang="en-US" altLang="zh-CN" sz="2800" b="0" dirty="0">
                <a:solidFill>
                  <a:srgbClr val="009900"/>
                </a:solidFill>
                <a:latin typeface="+mj-lt"/>
                <a:ea typeface="+mj-ea"/>
              </a:rPr>
              <a:t>key</a:t>
            </a:r>
            <a:r>
              <a:rPr lang="en-US" altLang="zh-CN" sz="2800" dirty="0">
                <a:solidFill>
                  <a:srgbClr val="009900"/>
                </a:solidFill>
                <a:latin typeface="+mj-lt"/>
                <a:ea typeface="+mj-ea"/>
              </a:rPr>
              <a:t>   </a:t>
            </a:r>
            <a:r>
              <a:rPr lang="en-US" altLang="zh-CN" sz="2800" dirty="0">
                <a:solidFill>
                  <a:srgbClr val="009900"/>
                </a:solidFill>
                <a:latin typeface="+mj-lt"/>
                <a:ea typeface="+mj-ea"/>
                <a:sym typeface="Wingdings" pitchFamily="2" charset="2"/>
              </a:rPr>
              <a:t> </a:t>
            </a:r>
            <a:r>
              <a:rPr lang="zh-CN" altLang="en-US" sz="2800" dirty="0">
                <a:solidFill>
                  <a:srgbClr val="009900"/>
                </a:solidFill>
                <a:latin typeface="+mj-lt"/>
                <a:ea typeface="+mj-ea"/>
              </a:rPr>
              <a:t>关键码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009900"/>
                </a:solidFill>
                <a:latin typeface="+mj-lt"/>
                <a:ea typeface="+mj-ea"/>
              </a:rPr>
              <a:t>       </a:t>
            </a:r>
            <a:r>
              <a:rPr lang="en-US" altLang="zh-CN" sz="2800" b="0" dirty="0">
                <a:solidFill>
                  <a:srgbClr val="009900"/>
                </a:solidFill>
                <a:latin typeface="+mj-lt"/>
                <a:ea typeface="+mj-ea"/>
              </a:rPr>
              <a:t>H(key) </a:t>
            </a:r>
            <a:r>
              <a:rPr lang="en-US" altLang="zh-CN" sz="2800" dirty="0">
                <a:solidFill>
                  <a:srgbClr val="009900"/>
                </a:solidFill>
                <a:latin typeface="+mj-lt"/>
                <a:ea typeface="+mj-ea"/>
                <a:sym typeface="Wingdings" pitchFamily="2" charset="2"/>
              </a:rPr>
              <a:t> </a:t>
            </a:r>
            <a:r>
              <a:rPr lang="zh-CN" altLang="en-US" sz="2800" dirty="0">
                <a:solidFill>
                  <a:srgbClr val="009900"/>
                </a:solidFill>
                <a:latin typeface="+mj-lt"/>
                <a:ea typeface="+mj-ea"/>
              </a:rPr>
              <a:t>存储位置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009900"/>
                </a:solidFill>
                <a:latin typeface="+mj-lt"/>
                <a:ea typeface="+mj-ea"/>
              </a:rPr>
              <a:t>     </a:t>
            </a:r>
            <a:r>
              <a:rPr lang="zh-CN" altLang="en-US" sz="2800" dirty="0">
                <a:latin typeface="+mj-lt"/>
                <a:ea typeface="+mj-ea"/>
              </a:rPr>
              <a:t>这就是散列技术，采用散列技术将记录存储在一块连续的存储空间中，就是散列表。</a:t>
            </a:r>
          </a:p>
        </p:txBody>
      </p:sp>
    </p:spTree>
    <p:extLst>
      <p:ext uri="{BB962C8B-B14F-4D97-AF65-F5344CB8AC3E}">
        <p14:creationId xmlns:p14="http://schemas.microsoft.com/office/powerpoint/2010/main" val="4703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648450" y="60706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-</a:t>
            </a:r>
            <a:fld id="{179CABDA-9F49-4EC6-964C-B854E510DB77}" type="slidenum">
              <a:rPr lang="en-US" altLang="zh-CN"/>
              <a:pPr/>
              <a:t>5</a:t>
            </a:fld>
            <a:r>
              <a:rPr lang="en-US" altLang="zh-CN"/>
              <a:t>-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概述：基本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262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06562" y="1052736"/>
            <a:ext cx="7801942" cy="5400600"/>
          </a:xfrm>
        </p:spPr>
        <p:txBody>
          <a:bodyPr/>
          <a:lstStyle/>
          <a:p>
            <a:r>
              <a:rPr lang="en-US" altLang="zh-CN" sz="2600" dirty="0" smtClean="0"/>
              <a:t>1 </a:t>
            </a:r>
            <a:r>
              <a:rPr lang="zh-CN" altLang="en-US" sz="2600" dirty="0"/>
              <a:t>关键码</a:t>
            </a:r>
          </a:p>
          <a:p>
            <a:pPr>
              <a:buFont typeface="Wingdings" pitchFamily="2" charset="2"/>
              <a:buNone/>
            </a:pPr>
            <a:r>
              <a:rPr lang="zh-CN" altLang="en-US" sz="2600" dirty="0"/>
              <a:t>    </a:t>
            </a:r>
            <a:r>
              <a:rPr lang="zh-CN" altLang="en-US" sz="2600" dirty="0">
                <a:solidFill>
                  <a:srgbClr val="000000"/>
                </a:solidFill>
              </a:rPr>
              <a:t>用以标识一个记录的某个数据项。如果该关键码可以唯一的标识一条记录，称为主关键码；反之为次关键码。</a:t>
            </a:r>
          </a:p>
          <a:p>
            <a:r>
              <a:rPr lang="en-US" altLang="zh-CN" sz="2600" dirty="0"/>
              <a:t>  2 </a:t>
            </a:r>
            <a:r>
              <a:rPr lang="zh-CN" altLang="en-US" sz="2600" dirty="0"/>
              <a:t>查找</a:t>
            </a:r>
          </a:p>
          <a:p>
            <a:pPr>
              <a:buFont typeface="Wingdings" pitchFamily="2" charset="2"/>
              <a:buNone/>
            </a:pPr>
            <a:r>
              <a:rPr lang="zh-CN" altLang="en-US" sz="2600" dirty="0"/>
              <a:t>     </a:t>
            </a:r>
            <a:r>
              <a:rPr lang="zh-CN" altLang="en-US" sz="2600" dirty="0">
                <a:solidFill>
                  <a:srgbClr val="000000"/>
                </a:solidFill>
              </a:rPr>
              <a:t>在具有相同类型的记录集中找出满足给定条件的记录。</a:t>
            </a:r>
          </a:p>
          <a:p>
            <a:r>
              <a:rPr lang="zh-CN" altLang="en-US" sz="2600" dirty="0"/>
              <a:t>  </a:t>
            </a:r>
            <a:r>
              <a:rPr lang="en-US" altLang="zh-CN" sz="2600" dirty="0"/>
              <a:t>3 </a:t>
            </a:r>
            <a:r>
              <a:rPr lang="zh-CN" altLang="en-US" sz="2600" dirty="0"/>
              <a:t>查找结果</a:t>
            </a:r>
          </a:p>
          <a:p>
            <a:pPr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     在查找集中找到匹配的记录，称为查找成功；否则，称为查找不成功。一般情况下，查找需要返回记录的位置。</a:t>
            </a:r>
            <a:endParaRPr lang="en-US" altLang="zh-CN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8A61-900D-4A01-8876-810BB25E8336}" type="datetime1">
              <a:rPr lang="zh-CN" altLang="en-US"/>
              <a:pPr/>
              <a:t>2014/12/17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648450" y="60706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-</a:t>
            </a:r>
            <a:fld id="{A932AB63-5C51-4F90-84B8-14D163C08784}" type="slidenum">
              <a:rPr lang="en-US" altLang="zh-CN"/>
              <a:pPr/>
              <a:t>6</a:t>
            </a:fld>
            <a:r>
              <a:rPr lang="en-US" altLang="zh-CN"/>
              <a:t>-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概述</a:t>
            </a:r>
          </a:p>
        </p:txBody>
      </p:sp>
      <p:sp>
        <p:nvSpPr>
          <p:cNvPr id="264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静态查找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不涉及插入和删除操作的查找</a:t>
            </a:r>
          </a:p>
          <a:p>
            <a:r>
              <a:rPr lang="zh-CN" altLang="en-US" dirty="0"/>
              <a:t>动态</a:t>
            </a:r>
            <a:r>
              <a:rPr lang="zh-CN" altLang="en-US" dirty="0" smtClean="0"/>
              <a:t>查找</a:t>
            </a:r>
            <a:r>
              <a:rPr lang="en-US" altLang="zh-CN" dirty="0" smtClean="0"/>
              <a:t>(</a:t>
            </a:r>
            <a:r>
              <a:rPr lang="zh-CN" altLang="en-US" dirty="0" smtClean="0"/>
              <a:t>副产品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     有时在查询之后，还需要将“查询”结果为“</a:t>
            </a:r>
            <a:r>
              <a:rPr lang="zh-CN" altLang="en-US" dirty="0">
                <a:solidFill>
                  <a:srgbClr val="FF6600"/>
                </a:solidFill>
                <a:latin typeface="Times New Roman" pitchFamily="18" charset="0"/>
              </a:rPr>
              <a:t>不在查找表中</a:t>
            </a:r>
            <a:r>
              <a:rPr lang="zh-CN" altLang="en-US" dirty="0">
                <a:latin typeface="Times New Roman" pitchFamily="18" charset="0"/>
              </a:rPr>
              <a:t>”的数据元素</a:t>
            </a:r>
            <a:r>
              <a:rPr lang="zh-CN" altLang="en-US" dirty="0">
                <a:solidFill>
                  <a:srgbClr val="FF6600"/>
                </a:solidFill>
                <a:latin typeface="Times New Roman" pitchFamily="18" charset="0"/>
              </a:rPr>
              <a:t>插入</a:t>
            </a:r>
            <a:r>
              <a:rPr lang="zh-CN" altLang="en-US" dirty="0">
                <a:latin typeface="Times New Roman" pitchFamily="18" charset="0"/>
              </a:rPr>
              <a:t>到查找表中；或者，从查找表中</a:t>
            </a:r>
            <a:r>
              <a:rPr lang="zh-CN" altLang="en-US" dirty="0">
                <a:solidFill>
                  <a:srgbClr val="FF6600"/>
                </a:solidFill>
                <a:latin typeface="Times New Roman" pitchFamily="18" charset="0"/>
              </a:rPr>
              <a:t>删除</a:t>
            </a:r>
            <a:r>
              <a:rPr lang="zh-CN" altLang="en-US" dirty="0">
                <a:latin typeface="Times New Roman" pitchFamily="18" charset="0"/>
              </a:rPr>
              <a:t>其“查询”结果为“</a:t>
            </a:r>
            <a:r>
              <a:rPr lang="zh-CN" altLang="en-US" dirty="0">
                <a:solidFill>
                  <a:srgbClr val="FF6600"/>
                </a:solidFill>
                <a:latin typeface="Times New Roman" pitchFamily="18" charset="0"/>
              </a:rPr>
              <a:t>在查找表中</a:t>
            </a:r>
            <a:r>
              <a:rPr lang="zh-CN" altLang="en-US" dirty="0">
                <a:latin typeface="Times New Roman" pitchFamily="18" charset="0"/>
              </a:rPr>
              <a:t>”的数据元素。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9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C7E5-B1E2-43D4-B644-EA3C404E1B10}" type="datetime1">
              <a:rPr lang="zh-CN" altLang="en-US"/>
              <a:pPr/>
              <a:t>2014/12/17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648450" y="60706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-</a:t>
            </a:r>
            <a:fld id="{0E0A3D3F-BB85-4289-A7BF-919CAC3F38FB}" type="slidenum">
              <a:rPr lang="en-US" altLang="zh-CN"/>
              <a:pPr/>
              <a:t>7</a:t>
            </a:fld>
            <a:r>
              <a:rPr lang="en-US" altLang="zh-CN"/>
              <a:t>-</a:t>
            </a: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概述</a:t>
            </a:r>
          </a:p>
        </p:txBody>
      </p:sp>
      <p:sp>
        <p:nvSpPr>
          <p:cNvPr id="267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查找结构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 为了提高查找效率，专门为查找操作设置的数据结构。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⑴ </a:t>
            </a:r>
            <a:r>
              <a:rPr lang="zh-CN" altLang="en-US" sz="2400" dirty="0">
                <a:solidFill>
                  <a:srgbClr val="FF0000"/>
                </a:solidFill>
              </a:rPr>
              <a:t>线性表</a:t>
            </a:r>
            <a:r>
              <a:rPr lang="zh-CN" altLang="en-US" sz="2400" dirty="0">
                <a:solidFill>
                  <a:srgbClr val="000000"/>
                </a:solidFill>
              </a:rPr>
              <a:t>：适用于静态查找，主要采用顺序查找技术、折半查找技术。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⑵ </a:t>
            </a:r>
            <a:r>
              <a:rPr lang="zh-CN" altLang="en-US" sz="2400" dirty="0">
                <a:solidFill>
                  <a:srgbClr val="FF0000"/>
                </a:solidFill>
              </a:rPr>
              <a:t>树表</a:t>
            </a:r>
            <a:r>
              <a:rPr lang="zh-CN" altLang="en-US" sz="2400" dirty="0">
                <a:solidFill>
                  <a:srgbClr val="000000"/>
                </a:solidFill>
              </a:rPr>
              <a:t>：适用于动态查找，主要采用</a:t>
            </a:r>
            <a:r>
              <a:rPr lang="zh-CN" altLang="en-US" sz="2400" b="1" dirty="0">
                <a:solidFill>
                  <a:srgbClr val="C00000"/>
                </a:solidFill>
              </a:rPr>
              <a:t>二叉排序树</a:t>
            </a:r>
            <a:r>
              <a:rPr lang="zh-CN" altLang="en-US" sz="2400" dirty="0">
                <a:solidFill>
                  <a:srgbClr val="000000"/>
                </a:solidFill>
              </a:rPr>
              <a:t>的查找技术。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⑶ </a:t>
            </a:r>
            <a:r>
              <a:rPr lang="zh-CN" altLang="en-US" sz="2400" dirty="0">
                <a:solidFill>
                  <a:srgbClr val="FF0000"/>
                </a:solidFill>
              </a:rPr>
              <a:t>散列表</a:t>
            </a:r>
            <a:r>
              <a:rPr lang="zh-CN" altLang="en-US" sz="2400" dirty="0">
                <a:solidFill>
                  <a:srgbClr val="000000"/>
                </a:solidFill>
              </a:rPr>
              <a:t>：静态查找和动态查找均适用，主要采用散列技术。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查找算法的</a:t>
            </a:r>
            <a:r>
              <a:rPr lang="zh-CN" altLang="en-US" dirty="0" smtClean="0"/>
              <a:t>性能</a:t>
            </a:r>
            <a:r>
              <a:rPr lang="en-US" altLang="zh-CN" dirty="0" smtClean="0"/>
              <a:t>(</a:t>
            </a:r>
            <a:r>
              <a:rPr lang="zh-CN" altLang="en-US" dirty="0" smtClean="0"/>
              <a:t>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如何评价一个查找算法的优劣？</a:t>
            </a:r>
          </a:p>
          <a:p>
            <a:pPr>
              <a:buNone/>
            </a:pPr>
            <a:r>
              <a:rPr lang="en-US" altLang="zh-CN" dirty="0"/>
              <a:t>     </a:t>
            </a:r>
            <a:r>
              <a:rPr lang="zh-CN" altLang="en-US" dirty="0">
                <a:solidFill>
                  <a:srgbClr val="000000"/>
                </a:solidFill>
              </a:rPr>
              <a:t>查找算法中最基本的操作是：关键码和给定值的</a:t>
            </a:r>
            <a:r>
              <a:rPr lang="zh-CN" altLang="en-US" b="1" dirty="0">
                <a:solidFill>
                  <a:srgbClr val="FF0000"/>
                </a:solidFill>
              </a:rPr>
              <a:t>比较</a:t>
            </a:r>
            <a:r>
              <a:rPr lang="zh-CN" altLang="en-US" dirty="0">
                <a:solidFill>
                  <a:srgbClr val="000000"/>
                </a:solidFill>
              </a:rPr>
              <a:t>。比较次数越少则算法的性能越好。</a:t>
            </a:r>
          </a:p>
          <a:p>
            <a:pPr>
              <a:buNone/>
            </a:pPr>
            <a:r>
              <a:rPr lang="en-US" altLang="zh-CN" dirty="0"/>
              <a:t>     </a:t>
            </a:r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>
                <a:solidFill>
                  <a:srgbClr val="000000"/>
                </a:solidFill>
              </a:rPr>
              <a:t>ASL</a:t>
            </a:r>
            <a:r>
              <a:rPr lang="zh-CN" altLang="en-US" dirty="0">
                <a:solidFill>
                  <a:srgbClr val="000000"/>
                </a:solidFill>
              </a:rPr>
              <a:t>平均查找长度，来评价一个算法。</a:t>
            </a:r>
          </a:p>
          <a:p>
            <a:pPr>
              <a:buNone/>
            </a:pP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227233"/>
              </p:ext>
            </p:extLst>
          </p:nvPr>
        </p:nvGraphicFramePr>
        <p:xfrm>
          <a:off x="4714180" y="4365104"/>
          <a:ext cx="208756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Microsoft 公式 3.0" r:id="rId3" imgW="927100" imgH="431800" progId="Equation.3">
                  <p:embed/>
                </p:oleObj>
              </mc:Choice>
              <mc:Fallback>
                <p:oleObj name="Microsoft 公式 3.0" r:id="rId3" imgW="927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180" y="4365104"/>
                        <a:ext cx="2087562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6A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546473" y="4797152"/>
            <a:ext cx="741801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0" dirty="0">
                <a:solidFill>
                  <a:srgbClr val="000000"/>
                </a:solidFill>
                <a:latin typeface="+mj-lt"/>
                <a:ea typeface="+mj-ea"/>
                <a:sym typeface="Wingdings" pitchFamily="2" charset="2"/>
              </a:rPr>
              <a:t> 其中: </a:t>
            </a:r>
            <a:r>
              <a:rPr lang="en-US" altLang="zh-CN" sz="2800" b="0" dirty="0">
                <a:solidFill>
                  <a:srgbClr val="000000"/>
                </a:solidFill>
                <a:latin typeface="+mj-lt"/>
                <a:ea typeface="+mj-ea"/>
                <a:sym typeface="Wingdings" pitchFamily="2" charset="2"/>
              </a:rPr>
              <a:t>n  </a:t>
            </a:r>
            <a:r>
              <a:rPr lang="zh-CN" altLang="en-US" sz="2800" b="0" dirty="0">
                <a:solidFill>
                  <a:srgbClr val="000000"/>
                </a:solidFill>
                <a:latin typeface="+mj-lt"/>
                <a:ea typeface="+mj-ea"/>
                <a:sym typeface="Wingdings" pitchFamily="2" charset="2"/>
              </a:rPr>
              <a:t>为表长，</a:t>
            </a:r>
          </a:p>
          <a:p>
            <a:r>
              <a:rPr lang="en-US" altLang="zh-CN" sz="2800" b="0" dirty="0">
                <a:solidFill>
                  <a:srgbClr val="000000"/>
                </a:solidFill>
                <a:latin typeface="+mj-lt"/>
                <a:ea typeface="+mj-ea"/>
                <a:sym typeface="Wingdings" pitchFamily="2" charset="2"/>
              </a:rPr>
              <a:t>           Pi </a:t>
            </a:r>
            <a:r>
              <a:rPr lang="zh-CN" altLang="en-US" sz="2800" b="0" dirty="0">
                <a:solidFill>
                  <a:srgbClr val="000000"/>
                </a:solidFill>
                <a:latin typeface="+mj-lt"/>
                <a:ea typeface="+mj-ea"/>
                <a:sym typeface="Wingdings" pitchFamily="2" charset="2"/>
              </a:rPr>
              <a:t>为查找表中第</a:t>
            </a:r>
            <a:r>
              <a:rPr lang="en-US" altLang="zh-CN" sz="2800" b="0" dirty="0" err="1">
                <a:solidFill>
                  <a:srgbClr val="000000"/>
                </a:solidFill>
                <a:latin typeface="+mj-lt"/>
                <a:ea typeface="+mj-ea"/>
                <a:sym typeface="Wingdings" pitchFamily="2" charset="2"/>
              </a:rPr>
              <a:t>i</a:t>
            </a:r>
            <a:r>
              <a:rPr lang="zh-CN" altLang="en-US" sz="2800" b="0" dirty="0">
                <a:solidFill>
                  <a:srgbClr val="000000"/>
                </a:solidFill>
                <a:latin typeface="+mj-lt"/>
                <a:ea typeface="+mj-ea"/>
                <a:sym typeface="Wingdings" pitchFamily="2" charset="2"/>
              </a:rPr>
              <a:t>个记录的概率</a:t>
            </a:r>
          </a:p>
          <a:p>
            <a:r>
              <a:rPr lang="zh-CN" altLang="en-US" sz="2800" b="0" dirty="0">
                <a:solidFill>
                  <a:srgbClr val="000000"/>
                </a:solidFill>
                <a:latin typeface="+mj-lt"/>
                <a:ea typeface="+mj-ea"/>
                <a:sym typeface="Wingdings" pitchFamily="2" charset="2"/>
              </a:rPr>
              <a:t>           </a:t>
            </a:r>
            <a:r>
              <a:rPr lang="en-US" altLang="zh-CN" sz="2800" b="0" dirty="0" err="1">
                <a:solidFill>
                  <a:srgbClr val="000000"/>
                </a:solidFill>
                <a:latin typeface="+mj-lt"/>
                <a:ea typeface="+mj-ea"/>
                <a:sym typeface="Wingdings" pitchFamily="2" charset="2"/>
              </a:rPr>
              <a:t>Ci</a:t>
            </a:r>
            <a:r>
              <a:rPr lang="en-US" altLang="zh-CN" sz="2800" b="0" dirty="0">
                <a:solidFill>
                  <a:srgbClr val="000000"/>
                </a:solidFill>
                <a:latin typeface="+mj-lt"/>
                <a:ea typeface="+mj-ea"/>
                <a:sym typeface="Wingdings" pitchFamily="2" charset="2"/>
              </a:rPr>
              <a:t> </a:t>
            </a:r>
            <a:r>
              <a:rPr lang="zh-CN" altLang="en-US" sz="2800" b="0" dirty="0">
                <a:solidFill>
                  <a:srgbClr val="000000"/>
                </a:solidFill>
                <a:latin typeface="+mj-lt"/>
                <a:ea typeface="+mj-ea"/>
                <a:sym typeface="Wingdings" pitchFamily="2" charset="2"/>
              </a:rPr>
              <a:t>为找到该记录时，和给定值比较过的关键字个数</a:t>
            </a:r>
            <a:r>
              <a:rPr lang="en-US" altLang="zh-CN" sz="2800" b="0" dirty="0">
                <a:solidFill>
                  <a:srgbClr val="000000"/>
                </a:solidFill>
                <a:latin typeface="+mj-lt"/>
                <a:ea typeface="+mj-ea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309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7DE0-974F-4E03-A78B-E5F9777DE932}" type="datetime1">
              <a:rPr lang="zh-CN" altLang="en-US"/>
              <a:pPr/>
              <a:t>2014/12/17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0476523-8027-446A-82CE-249E38CE85EE}" type="slidenum">
              <a:rPr lang="en-US" altLang="zh-CN"/>
              <a:pPr/>
              <a:t>9</a:t>
            </a:fld>
            <a:r>
              <a:rPr lang="en-US" altLang="zh-CN"/>
              <a:t>-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116013" y="2492375"/>
            <a:ext cx="71278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6.2 </a:t>
            </a:r>
            <a:r>
              <a:rPr lang="zh-CN" altLang="en-US" sz="4400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线性表的查找技术</a:t>
            </a:r>
          </a:p>
        </p:txBody>
      </p:sp>
    </p:spTree>
    <p:extLst>
      <p:ext uri="{BB962C8B-B14F-4D97-AF65-F5344CB8AC3E}">
        <p14:creationId xmlns:p14="http://schemas.microsoft.com/office/powerpoint/2010/main" val="2105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Strategic 2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自定义 1">
      <a:majorFont>
        <a:latin typeface="Times New Roman"/>
        <a:ea typeface="迷你简启体"/>
        <a:cs typeface=""/>
      </a:majorFont>
      <a:minorFont>
        <a:latin typeface="Times New Roman"/>
        <a:ea typeface="迷你简启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316</TotalTime>
  <Words>2149</Words>
  <Application>Microsoft Office PowerPoint</Application>
  <PresentationFormat>全屏显示(4:3)</PresentationFormat>
  <Paragraphs>476</Paragraphs>
  <Slides>48</Slides>
  <Notes>3</Notes>
  <HiddenSlides>7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模板</vt:lpstr>
      <vt:lpstr>Microsoft 公式 3.0</vt:lpstr>
      <vt:lpstr>文档</vt:lpstr>
      <vt:lpstr>Document</vt:lpstr>
      <vt:lpstr>公式</vt:lpstr>
      <vt:lpstr>数据结构     第6章 查找       </vt:lpstr>
      <vt:lpstr>作业</vt:lpstr>
      <vt:lpstr>课程安排：共40课时</vt:lpstr>
      <vt:lpstr>第六章 查找技术</vt:lpstr>
      <vt:lpstr>1 概述：基本概念</vt:lpstr>
      <vt:lpstr>1 概述</vt:lpstr>
      <vt:lpstr>1 概述</vt:lpstr>
      <vt:lpstr>2 查找算法的性能(略)</vt:lpstr>
      <vt:lpstr>PowerPoint 演示文稿</vt:lpstr>
      <vt:lpstr>顺序查找</vt:lpstr>
      <vt:lpstr>PowerPoint 演示文稿</vt:lpstr>
      <vt:lpstr>经典的顺序查找：简单的循环</vt:lpstr>
      <vt:lpstr>平均查找长度</vt:lpstr>
      <vt:lpstr>算法改进(参考)</vt:lpstr>
      <vt:lpstr>2、折半查找算法(排序表)</vt:lpstr>
      <vt:lpstr>2、折半查找算法</vt:lpstr>
      <vt:lpstr>2、折半查找算法 ★</vt:lpstr>
      <vt:lpstr>PowerPoint 演示文稿</vt:lpstr>
      <vt:lpstr>性能分析：平均查找长度</vt:lpstr>
      <vt:lpstr>性能分析：1、查找成功</vt:lpstr>
      <vt:lpstr>性能分析：1、查找不成功</vt:lpstr>
      <vt:lpstr>2 折半查找(递归)</vt:lpstr>
      <vt:lpstr>复习</vt:lpstr>
      <vt:lpstr>树表的查找技术</vt:lpstr>
      <vt:lpstr>二叉排序树</vt:lpstr>
      <vt:lpstr>1．二叉排序树的定义</vt:lpstr>
      <vt:lpstr>二叉排序树</vt:lpstr>
      <vt:lpstr>建树实例 例：{ 63, 90, 70, 55, 67, 42, 98}</vt:lpstr>
      <vt:lpstr>2．二叉排序树的建立</vt:lpstr>
      <vt:lpstr>2．二叉排序树的插入</vt:lpstr>
      <vt:lpstr>2．二叉排序树的插入</vt:lpstr>
      <vt:lpstr>2．二叉排序树的建立</vt:lpstr>
      <vt:lpstr>3. 二叉排序树的查找 递归容易理解</vt:lpstr>
      <vt:lpstr>4．二叉排序树的删除</vt:lpstr>
      <vt:lpstr>a. 被删除的结点是叶子</vt:lpstr>
      <vt:lpstr>b. 被删除的结点只有左子树或右子树</vt:lpstr>
      <vt:lpstr>c.被删除的结点有左子树，也有右子树 (时间关系：自学)</vt:lpstr>
      <vt:lpstr>c.被删除的结点有左子树，也有右子树</vt:lpstr>
      <vt:lpstr>例子：分别删除20、30</vt:lpstr>
      <vt:lpstr>5．二叉排序树的删除</vt:lpstr>
      <vt:lpstr>5．二叉排序树的删除</vt:lpstr>
      <vt:lpstr>查找算法性能分析</vt:lpstr>
      <vt:lpstr>查找算法性能分析</vt:lpstr>
      <vt:lpstr>查找算法性能分析</vt:lpstr>
      <vt:lpstr>PowerPoint 演示文稿</vt:lpstr>
      <vt:lpstr>散列的查找技术</vt:lpstr>
      <vt:lpstr>1．什么是散列技术？</vt:lpstr>
      <vt:lpstr>1．什么是散列技术？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    第6章 查找 （1）     4学时 (教材9章)</dc:title>
  <dc:creator>grace</dc:creator>
  <cp:lastModifiedBy>Chen Xiao</cp:lastModifiedBy>
  <cp:revision>26</cp:revision>
  <dcterms:created xsi:type="dcterms:W3CDTF">2012-04-23T20:38:12Z</dcterms:created>
  <dcterms:modified xsi:type="dcterms:W3CDTF">2014-12-17T07:22:05Z</dcterms:modified>
</cp:coreProperties>
</file>