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5"/>
  </p:notesMasterIdLst>
  <p:handoutMasterIdLst>
    <p:handoutMasterId r:id="rId56"/>
  </p:handoutMasterIdLst>
  <p:sldIdLst>
    <p:sldId id="305" r:id="rId2"/>
    <p:sldId id="351" r:id="rId3"/>
    <p:sldId id="352" r:id="rId4"/>
    <p:sldId id="343" r:id="rId5"/>
    <p:sldId id="260" r:id="rId6"/>
    <p:sldId id="261" r:id="rId7"/>
    <p:sldId id="262" r:id="rId8"/>
    <p:sldId id="306" r:id="rId9"/>
    <p:sldId id="264" r:id="rId10"/>
    <p:sldId id="314" r:id="rId11"/>
    <p:sldId id="265" r:id="rId12"/>
    <p:sldId id="266" r:id="rId13"/>
    <p:sldId id="267" r:id="rId14"/>
    <p:sldId id="269" r:id="rId15"/>
    <p:sldId id="307" r:id="rId16"/>
    <p:sldId id="308" r:id="rId17"/>
    <p:sldId id="311" r:id="rId18"/>
    <p:sldId id="312" r:id="rId19"/>
    <p:sldId id="273" r:id="rId20"/>
    <p:sldId id="322" r:id="rId21"/>
    <p:sldId id="323" r:id="rId22"/>
    <p:sldId id="324" r:id="rId23"/>
    <p:sldId id="346" r:id="rId24"/>
    <p:sldId id="325" r:id="rId25"/>
    <p:sldId id="347" r:id="rId26"/>
    <p:sldId id="332" r:id="rId27"/>
    <p:sldId id="345" r:id="rId28"/>
    <p:sldId id="333" r:id="rId29"/>
    <p:sldId id="280" r:id="rId30"/>
    <p:sldId id="281" r:id="rId31"/>
    <p:sldId id="282" r:id="rId32"/>
    <p:sldId id="283" r:id="rId33"/>
    <p:sldId id="284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9" r:id="rId42"/>
    <p:sldId id="310" r:id="rId43"/>
    <p:sldId id="316" r:id="rId44"/>
    <p:sldId id="317" r:id="rId45"/>
    <p:sldId id="330" r:id="rId46"/>
    <p:sldId id="331" r:id="rId47"/>
    <p:sldId id="319" r:id="rId48"/>
    <p:sldId id="320" r:id="rId49"/>
    <p:sldId id="350" r:id="rId50"/>
    <p:sldId id="341" r:id="rId51"/>
    <p:sldId id="340" r:id="rId52"/>
    <p:sldId id="338" r:id="rId53"/>
    <p:sldId id="342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00"/>
    <a:srgbClr val="00FF00"/>
    <a:srgbClr val="FFFFFF"/>
    <a:srgbClr val="002E15"/>
    <a:srgbClr val="0000FF"/>
    <a:srgbClr val="727DE0"/>
    <a:srgbClr val="FFFF00"/>
    <a:srgbClr val="A50021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9" autoAdjust="0"/>
    <p:restoredTop sz="88106" autoAdjust="0"/>
  </p:normalViewPr>
  <p:slideViewPr>
    <p:cSldViewPr>
      <p:cViewPr varScale="1">
        <p:scale>
          <a:sx n="76" d="100"/>
          <a:sy n="76" d="100"/>
        </p:scale>
        <p:origin x="-1493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32.xml"/><Relationship Id="rId18" Type="http://schemas.openxmlformats.org/officeDocument/2006/relationships/slide" Target="slides/slide39.xml"/><Relationship Id="rId26" Type="http://schemas.openxmlformats.org/officeDocument/2006/relationships/slide" Target="slides/slide48.xml"/><Relationship Id="rId3" Type="http://schemas.openxmlformats.org/officeDocument/2006/relationships/slide" Target="slides/slide7.xml"/><Relationship Id="rId21" Type="http://schemas.openxmlformats.org/officeDocument/2006/relationships/slide" Target="slides/slide42.xml"/><Relationship Id="rId7" Type="http://schemas.openxmlformats.org/officeDocument/2006/relationships/slide" Target="slides/slide13.xml"/><Relationship Id="rId12" Type="http://schemas.openxmlformats.org/officeDocument/2006/relationships/slide" Target="slides/slide31.xml"/><Relationship Id="rId17" Type="http://schemas.openxmlformats.org/officeDocument/2006/relationships/slide" Target="slides/slide38.xml"/><Relationship Id="rId25" Type="http://schemas.openxmlformats.org/officeDocument/2006/relationships/slide" Target="slides/slide47.xml"/><Relationship Id="rId2" Type="http://schemas.openxmlformats.org/officeDocument/2006/relationships/slide" Target="slides/slide6.xml"/><Relationship Id="rId16" Type="http://schemas.openxmlformats.org/officeDocument/2006/relationships/slide" Target="slides/slide36.xml"/><Relationship Id="rId20" Type="http://schemas.openxmlformats.org/officeDocument/2006/relationships/slide" Target="slides/slide41.xml"/><Relationship Id="rId1" Type="http://schemas.openxmlformats.org/officeDocument/2006/relationships/slide" Target="slides/slide5.xml"/><Relationship Id="rId6" Type="http://schemas.openxmlformats.org/officeDocument/2006/relationships/slide" Target="slides/slide12.xml"/><Relationship Id="rId11" Type="http://schemas.openxmlformats.org/officeDocument/2006/relationships/slide" Target="slides/slide30.xml"/><Relationship Id="rId24" Type="http://schemas.openxmlformats.org/officeDocument/2006/relationships/slide" Target="slides/slide45.xml"/><Relationship Id="rId5" Type="http://schemas.openxmlformats.org/officeDocument/2006/relationships/slide" Target="slides/slide11.xml"/><Relationship Id="rId15" Type="http://schemas.openxmlformats.org/officeDocument/2006/relationships/slide" Target="slides/slide34.xml"/><Relationship Id="rId23" Type="http://schemas.openxmlformats.org/officeDocument/2006/relationships/slide" Target="slides/slide44.xml"/><Relationship Id="rId10" Type="http://schemas.openxmlformats.org/officeDocument/2006/relationships/slide" Target="slides/slide29.xml"/><Relationship Id="rId19" Type="http://schemas.openxmlformats.org/officeDocument/2006/relationships/slide" Target="slides/slide40.xml"/><Relationship Id="rId4" Type="http://schemas.openxmlformats.org/officeDocument/2006/relationships/slide" Target="slides/slide9.xml"/><Relationship Id="rId9" Type="http://schemas.openxmlformats.org/officeDocument/2006/relationships/slide" Target="slides/slide19.xml"/><Relationship Id="rId14" Type="http://schemas.openxmlformats.org/officeDocument/2006/relationships/slide" Target="slides/slide33.xml"/><Relationship Id="rId22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6BBDD4FF-4326-408C-A387-43349630B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33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9A1B25D-6B6A-4620-B766-E7DF56339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516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  <a:pPr eaLnBrk="1" hangingPunct="1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00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AC0B45-91BF-4619-8272-2FB05B4854C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15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这个算法的后半段有些疑问！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61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Ppt</a:t>
            </a:r>
            <a:r>
              <a:rPr lang="zh-CN" altLang="en-US" dirty="0" smtClean="0"/>
              <a:t>和教材完全不同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5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这次课程 开头复习了查找，因此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+</a:t>
            </a:r>
            <a:r>
              <a:rPr lang="zh-CN" altLang="en-US" dirty="0" smtClean="0"/>
              <a:t>大约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分钟讲到这里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97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  <a:pPr eaLnBrk="1" hangingPunct="1"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dirty="0" smtClean="0">
                <a:sym typeface="Wingdings" pitchFamily="2" charset="2"/>
              </a:rPr>
              <a:t>36  25  48  12  65   </a:t>
            </a:r>
            <a:r>
              <a:rPr kumimoji="0" lang="en-US" altLang="zh-CN" sz="2400" u="sng" dirty="0" smtClean="0">
                <a:sym typeface="Wingdings" pitchFamily="2" charset="2"/>
              </a:rPr>
              <a:t>25</a:t>
            </a:r>
            <a:r>
              <a:rPr kumimoji="0" lang="en-US" altLang="zh-CN" sz="2400" dirty="0" smtClean="0">
                <a:sym typeface="Wingdings" pitchFamily="2" charset="2"/>
              </a:rPr>
              <a:t>  57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u="sng" dirty="0" smtClean="0">
                <a:sym typeface="Wingdings" pitchFamily="2" charset="2"/>
              </a:rPr>
              <a:t>25</a:t>
            </a:r>
            <a:r>
              <a:rPr kumimoji="0" lang="en-US" altLang="zh-CN" sz="2400" dirty="0" smtClean="0">
                <a:sym typeface="Wingdings" pitchFamily="2" charset="2"/>
              </a:rPr>
              <a:t>  25  48  12  65   </a:t>
            </a:r>
            <a:r>
              <a:rPr kumimoji="0" lang="en-US" altLang="zh-CN" sz="2400" b="1" dirty="0" smtClean="0">
                <a:sym typeface="Wingdings" pitchFamily="2" charset="2"/>
              </a:rPr>
              <a:t>36</a:t>
            </a:r>
            <a:r>
              <a:rPr kumimoji="0" lang="en-US" altLang="zh-CN" sz="2400" dirty="0" smtClean="0">
                <a:sym typeface="Wingdings" pitchFamily="2" charset="2"/>
              </a:rPr>
              <a:t>  57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u="sng" dirty="0" smtClean="0">
                <a:sym typeface="Wingdings" pitchFamily="2" charset="2"/>
              </a:rPr>
              <a:t>25</a:t>
            </a:r>
            <a:r>
              <a:rPr kumimoji="0" lang="en-US" altLang="zh-CN" sz="2400" dirty="0" smtClean="0">
                <a:sym typeface="Wingdings" pitchFamily="2" charset="2"/>
              </a:rPr>
              <a:t>  25  </a:t>
            </a:r>
            <a:r>
              <a:rPr kumimoji="0" lang="en-US" altLang="zh-CN" sz="2400" b="1" dirty="0" smtClean="0">
                <a:sym typeface="Wingdings" pitchFamily="2" charset="2"/>
              </a:rPr>
              <a:t>36</a:t>
            </a:r>
            <a:r>
              <a:rPr kumimoji="0" lang="en-US" altLang="zh-CN" sz="2400" dirty="0" smtClean="0">
                <a:sym typeface="Wingdings" pitchFamily="2" charset="2"/>
              </a:rPr>
              <a:t>  12  65   </a:t>
            </a:r>
            <a:r>
              <a:rPr kumimoji="0" lang="en-US" altLang="zh-CN" sz="2400" b="1" dirty="0" smtClean="0">
                <a:sym typeface="Wingdings" pitchFamily="2" charset="2"/>
              </a:rPr>
              <a:t>48</a:t>
            </a:r>
            <a:r>
              <a:rPr kumimoji="0" lang="en-US" altLang="zh-CN" sz="2400" dirty="0" smtClean="0">
                <a:sym typeface="Wingdings" pitchFamily="2" charset="2"/>
              </a:rPr>
              <a:t>  57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u="sng" dirty="0" smtClean="0">
                <a:sym typeface="Wingdings" pitchFamily="2" charset="2"/>
              </a:rPr>
              <a:t>25</a:t>
            </a:r>
            <a:r>
              <a:rPr kumimoji="0" lang="en-US" altLang="zh-CN" sz="2400" dirty="0" smtClean="0">
                <a:sym typeface="Wingdings" pitchFamily="2" charset="2"/>
              </a:rPr>
              <a:t>  25  </a:t>
            </a:r>
            <a:r>
              <a:rPr kumimoji="0" lang="en-US" altLang="zh-CN" sz="2400" b="1" dirty="0" smtClean="0">
                <a:sym typeface="Wingdings" pitchFamily="2" charset="2"/>
              </a:rPr>
              <a:t>12</a:t>
            </a:r>
            <a:r>
              <a:rPr kumimoji="0" lang="en-US" altLang="zh-CN" sz="2400" dirty="0" smtClean="0">
                <a:sym typeface="Wingdings" pitchFamily="2" charset="2"/>
              </a:rPr>
              <a:t>  </a:t>
            </a:r>
            <a:r>
              <a:rPr kumimoji="0" lang="en-US" altLang="zh-CN" sz="2400" b="1" dirty="0" smtClean="0">
                <a:sym typeface="Wingdings" pitchFamily="2" charset="2"/>
              </a:rPr>
              <a:t>36</a:t>
            </a:r>
            <a:r>
              <a:rPr kumimoji="0" lang="en-US" altLang="zh-CN" sz="2400" dirty="0" smtClean="0">
                <a:sym typeface="Wingdings" pitchFamily="2" charset="2"/>
              </a:rPr>
              <a:t>  65   48  57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dirty="0" smtClean="0">
              <a:sym typeface="Wingdings" pitchFamily="2" charset="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dirty="0" smtClean="0">
              <a:sym typeface="Wingdings" pitchFamily="2" charset="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84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  <a:pPr eaLnBrk="1" hangingPunct="1"/>
              <a:t>50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AFBE90D5-84FF-4853-B45C-E3AFAA40FF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75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3081-F53B-47CB-8A47-72CEE66324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7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12EC2-AE05-4AA9-ACD7-8827E4FB38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06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6600" y="533400"/>
            <a:ext cx="19050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533400"/>
            <a:ext cx="556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60A5E-4068-493E-9446-EC8E860A77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8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67259EF0-C5FC-4EBD-9ABC-3BD5825AEC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262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45368"/>
            <a:ext cx="7543800" cy="1143000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02432"/>
            <a:ext cx="762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2311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A3B28-8BC5-4C01-91D6-A90FC4E48B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09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026AF-0731-4242-8205-3C4213A771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16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48192-0075-4F25-A6F5-5897D00012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77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7AD1E-FF31-4BD2-874D-67BDBC9E2B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52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1F0FE-CA0F-4FD9-9938-327BA354AF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05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32ECE-34C8-4C2A-8BF3-FC031B4530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92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334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/>
            </a:lvl1pPr>
          </a:lstStyle>
          <a:p>
            <a:endParaRPr lang="en-US" altLang="zh-CN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/>
            </a:lvl1pPr>
          </a:lstStyle>
          <a:p>
            <a:fld id="{7F6626C8-D9ED-4588-B7E5-0E13C49EC32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8198" name="Picture 6" descr="strtegic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95738" y="6461125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fld id="{9226B6A3-140C-4174-8960-6A5BB7E40080}" type="slidenum">
              <a:rPr lang="zh-CN" altLang="en-US" sz="2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59675" y="652145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10ED8954-114A-46FC-BF91-F3EABDFFD263}" type="datetime10">
              <a:rPr lang="zh-CN" altLang="en-US" sz="1800" b="1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16:28</a:t>
            </a:fld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00302" y="6458346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baseline="0" dirty="0" smtClean="0">
                <a:solidFill>
                  <a:schemeClr val="accent4"/>
                </a:solidFill>
              </a:rPr>
              <a:t> </a:t>
            </a:r>
            <a:fld id="{9226B6A3-140C-4174-8960-6A5BB7E40080}" type="slidenum">
              <a:rPr lang="zh-CN" altLang="en-US" sz="2000" b="1" baseline="0" smtClean="0">
                <a:solidFill>
                  <a:schemeClr val="accent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zh-CN" altLang="en-US" sz="2000" b="1" baseline="0" dirty="0" smtClean="0">
                <a:solidFill>
                  <a:schemeClr val="accent4"/>
                </a:solidFill>
              </a:rPr>
              <a:t> </a:t>
            </a:r>
            <a:endParaRPr lang="zh-CN" altLang="en-US" sz="2000" b="1" baseline="0" dirty="0">
              <a:solidFill>
                <a:schemeClr val="accent4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064239" y="6518671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10ED8954-114A-46FC-BF91-F3EABDFFD263}" type="datetime10">
              <a:rPr lang="zh-CN" altLang="en-US" sz="1800" b="1" baseline="0">
                <a:solidFill>
                  <a:schemeClr val="accent4"/>
                </a:solidFill>
              </a:rPr>
              <a:pPr>
                <a:spcBef>
                  <a:spcPct val="50000"/>
                </a:spcBef>
                <a:defRPr/>
              </a:pPr>
              <a:t>16:28</a:t>
            </a:fld>
            <a:endParaRPr lang="en-US" altLang="zh-CN" sz="1800" b="1" baseline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7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.lnk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.lnk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.lnk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83768" y="332656"/>
            <a:ext cx="6658645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 smtClean="0"/>
              <a:t>第</a:t>
            </a:r>
            <a:r>
              <a:rPr lang="en-US" altLang="zh-CN" sz="6000" dirty="0" smtClean="0"/>
              <a:t>14</a:t>
            </a:r>
            <a:r>
              <a:rPr lang="zh-CN" altLang="en-US" sz="6000" dirty="0" smtClean="0"/>
              <a:t>次课 排序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/>
              <a:t> </a:t>
            </a:r>
            <a:r>
              <a:rPr lang="en-US" altLang="zh-CN" sz="6000" dirty="0" smtClean="0"/>
              <a:t>(</a:t>
            </a:r>
            <a:r>
              <a:rPr lang="zh-CN" altLang="en-US" sz="6000" dirty="0" smtClean="0"/>
              <a:t>教材</a:t>
            </a:r>
            <a:r>
              <a:rPr lang="en-US" altLang="zh-CN" sz="6000" dirty="0" smtClean="0"/>
              <a:t>  10</a:t>
            </a:r>
            <a:r>
              <a:rPr lang="zh-CN" altLang="en-US" sz="6000" dirty="0" smtClean="0"/>
              <a:t>章</a:t>
            </a:r>
            <a:r>
              <a:rPr lang="en-US" altLang="zh-CN" sz="6000" dirty="0" smtClean="0"/>
              <a:t>)</a:t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按算法设计的复杂性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考点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44375" y="1341439"/>
            <a:ext cx="9580566" cy="4710114"/>
            <a:chOff x="-413" y="1187"/>
            <a:chExt cx="6035" cy="2967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52" y="1766"/>
              <a:ext cx="888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dirty="0" smtClean="0">
                  <a:latin typeface="+mj-lt"/>
                  <a:ea typeface="+mj-ea"/>
                </a:rPr>
                <a:t>简单排序 </a:t>
              </a:r>
              <a:r>
                <a:rPr lang="en-US" altLang="zh-CN" sz="2200" dirty="0" smtClean="0">
                  <a:latin typeface="+mj-lt"/>
                  <a:ea typeface="+mj-ea"/>
                </a:rPr>
                <a:t>(</a:t>
              </a:r>
              <a:r>
                <a:rPr lang="zh-CN" altLang="en-US" sz="2200" dirty="0" smtClean="0">
                  <a:latin typeface="+mj-lt"/>
                  <a:ea typeface="+mj-ea"/>
                </a:rPr>
                <a:t>平均计算复杂度高</a:t>
              </a:r>
              <a:r>
                <a:rPr lang="en-US" altLang="zh-CN" sz="2200" dirty="0" smtClean="0">
                  <a:latin typeface="+mj-lt"/>
                  <a:ea typeface="+mj-ea"/>
                </a:rPr>
                <a:t>) </a:t>
              </a:r>
              <a:r>
                <a:rPr lang="zh-CN" altLang="en-US" sz="2200" dirty="0" smtClean="0">
                  <a:latin typeface="+mj-lt"/>
                  <a:ea typeface="+mj-ea"/>
                </a:rPr>
                <a:t>比较</a:t>
              </a:r>
              <a:r>
                <a:rPr lang="en-US" altLang="zh-CN" sz="2200" dirty="0" smtClean="0">
                  <a:latin typeface="+mj-lt"/>
                  <a:ea typeface="+mj-ea"/>
                </a:rPr>
                <a:t>+</a:t>
              </a:r>
              <a:r>
                <a:rPr lang="zh-CN" altLang="en-US" sz="2200" dirty="0" smtClean="0">
                  <a:latin typeface="+mj-lt"/>
                  <a:ea typeface="+mj-ea"/>
                </a:rPr>
                <a:t>移动次数</a:t>
              </a:r>
              <a:endParaRPr lang="zh-CN" altLang="en-US" sz="2200" dirty="0">
                <a:latin typeface="+mj-lt"/>
                <a:ea typeface="+mj-ea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30" y="3456"/>
              <a:ext cx="873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dirty="0" smtClean="0">
                  <a:latin typeface="+mj-lt"/>
                  <a:ea typeface="+mj-ea"/>
                </a:rPr>
                <a:t>复杂排序</a:t>
              </a:r>
              <a:r>
                <a:rPr lang="en-US" altLang="zh-CN" sz="2200" dirty="0" smtClean="0">
                  <a:latin typeface="+mj-lt"/>
                  <a:ea typeface="+mj-ea"/>
                </a:rPr>
                <a:t>(</a:t>
              </a:r>
              <a:r>
                <a:rPr lang="zh-CN" altLang="en-US" sz="2200" dirty="0" smtClean="0">
                  <a:latin typeface="+mj-lt"/>
                  <a:ea typeface="+mj-ea"/>
                </a:rPr>
                <a:t>平均计算复杂度低</a:t>
              </a:r>
              <a:r>
                <a:rPr lang="en-US" altLang="zh-CN" sz="2200" dirty="0" smtClean="0">
                  <a:latin typeface="+mj-lt"/>
                  <a:ea typeface="+mj-ea"/>
                </a:rPr>
                <a:t>)</a:t>
              </a:r>
              <a:endParaRPr lang="zh-CN" altLang="en-US" sz="2200" dirty="0">
                <a:latin typeface="+mj-lt"/>
                <a:ea typeface="+mj-ea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99" y="1187"/>
              <a:ext cx="4080" cy="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+mj-lt"/>
                  <a:ea typeface="+mj-ea"/>
                </a:rPr>
                <a:t> </a:t>
              </a:r>
              <a:r>
                <a:rPr lang="zh-CN" altLang="en-US" sz="2400" dirty="0" smtClean="0">
                  <a:latin typeface="+mj-lt"/>
                  <a:ea typeface="+mj-ea"/>
                </a:rPr>
                <a:t>插入排序</a:t>
              </a:r>
              <a:r>
                <a:rPr lang="en-US" altLang="zh-CN" sz="2400" dirty="0" smtClean="0">
                  <a:latin typeface="+mj-lt"/>
                  <a:ea typeface="+mj-ea"/>
                </a:rPr>
                <a:t>(</a:t>
              </a:r>
              <a:r>
                <a:rPr lang="zh-CN" altLang="en-US" sz="2400" dirty="0">
                  <a:latin typeface="+mj-lt"/>
                  <a:ea typeface="+mj-ea"/>
                </a:rPr>
                <a:t>每</a:t>
              </a:r>
              <a:r>
                <a:rPr lang="zh-CN" altLang="en-US" sz="2400" dirty="0" smtClean="0">
                  <a:latin typeface="+mj-lt"/>
                  <a:ea typeface="+mj-ea"/>
                </a:rPr>
                <a:t>趟第</a:t>
              </a:r>
              <a:r>
                <a:rPr lang="en-US" altLang="zh-CN" sz="2400" dirty="0" err="1" smtClean="0">
                  <a:latin typeface="+mj-lt"/>
                  <a:ea typeface="+mj-ea"/>
                </a:rPr>
                <a:t>i</a:t>
              </a:r>
              <a:r>
                <a:rPr lang="zh-CN" altLang="en-US" sz="2400" dirty="0" smtClean="0">
                  <a:latin typeface="+mj-lt"/>
                  <a:ea typeface="+mj-ea"/>
                </a:rPr>
                <a:t>位置元素插入前</a:t>
              </a:r>
              <a:endParaRPr lang="en-US" altLang="zh-CN" sz="2400" dirty="0" smtClean="0">
                <a:latin typeface="+mj-lt"/>
                <a:ea typeface="+mj-ea"/>
              </a:endParaRPr>
            </a:p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400" dirty="0" smtClean="0">
                  <a:latin typeface="+mj-lt"/>
                  <a:ea typeface="+mj-ea"/>
                </a:rPr>
                <a:t>           面已经排列有序的位置</a:t>
              </a:r>
              <a:r>
                <a:rPr lang="en-US" altLang="zh-CN" sz="2400" dirty="0" smtClean="0">
                  <a:latin typeface="+mj-lt"/>
                  <a:ea typeface="+mj-ea"/>
                </a:rPr>
                <a:t>)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503" y="1822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+mj-lt"/>
                  <a:ea typeface="+mj-ea"/>
                </a:rPr>
                <a:t> </a:t>
              </a:r>
              <a:r>
                <a:rPr lang="zh-CN" altLang="en-US" sz="2400" dirty="0">
                  <a:latin typeface="+mj-lt"/>
                  <a:ea typeface="+mj-ea"/>
                </a:rPr>
                <a:t>选择</a:t>
              </a:r>
              <a:r>
                <a:rPr lang="zh-CN" altLang="en-US" sz="2400" dirty="0" smtClean="0">
                  <a:latin typeface="+mj-lt"/>
                  <a:ea typeface="+mj-ea"/>
                </a:rPr>
                <a:t>排序</a:t>
              </a:r>
              <a:r>
                <a:rPr lang="en-US" altLang="zh-CN" sz="2400" dirty="0" smtClean="0">
                  <a:latin typeface="+mj-lt"/>
                  <a:ea typeface="+mj-ea"/>
                </a:rPr>
                <a:t>(</a:t>
              </a:r>
              <a:r>
                <a:rPr lang="zh-CN" altLang="en-US" sz="2400" dirty="0" smtClean="0">
                  <a:latin typeface="+mj-lt"/>
                  <a:ea typeface="+mj-ea"/>
                </a:rPr>
                <a:t>每趟把最大</a:t>
              </a:r>
              <a:r>
                <a:rPr lang="en-US" altLang="zh-CN" sz="2400" dirty="0" smtClean="0">
                  <a:latin typeface="+mj-lt"/>
                  <a:ea typeface="+mj-ea"/>
                </a:rPr>
                <a:t>/</a:t>
              </a:r>
              <a:r>
                <a:rPr lang="zh-CN" altLang="en-US" sz="2400" dirty="0" smtClean="0">
                  <a:latin typeface="+mj-lt"/>
                  <a:ea typeface="+mj-ea"/>
                </a:rPr>
                <a:t>小的选出来</a:t>
              </a:r>
              <a:r>
                <a:rPr lang="en-US" altLang="zh-CN" sz="2400" dirty="0" smtClean="0">
                  <a:latin typeface="+mj-lt"/>
                  <a:ea typeface="+mj-ea"/>
                </a:rPr>
                <a:t>)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590" y="2304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+mj-lt"/>
                  <a:ea typeface="+mj-ea"/>
                </a:rPr>
                <a:t>冒泡排序</a:t>
              </a:r>
              <a:r>
                <a:rPr lang="en-US" altLang="zh-CN" sz="2400" dirty="0" smtClean="0">
                  <a:latin typeface="+mj-lt"/>
                  <a:ea typeface="+mj-ea"/>
                </a:rPr>
                <a:t>(</a:t>
              </a:r>
              <a:r>
                <a:rPr lang="zh-CN" altLang="en-US" sz="2400" dirty="0" smtClean="0">
                  <a:latin typeface="+mj-lt"/>
                  <a:ea typeface="+mj-ea"/>
                </a:rPr>
                <a:t>每趟依次把最大元素排好</a:t>
              </a:r>
              <a:r>
                <a:rPr lang="en-US" altLang="zh-CN" sz="2400" dirty="0" smtClean="0">
                  <a:latin typeface="+mj-lt"/>
                  <a:ea typeface="+mj-ea"/>
                </a:rPr>
                <a:t>)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2" name="AutoShape 11"/>
            <p:cNvSpPr>
              <a:spLocks/>
            </p:cNvSpPr>
            <p:nvPr/>
          </p:nvSpPr>
          <p:spPr bwMode="auto">
            <a:xfrm>
              <a:off x="1440" y="1344"/>
              <a:ext cx="192" cy="1152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632" y="3072"/>
              <a:ext cx="3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+mj-lt"/>
                  <a:ea typeface="+mj-ea"/>
                </a:rPr>
                <a:t>快速</a:t>
              </a:r>
              <a:r>
                <a:rPr lang="zh-CN" altLang="en-US" sz="2400" dirty="0" smtClean="0">
                  <a:latin typeface="+mj-lt"/>
                  <a:ea typeface="+mj-ea"/>
                </a:rPr>
                <a:t>排序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635" y="3399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+mj-lt"/>
                  <a:ea typeface="+mj-ea"/>
                </a:rPr>
                <a:t>堆排序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632" y="3706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+mj-lt"/>
                  <a:ea typeface="+mj-ea"/>
                </a:rPr>
                <a:t>归并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-413" y="2592"/>
              <a:ext cx="7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latin typeface="+mj-lt"/>
                  <a:ea typeface="+mj-ea"/>
                </a:rPr>
                <a:t>内排序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7" name="AutoShape 16"/>
            <p:cNvSpPr>
              <a:spLocks/>
            </p:cNvSpPr>
            <p:nvPr/>
          </p:nvSpPr>
          <p:spPr bwMode="auto">
            <a:xfrm>
              <a:off x="312" y="1872"/>
              <a:ext cx="240" cy="1728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18" name="AutoShape 17"/>
            <p:cNvSpPr>
              <a:spLocks/>
            </p:cNvSpPr>
            <p:nvPr/>
          </p:nvSpPr>
          <p:spPr bwMode="auto">
            <a:xfrm>
              <a:off x="1488" y="3168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4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7.2 </a:t>
            </a:r>
            <a:r>
              <a:rPr lang="zh-CN" altLang="en-US" sz="4800" dirty="0"/>
              <a:t>插入排序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直接插入排序</a:t>
            </a:r>
            <a:r>
              <a:rPr lang="zh-CN" altLang="en-US" dirty="0" smtClean="0"/>
              <a:t>：</a:t>
            </a:r>
            <a:r>
              <a:rPr lang="zh-CN" altLang="en-US" dirty="0">
                <a:hlinkClick r:id="rId2" action="ppaction://hlinkfile"/>
              </a:rPr>
              <a:t>课件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lnk</a:t>
            </a:r>
            <a:r>
              <a:rPr lang="en-US" altLang="zh-CN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思想</a:t>
            </a:r>
            <a:r>
              <a:rPr lang="zh-CN" altLang="en-US" dirty="0" smtClean="0"/>
              <a:t>：①将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个记录视为有序子序列，依次从第</a:t>
            </a:r>
            <a:r>
              <a:rPr lang="en-US" altLang="zh-CN" dirty="0"/>
              <a:t>2</a:t>
            </a:r>
            <a:r>
              <a:rPr lang="zh-CN" altLang="en-US" dirty="0"/>
              <a:t>个记录开始， </a:t>
            </a:r>
            <a:r>
              <a:rPr lang="zh-CN" altLang="en-US" dirty="0" smtClean="0"/>
              <a:t>②</a:t>
            </a:r>
            <a:r>
              <a:rPr lang="zh-CN" altLang="en-US" b="1" dirty="0">
                <a:solidFill>
                  <a:srgbClr val="C00000"/>
                </a:solidFill>
              </a:rPr>
              <a:t>逐个将每个记录插入到前面已排好序 的序列中</a:t>
            </a:r>
          </a:p>
          <a:p>
            <a:pPr lvl="1"/>
            <a:r>
              <a:rPr lang="zh-CN" altLang="en-US" dirty="0"/>
              <a:t>即：</a:t>
            </a:r>
          </a:p>
        </p:txBody>
      </p:sp>
      <p:grpSp>
        <p:nvGrpSpPr>
          <p:cNvPr id="14358" name="Group 22"/>
          <p:cNvGrpSpPr>
            <a:grpSpLocks/>
          </p:cNvGrpSpPr>
          <p:nvPr/>
        </p:nvGrpSpPr>
        <p:grpSpPr bwMode="auto">
          <a:xfrm>
            <a:off x="2952328" y="4370040"/>
            <a:ext cx="4572000" cy="1219200"/>
            <a:chOff x="1056" y="2208"/>
            <a:chExt cx="2880" cy="768"/>
          </a:xfrm>
        </p:grpSpPr>
        <p:grpSp>
          <p:nvGrpSpPr>
            <p:cNvPr id="14354" name="Group 18"/>
            <p:cNvGrpSpPr>
              <a:grpSpLocks/>
            </p:cNvGrpSpPr>
            <p:nvPr/>
          </p:nvGrpSpPr>
          <p:grpSpPr bwMode="auto">
            <a:xfrm>
              <a:off x="1056" y="2208"/>
              <a:ext cx="2880" cy="624"/>
              <a:chOff x="1056" y="1968"/>
              <a:chExt cx="2880" cy="624"/>
            </a:xfrm>
          </p:grpSpPr>
          <p:grpSp>
            <p:nvGrpSpPr>
              <p:cNvPr id="14352" name="Group 16"/>
              <p:cNvGrpSpPr>
                <a:grpSpLocks/>
              </p:cNvGrpSpPr>
              <p:nvPr/>
            </p:nvGrpSpPr>
            <p:grpSpPr bwMode="auto">
              <a:xfrm>
                <a:off x="1056" y="2208"/>
                <a:ext cx="2880" cy="384"/>
                <a:chOff x="1056" y="2208"/>
                <a:chExt cx="2880" cy="384"/>
              </a:xfrm>
            </p:grpSpPr>
            <p:grpSp>
              <p:nvGrpSpPr>
                <p:cNvPr id="14350" name="Group 14"/>
                <p:cNvGrpSpPr>
                  <a:grpSpLocks/>
                </p:cNvGrpSpPr>
                <p:nvPr/>
              </p:nvGrpSpPr>
              <p:grpSpPr bwMode="auto">
                <a:xfrm>
                  <a:off x="1056" y="2216"/>
                  <a:ext cx="1488" cy="336"/>
                  <a:chOff x="1056" y="2736"/>
                  <a:chExt cx="1488" cy="336"/>
                </a:xfrm>
              </p:grpSpPr>
              <p:sp>
                <p:nvSpPr>
                  <p:cNvPr id="1434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1488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zh-CN" sz="3200"/>
                      <a:t>    r</a:t>
                    </a:r>
                    <a:r>
                      <a:rPr lang="en-US" altLang="zh-CN" sz="3200" baseline="-25000"/>
                      <a:t>1</a:t>
                    </a:r>
                    <a:r>
                      <a:rPr lang="en-US" altLang="zh-CN" sz="3200"/>
                      <a:t>  r</a:t>
                    </a:r>
                    <a:r>
                      <a:rPr lang="en-US" altLang="zh-CN" sz="3200" baseline="-25000"/>
                      <a:t>2 </a:t>
                    </a:r>
                    <a:r>
                      <a:rPr lang="en-US" altLang="zh-CN" sz="3200"/>
                      <a:t>…. r</a:t>
                    </a:r>
                    <a:r>
                      <a:rPr lang="en-US" altLang="zh-CN" sz="3200" baseline="-25000"/>
                      <a:t>i-1</a:t>
                    </a:r>
                    <a:r>
                      <a:rPr lang="en-US" altLang="zh-CN" sz="3200"/>
                      <a:t> </a:t>
                    </a:r>
                  </a:p>
                </p:txBody>
              </p:sp>
              <p:sp>
                <p:nvSpPr>
                  <p:cNvPr id="14341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73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2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73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73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73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51" name="Group 15"/>
                <p:cNvGrpSpPr>
                  <a:grpSpLocks/>
                </p:cNvGrpSpPr>
                <p:nvPr/>
              </p:nvGrpSpPr>
              <p:grpSpPr bwMode="auto">
                <a:xfrm>
                  <a:off x="2544" y="2208"/>
                  <a:ext cx="1392" cy="384"/>
                  <a:chOff x="2544" y="2208"/>
                  <a:chExt cx="1392" cy="384"/>
                </a:xfrm>
              </p:grpSpPr>
              <p:sp>
                <p:nvSpPr>
                  <p:cNvPr id="14340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208"/>
                    <a:ext cx="1392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zh-CN" sz="3200"/>
                      <a:t> r</a:t>
                    </a:r>
                    <a:r>
                      <a:rPr lang="en-US" altLang="zh-CN" sz="3200" baseline="-25000"/>
                      <a:t>i </a:t>
                    </a:r>
                    <a:r>
                      <a:rPr lang="en-US" altLang="zh-CN" sz="3200"/>
                      <a:t>  r</a:t>
                    </a:r>
                    <a:r>
                      <a:rPr lang="en-US" altLang="zh-CN" sz="3200" baseline="-25000"/>
                      <a:t>i+1  </a:t>
                    </a:r>
                    <a:r>
                      <a:rPr lang="en-US" altLang="zh-CN" sz="3200"/>
                      <a:t>…  r</a:t>
                    </a:r>
                    <a:r>
                      <a:rPr lang="en-US" altLang="zh-CN" sz="3200" baseline="-25000"/>
                      <a:t>n</a:t>
                    </a:r>
                    <a:endParaRPr lang="en-US" altLang="zh-CN" sz="3200"/>
                  </a:p>
                </p:txBody>
              </p:sp>
              <p:sp>
                <p:nvSpPr>
                  <p:cNvPr id="1434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208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2208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208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353" name="Rectangle 17"/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2880" cy="240"/>
              </a:xfrm>
              <a:prstGeom prst="rect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>
                    <a:solidFill>
                      <a:schemeClr val="bg1"/>
                    </a:solidFill>
                  </a:rPr>
                  <a:t>0    1    2   …   i-1    i     i+1   …   n </a:t>
                </a:r>
              </a:p>
            </p:txBody>
          </p:sp>
        </p:grpSp>
        <p:grpSp>
          <p:nvGrpSpPr>
            <p:cNvPr id="14357" name="Group 21"/>
            <p:cNvGrpSpPr>
              <a:grpSpLocks/>
            </p:cNvGrpSpPr>
            <p:nvPr/>
          </p:nvGrpSpPr>
          <p:grpSpPr bwMode="auto">
            <a:xfrm>
              <a:off x="1056" y="2784"/>
              <a:ext cx="2880" cy="192"/>
              <a:chOff x="1056" y="2784"/>
              <a:chExt cx="2880" cy="192"/>
            </a:xfrm>
          </p:grpSpPr>
          <p:sp>
            <p:nvSpPr>
              <p:cNvPr id="14355" name="Rectangle 19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有序序列                      无序序列</a:t>
                </a:r>
              </a:p>
            </p:txBody>
          </p:sp>
          <p:sp>
            <p:nvSpPr>
              <p:cNvPr id="14356" name="Line 20"/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7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936104"/>
            <a:ext cx="9361040" cy="5921896"/>
          </a:xfrm>
          <a:solidFill>
            <a:schemeClr val="accent3">
              <a:lumMod val="90000"/>
            </a:schemeClr>
          </a:solidFill>
          <a:ln>
            <a:noFill/>
          </a:ln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zh-CN" altLang="en-US" sz="2800" dirty="0"/>
              <a:t>算法：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从后</a:t>
            </a:r>
            <a:r>
              <a:rPr lang="zh-CN" altLang="en-US" dirty="0" smtClean="0"/>
              <a:t>往前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</a:t>
            </a:r>
            <a:r>
              <a:rPr lang="en-US" altLang="zh-CN" dirty="0" err="1"/>
              <a:t>i</a:t>
            </a:r>
            <a:r>
              <a:rPr lang="en-US" altLang="zh-CN" dirty="0"/>
              <a:t> -1</a:t>
            </a:r>
            <a:r>
              <a:rPr lang="zh-CN" altLang="en-US" dirty="0"/>
              <a:t>个位置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) </a:t>
            </a:r>
            <a:r>
              <a:rPr lang="zh-CN" altLang="en-US" dirty="0" smtClean="0"/>
              <a:t>查找</a:t>
            </a:r>
            <a:r>
              <a:rPr lang="zh-CN" altLang="en-US" dirty="0"/>
              <a:t>插入位置，并逐个后移元素</a:t>
            </a:r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插入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C00000"/>
                </a:solidFill>
              </a:rPr>
              <a:t>第一趟工作很少，仅前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个元素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程序段</a:t>
            </a:r>
            <a:r>
              <a:rPr lang="zh-CN" altLang="en-US" sz="2800" dirty="0" smtClean="0"/>
              <a:t>：</a:t>
            </a:r>
            <a:r>
              <a:rPr lang="en-US" altLang="zh-CN" dirty="0"/>
              <a:t> </a:t>
            </a:r>
            <a:r>
              <a:rPr lang="en-US" altLang="zh-CN" sz="2000" dirty="0"/>
              <a:t>sequent </a:t>
            </a:r>
            <a:r>
              <a:rPr lang="en-US" altLang="zh-CN" sz="2000" dirty="0" smtClean="0"/>
              <a:t>list </a:t>
            </a:r>
            <a:r>
              <a:rPr lang="zh-CN" altLang="en-US" sz="2000" dirty="0" smtClean="0"/>
              <a:t>顺序表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 (</a:t>
            </a:r>
            <a:r>
              <a:rPr lang="zh-CN" altLang="en-US" sz="2000" dirty="0" smtClean="0"/>
              <a:t>注意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教材中</a:t>
            </a:r>
            <a:r>
              <a:rPr lang="en-US" altLang="zh-CN" sz="2000" dirty="0" smtClean="0"/>
              <a:t>L[0]</a:t>
            </a:r>
            <a:r>
              <a:rPr lang="zh-CN" altLang="en-US" sz="2000" dirty="0" smtClean="0"/>
              <a:t>预留 </a:t>
            </a:r>
            <a:r>
              <a:rPr lang="en-US" altLang="zh-CN" sz="2000" dirty="0" smtClean="0"/>
              <a:t>L[1~N]</a:t>
            </a:r>
            <a:r>
              <a:rPr lang="zh-CN" altLang="en-US" sz="2000" dirty="0" smtClean="0"/>
              <a:t>是标的数据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en-US" altLang="zh-CN" dirty="0"/>
              <a:t>;i&lt;=</a:t>
            </a:r>
            <a:r>
              <a:rPr lang="en-US" altLang="zh-CN" dirty="0" err="1"/>
              <a:t>L.length;i</a:t>
            </a:r>
            <a:r>
              <a:rPr lang="en-US" altLang="zh-CN" dirty="0"/>
              <a:t>++)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zh-CN" dirty="0"/>
              <a:t>		if (</a:t>
            </a:r>
            <a:r>
              <a:rPr lang="en-US" altLang="zh-CN" dirty="0" err="1"/>
              <a:t>L.elem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].key &lt; </a:t>
            </a:r>
            <a:r>
              <a:rPr lang="en-US" altLang="zh-CN" dirty="0" err="1"/>
              <a:t>L.elem</a:t>
            </a:r>
            <a:r>
              <a:rPr lang="en-US" altLang="zh-CN" dirty="0"/>
              <a:t>[i-1].key) </a:t>
            </a:r>
          </a:p>
          <a:p>
            <a:pPr lvl="2">
              <a:lnSpc>
                <a:spcPct val="30000"/>
              </a:lnSpc>
              <a:buFontTx/>
              <a:buNone/>
            </a:pPr>
            <a:r>
              <a:rPr lang="en-US" altLang="zh-CN" dirty="0"/>
              <a:t>		{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zh-CN" dirty="0"/>
              <a:t>                 </a:t>
            </a:r>
            <a:r>
              <a:rPr lang="en-US" altLang="zh-CN" dirty="0" err="1"/>
              <a:t>L.elem</a:t>
            </a:r>
            <a:r>
              <a:rPr lang="en-US" altLang="zh-CN" dirty="0"/>
              <a:t>[0] = </a:t>
            </a:r>
            <a:r>
              <a:rPr lang="en-US" altLang="zh-CN" dirty="0" err="1"/>
              <a:t>L.elem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 		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复制监视哨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zh-CN" altLang="en-US" dirty="0"/>
              <a:t>                 </a:t>
            </a:r>
            <a:r>
              <a:rPr lang="en-US" altLang="zh-CN" dirty="0"/>
              <a:t>for(j = </a:t>
            </a:r>
            <a:r>
              <a:rPr lang="en-US" altLang="zh-CN" dirty="0" err="1"/>
              <a:t>i</a:t>
            </a:r>
            <a:r>
              <a:rPr lang="en-US" altLang="zh-CN" dirty="0"/>
              <a:t> - 1;  </a:t>
            </a:r>
            <a:r>
              <a:rPr lang="en-US" altLang="zh-CN" dirty="0" err="1"/>
              <a:t>L.elem</a:t>
            </a:r>
            <a:r>
              <a:rPr lang="en-US" altLang="zh-CN" dirty="0"/>
              <a:t>[0].key &lt; </a:t>
            </a:r>
            <a:r>
              <a:rPr lang="en-US" altLang="zh-CN" dirty="0" err="1"/>
              <a:t>L.elem</a:t>
            </a:r>
            <a:r>
              <a:rPr lang="en-US" altLang="zh-CN" dirty="0"/>
              <a:t>[j].key;  j--)  {</a:t>
            </a:r>
            <a:endParaRPr lang="en-US" altLang="zh-CN" dirty="0" smtClean="0"/>
          </a:p>
          <a:p>
            <a:pPr lvl="2">
              <a:lnSpc>
                <a:spcPct val="60000"/>
              </a:lnSpc>
              <a:buFontTx/>
              <a:buNone/>
            </a:pPr>
            <a:r>
              <a:rPr lang="en-US" altLang="zh-CN" sz="1200" dirty="0">
                <a:solidFill>
                  <a:srgbClr val="66FF33"/>
                </a:solidFill>
              </a:rPr>
              <a:t>	</a:t>
            </a:r>
            <a:r>
              <a:rPr lang="en-US" altLang="zh-CN" sz="1200" dirty="0" smtClean="0">
                <a:solidFill>
                  <a:srgbClr val="66FF33"/>
                </a:solidFill>
              </a:rPr>
              <a:t>						</a:t>
            </a:r>
            <a:r>
              <a:rPr lang="en-US" altLang="zh-CN" sz="1800" dirty="0" smtClean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查找插入位置</a:t>
            </a:r>
          </a:p>
          <a:p>
            <a:pPr lvl="2">
              <a:lnSpc>
                <a:spcPct val="100000"/>
              </a:lnSpc>
              <a:buNone/>
            </a:pPr>
            <a:r>
              <a:rPr lang="zh-CN" altLang="en-US" dirty="0"/>
              <a:t>                         </a:t>
            </a:r>
            <a:r>
              <a:rPr lang="en-US" altLang="zh-CN" dirty="0" err="1"/>
              <a:t>L.elem</a:t>
            </a:r>
            <a:r>
              <a:rPr lang="en-US" altLang="zh-CN" dirty="0"/>
              <a:t>[j+1] = </a:t>
            </a:r>
            <a:r>
              <a:rPr lang="en-US" altLang="zh-CN" dirty="0" err="1"/>
              <a:t>L.elem</a:t>
            </a:r>
            <a:r>
              <a:rPr lang="en-US" altLang="zh-CN" dirty="0"/>
              <a:t>[j]; </a:t>
            </a:r>
            <a:r>
              <a:rPr lang="en-US" altLang="zh-CN" dirty="0" smtClean="0"/>
              <a:t>}          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后移元素</a:t>
            </a:r>
          </a:p>
          <a:p>
            <a:pPr lvl="2">
              <a:lnSpc>
                <a:spcPct val="100000"/>
              </a:lnSpc>
              <a:buNone/>
            </a:pPr>
            <a:r>
              <a:rPr lang="zh-CN" altLang="en-US" dirty="0"/>
              <a:t>                 </a:t>
            </a:r>
            <a:r>
              <a:rPr lang="en-US" altLang="zh-CN" dirty="0" err="1"/>
              <a:t>L.elem</a:t>
            </a:r>
            <a:r>
              <a:rPr lang="en-US" altLang="zh-CN" dirty="0"/>
              <a:t>[j+1] = </a:t>
            </a:r>
            <a:r>
              <a:rPr lang="en-US" altLang="zh-CN" dirty="0" err="1"/>
              <a:t>L.elem</a:t>
            </a:r>
            <a:r>
              <a:rPr lang="en-US" altLang="zh-CN" dirty="0"/>
              <a:t>[0];                   	</a:t>
            </a:r>
            <a:r>
              <a:rPr lang="en-US" altLang="zh-CN" dirty="0">
                <a:solidFill>
                  <a:srgbClr val="00B050"/>
                </a:solidFill>
              </a:rPr>
              <a:t> //</a:t>
            </a:r>
            <a:r>
              <a:rPr lang="zh-CN" altLang="en-US" dirty="0">
                <a:solidFill>
                  <a:srgbClr val="00B050"/>
                </a:solidFill>
              </a:rPr>
              <a:t>插入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}//</a:t>
            </a:r>
            <a:r>
              <a:rPr lang="en-US" altLang="zh-CN" dirty="0" smtClean="0"/>
              <a:t>if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zh-CN" dirty="0" smtClean="0"/>
              <a:t>}//for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5112348" y="1066897"/>
            <a:ext cx="785908" cy="961926"/>
            <a:chOff x="5508104" y="1066897"/>
            <a:chExt cx="711082" cy="1192760"/>
          </a:xfrm>
        </p:grpSpPr>
        <p:sp>
          <p:nvSpPr>
            <p:cNvPr id="2" name="TextBox 1"/>
            <p:cNvSpPr txBox="1"/>
            <p:nvPr/>
          </p:nvSpPr>
          <p:spPr>
            <a:xfrm>
              <a:off x="5571486" y="1797991"/>
              <a:ext cx="647700" cy="46166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j</a:t>
              </a:r>
              <a:endParaRPr lang="zh-CN" altLang="en-US" sz="2400" dirty="0"/>
            </a:p>
          </p:txBody>
        </p:sp>
        <p:sp>
          <p:nvSpPr>
            <p:cNvPr id="23" name="AutoShape 43"/>
            <p:cNvSpPr>
              <a:spLocks noChangeArrowheads="1"/>
            </p:cNvSpPr>
            <p:nvPr/>
          </p:nvSpPr>
          <p:spPr bwMode="auto">
            <a:xfrm flipV="1">
              <a:off x="5508104" y="1066897"/>
              <a:ext cx="76200" cy="731094"/>
            </a:xfrm>
            <a:prstGeom prst="downArrow">
              <a:avLst>
                <a:gd name="adj1" fmla="val 50000"/>
                <a:gd name="adj2" fmla="val 200000"/>
              </a:avLst>
            </a:prstGeom>
            <a:solidFill>
              <a:srgbClr val="0066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63882" y="116632"/>
            <a:ext cx="4572000" cy="1219200"/>
            <a:chOff x="1056" y="2208"/>
            <a:chExt cx="2880" cy="768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056" y="2208"/>
              <a:ext cx="2880" cy="624"/>
              <a:chOff x="1056" y="1968"/>
              <a:chExt cx="2880" cy="624"/>
            </a:xfrm>
          </p:grpSpPr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>
                <a:off x="1056" y="2208"/>
                <a:ext cx="2880" cy="384"/>
                <a:chOff x="1056" y="2208"/>
                <a:chExt cx="2880" cy="384"/>
              </a:xfrm>
            </p:grpSpPr>
            <p:grpSp>
              <p:nvGrpSpPr>
                <p:cNvPr id="11" name="Group 14"/>
                <p:cNvGrpSpPr>
                  <a:grpSpLocks/>
                </p:cNvGrpSpPr>
                <p:nvPr/>
              </p:nvGrpSpPr>
              <p:grpSpPr bwMode="auto">
                <a:xfrm>
                  <a:off x="1056" y="2216"/>
                  <a:ext cx="1488" cy="336"/>
                  <a:chOff x="1056" y="2736"/>
                  <a:chExt cx="1488" cy="336"/>
                </a:xfrm>
              </p:grpSpPr>
              <p:sp>
                <p:nvSpPr>
                  <p:cNvPr id="1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1488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rIns="0" anchor="ctr"/>
                  <a:lstStyle/>
                  <a:p>
                    <a:r>
                      <a:rPr lang="en-US" altLang="zh-CN" sz="2000" dirty="0"/>
                      <a:t> </a:t>
                    </a:r>
                    <a:r>
                      <a:rPr lang="en-US" altLang="zh-CN" sz="2000" dirty="0" smtClean="0"/>
                      <a:t>17   1     4     19    23</a:t>
                    </a:r>
                    <a:endParaRPr lang="en-US" altLang="zh-CN" sz="2000" dirty="0"/>
                  </a:p>
                </p:txBody>
              </p:sp>
              <p:sp>
                <p:nvSpPr>
                  <p:cNvPr id="18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73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73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73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73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15"/>
                <p:cNvGrpSpPr>
                  <a:grpSpLocks/>
                </p:cNvGrpSpPr>
                <p:nvPr/>
              </p:nvGrpSpPr>
              <p:grpSpPr bwMode="auto">
                <a:xfrm>
                  <a:off x="2544" y="2208"/>
                  <a:ext cx="1392" cy="384"/>
                  <a:chOff x="2544" y="2208"/>
                  <a:chExt cx="1392" cy="384"/>
                </a:xfrm>
              </p:grpSpPr>
              <p:sp>
                <p:nvSpPr>
                  <p:cNvPr id="13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216"/>
                    <a:ext cx="1392" cy="32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zh-CN" sz="2000" dirty="0"/>
                      <a:t> 17   </a:t>
                    </a:r>
                    <a:r>
                      <a:rPr lang="en-US" altLang="zh-CN" sz="2000" dirty="0" smtClean="0"/>
                      <a:t>  6        2      37</a:t>
                    </a:r>
                    <a:endParaRPr lang="en-US" altLang="zh-CN" sz="2000" dirty="0"/>
                  </a:p>
                </p:txBody>
              </p:sp>
              <p:sp>
                <p:nvSpPr>
                  <p:cNvPr id="1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208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2208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208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" name="Rectangle 17"/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2880" cy="240"/>
              </a:xfrm>
              <a:prstGeom prst="rect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0    1    2   …   i-1    </a:t>
                </a:r>
                <a:r>
                  <a:rPr lang="en-US" altLang="zh-CN" sz="24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     i+1   …   n </a:t>
                </a: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056" y="2784"/>
              <a:ext cx="2880" cy="192"/>
              <a:chOff x="1056" y="2784"/>
              <a:chExt cx="2880" cy="192"/>
            </a:xfrm>
          </p:grpSpPr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有序序列                      无序序列</a:t>
                </a:r>
              </a:p>
            </p:txBody>
          </p:sp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063882" y="116632"/>
            <a:ext cx="4585934" cy="1219200"/>
            <a:chOff x="4140082" y="2564904"/>
            <a:chExt cx="4585934" cy="1219200"/>
          </a:xfrm>
        </p:grpSpPr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6516216" y="2924944"/>
              <a:ext cx="2209800" cy="5670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dirty="0"/>
                <a:t> 17   </a:t>
              </a:r>
              <a:r>
                <a:rPr lang="en-US" altLang="zh-CN" sz="2000" dirty="0" smtClean="0"/>
                <a:t>  6        2      37</a:t>
              </a:r>
              <a:endParaRPr lang="en-US" altLang="zh-CN" sz="2000" dirty="0"/>
            </a:p>
          </p:txBody>
        </p:sp>
        <p:grpSp>
          <p:nvGrpSpPr>
            <p:cNvPr id="48" name="Group 22"/>
            <p:cNvGrpSpPr>
              <a:grpSpLocks/>
            </p:cNvGrpSpPr>
            <p:nvPr/>
          </p:nvGrpSpPr>
          <p:grpSpPr bwMode="auto">
            <a:xfrm>
              <a:off x="4140082" y="2564904"/>
              <a:ext cx="4585934" cy="1219200"/>
              <a:chOff x="1056" y="2208"/>
              <a:chExt cx="2880" cy="768"/>
            </a:xfrm>
          </p:grpSpPr>
          <p:grpSp>
            <p:nvGrpSpPr>
              <p:cNvPr id="49" name="Group 18"/>
              <p:cNvGrpSpPr>
                <a:grpSpLocks/>
              </p:cNvGrpSpPr>
              <p:nvPr/>
            </p:nvGrpSpPr>
            <p:grpSpPr bwMode="auto">
              <a:xfrm>
                <a:off x="1056" y="2208"/>
                <a:ext cx="2880" cy="624"/>
                <a:chOff x="1056" y="1968"/>
                <a:chExt cx="2880" cy="624"/>
              </a:xfrm>
            </p:grpSpPr>
            <p:grpSp>
              <p:nvGrpSpPr>
                <p:cNvPr id="53" name="Group 16"/>
                <p:cNvGrpSpPr>
                  <a:grpSpLocks/>
                </p:cNvGrpSpPr>
                <p:nvPr/>
              </p:nvGrpSpPr>
              <p:grpSpPr bwMode="auto">
                <a:xfrm>
                  <a:off x="1056" y="2208"/>
                  <a:ext cx="2592" cy="384"/>
                  <a:chOff x="1056" y="2208"/>
                  <a:chExt cx="2592" cy="384"/>
                </a:xfrm>
              </p:grpSpPr>
              <p:grpSp>
                <p:nvGrpSpPr>
                  <p:cNvPr id="55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056" y="2216"/>
                    <a:ext cx="1821" cy="336"/>
                    <a:chOff x="1056" y="2736"/>
                    <a:chExt cx="1821" cy="336"/>
                  </a:xfrm>
                </p:grpSpPr>
                <p:sp>
                  <p:nvSpPr>
                    <p:cNvPr id="61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736"/>
                      <a:ext cx="1821" cy="33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0" rIns="0" anchor="ctr"/>
                    <a:lstStyle/>
                    <a:p>
                      <a:r>
                        <a:rPr lang="en-US" altLang="zh-CN" sz="2000" dirty="0"/>
                        <a:t> </a:t>
                      </a:r>
                      <a:r>
                        <a:rPr lang="en-US" altLang="zh-CN" sz="2000" dirty="0" smtClean="0"/>
                        <a:t>17   1     4     19     19    23</a:t>
                      </a:r>
                      <a:endParaRPr lang="en-US" altLang="zh-CN" sz="2000" dirty="0"/>
                    </a:p>
                  </p:txBody>
                </p:sp>
                <p:sp>
                  <p:nvSpPr>
                    <p:cNvPr id="62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2736"/>
                      <a:ext cx="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2736"/>
                      <a:ext cx="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736"/>
                      <a:ext cx="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736"/>
                      <a:ext cx="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880" y="2208"/>
                    <a:ext cx="768" cy="384"/>
                    <a:chOff x="2880" y="2208"/>
                    <a:chExt cx="768" cy="384"/>
                  </a:xfrm>
                </p:grpSpPr>
                <p:sp>
                  <p:nvSpPr>
                    <p:cNvPr id="5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2208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2208"/>
                      <a:ext cx="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2208"/>
                      <a:ext cx="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4" name="Rectangle 17"/>
                <p:cNvSpPr>
                  <a:spLocks noChangeArrowheads="1"/>
                </p:cNvSpPr>
                <p:nvPr/>
              </p:nvSpPr>
              <p:spPr bwMode="auto">
                <a:xfrm>
                  <a:off x="1056" y="1968"/>
                  <a:ext cx="2880" cy="240"/>
                </a:xfrm>
                <a:prstGeom prst="rect">
                  <a:avLst/>
                </a:prstGeom>
                <a:solidFill>
                  <a:srgbClr val="0000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sz="2400" dirty="0">
                      <a:solidFill>
                        <a:schemeClr val="bg1"/>
                      </a:solidFill>
                    </a:rPr>
                    <a:t>0    1    2   …   i-1    </a:t>
                  </a:r>
                  <a:r>
                    <a:rPr lang="en-US" altLang="zh-CN" sz="2400" dirty="0" err="1">
                      <a:solidFill>
                        <a:schemeClr val="bg1"/>
                      </a:solidFill>
                    </a:rPr>
                    <a:t>i</a:t>
                  </a:r>
                  <a:r>
                    <a:rPr lang="en-US" altLang="zh-CN" sz="2400" dirty="0">
                      <a:solidFill>
                        <a:schemeClr val="bg1"/>
                      </a:solidFill>
                    </a:rPr>
                    <a:t>     i+1   …   n </a:t>
                  </a:r>
                </a:p>
              </p:txBody>
            </p:sp>
          </p:grpSp>
          <p:grpSp>
            <p:nvGrpSpPr>
              <p:cNvPr id="50" name="Group 21"/>
              <p:cNvGrpSpPr>
                <a:grpSpLocks/>
              </p:cNvGrpSpPr>
              <p:nvPr/>
            </p:nvGrpSpPr>
            <p:grpSpPr bwMode="auto">
              <a:xfrm>
                <a:off x="1056" y="2784"/>
                <a:ext cx="2880" cy="192"/>
                <a:chOff x="1056" y="2784"/>
                <a:chExt cx="2880" cy="192"/>
              </a:xfrm>
            </p:grpSpPr>
            <p:sp>
              <p:nvSpPr>
                <p:cNvPr id="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056" y="2784"/>
                  <a:ext cx="2880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/>
                    <a:t>有序序列                      无序序列</a:t>
                  </a:r>
                </a:p>
              </p:txBody>
            </p:sp>
            <p:sp>
              <p:nvSpPr>
                <p:cNvPr id="52" name="Line 20"/>
                <p:cNvSpPr>
                  <a:spLocks noChangeShapeType="1"/>
                </p:cNvSpPr>
                <p:nvPr/>
              </p:nvSpPr>
              <p:spPr bwMode="auto">
                <a:xfrm>
                  <a:off x="2544" y="278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2" name="AutoShape 41"/>
          <p:cNvSpPr>
            <a:spLocks noChangeArrowheads="1"/>
          </p:cNvSpPr>
          <p:nvPr/>
        </p:nvSpPr>
        <p:spPr bwMode="auto">
          <a:xfrm>
            <a:off x="6800056" y="-111968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5417376" y="519336"/>
            <a:ext cx="427726" cy="51169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r>
              <a:rPr lang="en-US" altLang="zh-CN" sz="2000" dirty="0"/>
              <a:t> </a:t>
            </a:r>
            <a:r>
              <a:rPr lang="en-US" altLang="zh-CN" sz="2000" dirty="0" smtClean="0"/>
              <a:t>17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57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633413"/>
            <a:ext cx="7605985" cy="6224587"/>
          </a:xfrm>
        </p:spPr>
        <p:txBody>
          <a:bodyPr/>
          <a:lstStyle/>
          <a:p>
            <a:pPr lvl="1"/>
            <a:r>
              <a:rPr lang="zh-CN" altLang="en-US" dirty="0">
                <a:solidFill>
                  <a:schemeClr val="hlink"/>
                </a:solidFill>
                <a:latin typeface="+mj-lt"/>
                <a:ea typeface="+mj-ea"/>
              </a:rPr>
              <a:t>稳定性：稳定</a:t>
            </a:r>
          </a:p>
          <a:p>
            <a:pPr lvl="1"/>
            <a:r>
              <a:rPr lang="zh-CN" altLang="en-US" dirty="0">
                <a:solidFill>
                  <a:schemeClr val="hlink"/>
                </a:solidFill>
                <a:latin typeface="+mj-lt"/>
                <a:ea typeface="+mj-ea"/>
              </a:rPr>
              <a:t>时间复杂度：</a:t>
            </a:r>
            <a:r>
              <a:rPr lang="en-US" altLang="zh-CN" dirty="0">
                <a:solidFill>
                  <a:schemeClr val="hlink"/>
                </a:solidFill>
                <a:latin typeface="+mj-lt"/>
                <a:ea typeface="+mj-ea"/>
              </a:rPr>
              <a:t>O(n</a:t>
            </a:r>
            <a:r>
              <a:rPr lang="en-US" altLang="zh-CN" baseline="20000" dirty="0">
                <a:solidFill>
                  <a:schemeClr val="hlink"/>
                </a:solidFill>
                <a:latin typeface="+mj-lt"/>
                <a:ea typeface="+mj-ea"/>
              </a:rPr>
              <a:t>2</a:t>
            </a:r>
            <a:r>
              <a:rPr lang="en-US" altLang="zh-CN" dirty="0">
                <a:solidFill>
                  <a:schemeClr val="hlink"/>
                </a:solidFill>
                <a:latin typeface="+mj-lt"/>
                <a:ea typeface="+mj-ea"/>
              </a:rPr>
              <a:t>)</a:t>
            </a:r>
          </a:p>
          <a:p>
            <a:pPr lvl="2">
              <a:buSzPct val="75000"/>
            </a:pPr>
            <a:r>
              <a:rPr lang="zh-CN" altLang="en-US" dirty="0">
                <a:latin typeface="+mj-lt"/>
                <a:ea typeface="+mj-ea"/>
              </a:rPr>
              <a:t>最好情况下</a:t>
            </a:r>
            <a:r>
              <a:rPr lang="en-US" altLang="zh-CN" dirty="0">
                <a:latin typeface="+mj-lt"/>
                <a:ea typeface="+mj-ea"/>
              </a:rPr>
              <a:t>(</a:t>
            </a:r>
            <a:r>
              <a:rPr lang="zh-CN" altLang="en-US" dirty="0">
                <a:latin typeface="+mj-lt"/>
                <a:ea typeface="+mj-ea"/>
              </a:rPr>
              <a:t>正序</a:t>
            </a:r>
            <a:r>
              <a:rPr lang="en-US" altLang="zh-CN" dirty="0">
                <a:latin typeface="+mj-lt"/>
                <a:ea typeface="+mj-ea"/>
              </a:rPr>
              <a:t>)</a:t>
            </a:r>
          </a:p>
          <a:p>
            <a:pPr lvl="3">
              <a:buSzPct val="75000"/>
              <a:buFont typeface="Wingdings 2" pitchFamily="18" charset="2"/>
              <a:buChar char="C"/>
            </a:pPr>
            <a:r>
              <a:rPr lang="zh-CN" altLang="en-US" dirty="0">
                <a:latin typeface="+mj-lt"/>
                <a:ea typeface="+mj-ea"/>
              </a:rPr>
              <a:t>移动次数为：</a:t>
            </a:r>
            <a:r>
              <a:rPr lang="en-US" altLang="zh-CN" dirty="0">
                <a:latin typeface="+mj-lt"/>
                <a:ea typeface="+mj-ea"/>
              </a:rPr>
              <a:t>0</a:t>
            </a:r>
          </a:p>
          <a:p>
            <a:pPr lvl="3">
              <a:buSzPct val="75000"/>
              <a:buFont typeface="Wingdings 2" pitchFamily="18" charset="2"/>
              <a:buChar char="C"/>
            </a:pPr>
            <a:r>
              <a:rPr lang="zh-CN" altLang="en-US" dirty="0">
                <a:latin typeface="+mj-lt"/>
                <a:ea typeface="+mj-ea"/>
              </a:rPr>
              <a:t>比较次数为：</a:t>
            </a:r>
            <a:r>
              <a:rPr lang="en-US" altLang="zh-CN" dirty="0">
                <a:latin typeface="+mj-lt"/>
                <a:ea typeface="+mj-ea"/>
              </a:rPr>
              <a:t>n – 1</a:t>
            </a:r>
            <a:r>
              <a:rPr lang="zh-CN" altLang="en-US" dirty="0">
                <a:latin typeface="+mj-lt"/>
                <a:ea typeface="+mj-ea"/>
              </a:rPr>
              <a:t>；</a:t>
            </a:r>
          </a:p>
          <a:p>
            <a:pPr lvl="2">
              <a:buSzPct val="75000"/>
            </a:pPr>
            <a:r>
              <a:rPr lang="zh-CN" altLang="en-US" dirty="0">
                <a:latin typeface="+mj-lt"/>
                <a:ea typeface="+mj-ea"/>
              </a:rPr>
              <a:t>最坏情况下</a:t>
            </a:r>
            <a:r>
              <a:rPr lang="en-US" altLang="zh-CN" dirty="0">
                <a:latin typeface="+mj-lt"/>
                <a:ea typeface="+mj-ea"/>
              </a:rPr>
              <a:t>(</a:t>
            </a:r>
            <a:r>
              <a:rPr lang="zh-CN" altLang="en-US" dirty="0">
                <a:latin typeface="+mj-lt"/>
                <a:ea typeface="+mj-ea"/>
              </a:rPr>
              <a:t>逆序</a:t>
            </a:r>
            <a:r>
              <a:rPr lang="en-US" altLang="zh-CN" dirty="0">
                <a:latin typeface="+mj-lt"/>
                <a:ea typeface="+mj-ea"/>
              </a:rPr>
              <a:t>)</a:t>
            </a:r>
          </a:p>
          <a:p>
            <a:pPr lvl="3">
              <a:buSzPct val="75000"/>
              <a:buFont typeface="Wingdings 2" pitchFamily="18" charset="2"/>
              <a:buChar char="C"/>
            </a:pPr>
            <a:r>
              <a:rPr lang="zh-CN" altLang="en-US" dirty="0">
                <a:latin typeface="+mj-lt"/>
                <a:ea typeface="+mj-ea"/>
              </a:rPr>
              <a:t>元素的移动次数：</a:t>
            </a:r>
            <a:r>
              <a:rPr lang="en-US" altLang="zh-CN" dirty="0">
                <a:latin typeface="+mj-lt"/>
                <a:ea typeface="+mj-ea"/>
                <a:sym typeface="Wingdings" pitchFamily="2" charset="2"/>
              </a:rPr>
              <a:t>(n+4)(n-1)/2</a:t>
            </a:r>
            <a:endParaRPr lang="en-US" altLang="zh-CN" dirty="0">
              <a:latin typeface="+mj-lt"/>
              <a:ea typeface="+mj-ea"/>
            </a:endParaRPr>
          </a:p>
          <a:p>
            <a:pPr lvl="3">
              <a:buSzPct val="75000"/>
              <a:buFont typeface="Wingdings 2" pitchFamily="18" charset="2"/>
              <a:buChar char="C"/>
            </a:pPr>
            <a:r>
              <a:rPr lang="zh-CN" altLang="en-US" dirty="0">
                <a:latin typeface="+mj-lt"/>
                <a:ea typeface="+mj-ea"/>
              </a:rPr>
              <a:t>比较次数： </a:t>
            </a:r>
            <a:r>
              <a:rPr lang="en-US" altLang="zh-CN" dirty="0">
                <a:latin typeface="+mj-lt"/>
                <a:ea typeface="+mj-ea"/>
                <a:sym typeface="Wingdings" pitchFamily="2" charset="2"/>
              </a:rPr>
              <a:t>(n+4)(n-1)/2</a:t>
            </a:r>
          </a:p>
          <a:p>
            <a:pPr lvl="1"/>
            <a:r>
              <a:rPr lang="zh-CN" altLang="en-US" dirty="0">
                <a:solidFill>
                  <a:schemeClr val="hlink"/>
                </a:solidFill>
                <a:latin typeface="+mj-lt"/>
                <a:ea typeface="+mj-ea"/>
              </a:rPr>
              <a:t>空间复杂度：</a:t>
            </a:r>
            <a:r>
              <a:rPr lang="en-US" altLang="zh-CN" dirty="0">
                <a:solidFill>
                  <a:schemeClr val="hlink"/>
                </a:solidFill>
                <a:latin typeface="+mj-lt"/>
                <a:ea typeface="+mj-ea"/>
              </a:rPr>
              <a:t>O(1)</a:t>
            </a:r>
          </a:p>
          <a:p>
            <a:pPr lvl="2">
              <a:buSzPct val="75000"/>
            </a:pPr>
            <a:r>
              <a:rPr lang="zh-CN" altLang="en-US" dirty="0">
                <a:latin typeface="+mj-lt"/>
                <a:ea typeface="+mj-ea"/>
              </a:rPr>
              <a:t>只需要 </a:t>
            </a:r>
            <a:r>
              <a:rPr lang="en-US" altLang="zh-CN" dirty="0">
                <a:latin typeface="+mj-lt"/>
                <a:ea typeface="+mj-ea"/>
              </a:rPr>
              <a:t>1 </a:t>
            </a:r>
            <a:r>
              <a:rPr lang="zh-CN" altLang="en-US" dirty="0">
                <a:latin typeface="+mj-lt"/>
                <a:ea typeface="+mj-ea"/>
              </a:rPr>
              <a:t>个辅助单元</a:t>
            </a:r>
          </a:p>
          <a:p>
            <a:pPr lvl="1"/>
            <a:r>
              <a:rPr lang="zh-CN" altLang="en-US" dirty="0">
                <a:solidFill>
                  <a:schemeClr val="hlink"/>
                </a:solidFill>
                <a:latin typeface="+mj-lt"/>
                <a:ea typeface="+mj-ea"/>
              </a:rPr>
              <a:t>适用情况</a:t>
            </a:r>
          </a:p>
          <a:p>
            <a:pPr lvl="2">
              <a:buSzPct val="75000"/>
            </a:pPr>
            <a:r>
              <a:rPr lang="zh-CN" altLang="en-US" dirty="0">
                <a:latin typeface="+mj-lt"/>
                <a:ea typeface="+mj-ea"/>
              </a:rPr>
              <a:t>元素数目少，或者元素的初始序列基本有序</a:t>
            </a:r>
          </a:p>
        </p:txBody>
      </p:sp>
    </p:spTree>
    <p:extLst>
      <p:ext uri="{BB962C8B-B14F-4D97-AF65-F5344CB8AC3E}">
        <p14:creationId xmlns:p14="http://schemas.microsoft.com/office/powerpoint/2010/main" val="403357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折半</a:t>
            </a:r>
            <a:r>
              <a:rPr lang="zh-CN" altLang="en-US" b="1" dirty="0" smtClean="0">
                <a:solidFill>
                  <a:srgbClr val="C00000"/>
                </a:solidFill>
              </a:rPr>
              <a:t>插入</a:t>
            </a:r>
            <a:r>
              <a:rPr lang="zh-CN" altLang="en-US" dirty="0" smtClean="0"/>
              <a:t>排序</a:t>
            </a:r>
            <a:endParaRPr lang="zh-CN" altLang="zh-CN" sz="4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24744"/>
            <a:ext cx="7620000" cy="4392488"/>
          </a:xfrm>
        </p:spPr>
        <p:txBody>
          <a:bodyPr/>
          <a:lstStyle/>
          <a:p>
            <a:r>
              <a:rPr lang="zh-CN" altLang="en-US" dirty="0"/>
              <a:t>折半插入排序</a:t>
            </a:r>
          </a:p>
          <a:p>
            <a:pPr lvl="1"/>
            <a:r>
              <a:rPr lang="zh-CN" altLang="en-US" dirty="0"/>
              <a:t>插入排序的</a:t>
            </a:r>
            <a:r>
              <a:rPr lang="zh-CN" altLang="en-US" dirty="0">
                <a:solidFill>
                  <a:srgbClr val="FF6600"/>
                </a:solidFill>
              </a:rPr>
              <a:t>关键</a:t>
            </a:r>
            <a:r>
              <a:rPr lang="zh-CN" altLang="en-US" dirty="0"/>
              <a:t>：在有序序列中</a:t>
            </a:r>
            <a:r>
              <a:rPr lang="zh-CN" altLang="en-US" dirty="0" smtClean="0">
                <a:solidFill>
                  <a:srgbClr val="FF6600"/>
                </a:solidFill>
              </a:rPr>
              <a:t>查找</a:t>
            </a:r>
            <a:r>
              <a:rPr lang="zh-CN" altLang="en-US" dirty="0"/>
              <a:t>待</a:t>
            </a:r>
            <a:r>
              <a:rPr lang="zh-CN" altLang="en-US" dirty="0" smtClean="0"/>
              <a:t>排</a:t>
            </a:r>
            <a:r>
              <a:rPr lang="zh-CN" altLang="en-US" dirty="0"/>
              <a:t>记录的</a:t>
            </a:r>
            <a:r>
              <a:rPr lang="zh-CN" altLang="en-US" dirty="0">
                <a:solidFill>
                  <a:srgbClr val="FF6600"/>
                </a:solidFill>
              </a:rPr>
              <a:t>插入位置</a:t>
            </a:r>
          </a:p>
          <a:p>
            <a:pPr lvl="1"/>
            <a:r>
              <a:rPr lang="zh-CN" altLang="en-US" dirty="0">
                <a:solidFill>
                  <a:srgbClr val="FF6600"/>
                </a:solidFill>
              </a:rPr>
              <a:t>思想：</a:t>
            </a:r>
            <a:r>
              <a:rPr lang="zh-CN" altLang="en-US" dirty="0"/>
              <a:t>在查找插入位置时，采用</a:t>
            </a:r>
            <a:r>
              <a:rPr lang="zh-CN" altLang="en-US" b="1" dirty="0">
                <a:solidFill>
                  <a:srgbClr val="C00000"/>
                </a:solidFill>
              </a:rPr>
              <a:t>折半</a:t>
            </a:r>
            <a:r>
              <a:rPr lang="zh-CN" altLang="en-US" b="1" dirty="0" smtClean="0">
                <a:solidFill>
                  <a:srgbClr val="C00000"/>
                </a:solidFill>
              </a:rPr>
              <a:t>查找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优点：</a:t>
            </a:r>
          </a:p>
          <a:p>
            <a:pPr lvl="2"/>
            <a:r>
              <a:rPr lang="zh-CN" altLang="en-US" dirty="0"/>
              <a:t>减少比较次数</a:t>
            </a:r>
          </a:p>
          <a:p>
            <a:pPr lvl="2"/>
            <a:r>
              <a:rPr lang="zh-CN" altLang="en-US" dirty="0"/>
              <a:t>移动次数不变</a:t>
            </a:r>
          </a:p>
          <a:p>
            <a:pPr lvl="1"/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:O(n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zh-CN" altLang="en-US" sz="2400" dirty="0" smtClean="0"/>
              <a:t>折半</a:t>
            </a:r>
            <a:r>
              <a:rPr lang="zh-CN" altLang="en-US" sz="2400" dirty="0"/>
              <a:t>插入排序是利用折半查找来实现的，它只是利用了折半查找减少了关键字的比较次数，而</a:t>
            </a:r>
            <a:r>
              <a:rPr lang="zh-CN" altLang="en-US" sz="2400" b="1" dirty="0">
                <a:solidFill>
                  <a:srgbClr val="C00000"/>
                </a:solidFill>
              </a:rPr>
              <a:t>记录的</a:t>
            </a:r>
            <a:r>
              <a:rPr lang="zh-CN" altLang="en-US" b="1" dirty="0"/>
              <a:t>移动</a:t>
            </a:r>
            <a:r>
              <a:rPr lang="zh-CN" altLang="en-US" sz="2400" b="1" dirty="0">
                <a:solidFill>
                  <a:srgbClr val="C00000"/>
                </a:solidFill>
              </a:rPr>
              <a:t>次数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不变仍为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O(n</a:t>
            </a:r>
            <a:r>
              <a:rPr lang="en-US" altLang="zh-CN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sz="2400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zh-CN" altLang="en-US" dirty="0"/>
              <a:t>稳定性：稳定</a:t>
            </a:r>
          </a:p>
        </p:txBody>
      </p:sp>
    </p:spTree>
    <p:extLst>
      <p:ext uri="{BB962C8B-B14F-4D97-AF65-F5344CB8AC3E}">
        <p14:creationId xmlns:p14="http://schemas.microsoft.com/office/powerpoint/2010/main" val="21498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62472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dirty="0" smtClean="0">
                <a:latin typeface="+mj-lt"/>
                <a:ea typeface="+mj-ea"/>
              </a:rPr>
              <a:t>template&lt;class Type&gt;void </a:t>
            </a:r>
            <a:r>
              <a:rPr lang="en-US" altLang="zh-CN" sz="2200" dirty="0" err="1" smtClean="0">
                <a:latin typeface="+mj-lt"/>
                <a:ea typeface="+mj-ea"/>
              </a:rPr>
              <a:t>BinaryInsertSort</a:t>
            </a:r>
            <a:r>
              <a:rPr lang="en-US" altLang="zh-CN" sz="2200" dirty="0" smtClean="0">
                <a:latin typeface="+mj-lt"/>
                <a:ea typeface="+mj-ea"/>
              </a:rPr>
              <a:t>( </a:t>
            </a:r>
            <a:r>
              <a:rPr lang="en-US" altLang="zh-CN" sz="2200" dirty="0" err="1" smtClean="0">
                <a:latin typeface="+mj-lt"/>
                <a:ea typeface="+mj-ea"/>
              </a:rPr>
              <a:t>SqList</a:t>
            </a:r>
            <a:r>
              <a:rPr lang="en-US" altLang="zh-CN" sz="2200" dirty="0" smtClean="0">
                <a:latin typeface="+mj-lt"/>
                <a:ea typeface="+mj-ea"/>
              </a:rPr>
              <a:t>&lt;Type&gt;* List){</a:t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   for( </a:t>
            </a:r>
            <a:r>
              <a:rPr lang="en-US" altLang="zh-CN" sz="2200" dirty="0" err="1" smtClean="0">
                <a:latin typeface="+mj-lt"/>
                <a:ea typeface="+mj-ea"/>
              </a:rPr>
              <a:t>i</a:t>
            </a:r>
            <a:r>
              <a:rPr lang="en-US" altLang="zh-CN" sz="2200" dirty="0" smtClean="0">
                <a:latin typeface="+mj-lt"/>
                <a:ea typeface="+mj-ea"/>
              </a:rPr>
              <a:t>=1; </a:t>
            </a:r>
            <a:r>
              <a:rPr lang="en-US" altLang="zh-CN" sz="2200" dirty="0" err="1" smtClean="0">
                <a:latin typeface="+mj-lt"/>
                <a:ea typeface="+mj-ea"/>
              </a:rPr>
              <a:t>i</a:t>
            </a:r>
            <a:r>
              <a:rPr lang="en-US" altLang="zh-CN" sz="2200" dirty="0" smtClean="0">
                <a:latin typeface="+mj-lt"/>
                <a:ea typeface="+mj-ea"/>
              </a:rPr>
              <a:t>&lt;size; </a:t>
            </a:r>
            <a:r>
              <a:rPr lang="en-US" altLang="zh-CN" sz="2200" dirty="0" err="1" smtClean="0">
                <a:latin typeface="+mj-lt"/>
                <a:ea typeface="+mj-ea"/>
              </a:rPr>
              <a:t>i</a:t>
            </a:r>
            <a:r>
              <a:rPr lang="en-US" altLang="zh-CN" sz="2200" dirty="0" smtClean="0">
                <a:latin typeface="+mj-lt"/>
                <a:ea typeface="+mj-ea"/>
              </a:rPr>
              <a:t>++ ) {    </a:t>
            </a:r>
            <a:r>
              <a:rPr lang="en-US" altLang="zh-CN" sz="2200" dirty="0" smtClean="0">
                <a:solidFill>
                  <a:srgbClr val="00B050"/>
                </a:solidFill>
                <a:latin typeface="+mj-lt"/>
                <a:ea typeface="+mj-ea"/>
              </a:rPr>
              <a:t>//</a:t>
            </a:r>
            <a:r>
              <a:rPr lang="zh-CN" altLang="en-US" sz="2200" dirty="0" smtClean="0">
                <a:solidFill>
                  <a:srgbClr val="00B050"/>
                </a:solidFill>
                <a:latin typeface="+mj-lt"/>
                <a:ea typeface="+mj-ea"/>
              </a:rPr>
              <a:t>每趟循环吧第</a:t>
            </a:r>
            <a:r>
              <a:rPr lang="en-US" altLang="zh-CN" sz="2200" dirty="0" err="1" smtClean="0">
                <a:solidFill>
                  <a:srgbClr val="00B050"/>
                </a:solidFill>
                <a:latin typeface="+mj-lt"/>
                <a:ea typeface="+mj-ea"/>
              </a:rPr>
              <a:t>i</a:t>
            </a:r>
            <a:r>
              <a:rPr lang="zh-CN" altLang="en-US" sz="2200" dirty="0" smtClean="0">
                <a:solidFill>
                  <a:srgbClr val="00B050"/>
                </a:solidFill>
                <a:latin typeface="+mj-lt"/>
                <a:ea typeface="+mj-ea"/>
              </a:rPr>
              <a:t>个元素放入适当位置</a:t>
            </a:r>
            <a:r>
              <a:rPr lang="en-US" altLang="zh-CN" sz="2200" dirty="0" smtClean="0">
                <a:latin typeface="+mj-lt"/>
                <a:ea typeface="+mj-ea"/>
              </a:rPr>
              <a:t/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     </a:t>
            </a:r>
            <a:r>
              <a:rPr lang="en-US" altLang="zh-CN" sz="2200" dirty="0" err="1" smtClean="0">
                <a:latin typeface="+mj-lt"/>
                <a:ea typeface="+mj-ea"/>
              </a:rPr>
              <a:t>List.elem</a:t>
            </a:r>
            <a:r>
              <a:rPr lang="en-US" altLang="zh-CN" sz="2200" dirty="0" smtClean="0">
                <a:latin typeface="+mj-lt"/>
                <a:ea typeface="+mj-ea"/>
              </a:rPr>
              <a:t>[0] = </a:t>
            </a:r>
            <a:r>
              <a:rPr lang="en-US" altLang="zh-CN" sz="2200" dirty="0" err="1" smtClean="0">
                <a:latin typeface="+mj-lt"/>
                <a:ea typeface="+mj-ea"/>
              </a:rPr>
              <a:t>List.elem</a:t>
            </a:r>
            <a:r>
              <a:rPr lang="en-US" altLang="zh-CN" sz="2200" dirty="0" smtClean="0">
                <a:latin typeface="+mj-lt"/>
                <a:ea typeface="+mj-ea"/>
              </a:rPr>
              <a:t>[</a:t>
            </a:r>
            <a:r>
              <a:rPr lang="en-US" altLang="zh-CN" sz="2200" dirty="0" err="1" smtClean="0">
                <a:latin typeface="+mj-lt"/>
                <a:ea typeface="+mj-ea"/>
              </a:rPr>
              <a:t>i</a:t>
            </a:r>
            <a:r>
              <a:rPr lang="en-US" altLang="zh-CN" sz="2200" dirty="0" smtClean="0">
                <a:latin typeface="+mj-lt"/>
                <a:ea typeface="+mj-ea"/>
              </a:rPr>
              <a:t>]; </a:t>
            </a:r>
            <a:r>
              <a:rPr lang="en-US" altLang="zh-CN" sz="1800" dirty="0" smtClean="0">
                <a:solidFill>
                  <a:srgbClr val="00B050"/>
                </a:solidFill>
              </a:rPr>
              <a:t>/</a:t>
            </a:r>
            <a:r>
              <a:rPr lang="en-US" altLang="zh-CN" sz="1800" dirty="0">
                <a:solidFill>
                  <a:srgbClr val="00B050"/>
                </a:solidFill>
              </a:rPr>
              <a:t>/</a:t>
            </a:r>
            <a:r>
              <a:rPr lang="zh-CN" altLang="en-US" sz="1800" dirty="0" smtClean="0">
                <a:solidFill>
                  <a:srgbClr val="00B05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LisList.elem</a:t>
            </a:r>
            <a:r>
              <a:rPr lang="en-US" altLang="zh-CN" sz="1800" dirty="0" smtClean="0">
                <a:solidFill>
                  <a:srgbClr val="00B050"/>
                </a:solidFill>
              </a:rPr>
              <a:t>[0</a:t>
            </a:r>
            <a:r>
              <a:rPr lang="en-US" altLang="zh-CN" sz="1800" dirty="0">
                <a:solidFill>
                  <a:srgbClr val="00B050"/>
                </a:solidFill>
              </a:rPr>
              <a:t>]</a:t>
            </a:r>
            <a:r>
              <a:rPr lang="zh-CN" altLang="en-US" sz="1800" dirty="0">
                <a:solidFill>
                  <a:srgbClr val="00B050"/>
                </a:solidFill>
              </a:rPr>
              <a:t>预留 </a:t>
            </a:r>
            <a:r>
              <a:rPr lang="en-US" altLang="zh-CN" sz="1800" dirty="0">
                <a:solidFill>
                  <a:srgbClr val="00B050"/>
                </a:solidFill>
              </a:rPr>
              <a:t>L[1~N]</a:t>
            </a:r>
            <a:r>
              <a:rPr lang="zh-CN" altLang="en-US" sz="1800" dirty="0">
                <a:solidFill>
                  <a:srgbClr val="00B050"/>
                </a:solidFill>
              </a:rPr>
              <a:t>是标的数据</a:t>
            </a:r>
            <a:r>
              <a:rPr lang="en-US" altLang="zh-CN" sz="2200" dirty="0" smtClean="0">
                <a:latin typeface="+mj-lt"/>
                <a:ea typeface="+mj-ea"/>
              </a:rPr>
              <a:t/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     if( </a:t>
            </a:r>
            <a:r>
              <a:rPr lang="en-US" altLang="zh-CN" sz="2200" dirty="0" err="1" smtClean="0">
                <a:latin typeface="+mj-lt"/>
                <a:ea typeface="+mj-ea"/>
              </a:rPr>
              <a:t>List.elem</a:t>
            </a:r>
            <a:r>
              <a:rPr lang="en-US" altLang="zh-CN" sz="2200" dirty="0" smtClean="0">
                <a:latin typeface="+mj-lt"/>
                <a:ea typeface="+mj-ea"/>
              </a:rPr>
              <a:t>[</a:t>
            </a:r>
            <a:r>
              <a:rPr lang="en-US" altLang="zh-CN" sz="2200" dirty="0" err="1" smtClean="0">
                <a:latin typeface="+mj-lt"/>
                <a:ea typeface="+mj-ea"/>
              </a:rPr>
              <a:t>i</a:t>
            </a:r>
            <a:r>
              <a:rPr lang="en-US" altLang="zh-CN" sz="2200" dirty="0" smtClean="0">
                <a:latin typeface="+mj-lt"/>
                <a:ea typeface="+mj-ea"/>
              </a:rPr>
              <a:t>] &lt; </a:t>
            </a:r>
            <a:r>
              <a:rPr lang="en-US" altLang="zh-CN" sz="2200" dirty="0" err="1" smtClean="0">
                <a:latin typeface="+mj-lt"/>
                <a:ea typeface="+mj-ea"/>
              </a:rPr>
              <a:t>List.elem</a:t>
            </a:r>
            <a:r>
              <a:rPr lang="en-US" altLang="zh-CN" sz="2200" dirty="0" smtClean="0">
                <a:latin typeface="+mj-lt"/>
                <a:ea typeface="+mj-ea"/>
              </a:rPr>
              <a:t>[i-1] </a:t>
            </a:r>
            <a:r>
              <a:rPr lang="en-US" altLang="zh-CN" sz="1800" dirty="0" smtClean="0">
                <a:latin typeface="+mj-lt"/>
                <a:ea typeface="+mj-ea"/>
              </a:rPr>
              <a:t>)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//</a:t>
            </a:r>
            <a:r>
              <a:rPr lang="zh-CN" altLang="en-US" sz="1800" dirty="0" smtClean="0">
                <a:solidFill>
                  <a:srgbClr val="00B050"/>
                </a:solidFill>
              </a:rPr>
              <a:t>否则不需要插入 </a:t>
            </a:r>
            <a:r>
              <a:rPr lang="en-US" altLang="zh-CN" sz="1800" dirty="0" smtClean="0">
                <a:solidFill>
                  <a:srgbClr val="00B050"/>
                </a:solidFill>
              </a:rPr>
              <a:t>,</a:t>
            </a:r>
            <a:r>
              <a:rPr lang="zh-CN" altLang="en-US" sz="1800" dirty="0" smtClean="0">
                <a:solidFill>
                  <a:srgbClr val="00B050"/>
                </a:solidFill>
              </a:rPr>
              <a:t>与教材略有出入</a:t>
            </a:r>
            <a:r>
              <a:rPr lang="en-US" altLang="zh-CN" sz="2200" dirty="0" smtClean="0">
                <a:latin typeface="+mj-lt"/>
                <a:ea typeface="+mj-ea"/>
              </a:rPr>
              <a:t/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     {   low = 1;       high = i-1;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</a:rPr>
              <a:t> </a:t>
            </a:r>
            <a:r>
              <a:rPr lang="zh-CN" altLang="en-US" sz="2200" dirty="0" smtClean="0">
                <a:solidFill>
                  <a:srgbClr val="00B050"/>
                </a:solidFill>
              </a:rPr>
              <a:t>这段为折半查找</a:t>
            </a:r>
            <a:r>
              <a:rPr lang="en-US" altLang="zh-CN" sz="2200" dirty="0" smtClean="0">
                <a:latin typeface="+mj-lt"/>
                <a:ea typeface="+mj-ea"/>
              </a:rPr>
              <a:t/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          while( low &lt;= high )</a:t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          {     mid = (</a:t>
            </a:r>
            <a:r>
              <a:rPr lang="en-US" altLang="zh-CN" sz="2200" dirty="0" err="1" smtClean="0">
                <a:latin typeface="+mj-lt"/>
                <a:ea typeface="+mj-ea"/>
              </a:rPr>
              <a:t>low+high</a:t>
            </a:r>
            <a:r>
              <a:rPr lang="en-US" altLang="zh-CN" sz="2200" dirty="0" smtClean="0">
                <a:latin typeface="+mj-lt"/>
                <a:ea typeface="+mj-ea"/>
              </a:rPr>
              <a:t>)/2;    </a:t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                 if(</a:t>
            </a:r>
            <a:r>
              <a:rPr lang="en-US" altLang="zh-CN" sz="2200" dirty="0" err="1"/>
              <a:t>List.elem</a:t>
            </a:r>
            <a:r>
              <a:rPr lang="en-US" altLang="zh-CN" sz="2200" dirty="0"/>
              <a:t>[0</a:t>
            </a:r>
            <a:r>
              <a:rPr lang="en-US" altLang="zh-CN" sz="2200" dirty="0" smtClean="0"/>
              <a:t>].</a:t>
            </a:r>
            <a:r>
              <a:rPr lang="en-US" altLang="zh-CN" sz="2200" dirty="0" smtClean="0">
                <a:latin typeface="+mj-lt"/>
                <a:ea typeface="+mj-ea"/>
              </a:rPr>
              <a:t>Key &lt; </a:t>
            </a:r>
            <a:r>
              <a:rPr lang="en-US" altLang="zh-CN" sz="2200" dirty="0" err="1" smtClean="0"/>
              <a:t>List.elem</a:t>
            </a:r>
            <a:r>
              <a:rPr lang="en-US" altLang="zh-CN" sz="2200" dirty="0" smtClean="0">
                <a:latin typeface="+mj-lt"/>
                <a:ea typeface="+mj-ea"/>
              </a:rPr>
              <a:t>[mid].Key) high = mid-1;</a:t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                 else     low = mid + 1;      }   </a:t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          for( j=</a:t>
            </a:r>
            <a:r>
              <a:rPr lang="en-US" altLang="zh-CN" sz="2200" dirty="0" err="1" smtClean="0">
                <a:latin typeface="+mj-lt"/>
                <a:ea typeface="+mj-ea"/>
              </a:rPr>
              <a:t>i</a:t>
            </a:r>
            <a:r>
              <a:rPr lang="en-US" altLang="zh-CN" sz="2200" dirty="0" smtClean="0">
                <a:latin typeface="+mj-lt"/>
                <a:ea typeface="+mj-ea"/>
              </a:rPr>
              <a:t>; j&gt;high+1; j-- )</a:t>
            </a:r>
            <a:r>
              <a:rPr lang="en-US" altLang="zh-CN" sz="2200" dirty="0">
                <a:solidFill>
                  <a:srgbClr val="00B050"/>
                </a:solidFill>
              </a:rPr>
              <a:t> //</a:t>
            </a:r>
            <a:r>
              <a:rPr lang="zh-CN" altLang="en-US" sz="2200" dirty="0">
                <a:solidFill>
                  <a:srgbClr val="00B050"/>
                </a:solidFill>
              </a:rPr>
              <a:t> </a:t>
            </a:r>
            <a:r>
              <a:rPr lang="zh-CN" altLang="en-US" sz="2200" dirty="0" smtClean="0">
                <a:solidFill>
                  <a:srgbClr val="00B050"/>
                </a:solidFill>
              </a:rPr>
              <a:t>从第</a:t>
            </a:r>
            <a:r>
              <a:rPr lang="en-US" altLang="zh-CN" sz="2200" dirty="0" smtClean="0">
                <a:solidFill>
                  <a:srgbClr val="00B050"/>
                </a:solidFill>
              </a:rPr>
              <a:t>high </a:t>
            </a:r>
            <a:r>
              <a:rPr lang="zh-CN" altLang="en-US" sz="2200" dirty="0" smtClean="0">
                <a:solidFill>
                  <a:srgbClr val="00B050"/>
                </a:solidFill>
              </a:rPr>
              <a:t>～</a:t>
            </a:r>
            <a:r>
              <a:rPr lang="en-US" altLang="zh-CN" sz="2200" dirty="0" smtClean="0">
                <a:solidFill>
                  <a:srgbClr val="00B050"/>
                </a:solidFill>
              </a:rPr>
              <a:t>i-1</a:t>
            </a:r>
            <a:r>
              <a:rPr lang="zh-CN" altLang="en-US" sz="2200" dirty="0" smtClean="0">
                <a:solidFill>
                  <a:srgbClr val="00B050"/>
                </a:solidFill>
              </a:rPr>
              <a:t>元素开始</a:t>
            </a:r>
            <a:r>
              <a:rPr lang="en-US" altLang="zh-CN" sz="2200" dirty="0" smtClean="0">
                <a:latin typeface="+mj-lt"/>
                <a:ea typeface="+mj-ea"/>
              </a:rPr>
              <a:t/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          </a:t>
            </a:r>
            <a:r>
              <a:rPr lang="en-US" altLang="zh-CN" sz="2200" dirty="0" err="1" smtClean="0">
                <a:latin typeface="+mj-lt"/>
                <a:ea typeface="+mj-ea"/>
              </a:rPr>
              <a:t>List.elem</a:t>
            </a:r>
            <a:r>
              <a:rPr lang="en-US" altLang="zh-CN" sz="2200" dirty="0" smtClean="0">
                <a:latin typeface="+mj-lt"/>
                <a:ea typeface="+mj-ea"/>
              </a:rPr>
              <a:t>[j] = </a:t>
            </a:r>
            <a:r>
              <a:rPr lang="en-US" altLang="zh-CN" sz="2200" dirty="0" err="1" smtClean="0">
                <a:latin typeface="+mj-lt"/>
                <a:ea typeface="+mj-ea"/>
              </a:rPr>
              <a:t>List.elem</a:t>
            </a:r>
            <a:r>
              <a:rPr lang="en-US" altLang="zh-CN" sz="2200" dirty="0" smtClean="0">
                <a:latin typeface="+mj-lt"/>
                <a:ea typeface="+mj-ea"/>
              </a:rPr>
              <a:t>[j-1];</a:t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          </a:t>
            </a:r>
            <a:r>
              <a:rPr lang="en-US" altLang="zh-CN" sz="2200" dirty="0" err="1" smtClean="0">
                <a:latin typeface="+mj-lt"/>
                <a:ea typeface="+mj-ea"/>
              </a:rPr>
              <a:t>List.elem</a:t>
            </a:r>
            <a:r>
              <a:rPr lang="en-US" altLang="zh-CN" sz="2200" dirty="0" smtClean="0">
                <a:latin typeface="+mj-lt"/>
                <a:ea typeface="+mj-ea"/>
              </a:rPr>
              <a:t>[high+1] = key;</a:t>
            </a:r>
            <a:br>
              <a:rPr lang="en-US" altLang="zh-CN" sz="2200" dirty="0" smtClean="0">
                <a:latin typeface="+mj-lt"/>
                <a:ea typeface="+mj-ea"/>
              </a:rPr>
            </a:br>
            <a:r>
              <a:rPr lang="en-US" altLang="zh-CN" sz="2200" dirty="0" smtClean="0">
                <a:latin typeface="+mj-lt"/>
                <a:ea typeface="+mj-ea"/>
              </a:rPr>
              <a:t>   } } }</a:t>
            </a:r>
            <a:endParaRPr lang="zh-CN" altLang="en-US" sz="2200" dirty="0">
              <a:latin typeface="+mj-lt"/>
              <a:ea typeface="+mj-ea"/>
            </a:endParaRPr>
          </a:p>
        </p:txBody>
      </p:sp>
      <p:graphicFrame>
        <p:nvGraphicFramePr>
          <p:cNvPr id="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005577"/>
              </p:ext>
            </p:extLst>
          </p:nvPr>
        </p:nvGraphicFramePr>
        <p:xfrm>
          <a:off x="1994144" y="111466"/>
          <a:ext cx="6608413" cy="155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文档" r:id="rId5" imgW="8418960" imgH="1980720" progId="Word.Document.8">
                  <p:embed/>
                </p:oleObj>
              </mc:Choice>
              <mc:Fallback>
                <p:oleObj name="文档" r:id="rId5" imgW="8418960" imgH="1980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144" y="111466"/>
                        <a:ext cx="6608413" cy="1558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 Box 5"/>
          <p:cNvSpPr txBox="1">
            <a:spLocks noChangeArrowheads="1"/>
          </p:cNvSpPr>
          <p:nvPr/>
        </p:nvSpPr>
        <p:spPr bwMode="auto">
          <a:xfrm>
            <a:off x="1428970" y="148132"/>
            <a:ext cx="410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0" dirty="0">
                <a:latin typeface="+mj-lt"/>
                <a:ea typeface="+mj-ea"/>
              </a:rPr>
              <a:t>a[]</a:t>
            </a:r>
          </a:p>
        </p:txBody>
      </p:sp>
      <p:sp>
        <p:nvSpPr>
          <p:cNvPr id="86" name="Line 6"/>
          <p:cNvSpPr>
            <a:spLocks noChangeShapeType="1"/>
          </p:cNvSpPr>
          <p:nvPr/>
        </p:nvSpPr>
        <p:spPr bwMode="auto">
          <a:xfrm flipH="1" flipV="1">
            <a:off x="8071055" y="348187"/>
            <a:ext cx="323869" cy="304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8483728" y="464020"/>
            <a:ext cx="264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0" dirty="0">
                <a:latin typeface="+mj-lt"/>
                <a:ea typeface="+mj-ea"/>
              </a:rPr>
              <a:t>n</a:t>
            </a:r>
          </a:p>
        </p:txBody>
      </p:sp>
      <p:sp>
        <p:nvSpPr>
          <p:cNvPr id="88" name="AutoShape 8"/>
          <p:cNvSpPr>
            <a:spLocks noChangeArrowheads="1"/>
          </p:cNvSpPr>
          <p:nvPr/>
        </p:nvSpPr>
        <p:spPr bwMode="auto">
          <a:xfrm>
            <a:off x="2454337" y="841965"/>
            <a:ext cx="119881" cy="29055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5134586" y="797496"/>
            <a:ext cx="119881" cy="316964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90" name="AutoShape 10"/>
          <p:cNvSpPr>
            <a:spLocks noChangeArrowheads="1"/>
          </p:cNvSpPr>
          <p:nvPr/>
        </p:nvSpPr>
        <p:spPr bwMode="auto">
          <a:xfrm>
            <a:off x="8334986" y="841965"/>
            <a:ext cx="119881" cy="29055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91" name="Text Box 11"/>
          <p:cNvSpPr txBox="1">
            <a:spLocks noChangeArrowheads="1"/>
          </p:cNvSpPr>
          <p:nvPr/>
        </p:nvSpPr>
        <p:spPr bwMode="auto">
          <a:xfrm>
            <a:off x="2411760" y="1142394"/>
            <a:ext cx="564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0" dirty="0">
                <a:solidFill>
                  <a:srgbClr val="006600"/>
                </a:solidFill>
                <a:latin typeface="+mj-lt"/>
                <a:ea typeface="+mj-ea"/>
              </a:rPr>
              <a:t>low</a:t>
            </a:r>
            <a:endParaRPr kumimoji="1" lang="en-US" altLang="zh-CN" sz="2000" b="0" dirty="0">
              <a:latin typeface="+mj-lt"/>
              <a:ea typeface="+mj-ea"/>
            </a:endParaRPr>
          </a:p>
        </p:txBody>
      </p:sp>
      <p:sp>
        <p:nvSpPr>
          <p:cNvPr id="92" name="Text Box 12"/>
          <p:cNvSpPr txBox="1">
            <a:spLocks noChangeArrowheads="1"/>
          </p:cNvSpPr>
          <p:nvPr/>
        </p:nvSpPr>
        <p:spPr bwMode="auto">
          <a:xfrm>
            <a:off x="8039154" y="1190660"/>
            <a:ext cx="641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0" dirty="0">
                <a:solidFill>
                  <a:schemeClr val="accent2"/>
                </a:solidFill>
                <a:latin typeface="+mj-lt"/>
                <a:ea typeface="+mj-ea"/>
              </a:rPr>
              <a:t>high</a:t>
            </a:r>
            <a:endParaRPr kumimoji="1" lang="en-US" altLang="zh-CN" sz="2000" b="0" dirty="0">
              <a:latin typeface="+mj-lt"/>
              <a:ea typeface="+mj-ea"/>
            </a:endParaRPr>
          </a:p>
        </p:txBody>
      </p:sp>
      <p:sp>
        <p:nvSpPr>
          <p:cNvPr id="93" name="Text Box 13"/>
          <p:cNvSpPr txBox="1">
            <a:spLocks noChangeArrowheads="1"/>
          </p:cNvSpPr>
          <p:nvPr/>
        </p:nvSpPr>
        <p:spPr bwMode="auto">
          <a:xfrm>
            <a:off x="4892048" y="1444714"/>
            <a:ext cx="5794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0">
                <a:solidFill>
                  <a:srgbClr val="800000"/>
                </a:solidFill>
                <a:latin typeface="+mj-lt"/>
                <a:ea typeface="+mj-ea"/>
              </a:rPr>
              <a:t>mid</a:t>
            </a:r>
            <a:endParaRPr kumimoji="1" lang="en-US" altLang="zh-CN" sz="2000" b="0">
              <a:latin typeface="+mj-lt"/>
              <a:ea typeface="+mj-ea"/>
            </a:endParaRPr>
          </a:p>
        </p:txBody>
      </p:sp>
      <p:sp>
        <p:nvSpPr>
          <p:cNvPr id="94" name="AutoShape 14"/>
          <p:cNvSpPr>
            <a:spLocks noChangeArrowheads="1"/>
          </p:cNvSpPr>
          <p:nvPr/>
        </p:nvSpPr>
        <p:spPr bwMode="auto">
          <a:xfrm>
            <a:off x="5744186" y="841965"/>
            <a:ext cx="119881" cy="29055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95" name="Text Box 15"/>
          <p:cNvSpPr txBox="1">
            <a:spLocks noChangeArrowheads="1"/>
          </p:cNvSpPr>
          <p:nvPr/>
        </p:nvSpPr>
        <p:spPr bwMode="auto">
          <a:xfrm>
            <a:off x="5590671" y="1142394"/>
            <a:ext cx="564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0" dirty="0">
                <a:solidFill>
                  <a:srgbClr val="006600"/>
                </a:solidFill>
                <a:latin typeface="+mj-lt"/>
                <a:ea typeface="+mj-ea"/>
              </a:rPr>
              <a:t>low</a:t>
            </a:r>
            <a:endParaRPr kumimoji="1" lang="en-US" altLang="zh-CN" sz="2000" b="0" dirty="0">
              <a:latin typeface="+mj-lt"/>
              <a:ea typeface="+mj-ea"/>
            </a:endParaRPr>
          </a:p>
        </p:txBody>
      </p:sp>
      <p:sp useBgFill="1">
        <p:nvSpPr>
          <p:cNvPr id="96" name="AutoShape 16"/>
          <p:cNvSpPr>
            <a:spLocks noChangeArrowheads="1"/>
          </p:cNvSpPr>
          <p:nvPr/>
        </p:nvSpPr>
        <p:spPr bwMode="auto">
          <a:xfrm>
            <a:off x="2454337" y="841965"/>
            <a:ext cx="119881" cy="290550"/>
          </a:xfrm>
          <a:prstGeom prst="upArrow">
            <a:avLst>
              <a:gd name="adj1" fmla="val 50000"/>
              <a:gd name="adj2" fmla="val 1375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 useBgFill="1">
        <p:nvSpPr>
          <p:cNvPr id="97" name="Text Box 17"/>
          <p:cNvSpPr txBox="1">
            <a:spLocks noChangeArrowheads="1"/>
          </p:cNvSpPr>
          <p:nvPr/>
        </p:nvSpPr>
        <p:spPr bwMode="auto">
          <a:xfrm>
            <a:off x="2411760" y="1142394"/>
            <a:ext cx="564437" cy="40011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0">
                <a:solidFill>
                  <a:srgbClr val="006600"/>
                </a:solidFill>
                <a:latin typeface="+mj-lt"/>
                <a:ea typeface="+mj-ea"/>
              </a:rPr>
              <a:t>      </a:t>
            </a:r>
            <a:endParaRPr kumimoji="1" lang="zh-CN" altLang="en-US" sz="2000" b="0">
              <a:latin typeface="+mj-lt"/>
              <a:ea typeface="+mj-ea"/>
            </a:endParaRPr>
          </a:p>
        </p:txBody>
      </p:sp>
      <p:sp>
        <p:nvSpPr>
          <p:cNvPr id="98" name="AutoShape 18"/>
          <p:cNvSpPr>
            <a:spLocks noChangeArrowheads="1"/>
          </p:cNvSpPr>
          <p:nvPr/>
        </p:nvSpPr>
        <p:spPr bwMode="auto">
          <a:xfrm>
            <a:off x="7020536" y="797496"/>
            <a:ext cx="119881" cy="316964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6797048" y="1444714"/>
            <a:ext cx="5794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0">
                <a:solidFill>
                  <a:srgbClr val="800000"/>
                </a:solidFill>
                <a:latin typeface="+mj-lt"/>
                <a:ea typeface="+mj-ea"/>
              </a:rPr>
              <a:t>mid</a:t>
            </a:r>
            <a:endParaRPr kumimoji="1" lang="en-US" altLang="zh-CN" sz="2000" b="0">
              <a:latin typeface="+mj-lt"/>
              <a:ea typeface="+mj-ea"/>
            </a:endParaRPr>
          </a:p>
        </p:txBody>
      </p:sp>
      <p:sp useBgFill="1">
        <p:nvSpPr>
          <p:cNvPr id="100" name="AutoShape 20"/>
          <p:cNvSpPr>
            <a:spLocks noChangeArrowheads="1"/>
          </p:cNvSpPr>
          <p:nvPr/>
        </p:nvSpPr>
        <p:spPr bwMode="auto">
          <a:xfrm>
            <a:off x="5134586" y="797496"/>
            <a:ext cx="119881" cy="316964"/>
          </a:xfrm>
          <a:prstGeom prst="upArrow">
            <a:avLst>
              <a:gd name="adj1" fmla="val 50000"/>
              <a:gd name="adj2" fmla="val 1500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 useBgFill="1"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4890018" y="1430426"/>
            <a:ext cx="564437" cy="40011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0">
                <a:solidFill>
                  <a:srgbClr val="800000"/>
                </a:solidFill>
                <a:latin typeface="+mj-lt"/>
                <a:ea typeface="+mj-ea"/>
              </a:rPr>
              <a:t>      </a:t>
            </a:r>
            <a:endParaRPr kumimoji="1" lang="zh-CN" altLang="en-US" sz="2000" b="0">
              <a:latin typeface="+mj-lt"/>
              <a:ea typeface="+mj-ea"/>
            </a:endParaRPr>
          </a:p>
        </p:txBody>
      </p:sp>
      <p:sp useBgFill="1">
        <p:nvSpPr>
          <p:cNvPr id="102" name="AutoShape 22"/>
          <p:cNvSpPr>
            <a:spLocks noChangeArrowheads="1"/>
          </p:cNvSpPr>
          <p:nvPr/>
        </p:nvSpPr>
        <p:spPr bwMode="auto">
          <a:xfrm>
            <a:off x="8334986" y="841965"/>
            <a:ext cx="119881" cy="290550"/>
          </a:xfrm>
          <a:prstGeom prst="upArrow">
            <a:avLst>
              <a:gd name="adj1" fmla="val 50000"/>
              <a:gd name="adj2" fmla="val 1375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 useBgFill="1">
        <p:nvSpPr>
          <p:cNvPr id="103" name="Text Box 23"/>
          <p:cNvSpPr txBox="1">
            <a:spLocks noChangeArrowheads="1"/>
          </p:cNvSpPr>
          <p:nvPr/>
        </p:nvSpPr>
        <p:spPr bwMode="auto">
          <a:xfrm>
            <a:off x="8017802" y="1186635"/>
            <a:ext cx="634368" cy="40011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0">
                <a:latin typeface="+mj-lt"/>
                <a:ea typeface="+mj-ea"/>
              </a:rPr>
              <a:t>       </a:t>
            </a:r>
          </a:p>
        </p:txBody>
      </p:sp>
      <p:sp>
        <p:nvSpPr>
          <p:cNvPr id="104" name="AutoShape 24"/>
          <p:cNvSpPr>
            <a:spLocks noChangeArrowheads="1"/>
          </p:cNvSpPr>
          <p:nvPr/>
        </p:nvSpPr>
        <p:spPr bwMode="auto">
          <a:xfrm>
            <a:off x="6353786" y="841965"/>
            <a:ext cx="119881" cy="29055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105" name="Text Box 25"/>
          <p:cNvSpPr txBox="1">
            <a:spLocks noChangeArrowheads="1"/>
          </p:cNvSpPr>
          <p:nvPr/>
        </p:nvSpPr>
        <p:spPr bwMode="auto">
          <a:xfrm>
            <a:off x="6226293" y="1151919"/>
            <a:ext cx="641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0" dirty="0">
                <a:solidFill>
                  <a:schemeClr val="accent2"/>
                </a:solidFill>
                <a:latin typeface="+mj-lt"/>
                <a:ea typeface="+mj-ea"/>
              </a:rPr>
              <a:t>high</a:t>
            </a:r>
            <a:endParaRPr kumimoji="1" lang="en-US" altLang="zh-CN" sz="2000" b="0" dirty="0">
              <a:latin typeface="+mj-lt"/>
              <a:ea typeface="+mj-ea"/>
            </a:endParaRPr>
          </a:p>
        </p:txBody>
      </p:sp>
      <p:sp useBgFill="1">
        <p:nvSpPr>
          <p:cNvPr id="106" name="AutoShape 26"/>
          <p:cNvSpPr>
            <a:spLocks noChangeArrowheads="1"/>
          </p:cNvSpPr>
          <p:nvPr/>
        </p:nvSpPr>
        <p:spPr bwMode="auto">
          <a:xfrm>
            <a:off x="7020536" y="797496"/>
            <a:ext cx="119881" cy="316964"/>
          </a:xfrm>
          <a:prstGeom prst="upArrow">
            <a:avLst>
              <a:gd name="adj1" fmla="val 50000"/>
              <a:gd name="adj2" fmla="val 1500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 useBgFill="1">
        <p:nvSpPr>
          <p:cNvPr id="107" name="Text Box 27"/>
          <p:cNvSpPr txBox="1">
            <a:spLocks noChangeArrowheads="1"/>
          </p:cNvSpPr>
          <p:nvPr/>
        </p:nvSpPr>
        <p:spPr bwMode="auto">
          <a:xfrm>
            <a:off x="6795018" y="1444714"/>
            <a:ext cx="564437" cy="40011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0">
                <a:latin typeface="+mj-lt"/>
                <a:ea typeface="+mj-ea"/>
              </a:rPr>
              <a:t>      </a:t>
            </a:r>
          </a:p>
        </p:txBody>
      </p:sp>
      <p:sp>
        <p:nvSpPr>
          <p:cNvPr id="108" name="AutoShape 28"/>
          <p:cNvSpPr>
            <a:spLocks noChangeArrowheads="1"/>
          </p:cNvSpPr>
          <p:nvPr/>
        </p:nvSpPr>
        <p:spPr bwMode="auto">
          <a:xfrm>
            <a:off x="5877536" y="873696"/>
            <a:ext cx="119881" cy="316964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109" name="Text Box 29"/>
          <p:cNvSpPr txBox="1">
            <a:spLocks noChangeArrowheads="1"/>
          </p:cNvSpPr>
          <p:nvPr/>
        </p:nvSpPr>
        <p:spPr bwMode="auto">
          <a:xfrm>
            <a:off x="5654048" y="1358418"/>
            <a:ext cx="5794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0" dirty="0">
                <a:solidFill>
                  <a:srgbClr val="800000"/>
                </a:solidFill>
                <a:latin typeface="+mj-lt"/>
                <a:ea typeface="+mj-ea"/>
              </a:rPr>
              <a:t>mid</a:t>
            </a:r>
            <a:endParaRPr kumimoji="1" lang="en-US" altLang="zh-CN" sz="2000" b="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642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utoUpdateAnimBg="0"/>
      <p:bldP spid="86" grpId="0" animBg="1"/>
      <p:bldP spid="87" grpId="0" autoUpdateAnimBg="0"/>
      <p:bldP spid="88" grpId="0" animBg="1"/>
      <p:bldP spid="89" grpId="0" animBg="1"/>
      <p:bldP spid="90" grpId="0" animBg="1"/>
      <p:bldP spid="91" grpId="0" autoUpdateAnimBg="0"/>
      <p:bldP spid="92" grpId="0" autoUpdateAnimBg="0"/>
      <p:bldP spid="93" grpId="0" autoUpdateAnimBg="0"/>
      <p:bldP spid="94" grpId="0" animBg="1"/>
      <p:bldP spid="95" grpId="0" autoUpdateAnimBg="0"/>
      <p:bldP spid="96" grpId="0" animBg="1"/>
      <p:bldP spid="97" grpId="0" animBg="1" autoUpdateAnimBg="0"/>
      <p:bldP spid="98" grpId="0" animBg="1"/>
      <p:bldP spid="99" grpId="0" autoUpdateAnimBg="0"/>
      <p:bldP spid="100" grpId="0" animBg="1"/>
      <p:bldP spid="101" grpId="0" animBg="1" autoUpdateAnimBg="0"/>
      <p:bldP spid="102" grpId="0" animBg="1"/>
      <p:bldP spid="103" grpId="0" animBg="1" autoUpdateAnimBg="0"/>
      <p:bldP spid="104" grpId="0" animBg="1"/>
      <p:bldP spid="105" grpId="0" autoUpdateAnimBg="0"/>
      <p:bldP spid="106" grpId="0" animBg="1"/>
      <p:bldP spid="107" grpId="0" animBg="1" autoUpdateAnimBg="0"/>
      <p:bldP spid="108" grpId="0" animBg="1"/>
      <p:bldP spid="10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7.2.3.</a:t>
            </a:r>
            <a:r>
              <a:rPr lang="zh-CN" altLang="en-US" dirty="0"/>
              <a:t>希尔</a:t>
            </a:r>
            <a:r>
              <a:rPr lang="zh-CN" altLang="en-US" dirty="0" smtClean="0"/>
              <a:t>排序（后面讲）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1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>
                <a:solidFill>
                  <a:srgbClr val="FF6600"/>
                </a:solidFill>
              </a:rPr>
              <a:t>交换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交换排序</a:t>
            </a:r>
            <a:r>
              <a:rPr lang="zh-CN" altLang="en-US" dirty="0"/>
              <a:t>的基本思想是：两两比较待排序记录的关键字，</a:t>
            </a:r>
            <a:r>
              <a:rPr lang="zh-CN" altLang="en-US" b="1" dirty="0">
                <a:solidFill>
                  <a:srgbClr val="C00000"/>
                </a:solidFill>
              </a:rPr>
              <a:t>发现两个记录的次序相反时即进行交换</a:t>
            </a:r>
            <a:r>
              <a:rPr lang="zh-CN" altLang="en-US" dirty="0"/>
              <a:t>，直到没有反序的记录为止。 </a:t>
            </a:r>
          </a:p>
        </p:txBody>
      </p:sp>
    </p:spTree>
    <p:extLst>
      <p:ext uri="{BB962C8B-B14F-4D97-AF65-F5344CB8AC3E}">
        <p14:creationId xmlns:p14="http://schemas.microsoft.com/office/powerpoint/2010/main" val="10938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7.3.1</a:t>
            </a:r>
            <a:r>
              <a:rPr lang="zh-CN" altLang="en-US" dirty="0"/>
              <a:t>冒泡排序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052736"/>
            <a:ext cx="7620000" cy="4464496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3200" dirty="0" smtClean="0">
                <a:cs typeface="+mn-cs"/>
              </a:rPr>
              <a:t>思想：</a:t>
            </a:r>
            <a:r>
              <a:rPr lang="zh-CN" altLang="en-US" sz="3200" dirty="0">
                <a:hlinkClick r:id="rId2" action="ppaction://hlinkfile"/>
              </a:rPr>
              <a:t>课件</a:t>
            </a:r>
            <a:r>
              <a:rPr lang="en-US" altLang="zh-CN" sz="3200" dirty="0">
                <a:hlinkClick r:id="rId2" action="ppaction://hlinkfile"/>
              </a:rPr>
              <a:t>.</a:t>
            </a:r>
            <a:r>
              <a:rPr lang="en-US" altLang="zh-CN" sz="3200" dirty="0" err="1">
                <a:hlinkClick r:id="rId2" action="ppaction://hlinkfile"/>
              </a:rPr>
              <a:t>lnk</a:t>
            </a:r>
            <a:r>
              <a:rPr lang="en-US" altLang="zh-CN" sz="3200" dirty="0"/>
              <a:t> </a:t>
            </a:r>
            <a:endParaRPr lang="zh-CN" altLang="en-US" sz="3200" dirty="0">
              <a:cs typeface="+mn-cs"/>
            </a:endParaRPr>
          </a:p>
          <a:p>
            <a:pPr lvl="1"/>
            <a:r>
              <a:rPr lang="en-US" altLang="zh-CN" dirty="0" smtClean="0"/>
              <a:t>(1)</a:t>
            </a:r>
            <a:r>
              <a:rPr lang="zh-CN" altLang="en-US" dirty="0" smtClean="0"/>
              <a:t>相邻两</a:t>
            </a:r>
            <a:r>
              <a:rPr lang="zh-CN" altLang="en-US" dirty="0"/>
              <a:t>个元素两两比较，将大者交换到后面。</a:t>
            </a:r>
            <a:r>
              <a:rPr lang="zh-CN" altLang="en-US" b="1" dirty="0">
                <a:solidFill>
                  <a:srgbClr val="C00000"/>
                </a:solidFill>
              </a:rPr>
              <a:t>一趟冒泡之后，最大</a:t>
            </a:r>
            <a:r>
              <a:rPr lang="zh-CN" altLang="en-US" b="1" dirty="0" smtClean="0">
                <a:solidFill>
                  <a:srgbClr val="C00000"/>
                </a:solidFill>
              </a:rPr>
              <a:t>元素浮到</a:t>
            </a:r>
            <a:r>
              <a:rPr lang="zh-CN" altLang="en-US" b="1" dirty="0">
                <a:solidFill>
                  <a:srgbClr val="C00000"/>
                </a:solidFill>
              </a:rPr>
              <a:t>最后</a:t>
            </a:r>
          </a:p>
          <a:p>
            <a:pPr lvl="1"/>
            <a:r>
              <a:rPr lang="en-US" altLang="zh-CN" dirty="0" smtClean="0"/>
              <a:t>(2)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step1</a:t>
            </a:r>
            <a:r>
              <a:rPr lang="zh-CN" altLang="en-US" dirty="0" smtClean="0"/>
              <a:t>，依次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上浮第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大</a:t>
            </a:r>
            <a:r>
              <a:rPr lang="zh-CN" altLang="en-US" dirty="0"/>
              <a:t>、第</a:t>
            </a:r>
            <a:r>
              <a:rPr lang="en-US" altLang="zh-CN" dirty="0"/>
              <a:t>3</a:t>
            </a:r>
            <a:r>
              <a:rPr lang="zh-CN" altLang="en-US" dirty="0"/>
              <a:t>大</a:t>
            </a:r>
            <a:r>
              <a:rPr lang="en-US" altLang="zh-CN" dirty="0"/>
              <a:t>……</a:t>
            </a:r>
            <a:r>
              <a:rPr lang="zh-CN" altLang="en-US" dirty="0"/>
              <a:t>的元素，</a:t>
            </a:r>
            <a:r>
              <a:rPr lang="zh-CN" altLang="en-US" dirty="0">
                <a:solidFill>
                  <a:srgbClr val="008000"/>
                </a:solidFill>
              </a:rPr>
              <a:t>至某趟冒泡中没有元素交换为止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3200" dirty="0">
                <a:cs typeface="+mn-cs"/>
              </a:rPr>
              <a:t>最多进行</a:t>
            </a:r>
            <a:r>
              <a:rPr lang="en-US" altLang="zh-CN" sz="3200" dirty="0">
                <a:cs typeface="+mn-cs"/>
              </a:rPr>
              <a:t>n-1</a:t>
            </a:r>
            <a:r>
              <a:rPr lang="zh-CN" altLang="en-US" sz="3200" dirty="0">
                <a:cs typeface="+mn-cs"/>
              </a:rPr>
              <a:t>趟冒泡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3200" dirty="0">
                <a:cs typeface="+mn-cs"/>
              </a:rPr>
              <a:t>时间复杂度：</a:t>
            </a:r>
            <a:r>
              <a:rPr lang="en-US" altLang="zh-CN" sz="3200" dirty="0">
                <a:cs typeface="+mn-cs"/>
              </a:rPr>
              <a:t>O(n</a:t>
            </a:r>
            <a:r>
              <a:rPr lang="en-US" altLang="zh-CN" sz="3200" baseline="30000" dirty="0">
                <a:cs typeface="+mn-cs"/>
              </a:rPr>
              <a:t>2</a:t>
            </a:r>
            <a:r>
              <a:rPr lang="en-US" altLang="zh-CN" sz="3200" dirty="0">
                <a:cs typeface="+mn-cs"/>
              </a:rPr>
              <a:t>)</a:t>
            </a:r>
          </a:p>
          <a:p>
            <a:pPr lvl="1"/>
            <a:r>
              <a:rPr lang="zh-CN" altLang="en-US" dirty="0"/>
              <a:t>最好情况 </a:t>
            </a:r>
            <a:r>
              <a:rPr lang="en-US" altLang="zh-CN" dirty="0"/>
              <a:t>(</a:t>
            </a:r>
            <a:r>
              <a:rPr lang="zh-CN" altLang="en-US" dirty="0"/>
              <a:t>正序</a:t>
            </a:r>
            <a:r>
              <a:rPr lang="en-US" altLang="zh-CN" dirty="0" smtClean="0"/>
              <a:t>):</a:t>
            </a:r>
            <a:r>
              <a:rPr lang="zh-CN" altLang="en-US" dirty="0" smtClean="0">
                <a:solidFill>
                  <a:srgbClr val="C00000"/>
                </a:solidFill>
              </a:rPr>
              <a:t>交换</a:t>
            </a:r>
            <a:r>
              <a:rPr lang="zh-CN" altLang="en-US" dirty="0">
                <a:solidFill>
                  <a:srgbClr val="C00000"/>
                </a:solidFill>
              </a:rPr>
              <a:t>次数为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</a:rPr>
              <a:t>比较次数</a:t>
            </a:r>
            <a:r>
              <a:rPr lang="en-US" altLang="zh-CN" dirty="0" smtClean="0">
                <a:solidFill>
                  <a:srgbClr val="C00000"/>
                </a:solidFill>
              </a:rPr>
              <a:t>n-1</a:t>
            </a:r>
            <a:endParaRPr lang="zh-CN" altLang="en-US" dirty="0"/>
          </a:p>
          <a:p>
            <a:pPr lvl="1"/>
            <a:r>
              <a:rPr lang="zh-CN" altLang="en-US" dirty="0"/>
              <a:t>最坏情况</a:t>
            </a:r>
            <a:r>
              <a:rPr lang="en-US" altLang="zh-CN" dirty="0"/>
              <a:t>(</a:t>
            </a:r>
            <a:r>
              <a:rPr lang="zh-CN" altLang="en-US" dirty="0"/>
              <a:t>逆序</a:t>
            </a:r>
            <a:r>
              <a:rPr lang="en-US" altLang="zh-CN" dirty="0" smtClean="0"/>
              <a:t>): </a:t>
            </a:r>
            <a:r>
              <a:rPr lang="zh-CN" altLang="en-US" dirty="0" smtClean="0">
                <a:solidFill>
                  <a:srgbClr val="C00000"/>
                </a:solidFill>
              </a:rPr>
              <a:t>交换</a:t>
            </a:r>
            <a:r>
              <a:rPr lang="zh-CN" altLang="en-US" dirty="0">
                <a:solidFill>
                  <a:srgbClr val="C00000"/>
                </a:solidFill>
              </a:rPr>
              <a:t>次数为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n(n-1)/2</a:t>
            </a:r>
            <a:r>
              <a:rPr lang="zh-CN" altLang="en-US" dirty="0">
                <a:solidFill>
                  <a:srgbClr val="C00000"/>
                </a:solidFill>
              </a:rPr>
              <a:t>，比较次数为 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n(n-1)/2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8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</a:t>
            </a:r>
            <a:r>
              <a:rPr lang="zh-CN" altLang="en-US" dirty="0"/>
              <a:t>冒泡排序</a:t>
            </a:r>
            <a:endParaRPr lang="zh-CN" altLang="zh-CN" sz="44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7" y="908720"/>
            <a:ext cx="8388424" cy="5688632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 </a:t>
            </a:r>
            <a:r>
              <a:rPr lang="en-US" altLang="zh-CN" sz="2400" dirty="0"/>
              <a:t>template&lt;class Type&gt; void </a:t>
            </a:r>
            <a:r>
              <a:rPr lang="en-US" altLang="zh-CN" sz="2400" dirty="0" err="1"/>
              <a:t>BubbleSort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&lt;Type&gt; &amp; </a:t>
            </a:r>
            <a:r>
              <a:rPr lang="en-US" altLang="zh-CN" sz="2000" dirty="0"/>
              <a:t>L)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     {</a:t>
            </a:r>
          </a:p>
          <a:p>
            <a:pPr>
              <a:buNone/>
            </a:pPr>
            <a:r>
              <a:rPr lang="en-US" altLang="zh-CN" sz="2400" dirty="0"/>
              <a:t>	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=L. </a:t>
            </a:r>
            <a:r>
              <a:rPr lang="en-US" altLang="zh-CN" sz="2400" dirty="0" smtClean="0"/>
              <a:t>length 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&gt;1 &amp;&amp; change;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 </a:t>
            </a:r>
            <a:r>
              <a:rPr lang="en-US" altLang="zh-CN" sz="2400" dirty="0" smtClean="0"/>
              <a:t>-)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比较范围逐渐向前缩</a:t>
            </a:r>
            <a:endParaRPr lang="en-US" altLang="zh-CN" sz="1800" dirty="0">
              <a:solidFill>
                <a:srgbClr val="008000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		{     </a:t>
            </a:r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change=false</a:t>
            </a:r>
            <a:r>
              <a:rPr lang="en-US" altLang="zh-CN" sz="2400" dirty="0"/>
              <a:t>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		       </a:t>
            </a:r>
            <a:r>
              <a:rPr lang="en-US" altLang="zh-CN" sz="2400" dirty="0">
                <a:solidFill>
                  <a:srgbClr val="C00000"/>
                </a:solidFill>
              </a:rPr>
              <a:t>for(j=1</a:t>
            </a:r>
            <a:r>
              <a:rPr lang="en-US" altLang="zh-CN" sz="2400" dirty="0" smtClean="0">
                <a:solidFill>
                  <a:srgbClr val="C00000"/>
                </a:solidFill>
              </a:rPr>
              <a:t>; j&lt;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 ; j</a:t>
            </a:r>
            <a:r>
              <a:rPr lang="en-US" altLang="zh-CN" sz="2400" dirty="0">
                <a:solidFill>
                  <a:srgbClr val="C00000"/>
                </a:solidFill>
              </a:rPr>
              <a:t>++)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一趟</a:t>
            </a:r>
            <a:r>
              <a:rPr lang="zh-CN" altLang="en-US" sz="2000" dirty="0" smtClean="0">
                <a:solidFill>
                  <a:srgbClr val="008000"/>
                </a:solidFill>
              </a:rPr>
              <a:t>冒泡 从</a:t>
            </a:r>
            <a:r>
              <a:rPr lang="en-US" altLang="zh-CN" sz="2000" dirty="0" smtClean="0">
                <a:solidFill>
                  <a:srgbClr val="008000"/>
                </a:solidFill>
              </a:rPr>
              <a:t>1</a:t>
            </a:r>
            <a:r>
              <a:rPr lang="zh-CN" altLang="en-US" sz="2000" dirty="0" smtClean="0">
                <a:solidFill>
                  <a:srgbClr val="008000"/>
                </a:solidFill>
              </a:rPr>
              <a:t>～</a:t>
            </a:r>
            <a:r>
              <a:rPr lang="en-US" altLang="zh-CN" sz="2000" dirty="0" smtClean="0">
                <a:solidFill>
                  <a:srgbClr val="008000"/>
                </a:solidFill>
              </a:rPr>
              <a:t>j</a:t>
            </a:r>
            <a:r>
              <a:rPr lang="zh-CN" altLang="en-US" sz="2000" dirty="0" smtClean="0">
                <a:solidFill>
                  <a:srgbClr val="008000"/>
                </a:solidFill>
              </a:rPr>
              <a:t>依次将当前与下个比较</a:t>
            </a:r>
            <a:endParaRPr lang="zh-CN" altLang="en-US" sz="2000" dirty="0">
              <a:solidFill>
                <a:srgbClr val="008000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		      </a:t>
            </a:r>
            <a:r>
              <a:rPr lang="en-US" altLang="zh-CN" sz="2400" dirty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		if(</a:t>
            </a:r>
            <a:r>
              <a:rPr lang="en-US" altLang="zh-CN" sz="2400" dirty="0" err="1">
                <a:solidFill>
                  <a:srgbClr val="C00000"/>
                </a:solidFill>
              </a:rPr>
              <a:t>L.elem</a:t>
            </a:r>
            <a:r>
              <a:rPr lang="en-US" altLang="zh-CN" sz="2400" dirty="0">
                <a:solidFill>
                  <a:srgbClr val="C00000"/>
                </a:solidFill>
              </a:rPr>
              <a:t>[j]&gt;</a:t>
            </a:r>
            <a:r>
              <a:rPr lang="en-US" altLang="zh-CN" sz="2400" dirty="0" err="1">
                <a:solidFill>
                  <a:srgbClr val="C00000"/>
                </a:solidFill>
              </a:rPr>
              <a:t>L.elem</a:t>
            </a:r>
            <a:r>
              <a:rPr lang="en-US" altLang="zh-CN" sz="2400" dirty="0">
                <a:solidFill>
                  <a:srgbClr val="C00000"/>
                </a:solidFill>
              </a:rPr>
              <a:t>[j+1])   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		</a:t>
            </a:r>
            <a:r>
              <a:rPr lang="en-US" altLang="zh-CN" sz="2400" dirty="0" smtClean="0">
                <a:solidFill>
                  <a:srgbClr val="C00000"/>
                </a:solidFill>
              </a:rPr>
              <a:t>{Exchange(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L.elem</a:t>
            </a:r>
            <a:r>
              <a:rPr lang="en-US" altLang="zh-CN" sz="2400" dirty="0" smtClean="0">
                <a:solidFill>
                  <a:srgbClr val="C00000"/>
                </a:solidFill>
              </a:rPr>
              <a:t>[j</a:t>
            </a:r>
            <a:r>
              <a:rPr lang="en-US" altLang="zh-CN" sz="2400" dirty="0">
                <a:solidFill>
                  <a:srgbClr val="C00000"/>
                </a:solidFill>
              </a:rPr>
              <a:t>] </a:t>
            </a:r>
            <a:r>
              <a:rPr lang="en-US" altLang="zh-CN" sz="2400" dirty="0" smtClean="0">
                <a:solidFill>
                  <a:srgbClr val="C00000"/>
                </a:solidFill>
                <a:sym typeface="Wingdings" pitchFamily="2" charset="2"/>
              </a:rPr>
              <a:t>,</a:t>
            </a:r>
            <a:r>
              <a:rPr lang="en-US" altLang="zh-CN" sz="2400" dirty="0" err="1" smtClean="0">
                <a:solidFill>
                  <a:srgbClr val="C00000"/>
                </a:solidFill>
                <a:cs typeface="Times New Roman" pitchFamily="18" charset="0"/>
              </a:rPr>
              <a:t>L.elem</a:t>
            </a:r>
            <a:r>
              <a:rPr lang="en-US" altLang="zh-CN" sz="2400" dirty="0" smtClean="0">
                <a:solidFill>
                  <a:srgbClr val="C00000"/>
                </a:solidFill>
                <a:cs typeface="Times New Roman" pitchFamily="18" charset="0"/>
              </a:rPr>
              <a:t>[j+1]);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endParaRPr lang="en-US" altLang="zh-CN" sz="2000" dirty="0">
              <a:solidFill>
                <a:srgbClr val="008000"/>
              </a:solidFill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		change=</a:t>
            </a:r>
            <a:r>
              <a:rPr lang="en-US" altLang="zh-CN" sz="2400" dirty="0" err="1">
                <a:solidFill>
                  <a:srgbClr val="C00000"/>
                </a:solidFill>
              </a:rPr>
              <a:t>ture</a:t>
            </a:r>
            <a:r>
              <a:rPr lang="en-US" altLang="zh-CN" sz="2400" dirty="0" smtClean="0">
                <a:solidFill>
                  <a:srgbClr val="C00000"/>
                </a:solidFill>
              </a:rPr>
              <a:t>;}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	      }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smtClean="0"/>
              <a:t>}}</a:t>
            </a:r>
            <a:r>
              <a:rPr lang="en-US" altLang="zh-CN" sz="2400" dirty="0"/>
              <a:t>	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			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71114"/>
              </p:ext>
            </p:extLst>
          </p:nvPr>
        </p:nvGraphicFramePr>
        <p:xfrm>
          <a:off x="2866007" y="5516563"/>
          <a:ext cx="63865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Document" r:id="rId5" imgW="8439615" imgH="1131740" progId="Word.Document.8">
                  <p:embed/>
                </p:oleObj>
              </mc:Choice>
              <mc:Fallback>
                <p:oleObj name="Document" r:id="rId5" imgW="8439615" imgH="1131740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007" y="5516563"/>
                        <a:ext cx="638651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53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填空：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</a:t>
            </a:r>
          </a:p>
          <a:p>
            <a:r>
              <a:rPr lang="zh-CN" altLang="en-US" dirty="0"/>
              <a:t>简</a:t>
            </a:r>
            <a:r>
              <a:rPr lang="zh-CN" altLang="en-US" dirty="0" smtClean="0"/>
              <a:t>答：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算法：</a:t>
            </a:r>
            <a:r>
              <a:rPr lang="en-US" altLang="zh-CN" dirty="0" smtClean="0"/>
              <a:t>1</a:t>
            </a:r>
            <a:r>
              <a:rPr lang="zh-CN" altLang="en-US" smtClean="0"/>
              <a:t>（只做：冒泡、插入、选择）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/>
              <a:t>选择排序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选择排序</a:t>
            </a:r>
            <a:r>
              <a:rPr lang="en-US" altLang="zh-CN" dirty="0"/>
              <a:t>(Selection Sort)</a:t>
            </a:r>
            <a:r>
              <a:rPr lang="zh-CN" altLang="en-US" dirty="0"/>
              <a:t>的基本思想是：每一趟从待排序的记录中选出关键字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</a:t>
            </a:r>
            <a:r>
              <a:rPr lang="zh-CN" altLang="en-US" dirty="0"/>
              <a:t>的记录，顺序放在已排好序的子文件的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/</a:t>
            </a:r>
            <a:r>
              <a:rPr lang="zh-CN" altLang="en-US" dirty="0" smtClean="0"/>
              <a:t>前，</a:t>
            </a:r>
            <a:r>
              <a:rPr lang="zh-CN" altLang="en-US" dirty="0"/>
              <a:t>直到全部记录排序完毕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常用的选择排序方法有直接选择排序和堆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后面单独讲</a:t>
            </a:r>
            <a:r>
              <a:rPr lang="en-US" altLang="zh-CN" dirty="0" smtClean="0"/>
              <a:t>)</a:t>
            </a:r>
          </a:p>
          <a:p>
            <a:r>
              <a:rPr lang="zh-CN" altLang="en-US" dirty="0">
                <a:hlinkClick r:id="rId2" action="ppaction://hlinkfile"/>
              </a:rPr>
              <a:t>课件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lnk</a:t>
            </a:r>
            <a:r>
              <a:rPr lang="en-US" altLang="zh-CN" dirty="0"/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2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171400"/>
            <a:ext cx="7543800" cy="1143000"/>
          </a:xfrm>
        </p:spPr>
        <p:txBody>
          <a:bodyPr/>
          <a:lstStyle/>
          <a:p>
            <a:r>
              <a:rPr lang="zh-CN" altLang="en-US" dirty="0"/>
              <a:t>直接选择排序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854696"/>
            <a:ext cx="7620000" cy="4536504"/>
          </a:xfrm>
        </p:spPr>
        <p:txBody>
          <a:bodyPr/>
          <a:lstStyle/>
          <a:p>
            <a:r>
              <a:rPr lang="zh-CN" altLang="en-US" sz="2800" dirty="0"/>
              <a:t>经过</a:t>
            </a:r>
            <a:r>
              <a:rPr lang="en-US" altLang="zh-CN" sz="2800" dirty="0"/>
              <a:t>n-1</a:t>
            </a:r>
            <a:r>
              <a:rPr lang="zh-CN" altLang="en-US" sz="2800" dirty="0"/>
              <a:t>趟直接选择排序得到有序结果：</a:t>
            </a:r>
          </a:p>
          <a:p>
            <a:r>
              <a:rPr lang="zh-CN" altLang="en-US" sz="2800" dirty="0"/>
              <a:t> ①初始状态：有序区为</a:t>
            </a:r>
            <a:r>
              <a:rPr lang="zh-CN" altLang="en-US" sz="2800" dirty="0" smtClean="0"/>
              <a:t>空，无序</a:t>
            </a:r>
            <a:r>
              <a:rPr lang="zh-CN" altLang="en-US" sz="2800" dirty="0"/>
              <a:t>区为</a:t>
            </a:r>
            <a:r>
              <a:rPr lang="en-US" altLang="zh-CN" sz="2800" dirty="0"/>
              <a:t>R[1..n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zh-CN" altLang="en-US" sz="2800" dirty="0"/>
              <a:t> ②第</a:t>
            </a:r>
            <a:r>
              <a:rPr lang="en-US" altLang="zh-CN" sz="2800" dirty="0"/>
              <a:t>1</a:t>
            </a:r>
            <a:r>
              <a:rPr lang="zh-CN" altLang="en-US" sz="2800" dirty="0"/>
              <a:t>趟排序：在无序区</a:t>
            </a:r>
            <a:r>
              <a:rPr lang="en-US" altLang="zh-CN" sz="2800" dirty="0"/>
              <a:t>R[1..n]</a:t>
            </a:r>
            <a:r>
              <a:rPr lang="zh-CN" altLang="en-US" sz="2800" dirty="0"/>
              <a:t>中选出关键字最小的记录</a:t>
            </a:r>
            <a:r>
              <a:rPr lang="en-US" altLang="zh-CN" sz="2800" dirty="0"/>
              <a:t>R[k]</a:t>
            </a:r>
            <a:r>
              <a:rPr lang="zh-CN" altLang="en-US" sz="2800" dirty="0"/>
              <a:t>，将它与无序区的第</a:t>
            </a:r>
            <a:r>
              <a:rPr lang="en-US" altLang="zh-CN" sz="2800" dirty="0"/>
              <a:t>1</a:t>
            </a:r>
            <a:r>
              <a:rPr lang="zh-CN" altLang="en-US" sz="2800" dirty="0"/>
              <a:t>个记录</a:t>
            </a:r>
            <a:r>
              <a:rPr lang="en-US" altLang="zh-CN" sz="2800" dirty="0"/>
              <a:t>R[1]</a:t>
            </a:r>
            <a:r>
              <a:rPr lang="zh-CN" altLang="en-US" sz="2800" dirty="0"/>
              <a:t>交换。</a:t>
            </a:r>
          </a:p>
          <a:p>
            <a:r>
              <a:rPr lang="en-US" altLang="zh-CN" sz="2800" dirty="0"/>
              <a:t>③</a:t>
            </a:r>
            <a:r>
              <a:rPr lang="zh-CN" altLang="en-US" sz="2800" dirty="0"/>
              <a:t>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趟排序：有序区和无序区分别为</a:t>
            </a:r>
            <a:r>
              <a:rPr lang="en-US" altLang="zh-CN" sz="2800" dirty="0"/>
              <a:t>R[1..i-1]</a:t>
            </a:r>
            <a:r>
              <a:rPr lang="zh-CN" altLang="en-US" sz="2800" dirty="0"/>
              <a:t>和</a:t>
            </a:r>
            <a:r>
              <a:rPr lang="en-US" altLang="zh-CN" sz="2800" dirty="0"/>
              <a:t>R[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..n]</a:t>
            </a:r>
            <a:r>
              <a:rPr lang="zh-CN" altLang="en-US" sz="2800" dirty="0"/>
              <a:t>。该趟排序从当前无序区中选出关键字最小的记录</a:t>
            </a:r>
            <a:r>
              <a:rPr lang="en-US" altLang="zh-CN" sz="2800" dirty="0"/>
              <a:t>R[k]</a:t>
            </a:r>
            <a:r>
              <a:rPr lang="zh-CN" altLang="en-US" sz="2800" dirty="0"/>
              <a:t>，将它与无序区的第</a:t>
            </a:r>
            <a:r>
              <a:rPr lang="en-US" altLang="zh-CN" sz="2800" dirty="0"/>
              <a:t>1</a:t>
            </a:r>
            <a:r>
              <a:rPr lang="zh-CN" altLang="en-US" sz="2800" dirty="0"/>
              <a:t>个记录</a:t>
            </a:r>
            <a:r>
              <a:rPr lang="en-US" altLang="zh-CN" sz="2800" dirty="0"/>
              <a:t>R[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交换，使</a:t>
            </a:r>
            <a:r>
              <a:rPr lang="en-US" altLang="zh-CN" sz="2800" dirty="0"/>
              <a:t>R[1..i]</a:t>
            </a:r>
            <a:r>
              <a:rPr lang="zh-CN" altLang="en-US" sz="2800" dirty="0"/>
              <a:t>和</a:t>
            </a:r>
            <a:r>
              <a:rPr lang="en-US" altLang="zh-CN" sz="2800" dirty="0"/>
              <a:t>R[i+1..n]</a:t>
            </a:r>
            <a:r>
              <a:rPr lang="zh-CN" altLang="en-US" sz="2800" dirty="0"/>
              <a:t>分别变为记录个数增加</a:t>
            </a:r>
            <a:r>
              <a:rPr lang="en-US" altLang="zh-CN" sz="2800" dirty="0"/>
              <a:t>1</a:t>
            </a:r>
            <a:r>
              <a:rPr lang="zh-CN" altLang="en-US" sz="2800" dirty="0"/>
              <a:t>个的新有序区和记录个数减少</a:t>
            </a:r>
            <a:r>
              <a:rPr lang="en-US" altLang="zh-CN" sz="2800" dirty="0"/>
              <a:t>1</a:t>
            </a:r>
            <a:r>
              <a:rPr lang="zh-CN" altLang="en-US" sz="2800" dirty="0"/>
              <a:t>个的新无序区。这样，经过</a:t>
            </a:r>
            <a:r>
              <a:rPr lang="en-US" altLang="zh-CN" sz="2800" dirty="0"/>
              <a:t>n-1</a:t>
            </a:r>
            <a:r>
              <a:rPr lang="zh-CN" altLang="en-US" sz="2800" dirty="0"/>
              <a:t>趟直接选择排序得到有序结果。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11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直接选择排序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cs typeface="+mn-cs"/>
              </a:rPr>
              <a:t>每</a:t>
            </a:r>
            <a:r>
              <a:rPr lang="zh-CN" altLang="en-US" sz="3200" dirty="0">
                <a:cs typeface="+mn-cs"/>
              </a:rPr>
              <a:t>趟在</a:t>
            </a:r>
            <a:r>
              <a:rPr lang="en-US" altLang="zh-CN" sz="3200" dirty="0">
                <a:cs typeface="+mn-cs"/>
              </a:rPr>
              <a:t>n-i+1</a:t>
            </a:r>
            <a:r>
              <a:rPr lang="zh-CN" altLang="en-US" sz="3200" dirty="0">
                <a:cs typeface="+mn-cs"/>
              </a:rPr>
              <a:t>个元素中找出关键字最小的记录，将之交换至第 </a:t>
            </a:r>
            <a:r>
              <a:rPr lang="en-US" altLang="zh-CN" sz="3200" dirty="0" err="1">
                <a:cs typeface="+mn-cs"/>
              </a:rPr>
              <a:t>i</a:t>
            </a:r>
            <a:r>
              <a:rPr lang="en-US" altLang="zh-CN" sz="3200" dirty="0">
                <a:cs typeface="+mn-cs"/>
              </a:rPr>
              <a:t> </a:t>
            </a:r>
            <a:r>
              <a:rPr lang="zh-CN" altLang="en-US" sz="3200" dirty="0">
                <a:cs typeface="+mn-cs"/>
              </a:rPr>
              <a:t>个</a:t>
            </a:r>
            <a:r>
              <a:rPr lang="zh-CN" altLang="en-US" sz="3200" dirty="0" smtClean="0">
                <a:cs typeface="+mn-cs"/>
              </a:rPr>
              <a:t>位置</a:t>
            </a:r>
            <a:endParaRPr lang="en-US" altLang="zh-CN" sz="3200" dirty="0" smtClean="0">
              <a:cs typeface="+mn-cs"/>
            </a:endParaRPr>
          </a:p>
          <a:p>
            <a:pPr lvl="1"/>
            <a:r>
              <a:rPr kumimoji="0" lang="zh-CN" altLang="en-US" sz="3000" dirty="0" smtClean="0"/>
              <a:t>比较</a:t>
            </a:r>
            <a:r>
              <a:rPr kumimoji="0" lang="zh-CN" altLang="en-US" sz="3000" dirty="0"/>
              <a:t>：</a:t>
            </a:r>
            <a:r>
              <a:rPr kumimoji="0" lang="en-US" altLang="zh-CN" sz="3000" dirty="0"/>
              <a:t>n(n-1)/2</a:t>
            </a:r>
            <a:r>
              <a:rPr kumimoji="0" lang="zh-CN" altLang="en-US" sz="3000" dirty="0" smtClean="0"/>
              <a:t>次</a:t>
            </a:r>
            <a:endParaRPr kumimoji="0" lang="en-US" altLang="zh-CN" sz="3000" dirty="0" smtClean="0"/>
          </a:p>
          <a:p>
            <a:pPr lvl="1"/>
            <a:r>
              <a:rPr kumimoji="0" lang="zh-CN" altLang="en-US" sz="3000" dirty="0" smtClean="0"/>
              <a:t>移动</a:t>
            </a:r>
            <a:r>
              <a:rPr kumimoji="0" lang="zh-CN" altLang="en-US" sz="3000" dirty="0"/>
              <a:t>：</a:t>
            </a:r>
          </a:p>
          <a:p>
            <a:pPr lvl="2"/>
            <a:r>
              <a:rPr kumimoji="0" lang="zh-CN" altLang="en-US" dirty="0"/>
              <a:t>最好</a:t>
            </a:r>
            <a:r>
              <a:rPr kumimoji="0" lang="zh-CN" altLang="en-US" dirty="0" smtClean="0"/>
              <a:t>：</a:t>
            </a:r>
            <a:r>
              <a:rPr lang="zh-CN" altLang="en-US" dirty="0"/>
              <a:t>当初始文件为正序时，移动次数为</a:t>
            </a:r>
            <a:r>
              <a:rPr lang="en-US" altLang="zh-CN" dirty="0" smtClean="0"/>
              <a:t>0</a:t>
            </a:r>
          </a:p>
          <a:p>
            <a:pPr lvl="2"/>
            <a:r>
              <a:rPr kumimoji="0" lang="zh-CN" altLang="en-US" dirty="0" smtClean="0"/>
              <a:t>最坏：</a:t>
            </a:r>
            <a:r>
              <a:rPr lang="zh-CN" altLang="en-US" dirty="0"/>
              <a:t>文件初态为反序时，每趟排序均要执行交换操作，总的移动次数取最大值</a:t>
            </a:r>
            <a:r>
              <a:rPr lang="en-US" altLang="zh-CN" dirty="0"/>
              <a:t>3(n-1)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kumimoji="0" lang="zh-CN" altLang="en-US" sz="3000" dirty="0"/>
              <a:t>直接选择排序的平均时间复杂</a:t>
            </a:r>
            <a:r>
              <a:rPr kumimoji="0" lang="zh-CN" altLang="en-US" sz="3000" dirty="0" smtClean="0"/>
              <a:t>度</a:t>
            </a:r>
            <a:r>
              <a:rPr kumimoji="0" lang="en-US" altLang="zh-CN" sz="3000" dirty="0" smtClean="0"/>
              <a:t>O(n</a:t>
            </a:r>
            <a:r>
              <a:rPr kumimoji="0" lang="en-US" altLang="zh-CN" sz="3000" baseline="30000" dirty="0" smtClean="0"/>
              <a:t>2</a:t>
            </a:r>
            <a:r>
              <a:rPr kumimoji="0" lang="en-US" altLang="zh-CN" sz="3000" dirty="0" smtClean="0"/>
              <a:t>)</a:t>
            </a:r>
          </a:p>
          <a:p>
            <a:pPr lvl="1"/>
            <a:r>
              <a:rPr lang="zh-CN" altLang="en-US" dirty="0" smtClean="0"/>
              <a:t>稳定性分析</a:t>
            </a:r>
            <a:r>
              <a:rPr lang="en-US" altLang="zh-CN" dirty="0" smtClean="0"/>
              <a:t>: </a:t>
            </a:r>
            <a:r>
              <a:rPr lang="zh-CN" altLang="en-US" dirty="0" smtClean="0"/>
              <a:t>直接</a:t>
            </a:r>
            <a:r>
              <a:rPr lang="zh-CN" altLang="en-US" dirty="0"/>
              <a:t>选择排序是</a:t>
            </a:r>
            <a:r>
              <a:rPr lang="zh-CN" altLang="en-US" b="1" dirty="0">
                <a:solidFill>
                  <a:srgbClr val="008000"/>
                </a:solidFill>
              </a:rPr>
              <a:t>不稳定</a:t>
            </a:r>
            <a:r>
              <a:rPr lang="zh-CN" altLang="en-US" dirty="0"/>
              <a:t>的</a:t>
            </a:r>
            <a:br>
              <a:rPr lang="zh-CN" altLang="en-US" dirty="0"/>
            </a:br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按照找最小值，与无序区首部交换的思想则不稳定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r>
              <a:rPr lang="zh-CN" altLang="en-US" dirty="0"/>
              <a:t>前： </a:t>
            </a:r>
            <a:r>
              <a:rPr lang="en-US" altLang="zh-CN" dirty="0"/>
              <a:t>2,4,4*</a:t>
            </a:r>
            <a:r>
              <a:rPr lang="zh-CN" altLang="en-US" dirty="0"/>
              <a:t>，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排序</a:t>
            </a:r>
            <a:r>
              <a:rPr lang="zh-CN" altLang="en-US" dirty="0"/>
              <a:t>后：</a:t>
            </a:r>
            <a:r>
              <a:rPr lang="en-US" altLang="zh-CN" dirty="0"/>
              <a:t>2,3,4*</a:t>
            </a:r>
            <a:r>
              <a:rPr lang="zh-CN" altLang="en-US" dirty="0"/>
              <a:t>，</a:t>
            </a:r>
            <a:r>
              <a:rPr lang="en-US" altLang="zh-CN" dirty="0" smtClean="0"/>
              <a:t>4 (3</a:t>
            </a:r>
            <a:r>
              <a:rPr lang="zh-CN" altLang="en-US" dirty="0" smtClean="0"/>
              <a:t>和前面的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互换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直接选择排序</a:t>
            </a:r>
          </a:p>
        </p:txBody>
      </p:sp>
    </p:spTree>
    <p:extLst>
      <p:ext uri="{BB962C8B-B14F-4D97-AF65-F5344CB8AC3E}">
        <p14:creationId xmlns:p14="http://schemas.microsoft.com/office/powerpoint/2010/main" val="7181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16632"/>
            <a:ext cx="7620000" cy="4824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template&lt;class Type&gt;void </a:t>
            </a:r>
            <a:r>
              <a:rPr lang="en-US" altLang="zh-CN" sz="2400" dirty="0" err="1"/>
              <a:t>SelectSort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 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&lt;Type</a:t>
            </a:r>
            <a:r>
              <a:rPr lang="en-US" altLang="zh-CN" sz="2400" dirty="0" smtClean="0"/>
              <a:t>&gt;* </a:t>
            </a:r>
            <a:r>
              <a:rPr lang="en-US" altLang="zh-CN" sz="2400" dirty="0" err="1" smtClean="0"/>
              <a:t>Lst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{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作业中写 </a:t>
            </a:r>
            <a:r>
              <a:rPr lang="en-US" altLang="zh-CN" sz="2400" dirty="0">
                <a:solidFill>
                  <a:srgbClr val="00B050"/>
                </a:solidFill>
              </a:rPr>
              <a:t>void </a:t>
            </a:r>
            <a:r>
              <a:rPr lang="en-US" altLang="zh-CN" sz="2400" dirty="0" err="1">
                <a:solidFill>
                  <a:srgbClr val="00B050"/>
                </a:solidFill>
              </a:rPr>
              <a:t>SelectSort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</a:rPr>
              <a:t>SeqList</a:t>
            </a:r>
            <a:r>
              <a:rPr lang="en-US" altLang="zh-CN" sz="2400" dirty="0">
                <a:solidFill>
                  <a:srgbClr val="00B050"/>
                </a:solidFill>
              </a:rPr>
              <a:t> * L)</a:t>
            </a:r>
            <a:r>
              <a:rPr lang="zh-CN" altLang="en-US" sz="2400" dirty="0">
                <a:solidFill>
                  <a:srgbClr val="00B050"/>
                </a:solidFill>
              </a:rPr>
              <a:t>也是对</a:t>
            </a:r>
            <a:r>
              <a:rPr lang="zh-CN" altLang="en-US" sz="2400" dirty="0" smtClean="0">
                <a:solidFill>
                  <a:srgbClr val="00B050"/>
                </a:solidFill>
              </a:rPr>
              <a:t>的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</a:rPr>
              <a:t> 写 </a:t>
            </a:r>
            <a:r>
              <a:rPr lang="en-US" altLang="zh-CN" sz="2400" dirty="0">
                <a:solidFill>
                  <a:srgbClr val="00B050"/>
                </a:solidFill>
              </a:rPr>
              <a:t>void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SelectSort</a:t>
            </a:r>
            <a:r>
              <a:rPr lang="en-US" altLang="zh-CN" sz="2400" dirty="0" smtClean="0">
                <a:solidFill>
                  <a:srgbClr val="00B050"/>
                </a:solidFill>
              </a:rPr>
              <a:t> (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* L</a:t>
            </a:r>
            <a:r>
              <a:rPr lang="en-US" altLang="zh-CN" sz="2400" dirty="0" smtClean="0">
                <a:solidFill>
                  <a:srgbClr val="00B050"/>
                </a:solidFill>
              </a:rPr>
              <a:t>) </a:t>
            </a:r>
            <a:r>
              <a:rPr lang="zh-CN" altLang="en-US" sz="2400" dirty="0" smtClean="0">
                <a:solidFill>
                  <a:srgbClr val="00B050"/>
                </a:solidFill>
              </a:rPr>
              <a:t>或 </a:t>
            </a:r>
            <a:r>
              <a:rPr lang="en-US" altLang="zh-CN" sz="2400" dirty="0" smtClean="0">
                <a:solidFill>
                  <a:srgbClr val="00B05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</a:rPr>
              <a:t> [] L)</a:t>
            </a:r>
            <a:r>
              <a:rPr lang="zh-CN" altLang="en-US" sz="2400" dirty="0" smtClean="0">
                <a:solidFill>
                  <a:srgbClr val="00B050"/>
                </a:solidFill>
              </a:rPr>
              <a:t>考试中就可以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  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j</a:t>
            </a:r>
            <a:r>
              <a:rPr lang="zh-CN" altLang="en-US" sz="2400" dirty="0"/>
              <a:t>，</a:t>
            </a:r>
            <a:r>
              <a:rPr lang="en-US" altLang="zh-CN" sz="2400" dirty="0"/>
              <a:t>k</a:t>
            </a:r>
            <a:r>
              <a:rPr lang="zh-CN" altLang="en-US" sz="2400" dirty="0" smtClean="0"/>
              <a:t>；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</a:rPr>
              <a:t>	//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</a:rPr>
              <a:t>外层</a:t>
            </a:r>
            <a:r>
              <a:rPr lang="en-US" altLang="zh-CN" sz="2400" dirty="0" smtClean="0">
                <a:solidFill>
                  <a:srgbClr val="00B050"/>
                </a:solidFill>
              </a:rPr>
              <a:t>(1~n-1) </a:t>
            </a:r>
            <a:r>
              <a:rPr lang="zh-CN" altLang="en-US" sz="2400" dirty="0" smtClean="0">
                <a:solidFill>
                  <a:srgbClr val="00B050"/>
                </a:solidFill>
              </a:rPr>
              <a:t>，</a:t>
            </a:r>
            <a:r>
              <a:rPr lang="en-US" altLang="zh-CN" sz="2400" dirty="0" smtClean="0">
                <a:solidFill>
                  <a:srgbClr val="00B050"/>
                </a:solidFill>
              </a:rPr>
              <a:t>k</a:t>
            </a:r>
            <a:r>
              <a:rPr lang="zh-CN" altLang="en-US" sz="2400" dirty="0" smtClean="0">
                <a:solidFill>
                  <a:srgbClr val="00B050"/>
                </a:solidFill>
              </a:rPr>
              <a:t>当前依次最小值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   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=1;i&lt;</a:t>
            </a:r>
            <a:r>
              <a:rPr lang="en-US" altLang="zh-CN" sz="2400" dirty="0" err="1"/>
              <a:t>n;i</a:t>
            </a:r>
            <a:r>
              <a:rPr lang="en-US" altLang="zh-CN" sz="2400" dirty="0" smtClean="0"/>
              <a:t>++)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做第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zh-CN" altLang="en-US" sz="2400" dirty="0">
                <a:solidFill>
                  <a:srgbClr val="00B050"/>
                </a:solidFill>
              </a:rPr>
              <a:t>趟</a:t>
            </a:r>
            <a:r>
              <a:rPr lang="zh-CN" altLang="en-US" sz="2400" dirty="0" smtClean="0">
                <a:solidFill>
                  <a:srgbClr val="00B050"/>
                </a:solidFill>
              </a:rPr>
              <a:t>排序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</a:rPr>
              <a:t>无序</a:t>
            </a:r>
            <a:r>
              <a:rPr lang="zh-CN" altLang="en-US" sz="2400" dirty="0">
                <a:solidFill>
                  <a:srgbClr val="00B050"/>
                </a:solidFill>
              </a:rPr>
              <a:t>区中选择最小的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</a:t>
            </a:r>
            <a:r>
              <a:rPr lang="en-US" altLang="zh-CN" sz="2400" dirty="0" smtClean="0"/>
              <a:t>{ </a:t>
            </a:r>
            <a:r>
              <a:rPr lang="en-US" altLang="zh-CN" sz="2400" dirty="0"/>
              <a:t>k=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/>
              <a:t>     </a:t>
            </a:r>
            <a:r>
              <a:rPr lang="en-US" altLang="zh-CN" sz="2400" dirty="0"/>
              <a:t>for(j=i+1;j&lt;=</a:t>
            </a:r>
            <a:r>
              <a:rPr lang="en-US" altLang="zh-CN" sz="2400" dirty="0" err="1"/>
              <a:t>n;j</a:t>
            </a:r>
            <a:r>
              <a:rPr lang="en-US" altLang="zh-CN" sz="2400" dirty="0" smtClean="0"/>
              <a:t>++){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当前</a:t>
            </a:r>
            <a:r>
              <a:rPr lang="zh-CN" altLang="en-US" sz="2400" dirty="0">
                <a:solidFill>
                  <a:srgbClr val="00B050"/>
                </a:solidFill>
              </a:rPr>
              <a:t>无序</a:t>
            </a:r>
            <a:r>
              <a:rPr lang="zh-CN" altLang="en-US" sz="2400" dirty="0" smtClean="0">
                <a:solidFill>
                  <a:srgbClr val="00B050"/>
                </a:solidFill>
              </a:rPr>
              <a:t>区中选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最小的</a:t>
            </a:r>
            <a:r>
              <a:rPr lang="zh-CN" altLang="en-US" sz="2400" dirty="0" smtClean="0">
                <a:solidFill>
                  <a:srgbClr val="00B050"/>
                </a:solidFill>
              </a:rPr>
              <a:t>记录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 </a:t>
            </a:r>
            <a:r>
              <a:rPr lang="en-US" altLang="zh-CN" sz="2400" dirty="0" smtClean="0"/>
              <a:t>if(</a:t>
            </a:r>
            <a:r>
              <a:rPr lang="en-US" altLang="zh-CN" sz="2400" dirty="0" err="1" smtClean="0"/>
              <a:t>LsList.elem</a:t>
            </a:r>
            <a:r>
              <a:rPr lang="en-US" altLang="zh-CN" sz="2400" dirty="0" smtClean="0"/>
              <a:t>[j</a:t>
            </a:r>
            <a:r>
              <a:rPr lang="en-US" altLang="zh-CN" sz="2400" dirty="0"/>
              <a:t>].key&lt; </a:t>
            </a:r>
            <a:r>
              <a:rPr lang="en-US" altLang="zh-CN" sz="2400" dirty="0" err="1" smtClean="0"/>
              <a:t>LsList.elem</a:t>
            </a:r>
            <a:r>
              <a:rPr lang="en-US" altLang="zh-CN" sz="2400" dirty="0" smtClean="0"/>
              <a:t>[k</a:t>
            </a:r>
            <a:r>
              <a:rPr lang="en-US" altLang="zh-CN" sz="2400" dirty="0"/>
              <a:t>].key</a:t>
            </a:r>
            <a:r>
              <a:rPr lang="en-US" altLang="zh-CN" sz="2400" dirty="0" smtClean="0"/>
              <a:t>) </a:t>
            </a:r>
            <a:r>
              <a:rPr lang="en-US" altLang="zh-CN" sz="2400" dirty="0" smtClean="0">
                <a:solidFill>
                  <a:srgbClr val="00B050"/>
                </a:solidFill>
              </a:rPr>
              <a:t>//k</a:t>
            </a:r>
            <a:r>
              <a:rPr lang="zh-CN" altLang="en-US" sz="2400" dirty="0" smtClean="0">
                <a:solidFill>
                  <a:srgbClr val="00B050"/>
                </a:solidFill>
              </a:rPr>
              <a:t>开始是无序区第一个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 k=j; 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en-US" altLang="zh-CN" sz="2400" dirty="0">
                <a:solidFill>
                  <a:srgbClr val="00B050"/>
                </a:solidFill>
              </a:rPr>
              <a:t>k</a:t>
            </a:r>
            <a:r>
              <a:rPr lang="zh-CN" altLang="en-US" sz="2400" dirty="0">
                <a:solidFill>
                  <a:srgbClr val="00B050"/>
                </a:solidFill>
              </a:rPr>
              <a:t>记下目前找到的最小关键字所在的位置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       </a:t>
            </a:r>
            <a:r>
              <a:rPr lang="en-US" altLang="zh-CN" sz="2400" dirty="0"/>
              <a:t>if(k!=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 </a:t>
            </a:r>
            <a:r>
              <a:rPr lang="en-US" altLang="zh-CN" sz="1800" dirty="0" smtClean="0">
                <a:solidFill>
                  <a:srgbClr val="00B050"/>
                </a:solidFill>
              </a:rPr>
              <a:t>//k</a:t>
            </a:r>
            <a:r>
              <a:rPr lang="zh-CN" altLang="en-US" sz="1800" dirty="0" smtClean="0">
                <a:solidFill>
                  <a:srgbClr val="00B050"/>
                </a:solidFill>
              </a:rPr>
              <a:t>不是无序区第一个，则交换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sList.elem</a:t>
            </a:r>
            <a:r>
              <a:rPr lang="en-US" altLang="zh-CN" sz="1800" dirty="0" smtClean="0">
                <a:solidFill>
                  <a:srgbClr val="00B050"/>
                </a:solidFill>
              </a:rPr>
              <a:t>[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1800" dirty="0" smtClean="0">
                <a:solidFill>
                  <a:srgbClr val="00B050"/>
                </a:solidFill>
              </a:rPr>
              <a:t>] </a:t>
            </a:r>
            <a:r>
              <a:rPr lang="zh-CN" altLang="en-US" sz="1800" dirty="0" smtClean="0">
                <a:solidFill>
                  <a:srgbClr val="00B050"/>
                </a:solidFill>
              </a:rPr>
              <a:t>和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LsList.elem</a:t>
            </a:r>
            <a:r>
              <a:rPr lang="en-US" altLang="zh-CN" sz="1800" dirty="0" smtClean="0">
                <a:solidFill>
                  <a:srgbClr val="00B050"/>
                </a:solidFill>
              </a:rPr>
              <a:t>[k</a:t>
            </a:r>
            <a:r>
              <a:rPr lang="en-US" altLang="zh-CN" sz="1800" dirty="0">
                <a:solidFill>
                  <a:srgbClr val="00B050"/>
                </a:solidFill>
              </a:rPr>
              <a:t>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 </a:t>
            </a:r>
            <a:r>
              <a:rPr lang="en-US" altLang="zh-CN" sz="2400" dirty="0" err="1" smtClean="0"/>
              <a:t>LsList.elem</a:t>
            </a:r>
            <a:r>
              <a:rPr lang="en-US" altLang="zh-CN" sz="2400" dirty="0" smtClean="0"/>
              <a:t>[0</a:t>
            </a:r>
            <a:r>
              <a:rPr lang="en-US" altLang="zh-CN" sz="2400" dirty="0"/>
              <a:t>]= </a:t>
            </a:r>
            <a:r>
              <a:rPr lang="en-US" altLang="zh-CN" sz="2400" dirty="0" err="1" smtClean="0"/>
              <a:t>LsList.elem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</a:t>
            </a:r>
            <a:r>
              <a:rPr lang="zh-CN" altLang="en-US" sz="2400" dirty="0" smtClean="0"/>
              <a:t>；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LsList.elem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]= </a:t>
            </a:r>
            <a:r>
              <a:rPr lang="en-US" altLang="zh-CN" sz="2400" dirty="0" err="1" smtClean="0"/>
              <a:t>LsList.elem</a:t>
            </a:r>
            <a:r>
              <a:rPr lang="en-US" altLang="zh-CN" sz="2400" dirty="0" smtClean="0"/>
              <a:t>[k]; </a:t>
            </a:r>
            <a:r>
              <a:rPr lang="en-US" altLang="zh-CN" sz="2400" dirty="0" err="1" smtClean="0"/>
              <a:t>LsList.elem</a:t>
            </a:r>
            <a:r>
              <a:rPr lang="en-US" altLang="zh-CN" sz="2400" dirty="0" smtClean="0"/>
              <a:t>[k</a:t>
            </a:r>
            <a:r>
              <a:rPr lang="en-US" altLang="zh-CN" sz="2400" dirty="0"/>
              <a:t>]= </a:t>
            </a:r>
            <a:r>
              <a:rPr lang="en-US" altLang="zh-CN" sz="2400" dirty="0" err="1" smtClean="0"/>
              <a:t>LsList.elem</a:t>
            </a:r>
            <a:r>
              <a:rPr lang="en-US" altLang="zh-CN" sz="2400" dirty="0" smtClean="0"/>
              <a:t>[0];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        </a:t>
            </a: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B050"/>
                </a:solidFill>
              </a:rPr>
              <a:t>//R[0]</a:t>
            </a:r>
            <a:r>
              <a:rPr lang="zh-CN" altLang="en-US" sz="2400" dirty="0">
                <a:solidFill>
                  <a:srgbClr val="00B050"/>
                </a:solidFill>
              </a:rPr>
              <a:t>作暂存单</a:t>
            </a:r>
            <a:r>
              <a:rPr lang="zh-CN" altLang="en-US" sz="2400" dirty="0" smtClean="0">
                <a:solidFill>
                  <a:srgbClr val="00B050"/>
                </a:solidFill>
              </a:rPr>
              <a:t>元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endif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</a:t>
            </a:r>
            <a:r>
              <a:rPr lang="en-US" altLang="zh-CN" sz="2400" dirty="0" smtClean="0"/>
              <a:t>} </a:t>
            </a: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en-US" altLang="zh-CN" sz="2400" dirty="0" err="1">
                <a:solidFill>
                  <a:srgbClr val="00B050"/>
                </a:solidFill>
              </a:rPr>
              <a:t>endfor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 }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en-US" altLang="zh-CN" sz="2400" dirty="0" err="1">
                <a:solidFill>
                  <a:srgbClr val="00B050"/>
                </a:solidFill>
              </a:rPr>
              <a:t>SelectSort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63888" y="5715000"/>
            <a:ext cx="7543800" cy="1143000"/>
          </a:xfrm>
        </p:spPr>
        <p:txBody>
          <a:bodyPr/>
          <a:lstStyle/>
          <a:p>
            <a:r>
              <a:rPr lang="zh-CN" altLang="en-US" sz="3600" dirty="0"/>
              <a:t>直接选择排序</a:t>
            </a:r>
          </a:p>
        </p:txBody>
      </p:sp>
    </p:spTree>
    <p:extLst>
      <p:ext uri="{BB962C8B-B14F-4D97-AF65-F5344CB8AC3E}">
        <p14:creationId xmlns:p14="http://schemas.microsoft.com/office/powerpoint/2010/main" val="10610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zh-CN" sz="44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学习要求：理解各类排序算法的思想，并能采用上述算法进行手工排序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思考题：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以关键字序列</a:t>
            </a:r>
            <a:r>
              <a:rPr lang="en-US" altLang="zh-CN" dirty="0"/>
              <a:t>{ 503,087,512,061,908,170,897,275,653,423},</a:t>
            </a:r>
            <a:r>
              <a:rPr lang="zh-CN" altLang="en-US" dirty="0"/>
              <a:t>写出下列排序方法的第一趟排序结果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直接插入排序</a:t>
            </a:r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快</a:t>
            </a:r>
            <a:r>
              <a:rPr lang="zh-CN" altLang="en-US" dirty="0"/>
              <a:t>排</a:t>
            </a:r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 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83768" y="332656"/>
            <a:ext cx="6658645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 smtClean="0"/>
              <a:t>第</a:t>
            </a:r>
            <a:r>
              <a:rPr lang="en-US" altLang="zh-CN" sz="6000" dirty="0" smtClean="0"/>
              <a:t>15</a:t>
            </a:r>
            <a:r>
              <a:rPr lang="zh-CN" altLang="en-US" sz="6000" dirty="0" smtClean="0"/>
              <a:t>次课 排序</a:t>
            </a:r>
            <a:r>
              <a:rPr lang="en-US" altLang="zh-CN" sz="6000" dirty="0" smtClean="0"/>
              <a:t>(2)</a:t>
            </a:r>
            <a:br>
              <a:rPr lang="en-US" altLang="zh-CN" sz="6000" dirty="0" smtClean="0"/>
            </a:br>
            <a:r>
              <a:rPr lang="zh-CN" altLang="en-US" sz="6000" dirty="0" smtClean="0"/>
              <a:t> </a:t>
            </a:r>
            <a:r>
              <a:rPr lang="en-US" altLang="zh-CN" sz="6000" dirty="0" smtClean="0"/>
              <a:t>(</a:t>
            </a:r>
            <a:r>
              <a:rPr lang="zh-CN" altLang="en-US" sz="6000" dirty="0" smtClean="0"/>
              <a:t>教材</a:t>
            </a:r>
            <a:r>
              <a:rPr lang="en-US" altLang="zh-CN" sz="6000" dirty="0" smtClean="0"/>
              <a:t>  10</a:t>
            </a:r>
            <a:r>
              <a:rPr lang="zh-CN" altLang="en-US" sz="6000" dirty="0" smtClean="0"/>
              <a:t>章</a:t>
            </a:r>
            <a:r>
              <a:rPr lang="en-US" altLang="zh-CN" sz="6000" dirty="0" smtClean="0"/>
              <a:t>)</a:t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内存读略比写快一点点 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比较 交换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23486"/>
            <a:ext cx="6336704" cy="5701858"/>
          </a:xfrm>
        </p:spPr>
      </p:pic>
    </p:spTree>
    <p:extLst>
      <p:ext uri="{BB962C8B-B14F-4D97-AF65-F5344CB8AC3E}">
        <p14:creationId xmlns:p14="http://schemas.microsoft.com/office/powerpoint/2010/main" val="26856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前面的排序</a:t>
            </a:r>
            <a:r>
              <a:rPr lang="en-US" altLang="zh-CN" dirty="0" smtClean="0"/>
              <a:t>:</a:t>
            </a:r>
            <a:r>
              <a:rPr lang="zh-CN" altLang="en-US" dirty="0" smtClean="0"/>
              <a:t>比较次数尚可，移动次数多</a:t>
            </a:r>
            <a:endParaRPr lang="en-US" altLang="zh-CN" dirty="0" smtClean="0"/>
          </a:p>
          <a:p>
            <a:r>
              <a:rPr lang="zh-CN" altLang="en-US" dirty="0" smtClean="0"/>
              <a:t>改进算法：减少数据交换的次数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2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8112" y="-171400"/>
            <a:ext cx="7543800" cy="1143000"/>
          </a:xfrm>
        </p:spPr>
        <p:txBody>
          <a:bodyPr/>
          <a:lstStyle/>
          <a:p>
            <a:r>
              <a:rPr lang="zh-CN" altLang="en-US" dirty="0"/>
              <a:t>堆排序</a:t>
            </a:r>
            <a:endParaRPr lang="zh-CN" altLang="zh-CN" sz="4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072" y="854696"/>
            <a:ext cx="8532440" cy="5503862"/>
          </a:xfrm>
        </p:spPr>
        <p:txBody>
          <a:bodyPr/>
          <a:lstStyle/>
          <a:p>
            <a:pPr marL="628650" indent="-533400">
              <a:lnSpc>
                <a:spcPct val="95000"/>
              </a:lnSpc>
            </a:pPr>
            <a:r>
              <a:rPr lang="zh-CN" altLang="en-US" dirty="0"/>
              <a:t>堆排序：	</a:t>
            </a:r>
          </a:p>
          <a:p>
            <a:pPr marL="1174750" lvl="1" indent="-457200">
              <a:lnSpc>
                <a:spcPct val="95000"/>
              </a:lnSpc>
            </a:pPr>
            <a:r>
              <a:rPr lang="zh-CN" altLang="en-US" dirty="0"/>
              <a:t>堆：</a:t>
            </a:r>
            <a:r>
              <a:rPr lang="en-US" altLang="zh-CN" dirty="0"/>
              <a:t>n</a:t>
            </a:r>
            <a:r>
              <a:rPr lang="zh-CN" altLang="en-US" dirty="0"/>
              <a:t>个元素的序列</a:t>
            </a:r>
            <a:r>
              <a:rPr lang="en-US" altLang="zh-CN" dirty="0"/>
              <a:t>{ k</a:t>
            </a:r>
            <a:r>
              <a:rPr lang="en-US" altLang="zh-CN" baseline="-25000" dirty="0"/>
              <a:t>1</a:t>
            </a:r>
            <a:r>
              <a:rPr lang="en-US" altLang="zh-CN" dirty="0"/>
              <a:t>,k</a:t>
            </a:r>
            <a:r>
              <a:rPr lang="en-US" altLang="zh-CN" baseline="-25000" dirty="0"/>
              <a:t>2</a:t>
            </a:r>
            <a:r>
              <a:rPr lang="en-US" altLang="zh-CN" dirty="0"/>
              <a:t>,……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n</a:t>
            </a:r>
            <a:r>
              <a:rPr lang="en-US" altLang="zh-CN" dirty="0"/>
              <a:t>} </a:t>
            </a:r>
            <a:r>
              <a:rPr lang="zh-CN" altLang="en-US" dirty="0"/>
              <a:t>当且仅当满足：	</a:t>
            </a:r>
          </a:p>
          <a:p>
            <a:pPr marL="1674813" lvl="2" indent="-419100">
              <a:lnSpc>
                <a:spcPct val="95000"/>
              </a:lnSpc>
              <a:buFontTx/>
              <a:buNone/>
            </a:pPr>
            <a:endParaRPr lang="zh-CN" altLang="en-US" dirty="0"/>
          </a:p>
          <a:p>
            <a:pPr marL="1674813" lvl="2" indent="-419100">
              <a:lnSpc>
                <a:spcPct val="95000"/>
              </a:lnSpc>
              <a:buFontTx/>
              <a:buNone/>
            </a:pPr>
            <a:r>
              <a:rPr lang="zh-CN" altLang="en-US" dirty="0"/>
              <a:t>                                              或</a:t>
            </a:r>
          </a:p>
          <a:p>
            <a:pPr marL="1674813" lvl="2" indent="-419100">
              <a:lnSpc>
                <a:spcPct val="95000"/>
              </a:lnSpc>
              <a:buFontTx/>
              <a:buNone/>
            </a:pPr>
            <a:endParaRPr lang="zh-CN" altLang="en-US" dirty="0"/>
          </a:p>
          <a:p>
            <a:pPr marL="1674813" lvl="2" indent="-419100">
              <a:lnSpc>
                <a:spcPct val="95000"/>
              </a:lnSpc>
              <a:buFontTx/>
              <a:buNone/>
            </a:pPr>
            <a:endParaRPr lang="zh-CN" altLang="en-US" dirty="0"/>
          </a:p>
          <a:p>
            <a:pPr marL="1174750" lvl="1" indent="-457200">
              <a:lnSpc>
                <a:spcPct val="95000"/>
              </a:lnSpc>
              <a:buClr>
                <a:srgbClr val="66CCFF"/>
              </a:buClr>
            </a:pPr>
            <a:endParaRPr lang="zh-CN" altLang="en-US" dirty="0"/>
          </a:p>
          <a:p>
            <a:pPr marL="1174750" lvl="1" indent="-457200">
              <a:lnSpc>
                <a:spcPct val="95000"/>
              </a:lnSpc>
              <a:buClr>
                <a:srgbClr val="66CCFF"/>
              </a:buClr>
              <a:buFont typeface="Wingdings" pitchFamily="2" charset="2"/>
              <a:buNone/>
            </a:pPr>
            <a:r>
              <a:rPr lang="zh-CN" altLang="en-US" dirty="0"/>
              <a:t>	称之为堆，（前者为大顶堆，后者为小顶堆）</a:t>
            </a:r>
          </a:p>
          <a:p>
            <a:pPr marL="1174750" lvl="1" indent="-457200">
              <a:lnSpc>
                <a:spcPct val="95000"/>
              </a:lnSpc>
              <a:buClr>
                <a:srgbClr val="66CCFF"/>
              </a:buClr>
            </a:pPr>
            <a:r>
              <a:rPr lang="zh-CN" altLang="en-US" dirty="0"/>
              <a:t>若完全二叉树采用数组存储，则堆具有如下性质：</a:t>
            </a:r>
          </a:p>
          <a:p>
            <a:pPr marL="1674813" lvl="2" indent="-419100">
              <a:lnSpc>
                <a:spcPct val="95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dirty="0"/>
              <a:t>完全二叉树的根节点≥左、右孩子</a:t>
            </a:r>
          </a:p>
          <a:p>
            <a:pPr marL="1674813" lvl="2" indent="-419100">
              <a:lnSpc>
                <a:spcPct val="95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dirty="0"/>
              <a:t>左右子树仍为堆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157618"/>
              </p:ext>
            </p:extLst>
          </p:nvPr>
        </p:nvGraphicFramePr>
        <p:xfrm>
          <a:off x="2441896" y="2060848"/>
          <a:ext cx="3401569" cy="1311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公式" r:id="rId3" imgW="774360" imgH="507960" progId="Equation.3">
                  <p:embed/>
                </p:oleObj>
              </mc:Choice>
              <mc:Fallback>
                <p:oleObj name="公式" r:id="rId3" imgW="774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896" y="2060848"/>
                        <a:ext cx="3401569" cy="1311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539040"/>
              </p:ext>
            </p:extLst>
          </p:nvPr>
        </p:nvGraphicFramePr>
        <p:xfrm>
          <a:off x="6007422" y="2132856"/>
          <a:ext cx="2525018" cy="124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公式" r:id="rId5" imgW="774360" imgH="507960" progId="Equation.3">
                  <p:embed/>
                </p:oleObj>
              </mc:Choice>
              <mc:Fallback>
                <p:oleObj name="公式" r:id="rId5" imgW="774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422" y="2132856"/>
                        <a:ext cx="2525018" cy="1242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21334"/>
              </p:ext>
            </p:extLst>
          </p:nvPr>
        </p:nvGraphicFramePr>
        <p:xfrm>
          <a:off x="2543621" y="3501008"/>
          <a:ext cx="2748459" cy="96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公式" r:id="rId7" imgW="1130040" imgH="457200" progId="Equation.3">
                  <p:embed/>
                </p:oleObj>
              </mc:Choice>
              <mc:Fallback>
                <p:oleObj name="公式" r:id="rId7" imgW="1130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621" y="3501008"/>
                        <a:ext cx="2748459" cy="969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51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96918"/>
            <a:ext cx="5400600" cy="57324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-1179512"/>
            <a:ext cx="662295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示例：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818456" y="3582988"/>
            <a:ext cx="2301875" cy="1571625"/>
            <a:chOff x="432" y="1397"/>
            <a:chExt cx="1968" cy="1232"/>
          </a:xfrm>
        </p:grpSpPr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1472" y="1397"/>
              <a:ext cx="325" cy="2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96</a:t>
              </a:r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821" y="1866"/>
              <a:ext cx="325" cy="2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83</a:t>
              </a:r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432" y="2277"/>
              <a:ext cx="325" cy="2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38</a:t>
              </a:r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1211" y="2336"/>
              <a:ext cx="324" cy="2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27</a:t>
              </a: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2075" y="1866"/>
              <a:ext cx="325" cy="2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11</a:t>
              </a:r>
            </a:p>
          </p:txBody>
        </p:sp>
        <p:cxnSp>
          <p:nvCxnSpPr>
            <p:cNvPr id="31754" name="AutoShape 10"/>
            <p:cNvCxnSpPr>
              <a:cxnSpLocks noChangeShapeType="1"/>
              <a:stCxn id="31749" idx="3"/>
              <a:endCxn id="31750" idx="7"/>
            </p:cNvCxnSpPr>
            <p:nvPr/>
          </p:nvCxnSpPr>
          <p:spPr bwMode="auto">
            <a:xfrm flipH="1">
              <a:off x="1098" y="1647"/>
              <a:ext cx="42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5" name="AutoShape 11"/>
            <p:cNvCxnSpPr>
              <a:cxnSpLocks noChangeShapeType="1"/>
              <a:stCxn id="31750" idx="3"/>
              <a:endCxn id="31751" idx="7"/>
            </p:cNvCxnSpPr>
            <p:nvPr/>
          </p:nvCxnSpPr>
          <p:spPr bwMode="auto">
            <a:xfrm flipH="1">
              <a:off x="709" y="2117"/>
              <a:ext cx="160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6" name="AutoShape 12"/>
            <p:cNvCxnSpPr>
              <a:cxnSpLocks noChangeShapeType="1"/>
              <a:stCxn id="31749" idx="5"/>
              <a:endCxn id="31753" idx="1"/>
            </p:cNvCxnSpPr>
            <p:nvPr/>
          </p:nvCxnSpPr>
          <p:spPr bwMode="auto">
            <a:xfrm>
              <a:off x="1749" y="1647"/>
              <a:ext cx="37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7" name="AutoShape 13"/>
            <p:cNvCxnSpPr>
              <a:cxnSpLocks noChangeShapeType="1"/>
              <a:stCxn id="31750" idx="5"/>
              <a:endCxn id="31752" idx="1"/>
            </p:cNvCxnSpPr>
            <p:nvPr/>
          </p:nvCxnSpPr>
          <p:spPr bwMode="auto">
            <a:xfrm>
              <a:off x="1098" y="2117"/>
              <a:ext cx="160" cy="2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1728" y="2325"/>
              <a:ext cx="324" cy="2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9</a:t>
              </a:r>
            </a:p>
          </p:txBody>
        </p:sp>
        <p:cxnSp>
          <p:nvCxnSpPr>
            <p:cNvPr id="31759" name="AutoShape 15"/>
            <p:cNvCxnSpPr>
              <a:cxnSpLocks noChangeShapeType="1"/>
              <a:endCxn id="31758" idx="7"/>
            </p:cNvCxnSpPr>
            <p:nvPr/>
          </p:nvCxnSpPr>
          <p:spPr bwMode="auto">
            <a:xfrm flipH="1">
              <a:off x="2005" y="2166"/>
              <a:ext cx="159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1361256" y="5470525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+mj-lt"/>
                <a:ea typeface="+mj-ea"/>
              </a:rPr>
              <a:t>大顶堆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5399856" y="54102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+mj-lt"/>
                <a:ea typeface="+mj-ea"/>
              </a:rPr>
              <a:t>小顶堆</a:t>
            </a:r>
          </a:p>
        </p:txBody>
      </p: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5247456" y="3429000"/>
            <a:ext cx="2806700" cy="1892300"/>
            <a:chOff x="2790" y="1104"/>
            <a:chExt cx="2634" cy="1689"/>
          </a:xfrm>
        </p:grpSpPr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4144" y="1104"/>
              <a:ext cx="325" cy="2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12</a:t>
              </a:r>
            </a:p>
          </p:txBody>
        </p:sp>
        <p:sp>
          <p:nvSpPr>
            <p:cNvPr id="31764" name="Oval 20"/>
            <p:cNvSpPr>
              <a:spLocks noChangeArrowheads="1"/>
            </p:cNvSpPr>
            <p:nvPr/>
          </p:nvSpPr>
          <p:spPr bwMode="auto">
            <a:xfrm>
              <a:off x="3493" y="1573"/>
              <a:ext cx="325" cy="2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36</a:t>
              </a:r>
            </a:p>
          </p:txBody>
        </p:sp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3104" y="2053"/>
              <a:ext cx="325" cy="2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85</a:t>
              </a:r>
            </a:p>
          </p:txBody>
        </p:sp>
        <p:sp>
          <p:nvSpPr>
            <p:cNvPr id="31766" name="Oval 22"/>
            <p:cNvSpPr>
              <a:spLocks noChangeArrowheads="1"/>
            </p:cNvSpPr>
            <p:nvPr/>
          </p:nvSpPr>
          <p:spPr bwMode="auto">
            <a:xfrm>
              <a:off x="3883" y="2043"/>
              <a:ext cx="324" cy="2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47</a:t>
              </a:r>
            </a:p>
          </p:txBody>
        </p:sp>
        <p:sp>
          <p:nvSpPr>
            <p:cNvPr id="31767" name="Oval 23"/>
            <p:cNvSpPr>
              <a:spLocks noChangeArrowheads="1"/>
            </p:cNvSpPr>
            <p:nvPr/>
          </p:nvSpPr>
          <p:spPr bwMode="auto">
            <a:xfrm>
              <a:off x="4747" y="1573"/>
              <a:ext cx="325" cy="2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24</a:t>
              </a:r>
            </a:p>
          </p:txBody>
        </p:sp>
        <p:cxnSp>
          <p:nvCxnSpPr>
            <p:cNvPr id="31768" name="AutoShape 24"/>
            <p:cNvCxnSpPr>
              <a:cxnSpLocks noChangeShapeType="1"/>
              <a:stCxn id="31763" idx="3"/>
              <a:endCxn id="31764" idx="7"/>
            </p:cNvCxnSpPr>
            <p:nvPr/>
          </p:nvCxnSpPr>
          <p:spPr bwMode="auto">
            <a:xfrm flipH="1">
              <a:off x="3770" y="1354"/>
              <a:ext cx="42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9" name="AutoShape 25"/>
            <p:cNvCxnSpPr>
              <a:cxnSpLocks noChangeShapeType="1"/>
              <a:stCxn id="31764" idx="3"/>
              <a:endCxn id="31765" idx="7"/>
            </p:cNvCxnSpPr>
            <p:nvPr/>
          </p:nvCxnSpPr>
          <p:spPr bwMode="auto">
            <a:xfrm flipH="1">
              <a:off x="3381" y="1824"/>
              <a:ext cx="16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0" name="AutoShape 26"/>
            <p:cNvCxnSpPr>
              <a:cxnSpLocks noChangeShapeType="1"/>
              <a:stCxn id="31763" idx="5"/>
              <a:endCxn id="31767" idx="1"/>
            </p:cNvCxnSpPr>
            <p:nvPr/>
          </p:nvCxnSpPr>
          <p:spPr bwMode="auto">
            <a:xfrm>
              <a:off x="4421" y="1354"/>
              <a:ext cx="37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1" name="AutoShape 27"/>
            <p:cNvCxnSpPr>
              <a:cxnSpLocks noChangeShapeType="1"/>
              <a:stCxn id="31764" idx="5"/>
              <a:endCxn id="31766" idx="1"/>
            </p:cNvCxnSpPr>
            <p:nvPr/>
          </p:nvCxnSpPr>
          <p:spPr bwMode="auto">
            <a:xfrm>
              <a:off x="3770" y="1824"/>
              <a:ext cx="160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400" y="2032"/>
              <a:ext cx="324" cy="2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30</a:t>
              </a:r>
            </a:p>
          </p:txBody>
        </p:sp>
        <p:cxnSp>
          <p:nvCxnSpPr>
            <p:cNvPr id="31773" name="AutoShape 29"/>
            <p:cNvCxnSpPr>
              <a:cxnSpLocks noChangeShapeType="1"/>
              <a:endCxn id="31772" idx="7"/>
            </p:cNvCxnSpPr>
            <p:nvPr/>
          </p:nvCxnSpPr>
          <p:spPr bwMode="auto">
            <a:xfrm flipH="1">
              <a:off x="4677" y="1873"/>
              <a:ext cx="159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5100" y="2079"/>
              <a:ext cx="324" cy="2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53</a:t>
              </a:r>
            </a:p>
          </p:txBody>
        </p:sp>
        <p:cxnSp>
          <p:nvCxnSpPr>
            <p:cNvPr id="31775" name="AutoShape 31"/>
            <p:cNvCxnSpPr>
              <a:cxnSpLocks noChangeShapeType="1"/>
              <a:endCxn id="31774" idx="1"/>
            </p:cNvCxnSpPr>
            <p:nvPr/>
          </p:nvCxnSpPr>
          <p:spPr bwMode="auto">
            <a:xfrm>
              <a:off x="4987" y="1861"/>
              <a:ext cx="160" cy="2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76" name="Oval 32"/>
            <p:cNvSpPr>
              <a:spLocks noChangeArrowheads="1"/>
            </p:cNvSpPr>
            <p:nvPr/>
          </p:nvSpPr>
          <p:spPr bwMode="auto">
            <a:xfrm>
              <a:off x="2790" y="2500"/>
              <a:ext cx="324" cy="2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+mj-lt"/>
                  <a:ea typeface="+mj-ea"/>
                </a:rPr>
                <a:t>91</a:t>
              </a:r>
            </a:p>
          </p:txBody>
        </p:sp>
        <p:cxnSp>
          <p:nvCxnSpPr>
            <p:cNvPr id="31777" name="AutoShape 33"/>
            <p:cNvCxnSpPr>
              <a:cxnSpLocks noChangeShapeType="1"/>
              <a:endCxn id="31776" idx="7"/>
            </p:cNvCxnSpPr>
            <p:nvPr/>
          </p:nvCxnSpPr>
          <p:spPr bwMode="auto">
            <a:xfrm flipH="1">
              <a:off x="3067" y="2341"/>
              <a:ext cx="159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177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954293"/>
              </p:ext>
            </p:extLst>
          </p:nvPr>
        </p:nvGraphicFramePr>
        <p:xfrm>
          <a:off x="1434158" y="2348880"/>
          <a:ext cx="24177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公式" r:id="rId3" imgW="774360" imgH="507960" progId="Equation.3">
                  <p:embed/>
                </p:oleObj>
              </mc:Choice>
              <mc:Fallback>
                <p:oleObj name="公式" r:id="rId3" imgW="774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158" y="2348880"/>
                        <a:ext cx="241776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184055"/>
              </p:ext>
            </p:extLst>
          </p:nvPr>
        </p:nvGraphicFramePr>
        <p:xfrm>
          <a:off x="5186363" y="2295401"/>
          <a:ext cx="24860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公式" r:id="rId5" imgW="774360" imgH="507960" progId="Equation.3">
                  <p:embed/>
                </p:oleObj>
              </mc:Choice>
              <mc:Fallback>
                <p:oleObj name="公式" r:id="rId5" imgW="774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2295401"/>
                        <a:ext cx="24860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8" name="Group 44"/>
          <p:cNvGrpSpPr>
            <a:grpSpLocks/>
          </p:cNvGrpSpPr>
          <p:nvPr/>
        </p:nvGrpSpPr>
        <p:grpSpPr bwMode="auto">
          <a:xfrm>
            <a:off x="1219200" y="1752600"/>
            <a:ext cx="2438400" cy="711200"/>
            <a:chOff x="768" y="1104"/>
            <a:chExt cx="1536" cy="448"/>
          </a:xfrm>
        </p:grpSpPr>
        <p:grpSp>
          <p:nvGrpSpPr>
            <p:cNvPr id="31786" name="Group 42"/>
            <p:cNvGrpSpPr>
              <a:grpSpLocks/>
            </p:cNvGrpSpPr>
            <p:nvPr/>
          </p:nvGrpSpPr>
          <p:grpSpPr bwMode="auto">
            <a:xfrm>
              <a:off x="768" y="1296"/>
              <a:ext cx="1488" cy="256"/>
              <a:chOff x="768" y="1296"/>
              <a:chExt cx="1488" cy="256"/>
            </a:xfrm>
          </p:grpSpPr>
          <p:sp>
            <p:nvSpPr>
              <p:cNvPr id="31780" name="Text Box 36"/>
              <p:cNvSpPr txBox="1">
                <a:spLocks noChangeArrowheads="1"/>
              </p:cNvSpPr>
              <p:nvPr/>
            </p:nvSpPr>
            <p:spPr bwMode="auto">
              <a:xfrm>
                <a:off x="768" y="1296"/>
                <a:ext cx="1488" cy="25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+mj-lt"/>
                    <a:ea typeface="+mj-ea"/>
                  </a:rPr>
                  <a:t>96  83  11  38  27   9</a:t>
                </a:r>
              </a:p>
            </p:txBody>
          </p:sp>
          <p:sp>
            <p:nvSpPr>
              <p:cNvPr id="31781" name="Line 37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31782" name="Line 38"/>
              <p:cNvSpPr>
                <a:spLocks noChangeShapeType="1"/>
              </p:cNvSpPr>
              <p:nvPr/>
            </p:nvSpPr>
            <p:spPr bwMode="auto">
              <a:xfrm>
                <a:off x="1248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31783" name="Line 39"/>
              <p:cNvSpPr>
                <a:spLocks noChangeShapeType="1"/>
              </p:cNvSpPr>
              <p:nvPr/>
            </p:nvSpPr>
            <p:spPr bwMode="auto">
              <a:xfrm>
                <a:off x="1488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31784" name="Line 40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31785" name="Line 41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</p:grp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768" y="1104"/>
              <a:ext cx="15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+mj-lt"/>
                  <a:ea typeface="+mj-ea"/>
                </a:rPr>
                <a:t> 1      2      3       4       5       6</a:t>
              </a:r>
            </a:p>
          </p:txBody>
        </p:sp>
      </p:grpSp>
      <p:grpSp>
        <p:nvGrpSpPr>
          <p:cNvPr id="31800" name="Group 56"/>
          <p:cNvGrpSpPr>
            <a:grpSpLocks/>
          </p:cNvGrpSpPr>
          <p:nvPr/>
        </p:nvGrpSpPr>
        <p:grpSpPr bwMode="auto">
          <a:xfrm>
            <a:off x="4953000" y="1676400"/>
            <a:ext cx="3200400" cy="711200"/>
            <a:chOff x="3120" y="1056"/>
            <a:chExt cx="2016" cy="448"/>
          </a:xfrm>
        </p:grpSpPr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3120" y="1248"/>
              <a:ext cx="1968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latin typeface="+mj-lt"/>
                  <a:ea typeface="+mj-ea"/>
                </a:rPr>
                <a:t>12  36  24  85  47  30  53  91</a:t>
              </a:r>
            </a:p>
          </p:txBody>
        </p:sp>
        <p:sp>
          <p:nvSpPr>
            <p:cNvPr id="31792" name="Line 48"/>
            <p:cNvSpPr>
              <a:spLocks noChangeShapeType="1"/>
            </p:cNvSpPr>
            <p:nvPr/>
          </p:nvSpPr>
          <p:spPr bwMode="auto">
            <a:xfrm>
              <a:off x="3360" y="124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1793" name="Line 49"/>
            <p:cNvSpPr>
              <a:spLocks noChangeShapeType="1"/>
            </p:cNvSpPr>
            <p:nvPr/>
          </p:nvSpPr>
          <p:spPr bwMode="auto">
            <a:xfrm>
              <a:off x="3600" y="124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1794" name="Line 50"/>
            <p:cNvSpPr>
              <a:spLocks noChangeShapeType="1"/>
            </p:cNvSpPr>
            <p:nvPr/>
          </p:nvSpPr>
          <p:spPr bwMode="auto">
            <a:xfrm>
              <a:off x="3840" y="124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080" y="124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320" y="124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1797" name="Text Box 53"/>
            <p:cNvSpPr txBox="1">
              <a:spLocks noChangeArrowheads="1"/>
            </p:cNvSpPr>
            <p:nvPr/>
          </p:nvSpPr>
          <p:spPr bwMode="auto">
            <a:xfrm>
              <a:off x="3120" y="1056"/>
              <a:ext cx="20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+mj-lt"/>
                  <a:ea typeface="+mj-ea"/>
                </a:rPr>
                <a:t> 1      2      3       4       5       6      7      8</a:t>
              </a:r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800" y="124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904056" y="5943600"/>
            <a:ext cx="617989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6E6FE"/>
              </a:buClr>
              <a:buFont typeface="Wingdings" pitchFamily="2" charset="2"/>
              <a:buChar char="v"/>
            </a:pPr>
            <a:r>
              <a:rPr lang="zh-CN" altLang="en-US" sz="2400" b="1">
                <a:latin typeface="+mj-lt"/>
                <a:ea typeface="+mj-ea"/>
              </a:rPr>
              <a:t>堆顶元素必为序列中的最大（小）元素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23808" y="3429000"/>
            <a:ext cx="4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lt"/>
                <a:ea typeface="+mj-ea"/>
              </a:rPr>
              <a:t>1#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59398" y="3971999"/>
            <a:ext cx="4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lt"/>
                <a:ea typeface="+mj-ea"/>
              </a:rPr>
              <a:t>2</a:t>
            </a:r>
            <a:endParaRPr lang="zh-CN" altLang="en-US" sz="1800" dirty="0">
              <a:latin typeface="+mj-lt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47532" y="4147544"/>
            <a:ext cx="4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lt"/>
                <a:ea typeface="+mj-ea"/>
              </a:rPr>
              <a:t>3</a:t>
            </a:r>
            <a:endParaRPr lang="zh-CN" altLang="en-US" sz="1800" dirty="0"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61256" y="4710016"/>
            <a:ext cx="4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lt"/>
                <a:ea typeface="+mj-ea"/>
              </a:rPr>
              <a:t>4</a:t>
            </a:r>
            <a:endParaRPr lang="zh-CN" altLang="en-US" sz="1800" dirty="0">
              <a:latin typeface="+mj-lt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00300" y="4928051"/>
            <a:ext cx="4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lt"/>
                <a:ea typeface="+mj-ea"/>
              </a:rPr>
              <a:t>5</a:t>
            </a:r>
            <a:endParaRPr lang="zh-CN" altLang="en-US" sz="1800" dirty="0">
              <a:latin typeface="+mj-lt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15620" y="4785281"/>
            <a:ext cx="4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lt"/>
                <a:ea typeface="+mj-ea"/>
              </a:rPr>
              <a:t>6</a:t>
            </a:r>
            <a:endParaRPr lang="zh-CN" altLang="en-US" sz="18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88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692696"/>
            <a:ext cx="8164016" cy="6165304"/>
          </a:xfrm>
        </p:spPr>
        <p:txBody>
          <a:bodyPr/>
          <a:lstStyle/>
          <a:p>
            <a:pPr marL="1174750" lvl="1" indent="-457200"/>
            <a:r>
              <a:rPr lang="zh-CN" altLang="en-US" dirty="0"/>
              <a:t>堆排序（</a:t>
            </a:r>
            <a:r>
              <a:rPr lang="en-US" altLang="zh-CN" b="1" dirty="0">
                <a:solidFill>
                  <a:srgbClr val="C00000"/>
                </a:solidFill>
              </a:rPr>
              <a:t>Heap Sort</a:t>
            </a:r>
            <a:r>
              <a:rPr lang="zh-CN" altLang="en-US" dirty="0"/>
              <a:t>）思想：</a:t>
            </a:r>
          </a:p>
          <a:p>
            <a:pPr marL="1674813" lvl="2" indent="-419100"/>
            <a:r>
              <a:rPr kumimoji="0" lang="zh-CN" altLang="en-US" dirty="0">
                <a:latin typeface="楷体_GB2312" pitchFamily="49" charset="-122"/>
              </a:rPr>
              <a:t>对一组待排序元素，首先把它们按堆的定义</a:t>
            </a:r>
            <a:r>
              <a:rPr kumimoji="0" lang="zh-CN" altLang="en-US" b="1" dirty="0">
                <a:solidFill>
                  <a:srgbClr val="C00000"/>
                </a:solidFill>
                <a:latin typeface="楷体_GB2312" pitchFamily="49" charset="-122"/>
              </a:rPr>
              <a:t>建成小</a:t>
            </a:r>
            <a:r>
              <a:rPr kumimoji="0" lang="en-US" altLang="zh-CN" b="1" dirty="0">
                <a:solidFill>
                  <a:srgbClr val="C00000"/>
                </a:solidFill>
                <a:latin typeface="楷体_GB2312" pitchFamily="49" charset="-122"/>
              </a:rPr>
              <a:t>(</a:t>
            </a:r>
            <a:r>
              <a:rPr kumimoji="0" lang="zh-CN" altLang="en-US" b="1" dirty="0">
                <a:solidFill>
                  <a:srgbClr val="C00000"/>
                </a:solidFill>
                <a:latin typeface="楷体_GB2312" pitchFamily="49" charset="-122"/>
              </a:rPr>
              <a:t>大</a:t>
            </a:r>
            <a:r>
              <a:rPr kumimoji="0" lang="en-US" altLang="zh-CN" b="1" dirty="0">
                <a:solidFill>
                  <a:srgbClr val="C00000"/>
                </a:solidFill>
                <a:latin typeface="楷体_GB2312" pitchFamily="49" charset="-122"/>
              </a:rPr>
              <a:t>)</a:t>
            </a:r>
            <a:r>
              <a:rPr kumimoji="0" lang="zh-CN" altLang="en-US" b="1" dirty="0">
                <a:solidFill>
                  <a:srgbClr val="C00000"/>
                </a:solidFill>
                <a:latin typeface="楷体_GB2312" pitchFamily="49" charset="-122"/>
              </a:rPr>
              <a:t>顶堆，</a:t>
            </a:r>
          </a:p>
          <a:p>
            <a:pPr marL="1674813" lvl="2" indent="-419100"/>
            <a:r>
              <a:rPr kumimoji="0" lang="zh-CN" altLang="en-US" b="1" dirty="0">
                <a:solidFill>
                  <a:srgbClr val="C00000"/>
                </a:solidFill>
                <a:latin typeface="楷体_GB2312" pitchFamily="49" charset="-122"/>
              </a:rPr>
              <a:t>输出</a:t>
            </a:r>
            <a:r>
              <a:rPr kumimoji="0" lang="zh-CN" altLang="en-US" dirty="0">
                <a:latin typeface="楷体_GB2312" pitchFamily="49" charset="-122"/>
              </a:rPr>
              <a:t>堆顶的最小</a:t>
            </a:r>
            <a:r>
              <a:rPr kumimoji="0" lang="en-US" altLang="zh-CN" dirty="0">
                <a:latin typeface="楷体_GB2312" pitchFamily="49" charset="-122"/>
              </a:rPr>
              <a:t>(</a:t>
            </a:r>
            <a:r>
              <a:rPr kumimoji="0" lang="zh-CN" altLang="en-US" dirty="0">
                <a:latin typeface="楷体_GB2312" pitchFamily="49" charset="-122"/>
              </a:rPr>
              <a:t>大</a:t>
            </a:r>
            <a:r>
              <a:rPr kumimoji="0" lang="en-US" altLang="zh-CN" dirty="0">
                <a:latin typeface="楷体_GB2312" pitchFamily="49" charset="-122"/>
              </a:rPr>
              <a:t>)</a:t>
            </a:r>
            <a:r>
              <a:rPr kumimoji="0" lang="zh-CN" altLang="en-US" dirty="0">
                <a:latin typeface="楷体_GB2312" pitchFamily="49" charset="-122"/>
              </a:rPr>
              <a:t>元素</a:t>
            </a:r>
          </a:p>
          <a:p>
            <a:pPr marL="1674813" lvl="2" indent="-419100"/>
            <a:r>
              <a:rPr kumimoji="0" lang="zh-CN" altLang="en-US" dirty="0">
                <a:latin typeface="楷体_GB2312" pitchFamily="49" charset="-122"/>
              </a:rPr>
              <a:t>用</a:t>
            </a:r>
            <a:r>
              <a:rPr kumimoji="0" lang="zh-CN" altLang="en-US" b="1" dirty="0">
                <a:solidFill>
                  <a:srgbClr val="C00000"/>
                </a:solidFill>
                <a:latin typeface="楷体_GB2312" pitchFamily="49" charset="-122"/>
              </a:rPr>
              <a:t>最后一个元素作为新堆顶</a:t>
            </a:r>
            <a:r>
              <a:rPr kumimoji="0" lang="en-US" altLang="zh-CN" dirty="0">
                <a:latin typeface="楷体_GB2312" pitchFamily="49" charset="-122"/>
              </a:rPr>
              <a:t>(</a:t>
            </a:r>
            <a:r>
              <a:rPr kumimoji="0" lang="zh-CN" altLang="en-US" dirty="0">
                <a:latin typeface="楷体_GB2312" pitchFamily="49" charset="-122"/>
              </a:rPr>
              <a:t>可能破坏堆的性质），故对剩余元素</a:t>
            </a:r>
            <a:r>
              <a:rPr kumimoji="0" lang="zh-CN" altLang="en-US" b="1" dirty="0">
                <a:solidFill>
                  <a:srgbClr val="C00000"/>
                </a:solidFill>
                <a:latin typeface="楷体_GB2312" pitchFamily="49" charset="-122"/>
              </a:rPr>
              <a:t>重新调整为新堆</a:t>
            </a:r>
            <a:r>
              <a:rPr kumimoji="0" lang="zh-CN" altLang="en-US" dirty="0">
                <a:latin typeface="楷体_GB2312" pitchFamily="49" charset="-122"/>
              </a:rPr>
              <a:t>，以便得到次小</a:t>
            </a:r>
            <a:r>
              <a:rPr kumimoji="0" lang="en-US" altLang="zh-CN" dirty="0">
                <a:latin typeface="楷体_GB2312" pitchFamily="49" charset="-122"/>
              </a:rPr>
              <a:t>(</a:t>
            </a:r>
            <a:r>
              <a:rPr kumimoji="0" lang="zh-CN" altLang="en-US" dirty="0">
                <a:latin typeface="楷体_GB2312" pitchFamily="49" charset="-122"/>
              </a:rPr>
              <a:t>大</a:t>
            </a:r>
            <a:r>
              <a:rPr kumimoji="0" lang="en-US" altLang="zh-CN" dirty="0">
                <a:latin typeface="楷体_GB2312" pitchFamily="49" charset="-122"/>
              </a:rPr>
              <a:t>)</a:t>
            </a:r>
            <a:r>
              <a:rPr kumimoji="0" lang="zh-CN" altLang="en-US" dirty="0">
                <a:latin typeface="楷体_GB2312" pitchFamily="49" charset="-122"/>
              </a:rPr>
              <a:t>的关键字</a:t>
            </a:r>
          </a:p>
          <a:p>
            <a:pPr marL="1674813" lvl="2" indent="-419100"/>
            <a:r>
              <a:rPr kumimoji="0" lang="zh-CN" altLang="en-US" dirty="0">
                <a:latin typeface="楷体_GB2312" pitchFamily="49" charset="-122"/>
              </a:rPr>
              <a:t>重复</a:t>
            </a:r>
            <a:r>
              <a:rPr kumimoji="0" lang="en-US" altLang="zh-CN" dirty="0">
                <a:latin typeface="楷体_GB2312" pitchFamily="49" charset="-122"/>
              </a:rPr>
              <a:t>2)</a:t>
            </a:r>
            <a:r>
              <a:rPr kumimoji="0" lang="zh-CN" altLang="en-US" dirty="0">
                <a:latin typeface="楷体_GB2312" pitchFamily="49" charset="-122"/>
              </a:rPr>
              <a:t>、</a:t>
            </a:r>
            <a:r>
              <a:rPr kumimoji="0" lang="en-US" altLang="zh-CN" dirty="0">
                <a:latin typeface="楷体_GB2312" pitchFamily="49" charset="-122"/>
              </a:rPr>
              <a:t>3</a:t>
            </a:r>
            <a:r>
              <a:rPr kumimoji="0" lang="zh-CN" altLang="en-US" dirty="0">
                <a:latin typeface="楷体_GB2312" pitchFamily="49" charset="-122"/>
              </a:rPr>
              <a:t>），直到全部关键字排成有序序列为止</a:t>
            </a:r>
          </a:p>
          <a:p>
            <a:pPr marL="1174750" lvl="1" indent="-457200"/>
            <a:r>
              <a:rPr kumimoji="0" lang="zh-CN" altLang="en-US" dirty="0">
                <a:solidFill>
                  <a:srgbClr val="FF6600"/>
                </a:solidFill>
              </a:rPr>
              <a:t>实现堆排序需要解决两个问题</a:t>
            </a:r>
            <a:r>
              <a:rPr kumimoji="0" lang="zh-CN" altLang="en-US" dirty="0">
                <a:solidFill>
                  <a:srgbClr val="FFFF00"/>
                </a:solidFill>
              </a:rPr>
              <a:t>：</a:t>
            </a:r>
          </a:p>
          <a:p>
            <a:pPr marL="1674813" lvl="2" indent="-419100"/>
            <a:r>
              <a:rPr kumimoji="0" lang="zh-CN" altLang="en-US" dirty="0"/>
              <a:t>如何</a:t>
            </a:r>
            <a:r>
              <a:rPr kumimoji="0" lang="zh-CN" altLang="en-US" b="1" dirty="0">
                <a:solidFill>
                  <a:srgbClr val="C00000"/>
                </a:solidFill>
                <a:latin typeface="楷体_GB2312" pitchFamily="49" charset="-122"/>
              </a:rPr>
              <a:t>建堆</a:t>
            </a:r>
            <a:r>
              <a:rPr kumimoji="0" lang="zh-CN" altLang="en-US" dirty="0"/>
              <a:t>？</a:t>
            </a:r>
          </a:p>
          <a:p>
            <a:pPr marL="1674813" lvl="2" indent="-419100"/>
            <a:r>
              <a:rPr kumimoji="0" lang="zh-CN" altLang="en-US" dirty="0"/>
              <a:t>输出堆顶元素后，如何将剩余元素重新</a:t>
            </a:r>
            <a:r>
              <a:rPr kumimoji="0" lang="zh-CN" altLang="en-US" b="1" dirty="0">
                <a:solidFill>
                  <a:srgbClr val="C00000"/>
                </a:solidFill>
                <a:latin typeface="楷体_GB2312" pitchFamily="49" charset="-122"/>
              </a:rPr>
              <a:t>调整为一个新堆</a:t>
            </a:r>
            <a:r>
              <a:rPr kumimoji="0" lang="zh-CN" altLang="en-US" dirty="0"/>
              <a:t>？</a:t>
            </a:r>
          </a:p>
          <a:p>
            <a:pPr marL="2211388" lvl="3" indent="-419100">
              <a:buFontTx/>
              <a:buNone/>
            </a:pPr>
            <a:endParaRPr kumimoji="0" lang="en-US" altLang="zh-CN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8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略</a:t>
            </a:r>
            <a:r>
              <a:rPr lang="en-US" altLang="zh-CN" dirty="0" smtClean="0"/>
              <a:t>)</a:t>
            </a:r>
            <a:endParaRPr lang="zh-CN" altLang="zh-CN" sz="44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建堆的方法</a:t>
            </a:r>
            <a:r>
              <a:rPr lang="zh-CN" altLang="en-US" dirty="0">
                <a:sym typeface="Wingdings" pitchFamily="2" charset="2"/>
              </a:rPr>
              <a:t>：（以大顶堆为例）</a:t>
            </a:r>
          </a:p>
          <a:p>
            <a:pPr lvl="2"/>
            <a:r>
              <a:rPr lang="zh-CN" altLang="en-US" dirty="0"/>
              <a:t>将待排序列中的元素依次存入完全二叉树中（一维数组</a:t>
            </a:r>
            <a:r>
              <a:rPr lang="en-US" altLang="zh-CN" dirty="0" err="1"/>
              <a:t>L.elem</a:t>
            </a:r>
            <a:r>
              <a:rPr lang="en-US" altLang="zh-CN" dirty="0"/>
              <a:t>[1……n]</a:t>
            </a:r>
            <a:r>
              <a:rPr lang="zh-CN" altLang="en-US" dirty="0"/>
              <a:t>中）</a:t>
            </a:r>
          </a:p>
          <a:p>
            <a:pPr lvl="2"/>
            <a:r>
              <a:rPr lang="zh-CN" altLang="en-US" dirty="0"/>
              <a:t>叶子节点本身为堆，无需调整</a:t>
            </a:r>
          </a:p>
          <a:p>
            <a:pPr lvl="2"/>
            <a:r>
              <a:rPr lang="zh-CN" altLang="en-US" dirty="0"/>
              <a:t>从完全二叉树</a:t>
            </a:r>
            <a:r>
              <a:rPr lang="zh-CN" altLang="en-US" dirty="0">
                <a:solidFill>
                  <a:srgbClr val="FF6600"/>
                </a:solidFill>
                <a:latin typeface="幼圆" pitchFamily="49" charset="-122"/>
              </a:rPr>
              <a:t>编号最大的分支节点</a:t>
            </a:r>
            <a:r>
              <a:rPr lang="zh-CN" altLang="en-US" sz="4600" baseline="-25000" dirty="0">
                <a:latin typeface="幼圆" pitchFamily="49" charset="-122"/>
              </a:rPr>
              <a:t>└</a:t>
            </a:r>
            <a:r>
              <a:rPr lang="zh-CN" altLang="en-US" dirty="0">
                <a:latin typeface="幼圆" pitchFamily="49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幼圆" pitchFamily="49" charset="-122"/>
              </a:rPr>
              <a:t>n/2</a:t>
            </a:r>
            <a:r>
              <a:rPr lang="en-US" altLang="zh-CN" sz="5000" baseline="-25000" dirty="0">
                <a:latin typeface="幼圆" pitchFamily="49" charset="-122"/>
              </a:rPr>
              <a:t>┘</a:t>
            </a:r>
            <a:r>
              <a:rPr lang="zh-CN" altLang="en-US" sz="2400" dirty="0">
                <a:latin typeface="幼圆" pitchFamily="49" charset="-122"/>
              </a:rPr>
              <a:t>（</a:t>
            </a:r>
            <a:r>
              <a:rPr lang="zh-CN" altLang="en-US" dirty="0">
                <a:latin typeface="幼圆" pitchFamily="49" charset="-122"/>
              </a:rPr>
              <a:t>最后一个分支节点）起，从</a:t>
            </a:r>
            <a:r>
              <a:rPr lang="zh-CN" altLang="en-US" dirty="0">
                <a:solidFill>
                  <a:srgbClr val="FF6600"/>
                </a:solidFill>
                <a:latin typeface="幼圆" pitchFamily="49" charset="-122"/>
              </a:rPr>
              <a:t>后</a:t>
            </a:r>
            <a:r>
              <a:rPr lang="zh-CN" altLang="en-US" dirty="0">
                <a:solidFill>
                  <a:srgbClr val="FF6600"/>
                </a:solidFill>
                <a:latin typeface="幼圆" pitchFamily="49" charset="-122"/>
                <a:sym typeface="Wingdings" pitchFamily="2" charset="2"/>
              </a:rPr>
              <a:t>前</a:t>
            </a:r>
            <a:r>
              <a:rPr lang="zh-CN" altLang="en-US" dirty="0">
                <a:latin typeface="幼圆" pitchFamily="49" charset="-122"/>
                <a:sym typeface="Wingdings" pitchFamily="2" charset="2"/>
              </a:rPr>
              <a:t>对以每个分支节点为根的</a:t>
            </a:r>
            <a:r>
              <a:rPr lang="zh-CN" altLang="en-US" dirty="0">
                <a:solidFill>
                  <a:srgbClr val="FF6600"/>
                </a:solidFill>
                <a:latin typeface="幼圆" pitchFamily="49" charset="-122"/>
                <a:sym typeface="Wingdings" pitchFamily="2" charset="2"/>
              </a:rPr>
              <a:t>子树进行</a:t>
            </a:r>
            <a:r>
              <a:rPr lang="zh-CN" altLang="en-US" dirty="0">
                <a:solidFill>
                  <a:srgbClr val="FF6600"/>
                </a:solidFill>
                <a:latin typeface="Times New Roman"/>
                <a:sym typeface="Wingdings" pitchFamily="2" charset="2"/>
                <a:hlinkClick r:id="rId2" action="ppaction://hlinksldjump"/>
              </a:rPr>
              <a:t>“</a:t>
            </a:r>
            <a:r>
              <a:rPr lang="zh-CN" altLang="en-US" dirty="0">
                <a:solidFill>
                  <a:srgbClr val="FF6600"/>
                </a:solidFill>
                <a:latin typeface="幼圆" pitchFamily="49" charset="-122"/>
                <a:sym typeface="Wingdings" pitchFamily="2" charset="2"/>
                <a:hlinkClick r:id="rId2" action="ppaction://hlinksldjump"/>
              </a:rPr>
              <a:t>筛选</a:t>
            </a:r>
            <a:r>
              <a:rPr lang="zh-CN" altLang="en-US" dirty="0">
                <a:solidFill>
                  <a:srgbClr val="FF6600"/>
                </a:solidFill>
                <a:latin typeface="Times New Roman"/>
                <a:sym typeface="Wingdings" pitchFamily="2" charset="2"/>
                <a:hlinkClick r:id="rId2" action="ppaction://hlinksldjump"/>
              </a:rPr>
              <a:t>”</a:t>
            </a:r>
            <a:r>
              <a:rPr lang="zh-CN" altLang="en-US" dirty="0">
                <a:latin typeface="幼圆" pitchFamily="49" charset="-122"/>
                <a:sym typeface="Wingdings" pitchFamily="2" charset="2"/>
              </a:rPr>
              <a:t>，调整为一</a:t>
            </a:r>
            <a:r>
              <a:rPr lang="zh-CN" altLang="en-US" dirty="0">
                <a:solidFill>
                  <a:srgbClr val="FF6600"/>
                </a:solidFill>
                <a:latin typeface="幼圆" pitchFamily="49" charset="-122"/>
                <a:sym typeface="Wingdings" pitchFamily="2" charset="2"/>
              </a:rPr>
              <a:t>该节点为根的大顶堆</a:t>
            </a:r>
          </a:p>
          <a:p>
            <a:pPr lvl="2"/>
            <a:r>
              <a:rPr lang="zh-CN" altLang="en-US" dirty="0">
                <a:latin typeface="幼圆" pitchFamily="49" charset="-122"/>
                <a:sym typeface="Wingdings" pitchFamily="2" charset="2"/>
              </a:rPr>
              <a:t>重复</a:t>
            </a:r>
            <a:r>
              <a:rPr lang="en-US" altLang="zh-CN" dirty="0">
                <a:latin typeface="幼圆" pitchFamily="49" charset="-122"/>
                <a:sym typeface="Wingdings" pitchFamily="2" charset="2"/>
              </a:rPr>
              <a:t>3</a:t>
            </a:r>
            <a:r>
              <a:rPr lang="zh-CN" altLang="en-US" dirty="0">
                <a:latin typeface="幼圆" pitchFamily="49" charset="-122"/>
                <a:sym typeface="Wingdings" pitchFamily="2" charset="2"/>
              </a:rPr>
              <a:t>）至调整到根节点为止，则建堆完成</a:t>
            </a:r>
            <a:endParaRPr lang="zh-CN" altLang="en-US" dirty="0">
              <a:latin typeface="幼圆" pitchFamily="49" charset="-122"/>
            </a:endParaRPr>
          </a:p>
          <a:p>
            <a:pPr lvl="2"/>
            <a:endParaRPr lang="en-US" altLang="zh-CN" dirty="0">
              <a:latin typeface="幼圆" pitchFamily="49" charset="-122"/>
            </a:endParaRPr>
          </a:p>
        </p:txBody>
      </p:sp>
      <p:sp>
        <p:nvSpPr>
          <p:cNvPr id="3379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019800" y="5638800"/>
            <a:ext cx="685800" cy="3810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990600"/>
            <a:ext cx="8065021" cy="5427663"/>
          </a:xfrm>
        </p:spPr>
        <p:txBody>
          <a:bodyPr/>
          <a:lstStyle/>
          <a:p>
            <a:pPr lvl="1"/>
            <a:r>
              <a:rPr lang="en-US" altLang="zh-CN" dirty="0"/>
              <a:t>“</a:t>
            </a:r>
            <a:r>
              <a:rPr lang="zh-CN" altLang="en-US" dirty="0"/>
              <a:t>筛法”调整树为堆：</a:t>
            </a:r>
          </a:p>
          <a:p>
            <a:pPr lvl="2"/>
            <a:r>
              <a:rPr lang="zh-CN" altLang="en-US" dirty="0"/>
              <a:t>若</a:t>
            </a:r>
            <a:r>
              <a:rPr lang="zh-CN" altLang="en-US" dirty="0">
                <a:solidFill>
                  <a:srgbClr val="FF6600"/>
                </a:solidFill>
              </a:rPr>
              <a:t>待调整的分支节点的下标为 </a:t>
            </a:r>
            <a:r>
              <a:rPr lang="en-US" altLang="zh-CN" dirty="0" err="1">
                <a:solidFill>
                  <a:srgbClr val="FF6600"/>
                </a:solidFill>
              </a:rPr>
              <a:t>i</a:t>
            </a:r>
            <a:r>
              <a:rPr lang="zh-CN" altLang="en-US" dirty="0"/>
              <a:t>，且该节点的左、右子树已经为堆</a:t>
            </a:r>
          </a:p>
          <a:p>
            <a:pPr lvl="2"/>
            <a:r>
              <a:rPr lang="zh-CN" altLang="en-US" dirty="0"/>
              <a:t>若</a:t>
            </a:r>
            <a:r>
              <a:rPr lang="en-US" altLang="zh-CN" dirty="0" err="1"/>
              <a:t>L.elem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作为子树根节点（子堆顶）</a:t>
            </a:r>
            <a:r>
              <a:rPr lang="en-US" altLang="zh-CN" dirty="0"/>
              <a:t>&lt;max</a:t>
            </a:r>
            <a:r>
              <a:rPr lang="zh-CN" altLang="en-US" dirty="0"/>
              <a:t>（左、右子树的根），则</a:t>
            </a:r>
            <a:r>
              <a:rPr lang="en-US" altLang="zh-CN" dirty="0" err="1"/>
              <a:t>L.elem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6600"/>
                </a:solidFill>
                <a:sym typeface="Wingdings" pitchFamily="2" charset="2"/>
              </a:rPr>
              <a:t></a:t>
            </a:r>
            <a:r>
              <a:rPr lang="en-US" altLang="zh-CN" dirty="0">
                <a:sym typeface="Wingdings" pitchFamily="2" charset="2"/>
              </a:rPr>
              <a:t>max(</a:t>
            </a:r>
            <a:r>
              <a:rPr lang="zh-CN" altLang="en-US" dirty="0">
                <a:sym typeface="Wingdings" pitchFamily="2" charset="2"/>
              </a:rPr>
              <a:t>左、右子树根）。即：原堆顶下沉，</a:t>
            </a:r>
            <a:r>
              <a:rPr lang="zh-CN" altLang="en-US" dirty="0">
                <a:solidFill>
                  <a:srgbClr val="FF6600"/>
                </a:solidFill>
                <a:sym typeface="Wingdings" pitchFamily="2" charset="2"/>
              </a:rPr>
              <a:t>大</a:t>
            </a:r>
            <a:r>
              <a:rPr lang="zh-CN" altLang="en-US" dirty="0">
                <a:sym typeface="Wingdings" pitchFamily="2" charset="2"/>
              </a:rPr>
              <a:t>的元素</a:t>
            </a:r>
            <a:r>
              <a:rPr lang="zh-CN" altLang="en-US" dirty="0">
                <a:solidFill>
                  <a:srgbClr val="FF6600"/>
                </a:solidFill>
                <a:sym typeface="Wingdings" pitchFamily="2" charset="2"/>
              </a:rPr>
              <a:t>上浮成为新堆顶</a:t>
            </a:r>
          </a:p>
          <a:p>
            <a:pPr lvl="2"/>
            <a:r>
              <a:rPr lang="zh-CN" altLang="en-US" dirty="0">
                <a:sym typeface="Wingdings" pitchFamily="2" charset="2"/>
              </a:rPr>
              <a:t>重复</a:t>
            </a:r>
            <a:r>
              <a:rPr lang="en-US" altLang="zh-CN" dirty="0">
                <a:sym typeface="Wingdings" pitchFamily="2" charset="2"/>
              </a:rPr>
              <a:t>2</a:t>
            </a:r>
            <a:r>
              <a:rPr lang="zh-CN" altLang="en-US" dirty="0">
                <a:sym typeface="Wingdings" pitchFamily="2" charset="2"/>
              </a:rPr>
              <a:t>）至条件不满足（即：</a:t>
            </a:r>
            <a:r>
              <a:rPr lang="en-US" altLang="zh-CN" dirty="0" err="1">
                <a:solidFill>
                  <a:srgbClr val="FFFF00"/>
                </a:solidFill>
                <a:sym typeface="Wingdings" pitchFamily="2" charset="2"/>
              </a:rPr>
              <a:t>L.elem</a:t>
            </a:r>
            <a:r>
              <a:rPr lang="en-US" altLang="zh-CN" dirty="0">
                <a:solidFill>
                  <a:srgbClr val="FFFF00"/>
                </a:solidFill>
                <a:sym typeface="Wingdings" pitchFamily="2" charset="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sym typeface="Wingdings" pitchFamily="2" charset="2"/>
              </a:rPr>
              <a:t>i</a:t>
            </a:r>
            <a:r>
              <a:rPr lang="en-US" altLang="zh-CN" dirty="0">
                <a:solidFill>
                  <a:srgbClr val="FFFF00"/>
                </a:solidFill>
                <a:sym typeface="Wingdings" pitchFamily="2" charset="2"/>
              </a:rPr>
              <a:t>]&gt;max</a:t>
            </a:r>
            <a:r>
              <a:rPr lang="zh-CN" altLang="en-US" dirty="0">
                <a:solidFill>
                  <a:srgbClr val="FFFF00"/>
                </a:solidFill>
                <a:sym typeface="Wingdings" pitchFamily="2" charset="2"/>
              </a:rPr>
              <a:t>（左、右子树</a:t>
            </a:r>
            <a:r>
              <a:rPr lang="zh-CN" altLang="en-US" dirty="0">
                <a:sym typeface="Wingdings" pitchFamily="2" charset="2"/>
              </a:rPr>
              <a:t>）</a:t>
            </a:r>
            <a:r>
              <a:rPr lang="en-US" altLang="zh-CN" dirty="0">
                <a:sym typeface="Wingdings" pitchFamily="2" charset="2"/>
              </a:rPr>
              <a:t>,</a:t>
            </a:r>
            <a:r>
              <a:rPr lang="zh-CN" altLang="en-US" dirty="0">
                <a:sym typeface="Wingdings" pitchFamily="2" charset="2"/>
              </a:rPr>
              <a:t>或 </a:t>
            </a:r>
            <a:r>
              <a:rPr lang="en-US" altLang="zh-CN" dirty="0" err="1">
                <a:solidFill>
                  <a:srgbClr val="FFFF00"/>
                </a:solidFill>
                <a:sym typeface="Wingdings" pitchFamily="2" charset="2"/>
              </a:rPr>
              <a:t>L.elem</a:t>
            </a:r>
            <a:r>
              <a:rPr lang="en-US" altLang="zh-CN" dirty="0">
                <a:solidFill>
                  <a:srgbClr val="FFFF00"/>
                </a:solidFill>
                <a:sym typeface="Wingdings" pitchFamily="2" charset="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sym typeface="Wingdings" pitchFamily="2" charset="2"/>
              </a:rPr>
              <a:t>i</a:t>
            </a:r>
            <a:r>
              <a:rPr lang="en-US" altLang="zh-CN" dirty="0">
                <a:solidFill>
                  <a:srgbClr val="FFFF00"/>
                </a:solidFill>
                <a:sym typeface="Wingdings" pitchFamily="2" charset="2"/>
              </a:rPr>
              <a:t>]</a:t>
            </a:r>
            <a:r>
              <a:rPr lang="zh-CN" altLang="en-US" dirty="0">
                <a:solidFill>
                  <a:srgbClr val="FFFF00"/>
                </a:solidFill>
                <a:sym typeface="Wingdings" pitchFamily="2" charset="2"/>
              </a:rPr>
              <a:t>已经沉到叶子</a:t>
            </a:r>
            <a:r>
              <a:rPr lang="zh-CN" altLang="en-US" dirty="0">
                <a:sym typeface="Wingdings" pitchFamily="2" charset="2"/>
              </a:rPr>
              <a:t>）</a:t>
            </a:r>
          </a:p>
          <a:p>
            <a:pPr lvl="2"/>
            <a:endParaRPr lang="en-US" altLang="zh-CN" dirty="0">
              <a:sym typeface="Wingdings" pitchFamily="2" charset="2"/>
            </a:endParaRPr>
          </a:p>
        </p:txBody>
      </p:sp>
      <p:sp>
        <p:nvSpPr>
          <p:cNvPr id="35872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400800" y="5562600"/>
            <a:ext cx="762000" cy="3810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稳定性：不稳定</a:t>
            </a:r>
          </a:p>
          <a:p>
            <a:pPr lvl="1"/>
            <a:r>
              <a:rPr lang="zh-CN" altLang="en-US" dirty="0"/>
              <a:t>时间复杂度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>
                <a:sym typeface="Wingdings" pitchFamily="2" charset="2"/>
              </a:rPr>
              <a:t>O</a:t>
            </a:r>
            <a:r>
              <a:rPr lang="zh-CN" altLang="en-US" dirty="0">
                <a:sym typeface="Wingdings" pitchFamily="2" charset="2"/>
              </a:rPr>
              <a:t>（</a:t>
            </a:r>
            <a:r>
              <a:rPr lang="en-US" altLang="zh-CN" dirty="0">
                <a:sym typeface="Wingdings" pitchFamily="2" charset="2"/>
              </a:rPr>
              <a:t>nlog</a:t>
            </a:r>
            <a:r>
              <a:rPr lang="en-US" altLang="zh-CN" baseline="-25000" dirty="0">
                <a:sym typeface="Wingdings" pitchFamily="2" charset="2"/>
              </a:rPr>
              <a:t>2</a:t>
            </a:r>
            <a:r>
              <a:rPr lang="en-US" altLang="zh-CN" dirty="0">
                <a:sym typeface="Wingdings" pitchFamily="2" charset="2"/>
              </a:rPr>
              <a:t>n)</a:t>
            </a:r>
          </a:p>
          <a:p>
            <a:pPr lvl="1"/>
            <a:r>
              <a:rPr lang="zh-CN" altLang="en-US" dirty="0"/>
              <a:t>空间复杂度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>
                <a:sym typeface="Wingdings" pitchFamily="2" charset="2"/>
              </a:rPr>
              <a:t>O</a:t>
            </a:r>
            <a:r>
              <a:rPr lang="zh-CN" altLang="en-US" dirty="0">
                <a:sym typeface="Wingdings" pitchFamily="2" charset="2"/>
              </a:rPr>
              <a:t>（</a:t>
            </a:r>
            <a:r>
              <a:rPr lang="en-US" altLang="zh-CN" dirty="0"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zh-CN" altLang="en-US" dirty="0">
              <a:sym typeface="Wingdings" pitchFamily="2" charset="2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6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7.5 </a:t>
            </a:r>
            <a:r>
              <a:rPr lang="zh-CN" altLang="en-US" sz="4400" dirty="0"/>
              <a:t>归并排序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125538"/>
            <a:ext cx="8028384" cy="5427662"/>
          </a:xfrm>
        </p:spPr>
        <p:txBody>
          <a:bodyPr/>
          <a:lstStyle/>
          <a:p>
            <a:r>
              <a:rPr lang="en-US" altLang="zh-CN" sz="2800" dirty="0">
                <a:latin typeface="+mj-lt"/>
                <a:ea typeface="+mj-ea"/>
              </a:rPr>
              <a:t>“</a:t>
            </a:r>
            <a:r>
              <a:rPr lang="zh-CN" altLang="en-US" sz="2800" dirty="0">
                <a:latin typeface="+mj-lt"/>
                <a:ea typeface="+mj-ea"/>
              </a:rPr>
              <a:t>归并”：</a:t>
            </a:r>
            <a:r>
              <a:rPr kumimoji="0" lang="zh-CN" altLang="en-US" sz="2800" b="1" dirty="0">
                <a:solidFill>
                  <a:srgbClr val="C00000"/>
                </a:solidFill>
                <a:latin typeface="+mj-lt"/>
                <a:ea typeface="+mj-ea"/>
              </a:rPr>
              <a:t>是将两个或两个以上的有序序列</a:t>
            </a:r>
            <a:r>
              <a:rPr kumimoji="0" lang="zh-CN" altLang="en-US" sz="2800" dirty="0">
                <a:latin typeface="+mj-lt"/>
                <a:ea typeface="+mj-ea"/>
              </a:rPr>
              <a:t>，</a:t>
            </a:r>
            <a:r>
              <a:rPr kumimoji="0" lang="zh-CN" altLang="en-US" sz="2800" b="1" dirty="0">
                <a:solidFill>
                  <a:srgbClr val="C00000"/>
                </a:solidFill>
                <a:latin typeface="+mj-lt"/>
                <a:ea typeface="+mj-ea"/>
              </a:rPr>
              <a:t>合并</a:t>
            </a:r>
            <a:r>
              <a:rPr kumimoji="0" lang="zh-CN" altLang="en-US" sz="2800" dirty="0">
                <a:latin typeface="+mj-lt"/>
                <a:ea typeface="+mj-ea"/>
              </a:rPr>
              <a:t>成为一个新的有序序列</a:t>
            </a:r>
          </a:p>
          <a:p>
            <a:r>
              <a:rPr kumimoji="0" lang="zh-CN" altLang="en-US" sz="2800" dirty="0">
                <a:latin typeface="+mj-lt"/>
                <a:ea typeface="+mj-ea"/>
              </a:rPr>
              <a:t>归并排序：</a:t>
            </a:r>
          </a:p>
          <a:p>
            <a:pPr lvl="1"/>
            <a:r>
              <a:rPr kumimoji="0" lang="zh-CN" altLang="en-US" dirty="0">
                <a:latin typeface="+mj-lt"/>
                <a:ea typeface="+mj-ea"/>
              </a:rPr>
              <a:t>将</a:t>
            </a:r>
            <a:r>
              <a:rPr kumimoji="0" lang="en-US" altLang="zh-CN" dirty="0">
                <a:latin typeface="+mj-lt"/>
                <a:ea typeface="+mj-ea"/>
              </a:rPr>
              <a:t>n</a:t>
            </a:r>
            <a:r>
              <a:rPr kumimoji="0" lang="zh-CN" altLang="en-US" dirty="0">
                <a:latin typeface="+mj-lt"/>
                <a:ea typeface="+mj-ea"/>
              </a:rPr>
              <a:t>个记录视为</a:t>
            </a:r>
            <a:r>
              <a:rPr kumimoji="0" lang="en-US" altLang="zh-CN" dirty="0">
                <a:latin typeface="+mj-lt"/>
                <a:ea typeface="+mj-ea"/>
              </a:rPr>
              <a:t>n</a:t>
            </a:r>
            <a:r>
              <a:rPr kumimoji="0" lang="zh-CN" altLang="en-US" dirty="0">
                <a:latin typeface="+mj-lt"/>
                <a:ea typeface="+mj-ea"/>
              </a:rPr>
              <a:t>个</a:t>
            </a:r>
            <a:r>
              <a:rPr kumimoji="0" lang="zh-CN" altLang="en-US" b="1" dirty="0">
                <a:solidFill>
                  <a:srgbClr val="C00000"/>
                </a:solidFill>
                <a:latin typeface="+mj-lt"/>
                <a:ea typeface="+mj-ea"/>
              </a:rPr>
              <a:t>有序子序列</a:t>
            </a:r>
            <a:r>
              <a:rPr kumimoji="0" lang="zh-CN" altLang="en-US" dirty="0">
                <a:latin typeface="+mj-lt"/>
                <a:ea typeface="+mj-ea"/>
              </a:rPr>
              <a:t>，然后进行两两归并，得到</a:t>
            </a:r>
            <a:r>
              <a:rPr kumimoji="0" lang="en-US" altLang="zh-CN" dirty="0">
                <a:latin typeface="+mj-lt"/>
                <a:ea typeface="+mj-ea"/>
              </a:rPr>
              <a:t>[n/2]</a:t>
            </a:r>
            <a:r>
              <a:rPr kumimoji="0" lang="zh-CN" altLang="en-US" dirty="0">
                <a:latin typeface="+mj-lt"/>
                <a:ea typeface="+mj-ea"/>
              </a:rPr>
              <a:t>个长度为</a:t>
            </a:r>
            <a:r>
              <a:rPr kumimoji="0" lang="en-US" altLang="zh-CN" dirty="0">
                <a:latin typeface="+mj-lt"/>
                <a:ea typeface="+mj-ea"/>
              </a:rPr>
              <a:t>2</a:t>
            </a:r>
            <a:r>
              <a:rPr kumimoji="0" lang="zh-CN" altLang="en-US" dirty="0">
                <a:latin typeface="+mj-lt"/>
                <a:ea typeface="+mj-ea"/>
              </a:rPr>
              <a:t>或</a:t>
            </a:r>
            <a:r>
              <a:rPr kumimoji="0" lang="en-US" altLang="zh-CN" dirty="0">
                <a:latin typeface="+mj-lt"/>
                <a:ea typeface="+mj-ea"/>
              </a:rPr>
              <a:t>1</a:t>
            </a:r>
            <a:r>
              <a:rPr kumimoji="0" lang="zh-CN" altLang="en-US" dirty="0">
                <a:latin typeface="+mj-lt"/>
                <a:ea typeface="+mj-ea"/>
              </a:rPr>
              <a:t>的有序子序列，再两两归并，</a:t>
            </a:r>
            <a:r>
              <a:rPr kumimoji="0" lang="en-US" altLang="zh-CN" dirty="0">
                <a:latin typeface="+mj-lt"/>
                <a:ea typeface="+mj-ea"/>
              </a:rPr>
              <a:t>……</a:t>
            </a:r>
            <a:r>
              <a:rPr kumimoji="0" lang="zh-CN" altLang="en-US" dirty="0">
                <a:latin typeface="+mj-lt"/>
                <a:ea typeface="+mj-ea"/>
              </a:rPr>
              <a:t>，如此重复，直到最后形成包含</a:t>
            </a:r>
            <a:r>
              <a:rPr kumimoji="0" lang="en-US" altLang="zh-CN" dirty="0">
                <a:latin typeface="+mj-lt"/>
                <a:ea typeface="+mj-ea"/>
              </a:rPr>
              <a:t>n</a:t>
            </a:r>
            <a:r>
              <a:rPr kumimoji="0" lang="zh-CN" altLang="en-US" dirty="0">
                <a:latin typeface="+mj-lt"/>
                <a:ea typeface="+mj-ea"/>
              </a:rPr>
              <a:t>个记录的一个有序序列为止。</a:t>
            </a:r>
          </a:p>
          <a:p>
            <a:pPr lvl="1"/>
            <a:r>
              <a:rPr kumimoji="0" lang="zh-CN" altLang="en-US" dirty="0">
                <a:latin typeface="+mj-lt"/>
                <a:ea typeface="+mj-ea"/>
              </a:rPr>
              <a:t>总是反复将两个有序序列归并成一个有序序列的排序方法称为</a:t>
            </a:r>
            <a:r>
              <a:rPr kumimoji="0" lang="en-US" altLang="zh-CN" b="1" dirty="0">
                <a:solidFill>
                  <a:srgbClr val="C00000"/>
                </a:solidFill>
                <a:latin typeface="+mj-lt"/>
                <a:ea typeface="+mj-ea"/>
              </a:rPr>
              <a:t>2-</a:t>
            </a:r>
            <a:r>
              <a:rPr kumimoji="0" lang="zh-CN" altLang="en-US" b="1" dirty="0">
                <a:solidFill>
                  <a:srgbClr val="C00000"/>
                </a:solidFill>
                <a:latin typeface="+mj-lt"/>
                <a:ea typeface="+mj-ea"/>
              </a:rPr>
              <a:t>路归并排序</a:t>
            </a:r>
          </a:p>
        </p:txBody>
      </p:sp>
    </p:spTree>
    <p:extLst>
      <p:ext uri="{BB962C8B-B14F-4D97-AF65-F5344CB8AC3E}">
        <p14:creationId xmlns:p14="http://schemas.microsoft.com/office/powerpoint/2010/main" val="308876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052736"/>
            <a:ext cx="7620000" cy="4464496"/>
          </a:xfrm>
        </p:spPr>
        <p:txBody>
          <a:bodyPr/>
          <a:lstStyle/>
          <a:p>
            <a:pPr lvl="1"/>
            <a:r>
              <a:rPr lang="zh-CN" altLang="en-US" sz="3200" dirty="0"/>
              <a:t>基本思想：</a:t>
            </a:r>
          </a:p>
          <a:p>
            <a:pPr lvl="2"/>
            <a:r>
              <a:rPr lang="zh-CN" altLang="en-US" sz="2800" dirty="0">
                <a:solidFill>
                  <a:srgbClr val="FF6600"/>
                </a:solidFill>
              </a:rPr>
              <a:t>分解</a:t>
            </a:r>
            <a:r>
              <a:rPr lang="zh-CN" altLang="en-US" sz="2800" dirty="0"/>
              <a:t>：将当前待排区间一分为二，即求归并区间中点</a:t>
            </a:r>
            <a:r>
              <a:rPr lang="en-US" altLang="zh-CN" sz="2800" dirty="0"/>
              <a:t>mid = ( low +high ) / 2 </a:t>
            </a:r>
            <a:r>
              <a:rPr lang="zh-CN" altLang="en-US" sz="2800" dirty="0"/>
              <a:t>；</a:t>
            </a:r>
          </a:p>
          <a:p>
            <a:pPr lvl="2"/>
            <a:r>
              <a:rPr lang="zh-CN" altLang="en-US" sz="2800" dirty="0">
                <a:solidFill>
                  <a:srgbClr val="FF6600"/>
                </a:solidFill>
              </a:rPr>
              <a:t>求解</a:t>
            </a:r>
            <a:r>
              <a:rPr lang="zh-CN" altLang="en-US" sz="2800" dirty="0"/>
              <a:t>：递归地对待排表左半区间</a:t>
            </a:r>
            <a:r>
              <a:rPr lang="en-US" altLang="zh-CN" sz="2800" dirty="0"/>
              <a:t>A[low, …, mid]</a:t>
            </a:r>
            <a:r>
              <a:rPr lang="zh-CN" altLang="en-US" sz="2800" dirty="0"/>
              <a:t>、右半区间</a:t>
            </a:r>
            <a:r>
              <a:rPr lang="en-US" altLang="zh-CN" sz="2800" dirty="0"/>
              <a:t>A[mid+1, …, high]</a:t>
            </a:r>
            <a:r>
              <a:rPr lang="zh-CN" altLang="en-US" sz="2800" dirty="0"/>
              <a:t>进行归并排序；</a:t>
            </a:r>
          </a:p>
          <a:p>
            <a:pPr lvl="2"/>
            <a:r>
              <a:rPr lang="zh-CN" altLang="en-US" sz="2800" dirty="0">
                <a:solidFill>
                  <a:srgbClr val="FF6600"/>
                </a:solidFill>
              </a:rPr>
              <a:t>组合</a:t>
            </a:r>
            <a:r>
              <a:rPr lang="zh-CN" altLang="en-US" sz="2800" dirty="0"/>
              <a:t>：将已排序的两个子序列区间归并为一个有序序列区间。</a:t>
            </a:r>
          </a:p>
          <a:p>
            <a:pPr lvl="1"/>
            <a:r>
              <a:rPr lang="zh-CN" altLang="en-US" sz="3000" b="1" dirty="0" smtClean="0">
                <a:solidFill>
                  <a:srgbClr val="C00000"/>
                </a:solidFill>
              </a:rPr>
              <a:t>递归</a:t>
            </a:r>
            <a:r>
              <a:rPr lang="zh-CN" altLang="en-US" sz="3000" b="1" dirty="0">
                <a:solidFill>
                  <a:srgbClr val="C00000"/>
                </a:solidFill>
              </a:rPr>
              <a:t>的终止条件：</a:t>
            </a:r>
            <a:r>
              <a:rPr lang="zh-CN" altLang="en-US" sz="3000" dirty="0"/>
              <a:t>待排子区间长度为</a:t>
            </a:r>
            <a:r>
              <a:rPr lang="en-US" altLang="zh-CN" sz="3000" dirty="0"/>
              <a:t>1</a:t>
            </a:r>
            <a:r>
              <a:rPr lang="zh-CN" altLang="en-US" sz="3000" dirty="0"/>
              <a:t>时，只有一个记录自然有序。</a:t>
            </a:r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3822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4539" y="311696"/>
            <a:ext cx="8736013" cy="381000"/>
          </a:xfrm>
        </p:spPr>
        <p:txBody>
          <a:bodyPr/>
          <a:lstStyle/>
          <a:p>
            <a:r>
              <a:rPr lang="zh-CN" altLang="en-US" sz="3600"/>
              <a:t>待排序列：</a:t>
            </a:r>
            <a:r>
              <a:rPr lang="en-US" altLang="zh-CN" sz="3200"/>
              <a:t>[48  </a:t>
            </a:r>
            <a:r>
              <a:rPr kumimoji="0" lang="en-US" altLang="zh-CN" sz="3200">
                <a:ea typeface="宋体" pitchFamily="2" charset="-122"/>
              </a:rPr>
              <a:t>34   60   80   75   12   26   </a:t>
            </a:r>
            <a:r>
              <a:rPr kumimoji="0" lang="en-US" altLang="zh-CN" sz="3200" u="sng">
                <a:ea typeface="宋体" pitchFamily="2" charset="-122"/>
              </a:rPr>
              <a:t>48</a:t>
            </a:r>
            <a:r>
              <a:rPr kumimoji="0" lang="en-US" altLang="zh-CN" sz="3200">
                <a:ea typeface="宋体" pitchFamily="2" charset="-122"/>
              </a:rPr>
              <a:t>]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58280" y="1280120"/>
            <a:ext cx="6400800" cy="496888"/>
          </a:xfrm>
          <a:prstGeom prst="rect">
            <a:avLst/>
          </a:prstGeom>
          <a:solidFill>
            <a:srgbClr val="F9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sz="2400" b="1">
                <a:latin typeface="宋体" pitchFamily="2" charset="-122"/>
              </a:rPr>
              <a:t>[48   34   6O   80   75   12   26   </a:t>
            </a:r>
            <a:r>
              <a:rPr kumimoji="0" lang="en-US" altLang="zh-CN" sz="2400" b="1" u="sng">
                <a:latin typeface="宋体" pitchFamily="2" charset="-122"/>
              </a:rPr>
              <a:t>48</a:t>
            </a:r>
            <a:r>
              <a:rPr kumimoji="0" lang="en-US" altLang="zh-CN" sz="2400" b="1">
                <a:latin typeface="宋体" pitchFamily="2" charset="-122"/>
              </a:rPr>
              <a:t>]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882080" y="1965920"/>
            <a:ext cx="6629400" cy="533400"/>
            <a:chOff x="960" y="1440"/>
            <a:chExt cx="4176" cy="336"/>
          </a:xfrm>
        </p:grpSpPr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3312" y="1440"/>
              <a:ext cx="1824" cy="336"/>
            </a:xfrm>
            <a:prstGeom prst="rect">
              <a:avLst/>
            </a:prstGeom>
            <a:solidFill>
              <a:srgbClr val="FFF8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r>
                <a:rPr kumimoji="0" lang="en-US" altLang="zh-CN" sz="2400" b="1">
                  <a:latin typeface="宋体" pitchFamily="2" charset="-122"/>
                </a:rPr>
                <a:t>[75  12  26  </a:t>
              </a:r>
              <a:r>
                <a:rPr kumimoji="0" lang="en-US" altLang="zh-CN" sz="2400" b="1" u="sng">
                  <a:latin typeface="宋体" pitchFamily="2" charset="-122"/>
                </a:rPr>
                <a:t>48</a:t>
              </a:r>
              <a:r>
                <a:rPr kumimoji="0" lang="en-US" altLang="zh-CN" sz="2400" b="1">
                  <a:latin typeface="宋体" pitchFamily="2" charset="-122"/>
                </a:rPr>
                <a:t>]</a:t>
              </a: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960" y="1440"/>
              <a:ext cx="1776" cy="336"/>
            </a:xfrm>
            <a:prstGeom prst="rect">
              <a:avLst/>
            </a:prstGeom>
            <a:solidFill>
              <a:srgbClr val="FFF8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r>
                <a:rPr kumimoji="0" lang="en-US" altLang="zh-CN" sz="2400" b="1">
                  <a:latin typeface="宋体" pitchFamily="2" charset="-122"/>
                </a:rPr>
                <a:t>[48  34  60  80]</a:t>
              </a:r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4091880" y="1813520"/>
            <a:ext cx="2057400" cy="152400"/>
            <a:chOff x="2352" y="1344"/>
            <a:chExt cx="1296" cy="144"/>
          </a:xfrm>
        </p:grpSpPr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H="1">
              <a:off x="2352" y="1344"/>
              <a:ext cx="624" cy="1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2976" y="1344"/>
              <a:ext cx="672" cy="1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15" name="Group 11"/>
          <p:cNvGrpSpPr>
            <a:grpSpLocks/>
          </p:cNvGrpSpPr>
          <p:nvPr/>
        </p:nvGrpSpPr>
        <p:grpSpPr bwMode="auto">
          <a:xfrm>
            <a:off x="2415480" y="2499320"/>
            <a:ext cx="1676400" cy="152400"/>
            <a:chOff x="1296" y="1824"/>
            <a:chExt cx="1056" cy="192"/>
          </a:xfrm>
        </p:grpSpPr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H="1">
              <a:off x="1296" y="1824"/>
              <a:ext cx="528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1824" y="1824"/>
              <a:ext cx="528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1805880" y="2651720"/>
            <a:ext cx="3124200" cy="566738"/>
            <a:chOff x="912" y="1872"/>
            <a:chExt cx="1968" cy="357"/>
          </a:xfrm>
        </p:grpSpPr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912" y="1872"/>
              <a:ext cx="912" cy="357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[48  34]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1968" y="1872"/>
              <a:ext cx="912" cy="357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[60  80]</a:t>
              </a:r>
            </a:p>
          </p:txBody>
        </p:sp>
      </p:grp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5463480" y="2651720"/>
            <a:ext cx="3124200" cy="566738"/>
            <a:chOff x="3216" y="1872"/>
            <a:chExt cx="1968" cy="357"/>
          </a:xfrm>
        </p:grpSpPr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3216" y="1872"/>
              <a:ext cx="912" cy="357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[75  12]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4272" y="1872"/>
              <a:ext cx="912" cy="357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[26 </a:t>
              </a:r>
              <a:r>
                <a:rPr kumimoji="0" lang="en-US" altLang="zh-CN" sz="2400" b="1" u="sng">
                  <a:latin typeface="宋体" pitchFamily="2" charset="-122"/>
                </a:rPr>
                <a:t>48</a:t>
              </a:r>
              <a:r>
                <a:rPr kumimoji="0" lang="en-US" altLang="zh-CN" sz="2400" b="1">
                  <a:latin typeface="宋体" pitchFamily="2" charset="-122"/>
                </a:rPr>
                <a:t>]</a:t>
              </a:r>
            </a:p>
          </p:txBody>
        </p:sp>
      </p:grpSp>
      <p:grpSp>
        <p:nvGrpSpPr>
          <p:cNvPr id="47124" name="Group 20"/>
          <p:cNvGrpSpPr>
            <a:grpSpLocks/>
          </p:cNvGrpSpPr>
          <p:nvPr/>
        </p:nvGrpSpPr>
        <p:grpSpPr bwMode="auto">
          <a:xfrm>
            <a:off x="2186880" y="3218458"/>
            <a:ext cx="685800" cy="195262"/>
            <a:chOff x="1248" y="2229"/>
            <a:chExt cx="384" cy="192"/>
          </a:xfrm>
        </p:grpSpPr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1248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1440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27" name="Group 23"/>
          <p:cNvGrpSpPr>
            <a:grpSpLocks/>
          </p:cNvGrpSpPr>
          <p:nvPr/>
        </p:nvGrpSpPr>
        <p:grpSpPr bwMode="auto">
          <a:xfrm>
            <a:off x="1653480" y="3413720"/>
            <a:ext cx="1676400" cy="566738"/>
            <a:chOff x="816" y="2352"/>
            <a:chExt cx="1056" cy="357"/>
          </a:xfrm>
        </p:grpSpPr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816" y="2352"/>
              <a:ext cx="432" cy="35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[48]</a:t>
              </a: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1440" y="2352"/>
              <a:ext cx="432" cy="35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[34]</a:t>
              </a:r>
            </a:p>
          </p:txBody>
        </p:sp>
      </p:grpSp>
      <p:grpSp>
        <p:nvGrpSpPr>
          <p:cNvPr id="47130" name="Group 26"/>
          <p:cNvGrpSpPr>
            <a:grpSpLocks/>
          </p:cNvGrpSpPr>
          <p:nvPr/>
        </p:nvGrpSpPr>
        <p:grpSpPr bwMode="auto">
          <a:xfrm>
            <a:off x="3406080" y="3413720"/>
            <a:ext cx="1676400" cy="566738"/>
            <a:chOff x="1920" y="2352"/>
            <a:chExt cx="1056" cy="357"/>
          </a:xfrm>
        </p:grpSpPr>
        <p:sp>
          <p:nvSpPr>
            <p:cNvPr id="47131" name="Text Box 27"/>
            <p:cNvSpPr txBox="1">
              <a:spLocks noChangeArrowheads="1"/>
            </p:cNvSpPr>
            <p:nvPr/>
          </p:nvSpPr>
          <p:spPr bwMode="auto">
            <a:xfrm>
              <a:off x="1920" y="2352"/>
              <a:ext cx="432" cy="35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[60]</a:t>
              </a:r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2544" y="2352"/>
              <a:ext cx="432" cy="35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[80]</a:t>
              </a:r>
            </a:p>
          </p:txBody>
        </p: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5311080" y="3413720"/>
            <a:ext cx="1676400" cy="566738"/>
            <a:chOff x="3120" y="2352"/>
            <a:chExt cx="1056" cy="357"/>
          </a:xfrm>
        </p:grpSpPr>
        <p:sp>
          <p:nvSpPr>
            <p:cNvPr id="47134" name="Text Box 30"/>
            <p:cNvSpPr txBox="1">
              <a:spLocks noChangeArrowheads="1"/>
            </p:cNvSpPr>
            <p:nvPr/>
          </p:nvSpPr>
          <p:spPr bwMode="auto">
            <a:xfrm>
              <a:off x="3120" y="2352"/>
              <a:ext cx="432" cy="35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[75]</a:t>
              </a:r>
            </a:p>
          </p:txBody>
        </p:sp>
        <p:sp>
          <p:nvSpPr>
            <p:cNvPr id="47135" name="Text Box 31"/>
            <p:cNvSpPr txBox="1">
              <a:spLocks noChangeArrowheads="1"/>
            </p:cNvSpPr>
            <p:nvPr/>
          </p:nvSpPr>
          <p:spPr bwMode="auto">
            <a:xfrm>
              <a:off x="3744" y="2352"/>
              <a:ext cx="432" cy="35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[12]</a:t>
              </a:r>
            </a:p>
          </p:txBody>
        </p:sp>
      </p:grp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7063680" y="3413720"/>
            <a:ext cx="1828800" cy="566738"/>
            <a:chOff x="4224" y="2352"/>
            <a:chExt cx="1152" cy="357"/>
          </a:xfrm>
        </p:grpSpPr>
        <p:sp>
          <p:nvSpPr>
            <p:cNvPr id="47137" name="Text Box 33"/>
            <p:cNvSpPr txBox="1">
              <a:spLocks noChangeArrowheads="1"/>
            </p:cNvSpPr>
            <p:nvPr/>
          </p:nvSpPr>
          <p:spPr bwMode="auto">
            <a:xfrm>
              <a:off x="4224" y="2352"/>
              <a:ext cx="432" cy="35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[26]</a:t>
              </a:r>
            </a:p>
          </p:txBody>
        </p:sp>
        <p:sp>
          <p:nvSpPr>
            <p:cNvPr id="47138" name="Text Box 34"/>
            <p:cNvSpPr txBox="1">
              <a:spLocks noChangeArrowheads="1"/>
            </p:cNvSpPr>
            <p:nvPr/>
          </p:nvSpPr>
          <p:spPr bwMode="auto">
            <a:xfrm>
              <a:off x="4848" y="2352"/>
              <a:ext cx="528" cy="35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FF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400" b="1">
                  <a:latin typeface="宋体" pitchFamily="2" charset="-122"/>
                </a:rPr>
                <a:t>[</a:t>
              </a:r>
              <a:r>
                <a:rPr kumimoji="0" lang="en-US" altLang="zh-CN" sz="2400" b="1" u="sng">
                  <a:latin typeface="宋体" pitchFamily="2" charset="-122"/>
                </a:rPr>
                <a:t>48</a:t>
              </a:r>
              <a:r>
                <a:rPr kumimoji="0" lang="en-US" altLang="zh-CN" sz="2400" b="1">
                  <a:latin typeface="宋体" pitchFamily="2" charset="-122"/>
                </a:rPr>
                <a:t>]</a:t>
              </a:r>
            </a:p>
          </p:txBody>
        </p:sp>
      </p:grpSp>
      <p:grpSp>
        <p:nvGrpSpPr>
          <p:cNvPr id="47139" name="Group 35"/>
          <p:cNvGrpSpPr>
            <a:grpSpLocks/>
          </p:cNvGrpSpPr>
          <p:nvPr/>
        </p:nvGrpSpPr>
        <p:grpSpPr bwMode="auto">
          <a:xfrm>
            <a:off x="6301680" y="2499320"/>
            <a:ext cx="1676400" cy="152400"/>
            <a:chOff x="1296" y="1824"/>
            <a:chExt cx="1056" cy="192"/>
          </a:xfrm>
        </p:grpSpPr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H="1">
              <a:off x="1296" y="1824"/>
              <a:ext cx="528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1824" y="1824"/>
              <a:ext cx="528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3787080" y="3218458"/>
            <a:ext cx="762000" cy="195262"/>
            <a:chOff x="1248" y="2229"/>
            <a:chExt cx="384" cy="192"/>
          </a:xfrm>
        </p:grpSpPr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flipH="1">
              <a:off x="1248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1440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45" name="Group 41"/>
          <p:cNvGrpSpPr>
            <a:grpSpLocks/>
          </p:cNvGrpSpPr>
          <p:nvPr/>
        </p:nvGrpSpPr>
        <p:grpSpPr bwMode="auto">
          <a:xfrm>
            <a:off x="5768280" y="3218458"/>
            <a:ext cx="762000" cy="195262"/>
            <a:chOff x="1248" y="2229"/>
            <a:chExt cx="384" cy="192"/>
          </a:xfrm>
        </p:grpSpPr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flipH="1">
              <a:off x="1248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>
              <a:off x="1440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48" name="Group 44"/>
          <p:cNvGrpSpPr>
            <a:grpSpLocks/>
          </p:cNvGrpSpPr>
          <p:nvPr/>
        </p:nvGrpSpPr>
        <p:grpSpPr bwMode="auto">
          <a:xfrm>
            <a:off x="7520880" y="3218458"/>
            <a:ext cx="685800" cy="195262"/>
            <a:chOff x="1248" y="2229"/>
            <a:chExt cx="384" cy="192"/>
          </a:xfrm>
        </p:grpSpPr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H="1">
              <a:off x="1248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>
              <a:off x="1440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51" name="Group 47"/>
          <p:cNvGrpSpPr>
            <a:grpSpLocks/>
          </p:cNvGrpSpPr>
          <p:nvPr/>
        </p:nvGrpSpPr>
        <p:grpSpPr bwMode="auto">
          <a:xfrm flipV="1">
            <a:off x="2186880" y="4023320"/>
            <a:ext cx="762000" cy="152400"/>
            <a:chOff x="1248" y="2229"/>
            <a:chExt cx="384" cy="192"/>
          </a:xfrm>
        </p:grpSpPr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H="1">
              <a:off x="1248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>
              <a:off x="1440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54" name="Group 50"/>
          <p:cNvGrpSpPr>
            <a:grpSpLocks/>
          </p:cNvGrpSpPr>
          <p:nvPr/>
        </p:nvGrpSpPr>
        <p:grpSpPr bwMode="auto">
          <a:xfrm flipV="1">
            <a:off x="3787080" y="4023320"/>
            <a:ext cx="762000" cy="152400"/>
            <a:chOff x="1248" y="2229"/>
            <a:chExt cx="384" cy="192"/>
          </a:xfrm>
        </p:grpSpPr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flipH="1">
              <a:off x="1248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>
              <a:off x="1440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57" name="Group 53"/>
          <p:cNvGrpSpPr>
            <a:grpSpLocks/>
          </p:cNvGrpSpPr>
          <p:nvPr/>
        </p:nvGrpSpPr>
        <p:grpSpPr bwMode="auto">
          <a:xfrm flipV="1">
            <a:off x="5844480" y="4023320"/>
            <a:ext cx="762000" cy="152400"/>
            <a:chOff x="1248" y="2229"/>
            <a:chExt cx="384" cy="192"/>
          </a:xfrm>
        </p:grpSpPr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flipH="1">
              <a:off x="1248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>
              <a:off x="1440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60" name="Group 56"/>
          <p:cNvGrpSpPr>
            <a:grpSpLocks/>
          </p:cNvGrpSpPr>
          <p:nvPr/>
        </p:nvGrpSpPr>
        <p:grpSpPr bwMode="auto">
          <a:xfrm flipV="1">
            <a:off x="7444680" y="4023320"/>
            <a:ext cx="762000" cy="152400"/>
            <a:chOff x="1248" y="2229"/>
            <a:chExt cx="384" cy="192"/>
          </a:xfrm>
        </p:grpSpPr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H="1">
              <a:off x="1248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>
              <a:off x="1440" y="2229"/>
              <a:ext cx="192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163" name="Text Box 59"/>
          <p:cNvSpPr txBox="1">
            <a:spLocks noChangeArrowheads="1"/>
          </p:cNvSpPr>
          <p:nvPr/>
        </p:nvSpPr>
        <p:spPr bwMode="auto">
          <a:xfrm>
            <a:off x="1882080" y="4175720"/>
            <a:ext cx="1447800" cy="5667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sz="2400" b="1">
                <a:latin typeface="宋体" pitchFamily="2" charset="-122"/>
              </a:rPr>
              <a:t>[34  48]</a:t>
            </a:r>
          </a:p>
        </p:txBody>
      </p:sp>
      <p:sp>
        <p:nvSpPr>
          <p:cNvPr id="47164" name="Text Box 60"/>
          <p:cNvSpPr txBox="1">
            <a:spLocks noChangeArrowheads="1"/>
          </p:cNvSpPr>
          <p:nvPr/>
        </p:nvSpPr>
        <p:spPr bwMode="auto">
          <a:xfrm>
            <a:off x="3482280" y="4175720"/>
            <a:ext cx="1447800" cy="5667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sz="2400" b="1">
                <a:latin typeface="宋体" pitchFamily="2" charset="-122"/>
              </a:rPr>
              <a:t>[60  80]</a:t>
            </a:r>
          </a:p>
        </p:txBody>
      </p:sp>
      <p:sp>
        <p:nvSpPr>
          <p:cNvPr id="47165" name="Text Box 61"/>
          <p:cNvSpPr txBox="1">
            <a:spLocks noChangeArrowheads="1"/>
          </p:cNvSpPr>
          <p:nvPr/>
        </p:nvSpPr>
        <p:spPr bwMode="auto">
          <a:xfrm>
            <a:off x="5539680" y="4175720"/>
            <a:ext cx="1447800" cy="5667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sz="2400" b="1">
                <a:latin typeface="宋体" pitchFamily="2" charset="-122"/>
              </a:rPr>
              <a:t>[12  75]</a:t>
            </a:r>
          </a:p>
        </p:txBody>
      </p:sp>
      <p:sp>
        <p:nvSpPr>
          <p:cNvPr id="47166" name="Text Box 62"/>
          <p:cNvSpPr txBox="1">
            <a:spLocks noChangeArrowheads="1"/>
          </p:cNvSpPr>
          <p:nvPr/>
        </p:nvSpPr>
        <p:spPr bwMode="auto">
          <a:xfrm>
            <a:off x="7139880" y="4175720"/>
            <a:ext cx="1447800" cy="5667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sz="2400" b="1">
                <a:latin typeface="宋体" pitchFamily="2" charset="-122"/>
              </a:rPr>
              <a:t>[26 </a:t>
            </a:r>
            <a:r>
              <a:rPr kumimoji="0" lang="en-US" altLang="zh-CN" sz="2400" b="1" u="sng">
                <a:latin typeface="宋体" pitchFamily="2" charset="-122"/>
              </a:rPr>
              <a:t>48</a:t>
            </a:r>
            <a:r>
              <a:rPr kumimoji="0" lang="en-US" altLang="zh-CN" sz="2400" b="1">
                <a:latin typeface="宋体" pitchFamily="2" charset="-122"/>
              </a:rPr>
              <a:t>]</a:t>
            </a:r>
          </a:p>
        </p:txBody>
      </p:sp>
      <p:grpSp>
        <p:nvGrpSpPr>
          <p:cNvPr id="47167" name="Group 63"/>
          <p:cNvGrpSpPr>
            <a:grpSpLocks/>
          </p:cNvGrpSpPr>
          <p:nvPr/>
        </p:nvGrpSpPr>
        <p:grpSpPr bwMode="auto">
          <a:xfrm flipV="1">
            <a:off x="2567880" y="4785320"/>
            <a:ext cx="1676400" cy="228600"/>
            <a:chOff x="1296" y="1824"/>
            <a:chExt cx="1056" cy="192"/>
          </a:xfrm>
        </p:grpSpPr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H="1">
              <a:off x="1296" y="1824"/>
              <a:ext cx="528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>
              <a:off x="1824" y="1824"/>
              <a:ext cx="528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170" name="Group 66"/>
          <p:cNvGrpSpPr>
            <a:grpSpLocks/>
          </p:cNvGrpSpPr>
          <p:nvPr/>
        </p:nvGrpSpPr>
        <p:grpSpPr bwMode="auto">
          <a:xfrm flipV="1">
            <a:off x="6301680" y="4785320"/>
            <a:ext cx="1676400" cy="228600"/>
            <a:chOff x="1296" y="1824"/>
            <a:chExt cx="1056" cy="192"/>
          </a:xfrm>
        </p:grpSpPr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flipH="1">
              <a:off x="1296" y="1824"/>
              <a:ext cx="528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>
              <a:off x="1824" y="1824"/>
              <a:ext cx="528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173" name="Rectangle 69"/>
          <p:cNvSpPr>
            <a:spLocks noChangeArrowheads="1"/>
          </p:cNvSpPr>
          <p:nvPr/>
        </p:nvSpPr>
        <p:spPr bwMode="auto">
          <a:xfrm>
            <a:off x="5615880" y="5013920"/>
            <a:ext cx="2895600" cy="533400"/>
          </a:xfrm>
          <a:prstGeom prst="rect">
            <a:avLst/>
          </a:prstGeom>
          <a:solidFill>
            <a:srgbClr val="FFF8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/>
            <a:r>
              <a:rPr kumimoji="0" lang="en-US" altLang="zh-CN" sz="2400" b="1">
                <a:latin typeface="宋体" pitchFamily="2" charset="-122"/>
              </a:rPr>
              <a:t>[12  26  </a:t>
            </a:r>
            <a:r>
              <a:rPr kumimoji="0" lang="en-US" altLang="zh-CN" sz="2400" b="1" u="sng">
                <a:latin typeface="宋体" pitchFamily="2" charset="-122"/>
              </a:rPr>
              <a:t>48</a:t>
            </a:r>
            <a:r>
              <a:rPr kumimoji="0" lang="en-US" altLang="zh-CN" sz="2400" b="1">
                <a:latin typeface="宋体" pitchFamily="2" charset="-122"/>
              </a:rPr>
              <a:t>  75]</a:t>
            </a:r>
          </a:p>
        </p:txBody>
      </p:sp>
      <p:sp>
        <p:nvSpPr>
          <p:cNvPr id="47174" name="Rectangle 70"/>
          <p:cNvSpPr>
            <a:spLocks noChangeArrowheads="1"/>
          </p:cNvSpPr>
          <p:nvPr/>
        </p:nvSpPr>
        <p:spPr bwMode="auto">
          <a:xfrm>
            <a:off x="1882080" y="5013920"/>
            <a:ext cx="2819400" cy="533400"/>
          </a:xfrm>
          <a:prstGeom prst="rect">
            <a:avLst/>
          </a:prstGeom>
          <a:solidFill>
            <a:srgbClr val="FFF8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/>
            <a:r>
              <a:rPr kumimoji="0" lang="en-US" altLang="zh-CN" sz="2400" b="1">
                <a:latin typeface="宋体" pitchFamily="2" charset="-122"/>
              </a:rPr>
              <a:t>[34  48  60  80]</a:t>
            </a:r>
          </a:p>
        </p:txBody>
      </p:sp>
      <p:grpSp>
        <p:nvGrpSpPr>
          <p:cNvPr id="47175" name="Group 71"/>
          <p:cNvGrpSpPr>
            <a:grpSpLocks/>
          </p:cNvGrpSpPr>
          <p:nvPr/>
        </p:nvGrpSpPr>
        <p:grpSpPr bwMode="auto">
          <a:xfrm flipV="1">
            <a:off x="3863280" y="5547320"/>
            <a:ext cx="2590800" cy="228600"/>
            <a:chOff x="1296" y="1824"/>
            <a:chExt cx="1056" cy="192"/>
          </a:xfrm>
        </p:grpSpPr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H="1">
              <a:off x="1296" y="1824"/>
              <a:ext cx="528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>
              <a:off x="1824" y="1824"/>
              <a:ext cx="528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178" name="Text Box 74"/>
          <p:cNvSpPr txBox="1">
            <a:spLocks noChangeArrowheads="1"/>
          </p:cNvSpPr>
          <p:nvPr/>
        </p:nvSpPr>
        <p:spPr bwMode="auto">
          <a:xfrm>
            <a:off x="2186880" y="5775920"/>
            <a:ext cx="6019800" cy="533400"/>
          </a:xfrm>
          <a:prstGeom prst="rect">
            <a:avLst/>
          </a:prstGeom>
          <a:solidFill>
            <a:srgbClr val="F9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sz="2400" b="1"/>
              <a:t>[12     26     34     48     </a:t>
            </a:r>
            <a:r>
              <a:rPr kumimoji="0" lang="en-US" altLang="zh-CN" sz="2400" b="1" u="sng">
                <a:latin typeface="宋体" pitchFamily="2" charset="-122"/>
              </a:rPr>
              <a:t>48</a:t>
            </a:r>
            <a:r>
              <a:rPr kumimoji="0" lang="en-US" altLang="zh-CN" sz="2400" b="1"/>
              <a:t>      60     75      80]</a:t>
            </a:r>
          </a:p>
        </p:txBody>
      </p:sp>
    </p:spTree>
    <p:extLst>
      <p:ext uri="{BB962C8B-B14F-4D97-AF65-F5344CB8AC3E}">
        <p14:creationId xmlns:p14="http://schemas.microsoft.com/office/powerpoint/2010/main" val="4401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3" grpId="0" animBg="1" autoUpdateAnimBg="0"/>
      <p:bldP spid="47164" grpId="0" animBg="1" autoUpdateAnimBg="0"/>
      <p:bldP spid="47165" grpId="0" animBg="1" autoUpdateAnimBg="0"/>
      <p:bldP spid="47166" grpId="0" animBg="1" autoUpdateAnimBg="0"/>
      <p:bldP spid="47173" grpId="0" animBg="1" autoUpdateAnimBg="0"/>
      <p:bldP spid="47174" grpId="0" animBg="1" autoUpdateAnimBg="0"/>
      <p:bldP spid="4717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>
                <a:ea typeface="宋体" pitchFamily="2" charset="-122"/>
              </a:rPr>
              <a:t/>
            </a:r>
            <a:br>
              <a:rPr kumimoji="0" lang="en-US" altLang="zh-CN" sz="3200">
                <a:ea typeface="宋体" pitchFamily="2" charset="-122"/>
              </a:rPr>
            </a:br>
            <a:endParaRPr kumimoji="0" lang="en-US" altLang="zh-CN" sz="3200">
              <a:ea typeface="宋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176" y="304800"/>
            <a:ext cx="7524328" cy="61483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en-US" altLang="zh-CN" sz="2400" dirty="0">
                <a:latin typeface="+mj-lt"/>
                <a:ea typeface="+mj-ea"/>
              </a:rPr>
              <a:t>template&lt;class Type&gt;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dirty="0">
                <a:latin typeface="+mj-lt"/>
                <a:ea typeface="+mj-ea"/>
              </a:rPr>
              <a:t>void </a:t>
            </a:r>
            <a:r>
              <a:rPr kumimoji="0" lang="en-US" altLang="zh-CN" sz="2400" dirty="0" err="1">
                <a:latin typeface="+mj-lt"/>
                <a:ea typeface="+mj-ea"/>
              </a:rPr>
              <a:t>MergeSort</a:t>
            </a:r>
            <a:r>
              <a:rPr kumimoji="0" lang="en-US" altLang="zh-CN" sz="2400" dirty="0">
                <a:latin typeface="+mj-lt"/>
                <a:ea typeface="+mj-ea"/>
              </a:rPr>
              <a:t>( </a:t>
            </a:r>
            <a:r>
              <a:rPr kumimoji="0" lang="en-US" altLang="zh-CN" sz="2400" dirty="0" err="1">
                <a:latin typeface="+mj-lt"/>
                <a:ea typeface="+mj-ea"/>
              </a:rPr>
              <a:t>SqList</a:t>
            </a:r>
            <a:r>
              <a:rPr kumimoji="0" lang="en-US" altLang="zh-CN" sz="2400" dirty="0">
                <a:latin typeface="+mj-lt"/>
                <a:ea typeface="+mj-ea"/>
              </a:rPr>
              <a:t>&lt;Type&gt; &amp; L, </a:t>
            </a:r>
            <a:r>
              <a:rPr kumimoji="0" lang="en-US" altLang="zh-CN" sz="2400" dirty="0" err="1">
                <a:latin typeface="+mj-lt"/>
                <a:ea typeface="+mj-ea"/>
              </a:rPr>
              <a:t>int</a:t>
            </a:r>
            <a:r>
              <a:rPr kumimoji="0" lang="en-US" altLang="zh-CN" sz="2400" dirty="0">
                <a:latin typeface="+mj-lt"/>
                <a:ea typeface="+mj-ea"/>
              </a:rPr>
              <a:t> left, </a:t>
            </a:r>
            <a:r>
              <a:rPr kumimoji="0" lang="en-US" altLang="zh-CN" sz="2400" dirty="0" err="1">
                <a:latin typeface="+mj-lt"/>
                <a:ea typeface="+mj-ea"/>
              </a:rPr>
              <a:t>int</a:t>
            </a:r>
            <a:r>
              <a:rPr kumimoji="0" lang="en-US" altLang="zh-CN" sz="2400" dirty="0">
                <a:latin typeface="+mj-lt"/>
                <a:ea typeface="+mj-ea"/>
              </a:rPr>
              <a:t> right )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dirty="0">
                <a:latin typeface="+mj-lt"/>
                <a:ea typeface="+mj-ea"/>
              </a:rPr>
              <a:t>{  // </a:t>
            </a:r>
            <a:r>
              <a:rPr kumimoji="0" lang="zh-CN" altLang="en-US" sz="2400" dirty="0">
                <a:latin typeface="+mj-lt"/>
                <a:ea typeface="+mj-ea"/>
              </a:rPr>
              <a:t>对顺序表</a:t>
            </a:r>
            <a:r>
              <a:rPr kumimoji="0" lang="en-US" altLang="zh-CN" sz="2400" dirty="0">
                <a:latin typeface="+mj-lt"/>
                <a:ea typeface="+mj-ea"/>
              </a:rPr>
              <a:t>L</a:t>
            </a:r>
            <a:r>
              <a:rPr kumimoji="0" lang="zh-CN" altLang="en-US" sz="2400" dirty="0">
                <a:latin typeface="+mj-lt"/>
                <a:ea typeface="+mj-ea"/>
              </a:rPr>
              <a:t>中从</a:t>
            </a:r>
            <a:r>
              <a:rPr kumimoji="0" lang="en-US" altLang="zh-CN" sz="2400" dirty="0">
                <a:latin typeface="+mj-lt"/>
                <a:ea typeface="+mj-ea"/>
              </a:rPr>
              <a:t>left</a:t>
            </a:r>
            <a:r>
              <a:rPr kumimoji="0" lang="zh-CN" altLang="en-US" sz="2400" dirty="0">
                <a:latin typeface="+mj-lt"/>
                <a:ea typeface="+mj-ea"/>
              </a:rPr>
              <a:t>到</a:t>
            </a:r>
            <a:r>
              <a:rPr kumimoji="0" lang="en-US" altLang="zh-CN" sz="2400" dirty="0" smtClean="0">
                <a:latin typeface="+mj-lt"/>
                <a:ea typeface="+mj-ea"/>
              </a:rPr>
              <a:t>right</a:t>
            </a:r>
            <a:r>
              <a:rPr kumimoji="0" lang="zh-CN" altLang="en-US" sz="2400" dirty="0" smtClean="0">
                <a:latin typeface="+mj-lt"/>
                <a:ea typeface="+mj-ea"/>
              </a:rPr>
              <a:t>数据</a:t>
            </a:r>
            <a:r>
              <a:rPr kumimoji="0" lang="zh-CN" altLang="en-US" sz="2400" dirty="0">
                <a:latin typeface="+mj-lt"/>
                <a:ea typeface="+mj-ea"/>
              </a:rPr>
              <a:t>元素进行归并排序</a:t>
            </a:r>
          </a:p>
          <a:p>
            <a:pPr marL="342900" lvl="1" indent="-342900">
              <a:buClr>
                <a:schemeClr val="tx2"/>
              </a:buClr>
              <a:buSzTx/>
              <a:buNone/>
            </a:pPr>
            <a:r>
              <a:rPr kumimoji="0" lang="zh-CN" altLang="en-US" sz="2400" dirty="0">
                <a:latin typeface="+mj-lt"/>
                <a:ea typeface="+mj-ea"/>
              </a:rPr>
              <a:t>	</a:t>
            </a:r>
            <a:r>
              <a:rPr kumimoji="0" lang="en-US" altLang="zh-CN" sz="2400" dirty="0">
                <a:latin typeface="+mj-lt"/>
                <a:ea typeface="+mj-ea"/>
              </a:rPr>
              <a:t>if( left &lt; right </a:t>
            </a:r>
            <a:r>
              <a:rPr kumimoji="0" lang="en-US" altLang="zh-CN" sz="2400" dirty="0" smtClean="0">
                <a:latin typeface="+mj-lt"/>
                <a:ea typeface="+mj-ea"/>
              </a:rPr>
              <a:t>)</a:t>
            </a:r>
            <a:r>
              <a:rPr kumimoji="0" lang="en-US" altLang="zh-CN" sz="2400" dirty="0">
                <a:solidFill>
                  <a:srgbClr val="C00000"/>
                </a:solidFill>
              </a:rPr>
              <a:t> </a:t>
            </a:r>
            <a:r>
              <a:rPr kumimoji="0" lang="en-US" altLang="zh-CN" sz="2400" dirty="0" smtClean="0">
                <a:solidFill>
                  <a:srgbClr val="336600"/>
                </a:solidFill>
              </a:rPr>
              <a:t>//left </a:t>
            </a:r>
            <a:r>
              <a:rPr kumimoji="0" lang="en-US" altLang="zh-CN" sz="2400" dirty="0">
                <a:solidFill>
                  <a:srgbClr val="336600"/>
                </a:solidFill>
              </a:rPr>
              <a:t>=</a:t>
            </a:r>
            <a:r>
              <a:rPr kumimoji="0" lang="en-US" altLang="zh-CN" sz="2400" dirty="0" smtClean="0">
                <a:solidFill>
                  <a:srgbClr val="336600"/>
                </a:solidFill>
              </a:rPr>
              <a:t>right </a:t>
            </a:r>
            <a:r>
              <a:rPr kumimoji="0" lang="en-US" altLang="zh-CN" sz="2400" dirty="0">
                <a:solidFill>
                  <a:srgbClr val="336600"/>
                </a:solidFill>
              </a:rPr>
              <a:t>:</a:t>
            </a:r>
            <a:r>
              <a:rPr kumimoji="0" lang="zh-CN" altLang="en-US" sz="2400" dirty="0" smtClean="0">
                <a:solidFill>
                  <a:srgbClr val="336600"/>
                </a:solidFill>
              </a:rPr>
              <a:t>循环出口，</a:t>
            </a:r>
            <a:r>
              <a:rPr kumimoji="0" lang="en-US" altLang="zh-CN" sz="2400" dirty="0" smtClean="0">
                <a:solidFill>
                  <a:srgbClr val="336600"/>
                </a:solidFill>
              </a:rPr>
              <a:t>1</a:t>
            </a:r>
            <a:r>
              <a:rPr kumimoji="0" lang="zh-CN" altLang="en-US" sz="2400" dirty="0" smtClean="0">
                <a:solidFill>
                  <a:srgbClr val="336600"/>
                </a:solidFill>
              </a:rPr>
              <a:t>个数据不需排</a:t>
            </a:r>
            <a:endParaRPr kumimoji="0" lang="zh-CN" altLang="en-US" sz="2400" dirty="0">
              <a:solidFill>
                <a:srgbClr val="336600"/>
              </a:solidFill>
            </a:endParaRPr>
          </a:p>
          <a:p>
            <a:pPr lvl="1">
              <a:lnSpc>
                <a:spcPct val="30000"/>
              </a:lnSpc>
              <a:buFont typeface="Wingdings" pitchFamily="2" charset="2"/>
              <a:buNone/>
            </a:pPr>
            <a:r>
              <a:rPr kumimoji="0" lang="en-US" altLang="zh-CN" sz="2400" dirty="0" smtClean="0">
                <a:latin typeface="+mj-lt"/>
                <a:ea typeface="+mj-ea"/>
              </a:rPr>
              <a:t>{ </a:t>
            </a:r>
            <a:endParaRPr kumimoji="0" lang="en-US" altLang="zh-CN" sz="2400" dirty="0">
              <a:latin typeface="+mj-lt"/>
              <a:ea typeface="+mj-ea"/>
            </a:endParaRPr>
          </a:p>
          <a:p>
            <a:pPr lvl="1">
              <a:buFont typeface="Wingdings" pitchFamily="2" charset="2"/>
              <a:buNone/>
            </a:pPr>
            <a:r>
              <a:rPr kumimoji="0"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	</a:t>
            </a:r>
            <a:r>
              <a:rPr kumimoji="0" lang="en-US" altLang="zh-CN" sz="2400" dirty="0" err="1">
                <a:solidFill>
                  <a:srgbClr val="C00000"/>
                </a:solidFill>
                <a:latin typeface="+mj-lt"/>
                <a:ea typeface="+mj-ea"/>
              </a:rPr>
              <a:t>int</a:t>
            </a:r>
            <a:r>
              <a:rPr kumimoji="0"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 mid = ( left + right )/2;          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     	</a:t>
            </a:r>
            <a:r>
              <a:rPr kumimoji="0" lang="en-US" altLang="zh-CN" sz="2400" dirty="0" err="1">
                <a:solidFill>
                  <a:srgbClr val="C00000"/>
                </a:solidFill>
                <a:latin typeface="+mj-lt"/>
                <a:ea typeface="+mj-ea"/>
              </a:rPr>
              <a:t>MergeSort</a:t>
            </a:r>
            <a:r>
              <a:rPr kumimoji="0"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( L, left, mid </a:t>
            </a:r>
            <a:r>
              <a:rPr kumimoji="0" lang="en-US" altLang="zh-CN" sz="2000" dirty="0">
                <a:solidFill>
                  <a:srgbClr val="C00000"/>
                </a:solidFill>
                <a:latin typeface="+mj-lt"/>
                <a:ea typeface="+mj-ea"/>
              </a:rPr>
              <a:t>);  </a:t>
            </a:r>
            <a:r>
              <a:rPr kumimoji="0" lang="en-US" altLang="zh-CN" sz="2000" dirty="0" smtClean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kumimoji="0" lang="en-US" altLang="zh-CN" sz="2000" dirty="0" smtClean="0">
                <a:solidFill>
                  <a:srgbClr val="336600"/>
                </a:solidFill>
                <a:latin typeface="+mj-lt"/>
                <a:ea typeface="+mj-ea"/>
              </a:rPr>
              <a:t>// </a:t>
            </a:r>
            <a:r>
              <a:rPr kumimoji="0" lang="zh-CN" altLang="en-US" sz="2000" dirty="0">
                <a:solidFill>
                  <a:srgbClr val="336600"/>
                </a:solidFill>
                <a:latin typeface="+mj-lt"/>
                <a:ea typeface="+mj-ea"/>
              </a:rPr>
              <a:t>对左半区间</a:t>
            </a:r>
            <a:r>
              <a:rPr kumimoji="0" lang="zh-CN" altLang="en-US" sz="2000" dirty="0" smtClean="0">
                <a:solidFill>
                  <a:srgbClr val="336600"/>
                </a:solidFill>
                <a:latin typeface="+mj-lt"/>
                <a:ea typeface="+mj-ea"/>
              </a:rPr>
              <a:t>归并排序</a:t>
            </a:r>
            <a:r>
              <a:rPr kumimoji="0" lang="en-US" altLang="zh-CN" sz="2000" dirty="0" smtClean="0">
                <a:solidFill>
                  <a:srgbClr val="336600"/>
                </a:solidFill>
                <a:latin typeface="+mj-lt"/>
                <a:ea typeface="+mj-ea"/>
              </a:rPr>
              <a:t>(</a:t>
            </a:r>
            <a:r>
              <a:rPr kumimoji="0" lang="zh-CN" altLang="en-US" sz="2000" dirty="0" smtClean="0">
                <a:solidFill>
                  <a:srgbClr val="336600"/>
                </a:solidFill>
                <a:latin typeface="+mj-lt"/>
                <a:ea typeface="+mj-ea"/>
              </a:rPr>
              <a:t>递归</a:t>
            </a:r>
            <a:r>
              <a:rPr kumimoji="0" lang="en-US" altLang="zh-CN" sz="2000" dirty="0" smtClean="0">
                <a:solidFill>
                  <a:srgbClr val="336600"/>
                </a:solidFill>
                <a:latin typeface="+mj-lt"/>
                <a:ea typeface="+mj-ea"/>
              </a:rPr>
              <a:t>)</a:t>
            </a:r>
            <a:endParaRPr kumimoji="0" lang="zh-CN" altLang="en-US" sz="2200" dirty="0">
              <a:solidFill>
                <a:srgbClr val="336600"/>
              </a:solidFill>
              <a:latin typeface="+mj-lt"/>
              <a:ea typeface="+mj-ea"/>
            </a:endParaRPr>
          </a:p>
          <a:p>
            <a:pPr lvl="1"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C00000"/>
                </a:solidFill>
                <a:latin typeface="+mj-lt"/>
                <a:ea typeface="+mj-ea"/>
              </a:rPr>
              <a:t>     	</a:t>
            </a:r>
            <a:r>
              <a:rPr kumimoji="0" lang="en-US" altLang="zh-CN" sz="2400" dirty="0" err="1">
                <a:solidFill>
                  <a:srgbClr val="C00000"/>
                </a:solidFill>
                <a:latin typeface="+mj-lt"/>
                <a:ea typeface="+mj-ea"/>
              </a:rPr>
              <a:t>MergeSort</a:t>
            </a:r>
            <a:r>
              <a:rPr kumimoji="0"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( L, mid+1, right </a:t>
            </a:r>
            <a:r>
              <a:rPr kumimoji="0" lang="en-US" altLang="zh-CN" sz="2400" dirty="0" smtClean="0">
                <a:solidFill>
                  <a:srgbClr val="C00000"/>
                </a:solidFill>
                <a:latin typeface="+mj-lt"/>
                <a:ea typeface="+mj-ea"/>
              </a:rPr>
              <a:t>);</a:t>
            </a:r>
            <a:r>
              <a:rPr kumimoji="0" lang="en-US" altLang="zh-CN" sz="2000" dirty="0" smtClean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kumimoji="0" lang="en-US" altLang="zh-CN" sz="2000" dirty="0" smtClean="0">
                <a:solidFill>
                  <a:srgbClr val="336600"/>
                </a:solidFill>
              </a:rPr>
              <a:t>// </a:t>
            </a:r>
            <a:r>
              <a:rPr kumimoji="0" lang="zh-CN" altLang="en-US" sz="2000" dirty="0">
                <a:solidFill>
                  <a:srgbClr val="336600"/>
                </a:solidFill>
              </a:rPr>
              <a:t>对右半区间归并排序</a:t>
            </a:r>
            <a:endParaRPr kumimoji="0" lang="zh-CN" altLang="en-US" sz="2400" dirty="0">
              <a:solidFill>
                <a:srgbClr val="3366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C00000"/>
                </a:solidFill>
                <a:latin typeface="+mj-lt"/>
                <a:ea typeface="+mj-ea"/>
              </a:rPr>
              <a:t>    	</a:t>
            </a:r>
            <a:r>
              <a:rPr kumimoji="0"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Merge( L, left, mid, right </a:t>
            </a:r>
            <a:r>
              <a:rPr kumimoji="0" lang="en-US" altLang="zh-CN" sz="2400" dirty="0" smtClean="0">
                <a:solidFill>
                  <a:srgbClr val="C00000"/>
                </a:solidFill>
                <a:latin typeface="+mj-lt"/>
                <a:ea typeface="+mj-ea"/>
              </a:rPr>
              <a:t>); </a:t>
            </a:r>
            <a:r>
              <a:rPr kumimoji="0" lang="en-US" altLang="zh-CN" sz="2000" dirty="0" smtClean="0">
                <a:solidFill>
                  <a:srgbClr val="C00000"/>
                </a:solidFill>
                <a:latin typeface="+mj-lt"/>
                <a:ea typeface="+mj-ea"/>
              </a:rPr>
              <a:t>	</a:t>
            </a:r>
            <a:endParaRPr kumimoji="0" lang="zh-CN" altLang="en-US" sz="2200" dirty="0" smtClean="0">
              <a:solidFill>
                <a:srgbClr val="336600"/>
              </a:solidFill>
            </a:endParaRPr>
          </a:p>
          <a:p>
            <a:pPr lvl="1">
              <a:lnSpc>
                <a:spcPct val="30000"/>
              </a:lnSpc>
              <a:buNone/>
            </a:pPr>
            <a:r>
              <a:rPr kumimoji="0" lang="en-US" altLang="zh-CN" sz="2400" dirty="0" smtClean="0">
                <a:latin typeface="+mj-lt"/>
                <a:ea typeface="+mj-ea"/>
              </a:rPr>
              <a:t>}</a:t>
            </a:r>
            <a:r>
              <a:rPr kumimoji="0" lang="en-US" altLang="zh-CN" sz="2400" dirty="0">
                <a:solidFill>
                  <a:srgbClr val="336600"/>
                </a:solidFill>
              </a:rPr>
              <a:t> </a:t>
            </a:r>
            <a:r>
              <a:rPr kumimoji="0" lang="en-US" altLang="zh-CN" sz="2400" dirty="0" smtClean="0">
                <a:solidFill>
                  <a:srgbClr val="336600"/>
                </a:solidFill>
              </a:rPr>
              <a:t>					</a:t>
            </a:r>
            <a:r>
              <a:rPr kumimoji="0" lang="en-US" altLang="zh-CN" sz="2000" dirty="0" smtClean="0">
                <a:solidFill>
                  <a:srgbClr val="336600"/>
                </a:solidFill>
              </a:rPr>
              <a:t>// </a:t>
            </a:r>
            <a:r>
              <a:rPr kumimoji="0" lang="zh-CN" altLang="en-US" sz="2000" dirty="0">
                <a:solidFill>
                  <a:srgbClr val="336600"/>
                </a:solidFill>
              </a:rPr>
              <a:t>整个区间归并成一个有序序列</a:t>
            </a:r>
            <a:endParaRPr kumimoji="0" lang="en-US" altLang="zh-CN" sz="20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400" dirty="0" smtClean="0">
                <a:latin typeface="+mj-lt"/>
                <a:ea typeface="+mj-ea"/>
              </a:rPr>
              <a:t>} </a:t>
            </a:r>
            <a:r>
              <a:rPr kumimoji="0" lang="en-US" altLang="zh-CN" sz="2400" dirty="0">
                <a:latin typeface="+mj-lt"/>
                <a:ea typeface="+mj-ea"/>
              </a:rPr>
              <a:t>// </a:t>
            </a:r>
            <a:r>
              <a:rPr kumimoji="0" lang="en-US" altLang="zh-CN" sz="2400" dirty="0" err="1">
                <a:latin typeface="+mj-lt"/>
                <a:ea typeface="+mj-ea"/>
              </a:rPr>
              <a:t>MergeSort</a:t>
            </a:r>
            <a:endParaRPr kumimoji="0" lang="en-US" altLang="zh-CN" sz="2400" dirty="0">
              <a:latin typeface="+mj-lt"/>
              <a:ea typeface="+mj-ea"/>
            </a:endParaRPr>
          </a:p>
          <a:p>
            <a:pPr>
              <a:lnSpc>
                <a:spcPct val="100000"/>
              </a:lnSpc>
            </a:pPr>
            <a:endParaRPr kumimoji="0"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500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kumimoji="0" lang="zh-CN" altLang="zh-CN" sz="3600">
              <a:ea typeface="幼圆" pitchFamily="49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692696"/>
            <a:ext cx="8388424" cy="6165304"/>
          </a:xfrm>
          <a:solidFill>
            <a:schemeClr val="accent3">
              <a:lumMod val="90000"/>
            </a:schemeClr>
          </a:solidFill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dirty="0"/>
              <a:t>template&lt;class Type&gt; 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Merge( 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&lt;Type&gt; &amp; 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left,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mid,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right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/>
              <a:t>{ </a:t>
            </a:r>
            <a:r>
              <a:rPr lang="en-US" altLang="zh-CN" sz="2000" dirty="0"/>
              <a:t> // </a:t>
            </a:r>
            <a:r>
              <a:rPr lang="zh-CN" altLang="en-US" sz="2000" dirty="0"/>
              <a:t>将顺序表</a:t>
            </a:r>
            <a:r>
              <a:rPr lang="en-US" altLang="zh-CN" sz="2000" dirty="0"/>
              <a:t>L</a:t>
            </a:r>
            <a:r>
              <a:rPr lang="zh-CN" altLang="en-US" sz="2000" dirty="0"/>
              <a:t>中分别位于</a:t>
            </a:r>
            <a:r>
              <a:rPr lang="en-US" altLang="zh-CN" sz="2000" dirty="0" err="1"/>
              <a:t>left</a:t>
            </a:r>
            <a:r>
              <a:rPr lang="en-US" altLang="zh-CN" sz="2000" dirty="0" err="1">
                <a:sym typeface="Wingdings" pitchFamily="2" charset="2"/>
              </a:rPr>
              <a:t></a:t>
            </a:r>
            <a:r>
              <a:rPr lang="en-US" altLang="zh-CN" sz="2000" dirty="0" err="1"/>
              <a:t>mid</a:t>
            </a:r>
            <a:r>
              <a:rPr lang="zh-CN" altLang="en-US" sz="2000" dirty="0"/>
              <a:t>和</a:t>
            </a:r>
            <a:r>
              <a:rPr lang="en-US" altLang="zh-CN" sz="2000" dirty="0"/>
              <a:t>mid+1</a:t>
            </a:r>
            <a:r>
              <a:rPr lang="en-US" altLang="zh-CN" sz="2000" dirty="0">
                <a:sym typeface="Wingdings" pitchFamily="2" charset="2"/>
              </a:rPr>
              <a:t></a:t>
            </a:r>
            <a:r>
              <a:rPr lang="en-US" altLang="zh-CN" sz="2000" dirty="0"/>
              <a:t>right</a:t>
            </a:r>
            <a:r>
              <a:rPr lang="zh-CN" altLang="en-US" sz="2000" dirty="0"/>
              <a:t>两范围内的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// </a:t>
            </a:r>
            <a:r>
              <a:rPr lang="zh-CN" altLang="en-US" sz="2000" dirty="0"/>
              <a:t>有序序列归并为</a:t>
            </a:r>
            <a:r>
              <a:rPr lang="en-US" altLang="zh-CN" sz="2000" dirty="0" err="1"/>
              <a:t>left</a:t>
            </a:r>
            <a:r>
              <a:rPr lang="en-US" altLang="zh-CN" sz="2000" dirty="0" err="1">
                <a:sym typeface="Wingdings" pitchFamily="2" charset="2"/>
              </a:rPr>
              <a:t></a:t>
            </a:r>
            <a:r>
              <a:rPr lang="en-US" altLang="zh-CN" sz="2000" dirty="0" err="1"/>
              <a:t>right</a:t>
            </a:r>
            <a:r>
              <a:rPr lang="zh-CN" altLang="en-US" sz="2000" dirty="0"/>
              <a:t>范围内的一个有序</a:t>
            </a:r>
            <a:r>
              <a:rPr lang="zh-CN" altLang="en-US" sz="2000" dirty="0" smtClean="0"/>
              <a:t>序列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ElementType</a:t>
            </a:r>
            <a:r>
              <a:rPr lang="en-US" altLang="zh-CN" sz="2000" dirty="0" smtClean="0">
                <a:solidFill>
                  <a:srgbClr val="C00000"/>
                </a:solidFill>
              </a:rPr>
              <a:t>&lt;Type&gt; * temp = new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ElementType</a:t>
            </a:r>
            <a:r>
              <a:rPr lang="en-US" altLang="zh-CN" sz="2000" dirty="0" smtClean="0">
                <a:solidFill>
                  <a:srgbClr val="C00000"/>
                </a:solidFill>
              </a:rPr>
              <a:t>&lt;Type&gt;[right-left+1];  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>
                <a:solidFill>
                  <a:srgbClr val="C00000"/>
                </a:solidFill>
              </a:rPr>
              <a:t> = left, j =mid+1, k=0;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	while</a:t>
            </a:r>
            <a:r>
              <a:rPr lang="en-US" altLang="zh-CN" sz="2000" dirty="0">
                <a:solidFill>
                  <a:srgbClr val="C00000"/>
                </a:solidFill>
              </a:rPr>
              <a:t>( 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>
                <a:solidFill>
                  <a:srgbClr val="C00000"/>
                </a:solidFill>
              </a:rPr>
              <a:t>&lt;=mid &amp;&amp; j&lt;=right 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	 </a:t>
            </a:r>
            <a:r>
              <a:rPr lang="en-US" altLang="zh-CN" sz="2000" dirty="0" smtClean="0">
                <a:solidFill>
                  <a:srgbClr val="C00000"/>
                </a:solidFill>
              </a:rPr>
              <a:t>  </a:t>
            </a:r>
            <a:r>
              <a:rPr lang="en-US" altLang="zh-CN" sz="2000" dirty="0" smtClean="0">
                <a:solidFill>
                  <a:srgbClr val="0070C0"/>
                </a:solidFill>
              </a:rPr>
              <a:t> if</a:t>
            </a:r>
            <a:r>
              <a:rPr lang="en-US" altLang="zh-CN" sz="2000" dirty="0">
                <a:solidFill>
                  <a:srgbClr val="0070C0"/>
                </a:solidFill>
              </a:rPr>
              <a:t>( </a:t>
            </a:r>
            <a:r>
              <a:rPr lang="en-US" altLang="zh-CN" sz="2000" dirty="0" err="1">
                <a:solidFill>
                  <a:srgbClr val="0070C0"/>
                </a:solidFill>
              </a:rPr>
              <a:t>L.elem</a:t>
            </a:r>
            <a:r>
              <a:rPr lang="en-US" altLang="zh-CN" sz="2000" dirty="0">
                <a:solidFill>
                  <a:srgbClr val="0070C0"/>
                </a:solidFill>
              </a:rPr>
              <a:t>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&lt;= </a:t>
            </a:r>
            <a:r>
              <a:rPr lang="en-US" altLang="zh-CN" sz="2000" dirty="0" err="1">
                <a:solidFill>
                  <a:srgbClr val="0070C0"/>
                </a:solidFill>
              </a:rPr>
              <a:t>L.elem</a:t>
            </a:r>
            <a:r>
              <a:rPr lang="en-US" altLang="zh-CN" sz="2000" dirty="0">
                <a:solidFill>
                  <a:srgbClr val="0070C0"/>
                </a:solidFill>
              </a:rPr>
              <a:t>[j].Key ) temp[ k++] = </a:t>
            </a:r>
            <a:r>
              <a:rPr lang="en-US" altLang="zh-CN" sz="2000" dirty="0" err="1">
                <a:solidFill>
                  <a:srgbClr val="0070C0"/>
                </a:solidFill>
              </a:rPr>
              <a:t>L.elem</a:t>
            </a:r>
            <a:r>
              <a:rPr lang="en-US" altLang="zh-CN" sz="2000" dirty="0">
                <a:solidFill>
                  <a:srgbClr val="0070C0"/>
                </a:solidFill>
              </a:rPr>
              <a:t>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 smtClean="0">
                <a:solidFill>
                  <a:srgbClr val="0070C0"/>
                </a:solidFill>
              </a:rPr>
              <a:t>++];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    else </a:t>
            </a:r>
            <a:r>
              <a:rPr lang="en-US" altLang="zh-CN" sz="2000" dirty="0">
                <a:solidFill>
                  <a:srgbClr val="0070C0"/>
                </a:solidFill>
              </a:rPr>
              <a:t>temp[k++] = </a:t>
            </a:r>
            <a:r>
              <a:rPr lang="en-US" altLang="zh-CN" sz="2000" dirty="0" err="1">
                <a:solidFill>
                  <a:srgbClr val="0070C0"/>
                </a:solidFill>
              </a:rPr>
              <a:t>L.elem</a:t>
            </a:r>
            <a:r>
              <a:rPr lang="en-US" altLang="zh-CN" sz="2000" dirty="0">
                <a:solidFill>
                  <a:srgbClr val="0070C0"/>
                </a:solidFill>
              </a:rPr>
              <a:t>[j</a:t>
            </a:r>
            <a:r>
              <a:rPr lang="en-US" altLang="zh-CN" sz="2000" dirty="0" smtClean="0">
                <a:solidFill>
                  <a:srgbClr val="0070C0"/>
                </a:solidFill>
              </a:rPr>
              <a:t>++]; </a:t>
            </a:r>
            <a:r>
              <a:rPr kumimoji="0" lang="en-US" altLang="zh-CN" sz="2000" dirty="0">
                <a:solidFill>
                  <a:srgbClr val="336600"/>
                </a:solidFill>
              </a:rPr>
              <a:t>// </a:t>
            </a:r>
            <a:r>
              <a:rPr kumimoji="0" lang="zh-CN" altLang="en-US" sz="2000" dirty="0" smtClean="0">
                <a:solidFill>
                  <a:srgbClr val="336600"/>
                </a:solidFill>
              </a:rPr>
              <a:t>从数组头选小的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</a:rPr>
              <a:t>while</a:t>
            </a:r>
            <a:r>
              <a:rPr lang="en-US" altLang="zh-CN" sz="2000" dirty="0">
                <a:solidFill>
                  <a:srgbClr val="C00000"/>
                </a:solidFill>
              </a:rPr>
              <a:t>( 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>
                <a:solidFill>
                  <a:srgbClr val="C00000"/>
                </a:solidFill>
              </a:rPr>
              <a:t>&lt;=mid ) temp[ k++] = </a:t>
            </a:r>
            <a:r>
              <a:rPr lang="en-US" altLang="zh-CN" sz="2000" dirty="0" err="1">
                <a:solidFill>
                  <a:srgbClr val="C00000"/>
                </a:solidFill>
              </a:rPr>
              <a:t>L.elem</a:t>
            </a:r>
            <a:r>
              <a:rPr lang="en-US" altLang="zh-CN" sz="2000" dirty="0">
                <a:solidFill>
                  <a:srgbClr val="C00000"/>
                </a:solidFill>
              </a:rPr>
              <a:t>[ 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</a:rPr>
              <a:t>++]; </a:t>
            </a:r>
            <a:r>
              <a:rPr kumimoji="0" lang="en-US" altLang="zh-CN" sz="2000" dirty="0">
                <a:solidFill>
                  <a:srgbClr val="336600"/>
                </a:solidFill>
              </a:rPr>
              <a:t>// </a:t>
            </a:r>
            <a:r>
              <a:rPr kumimoji="0" lang="zh-CN" altLang="en-US" sz="2000" dirty="0" smtClean="0">
                <a:solidFill>
                  <a:srgbClr val="336600"/>
                </a:solidFill>
              </a:rPr>
              <a:t>把余下的直接拷到后面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</a:rPr>
              <a:t>while </a:t>
            </a:r>
            <a:r>
              <a:rPr lang="en-US" altLang="zh-CN" sz="2000" dirty="0">
                <a:solidFill>
                  <a:srgbClr val="C00000"/>
                </a:solidFill>
              </a:rPr>
              <a:t>(j&lt;=right ) temp[ k++] = </a:t>
            </a:r>
            <a:r>
              <a:rPr lang="en-US" altLang="zh-CN" sz="2000" dirty="0" err="1">
                <a:solidFill>
                  <a:srgbClr val="C00000"/>
                </a:solidFill>
              </a:rPr>
              <a:t>L.elem</a:t>
            </a:r>
            <a:r>
              <a:rPr lang="en-US" altLang="zh-CN" sz="2000" dirty="0">
                <a:solidFill>
                  <a:srgbClr val="C00000"/>
                </a:solidFill>
              </a:rPr>
              <a:t>[ j</a:t>
            </a:r>
            <a:r>
              <a:rPr lang="en-US" altLang="zh-CN" sz="2000" dirty="0" smtClean="0">
                <a:solidFill>
                  <a:srgbClr val="C00000"/>
                </a:solidFill>
              </a:rPr>
              <a:t>++];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</a:rPr>
              <a:t>for</a:t>
            </a:r>
            <a:r>
              <a:rPr lang="en-US" altLang="zh-CN" sz="2000" dirty="0">
                <a:solidFill>
                  <a:srgbClr val="C00000"/>
                </a:solidFill>
              </a:rPr>
              <a:t>( 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>
                <a:solidFill>
                  <a:srgbClr val="C00000"/>
                </a:solidFill>
              </a:rPr>
              <a:t>=0, k=left; k&lt;=right; ) </a:t>
            </a:r>
            <a:r>
              <a:rPr lang="en-US" altLang="zh-CN" sz="2000" dirty="0" err="1">
                <a:solidFill>
                  <a:srgbClr val="C00000"/>
                </a:solidFill>
              </a:rPr>
              <a:t>L.elem</a:t>
            </a:r>
            <a:r>
              <a:rPr lang="en-US" altLang="zh-CN" sz="2000" dirty="0">
                <a:solidFill>
                  <a:srgbClr val="C00000"/>
                </a:solidFill>
              </a:rPr>
              <a:t>[ k++] = temp[ 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</a:rPr>
              <a:t>++];</a:t>
            </a:r>
            <a:r>
              <a:rPr kumimoji="0" lang="en-US" altLang="zh-CN" sz="2000" dirty="0">
                <a:solidFill>
                  <a:srgbClr val="336600"/>
                </a:solidFill>
              </a:rPr>
              <a:t> </a:t>
            </a:r>
            <a:r>
              <a:rPr kumimoji="0" lang="en-US" altLang="zh-CN" sz="2000" dirty="0" smtClean="0">
                <a:solidFill>
                  <a:srgbClr val="336600"/>
                </a:solidFill>
              </a:rPr>
              <a:t>//</a:t>
            </a:r>
            <a:r>
              <a:rPr kumimoji="0" lang="zh-CN" altLang="en-US" sz="2000" dirty="0" smtClean="0">
                <a:solidFill>
                  <a:srgbClr val="336600"/>
                </a:solidFill>
              </a:rPr>
              <a:t>复制回去，</a:t>
            </a:r>
            <a:r>
              <a:rPr kumimoji="0" lang="en-US" altLang="zh-CN" sz="2000" b="1" dirty="0" smtClean="0">
                <a:solidFill>
                  <a:srgbClr val="336600"/>
                </a:solidFill>
              </a:rPr>
              <a:t>	//</a:t>
            </a:r>
            <a:r>
              <a:rPr kumimoji="0" lang="zh-CN" altLang="en-US" sz="2000" b="1" dirty="0" smtClean="0">
                <a:solidFill>
                  <a:srgbClr val="336600"/>
                </a:solidFill>
              </a:rPr>
              <a:t>注意这里使得算法空间复杂度</a:t>
            </a:r>
            <a:r>
              <a:rPr kumimoji="0" lang="en-US" altLang="zh-CN" sz="2000" b="1" dirty="0" smtClean="0">
                <a:solidFill>
                  <a:srgbClr val="336600"/>
                </a:solidFill>
              </a:rPr>
              <a:t>O(n)!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901700" lvl="1" indent="-722313">
              <a:buFont typeface="Wingdings" pitchFamily="2" charset="2"/>
              <a:buNone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0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1755" y="-27384"/>
            <a:ext cx="7543800" cy="11430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迷你简启体" pitchFamily="65" charset="-122"/>
              </a:rPr>
              <a:t>课程安排：共</a:t>
            </a:r>
            <a:r>
              <a:rPr lang="en-US" altLang="zh-CN" dirty="0">
                <a:latin typeface="Times New Roman" pitchFamily="18" charset="0"/>
                <a:ea typeface="迷你简启体" pitchFamily="65" charset="-122"/>
              </a:rPr>
              <a:t>40</a:t>
            </a:r>
            <a:r>
              <a:rPr lang="zh-CN" altLang="en-US" dirty="0" smtClean="0">
                <a:latin typeface="Times New Roman" pitchFamily="18" charset="0"/>
                <a:ea typeface="迷你简启体" pitchFamily="65" charset="-122"/>
              </a:rPr>
              <a:t>课时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44724"/>
            <a:ext cx="7620000" cy="5151276"/>
          </a:xfrm>
        </p:spPr>
        <p:txBody>
          <a:bodyPr/>
          <a:lstStyle/>
          <a:p>
            <a:r>
              <a:rPr lang="zh-CN" altLang="en-US" sz="2400" dirty="0"/>
              <a:t>绪论，线性表，栈、队列、数组，树和二叉树，图，查找，</a:t>
            </a:r>
            <a:r>
              <a:rPr lang="zh-CN" altLang="en-US" sz="2400" dirty="0" smtClean="0"/>
              <a:t>排序（考试中大题！）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1800944"/>
            <a:ext cx="9029700" cy="4724400"/>
            <a:chOff x="0" y="1219200"/>
            <a:chExt cx="9029700" cy="4724400"/>
          </a:xfrm>
        </p:grpSpPr>
        <p:grpSp>
          <p:nvGrpSpPr>
            <p:cNvPr id="259075" name="Group 3"/>
            <p:cNvGrpSpPr>
              <a:grpSpLocks/>
            </p:cNvGrpSpPr>
            <p:nvPr/>
          </p:nvGrpSpPr>
          <p:grpSpPr bwMode="auto">
            <a:xfrm>
              <a:off x="0" y="3213100"/>
              <a:ext cx="2187575" cy="762000"/>
              <a:chOff x="144" y="1680"/>
              <a:chExt cx="1248" cy="480"/>
            </a:xfrm>
          </p:grpSpPr>
          <p:sp>
            <p:nvSpPr>
              <p:cNvPr id="259076" name="AutoShape 4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数据结构</a:t>
                </a:r>
              </a:p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基本概念</a:t>
                </a:r>
              </a:p>
            </p:txBody>
          </p:sp>
          <p:sp>
            <p:nvSpPr>
              <p:cNvPr id="259077" name="Text Box 5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</a:p>
            </p:txBody>
          </p:sp>
          <p:sp>
            <p:nvSpPr>
              <p:cNvPr id="259078" name="Line 6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>
              <a:off x="2195513" y="3573463"/>
              <a:ext cx="7905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59129" name="Group 57"/>
            <p:cNvGrpSpPr>
              <a:grpSpLocks/>
            </p:cNvGrpSpPr>
            <p:nvPr/>
          </p:nvGrpSpPr>
          <p:grpSpPr bwMode="auto">
            <a:xfrm>
              <a:off x="3059113" y="3213100"/>
              <a:ext cx="2020887" cy="762000"/>
              <a:chOff x="1927" y="2024"/>
              <a:chExt cx="1273" cy="480"/>
            </a:xfrm>
          </p:grpSpPr>
          <p:grpSp>
            <p:nvGrpSpPr>
              <p:cNvPr id="259128" name="Group 56"/>
              <p:cNvGrpSpPr>
                <a:grpSpLocks/>
              </p:cNvGrpSpPr>
              <p:nvPr/>
            </p:nvGrpSpPr>
            <p:grpSpPr bwMode="auto">
              <a:xfrm>
                <a:off x="1927" y="2024"/>
                <a:ext cx="1273" cy="480"/>
                <a:chOff x="1927" y="2024"/>
                <a:chExt cx="1273" cy="480"/>
              </a:xfrm>
            </p:grpSpPr>
            <p:sp>
              <p:nvSpPr>
                <p:cNvPr id="259087" name="AutoShape 15"/>
                <p:cNvSpPr>
                  <a:spLocks noChangeArrowheads="1"/>
                </p:cNvSpPr>
                <p:nvPr/>
              </p:nvSpPr>
              <p:spPr bwMode="auto">
                <a:xfrm>
                  <a:off x="1927" y="2024"/>
                  <a:ext cx="1273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线性表</a:t>
                  </a:r>
                </a:p>
              </p:txBody>
            </p:sp>
            <p:sp>
              <p:nvSpPr>
                <p:cNvPr id="2590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70" y="2168"/>
                  <a:ext cx="530" cy="233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  <a:r>
                    <a:rPr lang="zh-CN" altLang="en-US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59089" name="Line 17"/>
              <p:cNvSpPr>
                <a:spLocks noChangeShapeType="1"/>
              </p:cNvSpPr>
              <p:nvPr/>
            </p:nvSpPr>
            <p:spPr bwMode="auto">
              <a:xfrm>
                <a:off x="2607" y="202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090" name="Group 18"/>
            <p:cNvGrpSpPr>
              <a:grpSpLocks/>
            </p:cNvGrpSpPr>
            <p:nvPr/>
          </p:nvGrpSpPr>
          <p:grpSpPr bwMode="auto">
            <a:xfrm>
              <a:off x="4724400" y="3962400"/>
              <a:ext cx="3451225" cy="1981200"/>
              <a:chOff x="2928" y="2496"/>
              <a:chExt cx="1968" cy="1248"/>
            </a:xfrm>
          </p:grpSpPr>
          <p:grpSp>
            <p:nvGrpSpPr>
              <p:cNvPr id="259091" name="Group 19"/>
              <p:cNvGrpSpPr>
                <a:grpSpLocks/>
              </p:cNvGrpSpPr>
              <p:nvPr/>
            </p:nvGrpSpPr>
            <p:grpSpPr bwMode="auto">
              <a:xfrm>
                <a:off x="3648" y="3264"/>
                <a:ext cx="1248" cy="480"/>
                <a:chOff x="144" y="1680"/>
                <a:chExt cx="1248" cy="480"/>
              </a:xfrm>
            </p:grpSpPr>
            <p:sp>
              <p:nvSpPr>
                <p:cNvPr id="259092" name="AutoShape 20"/>
                <p:cNvSpPr>
                  <a:spLocks noChangeArrowheads="1"/>
                </p:cNvSpPr>
                <p:nvPr/>
              </p:nvSpPr>
              <p:spPr bwMode="auto">
                <a:xfrm>
                  <a:off x="144" y="1680"/>
                  <a:ext cx="1248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Times New Roman" pitchFamily="18" charset="0"/>
                    </a:rPr>
                    <a:t>查找技术</a:t>
                  </a:r>
                </a:p>
              </p:txBody>
            </p:sp>
            <p:sp>
              <p:nvSpPr>
                <p:cNvPr id="2590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12" y="1824"/>
                  <a:ext cx="480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  <a:r>
                    <a:rPr lang="zh-CN" altLang="en-US" sz="2400">
                      <a:solidFill>
                        <a:srgbClr val="000000"/>
                      </a:solidFill>
                      <a:latin typeface="Times New Roman" pitchFamily="18" charset="0"/>
                    </a:rPr>
                    <a:t>学时</a:t>
                  </a:r>
                </a:p>
              </p:txBody>
            </p:sp>
            <p:sp>
              <p:nvSpPr>
                <p:cNvPr id="259094" name="Line 22"/>
                <p:cNvSpPr>
                  <a:spLocks noChangeShapeType="1"/>
                </p:cNvSpPr>
                <p:nvPr/>
              </p:nvSpPr>
              <p:spPr bwMode="auto">
                <a:xfrm>
                  <a:off x="894" y="168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095" name="Line 23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912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59096" name="Line 24"/>
              <p:cNvSpPr>
                <a:spLocks noChangeShapeType="1"/>
              </p:cNvSpPr>
              <p:nvPr/>
            </p:nvSpPr>
            <p:spPr bwMode="auto">
              <a:xfrm>
                <a:off x="4080" y="2496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098" name="Group 26"/>
            <p:cNvGrpSpPr>
              <a:grpSpLocks/>
            </p:cNvGrpSpPr>
            <p:nvPr/>
          </p:nvGrpSpPr>
          <p:grpSpPr bwMode="auto">
            <a:xfrm>
              <a:off x="3155950" y="1219200"/>
              <a:ext cx="2187575" cy="762000"/>
              <a:chOff x="144" y="1680"/>
              <a:chExt cx="1248" cy="480"/>
            </a:xfrm>
          </p:grpSpPr>
          <p:sp>
            <p:nvSpPr>
              <p:cNvPr id="259099" name="AutoShape 27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特殊</a:t>
                </a:r>
              </a:p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线性表</a:t>
                </a:r>
              </a:p>
            </p:txBody>
          </p:sp>
          <p:sp>
            <p:nvSpPr>
              <p:cNvPr id="259100" name="Text Box 28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  <a:endPara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101" name="Line 29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102" name="Line 30"/>
            <p:cNvSpPr>
              <a:spLocks noChangeShapeType="1"/>
            </p:cNvSpPr>
            <p:nvPr/>
          </p:nvSpPr>
          <p:spPr bwMode="auto">
            <a:xfrm flipV="1">
              <a:off x="3913188" y="1981200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59109" name="Group 37"/>
            <p:cNvGrpSpPr>
              <a:grpSpLocks/>
            </p:cNvGrpSpPr>
            <p:nvPr/>
          </p:nvGrpSpPr>
          <p:grpSpPr bwMode="auto">
            <a:xfrm>
              <a:off x="5000625" y="3200400"/>
              <a:ext cx="2019300" cy="762000"/>
              <a:chOff x="3216" y="2016"/>
              <a:chExt cx="1152" cy="480"/>
            </a:xfrm>
          </p:grpSpPr>
          <p:grpSp>
            <p:nvGrpSpPr>
              <p:cNvPr id="259110" name="Group 38"/>
              <p:cNvGrpSpPr>
                <a:grpSpLocks/>
              </p:cNvGrpSpPr>
              <p:nvPr/>
            </p:nvGrpSpPr>
            <p:grpSpPr bwMode="auto">
              <a:xfrm>
                <a:off x="3456" y="2016"/>
                <a:ext cx="912" cy="480"/>
                <a:chOff x="3588" y="1998"/>
                <a:chExt cx="912" cy="480"/>
              </a:xfrm>
            </p:grpSpPr>
            <p:sp>
              <p:nvSpPr>
                <p:cNvPr id="259111" name="AutoShape 39"/>
                <p:cNvSpPr>
                  <a:spLocks noChangeArrowheads="1"/>
                </p:cNvSpPr>
                <p:nvPr/>
              </p:nvSpPr>
              <p:spPr bwMode="auto">
                <a:xfrm>
                  <a:off x="3588" y="1998"/>
                  <a:ext cx="912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树</a:t>
                  </a:r>
                </a:p>
              </p:txBody>
            </p:sp>
            <p:sp>
              <p:nvSpPr>
                <p:cNvPr id="2591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972" y="2121"/>
                  <a:ext cx="480" cy="233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6</a:t>
                  </a:r>
                  <a:r>
                    <a:rPr lang="zh-CN" altLang="en-US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113" name="Line 41"/>
                <p:cNvSpPr>
                  <a:spLocks noChangeShapeType="1"/>
                </p:cNvSpPr>
                <p:nvPr/>
              </p:nvSpPr>
              <p:spPr bwMode="auto">
                <a:xfrm>
                  <a:off x="3924" y="199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114" name="Line 42"/>
              <p:cNvSpPr>
                <a:spLocks noChangeShapeType="1"/>
              </p:cNvSpPr>
              <p:nvPr/>
            </p:nvSpPr>
            <p:spPr bwMode="auto">
              <a:xfrm>
                <a:off x="3216" y="22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115" name="Group 43"/>
            <p:cNvGrpSpPr>
              <a:grpSpLocks/>
            </p:cNvGrpSpPr>
            <p:nvPr/>
          </p:nvGrpSpPr>
          <p:grpSpPr bwMode="auto">
            <a:xfrm>
              <a:off x="6810375" y="3190875"/>
              <a:ext cx="2219325" cy="762000"/>
              <a:chOff x="4368" y="2010"/>
              <a:chExt cx="1266" cy="480"/>
            </a:xfrm>
          </p:grpSpPr>
          <p:grpSp>
            <p:nvGrpSpPr>
              <p:cNvPr id="259116" name="Group 44"/>
              <p:cNvGrpSpPr>
                <a:grpSpLocks/>
              </p:cNvGrpSpPr>
              <p:nvPr/>
            </p:nvGrpSpPr>
            <p:grpSpPr bwMode="auto">
              <a:xfrm>
                <a:off x="4722" y="2010"/>
                <a:ext cx="912" cy="480"/>
                <a:chOff x="3588" y="1998"/>
                <a:chExt cx="912" cy="480"/>
              </a:xfrm>
            </p:grpSpPr>
            <p:sp>
              <p:nvSpPr>
                <p:cNvPr id="259117" name="AutoShape 45"/>
                <p:cNvSpPr>
                  <a:spLocks noChangeArrowheads="1"/>
                </p:cNvSpPr>
                <p:nvPr/>
              </p:nvSpPr>
              <p:spPr bwMode="auto">
                <a:xfrm>
                  <a:off x="3588" y="1998"/>
                  <a:ext cx="912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图</a:t>
                  </a:r>
                </a:p>
              </p:txBody>
            </p:sp>
            <p:sp>
              <p:nvSpPr>
                <p:cNvPr id="25911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972" y="2121"/>
                  <a:ext cx="480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6</a:t>
                  </a:r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</a:p>
              </p:txBody>
            </p:sp>
            <p:sp>
              <p:nvSpPr>
                <p:cNvPr id="259119" name="Line 47"/>
                <p:cNvSpPr>
                  <a:spLocks noChangeShapeType="1"/>
                </p:cNvSpPr>
                <p:nvPr/>
              </p:nvSpPr>
              <p:spPr bwMode="auto">
                <a:xfrm>
                  <a:off x="3924" y="199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120" name="Line 48"/>
              <p:cNvSpPr>
                <a:spLocks noChangeShapeType="1"/>
              </p:cNvSpPr>
              <p:nvPr/>
            </p:nvSpPr>
            <p:spPr bwMode="auto">
              <a:xfrm>
                <a:off x="4368" y="22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123" name="Group 51"/>
            <p:cNvGrpSpPr>
              <a:grpSpLocks/>
            </p:cNvGrpSpPr>
            <p:nvPr/>
          </p:nvGrpSpPr>
          <p:grpSpPr bwMode="auto">
            <a:xfrm>
              <a:off x="2987675" y="4941888"/>
              <a:ext cx="2187575" cy="762000"/>
              <a:chOff x="144" y="1680"/>
              <a:chExt cx="1248" cy="480"/>
            </a:xfrm>
          </p:grpSpPr>
          <p:sp>
            <p:nvSpPr>
              <p:cNvPr id="259124" name="AutoShape 52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排序技术</a:t>
                </a:r>
              </a:p>
            </p:txBody>
          </p:sp>
          <p:sp>
            <p:nvSpPr>
              <p:cNvPr id="259125" name="Text Box 53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</a:p>
            </p:txBody>
          </p:sp>
          <p:sp>
            <p:nvSpPr>
              <p:cNvPr id="259126" name="Line 54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127" name="Line 55"/>
            <p:cNvSpPr>
              <a:spLocks noChangeShapeType="1"/>
            </p:cNvSpPr>
            <p:nvPr/>
          </p:nvSpPr>
          <p:spPr bwMode="auto">
            <a:xfrm>
              <a:off x="3973514" y="4005263"/>
              <a:ext cx="0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7957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30"/>
    </mc:Choice>
    <mc:Fallback xmlns="">
      <p:transition spd="slow" advTm="4553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时间复杂度：</a:t>
            </a:r>
          </a:p>
          <a:p>
            <a:pPr lvl="1"/>
            <a:r>
              <a:rPr lang="zh-CN" altLang="en-US" dirty="0"/>
              <a:t>归并趟数</a:t>
            </a:r>
            <a:r>
              <a:rPr lang="en-US" altLang="zh-CN" dirty="0"/>
              <a:t>:(</a:t>
            </a:r>
            <a:r>
              <a:rPr lang="zh-CN" altLang="en-US" dirty="0"/>
              <a:t>每次将序列均分，再均分，</a:t>
            </a:r>
            <a:r>
              <a:rPr lang="en-US" altLang="zh-CN" dirty="0"/>
              <a:t>…..) </a:t>
            </a:r>
            <a:r>
              <a:rPr lang="zh-CN" altLang="en-US" dirty="0"/>
              <a:t>，故有</a:t>
            </a:r>
            <a:r>
              <a:rPr lang="en-US" altLang="zh-CN" dirty="0"/>
              <a:t>2</a:t>
            </a:r>
            <a:r>
              <a:rPr lang="en-US" altLang="zh-CN" baseline="30000" dirty="0"/>
              <a:t>x</a:t>
            </a:r>
            <a:r>
              <a:rPr lang="en-US" altLang="zh-CN" dirty="0"/>
              <a:t>=n</a:t>
            </a:r>
            <a:r>
              <a:rPr lang="zh-CN" altLang="en-US" dirty="0"/>
              <a:t>，所以</a:t>
            </a:r>
            <a:r>
              <a:rPr lang="en-US" altLang="zh-CN" dirty="0"/>
              <a:t>n=[log</a:t>
            </a:r>
            <a:r>
              <a:rPr lang="en-US" altLang="zh-CN" baseline="-25000" dirty="0"/>
              <a:t>2</a:t>
            </a:r>
            <a:r>
              <a:rPr lang="en-US" altLang="zh-CN" dirty="0"/>
              <a:t>n]+1</a:t>
            </a:r>
          </a:p>
          <a:p>
            <a:pPr lvl="1"/>
            <a:r>
              <a:rPr lang="zh-CN" altLang="en-US" dirty="0"/>
              <a:t>每趟中需调用</a:t>
            </a:r>
            <a:r>
              <a:rPr lang="en-US" altLang="zh-CN" dirty="0" smtClean="0"/>
              <a:t>n/(2h)</a:t>
            </a:r>
            <a:r>
              <a:rPr lang="zh-CN" altLang="en-US" dirty="0" smtClean="0"/>
              <a:t>次</a:t>
            </a:r>
            <a:r>
              <a:rPr lang="zh-CN" altLang="en-US" dirty="0"/>
              <a:t>归并算法</a:t>
            </a:r>
          </a:p>
          <a:p>
            <a:pPr lvl="1"/>
            <a:r>
              <a:rPr lang="zh-CN" altLang="en-US" dirty="0"/>
              <a:t>整个算法的时间复杂度：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nlog</a:t>
            </a:r>
            <a:r>
              <a:rPr lang="en-US" altLang="zh-CN" b="1" baseline="-25000" dirty="0">
                <a:solidFill>
                  <a:srgbClr val="C00000"/>
                </a:solidFill>
              </a:rPr>
              <a:t>2</a:t>
            </a:r>
            <a:r>
              <a:rPr lang="en-US" altLang="zh-CN" b="1" dirty="0">
                <a:solidFill>
                  <a:srgbClr val="C00000"/>
                </a:solidFill>
              </a:rPr>
              <a:t>n)</a:t>
            </a:r>
          </a:p>
          <a:p>
            <a:r>
              <a:rPr lang="zh-CN" altLang="en-US" dirty="0"/>
              <a:t>空间复杂度：</a:t>
            </a:r>
            <a:r>
              <a:rPr lang="en-US" altLang="zh-CN" b="1" dirty="0">
                <a:solidFill>
                  <a:srgbClr val="002060"/>
                </a:solidFill>
              </a:rPr>
              <a:t>O(n</a:t>
            </a:r>
            <a:r>
              <a:rPr lang="en-US" altLang="zh-CN" b="1" dirty="0" smtClean="0">
                <a:solidFill>
                  <a:srgbClr val="002060"/>
                </a:solidFill>
              </a:rPr>
              <a:t>) </a:t>
            </a:r>
            <a:r>
              <a:rPr lang="zh-CN" altLang="en-US" b="1" dirty="0" smtClean="0">
                <a:solidFill>
                  <a:srgbClr val="002060"/>
                </a:solidFill>
              </a:rPr>
              <a:t>这个值是最高的！</a:t>
            </a:r>
            <a:endParaRPr lang="en-US" altLang="zh-CN" b="1" dirty="0">
              <a:solidFill>
                <a:srgbClr val="002060"/>
              </a:solidFill>
            </a:endParaRPr>
          </a:p>
          <a:p>
            <a:r>
              <a:rPr lang="zh-CN" altLang="en-US" dirty="0"/>
              <a:t>稳定性：稳定</a:t>
            </a:r>
          </a:p>
        </p:txBody>
      </p:sp>
    </p:spTree>
    <p:extLst>
      <p:ext uri="{BB962C8B-B14F-4D97-AF65-F5344CB8AC3E}">
        <p14:creationId xmlns:p14="http://schemas.microsoft.com/office/powerpoint/2010/main" val="365395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</a:t>
            </a:r>
            <a:endParaRPr lang="zh-CN" altLang="zh-CN" sz="44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希尔排序：</a:t>
            </a:r>
          </a:p>
          <a:p>
            <a:pPr lvl="1"/>
            <a:r>
              <a:rPr lang="zh-CN" altLang="en-US" dirty="0"/>
              <a:t>插入排序中，若带排序列基本有序，则：</a:t>
            </a:r>
          </a:p>
          <a:p>
            <a:pPr lvl="2"/>
            <a:r>
              <a:rPr lang="zh-CN" altLang="en-US" dirty="0"/>
              <a:t>比较次数、移动元素次数将大大减少</a:t>
            </a:r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较小时，效率较高</a:t>
            </a:r>
          </a:p>
          <a:p>
            <a:pPr lvl="1"/>
            <a:r>
              <a:rPr lang="en-US" altLang="zh-CN" dirty="0">
                <a:solidFill>
                  <a:srgbClr val="FF6600"/>
                </a:solidFill>
              </a:rPr>
              <a:t>Shell</a:t>
            </a:r>
            <a:r>
              <a:rPr lang="zh-CN" altLang="en-US" dirty="0">
                <a:solidFill>
                  <a:srgbClr val="FF6600"/>
                </a:solidFill>
              </a:rPr>
              <a:t>排序：</a:t>
            </a:r>
          </a:p>
          <a:p>
            <a:pPr lvl="2"/>
            <a:r>
              <a:rPr lang="zh-CN" altLang="en-US" dirty="0"/>
              <a:t>先将整个待排序列按</a:t>
            </a:r>
            <a:r>
              <a:rPr lang="zh-CN" altLang="en-US" dirty="0">
                <a:solidFill>
                  <a:srgbClr val="C00000"/>
                </a:solidFill>
              </a:rPr>
              <a:t>一定增量分割成若干子序列</a:t>
            </a:r>
            <a:r>
              <a:rPr lang="zh-CN" altLang="en-US" dirty="0"/>
              <a:t>，对之分别采用直接插入排序</a:t>
            </a:r>
          </a:p>
          <a:p>
            <a:pPr lvl="2"/>
            <a:r>
              <a:rPr lang="zh-CN" altLang="en-US" dirty="0"/>
              <a:t>整个序列基本有序时，再对全体直接插入排序</a:t>
            </a:r>
          </a:p>
          <a:p>
            <a:pPr lvl="1"/>
            <a:r>
              <a:rPr lang="zh-CN" altLang="en-US" dirty="0">
                <a:solidFill>
                  <a:srgbClr val="FF6600"/>
                </a:solidFill>
              </a:rPr>
              <a:t>子序列的构成</a:t>
            </a:r>
            <a:r>
              <a:rPr lang="zh-CN" altLang="en-US" dirty="0"/>
              <a:t>：相隔某个增量的记录组成一个子序列</a:t>
            </a:r>
          </a:p>
        </p:txBody>
      </p:sp>
    </p:spTree>
    <p:extLst>
      <p:ext uri="{BB962C8B-B14F-4D97-AF65-F5344CB8AC3E}">
        <p14:creationId xmlns:p14="http://schemas.microsoft.com/office/powerpoint/2010/main" val="156616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示例：</a:t>
            </a:r>
          </a:p>
          <a:p>
            <a:pPr lvl="1"/>
            <a:r>
              <a:rPr lang="zh-CN" altLang="en-US" dirty="0"/>
              <a:t>增量的选取：</a:t>
            </a:r>
          </a:p>
          <a:p>
            <a:pPr lvl="2"/>
            <a:r>
              <a:rPr lang="zh-CN" altLang="en-US" dirty="0"/>
              <a:t>除</a:t>
            </a:r>
            <a:r>
              <a:rPr lang="en-US" altLang="zh-CN" dirty="0"/>
              <a:t>1</a:t>
            </a:r>
            <a:r>
              <a:rPr lang="zh-CN" altLang="en-US" dirty="0"/>
              <a:t>外，无其他公约数</a:t>
            </a: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最后一个步长（增量）</a:t>
            </a:r>
            <a:r>
              <a:rPr lang="en-US" altLang="zh-CN" dirty="0">
                <a:solidFill>
                  <a:srgbClr val="C00000"/>
                </a:solidFill>
              </a:rPr>
              <a:t>=1</a:t>
            </a:r>
          </a:p>
          <a:p>
            <a:pPr lvl="1"/>
            <a:r>
              <a:rPr lang="zh-CN" altLang="en-US" dirty="0"/>
              <a:t>时间复杂度</a:t>
            </a:r>
            <a:r>
              <a:rPr lang="zh-CN" altLang="en-US" dirty="0" smtClean="0"/>
              <a:t>：约为</a:t>
            </a:r>
            <a:r>
              <a:rPr lang="en-US" altLang="zh-CN" dirty="0" smtClean="0">
                <a:solidFill>
                  <a:srgbClr val="C00000"/>
                </a:solidFill>
              </a:rPr>
              <a:t>O(n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1.25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zh-CN" altLang="en-US" dirty="0"/>
              <a:t>稳定性：</a:t>
            </a:r>
            <a:r>
              <a:rPr lang="zh-CN" altLang="en-US" dirty="0">
                <a:solidFill>
                  <a:srgbClr val="C00000"/>
                </a:solidFill>
              </a:rPr>
              <a:t>不稳定</a:t>
            </a:r>
            <a:endParaRPr lang="zh-CN" altLang="en-US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0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交换排序</a:t>
            </a:r>
            <a:r>
              <a:rPr lang="en-US" altLang="zh-CN" dirty="0"/>
              <a:t>--</a:t>
            </a:r>
            <a:r>
              <a:rPr lang="zh-CN" altLang="en-US" dirty="0"/>
              <a:t>快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C00000"/>
                </a:solidFill>
              </a:rPr>
              <a:t>最重要</a:t>
            </a:r>
            <a:r>
              <a:rPr lang="en-US" altLang="zh-CN" dirty="0" smtClean="0"/>
              <a:t>)</a:t>
            </a:r>
            <a:endParaRPr lang="zh-CN" altLang="zh-CN" sz="44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125538"/>
            <a:ext cx="7956376" cy="5732462"/>
          </a:xfrm>
        </p:spPr>
        <p:txBody>
          <a:bodyPr/>
          <a:lstStyle/>
          <a:p>
            <a:r>
              <a:rPr lang="zh-CN" altLang="en-US" dirty="0"/>
              <a:t>快排：</a:t>
            </a:r>
            <a:r>
              <a:rPr lang="zh-CN" altLang="en-US" sz="2000" dirty="0">
                <a:solidFill>
                  <a:schemeClr val="bg1"/>
                </a:solidFill>
              </a:rPr>
              <a:t>迄今为止所有内排序算法中速度最快的一种</a:t>
            </a:r>
          </a:p>
          <a:p>
            <a:pPr lvl="1"/>
            <a:r>
              <a:rPr lang="zh-CN" altLang="en-US" dirty="0"/>
              <a:t>冒泡：比较、交换：相邻元素间进行</a:t>
            </a:r>
          </a:p>
          <a:p>
            <a:pPr lvl="1"/>
            <a:r>
              <a:rPr lang="zh-CN" altLang="en-US" dirty="0"/>
              <a:t>快排采用的是</a:t>
            </a:r>
            <a:r>
              <a:rPr lang="zh-CN" altLang="en-US" dirty="0">
                <a:solidFill>
                  <a:srgbClr val="FF6600"/>
                </a:solidFill>
              </a:rPr>
              <a:t>分治策略</a:t>
            </a:r>
            <a:endParaRPr lang="zh-CN" altLang="en-US" dirty="0"/>
          </a:p>
          <a:p>
            <a:pPr lvl="1"/>
            <a:r>
              <a:rPr lang="zh-CN" altLang="en-US" dirty="0"/>
              <a:t>分治法的基本思想</a:t>
            </a:r>
          </a:p>
          <a:p>
            <a:pPr lvl="2"/>
            <a:r>
              <a:rPr lang="zh-CN" altLang="en-US" dirty="0">
                <a:solidFill>
                  <a:srgbClr val="FF6600"/>
                </a:solidFill>
              </a:rPr>
              <a:t>分解</a:t>
            </a:r>
            <a:r>
              <a:rPr lang="en-US" altLang="zh-CN" dirty="0">
                <a:solidFill>
                  <a:srgbClr val="FF66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将原问题分解为若干个与原问题相似的子问题，又称划分</a:t>
            </a:r>
          </a:p>
          <a:p>
            <a:pPr lvl="2"/>
            <a:r>
              <a:rPr lang="zh-CN" altLang="en-US" dirty="0">
                <a:solidFill>
                  <a:srgbClr val="FF6600"/>
                </a:solidFill>
              </a:rPr>
              <a:t>求解</a:t>
            </a:r>
            <a:r>
              <a:rPr lang="en-US" altLang="zh-CN" dirty="0">
                <a:solidFill>
                  <a:srgbClr val="FF66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递归地求解子问题，若子问题的规模足够小，则直接求解</a:t>
            </a:r>
          </a:p>
          <a:p>
            <a:pPr lvl="2"/>
            <a:r>
              <a:rPr lang="zh-CN" altLang="en-US" dirty="0">
                <a:solidFill>
                  <a:srgbClr val="FF6600"/>
                </a:solidFill>
              </a:rPr>
              <a:t>组合</a:t>
            </a:r>
            <a:r>
              <a:rPr lang="en-US" altLang="zh-CN" dirty="0">
                <a:solidFill>
                  <a:srgbClr val="FF66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将每个子问题的解组合成原问题的解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69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3200" dirty="0" smtClean="0"/>
              <a:t>思想：（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考试点</a:t>
            </a:r>
            <a:r>
              <a:rPr lang="zh-CN" altLang="en-US" sz="3200" dirty="0" smtClean="0"/>
              <a:t>）</a:t>
            </a:r>
            <a:endParaRPr lang="zh-CN" altLang="en-US" sz="3200" dirty="0"/>
          </a:p>
          <a:p>
            <a:pPr lvl="2"/>
            <a:r>
              <a:rPr lang="zh-CN" altLang="en-US" sz="2800" dirty="0">
                <a:solidFill>
                  <a:srgbClr val="FF6600"/>
                </a:solidFill>
              </a:rPr>
              <a:t>选</a:t>
            </a:r>
            <a:r>
              <a:rPr lang="zh-CN" altLang="en-US" sz="2800" dirty="0"/>
              <a:t>一个元素（通常是第一个元素）为</a:t>
            </a:r>
            <a:r>
              <a:rPr lang="zh-CN" altLang="en-US" sz="2800" dirty="0">
                <a:solidFill>
                  <a:srgbClr val="FF6600"/>
                </a:solidFill>
              </a:rPr>
              <a:t>基准</a:t>
            </a:r>
            <a:r>
              <a:rPr lang="zh-CN" altLang="en-US" sz="2800" dirty="0"/>
              <a:t>，将待排表中元素</a:t>
            </a:r>
            <a:r>
              <a:rPr lang="zh-CN" altLang="en-US" sz="2800" dirty="0">
                <a:solidFill>
                  <a:srgbClr val="FF6600"/>
                </a:solidFill>
              </a:rPr>
              <a:t>划分成两部分</a:t>
            </a:r>
            <a:r>
              <a:rPr lang="zh-CN" altLang="en-US" sz="2800" dirty="0"/>
              <a:t>，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所有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&lt;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基准</a:t>
            </a:r>
            <a:r>
              <a:rPr lang="zh-CN" altLang="en-US" sz="2800" b="1" dirty="0">
                <a:solidFill>
                  <a:srgbClr val="0070C0"/>
                </a:solidFill>
              </a:rPr>
              <a:t>的元素放在其左边，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所有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基准</a:t>
            </a:r>
            <a:r>
              <a:rPr lang="zh-CN" altLang="en-US" sz="2800" b="1" dirty="0">
                <a:solidFill>
                  <a:srgbClr val="0070C0"/>
                </a:solidFill>
              </a:rPr>
              <a:t>的元素放在其右边</a:t>
            </a:r>
            <a:r>
              <a:rPr lang="en-US" altLang="zh-CN" sz="2800" dirty="0"/>
              <a:t>--------</a:t>
            </a:r>
            <a:r>
              <a:rPr lang="en-US" altLang="zh-CN" sz="28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sz="2800" dirty="0">
                <a:solidFill>
                  <a:srgbClr val="C00000"/>
                </a:solidFill>
                <a:sym typeface="Wingdings" pitchFamily="2" charset="2"/>
              </a:rPr>
              <a:t>一趟快排</a:t>
            </a:r>
            <a:endParaRPr lang="zh-CN" altLang="en-US" sz="2800" dirty="0">
              <a:solidFill>
                <a:srgbClr val="C00000"/>
              </a:solidFill>
            </a:endParaRPr>
          </a:p>
          <a:p>
            <a:pPr lvl="2"/>
            <a:r>
              <a:rPr lang="zh-CN" altLang="en-US" sz="2800" dirty="0"/>
              <a:t>重复</a:t>
            </a:r>
            <a:r>
              <a:rPr lang="en-US" altLang="zh-CN" sz="2800" dirty="0"/>
              <a:t>1</a:t>
            </a:r>
            <a:r>
              <a:rPr lang="zh-CN" altLang="en-US" sz="2800" dirty="0"/>
              <a:t>）将左右</a:t>
            </a:r>
            <a:r>
              <a:rPr lang="zh-CN" altLang="en-US" sz="2800" dirty="0">
                <a:solidFill>
                  <a:srgbClr val="FF6600"/>
                </a:solidFill>
              </a:rPr>
              <a:t>两个区间分别进行划分</a:t>
            </a:r>
            <a:r>
              <a:rPr lang="zh-CN" altLang="en-US" sz="2800" dirty="0"/>
              <a:t>，至</a:t>
            </a:r>
            <a:r>
              <a:rPr lang="zh-CN" altLang="en-US" sz="2800" dirty="0">
                <a:solidFill>
                  <a:srgbClr val="FF6600"/>
                </a:solidFill>
              </a:rPr>
              <a:t>分别有序</a:t>
            </a:r>
            <a:r>
              <a:rPr lang="zh-CN" altLang="en-US" sz="2800" dirty="0"/>
              <a:t>为止</a:t>
            </a:r>
          </a:p>
          <a:p>
            <a:pPr lvl="2"/>
            <a:r>
              <a:rPr lang="zh-CN" altLang="en-US" sz="2800" dirty="0"/>
              <a:t>将左右有序的两表</a:t>
            </a:r>
            <a:r>
              <a:rPr lang="zh-CN" altLang="en-US" sz="2800" dirty="0">
                <a:solidFill>
                  <a:srgbClr val="FF6600"/>
                </a:solidFill>
              </a:rPr>
              <a:t>组合</a:t>
            </a:r>
            <a:r>
              <a:rPr lang="zh-CN" altLang="en-US" sz="2800" dirty="0"/>
              <a:t>成整个有序</a:t>
            </a:r>
            <a:r>
              <a:rPr lang="zh-CN" altLang="en-US" sz="2800" dirty="0" smtClean="0"/>
              <a:t>表</a:t>
            </a:r>
            <a:endParaRPr lang="en-US" altLang="zh-CN" sz="2800" dirty="0" smtClean="0"/>
          </a:p>
          <a:p>
            <a:pPr marL="1174750" lvl="1" indent="-457200"/>
            <a:r>
              <a:rPr kumimoji="0" lang="zh-CN" altLang="en-US" sz="2400" dirty="0">
                <a:sym typeface="Wingdings" pitchFamily="2" charset="2"/>
              </a:rPr>
              <a:t>示例：</a:t>
            </a:r>
            <a:r>
              <a:rPr kumimoji="0" lang="en-US" altLang="zh-CN" sz="2400" dirty="0">
                <a:sym typeface="Wingdings" pitchFamily="2" charset="2"/>
              </a:rPr>
              <a:t>36  25  48  12  65   </a:t>
            </a:r>
            <a:r>
              <a:rPr kumimoji="0" lang="en-US" altLang="zh-CN" sz="2400" u="sng" dirty="0">
                <a:sym typeface="Wingdings" pitchFamily="2" charset="2"/>
              </a:rPr>
              <a:t>25</a:t>
            </a:r>
            <a:r>
              <a:rPr kumimoji="0" lang="en-US" altLang="zh-CN" sz="2400" dirty="0">
                <a:sym typeface="Wingdings" pitchFamily="2" charset="2"/>
              </a:rPr>
              <a:t>  57</a:t>
            </a:r>
          </a:p>
          <a:p>
            <a:pPr marL="1174750" lvl="1" indent="-457200"/>
            <a:r>
              <a:rPr kumimoji="0" lang="zh-CN" altLang="en-US" sz="2400" dirty="0">
                <a:sym typeface="Wingdings" pitchFamily="2" charset="2"/>
              </a:rPr>
              <a:t>一趟快排后：</a:t>
            </a:r>
            <a:r>
              <a:rPr kumimoji="0" lang="en-US" altLang="zh-CN" sz="2400" dirty="0">
                <a:sym typeface="Wingdings" pitchFamily="2" charset="2"/>
              </a:rPr>
              <a:t>{</a:t>
            </a:r>
            <a:r>
              <a:rPr kumimoji="0" lang="en-US" altLang="zh-CN" sz="2400" u="sng" dirty="0">
                <a:sym typeface="Wingdings" pitchFamily="2" charset="2"/>
              </a:rPr>
              <a:t>25 </a:t>
            </a:r>
            <a:r>
              <a:rPr kumimoji="0" lang="en-US" altLang="zh-CN" sz="2400" dirty="0">
                <a:sym typeface="Wingdings" pitchFamily="2" charset="2"/>
              </a:rPr>
              <a:t> 25  12 }  </a:t>
            </a:r>
            <a:r>
              <a:rPr kumimoji="0" lang="en-US" altLang="zh-CN" sz="2400" b="1" dirty="0">
                <a:solidFill>
                  <a:srgbClr val="C00000"/>
                </a:solidFill>
                <a:sym typeface="Wingdings" pitchFamily="2" charset="2"/>
              </a:rPr>
              <a:t>36</a:t>
            </a:r>
            <a:r>
              <a:rPr kumimoji="0" lang="en-US" altLang="zh-CN" sz="24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kumimoji="0" lang="en-US" altLang="zh-CN" sz="2400" dirty="0">
                <a:sym typeface="Wingdings" pitchFamily="2" charset="2"/>
              </a:rPr>
              <a:t> { 65  48  57}</a:t>
            </a:r>
            <a:endParaRPr kumimoji="0" lang="en-US" altLang="zh-CN" sz="2400" u="sng" dirty="0">
              <a:sym typeface="Wingdings" pitchFamily="2" charset="2"/>
            </a:endParaRPr>
          </a:p>
          <a:p>
            <a:pPr lvl="2"/>
            <a:endParaRPr lang="zh-CN" altLang="en-US" sz="2800" dirty="0"/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91155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08720"/>
            <a:ext cx="7620000" cy="5544616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dirty="0">
                <a:cs typeface="+mn-cs"/>
              </a:rPr>
              <a:t>一趟快排的方法：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low</a:t>
            </a:r>
            <a:r>
              <a:rPr lang="zh-CN" altLang="en-US" sz="2400" dirty="0"/>
              <a:t>、</a:t>
            </a:r>
            <a:r>
              <a:rPr lang="en-US" altLang="zh-CN" sz="2400" dirty="0"/>
              <a:t>high</a:t>
            </a:r>
            <a:r>
              <a:rPr lang="zh-CN" altLang="en-US" sz="2400" dirty="0"/>
              <a:t>：待排区间的上界、</a:t>
            </a:r>
            <a:r>
              <a:rPr lang="zh-CN" altLang="en-US" sz="2400" dirty="0" smtClean="0"/>
              <a:t>下界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L.elem</a:t>
            </a:r>
            <a:r>
              <a:rPr lang="en-US" altLang="zh-CN" sz="2400" dirty="0" smtClean="0"/>
              <a:t>[0]</a:t>
            </a:r>
            <a:r>
              <a:rPr lang="zh-CN" altLang="en-US" sz="2400" dirty="0" smtClean="0"/>
              <a:t>：存放基准元素</a:t>
            </a:r>
          </a:p>
          <a:p>
            <a:pPr marL="457200" lvl="1" indent="-457200"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：指向待排区间（范围）的上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下界</a:t>
            </a:r>
            <a:r>
              <a:rPr lang="en-US" altLang="zh-CN" sz="2400" dirty="0" smtClean="0"/>
              <a:t>(low, high)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400" dirty="0"/>
              <a:t>j </a:t>
            </a:r>
            <a:r>
              <a:rPr lang="zh-CN" altLang="en-US" sz="2400" dirty="0"/>
              <a:t>从后往前搜索，找到第</a:t>
            </a:r>
            <a:r>
              <a:rPr lang="en-US" altLang="zh-CN" sz="2400" dirty="0"/>
              <a:t>1</a:t>
            </a:r>
            <a:r>
              <a:rPr lang="zh-CN" altLang="en-US" sz="2400" dirty="0"/>
              <a:t>个 </a:t>
            </a:r>
            <a:r>
              <a:rPr lang="en-US" altLang="zh-CN" sz="2400" dirty="0"/>
              <a:t>&lt;</a:t>
            </a:r>
            <a:r>
              <a:rPr lang="zh-CN" altLang="en-US" sz="2400" dirty="0"/>
              <a:t>基准元素的记录，则将之换到低端（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指向的位置）： </a:t>
            </a:r>
            <a:r>
              <a:rPr lang="en-US" altLang="zh-CN" sz="2400" dirty="0">
                <a:sym typeface="Wingdings" pitchFamily="2" charset="2"/>
              </a:rPr>
              <a:t>R[j]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↔</a:t>
            </a:r>
            <a:r>
              <a:rPr lang="en-US" altLang="zh-CN" sz="2400" dirty="0" smtClean="0">
                <a:sym typeface="Wingdings" pitchFamily="2" charset="2"/>
              </a:rPr>
              <a:t> </a:t>
            </a:r>
            <a:r>
              <a:rPr lang="en-US" altLang="zh-CN" sz="2400" dirty="0"/>
              <a:t>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endParaRPr lang="en-US" altLang="zh-CN" sz="2400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从前往后搜索，找到</a:t>
            </a:r>
            <a:r>
              <a:rPr lang="zh-CN" altLang="en-US" sz="2400" b="1" dirty="0">
                <a:solidFill>
                  <a:srgbClr val="C00000"/>
                </a:solidFill>
              </a:rPr>
              <a:t>第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个</a:t>
            </a:r>
            <a:r>
              <a:rPr lang="en-US" altLang="zh-CN" sz="2400" b="1" dirty="0">
                <a:solidFill>
                  <a:srgbClr val="C00000"/>
                </a:solidFill>
              </a:rPr>
              <a:t>&gt;</a:t>
            </a:r>
            <a:r>
              <a:rPr lang="zh-CN" altLang="en-US" sz="2400" b="1" dirty="0">
                <a:solidFill>
                  <a:srgbClr val="C00000"/>
                </a:solidFill>
              </a:rPr>
              <a:t>基准元素的记录</a:t>
            </a:r>
            <a:r>
              <a:rPr lang="zh-CN" altLang="en-US" sz="2400" dirty="0"/>
              <a:t>，则将之换到高端（</a:t>
            </a:r>
            <a:r>
              <a:rPr lang="en-US" altLang="zh-CN" sz="2400" dirty="0"/>
              <a:t>j </a:t>
            </a:r>
            <a:r>
              <a:rPr lang="zh-CN" altLang="en-US" sz="2400" dirty="0"/>
              <a:t>指向的位置）： </a:t>
            </a:r>
            <a:r>
              <a:rPr lang="en-US" altLang="zh-CN" sz="2400" dirty="0"/>
              <a:t>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Wingdings" pitchFamily="2" charset="2"/>
              </a:rPr>
              <a:t> </a:t>
            </a:r>
            <a:r>
              <a:rPr lang="en-US" altLang="zh-CN" sz="2400" dirty="0"/>
              <a:t>↔ </a:t>
            </a:r>
            <a:r>
              <a:rPr lang="en-US" altLang="zh-CN" sz="2400" dirty="0" smtClean="0">
                <a:sym typeface="Wingdings" pitchFamily="2" charset="2"/>
              </a:rPr>
              <a:t>R[j</a:t>
            </a:r>
            <a:r>
              <a:rPr lang="en-US" altLang="zh-CN" sz="2400" dirty="0">
                <a:sym typeface="Wingdings" pitchFamily="2" charset="2"/>
              </a:rPr>
              <a:t>]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zh-CN" altLang="en-US" sz="2400" dirty="0">
                <a:sym typeface="Wingdings" pitchFamily="2" charset="2"/>
              </a:rPr>
              <a:t>重复</a:t>
            </a:r>
            <a:r>
              <a:rPr lang="en-US" altLang="zh-CN" sz="2400" dirty="0">
                <a:sym typeface="Wingdings" pitchFamily="2" charset="2"/>
              </a:rPr>
              <a:t>2</a:t>
            </a:r>
            <a:r>
              <a:rPr lang="zh-CN" altLang="en-US" sz="2400" dirty="0">
                <a:sym typeface="Wingdings" pitchFamily="2" charset="2"/>
              </a:rPr>
              <a:t>）、</a:t>
            </a:r>
            <a:r>
              <a:rPr lang="en-US" altLang="zh-CN" sz="2400" dirty="0">
                <a:sym typeface="Wingdings" pitchFamily="2" charset="2"/>
              </a:rPr>
              <a:t>3</a:t>
            </a:r>
            <a:r>
              <a:rPr lang="zh-CN" altLang="en-US" sz="2400" dirty="0">
                <a:sym typeface="Wingdings" pitchFamily="2" charset="2"/>
              </a:rPr>
              <a:t>）至</a:t>
            </a:r>
            <a:r>
              <a:rPr lang="en-US" altLang="zh-CN" sz="2400" dirty="0" err="1">
                <a:sym typeface="Wingdings" pitchFamily="2" charset="2"/>
              </a:rPr>
              <a:t>i</a:t>
            </a:r>
            <a:r>
              <a:rPr lang="en-US" altLang="zh-CN" sz="2400" dirty="0">
                <a:sym typeface="Wingdings" pitchFamily="2" charset="2"/>
              </a:rPr>
              <a:t>==j</a:t>
            </a:r>
            <a:r>
              <a:rPr lang="zh-CN" altLang="en-US" sz="2400" dirty="0">
                <a:sym typeface="Wingdings" pitchFamily="2" charset="2"/>
              </a:rPr>
              <a:t>为止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zh-CN" altLang="en-US" sz="2400" dirty="0" smtClean="0">
                <a:sym typeface="Wingdings" pitchFamily="2" charset="2"/>
              </a:rPr>
              <a:t>基准</a:t>
            </a:r>
            <a:r>
              <a:rPr lang="zh-CN" altLang="en-US" sz="2400" dirty="0">
                <a:sym typeface="Wingdings" pitchFamily="2" charset="2"/>
              </a:rPr>
              <a:t>（</a:t>
            </a:r>
            <a:r>
              <a:rPr lang="en-US" altLang="zh-CN" sz="2400" dirty="0" err="1">
                <a:sym typeface="Wingdings" pitchFamily="2" charset="2"/>
              </a:rPr>
              <a:t>L.elem</a:t>
            </a:r>
            <a:r>
              <a:rPr lang="en-US" altLang="zh-CN" sz="2400" dirty="0">
                <a:sym typeface="Wingdings" pitchFamily="2" charset="2"/>
              </a:rPr>
              <a:t>[0]</a:t>
            </a:r>
            <a:r>
              <a:rPr lang="zh-CN" altLang="en-US" sz="2400" dirty="0" smtClean="0">
                <a:sym typeface="Wingdings" pitchFamily="2" charset="2"/>
              </a:rPr>
              <a:t>）</a:t>
            </a:r>
            <a:r>
              <a:rPr lang="zh-CN" altLang="en-US" sz="2400" dirty="0">
                <a:sym typeface="Wingdings" pitchFamily="2" charset="2"/>
              </a:rPr>
              <a:t>应</a:t>
            </a:r>
            <a:r>
              <a:rPr lang="zh-CN" altLang="en-US" sz="2400" dirty="0" smtClean="0">
                <a:sym typeface="Wingdings" pitchFamily="2" charset="2"/>
              </a:rPr>
              <a:t>在</a:t>
            </a:r>
            <a:r>
              <a:rPr lang="en-US" altLang="zh-CN" sz="2400" dirty="0" err="1" smtClean="0">
                <a:sym typeface="Wingdings" pitchFamily="2" charset="2"/>
              </a:rPr>
              <a:t>i</a:t>
            </a:r>
            <a:r>
              <a:rPr lang="en-US" altLang="zh-CN" sz="2400" dirty="0" smtClean="0">
                <a:sym typeface="Wingdings" pitchFamily="2" charset="2"/>
              </a:rPr>
              <a:t>/j </a:t>
            </a:r>
            <a:r>
              <a:rPr lang="zh-CN" altLang="en-US" sz="2400" dirty="0" smtClean="0">
                <a:sym typeface="Wingdings" pitchFamily="2" charset="2"/>
              </a:rPr>
              <a:t>处</a:t>
            </a:r>
            <a:endParaRPr lang="zh-CN" altLang="en-US" sz="2400" dirty="0">
              <a:sym typeface="Wingdings" pitchFamily="2" charset="2"/>
            </a:endParaRPr>
          </a:p>
          <a:p>
            <a:pPr marL="1174750" lvl="1" indent="-457200">
              <a:lnSpc>
                <a:spcPct val="110000"/>
              </a:lnSpc>
            </a:pPr>
            <a:r>
              <a:rPr kumimoji="0" lang="zh-CN" altLang="en-US" sz="2400" dirty="0">
                <a:sym typeface="Wingdings" pitchFamily="2" charset="2"/>
              </a:rPr>
              <a:t>示例：</a:t>
            </a:r>
            <a:r>
              <a:rPr kumimoji="0" lang="en-US" altLang="zh-CN" sz="2400" dirty="0">
                <a:sym typeface="Wingdings" pitchFamily="2" charset="2"/>
              </a:rPr>
              <a:t>36  25  48  12  65   </a:t>
            </a:r>
            <a:r>
              <a:rPr kumimoji="0" lang="en-US" altLang="zh-CN" sz="2400" u="sng" dirty="0">
                <a:sym typeface="Wingdings" pitchFamily="2" charset="2"/>
              </a:rPr>
              <a:t>25</a:t>
            </a:r>
            <a:r>
              <a:rPr kumimoji="0" lang="en-US" altLang="zh-CN" sz="2400" dirty="0">
                <a:sym typeface="Wingdings" pitchFamily="2" charset="2"/>
              </a:rPr>
              <a:t>  57</a:t>
            </a:r>
          </a:p>
          <a:p>
            <a:pPr marL="1174750" lvl="1" indent="-457200">
              <a:lnSpc>
                <a:spcPct val="110000"/>
              </a:lnSpc>
            </a:pPr>
            <a:r>
              <a:rPr kumimoji="0" lang="zh-CN" altLang="en-US" sz="2400" dirty="0">
                <a:sym typeface="Wingdings" pitchFamily="2" charset="2"/>
              </a:rPr>
              <a:t>一趟快排后：</a:t>
            </a:r>
            <a:r>
              <a:rPr kumimoji="0" lang="en-US" altLang="zh-CN" sz="2400" dirty="0">
                <a:sym typeface="Wingdings" pitchFamily="2" charset="2"/>
              </a:rPr>
              <a:t>{</a:t>
            </a:r>
            <a:r>
              <a:rPr kumimoji="0" lang="en-US" altLang="zh-CN" sz="2400" u="sng" dirty="0">
                <a:sym typeface="Wingdings" pitchFamily="2" charset="2"/>
              </a:rPr>
              <a:t>25 </a:t>
            </a:r>
            <a:r>
              <a:rPr kumimoji="0" lang="en-US" altLang="zh-CN" sz="2400" dirty="0">
                <a:sym typeface="Wingdings" pitchFamily="2" charset="2"/>
              </a:rPr>
              <a:t> 25  12 }  </a:t>
            </a:r>
            <a:r>
              <a:rPr kumimoji="0" lang="en-US" altLang="zh-CN" sz="2400" b="1" dirty="0">
                <a:solidFill>
                  <a:srgbClr val="C00000"/>
                </a:solidFill>
                <a:sym typeface="Wingdings" pitchFamily="2" charset="2"/>
              </a:rPr>
              <a:t>36</a:t>
            </a:r>
            <a:r>
              <a:rPr kumimoji="0" lang="en-US" altLang="zh-CN" sz="24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kumimoji="0" lang="en-US" altLang="zh-CN" sz="2400" dirty="0">
                <a:sym typeface="Wingdings" pitchFamily="2" charset="2"/>
              </a:rPr>
              <a:t> { 65  48  57}</a:t>
            </a:r>
            <a:endParaRPr kumimoji="0" lang="en-US" altLang="zh-CN" sz="2400" u="sng" dirty="0">
              <a:sym typeface="Wingdings" pitchFamily="2" charset="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6300192" y="3212976"/>
            <a:ext cx="144016" cy="25202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31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>
                <a:sym typeface="Wingdings" pitchFamily="2" charset="2"/>
              </a:rPr>
              <a:t>一趟快排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b="1" dirty="0" smtClean="0">
                <a:solidFill>
                  <a:srgbClr val="C00000"/>
                </a:solidFill>
                <a:sym typeface="Wingdings" pitchFamily="2" charset="2"/>
              </a:rPr>
              <a:t>36</a:t>
            </a:r>
            <a:r>
              <a:rPr kumimoji="0" lang="en-US" altLang="zh-CN" dirty="0" smtClean="0">
                <a:sym typeface="Wingdings" pitchFamily="2" charset="2"/>
              </a:rPr>
              <a:t>  </a:t>
            </a:r>
            <a:r>
              <a:rPr kumimoji="0" lang="en-US" altLang="zh-CN" dirty="0">
                <a:sym typeface="Wingdings" pitchFamily="2" charset="2"/>
              </a:rPr>
              <a:t>25  48  12  65   </a:t>
            </a:r>
            <a:r>
              <a:rPr kumimoji="0" lang="en-US" altLang="zh-CN" u="sng" dirty="0">
                <a:sym typeface="Wingdings" pitchFamily="2" charset="2"/>
              </a:rPr>
              <a:t>25</a:t>
            </a:r>
            <a:r>
              <a:rPr kumimoji="0" lang="en-US" altLang="zh-CN" dirty="0">
                <a:sym typeface="Wingdings" pitchFamily="2" charset="2"/>
              </a:rPr>
              <a:t>  </a:t>
            </a:r>
            <a:r>
              <a:rPr kumimoji="0" lang="en-US" altLang="zh-CN" dirty="0" smtClean="0">
                <a:sym typeface="Wingdings" pitchFamily="2" charset="2"/>
              </a:rPr>
              <a:t>57</a:t>
            </a:r>
          </a:p>
          <a:p>
            <a:r>
              <a:rPr kumimoji="0" lang="en-US" altLang="zh-CN" b="1" u="sng" dirty="0">
                <a:sym typeface="Wingdings" pitchFamily="2" charset="2"/>
              </a:rPr>
              <a:t>25</a:t>
            </a:r>
            <a:r>
              <a:rPr kumimoji="0" lang="en-US" altLang="zh-CN" dirty="0">
                <a:sym typeface="Wingdings" pitchFamily="2" charset="2"/>
              </a:rPr>
              <a:t>  25  48  12  65   </a:t>
            </a:r>
            <a:r>
              <a:rPr kumimoji="0" lang="en-US" altLang="zh-CN" b="1" dirty="0">
                <a:solidFill>
                  <a:srgbClr val="C00000"/>
                </a:solidFill>
                <a:sym typeface="Wingdings" pitchFamily="2" charset="2"/>
              </a:rPr>
              <a:t>36</a:t>
            </a:r>
            <a:r>
              <a:rPr kumimoji="0" lang="en-US" altLang="zh-CN" dirty="0">
                <a:sym typeface="Wingdings" pitchFamily="2" charset="2"/>
              </a:rPr>
              <a:t>  </a:t>
            </a:r>
            <a:r>
              <a:rPr kumimoji="0" lang="en-US" altLang="zh-CN" dirty="0" smtClean="0">
                <a:sym typeface="Wingdings" pitchFamily="2" charset="2"/>
              </a:rPr>
              <a:t>57</a:t>
            </a:r>
          </a:p>
          <a:p>
            <a:r>
              <a:rPr kumimoji="0" lang="en-US" altLang="zh-CN" u="sng" dirty="0">
                <a:sym typeface="Wingdings" pitchFamily="2" charset="2"/>
              </a:rPr>
              <a:t>25</a:t>
            </a:r>
            <a:r>
              <a:rPr kumimoji="0" lang="en-US" altLang="zh-CN" dirty="0">
                <a:sym typeface="Wingdings" pitchFamily="2" charset="2"/>
              </a:rPr>
              <a:t>  25  </a:t>
            </a:r>
            <a:r>
              <a:rPr kumimoji="0" lang="en-US" altLang="zh-CN" b="1" dirty="0">
                <a:solidFill>
                  <a:srgbClr val="C00000"/>
                </a:solidFill>
                <a:sym typeface="Wingdings" pitchFamily="2" charset="2"/>
              </a:rPr>
              <a:t>36</a:t>
            </a:r>
            <a:r>
              <a:rPr kumimoji="0" lang="en-US" altLang="zh-CN" dirty="0">
                <a:sym typeface="Wingdings" pitchFamily="2" charset="2"/>
              </a:rPr>
              <a:t>  12  65   </a:t>
            </a:r>
            <a:r>
              <a:rPr kumimoji="0" lang="en-US" altLang="zh-CN" b="1" dirty="0">
                <a:sym typeface="Wingdings" pitchFamily="2" charset="2"/>
              </a:rPr>
              <a:t>48</a:t>
            </a:r>
            <a:r>
              <a:rPr kumimoji="0" lang="en-US" altLang="zh-CN" dirty="0">
                <a:sym typeface="Wingdings" pitchFamily="2" charset="2"/>
              </a:rPr>
              <a:t>  </a:t>
            </a:r>
            <a:r>
              <a:rPr kumimoji="0" lang="en-US" altLang="zh-CN" dirty="0" smtClean="0">
                <a:sym typeface="Wingdings" pitchFamily="2" charset="2"/>
              </a:rPr>
              <a:t>57</a:t>
            </a:r>
          </a:p>
          <a:p>
            <a:r>
              <a:rPr kumimoji="0" lang="en-US" altLang="zh-CN" u="sng" dirty="0">
                <a:sym typeface="Wingdings" pitchFamily="2" charset="2"/>
              </a:rPr>
              <a:t>25</a:t>
            </a:r>
            <a:r>
              <a:rPr kumimoji="0" lang="en-US" altLang="zh-CN" dirty="0">
                <a:sym typeface="Wingdings" pitchFamily="2" charset="2"/>
              </a:rPr>
              <a:t>  25  </a:t>
            </a:r>
            <a:r>
              <a:rPr kumimoji="0" lang="en-US" altLang="zh-CN" b="1" dirty="0">
                <a:sym typeface="Wingdings" pitchFamily="2" charset="2"/>
              </a:rPr>
              <a:t>12</a:t>
            </a:r>
            <a:r>
              <a:rPr kumimoji="0" lang="en-US" altLang="zh-CN" dirty="0">
                <a:sym typeface="Wingdings" pitchFamily="2" charset="2"/>
              </a:rPr>
              <a:t>  </a:t>
            </a:r>
            <a:r>
              <a:rPr kumimoji="0" lang="en-US" altLang="zh-CN" b="1" dirty="0">
                <a:solidFill>
                  <a:srgbClr val="C00000"/>
                </a:solidFill>
                <a:sym typeface="Wingdings" pitchFamily="2" charset="2"/>
              </a:rPr>
              <a:t>36</a:t>
            </a:r>
            <a:r>
              <a:rPr kumimoji="0" lang="en-US" altLang="zh-CN" dirty="0">
                <a:sym typeface="Wingdings" pitchFamily="2" charset="2"/>
              </a:rPr>
              <a:t>  65   48  57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868144" y="908720"/>
            <a:ext cx="0" cy="504056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>
            <a:off x="2051720" y="1718164"/>
            <a:ext cx="0" cy="504056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5148064" y="2276872"/>
            <a:ext cx="0" cy="504056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3275856" y="2996952"/>
            <a:ext cx="0" cy="504056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42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09 L -0.07084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0.12604 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14184 0.0053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7865 -0.0050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25538"/>
            <a:ext cx="8316416" cy="5327650"/>
          </a:xfrm>
        </p:spPr>
        <p:txBody>
          <a:bodyPr/>
          <a:lstStyle/>
          <a:p>
            <a:pPr lvl="1"/>
            <a:r>
              <a:rPr lang="zh-CN" altLang="en-US" sz="2200" dirty="0"/>
              <a:t>整个快排的思想：	</a:t>
            </a:r>
          </a:p>
          <a:p>
            <a:pPr lvl="2"/>
            <a:r>
              <a:rPr kumimoji="0" lang="zh-CN" altLang="en-US" sz="2200" dirty="0"/>
              <a:t>以快排区间</a:t>
            </a:r>
            <a:r>
              <a:rPr kumimoji="0" lang="en-US" altLang="zh-CN" sz="2200" dirty="0" err="1"/>
              <a:t>L.elem</a:t>
            </a:r>
            <a:r>
              <a:rPr kumimoji="0" lang="en-US" altLang="zh-CN" sz="2200" dirty="0"/>
              <a:t>[low……high]</a:t>
            </a:r>
            <a:r>
              <a:rPr kumimoji="0" lang="zh-CN" altLang="en-US" sz="2200" dirty="0"/>
              <a:t>的元素</a:t>
            </a:r>
            <a:r>
              <a:rPr kumimoji="0" lang="en-US" altLang="zh-CN" sz="2200" dirty="0" err="1"/>
              <a:t>L.elem</a:t>
            </a:r>
            <a:r>
              <a:rPr kumimoji="0" lang="en-US" altLang="zh-CN" sz="2200" dirty="0"/>
              <a:t>[low]</a:t>
            </a:r>
            <a:r>
              <a:rPr kumimoji="0" lang="zh-CN" altLang="en-US" sz="2200" dirty="0"/>
              <a:t>为基准，通过一趟快排将之划分为两个子区间：</a:t>
            </a:r>
            <a:r>
              <a:rPr kumimoji="0" lang="en-US" altLang="zh-CN" sz="2200" dirty="0" err="1"/>
              <a:t>L.elem</a:t>
            </a:r>
            <a:r>
              <a:rPr kumimoji="0" lang="en-US" altLang="zh-CN" sz="2200" dirty="0"/>
              <a:t>[1……i-1] &lt;</a:t>
            </a:r>
            <a:r>
              <a:rPr kumimoji="0" lang="en-US" altLang="zh-CN" sz="2200" dirty="0" err="1"/>
              <a:t>L.elem</a:t>
            </a:r>
            <a:r>
              <a:rPr kumimoji="0" lang="en-US" altLang="zh-CN" sz="2200" dirty="0"/>
              <a:t>[</a:t>
            </a:r>
            <a:r>
              <a:rPr kumimoji="0" lang="en-US" altLang="zh-CN" sz="2200" dirty="0" err="1"/>
              <a:t>i</a:t>
            </a:r>
            <a:r>
              <a:rPr kumimoji="0" lang="en-US" altLang="zh-CN" sz="2200" dirty="0"/>
              <a:t>] &lt;</a:t>
            </a:r>
            <a:r>
              <a:rPr kumimoji="0" lang="en-US" altLang="zh-CN" sz="2200" dirty="0" err="1"/>
              <a:t>L.elem</a:t>
            </a:r>
            <a:r>
              <a:rPr kumimoji="0" lang="en-US" altLang="zh-CN" sz="2200" dirty="0"/>
              <a:t>[i+1……high]</a:t>
            </a:r>
          </a:p>
          <a:p>
            <a:pPr lvl="2"/>
            <a:r>
              <a:rPr kumimoji="0" lang="zh-CN" altLang="en-US" sz="2200" dirty="0"/>
              <a:t>对左、右区间</a:t>
            </a:r>
            <a:r>
              <a:rPr kumimoji="0" lang="zh-CN" altLang="en-US" sz="2200" dirty="0" smtClean="0"/>
              <a:t>重复</a:t>
            </a:r>
            <a:r>
              <a:rPr kumimoji="0" lang="zh-CN" altLang="en-US" sz="2200" dirty="0"/>
              <a:t>上一步</a:t>
            </a:r>
            <a:r>
              <a:rPr kumimoji="0" lang="zh-CN" altLang="en-US" sz="2200" dirty="0" smtClean="0"/>
              <a:t>，</a:t>
            </a:r>
            <a:r>
              <a:rPr kumimoji="0" lang="zh-CN" altLang="en-US" sz="2200" dirty="0"/>
              <a:t>至各个子区间中</a:t>
            </a:r>
            <a:r>
              <a:rPr kumimoji="0" lang="zh-CN" altLang="en-US" sz="2200" dirty="0">
                <a:solidFill>
                  <a:srgbClr val="C00000"/>
                </a:solidFill>
              </a:rPr>
              <a:t>只有一个元素（</a:t>
            </a:r>
            <a:r>
              <a:rPr kumimoji="0" lang="en-US" altLang="zh-CN" sz="2200" dirty="0">
                <a:solidFill>
                  <a:srgbClr val="C00000"/>
                </a:solidFill>
              </a:rPr>
              <a:t>low==high</a:t>
            </a:r>
            <a:r>
              <a:rPr kumimoji="0" lang="zh-CN" altLang="en-US" sz="2200" dirty="0">
                <a:solidFill>
                  <a:srgbClr val="C00000"/>
                </a:solidFill>
              </a:rPr>
              <a:t>）为止</a:t>
            </a:r>
          </a:p>
          <a:p>
            <a:pPr lvl="1"/>
            <a:r>
              <a:rPr kumimoji="0" lang="zh-CN" altLang="en-US" sz="2200" dirty="0"/>
              <a:t>算法解释：</a:t>
            </a:r>
          </a:p>
          <a:p>
            <a:pPr lvl="1"/>
            <a:r>
              <a:rPr kumimoji="0" lang="zh-CN" altLang="en-US" sz="2200" dirty="0"/>
              <a:t>思考题：</a:t>
            </a:r>
            <a:r>
              <a:rPr kumimoji="0" lang="zh-CN" altLang="en-US" sz="2200" dirty="0">
                <a:solidFill>
                  <a:srgbClr val="FF6600"/>
                </a:solidFill>
              </a:rPr>
              <a:t>将快排改为非递归程序</a:t>
            </a:r>
          </a:p>
          <a:p>
            <a:pPr lvl="1"/>
            <a:r>
              <a:rPr kumimoji="0" lang="zh-CN" altLang="en-US" sz="2200" dirty="0"/>
              <a:t>时间复杂度：</a:t>
            </a:r>
          </a:p>
          <a:p>
            <a:pPr lvl="2"/>
            <a:r>
              <a:rPr kumimoji="0" lang="en-US" altLang="zh-CN" sz="2200" b="1" dirty="0">
                <a:solidFill>
                  <a:srgbClr val="C00000"/>
                </a:solidFill>
              </a:rPr>
              <a:t>O</a:t>
            </a:r>
            <a:r>
              <a:rPr kumimoji="0" lang="zh-CN" altLang="en-US" sz="2200" b="1" dirty="0">
                <a:solidFill>
                  <a:srgbClr val="C00000"/>
                </a:solidFill>
              </a:rPr>
              <a:t>（</a:t>
            </a:r>
            <a:r>
              <a:rPr kumimoji="0" lang="en-US" altLang="zh-CN" sz="2200" b="1" dirty="0" smtClean="0">
                <a:solidFill>
                  <a:srgbClr val="C00000"/>
                </a:solidFill>
              </a:rPr>
              <a:t>nlog</a:t>
            </a:r>
            <a:r>
              <a:rPr kumimoji="0" lang="en-US" altLang="zh-CN" sz="2200" b="1" baseline="-25000" dirty="0" smtClean="0">
                <a:solidFill>
                  <a:srgbClr val="C00000"/>
                </a:solidFill>
              </a:rPr>
              <a:t>2</a:t>
            </a:r>
            <a:r>
              <a:rPr kumimoji="0" lang="en-US" altLang="zh-CN" sz="2200" b="1" dirty="0" smtClean="0">
                <a:solidFill>
                  <a:srgbClr val="C00000"/>
                </a:solidFill>
              </a:rPr>
              <a:t>n</a:t>
            </a:r>
            <a:r>
              <a:rPr kumimoji="0" lang="en-US" altLang="zh-CN" sz="2200" b="1" dirty="0">
                <a:solidFill>
                  <a:srgbClr val="C00000"/>
                </a:solidFill>
              </a:rPr>
              <a:t>)</a:t>
            </a:r>
            <a:r>
              <a:rPr kumimoji="0" lang="zh-CN" altLang="en-US" sz="2200" b="1" dirty="0">
                <a:solidFill>
                  <a:srgbClr val="C00000"/>
                </a:solidFill>
              </a:rPr>
              <a:t>：平均情况下</a:t>
            </a:r>
            <a:r>
              <a:rPr kumimoji="0" lang="zh-CN" altLang="en-US" sz="2800" b="1" dirty="0">
                <a:solidFill>
                  <a:srgbClr val="002060"/>
                </a:solidFill>
              </a:rPr>
              <a:t>最快</a:t>
            </a:r>
          </a:p>
          <a:p>
            <a:pPr lvl="2"/>
            <a:r>
              <a:rPr kumimoji="0" lang="zh-CN" altLang="en-US" sz="2200" dirty="0"/>
              <a:t>最坏</a:t>
            </a:r>
            <a:r>
              <a:rPr kumimoji="0" lang="zh-CN" altLang="en-US" sz="2200" dirty="0" smtClean="0"/>
              <a:t>情况</a:t>
            </a:r>
            <a:r>
              <a:rPr kumimoji="0" lang="en-US" altLang="zh-CN" sz="2200" dirty="0" smtClean="0"/>
              <a:t>: O</a:t>
            </a:r>
            <a:r>
              <a:rPr kumimoji="0" lang="zh-CN" altLang="en-US" sz="2200" dirty="0"/>
              <a:t>（</a:t>
            </a:r>
            <a:r>
              <a:rPr kumimoji="0" lang="en-US" altLang="zh-CN" sz="2200" dirty="0"/>
              <a:t>n</a:t>
            </a:r>
            <a:r>
              <a:rPr kumimoji="0" lang="en-US" altLang="zh-CN" sz="2200" baseline="30000" dirty="0"/>
              <a:t>2</a:t>
            </a:r>
            <a:r>
              <a:rPr kumimoji="0" lang="zh-CN" altLang="en-US" sz="2200" dirty="0" smtClean="0"/>
              <a:t>）待</a:t>
            </a:r>
            <a:r>
              <a:rPr kumimoji="0" lang="zh-CN" altLang="en-US" sz="2200" dirty="0"/>
              <a:t>排序列有序（正</a:t>
            </a:r>
            <a:r>
              <a:rPr kumimoji="0" lang="en-US" altLang="zh-CN" sz="2200" dirty="0"/>
              <a:t>/</a:t>
            </a:r>
            <a:r>
              <a:rPr kumimoji="0" lang="zh-CN" altLang="en-US" sz="2200" dirty="0"/>
              <a:t>逆）蜕化为冒泡法</a:t>
            </a:r>
          </a:p>
          <a:p>
            <a:pPr lvl="2"/>
            <a:r>
              <a:rPr kumimoji="0" lang="zh-CN" altLang="en-US" sz="2200" dirty="0"/>
              <a:t>为避免上述情况，基准元素采用 “ </a:t>
            </a:r>
            <a:r>
              <a:rPr kumimoji="0" lang="zh-CN" altLang="en-US" sz="2200" dirty="0">
                <a:solidFill>
                  <a:srgbClr val="C00000"/>
                </a:solidFill>
              </a:rPr>
              <a:t>三者取中</a:t>
            </a:r>
            <a:r>
              <a:rPr kumimoji="0" lang="zh-CN" altLang="en-US" sz="2200" dirty="0"/>
              <a:t> ” 法 </a:t>
            </a:r>
          </a:p>
          <a:p>
            <a:pPr lvl="2"/>
            <a:endParaRPr kumimoji="0" lang="en-US" altLang="zh-CN" sz="2200" dirty="0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6804248" y="3647688"/>
            <a:ext cx="1828800" cy="838200"/>
          </a:xfrm>
          <a:prstGeom prst="cloudCallout">
            <a:avLst>
              <a:gd name="adj1" fmla="val -10277"/>
              <a:gd name="adj2" fmla="val -10905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/>
              <a:t>递归出口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6172200" y="332656"/>
            <a:ext cx="1828800" cy="914400"/>
          </a:xfrm>
          <a:prstGeom prst="wedgeEllipseCallout">
            <a:avLst>
              <a:gd name="adj1" fmla="val -126319"/>
              <a:gd name="adj2" fmla="val 201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/>
              <a:t>递归调用</a:t>
            </a:r>
          </a:p>
          <a:p>
            <a:pPr algn="ctr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280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4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/>
              <a:t>空间复杂度：堆栈的深度（递归的层次）	</a:t>
            </a:r>
          </a:p>
          <a:p>
            <a:pPr lvl="2"/>
            <a:r>
              <a:rPr lang="zh-CN" altLang="en-US"/>
              <a:t>一般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log n</a:t>
            </a:r>
            <a:r>
              <a:rPr lang="zh-CN" altLang="en-US"/>
              <a:t>）</a:t>
            </a:r>
          </a:p>
          <a:p>
            <a:pPr lvl="2"/>
            <a:r>
              <a:rPr lang="zh-CN" altLang="en-US"/>
              <a:t>最坏：</a:t>
            </a:r>
            <a:r>
              <a:rPr lang="en-US" altLang="zh-CN"/>
              <a:t>n</a:t>
            </a:r>
          </a:p>
          <a:p>
            <a:pPr lvl="1"/>
            <a:r>
              <a:rPr lang="zh-CN" altLang="en-US"/>
              <a:t>稳定性：不稳定</a:t>
            </a:r>
          </a:p>
        </p:txBody>
      </p:sp>
    </p:spTree>
    <p:extLst>
      <p:ext uri="{BB962C8B-B14F-4D97-AF65-F5344CB8AC3E}">
        <p14:creationId xmlns:p14="http://schemas.microsoft.com/office/powerpoint/2010/main" val="124833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快速</a:t>
            </a:r>
            <a:r>
              <a:rPr lang="zh-CN" altLang="zh-CN" dirty="0" smtClean="0"/>
              <a:t>排序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作业规范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402432"/>
            <a:ext cx="8244408" cy="4114800"/>
          </a:xfrm>
        </p:spPr>
        <p:txBody>
          <a:bodyPr/>
          <a:lstStyle/>
          <a:p>
            <a:pPr lvl="0"/>
            <a:r>
              <a:rPr lang="zh-CN" altLang="zh-CN" dirty="0"/>
              <a:t>快速排序</a:t>
            </a:r>
            <a:endParaRPr lang="zh-CN" altLang="zh-CN" sz="2400" dirty="0"/>
          </a:p>
          <a:p>
            <a:pPr lvl="1"/>
            <a:r>
              <a:rPr lang="en-US" altLang="zh-CN" sz="1800" dirty="0"/>
              <a:t>{</a:t>
            </a:r>
            <a:r>
              <a:rPr lang="en-US" altLang="zh-CN" sz="1800" dirty="0" smtClean="0"/>
              <a:t>37</a:t>
            </a:r>
            <a:r>
              <a:rPr lang="en-US" altLang="zh-CN" sz="1800" dirty="0"/>
              <a:t>	12	51	23	88	44	4	</a:t>
            </a:r>
            <a:r>
              <a:rPr lang="en-US" altLang="zh-CN" sz="1800" dirty="0" smtClean="0"/>
              <a:t>103}</a:t>
            </a:r>
            <a:endParaRPr lang="zh-CN" altLang="zh-CN" sz="1800" dirty="0"/>
          </a:p>
          <a:p>
            <a:pPr lvl="2"/>
            <a:r>
              <a:rPr lang="en-US" altLang="zh-CN" sz="1800" b="1" dirty="0">
                <a:solidFill>
                  <a:srgbClr val="C00000"/>
                </a:solidFill>
              </a:rPr>
              <a:t>4</a:t>
            </a:r>
            <a:r>
              <a:rPr lang="en-US" altLang="zh-CN" sz="1800" dirty="0"/>
              <a:t>	12	51	23	88	44	</a:t>
            </a:r>
            <a:r>
              <a:rPr lang="en-US" altLang="zh-CN" sz="1800" b="1" dirty="0">
                <a:solidFill>
                  <a:srgbClr val="C00000"/>
                </a:solidFill>
              </a:rPr>
              <a:t>37</a:t>
            </a:r>
            <a:r>
              <a:rPr lang="en-US" altLang="zh-CN" sz="1800" dirty="0"/>
              <a:t>	103 </a:t>
            </a:r>
            <a:r>
              <a:rPr lang="zh-CN" altLang="zh-CN" sz="1800" dirty="0"/>
              <a:t>（中间步骤可</a:t>
            </a:r>
            <a:r>
              <a:rPr lang="zh-CN" altLang="zh-CN" sz="1800" dirty="0" smtClean="0"/>
              <a:t>免</a:t>
            </a:r>
            <a:r>
              <a:rPr lang="zh-CN" altLang="en-US" sz="1800" dirty="0" smtClean="0"/>
              <a:t>，如果写出给中间分</a:t>
            </a:r>
            <a:r>
              <a:rPr lang="zh-CN" altLang="zh-CN" sz="1800" dirty="0" smtClean="0"/>
              <a:t>）</a:t>
            </a:r>
            <a:endParaRPr lang="zh-CN" altLang="zh-CN" sz="1800" dirty="0"/>
          </a:p>
          <a:p>
            <a:pPr lvl="2"/>
            <a:r>
              <a:rPr lang="en-US" altLang="zh-CN" sz="1800" dirty="0"/>
              <a:t>4	12	</a:t>
            </a:r>
            <a:r>
              <a:rPr lang="en-US" altLang="zh-CN" sz="1800" b="1" dirty="0">
                <a:solidFill>
                  <a:srgbClr val="C00000"/>
                </a:solidFill>
              </a:rPr>
              <a:t>37</a:t>
            </a:r>
            <a:r>
              <a:rPr lang="en-US" altLang="zh-CN" sz="1800" dirty="0"/>
              <a:t>	23	88	44	</a:t>
            </a:r>
            <a:r>
              <a:rPr lang="en-US" altLang="zh-CN" sz="1800" b="1" dirty="0">
                <a:solidFill>
                  <a:srgbClr val="C00000"/>
                </a:solidFill>
              </a:rPr>
              <a:t>51</a:t>
            </a:r>
            <a:r>
              <a:rPr lang="en-US" altLang="zh-CN" sz="1800" dirty="0"/>
              <a:t>	103</a:t>
            </a:r>
            <a:endParaRPr lang="zh-CN" altLang="zh-CN" sz="1800" dirty="0"/>
          </a:p>
          <a:p>
            <a:pPr lvl="2"/>
            <a:r>
              <a:rPr lang="en-US" altLang="zh-CN" sz="1800" dirty="0" smtClean="0"/>
              <a:t>{4</a:t>
            </a:r>
            <a:r>
              <a:rPr lang="en-US" altLang="zh-CN" sz="1800" dirty="0"/>
              <a:t>	12	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23</a:t>
            </a:r>
            <a:r>
              <a:rPr lang="en-US" altLang="zh-CN" sz="1800" dirty="0" smtClean="0"/>
              <a:t>}</a:t>
            </a:r>
            <a:r>
              <a:rPr lang="en-US" altLang="zh-CN" sz="1800" dirty="0"/>
              <a:t>	</a:t>
            </a:r>
            <a:r>
              <a:rPr lang="en-US" altLang="zh-CN" sz="1800" b="1" dirty="0">
                <a:solidFill>
                  <a:srgbClr val="C00000"/>
                </a:solidFill>
              </a:rPr>
              <a:t>37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{88</a:t>
            </a:r>
            <a:r>
              <a:rPr lang="en-US" altLang="zh-CN" sz="1800" dirty="0"/>
              <a:t>	44	51	</a:t>
            </a:r>
            <a:r>
              <a:rPr lang="en-US" altLang="zh-CN" sz="1800" dirty="0" smtClean="0"/>
              <a:t>103}</a:t>
            </a:r>
            <a:endParaRPr lang="zh-CN" altLang="zh-CN" sz="1800" dirty="0"/>
          </a:p>
          <a:p>
            <a:pPr lvl="1"/>
            <a:r>
              <a:rPr lang="en-US" altLang="zh-CN" sz="1800" dirty="0" smtClean="0"/>
              <a:t>4	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{12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23}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37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{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51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44}</a:t>
            </a:r>
            <a:r>
              <a:rPr lang="en-US" altLang="zh-CN" sz="1800" dirty="0"/>
              <a:t>	</a:t>
            </a:r>
            <a:r>
              <a:rPr lang="en-US" altLang="zh-CN" sz="1800" b="1" dirty="0">
                <a:solidFill>
                  <a:srgbClr val="C00000"/>
                </a:solidFill>
              </a:rPr>
              <a:t>88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103</a:t>
            </a:r>
            <a:endParaRPr lang="zh-CN" altLang="zh-CN" sz="1800" dirty="0"/>
          </a:p>
          <a:p>
            <a:pPr lvl="1"/>
            <a:r>
              <a:rPr lang="en-US" altLang="zh-CN" sz="1800" dirty="0"/>
              <a:t>4	</a:t>
            </a:r>
            <a:r>
              <a:rPr lang="en-US" altLang="zh-CN" sz="1800" dirty="0" smtClean="0"/>
              <a:t>	12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23</a:t>
            </a:r>
            <a:r>
              <a:rPr lang="en-US" altLang="zh-CN" sz="1800" dirty="0"/>
              <a:t>	37	</a:t>
            </a:r>
            <a:r>
              <a:rPr lang="en-US" altLang="zh-CN" sz="1800" dirty="0" smtClean="0"/>
              <a:t>44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51</a:t>
            </a:r>
            <a:r>
              <a:rPr lang="en-US" altLang="zh-CN" sz="1800" dirty="0"/>
              <a:t>	88	103</a:t>
            </a:r>
            <a:endParaRPr lang="zh-CN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0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排序</a:t>
            </a:r>
            <a:endParaRPr lang="zh-CN" altLang="zh-CN" sz="4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概述</a:t>
            </a:r>
          </a:p>
          <a:p>
            <a:r>
              <a:rPr lang="zh-CN" altLang="en-US"/>
              <a:t>插入排序</a:t>
            </a:r>
          </a:p>
          <a:p>
            <a:r>
              <a:rPr lang="zh-CN" altLang="en-US"/>
              <a:t>交换排序</a:t>
            </a:r>
          </a:p>
          <a:p>
            <a:r>
              <a:rPr lang="zh-CN" altLang="en-US"/>
              <a:t>选择排序</a:t>
            </a:r>
          </a:p>
          <a:p>
            <a:r>
              <a:rPr lang="zh-CN" altLang="en-US"/>
              <a:t>归并排序</a:t>
            </a:r>
          </a:p>
          <a:p>
            <a:r>
              <a:rPr lang="zh-CN" altLang="en-US"/>
              <a:t>基数排序</a:t>
            </a:r>
          </a:p>
        </p:txBody>
      </p:sp>
    </p:spTree>
    <p:extLst>
      <p:ext uri="{BB962C8B-B14F-4D97-AF65-F5344CB8AC3E}">
        <p14:creationId xmlns:p14="http://schemas.microsoft.com/office/powerpoint/2010/main" val="25534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83768" y="332656"/>
            <a:ext cx="6658645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/>
              <a:t>考</a:t>
            </a:r>
            <a:r>
              <a:rPr lang="zh-CN" altLang="en-US" sz="6000" dirty="0" smtClean="0"/>
              <a:t>前复习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按算法设计的复杂性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考点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44375" y="1341439"/>
            <a:ext cx="7991476" cy="4710114"/>
            <a:chOff x="-413" y="1187"/>
            <a:chExt cx="5034" cy="2967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13" y="1766"/>
              <a:ext cx="888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dirty="0" smtClean="0">
                  <a:latin typeface="+mj-lt"/>
                  <a:ea typeface="+mj-ea"/>
                </a:rPr>
                <a:t>简单排序 </a:t>
              </a:r>
              <a:r>
                <a:rPr lang="en-US" altLang="zh-CN" sz="2200" dirty="0" smtClean="0">
                  <a:latin typeface="+mj-lt"/>
                  <a:ea typeface="+mj-ea"/>
                </a:rPr>
                <a:t>(</a:t>
              </a:r>
              <a:r>
                <a:rPr lang="zh-CN" altLang="en-US" sz="2200" dirty="0" smtClean="0">
                  <a:latin typeface="+mj-lt"/>
                  <a:ea typeface="+mj-ea"/>
                </a:rPr>
                <a:t>平均计算复杂度高</a:t>
              </a:r>
              <a:r>
                <a:rPr lang="en-US" altLang="zh-CN" sz="2200" dirty="0" smtClean="0">
                  <a:latin typeface="+mj-lt"/>
                  <a:ea typeface="+mj-ea"/>
                </a:rPr>
                <a:t>) </a:t>
              </a:r>
              <a:r>
                <a:rPr lang="zh-CN" altLang="en-US" sz="2200" dirty="0" smtClean="0">
                  <a:latin typeface="+mj-lt"/>
                  <a:ea typeface="+mj-ea"/>
                </a:rPr>
                <a:t>比较</a:t>
              </a:r>
              <a:r>
                <a:rPr lang="en-US" altLang="zh-CN" sz="2200" dirty="0" smtClean="0">
                  <a:latin typeface="+mj-lt"/>
                  <a:ea typeface="+mj-ea"/>
                </a:rPr>
                <a:t>+</a:t>
              </a:r>
              <a:r>
                <a:rPr lang="zh-CN" altLang="en-US" sz="2200" dirty="0" smtClean="0">
                  <a:latin typeface="+mj-lt"/>
                  <a:ea typeface="+mj-ea"/>
                </a:rPr>
                <a:t>移动次数</a:t>
              </a:r>
              <a:endParaRPr lang="zh-CN" altLang="en-US" sz="2200" dirty="0">
                <a:latin typeface="+mj-lt"/>
                <a:ea typeface="+mj-ea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39" y="3456"/>
              <a:ext cx="873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dirty="0" smtClean="0">
                  <a:latin typeface="+mj-lt"/>
                  <a:ea typeface="+mj-ea"/>
                </a:rPr>
                <a:t>复杂排序</a:t>
              </a:r>
              <a:r>
                <a:rPr lang="en-US" altLang="zh-CN" sz="2200" dirty="0" smtClean="0">
                  <a:latin typeface="+mj-lt"/>
                  <a:ea typeface="+mj-ea"/>
                </a:rPr>
                <a:t>(</a:t>
              </a:r>
              <a:r>
                <a:rPr lang="zh-CN" altLang="en-US" sz="2200" dirty="0" smtClean="0">
                  <a:latin typeface="+mj-lt"/>
                  <a:ea typeface="+mj-ea"/>
                </a:rPr>
                <a:t>平均计算复杂度低</a:t>
              </a:r>
              <a:r>
                <a:rPr lang="en-US" altLang="zh-CN" sz="2200" dirty="0" smtClean="0">
                  <a:latin typeface="+mj-lt"/>
                  <a:ea typeface="+mj-ea"/>
                </a:rPr>
                <a:t>)</a:t>
              </a:r>
              <a:endParaRPr lang="zh-CN" altLang="en-US" sz="2200" dirty="0">
                <a:latin typeface="+mj-lt"/>
                <a:ea typeface="+mj-ea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54" y="1187"/>
              <a:ext cx="307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+mj-lt"/>
                  <a:ea typeface="+mj-ea"/>
                </a:rPr>
                <a:t> </a:t>
              </a:r>
              <a:r>
                <a:rPr lang="zh-CN" altLang="en-US" sz="2400" dirty="0" smtClean="0">
                  <a:latin typeface="+mj-lt"/>
                  <a:ea typeface="+mj-ea"/>
                </a:rPr>
                <a:t>插入排序</a:t>
              </a:r>
              <a:r>
                <a:rPr lang="en-US" altLang="zh-CN" sz="2400" dirty="0" smtClean="0">
                  <a:latin typeface="+mj-lt"/>
                  <a:ea typeface="+mj-ea"/>
                </a:rPr>
                <a:t>(</a:t>
              </a:r>
              <a:r>
                <a:rPr lang="zh-CN" altLang="en-US" sz="2400" dirty="0">
                  <a:latin typeface="+mj-lt"/>
                  <a:ea typeface="+mj-ea"/>
                </a:rPr>
                <a:t>每</a:t>
              </a:r>
              <a:r>
                <a:rPr lang="zh-CN" altLang="en-US" sz="2400" dirty="0" smtClean="0">
                  <a:latin typeface="+mj-lt"/>
                  <a:ea typeface="+mj-ea"/>
                </a:rPr>
                <a:t>趟将第</a:t>
              </a:r>
              <a:r>
                <a:rPr lang="en-US" altLang="zh-CN" sz="2400" dirty="0" err="1" smtClean="0">
                  <a:latin typeface="+mj-lt"/>
                  <a:ea typeface="+mj-ea"/>
                </a:rPr>
                <a:t>i</a:t>
              </a:r>
              <a:r>
                <a:rPr lang="zh-CN" altLang="en-US" sz="2400" dirty="0" smtClean="0">
                  <a:latin typeface="+mj-lt"/>
                  <a:ea typeface="+mj-ea"/>
                </a:rPr>
                <a:t>位置元素插入前面已经排列有序的位置</a:t>
              </a:r>
              <a:r>
                <a:rPr lang="en-US" altLang="zh-CN" sz="2400" dirty="0" smtClean="0">
                  <a:latin typeface="+mj-lt"/>
                  <a:ea typeface="+mj-ea"/>
                </a:rPr>
                <a:t>)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35" y="1822"/>
              <a:ext cx="31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+mj-lt"/>
                  <a:ea typeface="+mj-ea"/>
                </a:rPr>
                <a:t> </a:t>
              </a:r>
              <a:r>
                <a:rPr lang="zh-CN" altLang="en-US" sz="2400" dirty="0">
                  <a:latin typeface="+mj-lt"/>
                  <a:ea typeface="+mj-ea"/>
                </a:rPr>
                <a:t>选择</a:t>
              </a:r>
              <a:r>
                <a:rPr lang="zh-CN" altLang="en-US" sz="2400" dirty="0" smtClean="0">
                  <a:latin typeface="+mj-lt"/>
                  <a:ea typeface="+mj-ea"/>
                </a:rPr>
                <a:t>排序</a:t>
              </a:r>
              <a:r>
                <a:rPr lang="en-US" altLang="zh-CN" sz="2400" dirty="0" smtClean="0">
                  <a:latin typeface="+mj-lt"/>
                  <a:ea typeface="+mj-ea"/>
                </a:rPr>
                <a:t>(</a:t>
              </a:r>
              <a:r>
                <a:rPr lang="zh-CN" altLang="en-US" sz="2400" dirty="0" smtClean="0">
                  <a:latin typeface="+mj-lt"/>
                  <a:ea typeface="+mj-ea"/>
                </a:rPr>
                <a:t>每次</a:t>
              </a:r>
              <a:r>
                <a:rPr lang="zh-CN" altLang="en-US" sz="2400" dirty="0">
                  <a:latin typeface="+mj-lt"/>
                  <a:ea typeface="+mj-ea"/>
                </a:rPr>
                <a:t>从未</a:t>
              </a:r>
              <a:r>
                <a:rPr lang="zh-CN" altLang="en-US" sz="2400" dirty="0" smtClean="0">
                  <a:latin typeface="+mj-lt"/>
                  <a:ea typeface="+mj-ea"/>
                </a:rPr>
                <a:t>排序记录</a:t>
              </a:r>
              <a:r>
                <a:rPr lang="zh-CN" altLang="en-US" sz="2400" dirty="0">
                  <a:latin typeface="+mj-lt"/>
                  <a:ea typeface="+mj-ea"/>
                </a:rPr>
                <a:t>中挑出最小</a:t>
              </a:r>
              <a:r>
                <a:rPr lang="en-US" altLang="zh-CN" sz="2400" dirty="0">
                  <a:latin typeface="+mj-lt"/>
                  <a:ea typeface="+mj-ea"/>
                </a:rPr>
                <a:t>/</a:t>
              </a:r>
              <a:r>
                <a:rPr lang="zh-CN" altLang="en-US" sz="2400" dirty="0" smtClean="0">
                  <a:latin typeface="+mj-lt"/>
                  <a:ea typeface="+mj-ea"/>
                </a:rPr>
                <a:t>大元素，加入已</a:t>
              </a:r>
              <a:r>
                <a:rPr lang="zh-CN" altLang="en-US" sz="2400" dirty="0">
                  <a:latin typeface="+mj-lt"/>
                  <a:ea typeface="+mj-ea"/>
                </a:rPr>
                <a:t>排序记录末尾</a:t>
              </a:r>
              <a:r>
                <a:rPr lang="en-US" altLang="zh-CN" sz="2400" dirty="0" smtClean="0">
                  <a:latin typeface="+mj-lt"/>
                  <a:ea typeface="+mj-ea"/>
                </a:rPr>
                <a:t>)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492" y="2457"/>
              <a:ext cx="309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+mj-lt"/>
                  <a:ea typeface="+mj-ea"/>
                </a:rPr>
                <a:t>冒泡排序</a:t>
              </a:r>
              <a:r>
                <a:rPr lang="en-US" altLang="zh-CN" sz="2400" dirty="0" smtClean="0">
                  <a:latin typeface="+mj-lt"/>
                  <a:ea typeface="+mj-ea"/>
                </a:rPr>
                <a:t>(</a:t>
              </a:r>
              <a:r>
                <a:rPr lang="zh-CN" altLang="en-US" sz="2400" dirty="0" smtClean="0">
                  <a:latin typeface="+mj-lt"/>
                  <a:ea typeface="+mj-ea"/>
                </a:rPr>
                <a:t>每趟依次进行相邻元素比较，把大元素向后换，排好最大的</a:t>
              </a:r>
              <a:r>
                <a:rPr lang="en-US" altLang="zh-CN" sz="2400" dirty="0" smtClean="0">
                  <a:latin typeface="+mj-lt"/>
                  <a:ea typeface="+mj-ea"/>
                </a:rPr>
                <a:t>)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2" name="AutoShape 11"/>
            <p:cNvSpPr>
              <a:spLocks/>
            </p:cNvSpPr>
            <p:nvPr/>
          </p:nvSpPr>
          <p:spPr bwMode="auto">
            <a:xfrm>
              <a:off x="1356" y="1344"/>
              <a:ext cx="192" cy="1152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545" y="3072"/>
              <a:ext cx="30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+mj-lt"/>
                  <a:ea typeface="+mj-ea"/>
                </a:rPr>
                <a:t>快速</a:t>
              </a:r>
              <a:r>
                <a:rPr lang="zh-CN" altLang="en-US" sz="2400" dirty="0" smtClean="0">
                  <a:latin typeface="+mj-lt"/>
                  <a:ea typeface="+mj-ea"/>
                </a:rPr>
                <a:t>排序</a:t>
              </a:r>
              <a:r>
                <a:rPr lang="en-US" altLang="zh-CN" sz="2400" dirty="0" smtClean="0">
                  <a:latin typeface="+mj-lt"/>
                  <a:ea typeface="+mj-ea"/>
                </a:rPr>
                <a:t>(</a:t>
              </a:r>
              <a:r>
                <a:rPr lang="zh-CN" altLang="en-US" sz="2400" dirty="0" smtClean="0">
                  <a:latin typeface="+mj-lt"/>
                  <a:ea typeface="+mj-ea"/>
                </a:rPr>
                <a:t>每次把一个元素放好</a:t>
              </a:r>
              <a:r>
                <a:rPr lang="en-US" altLang="zh-CN" sz="2400" dirty="0" smtClean="0">
                  <a:latin typeface="+mj-lt"/>
                  <a:ea typeface="+mj-ea"/>
                </a:rPr>
                <a:t>)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548" y="3399"/>
              <a:ext cx="2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+mj-lt"/>
                  <a:ea typeface="+mj-ea"/>
                </a:rPr>
                <a:t>堆排序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545" y="3706"/>
              <a:ext cx="2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+mj-lt"/>
                  <a:ea typeface="+mj-ea"/>
                </a:rPr>
                <a:t>归并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-413" y="2592"/>
              <a:ext cx="7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latin typeface="+mj-lt"/>
                  <a:ea typeface="+mj-ea"/>
                </a:rPr>
                <a:t>内排序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7" name="AutoShape 16"/>
            <p:cNvSpPr>
              <a:spLocks/>
            </p:cNvSpPr>
            <p:nvPr/>
          </p:nvSpPr>
          <p:spPr bwMode="auto">
            <a:xfrm>
              <a:off x="312" y="1872"/>
              <a:ext cx="240" cy="1728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18" name="AutoShape 17"/>
            <p:cNvSpPr>
              <a:spLocks/>
            </p:cNvSpPr>
            <p:nvPr/>
          </p:nvSpPr>
          <p:spPr bwMode="auto">
            <a:xfrm>
              <a:off x="1401" y="3168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  <p:sp>
        <p:nvSpPr>
          <p:cNvPr id="19" name="AutoShape 11"/>
          <p:cNvSpPr>
            <a:spLocks/>
          </p:cNvSpPr>
          <p:nvPr/>
        </p:nvSpPr>
        <p:spPr bwMode="auto">
          <a:xfrm flipH="1">
            <a:off x="8799189" y="2495553"/>
            <a:ext cx="344811" cy="1828801"/>
          </a:xfrm>
          <a:prstGeom prst="leftBrace">
            <a:avLst>
              <a:gd name="adj1" fmla="val 68750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92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排序算法行能总结</a:t>
            </a:r>
            <a:r>
              <a:rPr lang="en-US" altLang="zh-CN" dirty="0" smtClean="0"/>
              <a:t>(</a:t>
            </a:r>
            <a:r>
              <a:rPr lang="zh-CN" altLang="en-US" dirty="0" smtClean="0"/>
              <a:t>考点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+mj-lt"/>
              <a:ea typeface="+mj-ea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2495"/>
              </p:ext>
            </p:extLst>
          </p:nvPr>
        </p:nvGraphicFramePr>
        <p:xfrm>
          <a:off x="251520" y="1164301"/>
          <a:ext cx="8748464" cy="4712971"/>
        </p:xfrm>
        <a:graphic>
          <a:graphicData uri="http://schemas.openxmlformats.org/drawingml/2006/table">
            <a:tbl>
              <a:tblPr/>
              <a:tblGrid>
                <a:gridCol w="1872208"/>
                <a:gridCol w="1296144"/>
                <a:gridCol w="1339981"/>
                <a:gridCol w="1413377"/>
                <a:gridCol w="1413377"/>
                <a:gridCol w="1413377"/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排序方法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平均情况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最好情况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最坏情况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辅助空间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辅助空间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直接插入排序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O(1)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稳定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简单选择排序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O(1)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稳定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冒泡排序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 (n)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O(1)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稳定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希尔排序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24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1.25</a:t>
                      </a: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2400" b="0" i="0" u="none" strike="noStrike" kern="1200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O(1)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不稳定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快速排序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O(log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n) ~O(n)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递归栈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不稳定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堆排序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 (nlog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O(1)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不稳定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归并排序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O(n)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稳定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写出排序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升序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/>
            <a:r>
              <a:rPr kumimoji="0" lang="zh-CN" altLang="en-US" dirty="0">
                <a:cs typeface="Times New Roman" pitchFamily="18" charset="0"/>
              </a:rPr>
              <a:t>直接</a:t>
            </a:r>
            <a:r>
              <a:rPr kumimoji="0" lang="zh-CN" altLang="en-US" dirty="0" smtClean="0">
                <a:cs typeface="Times New Roman" pitchFamily="18" charset="0"/>
              </a:rPr>
              <a:t>插入、简单</a:t>
            </a:r>
            <a:r>
              <a:rPr lang="zh-CN" altLang="en-US" dirty="0" smtClean="0"/>
              <a:t>选择、冒泡、快速排序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36	12	92	21	88	01	09 </a:t>
            </a:r>
            <a:endParaRPr lang="en-US" altLang="zh-CN" dirty="0"/>
          </a:p>
          <a:p>
            <a:r>
              <a:rPr lang="zh-CN" altLang="en-US" dirty="0" smtClean="0"/>
              <a:t>二、简答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1.(5)</a:t>
            </a:r>
            <a:r>
              <a:rPr lang="zh-CN" altLang="en-US" dirty="0" smtClean="0"/>
              <a:t>快排序（重复上一题）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1.(9) </a:t>
            </a:r>
            <a:r>
              <a:rPr lang="zh-CN" altLang="en-US" dirty="0" smtClean="0"/>
              <a:t>二路归并</a:t>
            </a:r>
            <a:endParaRPr lang="en-US" altLang="zh-CN" dirty="0" smtClean="0"/>
          </a:p>
          <a:p>
            <a:pPr lvl="1"/>
            <a:r>
              <a:rPr lang="en-US" altLang="zh-CN" dirty="0"/>
              <a:t>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7.1 </a:t>
            </a:r>
            <a:r>
              <a:rPr lang="zh-CN" altLang="en-US" sz="4800" dirty="0"/>
              <a:t>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96752"/>
            <a:ext cx="7620000" cy="4114800"/>
          </a:xfrm>
          <a:ln/>
          <a:extLst>
            <a:ext uri="{91240B29-F687-4F45-9708-019B960494DF}">
              <a14:hiddenLine xmlns:a14="http://schemas.microsoft.com/office/drawing/2010/main" w="2857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indent="-533400"/>
            <a:r>
              <a:rPr lang="zh-CN" altLang="en-US" dirty="0"/>
              <a:t>定义：将一组记录（元素）按某个域（关键字）排成有序序列</a:t>
            </a:r>
          </a:p>
          <a:p>
            <a:pPr marL="1174750" lvl="1" indent="-457200"/>
            <a:r>
              <a:rPr lang="zh-CN" altLang="en-US" dirty="0"/>
              <a:t>正序：递增</a:t>
            </a:r>
          </a:p>
          <a:p>
            <a:pPr marL="1174750" lvl="1" indent="-457200"/>
            <a:r>
              <a:rPr lang="zh-CN" altLang="en-US" dirty="0"/>
              <a:t>反序（逆序）：递减</a:t>
            </a:r>
          </a:p>
          <a:p>
            <a:pPr marL="628650" indent="-533400"/>
            <a:r>
              <a:rPr lang="zh-CN" altLang="en-US" dirty="0"/>
              <a:t>排序方法的稳定性：</a:t>
            </a:r>
          </a:p>
          <a:p>
            <a:pPr marL="1174750" lvl="1" indent="-457200"/>
            <a:r>
              <a:rPr lang="zh-CN" altLang="en-US" dirty="0"/>
              <a:t>记录序列</a:t>
            </a:r>
            <a:r>
              <a:rPr lang="en-US" altLang="zh-CN" dirty="0">
                <a:sym typeface="Wingdings" pitchFamily="2" charset="2"/>
              </a:rPr>
              <a:t>{R</a:t>
            </a:r>
            <a:r>
              <a:rPr lang="en-US" altLang="zh-CN" sz="2200" baseline="-25000" dirty="0">
                <a:sym typeface="Wingdings" pitchFamily="2" charset="2"/>
              </a:rPr>
              <a:t>1</a:t>
            </a:r>
            <a:r>
              <a:rPr lang="en-US" altLang="zh-CN" dirty="0">
                <a:sym typeface="Wingdings" pitchFamily="2" charset="2"/>
              </a:rPr>
              <a:t>,R</a:t>
            </a:r>
            <a:r>
              <a:rPr lang="en-US" altLang="zh-CN" sz="2200" baseline="-25000" dirty="0">
                <a:sym typeface="Wingdings" pitchFamily="2" charset="2"/>
              </a:rPr>
              <a:t>2</a:t>
            </a:r>
            <a:r>
              <a:rPr lang="en-US" altLang="zh-CN" dirty="0">
                <a:sym typeface="Wingdings" pitchFamily="2" charset="2"/>
              </a:rPr>
              <a:t>,...,</a:t>
            </a:r>
            <a:r>
              <a:rPr lang="en-US" altLang="zh-CN" dirty="0" err="1">
                <a:sym typeface="Wingdings" pitchFamily="2" charset="2"/>
              </a:rPr>
              <a:t>R</a:t>
            </a:r>
            <a:r>
              <a:rPr lang="en-US" altLang="zh-CN" sz="2200" baseline="-25000" dirty="0" err="1">
                <a:sym typeface="Wingdings" pitchFamily="2" charset="2"/>
              </a:rPr>
              <a:t>n</a:t>
            </a:r>
            <a:r>
              <a:rPr lang="en-US" altLang="zh-CN" dirty="0">
                <a:sym typeface="Wingdings" pitchFamily="2" charset="2"/>
              </a:rPr>
              <a:t>} ——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相应的关键字序列为</a:t>
            </a:r>
            <a:r>
              <a:rPr lang="en-US" altLang="zh-CN" dirty="0">
                <a:sym typeface="Wingdings" pitchFamily="2" charset="2"/>
              </a:rPr>
              <a:t>{k</a:t>
            </a:r>
            <a:r>
              <a:rPr lang="en-US" altLang="zh-CN" baseline="-10000" dirty="0">
                <a:sym typeface="Wingdings" pitchFamily="2" charset="2"/>
              </a:rPr>
              <a:t>1</a:t>
            </a:r>
            <a:r>
              <a:rPr lang="en-US" altLang="zh-CN" dirty="0">
                <a:sym typeface="Wingdings" pitchFamily="2" charset="2"/>
              </a:rPr>
              <a:t>, k</a:t>
            </a:r>
            <a:r>
              <a:rPr lang="en-US" altLang="zh-CN" baseline="-10000" dirty="0">
                <a:sym typeface="Wingdings" pitchFamily="2" charset="2"/>
              </a:rPr>
              <a:t>2</a:t>
            </a:r>
            <a:r>
              <a:rPr lang="en-US" altLang="zh-CN" dirty="0">
                <a:sym typeface="Wingdings" pitchFamily="2" charset="2"/>
              </a:rPr>
              <a:t>,..., </a:t>
            </a:r>
            <a:r>
              <a:rPr lang="en-US" altLang="zh-CN" dirty="0" err="1">
                <a:sym typeface="Wingdings" pitchFamily="2" charset="2"/>
              </a:rPr>
              <a:t>k</a:t>
            </a:r>
            <a:r>
              <a:rPr lang="en-US" altLang="zh-CN" baseline="-10000" dirty="0" err="1">
                <a:sym typeface="Wingdings" pitchFamily="2" charset="2"/>
              </a:rPr>
              <a:t>n</a:t>
            </a:r>
            <a:r>
              <a:rPr lang="en-US" altLang="zh-CN" dirty="0">
                <a:sym typeface="Wingdings" pitchFamily="2" charset="2"/>
              </a:rPr>
              <a:t>}</a:t>
            </a:r>
            <a:r>
              <a:rPr lang="zh-CN" altLang="en-US" dirty="0">
                <a:sym typeface="Wingdings" pitchFamily="2" charset="2"/>
              </a:rPr>
              <a:t>， </a:t>
            </a:r>
          </a:p>
          <a:p>
            <a:pPr marL="1674813" lvl="2" indent="-419100"/>
            <a:r>
              <a:rPr lang="zh-CN" altLang="en-US" dirty="0">
                <a:sym typeface="Wingdings" pitchFamily="2" charset="2"/>
              </a:rPr>
              <a:t>排序前：</a:t>
            </a:r>
            <a:r>
              <a:rPr lang="en-US" altLang="zh-CN" dirty="0" err="1">
                <a:sym typeface="Wingdings" pitchFamily="2" charset="2"/>
              </a:rPr>
              <a:t>k</a:t>
            </a:r>
            <a:r>
              <a:rPr lang="en-US" altLang="zh-CN" baseline="-25000" dirty="0" err="1">
                <a:sym typeface="Wingdings" pitchFamily="2" charset="2"/>
              </a:rPr>
              <a:t>i</a:t>
            </a:r>
            <a:r>
              <a:rPr lang="en-US" altLang="zh-CN" dirty="0">
                <a:sym typeface="Wingdings" pitchFamily="2" charset="2"/>
              </a:rPr>
              <a:t>=</a:t>
            </a:r>
            <a:r>
              <a:rPr lang="en-US" altLang="zh-CN" dirty="0" err="1">
                <a:sym typeface="Wingdings" pitchFamily="2" charset="2"/>
              </a:rPr>
              <a:t>k</a:t>
            </a:r>
            <a:r>
              <a:rPr lang="en-US" altLang="zh-CN" baseline="-25000" dirty="0" err="1">
                <a:sym typeface="Wingdings" pitchFamily="2" charset="2"/>
              </a:rPr>
              <a:t>j</a:t>
            </a:r>
            <a:r>
              <a:rPr lang="zh-CN" altLang="en-US" dirty="0">
                <a:sym typeface="Wingdings" pitchFamily="2" charset="2"/>
              </a:rPr>
              <a:t>时，</a:t>
            </a:r>
            <a:r>
              <a:rPr lang="en-US" altLang="zh-CN" dirty="0" err="1">
                <a:sym typeface="Wingdings" pitchFamily="2" charset="2"/>
              </a:rPr>
              <a:t>R</a:t>
            </a:r>
            <a:r>
              <a:rPr lang="en-US" altLang="zh-CN" baseline="-25000" dirty="0" err="1">
                <a:sym typeface="Wingdings" pitchFamily="2" charset="2"/>
              </a:rPr>
              <a:t>i</a:t>
            </a:r>
            <a:r>
              <a:rPr lang="zh-CN" altLang="en-US" dirty="0">
                <a:sym typeface="Wingdings" pitchFamily="2" charset="2"/>
              </a:rPr>
              <a:t>位于</a:t>
            </a:r>
            <a:r>
              <a:rPr lang="en-US" altLang="zh-CN" dirty="0" err="1">
                <a:sym typeface="Wingdings" pitchFamily="2" charset="2"/>
              </a:rPr>
              <a:t>R</a:t>
            </a:r>
            <a:r>
              <a:rPr lang="en-US" altLang="zh-CN" baseline="-25000" dirty="0" err="1">
                <a:sym typeface="Wingdings" pitchFamily="2" charset="2"/>
              </a:rPr>
              <a:t>j</a:t>
            </a:r>
            <a:r>
              <a:rPr lang="zh-CN" altLang="en-US" dirty="0">
                <a:sym typeface="Wingdings" pitchFamily="2" charset="2"/>
              </a:rPr>
              <a:t>之前</a:t>
            </a:r>
          </a:p>
          <a:p>
            <a:pPr marL="1674813" lvl="2" indent="-419100"/>
            <a:r>
              <a:rPr lang="zh-CN" altLang="en-US" dirty="0">
                <a:sym typeface="Wingdings" pitchFamily="2" charset="2"/>
              </a:rPr>
              <a:t>排序后：</a:t>
            </a:r>
            <a:r>
              <a:rPr lang="en-US" altLang="zh-CN" dirty="0" err="1">
                <a:solidFill>
                  <a:srgbClr val="C00000"/>
                </a:solidFill>
                <a:sym typeface="Wingdings" pitchFamily="2" charset="2"/>
              </a:rPr>
              <a:t>R</a:t>
            </a:r>
            <a:r>
              <a:rPr lang="en-US" altLang="zh-CN" baseline="-25000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r>
              <a:rPr lang="zh-CN" altLang="en-US" dirty="0">
                <a:solidFill>
                  <a:srgbClr val="C00000"/>
                </a:solidFill>
                <a:sym typeface="Wingdings" pitchFamily="2" charset="2"/>
              </a:rPr>
              <a:t>仍位于</a:t>
            </a:r>
            <a:r>
              <a:rPr lang="en-US" altLang="zh-CN" dirty="0" err="1">
                <a:solidFill>
                  <a:srgbClr val="C00000"/>
                </a:solidFill>
                <a:sym typeface="Wingdings" pitchFamily="2" charset="2"/>
              </a:rPr>
              <a:t>R</a:t>
            </a:r>
            <a:r>
              <a:rPr lang="en-US" altLang="zh-CN" baseline="-25000" dirty="0" err="1">
                <a:solidFill>
                  <a:srgbClr val="C00000"/>
                </a:solidFill>
                <a:sym typeface="Wingdings" pitchFamily="2" charset="2"/>
              </a:rPr>
              <a:t>j</a:t>
            </a:r>
            <a:r>
              <a:rPr lang="zh-CN" altLang="en-US" dirty="0">
                <a:solidFill>
                  <a:srgbClr val="C00000"/>
                </a:solidFill>
                <a:sym typeface="Wingdings" pitchFamily="2" charset="2"/>
              </a:rPr>
              <a:t>之前</a:t>
            </a:r>
            <a:r>
              <a:rPr lang="zh-CN" altLang="en-US" dirty="0"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itchFamily="2" charset="2"/>
              </a:rPr>
              <a:t>稳定</a:t>
            </a:r>
            <a:r>
              <a:rPr lang="zh-CN" altLang="en-US" dirty="0">
                <a:sym typeface="Wingdings" pitchFamily="2" charset="2"/>
              </a:rPr>
              <a:t>的排序法</a:t>
            </a:r>
          </a:p>
          <a:p>
            <a:pPr marL="1674813" lvl="2" indent="-419100">
              <a:buFontTx/>
              <a:buNone/>
            </a:pPr>
            <a:r>
              <a:rPr lang="zh-CN" altLang="en-US" dirty="0">
                <a:sym typeface="Wingdings" pitchFamily="2" charset="2"/>
              </a:rPr>
              <a:t>			反之：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不稳定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多为复杂快速的算法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)</a:t>
            </a:r>
          </a:p>
          <a:p>
            <a:pPr marL="1674813" lvl="2" indent="-419100"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                                  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含不总稳定</a:t>
            </a:r>
            <a:endParaRPr lang="zh-CN" altLang="en-US" dirty="0">
              <a:solidFill>
                <a:srgbClr val="C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474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8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125538"/>
            <a:ext cx="7812360" cy="5327650"/>
          </a:xfrm>
        </p:spPr>
        <p:txBody>
          <a:bodyPr/>
          <a:lstStyle/>
          <a:p>
            <a:r>
              <a:rPr lang="zh-CN" altLang="en-US" dirty="0"/>
              <a:t>内部排序、外部排序：</a:t>
            </a:r>
          </a:p>
          <a:p>
            <a:pPr lvl="1"/>
            <a:r>
              <a:rPr lang="zh-CN" altLang="en-US" dirty="0"/>
              <a:t>在内存中：</a:t>
            </a:r>
            <a:r>
              <a:rPr lang="zh-CN" altLang="en-US" dirty="0" smtClean="0"/>
              <a:t>内部排序（重点）</a:t>
            </a:r>
            <a:endParaRPr lang="zh-CN" altLang="en-US" dirty="0"/>
          </a:p>
          <a:p>
            <a:pPr lvl="1"/>
            <a:r>
              <a:rPr lang="zh-CN" altLang="en-US" dirty="0"/>
              <a:t>待排序的记录数量很大，以致内存一次不能容纳全部记录，在排序过程中需要访问外存的排序过程称为</a:t>
            </a:r>
            <a:r>
              <a:rPr lang="zh-CN" altLang="en-US" dirty="0">
                <a:solidFill>
                  <a:srgbClr val="FF6600"/>
                </a:solidFill>
              </a:rPr>
              <a:t>外部</a:t>
            </a:r>
            <a:r>
              <a:rPr lang="zh-CN" altLang="en-US" dirty="0" smtClean="0">
                <a:solidFill>
                  <a:srgbClr val="FF6600"/>
                </a:solidFill>
              </a:rPr>
              <a:t>排序</a:t>
            </a:r>
            <a:r>
              <a:rPr lang="zh-CN" altLang="en-US" dirty="0" smtClean="0"/>
              <a:t>（不要求）</a:t>
            </a:r>
            <a:endParaRPr lang="zh-CN" altLang="en-US" dirty="0"/>
          </a:p>
          <a:p>
            <a:r>
              <a:rPr lang="zh-CN" altLang="en-US" dirty="0" smtClean="0"/>
              <a:t>排序</a:t>
            </a:r>
            <a:r>
              <a:rPr lang="zh-CN" altLang="en-US" dirty="0"/>
              <a:t>的基本操作：</a:t>
            </a:r>
          </a:p>
          <a:p>
            <a:pPr lvl="1"/>
            <a:r>
              <a:rPr lang="zh-CN" altLang="en-US" dirty="0"/>
              <a:t>比较、移动</a:t>
            </a:r>
          </a:p>
        </p:txBody>
      </p:sp>
    </p:spTree>
    <p:extLst>
      <p:ext uri="{BB962C8B-B14F-4D97-AF65-F5344CB8AC3E}">
        <p14:creationId xmlns:p14="http://schemas.microsoft.com/office/powerpoint/2010/main" val="24043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待排记录的数据类型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02432"/>
            <a:ext cx="7620000" cy="4834880"/>
          </a:xfrm>
          <a:noFill/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 smtClean="0"/>
              <a:t>template&lt;class </a:t>
            </a:r>
            <a:r>
              <a:rPr lang="en-US" altLang="zh-CN" sz="2400" dirty="0"/>
              <a:t>Type&gt;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ElementType</a:t>
            </a:r>
            <a:r>
              <a:rPr lang="en-US" altLang="zh-CN" sz="2400" dirty="0"/>
              <a:t>  </a:t>
            </a:r>
            <a:r>
              <a:rPr lang="en-US" altLang="zh-CN" sz="2400" dirty="0" smtClean="0"/>
              <a:t>  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数据元素的类型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/>
              <a:t>{</a:t>
            </a:r>
            <a:r>
              <a:rPr lang="zh-CN" altLang="en-US" sz="2400" dirty="0"/>
              <a:t>	</a:t>
            </a:r>
            <a:r>
              <a:rPr lang="en-US" altLang="zh-CN" sz="2400" dirty="0"/>
              <a:t>Type Key;       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	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数据元素的</a:t>
            </a:r>
            <a:r>
              <a:rPr lang="zh-CN" altLang="en-US" sz="2000" dirty="0" smtClean="0">
                <a:solidFill>
                  <a:srgbClr val="008000"/>
                </a:solidFill>
              </a:rPr>
              <a:t>关键字</a:t>
            </a:r>
            <a:endParaRPr lang="en-US" altLang="zh-CN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…… 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数据元素的其他数据项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};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template&lt;class Type&gt;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           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顺序</a:t>
            </a:r>
            <a:r>
              <a:rPr lang="zh-CN" altLang="en-US" sz="2000" dirty="0" smtClean="0">
                <a:solidFill>
                  <a:srgbClr val="008000"/>
                </a:solidFill>
              </a:rPr>
              <a:t>表</a:t>
            </a:r>
            <a:r>
              <a:rPr lang="en-US" altLang="zh-CN" sz="2000" dirty="0">
                <a:solidFill>
                  <a:srgbClr val="008000"/>
                </a:solidFill>
              </a:rPr>
              <a:t>sequent list</a:t>
            </a:r>
            <a:endParaRPr lang="zh-CN" altLang="en-US" sz="20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/>
              <a:t>{ 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/>
              <a:t>ElementType</a:t>
            </a:r>
            <a:r>
              <a:rPr lang="en-US" altLang="zh-CN" sz="2400" dirty="0"/>
              <a:t>&lt;Type&gt; * </a:t>
            </a:r>
            <a:r>
              <a:rPr lang="en-US" altLang="zh-CN" sz="2400" dirty="0" err="1"/>
              <a:t>elem</a:t>
            </a:r>
            <a:r>
              <a:rPr lang="en-US" altLang="zh-CN" sz="2400" dirty="0" smtClean="0"/>
              <a:t>;   </a:t>
            </a:r>
            <a:r>
              <a:rPr lang="en-US" altLang="zh-CN" sz="1800" dirty="0">
                <a:solidFill>
                  <a:srgbClr val="008000"/>
                </a:solidFill>
              </a:rPr>
              <a:t>// 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elem</a:t>
            </a:r>
            <a:r>
              <a:rPr lang="zh-CN" altLang="en-US" sz="1800" dirty="0" smtClean="0">
                <a:solidFill>
                  <a:srgbClr val="008000"/>
                </a:solidFill>
              </a:rPr>
              <a:t>数组头 存放</a:t>
            </a:r>
            <a:r>
              <a:rPr lang="zh-CN" altLang="en-US" sz="1800" dirty="0">
                <a:solidFill>
                  <a:srgbClr val="008000"/>
                </a:solidFill>
              </a:rPr>
              <a:t>待排元素</a:t>
            </a:r>
            <a:r>
              <a:rPr lang="en-US" altLang="zh-CN" sz="1800" dirty="0" smtClean="0">
                <a:solidFill>
                  <a:srgbClr val="008000"/>
                </a:solidFill>
              </a:rPr>
              <a:t>, 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elem</a:t>
            </a:r>
            <a:r>
              <a:rPr lang="en-US" altLang="zh-CN" sz="1800" dirty="0" smtClean="0">
                <a:solidFill>
                  <a:srgbClr val="008000"/>
                </a:solidFill>
              </a:rPr>
              <a:t>[0</a:t>
            </a:r>
            <a:r>
              <a:rPr lang="en-US" altLang="zh-CN" sz="1800" dirty="0">
                <a:solidFill>
                  <a:srgbClr val="008000"/>
                </a:solidFill>
              </a:rPr>
              <a:t>]</a:t>
            </a:r>
            <a:r>
              <a:rPr lang="zh-CN" altLang="en-US" sz="1800" dirty="0">
                <a:solidFill>
                  <a:srgbClr val="008000"/>
                </a:solidFill>
              </a:rPr>
              <a:t>哨位，不存元素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length; 		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顺序表中的元素个数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listsize</a:t>
            </a:r>
            <a:r>
              <a:rPr lang="en-US" altLang="zh-CN" sz="2400" dirty="0"/>
              <a:t>; </a:t>
            </a:r>
            <a:r>
              <a:rPr lang="en-US" altLang="zh-CN" sz="2400" dirty="0" smtClean="0"/>
              <a:t>  	</a:t>
            </a:r>
            <a:r>
              <a:rPr lang="en-US" altLang="zh-CN" sz="2400" dirty="0" smtClean="0">
                <a:solidFill>
                  <a:srgbClr val="008000"/>
                </a:solidFill>
              </a:rPr>
              <a:t> 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顺序表的长度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/>
              <a:t>};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14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常见排序</a:t>
            </a:r>
            <a:r>
              <a:rPr lang="zh-CN" altLang="en-US" sz="4800" dirty="0" smtClean="0"/>
              <a:t>方法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后面会再次总结</a:t>
            </a:r>
            <a:r>
              <a:rPr lang="en-US" altLang="zh-CN" sz="3600" dirty="0" smtClean="0"/>
              <a:t>)</a:t>
            </a:r>
            <a:endParaRPr lang="zh-CN" altLang="zh-CN" sz="3600" dirty="0">
              <a:solidFill>
                <a:schemeClr val="tx1"/>
              </a:solidFill>
            </a:endParaRPr>
          </a:p>
        </p:txBody>
      </p:sp>
      <p:grpSp>
        <p:nvGrpSpPr>
          <p:cNvPr id="13330" name="Group 18"/>
          <p:cNvGrpSpPr>
            <a:grpSpLocks/>
          </p:cNvGrpSpPr>
          <p:nvPr/>
        </p:nvGrpSpPr>
        <p:grpSpPr bwMode="auto">
          <a:xfrm>
            <a:off x="539552" y="1219200"/>
            <a:ext cx="8686800" cy="5181600"/>
            <a:chOff x="48" y="768"/>
            <a:chExt cx="5472" cy="3264"/>
          </a:xfrm>
        </p:grpSpPr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720" y="1766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latin typeface="+mj-lt"/>
                  <a:ea typeface="+mj-ea"/>
                </a:rPr>
                <a:t>内部排序</a:t>
              </a:r>
            </a:p>
          </p:txBody>
        </p:sp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720" y="3456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latin typeface="+mj-lt"/>
                  <a:ea typeface="+mj-ea"/>
                </a:rPr>
                <a:t>外部排序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40" y="768"/>
              <a:ext cx="4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+mj-lt"/>
                  <a:ea typeface="+mj-ea"/>
                </a:rPr>
                <a:t> </a:t>
              </a:r>
              <a:r>
                <a:rPr lang="zh-CN" altLang="en-US" sz="2400" b="1" dirty="0">
                  <a:latin typeface="+mj-lt"/>
                  <a:ea typeface="+mj-ea"/>
                </a:rPr>
                <a:t>插入排序（直插排序、二分排序、希尔排序） 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1440" y="1152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j-lt"/>
                  <a:ea typeface="+mj-ea"/>
                </a:rPr>
                <a:t> </a:t>
              </a:r>
              <a:r>
                <a:rPr lang="zh-CN" altLang="en-US" sz="2400" b="1">
                  <a:latin typeface="+mj-lt"/>
                  <a:ea typeface="+mj-ea"/>
                </a:rPr>
                <a:t>交换排序（冒泡排序、快速排序） </a:t>
              </a: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1488" y="1536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j-lt"/>
                  <a:ea typeface="+mj-ea"/>
                </a:rPr>
                <a:t> </a:t>
              </a:r>
              <a:r>
                <a:rPr lang="zh-CN" altLang="en-US" sz="2400" b="1">
                  <a:latin typeface="+mj-lt"/>
                  <a:ea typeface="+mj-ea"/>
                </a:rPr>
                <a:t>选择排序 （直选排序、树型排序、堆排序）</a:t>
              </a:r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1488" y="1920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j-lt"/>
                  <a:ea typeface="+mj-ea"/>
                </a:rPr>
                <a:t> </a:t>
              </a:r>
              <a:r>
                <a:rPr lang="zh-CN" altLang="en-US" sz="2400" b="1">
                  <a:latin typeface="+mj-lt"/>
                  <a:ea typeface="+mj-ea"/>
                </a:rPr>
                <a:t>归并排序（二路归并排序、多路归并排序） </a:t>
              </a: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440" y="2256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j-lt"/>
                  <a:ea typeface="+mj-ea"/>
                </a:rPr>
                <a:t> </a:t>
              </a:r>
              <a:r>
                <a:rPr lang="zh-CN" altLang="en-US" sz="2400" b="1">
                  <a:latin typeface="+mj-lt"/>
                  <a:ea typeface="+mj-ea"/>
                </a:rPr>
                <a:t>分配排序 （多关键字排序、基数排序）</a:t>
              </a:r>
            </a:p>
          </p:txBody>
        </p:sp>
        <p:sp>
          <p:nvSpPr>
            <p:cNvPr id="13323" name="AutoShape 11"/>
            <p:cNvSpPr>
              <a:spLocks/>
            </p:cNvSpPr>
            <p:nvPr/>
          </p:nvSpPr>
          <p:spPr bwMode="auto">
            <a:xfrm>
              <a:off x="1363" y="912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440" y="3072"/>
              <a:ext cx="3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+mj-lt"/>
                  <a:ea typeface="+mj-ea"/>
                </a:rPr>
                <a:t> </a:t>
              </a:r>
              <a:r>
                <a:rPr lang="zh-CN" altLang="en-US" sz="2400" b="1" dirty="0">
                  <a:latin typeface="+mj-lt"/>
                  <a:ea typeface="+mj-ea"/>
                </a:rPr>
                <a:t>多路平衡归并排序 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440" y="3408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+mj-lt"/>
                  <a:ea typeface="+mj-ea"/>
                </a:rPr>
                <a:t> </a:t>
              </a:r>
              <a:r>
                <a:rPr lang="zh-CN" altLang="en-US" sz="2400" b="1" dirty="0">
                  <a:latin typeface="+mj-lt"/>
                  <a:ea typeface="+mj-ea"/>
                </a:rPr>
                <a:t>置换－选择排序 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1440" y="3744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+mj-lt"/>
                  <a:ea typeface="+mj-ea"/>
                </a:rPr>
                <a:t> </a:t>
              </a:r>
              <a:r>
                <a:rPr lang="zh-CN" altLang="en-US" sz="2400" b="1" dirty="0">
                  <a:latin typeface="+mj-lt"/>
                  <a:ea typeface="+mj-ea"/>
                </a:rPr>
                <a:t>最佳归并树</a:t>
              </a:r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48" y="2592"/>
              <a:ext cx="528" cy="2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+mj-lt"/>
                  <a:ea typeface="+mj-ea"/>
                </a:rPr>
                <a:t>排序</a:t>
              </a:r>
            </a:p>
          </p:txBody>
        </p:sp>
        <p:sp>
          <p:nvSpPr>
            <p:cNvPr id="13328" name="AutoShape 16"/>
            <p:cNvSpPr>
              <a:spLocks/>
            </p:cNvSpPr>
            <p:nvPr/>
          </p:nvSpPr>
          <p:spPr bwMode="auto">
            <a:xfrm>
              <a:off x="480" y="1872"/>
              <a:ext cx="240" cy="1728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13329" name="AutoShape 17"/>
            <p:cNvSpPr>
              <a:spLocks/>
            </p:cNvSpPr>
            <p:nvPr/>
          </p:nvSpPr>
          <p:spPr bwMode="auto">
            <a:xfrm>
              <a:off x="1409" y="3168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97960" y="5486365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+mj-lt"/>
                <a:ea typeface="+mj-ea"/>
              </a:rPr>
              <a:t>12</a:t>
            </a:r>
            <a:r>
              <a:rPr lang="zh-CN" altLang="en-US" sz="2400" dirty="0" smtClean="0">
                <a:latin typeface="+mj-lt"/>
                <a:ea typeface="+mj-ea"/>
              </a:rPr>
              <a:t>年考了：选择</a:t>
            </a:r>
            <a:r>
              <a:rPr lang="zh-CN" altLang="en-US" sz="2400" dirty="0">
                <a:latin typeface="+mj-lt"/>
                <a:ea typeface="+mj-ea"/>
              </a:rPr>
              <a:t>排序；冒泡排序；快速排序：</a:t>
            </a:r>
          </a:p>
        </p:txBody>
      </p:sp>
    </p:spTree>
    <p:extLst>
      <p:ext uri="{BB962C8B-B14F-4D97-AF65-F5344CB8AC3E}">
        <p14:creationId xmlns:p14="http://schemas.microsoft.com/office/powerpoint/2010/main" val="26039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自定义 1">
      <a:majorFont>
        <a:latin typeface="Times New Roman"/>
        <a:ea typeface="迷你简启体"/>
        <a:cs typeface=""/>
      </a:majorFont>
      <a:minorFont>
        <a:latin typeface="Times New Roman"/>
        <a:ea typeface="迷你简启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1425</TotalTime>
  <Words>3051</Words>
  <Application>Microsoft Office PowerPoint</Application>
  <PresentationFormat>全屏显示(4:3)</PresentationFormat>
  <Paragraphs>495</Paragraphs>
  <Slides>53</Slides>
  <Notes>10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模板</vt:lpstr>
      <vt:lpstr>文档</vt:lpstr>
      <vt:lpstr>Document</vt:lpstr>
      <vt:lpstr>公式</vt:lpstr>
      <vt:lpstr>数据结构     第14次课 排序  (教材  10章) </vt:lpstr>
      <vt:lpstr>作业</vt:lpstr>
      <vt:lpstr>PowerPoint 演示文稿</vt:lpstr>
      <vt:lpstr>课程安排：共40课时</vt:lpstr>
      <vt:lpstr>排序</vt:lpstr>
      <vt:lpstr>7.1 概述</vt:lpstr>
      <vt:lpstr>PowerPoint 演示文稿</vt:lpstr>
      <vt:lpstr>待排记录的数据类型</vt:lpstr>
      <vt:lpstr>常见排序方法(后面会再次总结)</vt:lpstr>
      <vt:lpstr>按算法设计的复杂性(考点)</vt:lpstr>
      <vt:lpstr>7.2 插入排序</vt:lpstr>
      <vt:lpstr>PowerPoint 演示文稿</vt:lpstr>
      <vt:lpstr>PowerPoint 演示文稿</vt:lpstr>
      <vt:lpstr>折半插入排序</vt:lpstr>
      <vt:lpstr>PowerPoint 演示文稿</vt:lpstr>
      <vt:lpstr>7.2.3.希尔排序（后面讲）</vt:lpstr>
      <vt:lpstr>7.3 交换排序</vt:lpstr>
      <vt:lpstr>7.3.1冒泡排序</vt:lpstr>
      <vt:lpstr>7.3.1冒泡排序</vt:lpstr>
      <vt:lpstr>7.4 选择排序</vt:lpstr>
      <vt:lpstr>直接选择排序</vt:lpstr>
      <vt:lpstr>直接选择排序</vt:lpstr>
      <vt:lpstr>直接选择排序</vt:lpstr>
      <vt:lpstr>直接选择排序</vt:lpstr>
      <vt:lpstr>PowerPoint 演示文稿</vt:lpstr>
      <vt:lpstr>数据结构     第15次课 排序(2)  (教材  10章) </vt:lpstr>
      <vt:lpstr>内存读略比写快一点点 : 比较 交换</vt:lpstr>
      <vt:lpstr>复杂排序</vt:lpstr>
      <vt:lpstr>堆排序</vt:lpstr>
      <vt:lpstr>PowerPoint 演示文稿</vt:lpstr>
      <vt:lpstr>PowerPoint 演示文稿</vt:lpstr>
      <vt:lpstr>过程(略)</vt:lpstr>
      <vt:lpstr>PowerPoint 演示文稿</vt:lpstr>
      <vt:lpstr>PowerPoint 演示文稿</vt:lpstr>
      <vt:lpstr>7.5 归并排序</vt:lpstr>
      <vt:lpstr>PowerPoint 演示文稿</vt:lpstr>
      <vt:lpstr>待排序列：[48  34   60   80   75   12   26   48]</vt:lpstr>
      <vt:lpstr> </vt:lpstr>
      <vt:lpstr>PowerPoint 演示文稿</vt:lpstr>
      <vt:lpstr>PowerPoint 演示文稿</vt:lpstr>
      <vt:lpstr>希尔排序</vt:lpstr>
      <vt:lpstr>PowerPoint 演示文稿</vt:lpstr>
      <vt:lpstr>交换排序--快排序(最重要)</vt:lpstr>
      <vt:lpstr>PowerPoint 演示文稿</vt:lpstr>
      <vt:lpstr>PowerPoint 演示文稿</vt:lpstr>
      <vt:lpstr>一趟快排</vt:lpstr>
      <vt:lpstr>PowerPoint 演示文稿</vt:lpstr>
      <vt:lpstr>PowerPoint 演示文稿</vt:lpstr>
      <vt:lpstr>快速排序: 作业规范</vt:lpstr>
      <vt:lpstr>数据结构     考前复习 </vt:lpstr>
      <vt:lpstr>按算法设计的复杂性(考点)</vt:lpstr>
      <vt:lpstr>排序算法行能总结(考点)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    第14次课 排序  (教材  章) </dc:title>
  <dc:creator>grace</dc:creator>
  <cp:lastModifiedBy>Chen Xiao</cp:lastModifiedBy>
  <cp:revision>95</cp:revision>
  <dcterms:created xsi:type="dcterms:W3CDTF">2012-05-13T05:20:39Z</dcterms:created>
  <dcterms:modified xsi:type="dcterms:W3CDTF">2014-12-22T08:28:30Z</dcterms:modified>
</cp:coreProperties>
</file>