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8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1" r:id="rId14"/>
    <p:sldId id="272" r:id="rId15"/>
    <p:sldId id="289" r:id="rId16"/>
    <p:sldId id="269" r:id="rId17"/>
    <p:sldId id="278" r:id="rId18"/>
    <p:sldId id="270" r:id="rId19"/>
    <p:sldId id="273" r:id="rId20"/>
    <p:sldId id="274" r:id="rId21"/>
    <p:sldId id="279" r:id="rId22"/>
    <p:sldId id="280" r:id="rId23"/>
    <p:sldId id="284" r:id="rId24"/>
    <p:sldId id="285" r:id="rId25"/>
    <p:sldId id="287" r:id="rId26"/>
    <p:sldId id="288" r:id="rId27"/>
    <p:sldId id="282" r:id="rId28"/>
    <p:sldId id="29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CC"/>
    <a:srgbClr val="FF3300"/>
    <a:srgbClr val="080808"/>
    <a:srgbClr val="FCC8D7"/>
    <a:srgbClr val="797EA9"/>
    <a:srgbClr val="DEE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27.xml"/><Relationship Id="rId5" Type="http://schemas.openxmlformats.org/officeDocument/2006/relationships/slide" Target="slides/slide8.xml"/><Relationship Id="rId10" Type="http://schemas.openxmlformats.org/officeDocument/2006/relationships/slide" Target="slides/slide16.xml"/><Relationship Id="rId4" Type="http://schemas.openxmlformats.org/officeDocument/2006/relationships/slide" Target="slides/slide7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59.emf"/><Relationship Id="rId4" Type="http://schemas.openxmlformats.org/officeDocument/2006/relationships/image" Target="../media/image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wmf"/><Relationship Id="rId4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39939" name="Picture 3" descr="ANABNR2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2B1AEF93-A578-4E2E-8679-03DDDBB57C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943FC-B449-4CA2-81BA-4F08AC39CF06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0FF70-7658-4E06-A0D9-FF0B24CE1DA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9907-1E2F-4205-8E7C-F724D95713F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03576-617C-441F-BA91-570A4190AB2A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5B392-A294-49BC-B0B5-995B7F6BD94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86E1F-746C-47B9-907F-9DAF0232FAEF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811F9-053F-428C-8644-197D7E82A8EF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960B5-25A8-4229-AAAE-9D8BB1AA8655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16214-436D-47E2-AA32-23C931EFBDFD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83093-3E97-4836-93B3-04AC151C2AF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&#31532;&#19968;&#33410;.ppt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pic>
        <p:nvPicPr>
          <p:cNvPr id="38921" name="Picture 9" descr="anabn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</p:spPr>
      </p:pic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chemeClr val="tx2"/>
                </a:solidFill>
              </a:defRPr>
            </a:lvl1pPr>
          </a:lstStyle>
          <a:p>
            <a:fld id="{1DCCF5CE-D601-4D5E-A928-D4FC7BCC0D21}" type="slidenum">
              <a:rPr lang="en-US" altLang="zh-CN"/>
              <a:pPr/>
              <a:t>‹#›</a:t>
            </a:fld>
            <a:endParaRPr lang="en-US" altLang="zh-CN" sz="1400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38925" name="Picture 13" descr="larrw">
            <a:hlinkClick r:id="rId15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477000" y="6248400"/>
            <a:ext cx="354013" cy="354013"/>
          </a:xfrm>
          <a:prstGeom prst="rect">
            <a:avLst/>
          </a:prstGeom>
          <a:noFill/>
        </p:spPr>
      </p:pic>
      <p:pic>
        <p:nvPicPr>
          <p:cNvPr id="38926" name="Picture 14" descr="back3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58000" y="6248400"/>
            <a:ext cx="1257300" cy="331788"/>
          </a:xfrm>
          <a:prstGeom prst="rect">
            <a:avLst/>
          </a:prstGeom>
          <a:noFill/>
        </p:spPr>
      </p:pic>
      <p:pic>
        <p:nvPicPr>
          <p:cNvPr id="38927" name="Picture 15" descr="rarrw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229600" y="6248400"/>
            <a:ext cx="354013" cy="3540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59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8.w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audio" Target="../media/audio1.wav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5.e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14400" y="2057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80808"/>
                </a:solidFill>
              </a:rPr>
              <a:t>       </a:t>
            </a:r>
            <a:r>
              <a:rPr lang="zh-CN" altLang="en-US" b="1">
                <a:solidFill>
                  <a:srgbClr val="080808"/>
                </a:solidFill>
              </a:rPr>
              <a:t>在实际中，人们常常对随机变量的函数更感兴趣</a:t>
            </a:r>
            <a:r>
              <a:rPr lang="en-US" altLang="zh-CN" b="1">
                <a:solidFill>
                  <a:srgbClr val="080808"/>
                </a:solidFill>
              </a:rPr>
              <a:t>.</a:t>
            </a:r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3048000" y="3124200"/>
            <a:ext cx="4572000" cy="928688"/>
            <a:chOff x="2352" y="2256"/>
            <a:chExt cx="2880" cy="585"/>
          </a:xfrm>
        </p:grpSpPr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3696" y="2256"/>
            <a:ext cx="52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9" name="公式" r:id="rId3" imgW="304560" imgH="419040" progId="Equation.3">
                    <p:embed/>
                  </p:oleObj>
                </mc:Choice>
                <mc:Fallback>
                  <p:oleObj name="公式" r:id="rId3" imgW="304560" imgH="419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56"/>
                          <a:ext cx="528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352" y="2323"/>
              <a:ext cx="288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/>
                <a:t>求截面面积 </a:t>
              </a:r>
              <a:r>
                <a:rPr lang="en-US" altLang="zh-CN" b="1" i="1"/>
                <a:t>A</a:t>
              </a:r>
              <a:r>
                <a:rPr lang="en-US" altLang="zh-CN" b="1"/>
                <a:t>=</a:t>
              </a:r>
              <a:r>
                <a:rPr lang="en-US" altLang="zh-CN" b="1">
                  <a:solidFill>
                    <a:srgbClr val="FFFF00"/>
                  </a:solidFill>
                </a:rPr>
                <a:t>          </a:t>
              </a:r>
            </a:p>
            <a:p>
              <a:r>
                <a:rPr lang="zh-CN" altLang="en-US" b="1"/>
                <a:t>的分布</a:t>
              </a:r>
              <a:r>
                <a:rPr lang="en-US" altLang="zh-CN" b="1"/>
                <a:t>.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</p:grp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124200" y="26670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例如，已知圆轴截面直径 </a:t>
            </a:r>
            <a:r>
              <a:rPr lang="en-US" altLang="zh-CN" b="1" i="1"/>
              <a:t>d</a:t>
            </a:r>
            <a:r>
              <a:rPr lang="en-US" altLang="zh-CN" b="1"/>
              <a:t> </a:t>
            </a:r>
            <a:r>
              <a:rPr lang="zh-CN" altLang="en-US" b="1"/>
              <a:t>的分布，</a:t>
            </a:r>
            <a:endParaRPr lang="zh-CN" altLang="en-US" b="1">
              <a:solidFill>
                <a:srgbClr val="FFFF00"/>
              </a:solidFill>
            </a:endParaRP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1981200" y="2590800"/>
            <a:ext cx="990600" cy="1371600"/>
            <a:chOff x="1536" y="2112"/>
            <a:chExt cx="816" cy="1056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872" y="2400"/>
              <a:ext cx="48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536" y="2208"/>
              <a:ext cx="624" cy="86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1536" y="2976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1536" y="2112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1584" y="2208"/>
              <a:ext cx="57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609600" y="2743200"/>
            <a:ext cx="1371600" cy="1371600"/>
            <a:chOff x="2940" y="1329"/>
            <a:chExt cx="2004" cy="2076"/>
          </a:xfrm>
        </p:grpSpPr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2994" y="3123"/>
              <a:ext cx="1014" cy="282"/>
            </a:xfrm>
            <a:custGeom>
              <a:avLst/>
              <a:gdLst/>
              <a:ahLst/>
              <a:cxnLst>
                <a:cxn ang="0">
                  <a:pos x="294" y="102"/>
                </a:cxn>
                <a:cxn ang="0">
                  <a:pos x="258" y="114"/>
                </a:cxn>
                <a:cxn ang="0">
                  <a:pos x="246" y="126"/>
                </a:cxn>
                <a:cxn ang="0">
                  <a:pos x="222" y="138"/>
                </a:cxn>
                <a:cxn ang="0">
                  <a:pos x="186" y="138"/>
                </a:cxn>
                <a:cxn ang="0">
                  <a:pos x="132" y="144"/>
                </a:cxn>
                <a:cxn ang="0">
                  <a:pos x="78" y="162"/>
                </a:cxn>
                <a:cxn ang="0">
                  <a:pos x="48" y="174"/>
                </a:cxn>
                <a:cxn ang="0">
                  <a:pos x="24" y="192"/>
                </a:cxn>
                <a:cxn ang="0">
                  <a:pos x="6" y="222"/>
                </a:cxn>
                <a:cxn ang="0">
                  <a:pos x="0" y="252"/>
                </a:cxn>
                <a:cxn ang="0">
                  <a:pos x="6" y="270"/>
                </a:cxn>
                <a:cxn ang="0">
                  <a:pos x="24" y="276"/>
                </a:cxn>
                <a:cxn ang="0">
                  <a:pos x="54" y="282"/>
                </a:cxn>
                <a:cxn ang="0">
                  <a:pos x="114" y="282"/>
                </a:cxn>
                <a:cxn ang="0">
                  <a:pos x="174" y="270"/>
                </a:cxn>
                <a:cxn ang="0">
                  <a:pos x="216" y="258"/>
                </a:cxn>
                <a:cxn ang="0">
                  <a:pos x="288" y="258"/>
                </a:cxn>
                <a:cxn ang="0">
                  <a:pos x="330" y="252"/>
                </a:cxn>
                <a:cxn ang="0">
                  <a:pos x="378" y="234"/>
                </a:cxn>
                <a:cxn ang="0">
                  <a:pos x="420" y="234"/>
                </a:cxn>
                <a:cxn ang="0">
                  <a:pos x="456" y="228"/>
                </a:cxn>
                <a:cxn ang="0">
                  <a:pos x="486" y="222"/>
                </a:cxn>
                <a:cxn ang="0">
                  <a:pos x="510" y="210"/>
                </a:cxn>
                <a:cxn ang="0">
                  <a:pos x="534" y="168"/>
                </a:cxn>
                <a:cxn ang="0">
                  <a:pos x="540" y="186"/>
                </a:cxn>
                <a:cxn ang="0">
                  <a:pos x="552" y="204"/>
                </a:cxn>
                <a:cxn ang="0">
                  <a:pos x="576" y="222"/>
                </a:cxn>
                <a:cxn ang="0">
                  <a:pos x="612" y="228"/>
                </a:cxn>
                <a:cxn ang="0">
                  <a:pos x="630" y="246"/>
                </a:cxn>
                <a:cxn ang="0">
                  <a:pos x="696" y="264"/>
                </a:cxn>
                <a:cxn ang="0">
                  <a:pos x="774" y="270"/>
                </a:cxn>
                <a:cxn ang="0">
                  <a:pos x="846" y="270"/>
                </a:cxn>
                <a:cxn ang="0">
                  <a:pos x="882" y="270"/>
                </a:cxn>
                <a:cxn ang="0">
                  <a:pos x="936" y="258"/>
                </a:cxn>
                <a:cxn ang="0">
                  <a:pos x="978" y="246"/>
                </a:cxn>
                <a:cxn ang="0">
                  <a:pos x="1008" y="216"/>
                </a:cxn>
                <a:cxn ang="0">
                  <a:pos x="1014" y="192"/>
                </a:cxn>
                <a:cxn ang="0">
                  <a:pos x="1002" y="174"/>
                </a:cxn>
                <a:cxn ang="0">
                  <a:pos x="978" y="156"/>
                </a:cxn>
                <a:cxn ang="0">
                  <a:pos x="948" y="138"/>
                </a:cxn>
                <a:cxn ang="0">
                  <a:pos x="906" y="126"/>
                </a:cxn>
                <a:cxn ang="0">
                  <a:pos x="852" y="120"/>
                </a:cxn>
                <a:cxn ang="0">
                  <a:pos x="798" y="114"/>
                </a:cxn>
                <a:cxn ang="0">
                  <a:pos x="750" y="114"/>
                </a:cxn>
                <a:cxn ang="0">
                  <a:pos x="696" y="120"/>
                </a:cxn>
                <a:cxn ang="0">
                  <a:pos x="708" y="96"/>
                </a:cxn>
                <a:cxn ang="0">
                  <a:pos x="708" y="60"/>
                </a:cxn>
                <a:cxn ang="0">
                  <a:pos x="642" y="24"/>
                </a:cxn>
                <a:cxn ang="0">
                  <a:pos x="564" y="0"/>
                </a:cxn>
                <a:cxn ang="0">
                  <a:pos x="474" y="6"/>
                </a:cxn>
                <a:cxn ang="0">
                  <a:pos x="294" y="102"/>
                </a:cxn>
              </a:cxnLst>
              <a:rect l="0" t="0" r="r" b="b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2994" y="3123"/>
              <a:ext cx="1014" cy="282"/>
            </a:xfrm>
            <a:custGeom>
              <a:avLst/>
              <a:gdLst/>
              <a:ahLst/>
              <a:cxnLst>
                <a:cxn ang="0">
                  <a:pos x="294" y="102"/>
                </a:cxn>
                <a:cxn ang="0">
                  <a:pos x="258" y="114"/>
                </a:cxn>
                <a:cxn ang="0">
                  <a:pos x="246" y="126"/>
                </a:cxn>
                <a:cxn ang="0">
                  <a:pos x="222" y="138"/>
                </a:cxn>
                <a:cxn ang="0">
                  <a:pos x="186" y="138"/>
                </a:cxn>
                <a:cxn ang="0">
                  <a:pos x="132" y="144"/>
                </a:cxn>
                <a:cxn ang="0">
                  <a:pos x="78" y="162"/>
                </a:cxn>
                <a:cxn ang="0">
                  <a:pos x="48" y="174"/>
                </a:cxn>
                <a:cxn ang="0">
                  <a:pos x="24" y="192"/>
                </a:cxn>
                <a:cxn ang="0">
                  <a:pos x="6" y="222"/>
                </a:cxn>
                <a:cxn ang="0">
                  <a:pos x="0" y="252"/>
                </a:cxn>
                <a:cxn ang="0">
                  <a:pos x="6" y="270"/>
                </a:cxn>
                <a:cxn ang="0">
                  <a:pos x="24" y="276"/>
                </a:cxn>
                <a:cxn ang="0">
                  <a:pos x="54" y="282"/>
                </a:cxn>
                <a:cxn ang="0">
                  <a:pos x="114" y="282"/>
                </a:cxn>
                <a:cxn ang="0">
                  <a:pos x="174" y="270"/>
                </a:cxn>
                <a:cxn ang="0">
                  <a:pos x="216" y="258"/>
                </a:cxn>
                <a:cxn ang="0">
                  <a:pos x="288" y="258"/>
                </a:cxn>
                <a:cxn ang="0">
                  <a:pos x="330" y="252"/>
                </a:cxn>
                <a:cxn ang="0">
                  <a:pos x="378" y="234"/>
                </a:cxn>
                <a:cxn ang="0">
                  <a:pos x="420" y="234"/>
                </a:cxn>
                <a:cxn ang="0">
                  <a:pos x="456" y="228"/>
                </a:cxn>
                <a:cxn ang="0">
                  <a:pos x="486" y="222"/>
                </a:cxn>
                <a:cxn ang="0">
                  <a:pos x="510" y="210"/>
                </a:cxn>
                <a:cxn ang="0">
                  <a:pos x="534" y="168"/>
                </a:cxn>
                <a:cxn ang="0">
                  <a:pos x="540" y="186"/>
                </a:cxn>
                <a:cxn ang="0">
                  <a:pos x="552" y="204"/>
                </a:cxn>
                <a:cxn ang="0">
                  <a:pos x="576" y="222"/>
                </a:cxn>
                <a:cxn ang="0">
                  <a:pos x="612" y="228"/>
                </a:cxn>
                <a:cxn ang="0">
                  <a:pos x="630" y="246"/>
                </a:cxn>
                <a:cxn ang="0">
                  <a:pos x="696" y="264"/>
                </a:cxn>
                <a:cxn ang="0">
                  <a:pos x="774" y="270"/>
                </a:cxn>
                <a:cxn ang="0">
                  <a:pos x="846" y="270"/>
                </a:cxn>
                <a:cxn ang="0">
                  <a:pos x="882" y="270"/>
                </a:cxn>
                <a:cxn ang="0">
                  <a:pos x="936" y="258"/>
                </a:cxn>
                <a:cxn ang="0">
                  <a:pos x="978" y="246"/>
                </a:cxn>
                <a:cxn ang="0">
                  <a:pos x="1008" y="216"/>
                </a:cxn>
                <a:cxn ang="0">
                  <a:pos x="1014" y="192"/>
                </a:cxn>
                <a:cxn ang="0">
                  <a:pos x="1002" y="174"/>
                </a:cxn>
                <a:cxn ang="0">
                  <a:pos x="978" y="156"/>
                </a:cxn>
                <a:cxn ang="0">
                  <a:pos x="948" y="138"/>
                </a:cxn>
                <a:cxn ang="0">
                  <a:pos x="906" y="126"/>
                </a:cxn>
                <a:cxn ang="0">
                  <a:pos x="852" y="120"/>
                </a:cxn>
                <a:cxn ang="0">
                  <a:pos x="798" y="114"/>
                </a:cxn>
                <a:cxn ang="0">
                  <a:pos x="750" y="114"/>
                </a:cxn>
                <a:cxn ang="0">
                  <a:pos x="696" y="120"/>
                </a:cxn>
                <a:cxn ang="0">
                  <a:pos x="708" y="96"/>
                </a:cxn>
                <a:cxn ang="0">
                  <a:pos x="708" y="60"/>
                </a:cxn>
                <a:cxn ang="0">
                  <a:pos x="642" y="24"/>
                </a:cxn>
                <a:cxn ang="0">
                  <a:pos x="564" y="0"/>
                </a:cxn>
                <a:cxn ang="0">
                  <a:pos x="474" y="6"/>
                </a:cxn>
                <a:cxn ang="0">
                  <a:pos x="294" y="102"/>
                </a:cxn>
              </a:cxnLst>
              <a:rect l="0" t="0" r="r" b="b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3174" y="2517"/>
              <a:ext cx="606" cy="744"/>
            </a:xfrm>
            <a:custGeom>
              <a:avLst/>
              <a:gdLst/>
              <a:ahLst/>
              <a:cxnLst>
                <a:cxn ang="0">
                  <a:pos x="60" y="168"/>
                </a:cxn>
                <a:cxn ang="0">
                  <a:pos x="36" y="192"/>
                </a:cxn>
                <a:cxn ang="0">
                  <a:pos x="18" y="222"/>
                </a:cxn>
                <a:cxn ang="0">
                  <a:pos x="6" y="252"/>
                </a:cxn>
                <a:cxn ang="0">
                  <a:pos x="6" y="282"/>
                </a:cxn>
                <a:cxn ang="0">
                  <a:pos x="0" y="318"/>
                </a:cxn>
                <a:cxn ang="0">
                  <a:pos x="6" y="348"/>
                </a:cxn>
                <a:cxn ang="0">
                  <a:pos x="12" y="384"/>
                </a:cxn>
                <a:cxn ang="0">
                  <a:pos x="30" y="432"/>
                </a:cxn>
                <a:cxn ang="0">
                  <a:pos x="42" y="456"/>
                </a:cxn>
                <a:cxn ang="0">
                  <a:pos x="54" y="474"/>
                </a:cxn>
                <a:cxn ang="0">
                  <a:pos x="66" y="492"/>
                </a:cxn>
                <a:cxn ang="0">
                  <a:pos x="84" y="516"/>
                </a:cxn>
                <a:cxn ang="0">
                  <a:pos x="108" y="564"/>
                </a:cxn>
                <a:cxn ang="0">
                  <a:pos x="126" y="606"/>
                </a:cxn>
                <a:cxn ang="0">
                  <a:pos x="126" y="618"/>
                </a:cxn>
                <a:cxn ang="0">
                  <a:pos x="126" y="636"/>
                </a:cxn>
                <a:cxn ang="0">
                  <a:pos x="126" y="654"/>
                </a:cxn>
                <a:cxn ang="0">
                  <a:pos x="108" y="702"/>
                </a:cxn>
                <a:cxn ang="0">
                  <a:pos x="108" y="708"/>
                </a:cxn>
                <a:cxn ang="0">
                  <a:pos x="114" y="708"/>
                </a:cxn>
                <a:cxn ang="0">
                  <a:pos x="126" y="702"/>
                </a:cxn>
                <a:cxn ang="0">
                  <a:pos x="150" y="696"/>
                </a:cxn>
                <a:cxn ang="0">
                  <a:pos x="180" y="696"/>
                </a:cxn>
                <a:cxn ang="0">
                  <a:pos x="216" y="702"/>
                </a:cxn>
                <a:cxn ang="0">
                  <a:pos x="246" y="714"/>
                </a:cxn>
                <a:cxn ang="0">
                  <a:pos x="294" y="732"/>
                </a:cxn>
                <a:cxn ang="0">
                  <a:pos x="336" y="738"/>
                </a:cxn>
                <a:cxn ang="0">
                  <a:pos x="360" y="744"/>
                </a:cxn>
                <a:cxn ang="0">
                  <a:pos x="360" y="726"/>
                </a:cxn>
                <a:cxn ang="0">
                  <a:pos x="366" y="684"/>
                </a:cxn>
                <a:cxn ang="0">
                  <a:pos x="360" y="666"/>
                </a:cxn>
                <a:cxn ang="0">
                  <a:pos x="372" y="672"/>
                </a:cxn>
                <a:cxn ang="0">
                  <a:pos x="420" y="666"/>
                </a:cxn>
                <a:cxn ang="0">
                  <a:pos x="450" y="666"/>
                </a:cxn>
                <a:cxn ang="0">
                  <a:pos x="498" y="666"/>
                </a:cxn>
                <a:cxn ang="0">
                  <a:pos x="528" y="672"/>
                </a:cxn>
                <a:cxn ang="0">
                  <a:pos x="540" y="642"/>
                </a:cxn>
                <a:cxn ang="0">
                  <a:pos x="546" y="594"/>
                </a:cxn>
                <a:cxn ang="0">
                  <a:pos x="552" y="528"/>
                </a:cxn>
                <a:cxn ang="0">
                  <a:pos x="552" y="492"/>
                </a:cxn>
                <a:cxn ang="0">
                  <a:pos x="558" y="438"/>
                </a:cxn>
                <a:cxn ang="0">
                  <a:pos x="582" y="384"/>
                </a:cxn>
                <a:cxn ang="0">
                  <a:pos x="594" y="336"/>
                </a:cxn>
                <a:cxn ang="0">
                  <a:pos x="606" y="288"/>
                </a:cxn>
                <a:cxn ang="0">
                  <a:pos x="606" y="240"/>
                </a:cxn>
                <a:cxn ang="0">
                  <a:pos x="606" y="192"/>
                </a:cxn>
                <a:cxn ang="0">
                  <a:pos x="594" y="126"/>
                </a:cxn>
                <a:cxn ang="0">
                  <a:pos x="546" y="66"/>
                </a:cxn>
                <a:cxn ang="0">
                  <a:pos x="534" y="30"/>
                </a:cxn>
                <a:cxn ang="0">
                  <a:pos x="426" y="30"/>
                </a:cxn>
                <a:cxn ang="0">
                  <a:pos x="324" y="0"/>
                </a:cxn>
                <a:cxn ang="0">
                  <a:pos x="120" y="24"/>
                </a:cxn>
                <a:cxn ang="0">
                  <a:pos x="60" y="168"/>
                </a:cxn>
              </a:cxnLst>
              <a:rect l="0" t="0" r="r" b="b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3174" y="2517"/>
              <a:ext cx="606" cy="744"/>
            </a:xfrm>
            <a:custGeom>
              <a:avLst/>
              <a:gdLst/>
              <a:ahLst/>
              <a:cxnLst>
                <a:cxn ang="0">
                  <a:pos x="60" y="168"/>
                </a:cxn>
                <a:cxn ang="0">
                  <a:pos x="36" y="192"/>
                </a:cxn>
                <a:cxn ang="0">
                  <a:pos x="18" y="222"/>
                </a:cxn>
                <a:cxn ang="0">
                  <a:pos x="6" y="252"/>
                </a:cxn>
                <a:cxn ang="0">
                  <a:pos x="6" y="282"/>
                </a:cxn>
                <a:cxn ang="0">
                  <a:pos x="0" y="318"/>
                </a:cxn>
                <a:cxn ang="0">
                  <a:pos x="6" y="348"/>
                </a:cxn>
                <a:cxn ang="0">
                  <a:pos x="12" y="384"/>
                </a:cxn>
                <a:cxn ang="0">
                  <a:pos x="30" y="432"/>
                </a:cxn>
                <a:cxn ang="0">
                  <a:pos x="42" y="456"/>
                </a:cxn>
                <a:cxn ang="0">
                  <a:pos x="54" y="474"/>
                </a:cxn>
                <a:cxn ang="0">
                  <a:pos x="66" y="492"/>
                </a:cxn>
                <a:cxn ang="0">
                  <a:pos x="84" y="516"/>
                </a:cxn>
                <a:cxn ang="0">
                  <a:pos x="108" y="564"/>
                </a:cxn>
                <a:cxn ang="0">
                  <a:pos x="126" y="606"/>
                </a:cxn>
                <a:cxn ang="0">
                  <a:pos x="126" y="618"/>
                </a:cxn>
                <a:cxn ang="0">
                  <a:pos x="126" y="636"/>
                </a:cxn>
                <a:cxn ang="0">
                  <a:pos x="126" y="654"/>
                </a:cxn>
                <a:cxn ang="0">
                  <a:pos x="108" y="702"/>
                </a:cxn>
                <a:cxn ang="0">
                  <a:pos x="108" y="708"/>
                </a:cxn>
                <a:cxn ang="0">
                  <a:pos x="114" y="708"/>
                </a:cxn>
                <a:cxn ang="0">
                  <a:pos x="126" y="702"/>
                </a:cxn>
                <a:cxn ang="0">
                  <a:pos x="150" y="696"/>
                </a:cxn>
                <a:cxn ang="0">
                  <a:pos x="180" y="696"/>
                </a:cxn>
                <a:cxn ang="0">
                  <a:pos x="216" y="702"/>
                </a:cxn>
                <a:cxn ang="0">
                  <a:pos x="246" y="714"/>
                </a:cxn>
                <a:cxn ang="0">
                  <a:pos x="294" y="732"/>
                </a:cxn>
                <a:cxn ang="0">
                  <a:pos x="336" y="738"/>
                </a:cxn>
                <a:cxn ang="0">
                  <a:pos x="360" y="744"/>
                </a:cxn>
                <a:cxn ang="0">
                  <a:pos x="360" y="726"/>
                </a:cxn>
                <a:cxn ang="0">
                  <a:pos x="366" y="684"/>
                </a:cxn>
                <a:cxn ang="0">
                  <a:pos x="360" y="666"/>
                </a:cxn>
                <a:cxn ang="0">
                  <a:pos x="372" y="672"/>
                </a:cxn>
                <a:cxn ang="0">
                  <a:pos x="420" y="666"/>
                </a:cxn>
                <a:cxn ang="0">
                  <a:pos x="450" y="666"/>
                </a:cxn>
                <a:cxn ang="0">
                  <a:pos x="498" y="666"/>
                </a:cxn>
                <a:cxn ang="0">
                  <a:pos x="528" y="672"/>
                </a:cxn>
                <a:cxn ang="0">
                  <a:pos x="540" y="642"/>
                </a:cxn>
                <a:cxn ang="0">
                  <a:pos x="546" y="594"/>
                </a:cxn>
                <a:cxn ang="0">
                  <a:pos x="552" y="528"/>
                </a:cxn>
                <a:cxn ang="0">
                  <a:pos x="552" y="492"/>
                </a:cxn>
                <a:cxn ang="0">
                  <a:pos x="558" y="438"/>
                </a:cxn>
                <a:cxn ang="0">
                  <a:pos x="582" y="384"/>
                </a:cxn>
                <a:cxn ang="0">
                  <a:pos x="594" y="336"/>
                </a:cxn>
                <a:cxn ang="0">
                  <a:pos x="606" y="288"/>
                </a:cxn>
                <a:cxn ang="0">
                  <a:pos x="606" y="240"/>
                </a:cxn>
                <a:cxn ang="0">
                  <a:pos x="606" y="192"/>
                </a:cxn>
                <a:cxn ang="0">
                  <a:pos x="594" y="126"/>
                </a:cxn>
                <a:cxn ang="0">
                  <a:pos x="546" y="66"/>
                </a:cxn>
                <a:cxn ang="0">
                  <a:pos x="534" y="30"/>
                </a:cxn>
                <a:cxn ang="0">
                  <a:pos x="426" y="30"/>
                </a:cxn>
                <a:cxn ang="0">
                  <a:pos x="324" y="0"/>
                </a:cxn>
                <a:cxn ang="0">
                  <a:pos x="120" y="24"/>
                </a:cxn>
                <a:cxn ang="0">
                  <a:pos x="60" y="168"/>
                </a:cxn>
              </a:cxnLst>
              <a:rect l="0" t="0" r="r" b="b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19"/>
            <p:cNvSpPr>
              <a:spLocks/>
            </p:cNvSpPr>
            <p:nvPr/>
          </p:nvSpPr>
          <p:spPr bwMode="auto">
            <a:xfrm>
              <a:off x="3426" y="2331"/>
              <a:ext cx="300" cy="324"/>
            </a:xfrm>
            <a:custGeom>
              <a:avLst/>
              <a:gdLst/>
              <a:ahLst/>
              <a:cxnLst>
                <a:cxn ang="0">
                  <a:pos x="60" y="324"/>
                </a:cxn>
                <a:cxn ang="0">
                  <a:pos x="132" y="324"/>
                </a:cxn>
                <a:cxn ang="0">
                  <a:pos x="198" y="318"/>
                </a:cxn>
                <a:cxn ang="0">
                  <a:pos x="294" y="300"/>
                </a:cxn>
                <a:cxn ang="0">
                  <a:pos x="300" y="186"/>
                </a:cxn>
                <a:cxn ang="0">
                  <a:pos x="234" y="54"/>
                </a:cxn>
                <a:cxn ang="0">
                  <a:pos x="198" y="30"/>
                </a:cxn>
                <a:cxn ang="0">
                  <a:pos x="126" y="0"/>
                </a:cxn>
                <a:cxn ang="0">
                  <a:pos x="18" y="36"/>
                </a:cxn>
                <a:cxn ang="0">
                  <a:pos x="0" y="144"/>
                </a:cxn>
                <a:cxn ang="0">
                  <a:pos x="12" y="186"/>
                </a:cxn>
                <a:cxn ang="0">
                  <a:pos x="60" y="324"/>
                </a:cxn>
              </a:cxnLst>
              <a:rect l="0" t="0" r="r" b="b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3426" y="2331"/>
              <a:ext cx="300" cy="324"/>
            </a:xfrm>
            <a:custGeom>
              <a:avLst/>
              <a:gdLst/>
              <a:ahLst/>
              <a:cxnLst>
                <a:cxn ang="0">
                  <a:pos x="60" y="324"/>
                </a:cxn>
                <a:cxn ang="0">
                  <a:pos x="132" y="324"/>
                </a:cxn>
                <a:cxn ang="0">
                  <a:pos x="198" y="318"/>
                </a:cxn>
                <a:cxn ang="0">
                  <a:pos x="294" y="300"/>
                </a:cxn>
                <a:cxn ang="0">
                  <a:pos x="300" y="186"/>
                </a:cxn>
                <a:cxn ang="0">
                  <a:pos x="234" y="54"/>
                </a:cxn>
                <a:cxn ang="0">
                  <a:pos x="198" y="30"/>
                </a:cxn>
                <a:cxn ang="0">
                  <a:pos x="126" y="0"/>
                </a:cxn>
                <a:cxn ang="0">
                  <a:pos x="18" y="36"/>
                </a:cxn>
                <a:cxn ang="0">
                  <a:pos x="0" y="144"/>
                </a:cxn>
                <a:cxn ang="0">
                  <a:pos x="12" y="186"/>
                </a:cxn>
                <a:cxn ang="0">
                  <a:pos x="60" y="324"/>
                </a:cxn>
              </a:cxnLst>
              <a:rect l="0" t="0" r="r" b="b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3414" y="2103"/>
              <a:ext cx="576" cy="630"/>
            </a:xfrm>
            <a:custGeom>
              <a:avLst/>
              <a:gdLst/>
              <a:ahLst/>
              <a:cxnLst>
                <a:cxn ang="0">
                  <a:pos x="132" y="324"/>
                </a:cxn>
                <a:cxn ang="0">
                  <a:pos x="168" y="360"/>
                </a:cxn>
                <a:cxn ang="0">
                  <a:pos x="204" y="402"/>
                </a:cxn>
                <a:cxn ang="0">
                  <a:pos x="222" y="444"/>
                </a:cxn>
                <a:cxn ang="0">
                  <a:pos x="240" y="492"/>
                </a:cxn>
                <a:cxn ang="0">
                  <a:pos x="246" y="546"/>
                </a:cxn>
                <a:cxn ang="0">
                  <a:pos x="246" y="582"/>
                </a:cxn>
                <a:cxn ang="0">
                  <a:pos x="240" y="630"/>
                </a:cxn>
                <a:cxn ang="0">
                  <a:pos x="270" y="624"/>
                </a:cxn>
                <a:cxn ang="0">
                  <a:pos x="348" y="612"/>
                </a:cxn>
                <a:cxn ang="0">
                  <a:pos x="420" y="606"/>
                </a:cxn>
                <a:cxn ang="0">
                  <a:pos x="468" y="600"/>
                </a:cxn>
                <a:cxn ang="0">
                  <a:pos x="474" y="576"/>
                </a:cxn>
                <a:cxn ang="0">
                  <a:pos x="474" y="546"/>
                </a:cxn>
                <a:cxn ang="0">
                  <a:pos x="474" y="510"/>
                </a:cxn>
                <a:cxn ang="0">
                  <a:pos x="450" y="456"/>
                </a:cxn>
                <a:cxn ang="0">
                  <a:pos x="444" y="426"/>
                </a:cxn>
                <a:cxn ang="0">
                  <a:pos x="444" y="396"/>
                </a:cxn>
                <a:cxn ang="0">
                  <a:pos x="480" y="372"/>
                </a:cxn>
                <a:cxn ang="0">
                  <a:pos x="516" y="342"/>
                </a:cxn>
                <a:cxn ang="0">
                  <a:pos x="552" y="306"/>
                </a:cxn>
                <a:cxn ang="0">
                  <a:pos x="570" y="288"/>
                </a:cxn>
                <a:cxn ang="0">
                  <a:pos x="576" y="270"/>
                </a:cxn>
                <a:cxn ang="0">
                  <a:pos x="576" y="252"/>
                </a:cxn>
                <a:cxn ang="0">
                  <a:pos x="570" y="234"/>
                </a:cxn>
                <a:cxn ang="0">
                  <a:pos x="564" y="222"/>
                </a:cxn>
                <a:cxn ang="0">
                  <a:pos x="540" y="198"/>
                </a:cxn>
                <a:cxn ang="0">
                  <a:pos x="498" y="144"/>
                </a:cxn>
                <a:cxn ang="0">
                  <a:pos x="462" y="102"/>
                </a:cxn>
                <a:cxn ang="0">
                  <a:pos x="390" y="48"/>
                </a:cxn>
                <a:cxn ang="0">
                  <a:pos x="330" y="0"/>
                </a:cxn>
                <a:cxn ang="0">
                  <a:pos x="294" y="0"/>
                </a:cxn>
                <a:cxn ang="0">
                  <a:pos x="198" y="6"/>
                </a:cxn>
                <a:cxn ang="0">
                  <a:pos x="120" y="18"/>
                </a:cxn>
                <a:cxn ang="0">
                  <a:pos x="114" y="30"/>
                </a:cxn>
                <a:cxn ang="0">
                  <a:pos x="6" y="66"/>
                </a:cxn>
                <a:cxn ang="0">
                  <a:pos x="0" y="90"/>
                </a:cxn>
                <a:cxn ang="0">
                  <a:pos x="42" y="156"/>
                </a:cxn>
                <a:cxn ang="0">
                  <a:pos x="78" y="228"/>
                </a:cxn>
                <a:cxn ang="0">
                  <a:pos x="132" y="324"/>
                </a:cxn>
              </a:cxnLst>
              <a:rect l="0" t="0" r="r" b="b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3414" y="2103"/>
              <a:ext cx="576" cy="630"/>
            </a:xfrm>
            <a:custGeom>
              <a:avLst/>
              <a:gdLst/>
              <a:ahLst/>
              <a:cxnLst>
                <a:cxn ang="0">
                  <a:pos x="132" y="324"/>
                </a:cxn>
                <a:cxn ang="0">
                  <a:pos x="168" y="360"/>
                </a:cxn>
                <a:cxn ang="0">
                  <a:pos x="204" y="402"/>
                </a:cxn>
                <a:cxn ang="0">
                  <a:pos x="222" y="444"/>
                </a:cxn>
                <a:cxn ang="0">
                  <a:pos x="240" y="492"/>
                </a:cxn>
                <a:cxn ang="0">
                  <a:pos x="246" y="546"/>
                </a:cxn>
                <a:cxn ang="0">
                  <a:pos x="246" y="582"/>
                </a:cxn>
                <a:cxn ang="0">
                  <a:pos x="240" y="630"/>
                </a:cxn>
                <a:cxn ang="0">
                  <a:pos x="270" y="624"/>
                </a:cxn>
                <a:cxn ang="0">
                  <a:pos x="348" y="612"/>
                </a:cxn>
                <a:cxn ang="0">
                  <a:pos x="420" y="606"/>
                </a:cxn>
                <a:cxn ang="0">
                  <a:pos x="468" y="600"/>
                </a:cxn>
                <a:cxn ang="0">
                  <a:pos x="474" y="576"/>
                </a:cxn>
                <a:cxn ang="0">
                  <a:pos x="474" y="546"/>
                </a:cxn>
                <a:cxn ang="0">
                  <a:pos x="474" y="510"/>
                </a:cxn>
                <a:cxn ang="0">
                  <a:pos x="450" y="456"/>
                </a:cxn>
                <a:cxn ang="0">
                  <a:pos x="444" y="426"/>
                </a:cxn>
                <a:cxn ang="0">
                  <a:pos x="444" y="396"/>
                </a:cxn>
                <a:cxn ang="0">
                  <a:pos x="480" y="372"/>
                </a:cxn>
                <a:cxn ang="0">
                  <a:pos x="516" y="342"/>
                </a:cxn>
                <a:cxn ang="0">
                  <a:pos x="552" y="306"/>
                </a:cxn>
                <a:cxn ang="0">
                  <a:pos x="570" y="288"/>
                </a:cxn>
                <a:cxn ang="0">
                  <a:pos x="576" y="270"/>
                </a:cxn>
                <a:cxn ang="0">
                  <a:pos x="576" y="252"/>
                </a:cxn>
                <a:cxn ang="0">
                  <a:pos x="570" y="234"/>
                </a:cxn>
                <a:cxn ang="0">
                  <a:pos x="564" y="222"/>
                </a:cxn>
                <a:cxn ang="0">
                  <a:pos x="540" y="198"/>
                </a:cxn>
                <a:cxn ang="0">
                  <a:pos x="498" y="144"/>
                </a:cxn>
                <a:cxn ang="0">
                  <a:pos x="462" y="102"/>
                </a:cxn>
                <a:cxn ang="0">
                  <a:pos x="390" y="48"/>
                </a:cxn>
                <a:cxn ang="0">
                  <a:pos x="330" y="0"/>
                </a:cxn>
                <a:cxn ang="0">
                  <a:pos x="294" y="0"/>
                </a:cxn>
                <a:cxn ang="0">
                  <a:pos x="198" y="6"/>
                </a:cxn>
                <a:cxn ang="0">
                  <a:pos x="120" y="18"/>
                </a:cxn>
                <a:cxn ang="0">
                  <a:pos x="114" y="30"/>
                </a:cxn>
                <a:cxn ang="0">
                  <a:pos x="6" y="66"/>
                </a:cxn>
                <a:cxn ang="0">
                  <a:pos x="0" y="90"/>
                </a:cxn>
                <a:cxn ang="0">
                  <a:pos x="42" y="156"/>
                </a:cxn>
                <a:cxn ang="0">
                  <a:pos x="78" y="228"/>
                </a:cxn>
                <a:cxn ang="0">
                  <a:pos x="132" y="324"/>
                </a:cxn>
              </a:cxnLst>
              <a:rect l="0" t="0" r="r" b="b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3036" y="2049"/>
              <a:ext cx="522" cy="726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36" y="48"/>
                </a:cxn>
                <a:cxn ang="0">
                  <a:pos x="18" y="66"/>
                </a:cxn>
                <a:cxn ang="0">
                  <a:pos x="12" y="84"/>
                </a:cxn>
                <a:cxn ang="0">
                  <a:pos x="6" y="114"/>
                </a:cxn>
                <a:cxn ang="0">
                  <a:pos x="6" y="150"/>
                </a:cxn>
                <a:cxn ang="0">
                  <a:pos x="6" y="168"/>
                </a:cxn>
                <a:cxn ang="0">
                  <a:pos x="0" y="198"/>
                </a:cxn>
                <a:cxn ang="0">
                  <a:pos x="0" y="228"/>
                </a:cxn>
                <a:cxn ang="0">
                  <a:pos x="0" y="258"/>
                </a:cxn>
                <a:cxn ang="0">
                  <a:pos x="18" y="300"/>
                </a:cxn>
                <a:cxn ang="0">
                  <a:pos x="42" y="336"/>
                </a:cxn>
                <a:cxn ang="0">
                  <a:pos x="66" y="372"/>
                </a:cxn>
                <a:cxn ang="0">
                  <a:pos x="78" y="384"/>
                </a:cxn>
                <a:cxn ang="0">
                  <a:pos x="102" y="396"/>
                </a:cxn>
                <a:cxn ang="0">
                  <a:pos x="108" y="468"/>
                </a:cxn>
                <a:cxn ang="0">
                  <a:pos x="102" y="510"/>
                </a:cxn>
                <a:cxn ang="0">
                  <a:pos x="84" y="540"/>
                </a:cxn>
                <a:cxn ang="0">
                  <a:pos x="72" y="564"/>
                </a:cxn>
                <a:cxn ang="0">
                  <a:pos x="60" y="588"/>
                </a:cxn>
                <a:cxn ang="0">
                  <a:pos x="72" y="588"/>
                </a:cxn>
                <a:cxn ang="0">
                  <a:pos x="84" y="588"/>
                </a:cxn>
                <a:cxn ang="0">
                  <a:pos x="72" y="618"/>
                </a:cxn>
                <a:cxn ang="0">
                  <a:pos x="54" y="654"/>
                </a:cxn>
                <a:cxn ang="0">
                  <a:pos x="42" y="702"/>
                </a:cxn>
                <a:cxn ang="0">
                  <a:pos x="66" y="708"/>
                </a:cxn>
                <a:cxn ang="0">
                  <a:pos x="102" y="702"/>
                </a:cxn>
                <a:cxn ang="0">
                  <a:pos x="144" y="696"/>
                </a:cxn>
                <a:cxn ang="0">
                  <a:pos x="186" y="684"/>
                </a:cxn>
                <a:cxn ang="0">
                  <a:pos x="228" y="678"/>
                </a:cxn>
                <a:cxn ang="0">
                  <a:pos x="258" y="672"/>
                </a:cxn>
                <a:cxn ang="0">
                  <a:pos x="282" y="678"/>
                </a:cxn>
                <a:cxn ang="0">
                  <a:pos x="354" y="708"/>
                </a:cxn>
                <a:cxn ang="0">
                  <a:pos x="390" y="726"/>
                </a:cxn>
                <a:cxn ang="0">
                  <a:pos x="408" y="696"/>
                </a:cxn>
                <a:cxn ang="0">
                  <a:pos x="438" y="654"/>
                </a:cxn>
                <a:cxn ang="0">
                  <a:pos x="480" y="624"/>
                </a:cxn>
                <a:cxn ang="0">
                  <a:pos x="510" y="594"/>
                </a:cxn>
                <a:cxn ang="0">
                  <a:pos x="522" y="588"/>
                </a:cxn>
                <a:cxn ang="0">
                  <a:pos x="522" y="576"/>
                </a:cxn>
                <a:cxn ang="0">
                  <a:pos x="504" y="522"/>
                </a:cxn>
                <a:cxn ang="0">
                  <a:pos x="492" y="468"/>
                </a:cxn>
                <a:cxn ang="0">
                  <a:pos x="492" y="438"/>
                </a:cxn>
                <a:cxn ang="0">
                  <a:pos x="462" y="336"/>
                </a:cxn>
                <a:cxn ang="0">
                  <a:pos x="438" y="258"/>
                </a:cxn>
                <a:cxn ang="0">
                  <a:pos x="420" y="162"/>
                </a:cxn>
                <a:cxn ang="0">
                  <a:pos x="414" y="114"/>
                </a:cxn>
                <a:cxn ang="0">
                  <a:pos x="414" y="90"/>
                </a:cxn>
                <a:cxn ang="0">
                  <a:pos x="84" y="0"/>
                </a:cxn>
              </a:cxnLst>
              <a:rect l="0" t="0" r="r" b="b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24"/>
            <p:cNvSpPr>
              <a:spLocks/>
            </p:cNvSpPr>
            <p:nvPr/>
          </p:nvSpPr>
          <p:spPr bwMode="auto">
            <a:xfrm>
              <a:off x="3036" y="2049"/>
              <a:ext cx="522" cy="726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36" y="48"/>
                </a:cxn>
                <a:cxn ang="0">
                  <a:pos x="18" y="66"/>
                </a:cxn>
                <a:cxn ang="0">
                  <a:pos x="12" y="84"/>
                </a:cxn>
                <a:cxn ang="0">
                  <a:pos x="6" y="114"/>
                </a:cxn>
                <a:cxn ang="0">
                  <a:pos x="6" y="150"/>
                </a:cxn>
                <a:cxn ang="0">
                  <a:pos x="6" y="168"/>
                </a:cxn>
                <a:cxn ang="0">
                  <a:pos x="0" y="198"/>
                </a:cxn>
                <a:cxn ang="0">
                  <a:pos x="0" y="228"/>
                </a:cxn>
                <a:cxn ang="0">
                  <a:pos x="0" y="258"/>
                </a:cxn>
                <a:cxn ang="0">
                  <a:pos x="18" y="300"/>
                </a:cxn>
                <a:cxn ang="0">
                  <a:pos x="42" y="336"/>
                </a:cxn>
                <a:cxn ang="0">
                  <a:pos x="66" y="372"/>
                </a:cxn>
                <a:cxn ang="0">
                  <a:pos x="78" y="384"/>
                </a:cxn>
                <a:cxn ang="0">
                  <a:pos x="102" y="396"/>
                </a:cxn>
                <a:cxn ang="0">
                  <a:pos x="108" y="468"/>
                </a:cxn>
                <a:cxn ang="0">
                  <a:pos x="102" y="510"/>
                </a:cxn>
                <a:cxn ang="0">
                  <a:pos x="84" y="540"/>
                </a:cxn>
                <a:cxn ang="0">
                  <a:pos x="72" y="564"/>
                </a:cxn>
                <a:cxn ang="0">
                  <a:pos x="60" y="588"/>
                </a:cxn>
                <a:cxn ang="0">
                  <a:pos x="72" y="588"/>
                </a:cxn>
                <a:cxn ang="0">
                  <a:pos x="84" y="588"/>
                </a:cxn>
                <a:cxn ang="0">
                  <a:pos x="72" y="618"/>
                </a:cxn>
                <a:cxn ang="0">
                  <a:pos x="54" y="654"/>
                </a:cxn>
                <a:cxn ang="0">
                  <a:pos x="42" y="702"/>
                </a:cxn>
                <a:cxn ang="0">
                  <a:pos x="66" y="708"/>
                </a:cxn>
                <a:cxn ang="0">
                  <a:pos x="102" y="702"/>
                </a:cxn>
                <a:cxn ang="0">
                  <a:pos x="144" y="696"/>
                </a:cxn>
                <a:cxn ang="0">
                  <a:pos x="186" y="684"/>
                </a:cxn>
                <a:cxn ang="0">
                  <a:pos x="228" y="678"/>
                </a:cxn>
                <a:cxn ang="0">
                  <a:pos x="258" y="672"/>
                </a:cxn>
                <a:cxn ang="0">
                  <a:pos x="282" y="678"/>
                </a:cxn>
                <a:cxn ang="0">
                  <a:pos x="354" y="708"/>
                </a:cxn>
                <a:cxn ang="0">
                  <a:pos x="390" y="726"/>
                </a:cxn>
                <a:cxn ang="0">
                  <a:pos x="408" y="696"/>
                </a:cxn>
                <a:cxn ang="0">
                  <a:pos x="438" y="654"/>
                </a:cxn>
                <a:cxn ang="0">
                  <a:pos x="480" y="624"/>
                </a:cxn>
                <a:cxn ang="0">
                  <a:pos x="510" y="594"/>
                </a:cxn>
                <a:cxn ang="0">
                  <a:pos x="522" y="588"/>
                </a:cxn>
                <a:cxn ang="0">
                  <a:pos x="522" y="576"/>
                </a:cxn>
                <a:cxn ang="0">
                  <a:pos x="504" y="522"/>
                </a:cxn>
                <a:cxn ang="0">
                  <a:pos x="492" y="468"/>
                </a:cxn>
                <a:cxn ang="0">
                  <a:pos x="492" y="438"/>
                </a:cxn>
                <a:cxn ang="0">
                  <a:pos x="462" y="336"/>
                </a:cxn>
                <a:cxn ang="0">
                  <a:pos x="438" y="258"/>
                </a:cxn>
                <a:cxn ang="0">
                  <a:pos x="420" y="162"/>
                </a:cxn>
                <a:cxn ang="0">
                  <a:pos x="414" y="114"/>
                </a:cxn>
                <a:cxn ang="0">
                  <a:pos x="414" y="90"/>
                </a:cxn>
                <a:cxn ang="0">
                  <a:pos x="84" y="0"/>
                </a:cxn>
              </a:cxnLst>
              <a:rect l="0" t="0" r="r" b="b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2940" y="1383"/>
              <a:ext cx="1056" cy="822"/>
            </a:xfrm>
            <a:custGeom>
              <a:avLst/>
              <a:gdLst/>
              <a:ahLst/>
              <a:cxnLst>
                <a:cxn ang="0">
                  <a:pos x="960" y="762"/>
                </a:cxn>
                <a:cxn ang="0">
                  <a:pos x="1014" y="672"/>
                </a:cxn>
                <a:cxn ang="0">
                  <a:pos x="1032" y="648"/>
                </a:cxn>
                <a:cxn ang="0">
                  <a:pos x="1044" y="624"/>
                </a:cxn>
                <a:cxn ang="0">
                  <a:pos x="1050" y="594"/>
                </a:cxn>
                <a:cxn ang="0">
                  <a:pos x="1056" y="564"/>
                </a:cxn>
                <a:cxn ang="0">
                  <a:pos x="1056" y="540"/>
                </a:cxn>
                <a:cxn ang="0">
                  <a:pos x="1050" y="510"/>
                </a:cxn>
                <a:cxn ang="0">
                  <a:pos x="1038" y="486"/>
                </a:cxn>
                <a:cxn ang="0">
                  <a:pos x="1026" y="462"/>
                </a:cxn>
                <a:cxn ang="0">
                  <a:pos x="1008" y="438"/>
                </a:cxn>
                <a:cxn ang="0">
                  <a:pos x="984" y="420"/>
                </a:cxn>
                <a:cxn ang="0">
                  <a:pos x="960" y="408"/>
                </a:cxn>
                <a:cxn ang="0">
                  <a:pos x="876" y="324"/>
                </a:cxn>
                <a:cxn ang="0">
                  <a:pos x="882" y="138"/>
                </a:cxn>
                <a:cxn ang="0">
                  <a:pos x="858" y="108"/>
                </a:cxn>
                <a:cxn ang="0">
                  <a:pos x="834" y="84"/>
                </a:cxn>
                <a:cxn ang="0">
                  <a:pos x="804" y="60"/>
                </a:cxn>
                <a:cxn ang="0">
                  <a:pos x="774" y="42"/>
                </a:cxn>
                <a:cxn ang="0">
                  <a:pos x="750" y="30"/>
                </a:cxn>
                <a:cxn ang="0">
                  <a:pos x="594" y="0"/>
                </a:cxn>
                <a:cxn ang="0">
                  <a:pos x="354" y="48"/>
                </a:cxn>
                <a:cxn ang="0">
                  <a:pos x="162" y="204"/>
                </a:cxn>
                <a:cxn ang="0">
                  <a:pos x="150" y="204"/>
                </a:cxn>
                <a:cxn ang="0">
                  <a:pos x="132" y="204"/>
                </a:cxn>
                <a:cxn ang="0">
                  <a:pos x="120" y="210"/>
                </a:cxn>
                <a:cxn ang="0">
                  <a:pos x="108" y="216"/>
                </a:cxn>
                <a:cxn ang="0">
                  <a:pos x="102" y="228"/>
                </a:cxn>
                <a:cxn ang="0">
                  <a:pos x="96" y="240"/>
                </a:cxn>
                <a:cxn ang="0">
                  <a:pos x="96" y="258"/>
                </a:cxn>
                <a:cxn ang="0">
                  <a:pos x="102" y="270"/>
                </a:cxn>
                <a:cxn ang="0">
                  <a:pos x="108" y="282"/>
                </a:cxn>
                <a:cxn ang="0">
                  <a:pos x="102" y="294"/>
                </a:cxn>
                <a:cxn ang="0">
                  <a:pos x="78" y="318"/>
                </a:cxn>
                <a:cxn ang="0">
                  <a:pos x="54" y="342"/>
                </a:cxn>
                <a:cxn ang="0">
                  <a:pos x="36" y="372"/>
                </a:cxn>
                <a:cxn ang="0">
                  <a:pos x="18" y="396"/>
                </a:cxn>
                <a:cxn ang="0">
                  <a:pos x="12" y="432"/>
                </a:cxn>
                <a:cxn ang="0">
                  <a:pos x="6" y="462"/>
                </a:cxn>
                <a:cxn ang="0">
                  <a:pos x="0" y="498"/>
                </a:cxn>
                <a:cxn ang="0">
                  <a:pos x="6" y="528"/>
                </a:cxn>
                <a:cxn ang="0">
                  <a:pos x="12" y="564"/>
                </a:cxn>
                <a:cxn ang="0">
                  <a:pos x="24" y="594"/>
                </a:cxn>
                <a:cxn ang="0">
                  <a:pos x="54" y="630"/>
                </a:cxn>
                <a:cxn ang="0">
                  <a:pos x="102" y="672"/>
                </a:cxn>
                <a:cxn ang="0">
                  <a:pos x="150" y="702"/>
                </a:cxn>
                <a:cxn ang="0">
                  <a:pos x="198" y="726"/>
                </a:cxn>
                <a:cxn ang="0">
                  <a:pos x="246" y="750"/>
                </a:cxn>
                <a:cxn ang="0">
                  <a:pos x="294" y="768"/>
                </a:cxn>
                <a:cxn ang="0">
                  <a:pos x="348" y="780"/>
                </a:cxn>
                <a:cxn ang="0">
                  <a:pos x="402" y="792"/>
                </a:cxn>
                <a:cxn ang="0">
                  <a:pos x="456" y="792"/>
                </a:cxn>
                <a:cxn ang="0">
                  <a:pos x="510" y="792"/>
                </a:cxn>
                <a:cxn ang="0">
                  <a:pos x="564" y="786"/>
                </a:cxn>
                <a:cxn ang="0">
                  <a:pos x="684" y="822"/>
                </a:cxn>
              </a:cxnLst>
              <a:rect l="0" t="0" r="r" b="b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940" y="1383"/>
              <a:ext cx="1056" cy="822"/>
            </a:xfrm>
            <a:custGeom>
              <a:avLst/>
              <a:gdLst/>
              <a:ahLst/>
              <a:cxnLst>
                <a:cxn ang="0">
                  <a:pos x="960" y="762"/>
                </a:cxn>
                <a:cxn ang="0">
                  <a:pos x="1014" y="672"/>
                </a:cxn>
                <a:cxn ang="0">
                  <a:pos x="1032" y="648"/>
                </a:cxn>
                <a:cxn ang="0">
                  <a:pos x="1044" y="624"/>
                </a:cxn>
                <a:cxn ang="0">
                  <a:pos x="1050" y="594"/>
                </a:cxn>
                <a:cxn ang="0">
                  <a:pos x="1056" y="564"/>
                </a:cxn>
                <a:cxn ang="0">
                  <a:pos x="1056" y="540"/>
                </a:cxn>
                <a:cxn ang="0">
                  <a:pos x="1050" y="510"/>
                </a:cxn>
                <a:cxn ang="0">
                  <a:pos x="1038" y="486"/>
                </a:cxn>
                <a:cxn ang="0">
                  <a:pos x="1026" y="462"/>
                </a:cxn>
                <a:cxn ang="0">
                  <a:pos x="1008" y="438"/>
                </a:cxn>
                <a:cxn ang="0">
                  <a:pos x="984" y="420"/>
                </a:cxn>
                <a:cxn ang="0">
                  <a:pos x="960" y="408"/>
                </a:cxn>
                <a:cxn ang="0">
                  <a:pos x="876" y="324"/>
                </a:cxn>
                <a:cxn ang="0">
                  <a:pos x="882" y="138"/>
                </a:cxn>
                <a:cxn ang="0">
                  <a:pos x="858" y="108"/>
                </a:cxn>
                <a:cxn ang="0">
                  <a:pos x="834" y="84"/>
                </a:cxn>
                <a:cxn ang="0">
                  <a:pos x="804" y="60"/>
                </a:cxn>
                <a:cxn ang="0">
                  <a:pos x="774" y="42"/>
                </a:cxn>
                <a:cxn ang="0">
                  <a:pos x="750" y="30"/>
                </a:cxn>
                <a:cxn ang="0">
                  <a:pos x="594" y="0"/>
                </a:cxn>
                <a:cxn ang="0">
                  <a:pos x="354" y="48"/>
                </a:cxn>
                <a:cxn ang="0">
                  <a:pos x="162" y="204"/>
                </a:cxn>
                <a:cxn ang="0">
                  <a:pos x="150" y="204"/>
                </a:cxn>
                <a:cxn ang="0">
                  <a:pos x="132" y="204"/>
                </a:cxn>
                <a:cxn ang="0">
                  <a:pos x="120" y="210"/>
                </a:cxn>
                <a:cxn ang="0">
                  <a:pos x="108" y="216"/>
                </a:cxn>
                <a:cxn ang="0">
                  <a:pos x="102" y="228"/>
                </a:cxn>
                <a:cxn ang="0">
                  <a:pos x="96" y="240"/>
                </a:cxn>
                <a:cxn ang="0">
                  <a:pos x="96" y="258"/>
                </a:cxn>
                <a:cxn ang="0">
                  <a:pos x="102" y="270"/>
                </a:cxn>
                <a:cxn ang="0">
                  <a:pos x="108" y="282"/>
                </a:cxn>
                <a:cxn ang="0">
                  <a:pos x="102" y="294"/>
                </a:cxn>
                <a:cxn ang="0">
                  <a:pos x="78" y="318"/>
                </a:cxn>
                <a:cxn ang="0">
                  <a:pos x="54" y="342"/>
                </a:cxn>
                <a:cxn ang="0">
                  <a:pos x="36" y="372"/>
                </a:cxn>
                <a:cxn ang="0">
                  <a:pos x="18" y="396"/>
                </a:cxn>
                <a:cxn ang="0">
                  <a:pos x="12" y="432"/>
                </a:cxn>
                <a:cxn ang="0">
                  <a:pos x="6" y="462"/>
                </a:cxn>
                <a:cxn ang="0">
                  <a:pos x="0" y="498"/>
                </a:cxn>
                <a:cxn ang="0">
                  <a:pos x="6" y="528"/>
                </a:cxn>
                <a:cxn ang="0">
                  <a:pos x="12" y="564"/>
                </a:cxn>
                <a:cxn ang="0">
                  <a:pos x="24" y="594"/>
                </a:cxn>
                <a:cxn ang="0">
                  <a:pos x="54" y="630"/>
                </a:cxn>
                <a:cxn ang="0">
                  <a:pos x="102" y="672"/>
                </a:cxn>
                <a:cxn ang="0">
                  <a:pos x="150" y="702"/>
                </a:cxn>
                <a:cxn ang="0">
                  <a:pos x="198" y="726"/>
                </a:cxn>
                <a:cxn ang="0">
                  <a:pos x="246" y="750"/>
                </a:cxn>
                <a:cxn ang="0">
                  <a:pos x="294" y="768"/>
                </a:cxn>
                <a:cxn ang="0">
                  <a:pos x="348" y="780"/>
                </a:cxn>
                <a:cxn ang="0">
                  <a:pos x="402" y="792"/>
                </a:cxn>
                <a:cxn ang="0">
                  <a:pos x="456" y="792"/>
                </a:cxn>
                <a:cxn ang="0">
                  <a:pos x="510" y="792"/>
                </a:cxn>
                <a:cxn ang="0">
                  <a:pos x="564" y="786"/>
                </a:cxn>
                <a:cxn ang="0">
                  <a:pos x="684" y="822"/>
                </a:cxn>
              </a:cxnLst>
              <a:rect l="0" t="0" r="r" b="b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3102" y="1329"/>
              <a:ext cx="678" cy="246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98" y="186"/>
                </a:cxn>
                <a:cxn ang="0">
                  <a:pos x="222" y="138"/>
                </a:cxn>
                <a:cxn ang="0">
                  <a:pos x="240" y="102"/>
                </a:cxn>
                <a:cxn ang="0">
                  <a:pos x="270" y="126"/>
                </a:cxn>
                <a:cxn ang="0">
                  <a:pos x="288" y="120"/>
                </a:cxn>
                <a:cxn ang="0">
                  <a:pos x="324" y="120"/>
                </a:cxn>
                <a:cxn ang="0">
                  <a:pos x="444" y="84"/>
                </a:cxn>
                <a:cxn ang="0">
                  <a:pos x="468" y="84"/>
                </a:cxn>
                <a:cxn ang="0">
                  <a:pos x="534" y="66"/>
                </a:cxn>
                <a:cxn ang="0">
                  <a:pos x="528" y="84"/>
                </a:cxn>
                <a:cxn ang="0">
                  <a:pos x="558" y="96"/>
                </a:cxn>
                <a:cxn ang="0">
                  <a:pos x="672" y="84"/>
                </a:cxn>
                <a:cxn ang="0">
                  <a:pos x="672" y="72"/>
                </a:cxn>
                <a:cxn ang="0">
                  <a:pos x="642" y="54"/>
                </a:cxn>
                <a:cxn ang="0">
                  <a:pos x="666" y="30"/>
                </a:cxn>
                <a:cxn ang="0">
                  <a:pos x="666" y="18"/>
                </a:cxn>
                <a:cxn ang="0">
                  <a:pos x="576" y="12"/>
                </a:cxn>
                <a:cxn ang="0">
                  <a:pos x="504" y="12"/>
                </a:cxn>
                <a:cxn ang="0">
                  <a:pos x="426" y="18"/>
                </a:cxn>
                <a:cxn ang="0">
                  <a:pos x="372" y="6"/>
                </a:cxn>
                <a:cxn ang="0">
                  <a:pos x="330" y="6"/>
                </a:cxn>
                <a:cxn ang="0">
                  <a:pos x="318" y="30"/>
                </a:cxn>
                <a:cxn ang="0">
                  <a:pos x="258" y="24"/>
                </a:cxn>
                <a:cxn ang="0">
                  <a:pos x="222" y="30"/>
                </a:cxn>
                <a:cxn ang="0">
                  <a:pos x="204" y="54"/>
                </a:cxn>
                <a:cxn ang="0">
                  <a:pos x="144" y="78"/>
                </a:cxn>
                <a:cxn ang="0">
                  <a:pos x="90" y="114"/>
                </a:cxn>
                <a:cxn ang="0">
                  <a:pos x="60" y="144"/>
                </a:cxn>
                <a:cxn ang="0">
                  <a:pos x="24" y="162"/>
                </a:cxn>
                <a:cxn ang="0">
                  <a:pos x="24" y="186"/>
                </a:cxn>
                <a:cxn ang="0">
                  <a:pos x="30" y="198"/>
                </a:cxn>
                <a:cxn ang="0">
                  <a:pos x="0" y="240"/>
                </a:cxn>
              </a:cxnLst>
              <a:rect l="0" t="0" r="r" b="b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3102" y="1329"/>
              <a:ext cx="678" cy="246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98" y="186"/>
                </a:cxn>
                <a:cxn ang="0">
                  <a:pos x="222" y="138"/>
                </a:cxn>
                <a:cxn ang="0">
                  <a:pos x="240" y="102"/>
                </a:cxn>
                <a:cxn ang="0">
                  <a:pos x="270" y="126"/>
                </a:cxn>
                <a:cxn ang="0">
                  <a:pos x="288" y="120"/>
                </a:cxn>
                <a:cxn ang="0">
                  <a:pos x="324" y="120"/>
                </a:cxn>
                <a:cxn ang="0">
                  <a:pos x="444" y="84"/>
                </a:cxn>
                <a:cxn ang="0">
                  <a:pos x="468" y="84"/>
                </a:cxn>
                <a:cxn ang="0">
                  <a:pos x="534" y="66"/>
                </a:cxn>
                <a:cxn ang="0">
                  <a:pos x="528" y="84"/>
                </a:cxn>
                <a:cxn ang="0">
                  <a:pos x="558" y="96"/>
                </a:cxn>
                <a:cxn ang="0">
                  <a:pos x="672" y="84"/>
                </a:cxn>
                <a:cxn ang="0">
                  <a:pos x="672" y="72"/>
                </a:cxn>
                <a:cxn ang="0">
                  <a:pos x="642" y="54"/>
                </a:cxn>
                <a:cxn ang="0">
                  <a:pos x="666" y="30"/>
                </a:cxn>
                <a:cxn ang="0">
                  <a:pos x="666" y="18"/>
                </a:cxn>
                <a:cxn ang="0">
                  <a:pos x="576" y="12"/>
                </a:cxn>
                <a:cxn ang="0">
                  <a:pos x="504" y="12"/>
                </a:cxn>
                <a:cxn ang="0">
                  <a:pos x="426" y="18"/>
                </a:cxn>
                <a:cxn ang="0">
                  <a:pos x="372" y="6"/>
                </a:cxn>
                <a:cxn ang="0">
                  <a:pos x="330" y="6"/>
                </a:cxn>
                <a:cxn ang="0">
                  <a:pos x="318" y="30"/>
                </a:cxn>
                <a:cxn ang="0">
                  <a:pos x="258" y="24"/>
                </a:cxn>
                <a:cxn ang="0">
                  <a:pos x="222" y="30"/>
                </a:cxn>
                <a:cxn ang="0">
                  <a:pos x="204" y="54"/>
                </a:cxn>
                <a:cxn ang="0">
                  <a:pos x="144" y="78"/>
                </a:cxn>
                <a:cxn ang="0">
                  <a:pos x="90" y="114"/>
                </a:cxn>
                <a:cxn ang="0">
                  <a:pos x="60" y="144"/>
                </a:cxn>
                <a:cxn ang="0">
                  <a:pos x="24" y="162"/>
                </a:cxn>
                <a:cxn ang="0">
                  <a:pos x="24" y="186"/>
                </a:cxn>
                <a:cxn ang="0">
                  <a:pos x="30" y="198"/>
                </a:cxn>
                <a:cxn ang="0">
                  <a:pos x="0" y="240"/>
                </a:cxn>
              </a:cxnLst>
              <a:rect l="0" t="0" r="r" b="b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Freeform 29"/>
            <p:cNvSpPr>
              <a:spLocks/>
            </p:cNvSpPr>
            <p:nvPr/>
          </p:nvSpPr>
          <p:spPr bwMode="auto">
            <a:xfrm>
              <a:off x="3084" y="1563"/>
              <a:ext cx="324" cy="72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36" y="0"/>
                </a:cxn>
                <a:cxn ang="0">
                  <a:pos x="72" y="0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6"/>
                </a:cxn>
                <a:cxn ang="0">
                  <a:pos x="192" y="6"/>
                </a:cxn>
                <a:cxn ang="0">
                  <a:pos x="222" y="12"/>
                </a:cxn>
                <a:cxn ang="0">
                  <a:pos x="252" y="18"/>
                </a:cxn>
                <a:cxn ang="0">
                  <a:pos x="282" y="24"/>
                </a:cxn>
                <a:cxn ang="0">
                  <a:pos x="312" y="36"/>
                </a:cxn>
                <a:cxn ang="0">
                  <a:pos x="324" y="72"/>
                </a:cxn>
                <a:cxn ang="0">
                  <a:pos x="282" y="60"/>
                </a:cxn>
                <a:cxn ang="0">
                  <a:pos x="234" y="54"/>
                </a:cxn>
                <a:cxn ang="0">
                  <a:pos x="192" y="42"/>
                </a:cxn>
                <a:cxn ang="0">
                  <a:pos x="150" y="36"/>
                </a:cxn>
                <a:cxn ang="0">
                  <a:pos x="102" y="30"/>
                </a:cxn>
                <a:cxn ang="0">
                  <a:pos x="60" y="24"/>
                </a:cxn>
                <a:cxn ang="0">
                  <a:pos x="24" y="24"/>
                </a:cxn>
                <a:cxn ang="0">
                  <a:pos x="18" y="24"/>
                </a:cxn>
              </a:cxnLst>
              <a:rect l="0" t="0" r="r" b="b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Freeform 30"/>
            <p:cNvSpPr>
              <a:spLocks/>
            </p:cNvSpPr>
            <p:nvPr/>
          </p:nvSpPr>
          <p:spPr bwMode="auto">
            <a:xfrm>
              <a:off x="3084" y="1563"/>
              <a:ext cx="324" cy="72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36" y="0"/>
                </a:cxn>
                <a:cxn ang="0">
                  <a:pos x="72" y="0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6"/>
                </a:cxn>
                <a:cxn ang="0">
                  <a:pos x="192" y="6"/>
                </a:cxn>
                <a:cxn ang="0">
                  <a:pos x="222" y="12"/>
                </a:cxn>
                <a:cxn ang="0">
                  <a:pos x="252" y="18"/>
                </a:cxn>
                <a:cxn ang="0">
                  <a:pos x="282" y="24"/>
                </a:cxn>
                <a:cxn ang="0">
                  <a:pos x="312" y="36"/>
                </a:cxn>
                <a:cxn ang="0">
                  <a:pos x="324" y="72"/>
                </a:cxn>
                <a:cxn ang="0">
                  <a:pos x="282" y="60"/>
                </a:cxn>
                <a:cxn ang="0">
                  <a:pos x="234" y="54"/>
                </a:cxn>
                <a:cxn ang="0">
                  <a:pos x="192" y="42"/>
                </a:cxn>
                <a:cxn ang="0">
                  <a:pos x="150" y="36"/>
                </a:cxn>
                <a:cxn ang="0">
                  <a:pos x="102" y="30"/>
                </a:cxn>
                <a:cxn ang="0">
                  <a:pos x="60" y="24"/>
                </a:cxn>
                <a:cxn ang="0">
                  <a:pos x="24" y="24"/>
                </a:cxn>
                <a:cxn ang="0">
                  <a:pos x="18" y="24"/>
                </a:cxn>
              </a:cxnLst>
              <a:rect l="0" t="0" r="r" b="b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Freeform 31"/>
            <p:cNvSpPr>
              <a:spLocks/>
            </p:cNvSpPr>
            <p:nvPr/>
          </p:nvSpPr>
          <p:spPr bwMode="auto">
            <a:xfrm>
              <a:off x="3660" y="1557"/>
              <a:ext cx="8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2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Freeform 32"/>
            <p:cNvSpPr>
              <a:spLocks/>
            </p:cNvSpPr>
            <p:nvPr/>
          </p:nvSpPr>
          <p:spPr bwMode="auto">
            <a:xfrm>
              <a:off x="3660" y="1557"/>
              <a:ext cx="8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2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3720" y="1485"/>
              <a:ext cx="198" cy="204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6" y="102"/>
                </a:cxn>
                <a:cxn ang="0">
                  <a:pos x="12" y="12"/>
                </a:cxn>
                <a:cxn ang="0">
                  <a:pos x="18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6"/>
                </a:cxn>
                <a:cxn ang="0">
                  <a:pos x="192" y="12"/>
                </a:cxn>
                <a:cxn ang="0">
                  <a:pos x="192" y="36"/>
                </a:cxn>
                <a:cxn ang="0">
                  <a:pos x="192" y="60"/>
                </a:cxn>
                <a:cxn ang="0">
                  <a:pos x="198" y="90"/>
                </a:cxn>
                <a:cxn ang="0">
                  <a:pos x="198" y="120"/>
                </a:cxn>
                <a:cxn ang="0">
                  <a:pos x="192" y="150"/>
                </a:cxn>
                <a:cxn ang="0">
                  <a:pos x="192" y="180"/>
                </a:cxn>
                <a:cxn ang="0">
                  <a:pos x="192" y="204"/>
                </a:cxn>
                <a:cxn ang="0">
                  <a:pos x="0" y="186"/>
                </a:cxn>
              </a:cxnLst>
              <a:rect l="0" t="0" r="r" b="b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3720" y="1485"/>
              <a:ext cx="198" cy="204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6" y="102"/>
                </a:cxn>
                <a:cxn ang="0">
                  <a:pos x="12" y="12"/>
                </a:cxn>
                <a:cxn ang="0">
                  <a:pos x="18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6"/>
                </a:cxn>
                <a:cxn ang="0">
                  <a:pos x="192" y="12"/>
                </a:cxn>
                <a:cxn ang="0">
                  <a:pos x="192" y="36"/>
                </a:cxn>
                <a:cxn ang="0">
                  <a:pos x="192" y="60"/>
                </a:cxn>
                <a:cxn ang="0">
                  <a:pos x="198" y="90"/>
                </a:cxn>
                <a:cxn ang="0">
                  <a:pos x="198" y="120"/>
                </a:cxn>
                <a:cxn ang="0">
                  <a:pos x="192" y="150"/>
                </a:cxn>
                <a:cxn ang="0">
                  <a:pos x="192" y="180"/>
                </a:cxn>
                <a:cxn ang="0">
                  <a:pos x="192" y="204"/>
                </a:cxn>
                <a:cxn ang="0">
                  <a:pos x="0" y="186"/>
                </a:cxn>
              </a:cxnLst>
              <a:rect l="0" t="0" r="r" b="b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3756" y="1509"/>
              <a:ext cx="138" cy="168"/>
            </a:xfrm>
            <a:custGeom>
              <a:avLst/>
              <a:gdLst/>
              <a:ahLst/>
              <a:cxnLst>
                <a:cxn ang="0">
                  <a:pos x="132" y="168"/>
                </a:cxn>
                <a:cxn ang="0">
                  <a:pos x="138" y="150"/>
                </a:cxn>
                <a:cxn ang="0">
                  <a:pos x="138" y="126"/>
                </a:cxn>
                <a:cxn ang="0">
                  <a:pos x="138" y="102"/>
                </a:cxn>
                <a:cxn ang="0">
                  <a:pos x="138" y="84"/>
                </a:cxn>
                <a:cxn ang="0">
                  <a:pos x="138" y="60"/>
                </a:cxn>
                <a:cxn ang="0">
                  <a:pos x="138" y="36"/>
                </a:cxn>
                <a:cxn ang="0">
                  <a:pos x="132" y="18"/>
                </a:cxn>
                <a:cxn ang="0">
                  <a:pos x="132" y="6"/>
                </a:cxn>
                <a:cxn ang="0">
                  <a:pos x="114" y="6"/>
                </a:cxn>
                <a:cxn ang="0">
                  <a:pos x="96" y="0"/>
                </a:cxn>
                <a:cxn ang="0">
                  <a:pos x="78" y="0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6" y="6"/>
                </a:cxn>
                <a:cxn ang="0">
                  <a:pos x="0" y="132"/>
                </a:cxn>
                <a:cxn ang="0">
                  <a:pos x="132" y="168"/>
                </a:cxn>
              </a:cxnLst>
              <a:rect l="0" t="0" r="r" b="b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3756" y="1509"/>
              <a:ext cx="138" cy="168"/>
            </a:xfrm>
            <a:custGeom>
              <a:avLst/>
              <a:gdLst/>
              <a:ahLst/>
              <a:cxnLst>
                <a:cxn ang="0">
                  <a:pos x="132" y="168"/>
                </a:cxn>
                <a:cxn ang="0">
                  <a:pos x="138" y="150"/>
                </a:cxn>
                <a:cxn ang="0">
                  <a:pos x="138" y="126"/>
                </a:cxn>
                <a:cxn ang="0">
                  <a:pos x="138" y="102"/>
                </a:cxn>
                <a:cxn ang="0">
                  <a:pos x="138" y="84"/>
                </a:cxn>
                <a:cxn ang="0">
                  <a:pos x="138" y="60"/>
                </a:cxn>
                <a:cxn ang="0">
                  <a:pos x="138" y="36"/>
                </a:cxn>
                <a:cxn ang="0">
                  <a:pos x="132" y="18"/>
                </a:cxn>
                <a:cxn ang="0">
                  <a:pos x="132" y="6"/>
                </a:cxn>
                <a:cxn ang="0">
                  <a:pos x="114" y="6"/>
                </a:cxn>
                <a:cxn ang="0">
                  <a:pos x="96" y="0"/>
                </a:cxn>
                <a:cxn ang="0">
                  <a:pos x="78" y="0"/>
                </a:cxn>
                <a:cxn ang="0">
                  <a:pos x="60" y="0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6" y="6"/>
                </a:cxn>
                <a:cxn ang="0">
                  <a:pos x="0" y="132"/>
                </a:cxn>
                <a:cxn ang="0">
                  <a:pos x="132" y="168"/>
                </a:cxn>
              </a:cxnLst>
              <a:rect l="0" t="0" r="r" b="b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Freeform 37"/>
            <p:cNvSpPr>
              <a:spLocks/>
            </p:cNvSpPr>
            <p:nvPr/>
          </p:nvSpPr>
          <p:spPr bwMode="auto">
            <a:xfrm>
              <a:off x="3504" y="1617"/>
              <a:ext cx="432" cy="312"/>
            </a:xfrm>
            <a:custGeom>
              <a:avLst/>
              <a:gdLst/>
              <a:ahLst/>
              <a:cxnLst>
                <a:cxn ang="0">
                  <a:pos x="6" y="210"/>
                </a:cxn>
                <a:cxn ang="0">
                  <a:pos x="30" y="222"/>
                </a:cxn>
                <a:cxn ang="0">
                  <a:pos x="54" y="234"/>
                </a:cxn>
                <a:cxn ang="0">
                  <a:pos x="78" y="240"/>
                </a:cxn>
                <a:cxn ang="0">
                  <a:pos x="102" y="240"/>
                </a:cxn>
                <a:cxn ang="0">
                  <a:pos x="126" y="234"/>
                </a:cxn>
                <a:cxn ang="0">
                  <a:pos x="144" y="228"/>
                </a:cxn>
                <a:cxn ang="0">
                  <a:pos x="156" y="252"/>
                </a:cxn>
                <a:cxn ang="0">
                  <a:pos x="174" y="270"/>
                </a:cxn>
                <a:cxn ang="0">
                  <a:pos x="198" y="288"/>
                </a:cxn>
                <a:cxn ang="0">
                  <a:pos x="222" y="300"/>
                </a:cxn>
                <a:cxn ang="0">
                  <a:pos x="246" y="312"/>
                </a:cxn>
                <a:cxn ang="0">
                  <a:pos x="270" y="312"/>
                </a:cxn>
                <a:cxn ang="0">
                  <a:pos x="300" y="312"/>
                </a:cxn>
                <a:cxn ang="0">
                  <a:pos x="324" y="306"/>
                </a:cxn>
                <a:cxn ang="0">
                  <a:pos x="348" y="294"/>
                </a:cxn>
                <a:cxn ang="0">
                  <a:pos x="372" y="282"/>
                </a:cxn>
                <a:cxn ang="0">
                  <a:pos x="390" y="264"/>
                </a:cxn>
                <a:cxn ang="0">
                  <a:pos x="408" y="240"/>
                </a:cxn>
                <a:cxn ang="0">
                  <a:pos x="420" y="216"/>
                </a:cxn>
                <a:cxn ang="0">
                  <a:pos x="432" y="192"/>
                </a:cxn>
                <a:cxn ang="0">
                  <a:pos x="432" y="168"/>
                </a:cxn>
                <a:cxn ang="0">
                  <a:pos x="432" y="138"/>
                </a:cxn>
                <a:cxn ang="0">
                  <a:pos x="426" y="114"/>
                </a:cxn>
                <a:cxn ang="0">
                  <a:pos x="420" y="90"/>
                </a:cxn>
                <a:cxn ang="0">
                  <a:pos x="402" y="66"/>
                </a:cxn>
                <a:cxn ang="0">
                  <a:pos x="384" y="42"/>
                </a:cxn>
                <a:cxn ang="0">
                  <a:pos x="366" y="30"/>
                </a:cxn>
                <a:cxn ang="0">
                  <a:pos x="342" y="18"/>
                </a:cxn>
                <a:cxn ang="0">
                  <a:pos x="312" y="6"/>
                </a:cxn>
                <a:cxn ang="0">
                  <a:pos x="288" y="0"/>
                </a:cxn>
                <a:cxn ang="0">
                  <a:pos x="258" y="6"/>
                </a:cxn>
                <a:cxn ang="0">
                  <a:pos x="234" y="6"/>
                </a:cxn>
                <a:cxn ang="0">
                  <a:pos x="210" y="18"/>
                </a:cxn>
                <a:cxn ang="0">
                  <a:pos x="198" y="24"/>
                </a:cxn>
              </a:cxnLst>
              <a:rect l="0" t="0" r="r" b="b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Freeform 38"/>
            <p:cNvSpPr>
              <a:spLocks/>
            </p:cNvSpPr>
            <p:nvPr/>
          </p:nvSpPr>
          <p:spPr bwMode="auto">
            <a:xfrm>
              <a:off x="3504" y="1617"/>
              <a:ext cx="432" cy="312"/>
            </a:xfrm>
            <a:custGeom>
              <a:avLst/>
              <a:gdLst/>
              <a:ahLst/>
              <a:cxnLst>
                <a:cxn ang="0">
                  <a:pos x="6" y="210"/>
                </a:cxn>
                <a:cxn ang="0">
                  <a:pos x="30" y="222"/>
                </a:cxn>
                <a:cxn ang="0">
                  <a:pos x="48" y="234"/>
                </a:cxn>
                <a:cxn ang="0">
                  <a:pos x="78" y="234"/>
                </a:cxn>
                <a:cxn ang="0">
                  <a:pos x="102" y="234"/>
                </a:cxn>
                <a:cxn ang="0">
                  <a:pos x="126" y="234"/>
                </a:cxn>
                <a:cxn ang="0">
                  <a:pos x="138" y="228"/>
                </a:cxn>
                <a:cxn ang="0">
                  <a:pos x="156" y="252"/>
                </a:cxn>
                <a:cxn ang="0">
                  <a:pos x="174" y="270"/>
                </a:cxn>
                <a:cxn ang="0">
                  <a:pos x="192" y="288"/>
                </a:cxn>
                <a:cxn ang="0">
                  <a:pos x="216" y="300"/>
                </a:cxn>
                <a:cxn ang="0">
                  <a:pos x="246" y="306"/>
                </a:cxn>
                <a:cxn ang="0">
                  <a:pos x="270" y="312"/>
                </a:cxn>
                <a:cxn ang="0">
                  <a:pos x="300" y="312"/>
                </a:cxn>
                <a:cxn ang="0">
                  <a:pos x="324" y="306"/>
                </a:cxn>
                <a:cxn ang="0">
                  <a:pos x="348" y="294"/>
                </a:cxn>
                <a:cxn ang="0">
                  <a:pos x="372" y="282"/>
                </a:cxn>
                <a:cxn ang="0">
                  <a:pos x="390" y="264"/>
                </a:cxn>
                <a:cxn ang="0">
                  <a:pos x="408" y="240"/>
                </a:cxn>
                <a:cxn ang="0">
                  <a:pos x="420" y="216"/>
                </a:cxn>
                <a:cxn ang="0">
                  <a:pos x="426" y="192"/>
                </a:cxn>
                <a:cxn ang="0">
                  <a:pos x="432" y="162"/>
                </a:cxn>
                <a:cxn ang="0">
                  <a:pos x="432" y="138"/>
                </a:cxn>
                <a:cxn ang="0">
                  <a:pos x="426" y="108"/>
                </a:cxn>
                <a:cxn ang="0">
                  <a:pos x="414" y="84"/>
                </a:cxn>
                <a:cxn ang="0">
                  <a:pos x="402" y="60"/>
                </a:cxn>
                <a:cxn ang="0">
                  <a:pos x="384" y="42"/>
                </a:cxn>
                <a:cxn ang="0">
                  <a:pos x="360" y="24"/>
                </a:cxn>
                <a:cxn ang="0">
                  <a:pos x="336" y="12"/>
                </a:cxn>
                <a:cxn ang="0">
                  <a:pos x="312" y="6"/>
                </a:cxn>
                <a:cxn ang="0">
                  <a:pos x="288" y="0"/>
                </a:cxn>
                <a:cxn ang="0">
                  <a:pos x="258" y="0"/>
                </a:cxn>
                <a:cxn ang="0">
                  <a:pos x="234" y="6"/>
                </a:cxn>
                <a:cxn ang="0">
                  <a:pos x="210" y="18"/>
                </a:cxn>
                <a:cxn ang="0">
                  <a:pos x="192" y="24"/>
                </a:cxn>
              </a:cxnLst>
              <a:rect l="0" t="0" r="r" b="b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Freeform 39"/>
            <p:cNvSpPr>
              <a:spLocks/>
            </p:cNvSpPr>
            <p:nvPr/>
          </p:nvSpPr>
          <p:spPr bwMode="auto">
            <a:xfrm>
              <a:off x="3366" y="1497"/>
              <a:ext cx="300" cy="318"/>
            </a:xfrm>
            <a:custGeom>
              <a:avLst/>
              <a:gdLst/>
              <a:ahLst/>
              <a:cxnLst>
                <a:cxn ang="0">
                  <a:pos x="294" y="6"/>
                </a:cxn>
                <a:cxn ang="0">
                  <a:pos x="294" y="18"/>
                </a:cxn>
                <a:cxn ang="0">
                  <a:pos x="300" y="42"/>
                </a:cxn>
                <a:cxn ang="0">
                  <a:pos x="300" y="66"/>
                </a:cxn>
                <a:cxn ang="0">
                  <a:pos x="300" y="96"/>
                </a:cxn>
                <a:cxn ang="0">
                  <a:pos x="300" y="120"/>
                </a:cxn>
                <a:cxn ang="0">
                  <a:pos x="300" y="144"/>
                </a:cxn>
                <a:cxn ang="0">
                  <a:pos x="294" y="168"/>
                </a:cxn>
                <a:cxn ang="0">
                  <a:pos x="294" y="192"/>
                </a:cxn>
                <a:cxn ang="0">
                  <a:pos x="288" y="216"/>
                </a:cxn>
                <a:cxn ang="0">
                  <a:pos x="282" y="240"/>
                </a:cxn>
                <a:cxn ang="0">
                  <a:pos x="252" y="252"/>
                </a:cxn>
                <a:cxn ang="0">
                  <a:pos x="222" y="264"/>
                </a:cxn>
                <a:cxn ang="0">
                  <a:pos x="186" y="276"/>
                </a:cxn>
                <a:cxn ang="0">
                  <a:pos x="156" y="288"/>
                </a:cxn>
                <a:cxn ang="0">
                  <a:pos x="120" y="294"/>
                </a:cxn>
                <a:cxn ang="0">
                  <a:pos x="90" y="306"/>
                </a:cxn>
                <a:cxn ang="0">
                  <a:pos x="54" y="312"/>
                </a:cxn>
                <a:cxn ang="0">
                  <a:pos x="24" y="318"/>
                </a:cxn>
                <a:cxn ang="0">
                  <a:pos x="24" y="318"/>
                </a:cxn>
                <a:cxn ang="0">
                  <a:pos x="12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94" y="6"/>
                </a:cxn>
              </a:cxnLst>
              <a:rect l="0" t="0" r="r" b="b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Freeform 40"/>
            <p:cNvSpPr>
              <a:spLocks/>
            </p:cNvSpPr>
            <p:nvPr/>
          </p:nvSpPr>
          <p:spPr bwMode="auto">
            <a:xfrm>
              <a:off x="3366" y="1497"/>
              <a:ext cx="300" cy="318"/>
            </a:xfrm>
            <a:custGeom>
              <a:avLst/>
              <a:gdLst/>
              <a:ahLst/>
              <a:cxnLst>
                <a:cxn ang="0">
                  <a:pos x="294" y="6"/>
                </a:cxn>
                <a:cxn ang="0">
                  <a:pos x="294" y="18"/>
                </a:cxn>
                <a:cxn ang="0">
                  <a:pos x="300" y="42"/>
                </a:cxn>
                <a:cxn ang="0">
                  <a:pos x="300" y="66"/>
                </a:cxn>
                <a:cxn ang="0">
                  <a:pos x="300" y="96"/>
                </a:cxn>
                <a:cxn ang="0">
                  <a:pos x="300" y="120"/>
                </a:cxn>
                <a:cxn ang="0">
                  <a:pos x="300" y="144"/>
                </a:cxn>
                <a:cxn ang="0">
                  <a:pos x="294" y="168"/>
                </a:cxn>
                <a:cxn ang="0">
                  <a:pos x="294" y="192"/>
                </a:cxn>
                <a:cxn ang="0">
                  <a:pos x="288" y="216"/>
                </a:cxn>
                <a:cxn ang="0">
                  <a:pos x="282" y="240"/>
                </a:cxn>
                <a:cxn ang="0">
                  <a:pos x="252" y="252"/>
                </a:cxn>
                <a:cxn ang="0">
                  <a:pos x="222" y="264"/>
                </a:cxn>
                <a:cxn ang="0">
                  <a:pos x="186" y="276"/>
                </a:cxn>
                <a:cxn ang="0">
                  <a:pos x="156" y="288"/>
                </a:cxn>
                <a:cxn ang="0">
                  <a:pos x="120" y="294"/>
                </a:cxn>
                <a:cxn ang="0">
                  <a:pos x="90" y="306"/>
                </a:cxn>
                <a:cxn ang="0">
                  <a:pos x="54" y="312"/>
                </a:cxn>
                <a:cxn ang="0">
                  <a:pos x="24" y="318"/>
                </a:cxn>
                <a:cxn ang="0">
                  <a:pos x="24" y="318"/>
                </a:cxn>
                <a:cxn ang="0">
                  <a:pos x="12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96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94" y="6"/>
                </a:cxn>
              </a:cxnLst>
              <a:rect l="0" t="0" r="r" b="b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Freeform 41"/>
            <p:cNvSpPr>
              <a:spLocks/>
            </p:cNvSpPr>
            <p:nvPr/>
          </p:nvSpPr>
          <p:spPr bwMode="auto">
            <a:xfrm>
              <a:off x="3408" y="1527"/>
              <a:ext cx="228" cy="246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6" y="36"/>
                </a:cxn>
                <a:cxn ang="0">
                  <a:pos x="6" y="60"/>
                </a:cxn>
                <a:cxn ang="0">
                  <a:pos x="0" y="84"/>
                </a:cxn>
                <a:cxn ang="0">
                  <a:pos x="0" y="108"/>
                </a:cxn>
                <a:cxn ang="0">
                  <a:pos x="0" y="138"/>
                </a:cxn>
                <a:cxn ang="0">
                  <a:pos x="0" y="162"/>
                </a:cxn>
                <a:cxn ang="0">
                  <a:pos x="0" y="186"/>
                </a:cxn>
                <a:cxn ang="0">
                  <a:pos x="0" y="210"/>
                </a:cxn>
                <a:cxn ang="0">
                  <a:pos x="6" y="234"/>
                </a:cxn>
                <a:cxn ang="0">
                  <a:pos x="12" y="246"/>
                </a:cxn>
                <a:cxn ang="0">
                  <a:pos x="42" y="240"/>
                </a:cxn>
                <a:cxn ang="0">
                  <a:pos x="72" y="234"/>
                </a:cxn>
                <a:cxn ang="0">
                  <a:pos x="102" y="228"/>
                </a:cxn>
                <a:cxn ang="0">
                  <a:pos x="132" y="216"/>
                </a:cxn>
                <a:cxn ang="0">
                  <a:pos x="168" y="204"/>
                </a:cxn>
                <a:cxn ang="0">
                  <a:pos x="198" y="198"/>
                </a:cxn>
                <a:cxn ang="0">
                  <a:pos x="210" y="186"/>
                </a:cxn>
                <a:cxn ang="0">
                  <a:pos x="216" y="162"/>
                </a:cxn>
                <a:cxn ang="0">
                  <a:pos x="222" y="138"/>
                </a:cxn>
                <a:cxn ang="0">
                  <a:pos x="222" y="114"/>
                </a:cxn>
                <a:cxn ang="0">
                  <a:pos x="228" y="84"/>
                </a:cxn>
                <a:cxn ang="0">
                  <a:pos x="228" y="60"/>
                </a:cxn>
                <a:cxn ang="0">
                  <a:pos x="228" y="36"/>
                </a:cxn>
                <a:cxn ang="0">
                  <a:pos x="222" y="6"/>
                </a:cxn>
                <a:cxn ang="0">
                  <a:pos x="222" y="6"/>
                </a:cxn>
                <a:cxn ang="0">
                  <a:pos x="198" y="6"/>
                </a:cxn>
                <a:cxn ang="0">
                  <a:pos x="174" y="0"/>
                </a:cxn>
                <a:cxn ang="0">
                  <a:pos x="150" y="0"/>
                </a:cxn>
                <a:cxn ang="0">
                  <a:pos x="12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</a:cxnLst>
              <a:rect l="0" t="0" r="r" b="b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Freeform 42"/>
            <p:cNvSpPr>
              <a:spLocks/>
            </p:cNvSpPr>
            <p:nvPr/>
          </p:nvSpPr>
          <p:spPr bwMode="auto">
            <a:xfrm>
              <a:off x="3408" y="1527"/>
              <a:ext cx="228" cy="246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6" y="36"/>
                </a:cxn>
                <a:cxn ang="0">
                  <a:pos x="6" y="60"/>
                </a:cxn>
                <a:cxn ang="0">
                  <a:pos x="0" y="84"/>
                </a:cxn>
                <a:cxn ang="0">
                  <a:pos x="0" y="108"/>
                </a:cxn>
                <a:cxn ang="0">
                  <a:pos x="0" y="138"/>
                </a:cxn>
                <a:cxn ang="0">
                  <a:pos x="0" y="162"/>
                </a:cxn>
                <a:cxn ang="0">
                  <a:pos x="0" y="186"/>
                </a:cxn>
                <a:cxn ang="0">
                  <a:pos x="0" y="210"/>
                </a:cxn>
                <a:cxn ang="0">
                  <a:pos x="6" y="234"/>
                </a:cxn>
                <a:cxn ang="0">
                  <a:pos x="12" y="246"/>
                </a:cxn>
                <a:cxn ang="0">
                  <a:pos x="42" y="240"/>
                </a:cxn>
                <a:cxn ang="0">
                  <a:pos x="72" y="234"/>
                </a:cxn>
                <a:cxn ang="0">
                  <a:pos x="102" y="228"/>
                </a:cxn>
                <a:cxn ang="0">
                  <a:pos x="132" y="216"/>
                </a:cxn>
                <a:cxn ang="0">
                  <a:pos x="168" y="204"/>
                </a:cxn>
                <a:cxn ang="0">
                  <a:pos x="198" y="198"/>
                </a:cxn>
                <a:cxn ang="0">
                  <a:pos x="210" y="186"/>
                </a:cxn>
                <a:cxn ang="0">
                  <a:pos x="216" y="162"/>
                </a:cxn>
                <a:cxn ang="0">
                  <a:pos x="222" y="138"/>
                </a:cxn>
                <a:cxn ang="0">
                  <a:pos x="222" y="114"/>
                </a:cxn>
                <a:cxn ang="0">
                  <a:pos x="228" y="84"/>
                </a:cxn>
                <a:cxn ang="0">
                  <a:pos x="228" y="60"/>
                </a:cxn>
                <a:cxn ang="0">
                  <a:pos x="228" y="36"/>
                </a:cxn>
                <a:cxn ang="0">
                  <a:pos x="222" y="6"/>
                </a:cxn>
                <a:cxn ang="0">
                  <a:pos x="222" y="6"/>
                </a:cxn>
                <a:cxn ang="0">
                  <a:pos x="198" y="6"/>
                </a:cxn>
                <a:cxn ang="0">
                  <a:pos x="174" y="0"/>
                </a:cxn>
                <a:cxn ang="0">
                  <a:pos x="150" y="0"/>
                </a:cxn>
                <a:cxn ang="0">
                  <a:pos x="12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</a:cxnLst>
              <a:rect l="0" t="0" r="r" b="b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Freeform 43"/>
            <p:cNvSpPr>
              <a:spLocks/>
            </p:cNvSpPr>
            <p:nvPr/>
          </p:nvSpPr>
          <p:spPr bwMode="auto">
            <a:xfrm>
              <a:off x="3492" y="1545"/>
              <a:ext cx="60" cy="60"/>
            </a:xfrm>
            <a:custGeom>
              <a:avLst/>
              <a:gdLst/>
              <a:ahLst/>
              <a:cxnLst>
                <a:cxn ang="0">
                  <a:pos x="60" y="30"/>
                </a:cxn>
                <a:cxn ang="0">
                  <a:pos x="60" y="24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4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60" y="36"/>
                </a:cxn>
                <a:cxn ang="0">
                  <a:pos x="60" y="30"/>
                </a:cxn>
              </a:cxnLst>
              <a:rect l="0" t="0" r="r" b="b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Freeform 44"/>
            <p:cNvSpPr>
              <a:spLocks/>
            </p:cNvSpPr>
            <p:nvPr/>
          </p:nvSpPr>
          <p:spPr bwMode="auto">
            <a:xfrm>
              <a:off x="3492" y="1545"/>
              <a:ext cx="60" cy="60"/>
            </a:xfrm>
            <a:custGeom>
              <a:avLst/>
              <a:gdLst/>
              <a:ahLst/>
              <a:cxnLst>
                <a:cxn ang="0">
                  <a:pos x="60" y="30"/>
                </a:cxn>
                <a:cxn ang="0">
                  <a:pos x="60" y="24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6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60"/>
                </a:cxn>
                <a:cxn ang="0">
                  <a:pos x="36" y="60"/>
                </a:cxn>
                <a:cxn ang="0">
                  <a:pos x="42" y="54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60" y="36"/>
                </a:cxn>
                <a:cxn ang="0">
                  <a:pos x="60" y="30"/>
                </a:cxn>
              </a:cxnLst>
              <a:rect l="0" t="0" r="r" b="b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Freeform 45"/>
            <p:cNvSpPr>
              <a:spLocks/>
            </p:cNvSpPr>
            <p:nvPr/>
          </p:nvSpPr>
          <p:spPr bwMode="auto">
            <a:xfrm>
              <a:off x="3528" y="1545"/>
              <a:ext cx="36" cy="2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4" y="0"/>
                </a:cxn>
                <a:cxn ang="0">
                  <a:pos x="36" y="18"/>
                </a:cxn>
                <a:cxn ang="0">
                  <a:pos x="0" y="24"/>
                </a:cxn>
              </a:cxnLst>
              <a:rect l="0" t="0" r="r" b="b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Freeform 46"/>
            <p:cNvSpPr>
              <a:spLocks/>
            </p:cNvSpPr>
            <p:nvPr/>
          </p:nvSpPr>
          <p:spPr bwMode="auto">
            <a:xfrm>
              <a:off x="3468" y="1563"/>
              <a:ext cx="30" cy="4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24" y="48"/>
                </a:cxn>
                <a:cxn ang="0">
                  <a:pos x="30" y="48"/>
                </a:cxn>
                <a:cxn ang="0">
                  <a:pos x="30" y="48"/>
                </a:cxn>
              </a:cxnLst>
              <a:rect l="0" t="0" r="r" b="b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Freeform 47"/>
            <p:cNvSpPr>
              <a:spLocks/>
            </p:cNvSpPr>
            <p:nvPr/>
          </p:nvSpPr>
          <p:spPr bwMode="auto">
            <a:xfrm>
              <a:off x="3774" y="1527"/>
              <a:ext cx="42" cy="6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36" y="12"/>
                </a:cxn>
                <a:cxn ang="0">
                  <a:pos x="36" y="18"/>
                </a:cxn>
                <a:cxn ang="0">
                  <a:pos x="42" y="24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6" y="48"/>
                </a:cxn>
                <a:cxn ang="0">
                  <a:pos x="30" y="54"/>
                </a:cxn>
                <a:cxn ang="0">
                  <a:pos x="30" y="54"/>
                </a:cxn>
                <a:cxn ang="0">
                  <a:pos x="24" y="60"/>
                </a:cxn>
                <a:cxn ang="0">
                  <a:pos x="18" y="60"/>
                </a:cxn>
                <a:cxn ang="0">
                  <a:pos x="18" y="60"/>
                </a:cxn>
                <a:cxn ang="0">
                  <a:pos x="12" y="54"/>
                </a:cxn>
                <a:cxn ang="0">
                  <a:pos x="6" y="54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0"/>
                </a:cxn>
              </a:cxnLst>
              <a:rect l="0" t="0" r="r" b="b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Freeform 48"/>
            <p:cNvSpPr>
              <a:spLocks/>
            </p:cNvSpPr>
            <p:nvPr/>
          </p:nvSpPr>
          <p:spPr bwMode="auto">
            <a:xfrm>
              <a:off x="3774" y="1527"/>
              <a:ext cx="42" cy="6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36" y="6"/>
                </a:cxn>
                <a:cxn ang="0">
                  <a:pos x="36" y="12"/>
                </a:cxn>
                <a:cxn ang="0">
                  <a:pos x="36" y="18"/>
                </a:cxn>
                <a:cxn ang="0">
                  <a:pos x="42" y="24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6" y="48"/>
                </a:cxn>
                <a:cxn ang="0">
                  <a:pos x="30" y="54"/>
                </a:cxn>
                <a:cxn ang="0">
                  <a:pos x="30" y="54"/>
                </a:cxn>
                <a:cxn ang="0">
                  <a:pos x="24" y="60"/>
                </a:cxn>
                <a:cxn ang="0">
                  <a:pos x="18" y="60"/>
                </a:cxn>
                <a:cxn ang="0">
                  <a:pos x="18" y="60"/>
                </a:cxn>
                <a:cxn ang="0">
                  <a:pos x="12" y="54"/>
                </a:cxn>
                <a:cxn ang="0">
                  <a:pos x="6" y="54"/>
                </a:cxn>
                <a:cxn ang="0">
                  <a:pos x="6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0"/>
                </a:cxn>
              </a:cxnLst>
              <a:rect l="0" t="0" r="r" b="b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Freeform 49"/>
            <p:cNvSpPr>
              <a:spLocks/>
            </p:cNvSpPr>
            <p:nvPr/>
          </p:nvSpPr>
          <p:spPr bwMode="auto">
            <a:xfrm>
              <a:off x="3768" y="1527"/>
              <a:ext cx="24" cy="24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Freeform 50"/>
            <p:cNvSpPr>
              <a:spLocks/>
            </p:cNvSpPr>
            <p:nvPr/>
          </p:nvSpPr>
          <p:spPr bwMode="auto">
            <a:xfrm>
              <a:off x="3810" y="1545"/>
              <a:ext cx="24" cy="4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24" y="18"/>
                </a:cxn>
                <a:cxn ang="0">
                  <a:pos x="18" y="24"/>
                </a:cxn>
                <a:cxn ang="0">
                  <a:pos x="18" y="30"/>
                </a:cxn>
                <a:cxn ang="0">
                  <a:pos x="18" y="36"/>
                </a:cxn>
                <a:cxn ang="0">
                  <a:pos x="12" y="36"/>
                </a:cxn>
                <a:cxn ang="0">
                  <a:pos x="12" y="42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0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Freeform 51"/>
            <p:cNvSpPr>
              <a:spLocks/>
            </p:cNvSpPr>
            <p:nvPr/>
          </p:nvSpPr>
          <p:spPr bwMode="auto">
            <a:xfrm>
              <a:off x="3660" y="1503"/>
              <a:ext cx="6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6" y="36"/>
                </a:cxn>
              </a:cxnLst>
              <a:rect l="0" t="0" r="r" b="b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Freeform 52"/>
            <p:cNvSpPr>
              <a:spLocks/>
            </p:cNvSpPr>
            <p:nvPr/>
          </p:nvSpPr>
          <p:spPr bwMode="auto">
            <a:xfrm>
              <a:off x="3390" y="1593"/>
              <a:ext cx="276" cy="222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276" y="24"/>
                </a:cxn>
                <a:cxn ang="0">
                  <a:pos x="276" y="48"/>
                </a:cxn>
                <a:cxn ang="0">
                  <a:pos x="270" y="72"/>
                </a:cxn>
                <a:cxn ang="0">
                  <a:pos x="270" y="96"/>
                </a:cxn>
                <a:cxn ang="0">
                  <a:pos x="264" y="120"/>
                </a:cxn>
                <a:cxn ang="0">
                  <a:pos x="258" y="144"/>
                </a:cxn>
                <a:cxn ang="0">
                  <a:pos x="228" y="156"/>
                </a:cxn>
                <a:cxn ang="0">
                  <a:pos x="198" y="168"/>
                </a:cxn>
                <a:cxn ang="0">
                  <a:pos x="162" y="180"/>
                </a:cxn>
                <a:cxn ang="0">
                  <a:pos x="132" y="192"/>
                </a:cxn>
                <a:cxn ang="0">
                  <a:pos x="96" y="198"/>
                </a:cxn>
                <a:cxn ang="0">
                  <a:pos x="66" y="210"/>
                </a:cxn>
                <a:cxn ang="0">
                  <a:pos x="30" y="216"/>
                </a:cxn>
                <a:cxn ang="0">
                  <a:pos x="0" y="222"/>
                </a:cxn>
                <a:cxn ang="0">
                  <a:pos x="0" y="222"/>
                </a:cxn>
              </a:cxnLst>
              <a:rect l="0" t="0" r="r" b="b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Freeform 53"/>
            <p:cNvSpPr>
              <a:spLocks/>
            </p:cNvSpPr>
            <p:nvPr/>
          </p:nvSpPr>
          <p:spPr bwMode="auto">
            <a:xfrm>
              <a:off x="3366" y="1497"/>
              <a:ext cx="258" cy="318"/>
            </a:xfrm>
            <a:custGeom>
              <a:avLst/>
              <a:gdLst/>
              <a:ahLst/>
              <a:cxnLst>
                <a:cxn ang="0">
                  <a:pos x="24" y="318"/>
                </a:cxn>
                <a:cxn ang="0">
                  <a:pos x="24" y="318"/>
                </a:cxn>
                <a:cxn ang="0">
                  <a:pos x="18" y="294"/>
                </a:cxn>
                <a:cxn ang="0">
                  <a:pos x="12" y="270"/>
                </a:cxn>
                <a:cxn ang="0">
                  <a:pos x="6" y="246"/>
                </a:cxn>
                <a:cxn ang="0">
                  <a:pos x="6" y="222"/>
                </a:cxn>
                <a:cxn ang="0">
                  <a:pos x="0" y="198"/>
                </a:cxn>
                <a:cxn ang="0">
                  <a:pos x="0" y="174"/>
                </a:cxn>
                <a:cxn ang="0">
                  <a:pos x="0" y="150"/>
                </a:cxn>
                <a:cxn ang="0">
                  <a:pos x="6" y="126"/>
                </a:cxn>
                <a:cxn ang="0">
                  <a:pos x="6" y="102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24" y="36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66" y="6"/>
                </a:cxn>
                <a:cxn ang="0">
                  <a:pos x="102" y="0"/>
                </a:cxn>
                <a:cxn ang="0">
                  <a:pos x="132" y="0"/>
                </a:cxn>
                <a:cxn ang="0">
                  <a:pos x="162" y="0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</a:cxnLst>
              <a:rect l="0" t="0" r="r" b="b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>
              <a:off x="3666" y="1587"/>
              <a:ext cx="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Freeform 55"/>
            <p:cNvSpPr>
              <a:spLocks/>
            </p:cNvSpPr>
            <p:nvPr/>
          </p:nvSpPr>
          <p:spPr bwMode="auto">
            <a:xfrm>
              <a:off x="3672" y="1479"/>
              <a:ext cx="246" cy="186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54" y="78"/>
                </a:cxn>
                <a:cxn ang="0">
                  <a:pos x="60" y="18"/>
                </a:cxn>
                <a:cxn ang="0">
                  <a:pos x="66" y="18"/>
                </a:cxn>
                <a:cxn ang="0">
                  <a:pos x="78" y="12"/>
                </a:cxn>
                <a:cxn ang="0">
                  <a:pos x="96" y="6"/>
                </a:cxn>
                <a:cxn ang="0">
                  <a:pos x="114" y="6"/>
                </a:cxn>
                <a:cxn ang="0">
                  <a:pos x="132" y="6"/>
                </a:cxn>
                <a:cxn ang="0">
                  <a:pos x="150" y="0"/>
                </a:cxn>
                <a:cxn ang="0">
                  <a:pos x="168" y="6"/>
                </a:cxn>
                <a:cxn ang="0">
                  <a:pos x="186" y="6"/>
                </a:cxn>
                <a:cxn ang="0">
                  <a:pos x="204" y="6"/>
                </a:cxn>
                <a:cxn ang="0">
                  <a:pos x="222" y="12"/>
                </a:cxn>
                <a:cxn ang="0">
                  <a:pos x="240" y="18"/>
                </a:cxn>
                <a:cxn ang="0">
                  <a:pos x="240" y="42"/>
                </a:cxn>
                <a:cxn ang="0">
                  <a:pos x="240" y="66"/>
                </a:cxn>
                <a:cxn ang="0">
                  <a:pos x="246" y="96"/>
                </a:cxn>
                <a:cxn ang="0">
                  <a:pos x="246" y="126"/>
                </a:cxn>
                <a:cxn ang="0">
                  <a:pos x="246" y="156"/>
                </a:cxn>
                <a:cxn ang="0">
                  <a:pos x="240" y="186"/>
                </a:cxn>
              </a:cxnLst>
              <a:rect l="0" t="0" r="r" b="b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Freeform 56"/>
            <p:cNvSpPr>
              <a:spLocks/>
            </p:cNvSpPr>
            <p:nvPr/>
          </p:nvSpPr>
          <p:spPr bwMode="auto">
            <a:xfrm>
              <a:off x="3108" y="1587"/>
              <a:ext cx="258" cy="36"/>
            </a:xfrm>
            <a:custGeom>
              <a:avLst/>
              <a:gdLst/>
              <a:ahLst/>
              <a:cxnLst>
                <a:cxn ang="0">
                  <a:pos x="258" y="36"/>
                </a:cxn>
                <a:cxn ang="0">
                  <a:pos x="210" y="30"/>
                </a:cxn>
                <a:cxn ang="0">
                  <a:pos x="168" y="18"/>
                </a:cxn>
                <a:cxn ang="0">
                  <a:pos x="126" y="12"/>
                </a:cxn>
                <a:cxn ang="0">
                  <a:pos x="78" y="6"/>
                </a:cxn>
                <a:cxn ang="0">
                  <a:pos x="36" y="0"/>
                </a:cxn>
                <a:cxn ang="0">
                  <a:pos x="0" y="0"/>
                </a:cxn>
              </a:cxnLst>
              <a:rect l="0" t="0" r="r" b="b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Freeform 57"/>
            <p:cNvSpPr>
              <a:spLocks/>
            </p:cNvSpPr>
            <p:nvPr/>
          </p:nvSpPr>
          <p:spPr bwMode="auto">
            <a:xfrm>
              <a:off x="3576" y="1941"/>
              <a:ext cx="20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24" y="24"/>
                </a:cxn>
                <a:cxn ang="0">
                  <a:pos x="36" y="30"/>
                </a:cxn>
                <a:cxn ang="0">
                  <a:pos x="54" y="36"/>
                </a:cxn>
                <a:cxn ang="0">
                  <a:pos x="66" y="42"/>
                </a:cxn>
                <a:cxn ang="0">
                  <a:pos x="78" y="48"/>
                </a:cxn>
                <a:cxn ang="0">
                  <a:pos x="96" y="54"/>
                </a:cxn>
                <a:cxn ang="0">
                  <a:pos x="108" y="60"/>
                </a:cxn>
                <a:cxn ang="0">
                  <a:pos x="126" y="60"/>
                </a:cxn>
                <a:cxn ang="0">
                  <a:pos x="144" y="60"/>
                </a:cxn>
                <a:cxn ang="0">
                  <a:pos x="156" y="60"/>
                </a:cxn>
                <a:cxn ang="0">
                  <a:pos x="174" y="60"/>
                </a:cxn>
                <a:cxn ang="0">
                  <a:pos x="186" y="60"/>
                </a:cxn>
                <a:cxn ang="0">
                  <a:pos x="204" y="54"/>
                </a:cxn>
              </a:cxnLst>
              <a:rect l="0" t="0" r="r" b="b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Freeform 58"/>
            <p:cNvSpPr>
              <a:spLocks/>
            </p:cNvSpPr>
            <p:nvPr/>
          </p:nvSpPr>
          <p:spPr bwMode="auto">
            <a:xfrm>
              <a:off x="2940" y="1587"/>
              <a:ext cx="570" cy="588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44" y="0"/>
                </a:cxn>
                <a:cxn ang="0">
                  <a:pos x="126" y="0"/>
                </a:cxn>
                <a:cxn ang="0">
                  <a:pos x="114" y="6"/>
                </a:cxn>
                <a:cxn ang="0">
                  <a:pos x="102" y="18"/>
                </a:cxn>
                <a:cxn ang="0">
                  <a:pos x="96" y="30"/>
                </a:cxn>
                <a:cxn ang="0">
                  <a:pos x="96" y="48"/>
                </a:cxn>
                <a:cxn ang="0">
                  <a:pos x="96" y="60"/>
                </a:cxn>
                <a:cxn ang="0">
                  <a:pos x="108" y="72"/>
                </a:cxn>
                <a:cxn ang="0">
                  <a:pos x="114" y="84"/>
                </a:cxn>
                <a:cxn ang="0">
                  <a:pos x="90" y="102"/>
                </a:cxn>
                <a:cxn ang="0">
                  <a:pos x="66" y="126"/>
                </a:cxn>
                <a:cxn ang="0">
                  <a:pos x="42" y="150"/>
                </a:cxn>
                <a:cxn ang="0">
                  <a:pos x="30" y="180"/>
                </a:cxn>
                <a:cxn ang="0">
                  <a:pos x="12" y="210"/>
                </a:cxn>
                <a:cxn ang="0">
                  <a:pos x="6" y="240"/>
                </a:cxn>
                <a:cxn ang="0">
                  <a:pos x="0" y="276"/>
                </a:cxn>
                <a:cxn ang="0">
                  <a:pos x="6" y="306"/>
                </a:cxn>
                <a:cxn ang="0">
                  <a:pos x="12" y="342"/>
                </a:cxn>
                <a:cxn ang="0">
                  <a:pos x="18" y="372"/>
                </a:cxn>
                <a:cxn ang="0">
                  <a:pos x="36" y="402"/>
                </a:cxn>
                <a:cxn ang="0">
                  <a:pos x="84" y="450"/>
                </a:cxn>
                <a:cxn ang="0">
                  <a:pos x="126" y="486"/>
                </a:cxn>
                <a:cxn ang="0">
                  <a:pos x="174" y="510"/>
                </a:cxn>
                <a:cxn ang="0">
                  <a:pos x="222" y="534"/>
                </a:cxn>
                <a:cxn ang="0">
                  <a:pos x="270" y="558"/>
                </a:cxn>
                <a:cxn ang="0">
                  <a:pos x="324" y="570"/>
                </a:cxn>
                <a:cxn ang="0">
                  <a:pos x="378" y="582"/>
                </a:cxn>
                <a:cxn ang="0">
                  <a:pos x="432" y="588"/>
                </a:cxn>
                <a:cxn ang="0">
                  <a:pos x="486" y="588"/>
                </a:cxn>
                <a:cxn ang="0">
                  <a:pos x="534" y="588"/>
                </a:cxn>
                <a:cxn ang="0">
                  <a:pos x="570" y="582"/>
                </a:cxn>
              </a:cxnLst>
              <a:rect l="0" t="0" r="r" b="b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Freeform 59"/>
            <p:cNvSpPr>
              <a:spLocks/>
            </p:cNvSpPr>
            <p:nvPr/>
          </p:nvSpPr>
          <p:spPr bwMode="auto">
            <a:xfrm>
              <a:off x="3714" y="1425"/>
              <a:ext cx="72" cy="54"/>
            </a:xfrm>
            <a:custGeom>
              <a:avLst/>
              <a:gdLst/>
              <a:ahLst/>
              <a:cxnLst>
                <a:cxn ang="0">
                  <a:pos x="72" y="54"/>
                </a:cxn>
                <a:cxn ang="0">
                  <a:pos x="60" y="42"/>
                </a:cxn>
                <a:cxn ang="0">
                  <a:pos x="48" y="30"/>
                </a:cxn>
                <a:cxn ang="0">
                  <a:pos x="30" y="18"/>
                </a:cxn>
                <a:cxn ang="0">
                  <a:pos x="18" y="6"/>
                </a:cxn>
                <a:cxn ang="0">
                  <a:pos x="0" y="0"/>
                </a:cxn>
              </a:cxnLst>
              <a:rect l="0" t="0" r="r" b="b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Freeform 60"/>
            <p:cNvSpPr>
              <a:spLocks/>
            </p:cNvSpPr>
            <p:nvPr/>
          </p:nvSpPr>
          <p:spPr bwMode="auto">
            <a:xfrm>
              <a:off x="3948" y="1821"/>
              <a:ext cx="48" cy="222"/>
            </a:xfrm>
            <a:custGeom>
              <a:avLst/>
              <a:gdLst/>
              <a:ahLst/>
              <a:cxnLst>
                <a:cxn ang="0">
                  <a:pos x="12" y="222"/>
                </a:cxn>
                <a:cxn ang="0">
                  <a:pos x="24" y="210"/>
                </a:cxn>
                <a:cxn ang="0">
                  <a:pos x="30" y="198"/>
                </a:cxn>
                <a:cxn ang="0">
                  <a:pos x="36" y="186"/>
                </a:cxn>
                <a:cxn ang="0">
                  <a:pos x="42" y="168"/>
                </a:cxn>
                <a:cxn ang="0">
                  <a:pos x="42" y="156"/>
                </a:cxn>
                <a:cxn ang="0">
                  <a:pos x="48" y="144"/>
                </a:cxn>
                <a:cxn ang="0">
                  <a:pos x="48" y="126"/>
                </a:cxn>
                <a:cxn ang="0">
                  <a:pos x="48" y="114"/>
                </a:cxn>
                <a:cxn ang="0">
                  <a:pos x="48" y="102"/>
                </a:cxn>
                <a:cxn ang="0">
                  <a:pos x="42" y="84"/>
                </a:cxn>
                <a:cxn ang="0">
                  <a:pos x="42" y="72"/>
                </a:cxn>
                <a:cxn ang="0">
                  <a:pos x="36" y="60"/>
                </a:cxn>
                <a:cxn ang="0">
                  <a:pos x="30" y="48"/>
                </a:cxn>
                <a:cxn ang="0">
                  <a:pos x="24" y="36"/>
                </a:cxn>
                <a:cxn ang="0">
                  <a:pos x="18" y="24"/>
                </a:cxn>
                <a:cxn ang="0">
                  <a:pos x="6" y="12"/>
                </a:cxn>
                <a:cxn ang="0">
                  <a:pos x="0" y="0"/>
                </a:cxn>
              </a:cxnLst>
              <a:rect l="0" t="0" r="r" b="b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Freeform 61"/>
            <p:cNvSpPr>
              <a:spLocks/>
            </p:cNvSpPr>
            <p:nvPr/>
          </p:nvSpPr>
          <p:spPr bwMode="auto">
            <a:xfrm>
              <a:off x="3774" y="2019"/>
              <a:ext cx="336" cy="234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30" y="144"/>
                </a:cxn>
                <a:cxn ang="0">
                  <a:pos x="60" y="138"/>
                </a:cxn>
                <a:cxn ang="0">
                  <a:pos x="90" y="120"/>
                </a:cxn>
                <a:cxn ang="0">
                  <a:pos x="102" y="102"/>
                </a:cxn>
                <a:cxn ang="0">
                  <a:pos x="108" y="78"/>
                </a:cxn>
                <a:cxn ang="0">
                  <a:pos x="132" y="42"/>
                </a:cxn>
                <a:cxn ang="0">
                  <a:pos x="156" y="18"/>
                </a:cxn>
                <a:cxn ang="0">
                  <a:pos x="174" y="6"/>
                </a:cxn>
                <a:cxn ang="0">
                  <a:pos x="198" y="0"/>
                </a:cxn>
                <a:cxn ang="0">
                  <a:pos x="216" y="0"/>
                </a:cxn>
                <a:cxn ang="0">
                  <a:pos x="240" y="6"/>
                </a:cxn>
                <a:cxn ang="0">
                  <a:pos x="258" y="18"/>
                </a:cxn>
                <a:cxn ang="0">
                  <a:pos x="276" y="30"/>
                </a:cxn>
                <a:cxn ang="0">
                  <a:pos x="294" y="42"/>
                </a:cxn>
                <a:cxn ang="0">
                  <a:pos x="306" y="66"/>
                </a:cxn>
                <a:cxn ang="0">
                  <a:pos x="300" y="84"/>
                </a:cxn>
                <a:cxn ang="0">
                  <a:pos x="318" y="90"/>
                </a:cxn>
                <a:cxn ang="0">
                  <a:pos x="336" y="102"/>
                </a:cxn>
                <a:cxn ang="0">
                  <a:pos x="336" y="114"/>
                </a:cxn>
                <a:cxn ang="0">
                  <a:pos x="336" y="132"/>
                </a:cxn>
                <a:cxn ang="0">
                  <a:pos x="330" y="138"/>
                </a:cxn>
                <a:cxn ang="0">
                  <a:pos x="318" y="144"/>
                </a:cxn>
                <a:cxn ang="0">
                  <a:pos x="282" y="150"/>
                </a:cxn>
                <a:cxn ang="0">
                  <a:pos x="288" y="156"/>
                </a:cxn>
                <a:cxn ang="0">
                  <a:pos x="288" y="168"/>
                </a:cxn>
                <a:cxn ang="0">
                  <a:pos x="282" y="180"/>
                </a:cxn>
                <a:cxn ang="0">
                  <a:pos x="264" y="192"/>
                </a:cxn>
                <a:cxn ang="0">
                  <a:pos x="246" y="192"/>
                </a:cxn>
                <a:cxn ang="0">
                  <a:pos x="240" y="192"/>
                </a:cxn>
                <a:cxn ang="0">
                  <a:pos x="240" y="204"/>
                </a:cxn>
                <a:cxn ang="0">
                  <a:pos x="234" y="210"/>
                </a:cxn>
                <a:cxn ang="0">
                  <a:pos x="222" y="216"/>
                </a:cxn>
                <a:cxn ang="0">
                  <a:pos x="204" y="216"/>
                </a:cxn>
                <a:cxn ang="0">
                  <a:pos x="168" y="210"/>
                </a:cxn>
                <a:cxn ang="0">
                  <a:pos x="138" y="210"/>
                </a:cxn>
                <a:cxn ang="0">
                  <a:pos x="108" y="216"/>
                </a:cxn>
                <a:cxn ang="0">
                  <a:pos x="84" y="228"/>
                </a:cxn>
                <a:cxn ang="0">
                  <a:pos x="60" y="234"/>
                </a:cxn>
                <a:cxn ang="0">
                  <a:pos x="0" y="156"/>
                </a:cxn>
              </a:cxnLst>
              <a:rect l="0" t="0" r="r" b="b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Freeform 62"/>
            <p:cNvSpPr>
              <a:spLocks/>
            </p:cNvSpPr>
            <p:nvPr/>
          </p:nvSpPr>
          <p:spPr bwMode="auto">
            <a:xfrm>
              <a:off x="3774" y="2019"/>
              <a:ext cx="336" cy="234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30" y="144"/>
                </a:cxn>
                <a:cxn ang="0">
                  <a:pos x="60" y="138"/>
                </a:cxn>
                <a:cxn ang="0">
                  <a:pos x="90" y="120"/>
                </a:cxn>
                <a:cxn ang="0">
                  <a:pos x="102" y="102"/>
                </a:cxn>
                <a:cxn ang="0">
                  <a:pos x="108" y="78"/>
                </a:cxn>
                <a:cxn ang="0">
                  <a:pos x="132" y="42"/>
                </a:cxn>
                <a:cxn ang="0">
                  <a:pos x="156" y="18"/>
                </a:cxn>
                <a:cxn ang="0">
                  <a:pos x="174" y="6"/>
                </a:cxn>
                <a:cxn ang="0">
                  <a:pos x="198" y="0"/>
                </a:cxn>
                <a:cxn ang="0">
                  <a:pos x="216" y="0"/>
                </a:cxn>
                <a:cxn ang="0">
                  <a:pos x="240" y="6"/>
                </a:cxn>
                <a:cxn ang="0">
                  <a:pos x="258" y="18"/>
                </a:cxn>
                <a:cxn ang="0">
                  <a:pos x="276" y="30"/>
                </a:cxn>
                <a:cxn ang="0">
                  <a:pos x="294" y="42"/>
                </a:cxn>
                <a:cxn ang="0">
                  <a:pos x="306" y="66"/>
                </a:cxn>
                <a:cxn ang="0">
                  <a:pos x="300" y="84"/>
                </a:cxn>
                <a:cxn ang="0">
                  <a:pos x="318" y="90"/>
                </a:cxn>
                <a:cxn ang="0">
                  <a:pos x="336" y="102"/>
                </a:cxn>
                <a:cxn ang="0">
                  <a:pos x="336" y="114"/>
                </a:cxn>
                <a:cxn ang="0">
                  <a:pos x="336" y="132"/>
                </a:cxn>
                <a:cxn ang="0">
                  <a:pos x="330" y="138"/>
                </a:cxn>
                <a:cxn ang="0">
                  <a:pos x="318" y="144"/>
                </a:cxn>
                <a:cxn ang="0">
                  <a:pos x="282" y="150"/>
                </a:cxn>
                <a:cxn ang="0">
                  <a:pos x="288" y="156"/>
                </a:cxn>
                <a:cxn ang="0">
                  <a:pos x="288" y="168"/>
                </a:cxn>
                <a:cxn ang="0">
                  <a:pos x="282" y="180"/>
                </a:cxn>
                <a:cxn ang="0">
                  <a:pos x="264" y="192"/>
                </a:cxn>
                <a:cxn ang="0">
                  <a:pos x="246" y="192"/>
                </a:cxn>
                <a:cxn ang="0">
                  <a:pos x="240" y="192"/>
                </a:cxn>
                <a:cxn ang="0">
                  <a:pos x="240" y="204"/>
                </a:cxn>
                <a:cxn ang="0">
                  <a:pos x="234" y="210"/>
                </a:cxn>
                <a:cxn ang="0">
                  <a:pos x="222" y="216"/>
                </a:cxn>
                <a:cxn ang="0">
                  <a:pos x="204" y="216"/>
                </a:cxn>
                <a:cxn ang="0">
                  <a:pos x="168" y="210"/>
                </a:cxn>
                <a:cxn ang="0">
                  <a:pos x="138" y="210"/>
                </a:cxn>
                <a:cxn ang="0">
                  <a:pos x="108" y="216"/>
                </a:cxn>
                <a:cxn ang="0">
                  <a:pos x="84" y="228"/>
                </a:cxn>
                <a:cxn ang="0">
                  <a:pos x="60" y="234"/>
                </a:cxn>
                <a:cxn ang="0">
                  <a:pos x="0" y="156"/>
                </a:cxn>
              </a:cxnLst>
              <a:rect l="0" t="0" r="r" b="b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Freeform 63"/>
            <p:cNvSpPr>
              <a:spLocks/>
            </p:cNvSpPr>
            <p:nvPr/>
          </p:nvSpPr>
          <p:spPr bwMode="auto">
            <a:xfrm>
              <a:off x="3168" y="2103"/>
              <a:ext cx="762" cy="426"/>
            </a:xfrm>
            <a:custGeom>
              <a:avLst/>
              <a:gdLst/>
              <a:ahLst/>
              <a:cxnLst>
                <a:cxn ang="0">
                  <a:pos x="156" y="96"/>
                </a:cxn>
                <a:cxn ang="0">
                  <a:pos x="186" y="90"/>
                </a:cxn>
                <a:cxn ang="0">
                  <a:pos x="222" y="84"/>
                </a:cxn>
                <a:cxn ang="0">
                  <a:pos x="234" y="90"/>
                </a:cxn>
                <a:cxn ang="0">
                  <a:pos x="246" y="108"/>
                </a:cxn>
                <a:cxn ang="0">
                  <a:pos x="252" y="114"/>
                </a:cxn>
                <a:cxn ang="0">
                  <a:pos x="270" y="108"/>
                </a:cxn>
                <a:cxn ang="0">
                  <a:pos x="306" y="96"/>
                </a:cxn>
                <a:cxn ang="0">
                  <a:pos x="354" y="78"/>
                </a:cxn>
                <a:cxn ang="0">
                  <a:pos x="402" y="60"/>
                </a:cxn>
                <a:cxn ang="0">
                  <a:pos x="450" y="42"/>
                </a:cxn>
                <a:cxn ang="0">
                  <a:pos x="492" y="18"/>
                </a:cxn>
                <a:cxn ang="0">
                  <a:pos x="534" y="6"/>
                </a:cxn>
                <a:cxn ang="0">
                  <a:pos x="558" y="0"/>
                </a:cxn>
                <a:cxn ang="0">
                  <a:pos x="570" y="0"/>
                </a:cxn>
                <a:cxn ang="0">
                  <a:pos x="612" y="12"/>
                </a:cxn>
                <a:cxn ang="0">
                  <a:pos x="636" y="30"/>
                </a:cxn>
                <a:cxn ang="0">
                  <a:pos x="666" y="42"/>
                </a:cxn>
                <a:cxn ang="0">
                  <a:pos x="696" y="66"/>
                </a:cxn>
                <a:cxn ang="0">
                  <a:pos x="726" y="96"/>
                </a:cxn>
                <a:cxn ang="0">
                  <a:pos x="750" y="132"/>
                </a:cxn>
                <a:cxn ang="0">
                  <a:pos x="756" y="156"/>
                </a:cxn>
                <a:cxn ang="0">
                  <a:pos x="762" y="186"/>
                </a:cxn>
                <a:cxn ang="0">
                  <a:pos x="756" y="198"/>
                </a:cxn>
                <a:cxn ang="0">
                  <a:pos x="708" y="240"/>
                </a:cxn>
                <a:cxn ang="0">
                  <a:pos x="660" y="270"/>
                </a:cxn>
                <a:cxn ang="0">
                  <a:pos x="606" y="294"/>
                </a:cxn>
                <a:cxn ang="0">
                  <a:pos x="558" y="312"/>
                </a:cxn>
                <a:cxn ang="0">
                  <a:pos x="516" y="324"/>
                </a:cxn>
                <a:cxn ang="0">
                  <a:pos x="438" y="354"/>
                </a:cxn>
                <a:cxn ang="0">
                  <a:pos x="384" y="372"/>
                </a:cxn>
                <a:cxn ang="0">
                  <a:pos x="312" y="396"/>
                </a:cxn>
                <a:cxn ang="0">
                  <a:pos x="276" y="414"/>
                </a:cxn>
                <a:cxn ang="0">
                  <a:pos x="240" y="420"/>
                </a:cxn>
                <a:cxn ang="0">
                  <a:pos x="204" y="426"/>
                </a:cxn>
                <a:cxn ang="0">
                  <a:pos x="156" y="426"/>
                </a:cxn>
                <a:cxn ang="0">
                  <a:pos x="102" y="420"/>
                </a:cxn>
                <a:cxn ang="0">
                  <a:pos x="72" y="402"/>
                </a:cxn>
                <a:cxn ang="0">
                  <a:pos x="42" y="384"/>
                </a:cxn>
                <a:cxn ang="0">
                  <a:pos x="24" y="360"/>
                </a:cxn>
                <a:cxn ang="0">
                  <a:pos x="6" y="324"/>
                </a:cxn>
                <a:cxn ang="0">
                  <a:pos x="0" y="294"/>
                </a:cxn>
                <a:cxn ang="0">
                  <a:pos x="12" y="252"/>
                </a:cxn>
                <a:cxn ang="0">
                  <a:pos x="42" y="198"/>
                </a:cxn>
                <a:cxn ang="0">
                  <a:pos x="84" y="138"/>
                </a:cxn>
                <a:cxn ang="0">
                  <a:pos x="156" y="96"/>
                </a:cxn>
              </a:cxnLst>
              <a:rect l="0" t="0" r="r" b="b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Freeform 64"/>
            <p:cNvSpPr>
              <a:spLocks/>
            </p:cNvSpPr>
            <p:nvPr/>
          </p:nvSpPr>
          <p:spPr bwMode="auto">
            <a:xfrm>
              <a:off x="4020" y="1683"/>
              <a:ext cx="924" cy="420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912" y="0"/>
                </a:cxn>
                <a:cxn ang="0">
                  <a:pos x="924" y="12"/>
                </a:cxn>
                <a:cxn ang="0">
                  <a:pos x="54" y="420"/>
                </a:cxn>
                <a:cxn ang="0">
                  <a:pos x="0" y="402"/>
                </a:cxn>
              </a:cxnLst>
              <a:rect l="0" t="0" r="r" b="b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Freeform 65"/>
            <p:cNvSpPr>
              <a:spLocks/>
            </p:cNvSpPr>
            <p:nvPr/>
          </p:nvSpPr>
          <p:spPr bwMode="auto">
            <a:xfrm>
              <a:off x="4020" y="1683"/>
              <a:ext cx="924" cy="420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912" y="0"/>
                </a:cxn>
                <a:cxn ang="0">
                  <a:pos x="924" y="12"/>
                </a:cxn>
                <a:cxn ang="0">
                  <a:pos x="54" y="420"/>
                </a:cxn>
                <a:cxn ang="0">
                  <a:pos x="0" y="402"/>
                </a:cxn>
              </a:cxnLst>
              <a:rect l="0" t="0" r="r" b="b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Freeform 66"/>
            <p:cNvSpPr>
              <a:spLocks/>
            </p:cNvSpPr>
            <p:nvPr/>
          </p:nvSpPr>
          <p:spPr bwMode="auto">
            <a:xfrm>
              <a:off x="3138" y="2103"/>
              <a:ext cx="792" cy="426"/>
            </a:xfrm>
            <a:custGeom>
              <a:avLst/>
              <a:gdLst/>
              <a:ahLst/>
              <a:cxnLst>
                <a:cxn ang="0">
                  <a:pos x="282" y="114"/>
                </a:cxn>
                <a:cxn ang="0">
                  <a:pos x="300" y="108"/>
                </a:cxn>
                <a:cxn ang="0">
                  <a:pos x="336" y="96"/>
                </a:cxn>
                <a:cxn ang="0">
                  <a:pos x="384" y="78"/>
                </a:cxn>
                <a:cxn ang="0">
                  <a:pos x="432" y="60"/>
                </a:cxn>
                <a:cxn ang="0">
                  <a:pos x="480" y="42"/>
                </a:cxn>
                <a:cxn ang="0">
                  <a:pos x="522" y="18"/>
                </a:cxn>
                <a:cxn ang="0">
                  <a:pos x="564" y="6"/>
                </a:cxn>
                <a:cxn ang="0">
                  <a:pos x="588" y="0"/>
                </a:cxn>
                <a:cxn ang="0">
                  <a:pos x="600" y="0"/>
                </a:cxn>
                <a:cxn ang="0">
                  <a:pos x="642" y="12"/>
                </a:cxn>
                <a:cxn ang="0">
                  <a:pos x="666" y="24"/>
                </a:cxn>
                <a:cxn ang="0">
                  <a:pos x="696" y="42"/>
                </a:cxn>
                <a:cxn ang="0">
                  <a:pos x="726" y="66"/>
                </a:cxn>
                <a:cxn ang="0">
                  <a:pos x="756" y="96"/>
                </a:cxn>
                <a:cxn ang="0">
                  <a:pos x="780" y="132"/>
                </a:cxn>
                <a:cxn ang="0">
                  <a:pos x="786" y="156"/>
                </a:cxn>
                <a:cxn ang="0">
                  <a:pos x="792" y="180"/>
                </a:cxn>
                <a:cxn ang="0">
                  <a:pos x="786" y="198"/>
                </a:cxn>
                <a:cxn ang="0">
                  <a:pos x="738" y="240"/>
                </a:cxn>
                <a:cxn ang="0">
                  <a:pos x="690" y="270"/>
                </a:cxn>
                <a:cxn ang="0">
                  <a:pos x="636" y="294"/>
                </a:cxn>
                <a:cxn ang="0">
                  <a:pos x="588" y="312"/>
                </a:cxn>
                <a:cxn ang="0">
                  <a:pos x="546" y="324"/>
                </a:cxn>
                <a:cxn ang="0">
                  <a:pos x="468" y="354"/>
                </a:cxn>
                <a:cxn ang="0">
                  <a:pos x="414" y="372"/>
                </a:cxn>
                <a:cxn ang="0">
                  <a:pos x="342" y="396"/>
                </a:cxn>
                <a:cxn ang="0">
                  <a:pos x="306" y="414"/>
                </a:cxn>
                <a:cxn ang="0">
                  <a:pos x="270" y="420"/>
                </a:cxn>
                <a:cxn ang="0">
                  <a:pos x="234" y="426"/>
                </a:cxn>
                <a:cxn ang="0">
                  <a:pos x="186" y="426"/>
                </a:cxn>
                <a:cxn ang="0">
                  <a:pos x="132" y="420"/>
                </a:cxn>
                <a:cxn ang="0">
                  <a:pos x="96" y="402"/>
                </a:cxn>
                <a:cxn ang="0">
                  <a:pos x="42" y="378"/>
                </a:cxn>
                <a:cxn ang="0">
                  <a:pos x="0" y="342"/>
                </a:cxn>
              </a:cxnLst>
              <a:rect l="0" t="0" r="r" b="b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Freeform 67"/>
            <p:cNvSpPr>
              <a:spLocks/>
            </p:cNvSpPr>
            <p:nvPr/>
          </p:nvSpPr>
          <p:spPr bwMode="auto">
            <a:xfrm>
              <a:off x="3834" y="2379"/>
              <a:ext cx="24" cy="114"/>
            </a:xfrm>
            <a:custGeom>
              <a:avLst/>
              <a:gdLst/>
              <a:ahLst/>
              <a:cxnLst>
                <a:cxn ang="0">
                  <a:pos x="24" y="114"/>
                </a:cxn>
                <a:cxn ang="0">
                  <a:pos x="24" y="84"/>
                </a:cxn>
                <a:cxn ang="0">
                  <a:pos x="18" y="54"/>
                </a:cxn>
                <a:cxn ang="0">
                  <a:pos x="12" y="18"/>
                </a:cxn>
                <a:cxn ang="0">
                  <a:pos x="0" y="0"/>
                </a:cxn>
              </a:cxnLst>
              <a:rect l="0" t="0" r="r" b="b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Freeform 68"/>
            <p:cNvSpPr>
              <a:spLocks/>
            </p:cNvSpPr>
            <p:nvPr/>
          </p:nvSpPr>
          <p:spPr bwMode="auto">
            <a:xfrm>
              <a:off x="3342" y="2211"/>
              <a:ext cx="72" cy="4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60" y="6"/>
                </a:cxn>
                <a:cxn ang="0">
                  <a:pos x="72" y="6"/>
                </a:cxn>
                <a:cxn ang="0">
                  <a:pos x="48" y="12"/>
                </a:cxn>
                <a:cxn ang="0">
                  <a:pos x="36" y="18"/>
                </a:cxn>
                <a:cxn ang="0">
                  <a:pos x="24" y="24"/>
                </a:cxn>
                <a:cxn ang="0">
                  <a:pos x="18" y="30"/>
                </a:cxn>
                <a:cxn ang="0">
                  <a:pos x="12" y="42"/>
                </a:cxn>
                <a:cxn ang="0">
                  <a:pos x="0" y="48"/>
                </a:cxn>
              </a:cxnLst>
              <a:rect l="0" t="0" r="r" b="b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3" name="Freeform 69"/>
            <p:cNvSpPr>
              <a:spLocks/>
            </p:cNvSpPr>
            <p:nvPr/>
          </p:nvSpPr>
          <p:spPr bwMode="auto">
            <a:xfrm>
              <a:off x="3402" y="2223"/>
              <a:ext cx="12" cy="3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3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Freeform 70"/>
            <p:cNvSpPr>
              <a:spLocks/>
            </p:cNvSpPr>
            <p:nvPr/>
          </p:nvSpPr>
          <p:spPr bwMode="auto">
            <a:xfrm>
              <a:off x="3036" y="2097"/>
              <a:ext cx="522" cy="67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18"/>
                </a:cxn>
                <a:cxn ang="0">
                  <a:pos x="12" y="36"/>
                </a:cxn>
                <a:cxn ang="0">
                  <a:pos x="6" y="66"/>
                </a:cxn>
                <a:cxn ang="0">
                  <a:pos x="6" y="102"/>
                </a:cxn>
                <a:cxn ang="0">
                  <a:pos x="6" y="120"/>
                </a:cxn>
                <a:cxn ang="0">
                  <a:pos x="6" y="150"/>
                </a:cxn>
                <a:cxn ang="0">
                  <a:pos x="0" y="180"/>
                </a:cxn>
                <a:cxn ang="0">
                  <a:pos x="6" y="210"/>
                </a:cxn>
                <a:cxn ang="0">
                  <a:pos x="18" y="252"/>
                </a:cxn>
                <a:cxn ang="0">
                  <a:pos x="42" y="288"/>
                </a:cxn>
                <a:cxn ang="0">
                  <a:pos x="66" y="324"/>
                </a:cxn>
                <a:cxn ang="0">
                  <a:pos x="78" y="336"/>
                </a:cxn>
                <a:cxn ang="0">
                  <a:pos x="102" y="348"/>
                </a:cxn>
                <a:cxn ang="0">
                  <a:pos x="108" y="420"/>
                </a:cxn>
                <a:cxn ang="0">
                  <a:pos x="102" y="462"/>
                </a:cxn>
                <a:cxn ang="0">
                  <a:pos x="84" y="492"/>
                </a:cxn>
                <a:cxn ang="0">
                  <a:pos x="72" y="516"/>
                </a:cxn>
                <a:cxn ang="0">
                  <a:pos x="60" y="540"/>
                </a:cxn>
                <a:cxn ang="0">
                  <a:pos x="72" y="540"/>
                </a:cxn>
                <a:cxn ang="0">
                  <a:pos x="84" y="540"/>
                </a:cxn>
                <a:cxn ang="0">
                  <a:pos x="72" y="570"/>
                </a:cxn>
                <a:cxn ang="0">
                  <a:pos x="54" y="606"/>
                </a:cxn>
                <a:cxn ang="0">
                  <a:pos x="42" y="654"/>
                </a:cxn>
                <a:cxn ang="0">
                  <a:pos x="66" y="654"/>
                </a:cxn>
                <a:cxn ang="0">
                  <a:pos x="108" y="654"/>
                </a:cxn>
                <a:cxn ang="0">
                  <a:pos x="144" y="648"/>
                </a:cxn>
                <a:cxn ang="0">
                  <a:pos x="186" y="636"/>
                </a:cxn>
                <a:cxn ang="0">
                  <a:pos x="228" y="624"/>
                </a:cxn>
                <a:cxn ang="0">
                  <a:pos x="258" y="624"/>
                </a:cxn>
                <a:cxn ang="0">
                  <a:pos x="282" y="624"/>
                </a:cxn>
                <a:cxn ang="0">
                  <a:pos x="354" y="660"/>
                </a:cxn>
                <a:cxn ang="0">
                  <a:pos x="396" y="672"/>
                </a:cxn>
                <a:cxn ang="0">
                  <a:pos x="408" y="648"/>
                </a:cxn>
                <a:cxn ang="0">
                  <a:pos x="438" y="606"/>
                </a:cxn>
                <a:cxn ang="0">
                  <a:pos x="480" y="570"/>
                </a:cxn>
                <a:cxn ang="0">
                  <a:pos x="510" y="546"/>
                </a:cxn>
                <a:cxn ang="0">
                  <a:pos x="522" y="540"/>
                </a:cxn>
                <a:cxn ang="0">
                  <a:pos x="522" y="528"/>
                </a:cxn>
                <a:cxn ang="0">
                  <a:pos x="504" y="474"/>
                </a:cxn>
                <a:cxn ang="0">
                  <a:pos x="498" y="420"/>
                </a:cxn>
              </a:cxnLst>
              <a:rect l="0" t="0" r="r" b="b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Freeform 71"/>
            <p:cNvSpPr>
              <a:spLocks/>
            </p:cNvSpPr>
            <p:nvPr/>
          </p:nvSpPr>
          <p:spPr bwMode="auto">
            <a:xfrm>
              <a:off x="3120" y="2589"/>
              <a:ext cx="22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36" y="42"/>
                </a:cxn>
                <a:cxn ang="0">
                  <a:pos x="66" y="36"/>
                </a:cxn>
                <a:cxn ang="0">
                  <a:pos x="96" y="36"/>
                </a:cxn>
                <a:cxn ang="0">
                  <a:pos x="126" y="36"/>
                </a:cxn>
                <a:cxn ang="0">
                  <a:pos x="156" y="36"/>
                </a:cxn>
                <a:cxn ang="0">
                  <a:pos x="180" y="36"/>
                </a:cxn>
                <a:cxn ang="0">
                  <a:pos x="204" y="42"/>
                </a:cxn>
                <a:cxn ang="0">
                  <a:pos x="216" y="42"/>
                </a:cxn>
                <a:cxn ang="0">
                  <a:pos x="216" y="42"/>
                </a:cxn>
                <a:cxn ang="0">
                  <a:pos x="216" y="30"/>
                </a:cxn>
                <a:cxn ang="0">
                  <a:pos x="222" y="18"/>
                </a:cxn>
                <a:cxn ang="0">
                  <a:pos x="228" y="0"/>
                </a:cxn>
              </a:cxnLst>
              <a:rect l="0" t="0" r="r" b="b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6" name="Freeform 72"/>
            <p:cNvSpPr>
              <a:spLocks/>
            </p:cNvSpPr>
            <p:nvPr/>
          </p:nvSpPr>
          <p:spPr bwMode="auto">
            <a:xfrm>
              <a:off x="3972" y="2073"/>
              <a:ext cx="42" cy="1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36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0" y="0"/>
                </a:cxn>
              </a:cxnLst>
              <a:rect l="0" t="0" r="r" b="b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Freeform 73"/>
            <p:cNvSpPr>
              <a:spLocks/>
            </p:cNvSpPr>
            <p:nvPr/>
          </p:nvSpPr>
          <p:spPr bwMode="auto">
            <a:xfrm>
              <a:off x="3990" y="2145"/>
              <a:ext cx="66" cy="24"/>
            </a:xfrm>
            <a:custGeom>
              <a:avLst/>
              <a:gdLst/>
              <a:ahLst/>
              <a:cxnLst>
                <a:cxn ang="0">
                  <a:pos x="66" y="24"/>
                </a:cxn>
                <a:cxn ang="0">
                  <a:pos x="48" y="24"/>
                </a:cxn>
                <a:cxn ang="0">
                  <a:pos x="30" y="18"/>
                </a:cxn>
                <a:cxn ang="0">
                  <a:pos x="18" y="12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Freeform 74"/>
            <p:cNvSpPr>
              <a:spLocks/>
            </p:cNvSpPr>
            <p:nvPr/>
          </p:nvSpPr>
          <p:spPr bwMode="auto">
            <a:xfrm>
              <a:off x="3960" y="2193"/>
              <a:ext cx="54" cy="18"/>
            </a:xfrm>
            <a:custGeom>
              <a:avLst/>
              <a:gdLst/>
              <a:ahLst/>
              <a:cxnLst>
                <a:cxn ang="0">
                  <a:pos x="54" y="18"/>
                </a:cxn>
                <a:cxn ang="0">
                  <a:pos x="42" y="18"/>
                </a:cxn>
                <a:cxn ang="0">
                  <a:pos x="24" y="12"/>
                </a:cxn>
                <a:cxn ang="0">
                  <a:pos x="6" y="6"/>
                </a:cxn>
                <a:cxn ang="0">
                  <a:pos x="0" y="0"/>
                </a:cxn>
              </a:cxnLst>
              <a:rect l="0" t="0" r="r" b="b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9" name="Freeform 75"/>
            <p:cNvSpPr>
              <a:spLocks/>
            </p:cNvSpPr>
            <p:nvPr/>
          </p:nvSpPr>
          <p:spPr bwMode="auto">
            <a:xfrm>
              <a:off x="3528" y="2733"/>
              <a:ext cx="60" cy="4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4" y="12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30" y="30"/>
                </a:cxn>
                <a:cxn ang="0">
                  <a:pos x="18" y="36"/>
                </a:cxn>
                <a:cxn ang="0">
                  <a:pos x="30" y="42"/>
                </a:cxn>
                <a:cxn ang="0">
                  <a:pos x="42" y="66"/>
                </a:cxn>
                <a:cxn ang="0">
                  <a:pos x="48" y="84"/>
                </a:cxn>
                <a:cxn ang="0">
                  <a:pos x="54" y="114"/>
                </a:cxn>
                <a:cxn ang="0">
                  <a:pos x="54" y="132"/>
                </a:cxn>
                <a:cxn ang="0">
                  <a:pos x="48" y="156"/>
                </a:cxn>
                <a:cxn ang="0">
                  <a:pos x="42" y="180"/>
                </a:cxn>
                <a:cxn ang="0">
                  <a:pos x="30" y="198"/>
                </a:cxn>
                <a:cxn ang="0">
                  <a:pos x="18" y="216"/>
                </a:cxn>
                <a:cxn ang="0">
                  <a:pos x="12" y="240"/>
                </a:cxn>
                <a:cxn ang="0">
                  <a:pos x="6" y="258"/>
                </a:cxn>
                <a:cxn ang="0">
                  <a:pos x="0" y="282"/>
                </a:cxn>
                <a:cxn ang="0">
                  <a:pos x="6" y="312"/>
                </a:cxn>
                <a:cxn ang="0">
                  <a:pos x="6" y="336"/>
                </a:cxn>
                <a:cxn ang="0">
                  <a:pos x="6" y="348"/>
                </a:cxn>
                <a:cxn ang="0">
                  <a:pos x="6" y="372"/>
                </a:cxn>
                <a:cxn ang="0">
                  <a:pos x="6" y="408"/>
                </a:cxn>
                <a:cxn ang="0">
                  <a:pos x="6" y="450"/>
                </a:cxn>
              </a:cxnLst>
              <a:rect l="0" t="0" r="r" b="b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Freeform 76"/>
            <p:cNvSpPr>
              <a:spLocks/>
            </p:cNvSpPr>
            <p:nvPr/>
          </p:nvSpPr>
          <p:spPr bwMode="auto">
            <a:xfrm>
              <a:off x="2994" y="3237"/>
              <a:ext cx="1014" cy="168"/>
            </a:xfrm>
            <a:custGeom>
              <a:avLst/>
              <a:gdLst/>
              <a:ahLst/>
              <a:cxnLst>
                <a:cxn ang="0">
                  <a:pos x="222" y="24"/>
                </a:cxn>
                <a:cxn ang="0">
                  <a:pos x="186" y="24"/>
                </a:cxn>
                <a:cxn ang="0">
                  <a:pos x="132" y="30"/>
                </a:cxn>
                <a:cxn ang="0">
                  <a:pos x="78" y="48"/>
                </a:cxn>
                <a:cxn ang="0">
                  <a:pos x="48" y="60"/>
                </a:cxn>
                <a:cxn ang="0">
                  <a:pos x="24" y="78"/>
                </a:cxn>
                <a:cxn ang="0">
                  <a:pos x="6" y="108"/>
                </a:cxn>
                <a:cxn ang="0">
                  <a:pos x="0" y="138"/>
                </a:cxn>
                <a:cxn ang="0">
                  <a:pos x="6" y="156"/>
                </a:cxn>
                <a:cxn ang="0">
                  <a:pos x="24" y="162"/>
                </a:cxn>
                <a:cxn ang="0">
                  <a:pos x="54" y="168"/>
                </a:cxn>
                <a:cxn ang="0">
                  <a:pos x="114" y="168"/>
                </a:cxn>
                <a:cxn ang="0">
                  <a:pos x="174" y="156"/>
                </a:cxn>
                <a:cxn ang="0">
                  <a:pos x="216" y="144"/>
                </a:cxn>
                <a:cxn ang="0">
                  <a:pos x="288" y="144"/>
                </a:cxn>
                <a:cxn ang="0">
                  <a:pos x="330" y="138"/>
                </a:cxn>
                <a:cxn ang="0">
                  <a:pos x="378" y="120"/>
                </a:cxn>
                <a:cxn ang="0">
                  <a:pos x="420" y="120"/>
                </a:cxn>
                <a:cxn ang="0">
                  <a:pos x="456" y="114"/>
                </a:cxn>
                <a:cxn ang="0">
                  <a:pos x="486" y="108"/>
                </a:cxn>
                <a:cxn ang="0">
                  <a:pos x="510" y="96"/>
                </a:cxn>
                <a:cxn ang="0">
                  <a:pos x="534" y="54"/>
                </a:cxn>
                <a:cxn ang="0">
                  <a:pos x="540" y="72"/>
                </a:cxn>
                <a:cxn ang="0">
                  <a:pos x="552" y="90"/>
                </a:cxn>
                <a:cxn ang="0">
                  <a:pos x="576" y="108"/>
                </a:cxn>
                <a:cxn ang="0">
                  <a:pos x="612" y="114"/>
                </a:cxn>
                <a:cxn ang="0">
                  <a:pos x="630" y="132"/>
                </a:cxn>
                <a:cxn ang="0">
                  <a:pos x="696" y="150"/>
                </a:cxn>
                <a:cxn ang="0">
                  <a:pos x="774" y="156"/>
                </a:cxn>
                <a:cxn ang="0">
                  <a:pos x="846" y="156"/>
                </a:cxn>
                <a:cxn ang="0">
                  <a:pos x="882" y="156"/>
                </a:cxn>
                <a:cxn ang="0">
                  <a:pos x="936" y="144"/>
                </a:cxn>
                <a:cxn ang="0">
                  <a:pos x="978" y="132"/>
                </a:cxn>
                <a:cxn ang="0">
                  <a:pos x="1008" y="102"/>
                </a:cxn>
                <a:cxn ang="0">
                  <a:pos x="1014" y="78"/>
                </a:cxn>
                <a:cxn ang="0">
                  <a:pos x="1002" y="60"/>
                </a:cxn>
                <a:cxn ang="0">
                  <a:pos x="978" y="42"/>
                </a:cxn>
                <a:cxn ang="0">
                  <a:pos x="948" y="24"/>
                </a:cxn>
                <a:cxn ang="0">
                  <a:pos x="906" y="12"/>
                </a:cxn>
                <a:cxn ang="0">
                  <a:pos x="852" y="6"/>
                </a:cxn>
                <a:cxn ang="0">
                  <a:pos x="798" y="0"/>
                </a:cxn>
                <a:cxn ang="0">
                  <a:pos x="750" y="0"/>
                </a:cxn>
                <a:cxn ang="0">
                  <a:pos x="696" y="6"/>
                </a:cxn>
              </a:cxnLst>
              <a:rect l="0" t="0" r="r" b="b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Freeform 77"/>
            <p:cNvSpPr>
              <a:spLocks/>
            </p:cNvSpPr>
            <p:nvPr/>
          </p:nvSpPr>
          <p:spPr bwMode="auto">
            <a:xfrm>
              <a:off x="3594" y="3201"/>
              <a:ext cx="108" cy="12"/>
            </a:xfrm>
            <a:custGeom>
              <a:avLst/>
              <a:gdLst/>
              <a:ahLst/>
              <a:cxnLst>
                <a:cxn ang="0">
                  <a:pos x="108" y="12"/>
                </a:cxn>
                <a:cxn ang="0">
                  <a:pos x="96" y="6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54" y="0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6"/>
                </a:cxn>
                <a:cxn ang="0">
                  <a:pos x="0" y="12"/>
                </a:cxn>
              </a:cxnLst>
              <a:rect l="0" t="0" r="r" b="b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Freeform 78"/>
            <p:cNvSpPr>
              <a:spLocks/>
            </p:cNvSpPr>
            <p:nvPr/>
          </p:nvSpPr>
          <p:spPr bwMode="auto">
            <a:xfrm>
              <a:off x="3618" y="3225"/>
              <a:ext cx="84" cy="30"/>
            </a:xfrm>
            <a:custGeom>
              <a:avLst/>
              <a:gdLst/>
              <a:ahLst/>
              <a:cxnLst>
                <a:cxn ang="0">
                  <a:pos x="84" y="6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54" y="0"/>
                </a:cxn>
                <a:cxn ang="0">
                  <a:pos x="48" y="6"/>
                </a:cxn>
                <a:cxn ang="0">
                  <a:pos x="36" y="6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8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Freeform 79"/>
            <p:cNvSpPr>
              <a:spLocks/>
            </p:cNvSpPr>
            <p:nvPr/>
          </p:nvSpPr>
          <p:spPr bwMode="auto">
            <a:xfrm>
              <a:off x="3234" y="3249"/>
              <a:ext cx="72" cy="30"/>
            </a:xfrm>
            <a:custGeom>
              <a:avLst/>
              <a:gdLst/>
              <a:ahLst/>
              <a:cxnLst>
                <a:cxn ang="0">
                  <a:pos x="72" y="30"/>
                </a:cxn>
                <a:cxn ang="0">
                  <a:pos x="66" y="24"/>
                </a:cxn>
                <a:cxn ang="0">
                  <a:pos x="54" y="18"/>
                </a:cxn>
                <a:cxn ang="0">
                  <a:pos x="48" y="12"/>
                </a:cxn>
                <a:cxn ang="0">
                  <a:pos x="36" y="6"/>
                </a:cxn>
                <a:cxn ang="0">
                  <a:pos x="24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Freeform 80"/>
            <p:cNvSpPr>
              <a:spLocks/>
            </p:cNvSpPr>
            <p:nvPr/>
          </p:nvSpPr>
          <p:spPr bwMode="auto">
            <a:xfrm>
              <a:off x="3258" y="3237"/>
              <a:ext cx="90" cy="18"/>
            </a:xfrm>
            <a:custGeom>
              <a:avLst/>
              <a:gdLst/>
              <a:ahLst/>
              <a:cxnLst>
                <a:cxn ang="0">
                  <a:pos x="90" y="18"/>
                </a:cxn>
                <a:cxn ang="0">
                  <a:pos x="78" y="12"/>
                </a:cxn>
                <a:cxn ang="0">
                  <a:pos x="60" y="6"/>
                </a:cxn>
                <a:cxn ang="0">
                  <a:pos x="48" y="0"/>
                </a:cxn>
                <a:cxn ang="0">
                  <a:pos x="36" y="0"/>
                </a:cxn>
                <a:cxn ang="0">
                  <a:pos x="18" y="0"/>
                </a:cxn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Freeform 81"/>
            <p:cNvSpPr>
              <a:spLocks/>
            </p:cNvSpPr>
            <p:nvPr/>
          </p:nvSpPr>
          <p:spPr bwMode="auto">
            <a:xfrm>
              <a:off x="3534" y="3261"/>
              <a:ext cx="1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87" name="Text Box 83"/>
          <p:cNvSpPr txBox="1">
            <a:spLocks noChangeArrowheads="1"/>
          </p:cNvSpPr>
          <p:nvPr/>
        </p:nvSpPr>
        <p:spPr bwMode="auto">
          <a:xfrm>
            <a:off x="3276600" y="11430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引言</a:t>
            </a:r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1219200" y="4267200"/>
            <a:ext cx="524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又如已知</a:t>
            </a:r>
            <a:r>
              <a:rPr lang="en-US" altLang="zh-CN" b="1" i="1"/>
              <a:t>t=t</a:t>
            </a:r>
            <a:r>
              <a:rPr lang="en-US" altLang="zh-CN" b="1" i="1" baseline="-25000"/>
              <a:t>0</a:t>
            </a:r>
            <a:r>
              <a:rPr lang="en-US" altLang="zh-CN" b="1"/>
              <a:t> </a:t>
            </a:r>
            <a:r>
              <a:rPr lang="zh-CN" altLang="en-US" b="1"/>
              <a:t>时刻噪声电压 </a:t>
            </a:r>
            <a:r>
              <a:rPr lang="en-US" altLang="zh-CN" b="1" i="1"/>
              <a:t>V</a:t>
            </a:r>
            <a:r>
              <a:rPr lang="zh-CN" altLang="en-US" b="1"/>
              <a:t>的分布，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47189" name="Rectangle 85"/>
          <p:cNvSpPr>
            <a:spLocks noChangeArrowheads="1"/>
          </p:cNvSpPr>
          <p:nvPr/>
        </p:nvSpPr>
        <p:spPr bwMode="auto">
          <a:xfrm>
            <a:off x="1905000" y="5791200"/>
            <a:ext cx="522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80808"/>
                </a:solidFill>
              </a:rPr>
              <a:t>求功率 </a:t>
            </a:r>
            <a:r>
              <a:rPr lang="en-US" altLang="zh-CN" b="1" i="1">
                <a:solidFill>
                  <a:srgbClr val="080808"/>
                </a:solidFill>
              </a:rPr>
              <a:t>W=V</a:t>
            </a:r>
            <a:r>
              <a:rPr lang="en-US" altLang="zh-CN" b="1" i="1" baseline="30000">
                <a:solidFill>
                  <a:srgbClr val="080808"/>
                </a:solidFill>
              </a:rPr>
              <a:t>2</a:t>
            </a:r>
            <a:r>
              <a:rPr lang="en-US" altLang="zh-CN" b="1" i="1">
                <a:solidFill>
                  <a:srgbClr val="080808"/>
                </a:solidFill>
              </a:rPr>
              <a:t>/R</a:t>
            </a:r>
            <a:r>
              <a:rPr lang="en-US" altLang="zh-CN" b="1">
                <a:solidFill>
                  <a:srgbClr val="080808"/>
                </a:solidFill>
              </a:rPr>
              <a:t>  (</a:t>
            </a:r>
            <a:r>
              <a:rPr lang="en-US" altLang="zh-CN" b="1" i="1">
                <a:solidFill>
                  <a:srgbClr val="080808"/>
                </a:solidFill>
              </a:rPr>
              <a:t>R</a:t>
            </a:r>
            <a:r>
              <a:rPr lang="zh-CN" altLang="en-US" b="1">
                <a:solidFill>
                  <a:srgbClr val="080808"/>
                </a:solidFill>
              </a:rPr>
              <a:t>为电阻）的分布等</a:t>
            </a:r>
            <a:r>
              <a:rPr lang="en-US" altLang="zh-CN" b="1">
                <a:solidFill>
                  <a:srgbClr val="080808"/>
                </a:solidFill>
              </a:rPr>
              <a:t>.</a:t>
            </a:r>
          </a:p>
        </p:txBody>
      </p:sp>
      <p:grpSp>
        <p:nvGrpSpPr>
          <p:cNvPr id="47199" name="Group 95"/>
          <p:cNvGrpSpPr>
            <a:grpSpLocks/>
          </p:cNvGrpSpPr>
          <p:nvPr/>
        </p:nvGrpSpPr>
        <p:grpSpPr bwMode="auto">
          <a:xfrm>
            <a:off x="914400" y="4648200"/>
            <a:ext cx="4800600" cy="1219200"/>
            <a:chOff x="576" y="2928"/>
            <a:chExt cx="3024" cy="768"/>
          </a:xfrm>
        </p:grpSpPr>
        <p:graphicFrame>
          <p:nvGraphicFramePr>
            <p:cNvPr id="47191" name="Object 87"/>
            <p:cNvGraphicFramePr>
              <a:graphicFrameLocks noChangeAspect="1"/>
            </p:cNvGraphicFramePr>
            <p:nvPr/>
          </p:nvGraphicFramePr>
          <p:xfrm>
            <a:off x="1836" y="305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0" name="公式" r:id="rId5" imgW="114120" imgH="215640" progId="Equation.3">
                    <p:embed/>
                  </p:oleObj>
                </mc:Choice>
                <mc:Fallback>
                  <p:oleObj name="公式" r:id="rId5" imgW="114120" imgH="21564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3052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>
              <a:off x="576" y="3360"/>
              <a:ext cx="288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72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4" name="Freeform 90"/>
            <p:cNvSpPr>
              <a:spLocks/>
            </p:cNvSpPr>
            <p:nvPr/>
          </p:nvSpPr>
          <p:spPr bwMode="auto">
            <a:xfrm>
              <a:off x="748" y="3173"/>
              <a:ext cx="2500" cy="413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12" y="136"/>
                </a:cxn>
                <a:cxn ang="0">
                  <a:pos x="63" y="123"/>
                </a:cxn>
                <a:cxn ang="0">
                  <a:pos x="113" y="22"/>
                </a:cxn>
                <a:cxn ang="0">
                  <a:pos x="126" y="60"/>
                </a:cxn>
                <a:cxn ang="0">
                  <a:pos x="164" y="73"/>
                </a:cxn>
                <a:cxn ang="0">
                  <a:pos x="176" y="123"/>
                </a:cxn>
                <a:cxn ang="0">
                  <a:pos x="202" y="149"/>
                </a:cxn>
                <a:cxn ang="0">
                  <a:pos x="277" y="287"/>
                </a:cxn>
                <a:cxn ang="0">
                  <a:pos x="315" y="351"/>
                </a:cxn>
                <a:cxn ang="0">
                  <a:pos x="341" y="325"/>
                </a:cxn>
                <a:cxn ang="0">
                  <a:pos x="442" y="287"/>
                </a:cxn>
                <a:cxn ang="0">
                  <a:pos x="454" y="224"/>
                </a:cxn>
                <a:cxn ang="0">
                  <a:pos x="517" y="161"/>
                </a:cxn>
                <a:cxn ang="0">
                  <a:pos x="581" y="60"/>
                </a:cxn>
                <a:cxn ang="0">
                  <a:pos x="619" y="73"/>
                </a:cxn>
                <a:cxn ang="0">
                  <a:pos x="669" y="48"/>
                </a:cxn>
                <a:cxn ang="0">
                  <a:pos x="694" y="123"/>
                </a:cxn>
                <a:cxn ang="0">
                  <a:pos x="732" y="136"/>
                </a:cxn>
                <a:cxn ang="0">
                  <a:pos x="732" y="212"/>
                </a:cxn>
                <a:cxn ang="0">
                  <a:pos x="795" y="313"/>
                </a:cxn>
                <a:cxn ang="0">
                  <a:pos x="808" y="376"/>
                </a:cxn>
                <a:cxn ang="0">
                  <a:pos x="821" y="338"/>
                </a:cxn>
                <a:cxn ang="0">
                  <a:pos x="858" y="351"/>
                </a:cxn>
                <a:cxn ang="0">
                  <a:pos x="972" y="237"/>
                </a:cxn>
                <a:cxn ang="0">
                  <a:pos x="1023" y="123"/>
                </a:cxn>
                <a:cxn ang="0">
                  <a:pos x="1098" y="35"/>
                </a:cxn>
                <a:cxn ang="0">
                  <a:pos x="1149" y="98"/>
                </a:cxn>
                <a:cxn ang="0">
                  <a:pos x="1200" y="149"/>
                </a:cxn>
                <a:cxn ang="0">
                  <a:pos x="1263" y="250"/>
                </a:cxn>
                <a:cxn ang="0">
                  <a:pos x="1301" y="313"/>
                </a:cxn>
                <a:cxn ang="0">
                  <a:pos x="1313" y="351"/>
                </a:cxn>
                <a:cxn ang="0">
                  <a:pos x="1376" y="363"/>
                </a:cxn>
                <a:cxn ang="0">
                  <a:pos x="1439" y="262"/>
                </a:cxn>
                <a:cxn ang="0">
                  <a:pos x="1490" y="199"/>
                </a:cxn>
                <a:cxn ang="0">
                  <a:pos x="1528" y="123"/>
                </a:cxn>
                <a:cxn ang="0">
                  <a:pos x="1566" y="111"/>
                </a:cxn>
                <a:cxn ang="0">
                  <a:pos x="1604" y="48"/>
                </a:cxn>
                <a:cxn ang="0">
                  <a:pos x="1642" y="85"/>
                </a:cxn>
                <a:cxn ang="0">
                  <a:pos x="1692" y="98"/>
                </a:cxn>
                <a:cxn ang="0">
                  <a:pos x="1705" y="136"/>
                </a:cxn>
                <a:cxn ang="0">
                  <a:pos x="1743" y="149"/>
                </a:cxn>
                <a:cxn ang="0">
                  <a:pos x="1755" y="199"/>
                </a:cxn>
                <a:cxn ang="0">
                  <a:pos x="1818" y="250"/>
                </a:cxn>
                <a:cxn ang="0">
                  <a:pos x="1831" y="300"/>
                </a:cxn>
                <a:cxn ang="0">
                  <a:pos x="1882" y="363"/>
                </a:cxn>
                <a:cxn ang="0">
                  <a:pos x="1995" y="287"/>
                </a:cxn>
                <a:cxn ang="0">
                  <a:pos x="2008" y="199"/>
                </a:cxn>
                <a:cxn ang="0">
                  <a:pos x="2084" y="174"/>
                </a:cxn>
                <a:cxn ang="0">
                  <a:pos x="2096" y="136"/>
                </a:cxn>
                <a:cxn ang="0">
                  <a:pos x="2134" y="123"/>
                </a:cxn>
                <a:cxn ang="0">
                  <a:pos x="2159" y="48"/>
                </a:cxn>
                <a:cxn ang="0">
                  <a:pos x="2235" y="85"/>
                </a:cxn>
                <a:cxn ang="0">
                  <a:pos x="2248" y="149"/>
                </a:cxn>
                <a:cxn ang="0">
                  <a:pos x="2273" y="186"/>
                </a:cxn>
                <a:cxn ang="0">
                  <a:pos x="2349" y="275"/>
                </a:cxn>
                <a:cxn ang="0">
                  <a:pos x="2362" y="237"/>
                </a:cxn>
                <a:cxn ang="0">
                  <a:pos x="2399" y="224"/>
                </a:cxn>
                <a:cxn ang="0">
                  <a:pos x="2425" y="149"/>
                </a:cxn>
                <a:cxn ang="0">
                  <a:pos x="2500" y="111"/>
                </a:cxn>
              </a:cxnLst>
              <a:rect l="0" t="0" r="r" b="b"/>
              <a:pathLst>
                <a:path w="2500" h="413">
                  <a:moveTo>
                    <a:pt x="0" y="174"/>
                  </a:moveTo>
                  <a:cubicBezTo>
                    <a:pt x="4" y="161"/>
                    <a:pt x="2" y="144"/>
                    <a:pt x="12" y="136"/>
                  </a:cubicBezTo>
                  <a:cubicBezTo>
                    <a:pt x="26" y="125"/>
                    <a:pt x="54" y="138"/>
                    <a:pt x="63" y="123"/>
                  </a:cubicBezTo>
                  <a:cubicBezTo>
                    <a:pt x="140" y="0"/>
                    <a:pt x="19" y="54"/>
                    <a:pt x="113" y="22"/>
                  </a:cubicBezTo>
                  <a:cubicBezTo>
                    <a:pt x="117" y="35"/>
                    <a:pt x="117" y="51"/>
                    <a:pt x="126" y="60"/>
                  </a:cubicBezTo>
                  <a:cubicBezTo>
                    <a:pt x="135" y="69"/>
                    <a:pt x="156" y="63"/>
                    <a:pt x="164" y="73"/>
                  </a:cubicBezTo>
                  <a:cubicBezTo>
                    <a:pt x="175" y="86"/>
                    <a:pt x="168" y="108"/>
                    <a:pt x="176" y="123"/>
                  </a:cubicBezTo>
                  <a:cubicBezTo>
                    <a:pt x="181" y="134"/>
                    <a:pt x="193" y="140"/>
                    <a:pt x="202" y="149"/>
                  </a:cubicBezTo>
                  <a:cubicBezTo>
                    <a:pt x="210" y="230"/>
                    <a:pt x="184" y="320"/>
                    <a:pt x="277" y="287"/>
                  </a:cubicBezTo>
                  <a:cubicBezTo>
                    <a:pt x="280" y="297"/>
                    <a:pt x="293" y="351"/>
                    <a:pt x="315" y="351"/>
                  </a:cubicBezTo>
                  <a:cubicBezTo>
                    <a:pt x="327" y="351"/>
                    <a:pt x="332" y="334"/>
                    <a:pt x="341" y="325"/>
                  </a:cubicBezTo>
                  <a:cubicBezTo>
                    <a:pt x="400" y="345"/>
                    <a:pt x="401" y="328"/>
                    <a:pt x="442" y="287"/>
                  </a:cubicBezTo>
                  <a:cubicBezTo>
                    <a:pt x="446" y="266"/>
                    <a:pt x="443" y="242"/>
                    <a:pt x="454" y="224"/>
                  </a:cubicBezTo>
                  <a:cubicBezTo>
                    <a:pt x="469" y="198"/>
                    <a:pt x="517" y="161"/>
                    <a:pt x="517" y="161"/>
                  </a:cubicBezTo>
                  <a:cubicBezTo>
                    <a:pt x="539" y="98"/>
                    <a:pt x="559" y="123"/>
                    <a:pt x="581" y="60"/>
                  </a:cubicBezTo>
                  <a:cubicBezTo>
                    <a:pt x="594" y="64"/>
                    <a:pt x="606" y="75"/>
                    <a:pt x="619" y="73"/>
                  </a:cubicBezTo>
                  <a:cubicBezTo>
                    <a:pt x="637" y="70"/>
                    <a:pt x="651" y="45"/>
                    <a:pt x="669" y="48"/>
                  </a:cubicBezTo>
                  <a:cubicBezTo>
                    <a:pt x="671" y="48"/>
                    <a:pt x="693" y="122"/>
                    <a:pt x="694" y="123"/>
                  </a:cubicBezTo>
                  <a:cubicBezTo>
                    <a:pt x="703" y="133"/>
                    <a:pt x="719" y="132"/>
                    <a:pt x="732" y="136"/>
                  </a:cubicBezTo>
                  <a:cubicBezTo>
                    <a:pt x="767" y="237"/>
                    <a:pt x="732" y="111"/>
                    <a:pt x="732" y="212"/>
                  </a:cubicBezTo>
                  <a:cubicBezTo>
                    <a:pt x="732" y="251"/>
                    <a:pt x="770" y="287"/>
                    <a:pt x="795" y="313"/>
                  </a:cubicBezTo>
                  <a:cubicBezTo>
                    <a:pt x="799" y="334"/>
                    <a:pt x="793" y="361"/>
                    <a:pt x="808" y="376"/>
                  </a:cubicBezTo>
                  <a:cubicBezTo>
                    <a:pt x="818" y="385"/>
                    <a:pt x="809" y="344"/>
                    <a:pt x="821" y="338"/>
                  </a:cubicBezTo>
                  <a:cubicBezTo>
                    <a:pt x="833" y="332"/>
                    <a:pt x="846" y="347"/>
                    <a:pt x="858" y="351"/>
                  </a:cubicBezTo>
                  <a:cubicBezTo>
                    <a:pt x="907" y="302"/>
                    <a:pt x="905" y="260"/>
                    <a:pt x="972" y="237"/>
                  </a:cubicBezTo>
                  <a:cubicBezTo>
                    <a:pt x="987" y="192"/>
                    <a:pt x="989" y="157"/>
                    <a:pt x="1023" y="123"/>
                  </a:cubicBezTo>
                  <a:cubicBezTo>
                    <a:pt x="1038" y="74"/>
                    <a:pt x="1056" y="64"/>
                    <a:pt x="1098" y="35"/>
                  </a:cubicBezTo>
                  <a:cubicBezTo>
                    <a:pt x="1131" y="131"/>
                    <a:pt x="1083" y="16"/>
                    <a:pt x="1149" y="98"/>
                  </a:cubicBezTo>
                  <a:cubicBezTo>
                    <a:pt x="1199" y="160"/>
                    <a:pt x="1117" y="120"/>
                    <a:pt x="1200" y="149"/>
                  </a:cubicBezTo>
                  <a:cubicBezTo>
                    <a:pt x="1214" y="192"/>
                    <a:pt x="1231" y="218"/>
                    <a:pt x="1263" y="250"/>
                  </a:cubicBezTo>
                  <a:cubicBezTo>
                    <a:pt x="1297" y="355"/>
                    <a:pt x="1249" y="225"/>
                    <a:pt x="1301" y="313"/>
                  </a:cubicBezTo>
                  <a:cubicBezTo>
                    <a:pt x="1308" y="324"/>
                    <a:pt x="1302" y="344"/>
                    <a:pt x="1313" y="351"/>
                  </a:cubicBezTo>
                  <a:cubicBezTo>
                    <a:pt x="1331" y="363"/>
                    <a:pt x="1355" y="359"/>
                    <a:pt x="1376" y="363"/>
                  </a:cubicBezTo>
                  <a:cubicBezTo>
                    <a:pt x="1407" y="273"/>
                    <a:pt x="1380" y="302"/>
                    <a:pt x="1439" y="262"/>
                  </a:cubicBezTo>
                  <a:cubicBezTo>
                    <a:pt x="1465" y="187"/>
                    <a:pt x="1432" y="257"/>
                    <a:pt x="1490" y="199"/>
                  </a:cubicBezTo>
                  <a:cubicBezTo>
                    <a:pt x="1510" y="179"/>
                    <a:pt x="1508" y="143"/>
                    <a:pt x="1528" y="123"/>
                  </a:cubicBezTo>
                  <a:cubicBezTo>
                    <a:pt x="1537" y="114"/>
                    <a:pt x="1553" y="115"/>
                    <a:pt x="1566" y="111"/>
                  </a:cubicBezTo>
                  <a:cubicBezTo>
                    <a:pt x="1568" y="104"/>
                    <a:pt x="1581" y="44"/>
                    <a:pt x="1604" y="48"/>
                  </a:cubicBezTo>
                  <a:cubicBezTo>
                    <a:pt x="1621" y="51"/>
                    <a:pt x="1627" y="76"/>
                    <a:pt x="1642" y="85"/>
                  </a:cubicBezTo>
                  <a:cubicBezTo>
                    <a:pt x="1657" y="94"/>
                    <a:pt x="1675" y="94"/>
                    <a:pt x="1692" y="98"/>
                  </a:cubicBezTo>
                  <a:cubicBezTo>
                    <a:pt x="1696" y="111"/>
                    <a:pt x="1696" y="127"/>
                    <a:pt x="1705" y="136"/>
                  </a:cubicBezTo>
                  <a:cubicBezTo>
                    <a:pt x="1714" y="145"/>
                    <a:pt x="1735" y="139"/>
                    <a:pt x="1743" y="149"/>
                  </a:cubicBezTo>
                  <a:cubicBezTo>
                    <a:pt x="1754" y="162"/>
                    <a:pt x="1745" y="185"/>
                    <a:pt x="1755" y="199"/>
                  </a:cubicBezTo>
                  <a:cubicBezTo>
                    <a:pt x="1770" y="221"/>
                    <a:pt x="1799" y="231"/>
                    <a:pt x="1818" y="250"/>
                  </a:cubicBezTo>
                  <a:cubicBezTo>
                    <a:pt x="1822" y="267"/>
                    <a:pt x="1821" y="286"/>
                    <a:pt x="1831" y="300"/>
                  </a:cubicBezTo>
                  <a:cubicBezTo>
                    <a:pt x="1908" y="413"/>
                    <a:pt x="1840" y="240"/>
                    <a:pt x="1882" y="363"/>
                  </a:cubicBezTo>
                  <a:cubicBezTo>
                    <a:pt x="1915" y="313"/>
                    <a:pt x="1937" y="302"/>
                    <a:pt x="1995" y="287"/>
                  </a:cubicBezTo>
                  <a:cubicBezTo>
                    <a:pt x="1999" y="258"/>
                    <a:pt x="1990" y="222"/>
                    <a:pt x="2008" y="199"/>
                  </a:cubicBezTo>
                  <a:cubicBezTo>
                    <a:pt x="2025" y="178"/>
                    <a:pt x="2084" y="174"/>
                    <a:pt x="2084" y="174"/>
                  </a:cubicBezTo>
                  <a:cubicBezTo>
                    <a:pt x="2088" y="161"/>
                    <a:pt x="2087" y="145"/>
                    <a:pt x="2096" y="136"/>
                  </a:cubicBezTo>
                  <a:cubicBezTo>
                    <a:pt x="2105" y="126"/>
                    <a:pt x="2126" y="134"/>
                    <a:pt x="2134" y="123"/>
                  </a:cubicBezTo>
                  <a:cubicBezTo>
                    <a:pt x="2149" y="102"/>
                    <a:pt x="2159" y="48"/>
                    <a:pt x="2159" y="48"/>
                  </a:cubicBezTo>
                  <a:cubicBezTo>
                    <a:pt x="2179" y="54"/>
                    <a:pt x="2223" y="64"/>
                    <a:pt x="2235" y="85"/>
                  </a:cubicBezTo>
                  <a:cubicBezTo>
                    <a:pt x="2246" y="104"/>
                    <a:pt x="2240" y="129"/>
                    <a:pt x="2248" y="149"/>
                  </a:cubicBezTo>
                  <a:cubicBezTo>
                    <a:pt x="2253" y="163"/>
                    <a:pt x="2266" y="173"/>
                    <a:pt x="2273" y="186"/>
                  </a:cubicBezTo>
                  <a:cubicBezTo>
                    <a:pt x="2300" y="240"/>
                    <a:pt x="2295" y="239"/>
                    <a:pt x="2349" y="275"/>
                  </a:cubicBezTo>
                  <a:cubicBezTo>
                    <a:pt x="2353" y="262"/>
                    <a:pt x="2353" y="247"/>
                    <a:pt x="2362" y="237"/>
                  </a:cubicBezTo>
                  <a:cubicBezTo>
                    <a:pt x="2371" y="228"/>
                    <a:pt x="2391" y="235"/>
                    <a:pt x="2399" y="224"/>
                  </a:cubicBezTo>
                  <a:cubicBezTo>
                    <a:pt x="2414" y="202"/>
                    <a:pt x="2416" y="174"/>
                    <a:pt x="2425" y="149"/>
                  </a:cubicBezTo>
                  <a:cubicBezTo>
                    <a:pt x="2434" y="123"/>
                    <a:pt x="2500" y="111"/>
                    <a:pt x="2500" y="111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>
              <a:off x="1824" y="2928"/>
              <a:ext cx="0" cy="576"/>
            </a:xfrm>
            <a:prstGeom prst="line">
              <a:avLst/>
            </a:prstGeom>
            <a:noFill/>
            <a:ln w="952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96" name="Object 92"/>
            <p:cNvGraphicFramePr>
              <a:graphicFrameLocks noChangeAspect="1"/>
            </p:cNvGraphicFramePr>
            <p:nvPr/>
          </p:nvGraphicFramePr>
          <p:xfrm>
            <a:off x="3451" y="3260"/>
            <a:ext cx="14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1" name="公式" r:id="rId7" imgW="101520" imgH="164880" progId="Equation.3">
                    <p:embed/>
                  </p:oleObj>
                </mc:Choice>
                <mc:Fallback>
                  <p:oleObj name="公式" r:id="rId7" imgW="101520" imgH="164880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3260"/>
                          <a:ext cx="149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97" name="Object 93"/>
            <p:cNvGraphicFramePr>
              <a:graphicFrameLocks noChangeAspect="1"/>
            </p:cNvGraphicFramePr>
            <p:nvPr/>
          </p:nvGraphicFramePr>
          <p:xfrm>
            <a:off x="1808" y="3355"/>
            <a:ext cx="14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2" name="公式" r:id="rId9" imgW="139680" imgH="228600" progId="Equation.3">
                    <p:embed/>
                  </p:oleObj>
                </mc:Choice>
                <mc:Fallback>
                  <p:oleObj name="公式" r:id="rId9" imgW="139680" imgH="22860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3355"/>
                          <a:ext cx="149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98" name="Object 94"/>
            <p:cNvGraphicFramePr>
              <a:graphicFrameLocks noChangeAspect="1"/>
            </p:cNvGraphicFramePr>
            <p:nvPr/>
          </p:nvGraphicFramePr>
          <p:xfrm>
            <a:off x="588" y="3360"/>
            <a:ext cx="13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3" name="公式" r:id="rId11" imgW="114120" imgH="177480" progId="Equation.3">
                    <p:embed/>
                  </p:oleObj>
                </mc:Choice>
                <mc:Fallback>
                  <p:oleObj name="公式" r:id="rId11" imgW="114120" imgH="17748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3360"/>
                          <a:ext cx="13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1981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</a:t>
            </a:r>
            <a:r>
              <a:rPr lang="en-US" altLang="zh-CN" sz="2400" b="1" i="1" dirty="0" err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25000" dirty="0" err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Y=X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先求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。由于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Y=X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≥0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，故当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≤0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 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)=0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。当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&gt;0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时，有 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81200" y="3062288"/>
          <a:ext cx="51816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3" imgW="2616200" imgH="647700" progId="Equation.3">
                  <p:embed/>
                </p:oleObj>
              </mc:Choice>
              <mc:Fallback>
                <p:oleObj r:id="rId3" imgW="2616200" imgH="647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62288"/>
                        <a:ext cx="5181600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19200" y="4364038"/>
            <a:ext cx="330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于是得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981200" y="4968875"/>
          <a:ext cx="5791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5" imgW="2997200" imgH="508000" progId="Equation.3">
                  <p:embed/>
                </p:oleObj>
              </mc:Choice>
              <mc:Fallback>
                <p:oleObj r:id="rId5" imgW="2997200" imgH="508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68875"/>
                        <a:ext cx="57912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例如：设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X~N(0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1)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，其概率密度为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133600" y="1447800"/>
          <a:ext cx="4419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3" imgW="2374900" imgH="431800" progId="Equation.3">
                  <p:embed/>
                </p:oleObj>
              </mc:Choice>
              <mc:Fallback>
                <p:oleObj r:id="rId3" imgW="23749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4419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87475" y="2362200"/>
            <a:ext cx="318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514600" y="2895600"/>
          <a:ext cx="42672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5" imgW="2298700" imgH="635000" progId="Equation.3">
                  <p:embed/>
                </p:oleObj>
              </mc:Choice>
              <mc:Fallback>
                <p:oleObj r:id="rId5" imgW="2298700" imgH="63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42672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90600" y="4235450"/>
            <a:ext cx="7467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此时称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服从自由度为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χ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2" grpId="0" autoUpdateAnimBg="0"/>
      <p:bldP spid="1229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当函数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y=g(x)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可导且为严格单调函数时，我们有下面一般结果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84059"/>
              </p:ext>
            </p:extLst>
          </p:nvPr>
        </p:nvGraphicFramePr>
        <p:xfrm>
          <a:off x="1206500" y="3995738"/>
          <a:ext cx="75977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公式" r:id="rId3" imgW="3568680" imgH="482400" progId="Equation.3">
                  <p:embed/>
                </p:oleObj>
              </mc:Choice>
              <mc:Fallback>
                <p:oleObj name="公式" r:id="rId3" imgW="35686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995738"/>
                        <a:ext cx="759777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143000" y="2665413"/>
            <a:ext cx="7086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，又设函数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g(</a:t>
            </a:r>
            <a:r>
              <a:rPr lang="en-US" altLang="zh-CN" b="1" i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处处可导且恒有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)&gt;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0 (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或恒有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)&lt;0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43000" y="27003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143000" y="27003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a typeface="黑体" pitchFamily="2" charset="-122"/>
              </a:rPr>
              <a:t>定理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62000" y="5029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=h(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的反函数，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143000" y="5640388"/>
          <a:ext cx="6629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r:id="rId5" imgW="3187700" imgH="215900" progId="Equation.3">
                  <p:embed/>
                </p:oleObj>
              </mc:Choice>
              <mc:Fallback>
                <p:oleObj r:id="rId5" imgW="3187700" imgH="215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40388"/>
                        <a:ext cx="66294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143000" y="1905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143000" y="19812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en-US" altLang="zh-CN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特殊方法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685800" y="865188"/>
            <a:ext cx="7772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证：我们只证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)&gt;0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的情况。此时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(-∞,+ ∞)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严格单调增加，它的反函数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h(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存在，且在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(α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β)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严格单调增加，可导，现在先来求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aphicFrame>
        <p:nvGraphicFramePr>
          <p:cNvPr id="17413" name="Object 1029"/>
          <p:cNvGraphicFramePr>
            <a:graphicFrameLocks noChangeAspect="1"/>
          </p:cNvGraphicFramePr>
          <p:nvPr/>
        </p:nvGraphicFramePr>
        <p:xfrm>
          <a:off x="3581400" y="5207000"/>
          <a:ext cx="198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3" imgW="1002865" imgH="330057" progId="Equation.3">
                  <p:embed/>
                </p:oleObj>
              </mc:Choice>
              <mc:Fallback>
                <p:oleObj r:id="rId3" imgW="1002865" imgH="330057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07000"/>
                        <a:ext cx="1981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031"/>
          <p:cNvSpPr txBox="1">
            <a:spLocks noChangeArrowheads="1"/>
          </p:cNvSpPr>
          <p:nvPr/>
        </p:nvSpPr>
        <p:spPr bwMode="auto">
          <a:xfrm>
            <a:off x="838200" y="2209800"/>
            <a:ext cx="769620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(α</a:t>
            </a:r>
            <a:r>
              <a:rPr lang="zh-CN" altLang="en-US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β)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取值，故当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≤α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  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}=0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  <a:endParaRPr lang="zh-CN" altLang="en-US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≥β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}=1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α&lt;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&lt;β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}=P{g(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  <a:br>
              <a:rPr lang="en-US" altLang="zh-CN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                                  =P{X≤h(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)}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于是得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 </a:t>
            </a:r>
          </a:p>
        </p:txBody>
      </p:sp>
      <p:graphicFrame>
        <p:nvGraphicFramePr>
          <p:cNvPr id="54272" name="Object 0"/>
          <p:cNvGraphicFramePr>
            <a:graphicFrameLocks noChangeAspect="1"/>
          </p:cNvGraphicFramePr>
          <p:nvPr/>
        </p:nvGraphicFramePr>
        <p:xfrm>
          <a:off x="1981200" y="1652588"/>
          <a:ext cx="48006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r:id="rId3" imgW="2489200" imgH="482600" progId="Equation.3">
                  <p:embed/>
                </p:oleObj>
              </mc:Choice>
              <mc:Fallback>
                <p:oleObj r:id="rId3" imgW="2489200" imgH="48260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52588"/>
                        <a:ext cx="480060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03325" y="4419600"/>
            <a:ext cx="71024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合并两式，即得证。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若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ƒ(x)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有限区间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[a</a:t>
            </a:r>
            <a:r>
              <a:rPr lang="zh-CN" altLang="en-US" b="1" dirty="0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b]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以外等于零，则只需假设在</a:t>
            </a:r>
            <a:r>
              <a:rPr lang="en-US" altLang="zh-CN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[a</a:t>
            </a:r>
            <a:r>
              <a:rPr lang="zh-CN" altLang="en-US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b]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上恒有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(x)&gt;0</a:t>
            </a:r>
            <a:r>
              <a:rPr lang="en-US" altLang="zh-CN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或恒有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(x)&lt;0</a:t>
            </a:r>
            <a:r>
              <a:rPr lang="en-US" altLang="zh-CN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b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此时 </a:t>
            </a:r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981200" y="5808663"/>
          <a:ext cx="5964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5" imgW="2705040" imgH="203040" progId="Equation.3">
                  <p:embed/>
                </p:oleObj>
              </mc:Choice>
              <mc:Fallback>
                <p:oleObj name="Equation" r:id="rId5" imgW="270504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08663"/>
                        <a:ext cx="596423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371600" y="2819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80808"/>
                </a:solidFill>
              </a:rPr>
              <a:t>若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g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(x)&lt;0, 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同理可证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998663" y="3328988"/>
          <a:ext cx="50704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7" imgW="2628720" imgH="482400" progId="Equation.3">
                  <p:embed/>
                </p:oleObj>
              </mc:Choice>
              <mc:Fallback>
                <p:oleObj name="Equation" r:id="rId7" imgW="26287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328988"/>
                        <a:ext cx="5070475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6" grpId="0" autoUpdateAnimBg="0"/>
      <p:bldP spid="184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ChangeArrowheads="1"/>
          </p:cNvSpPr>
          <p:nvPr/>
        </p:nvSpPr>
        <p:spPr bwMode="auto">
          <a:xfrm>
            <a:off x="0" y="1484313"/>
            <a:ext cx="1052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1392643" name="Rectangle 3"/>
          <p:cNvSpPr>
            <a:spLocks noChangeArrowheads="1"/>
          </p:cNvSpPr>
          <p:nvPr/>
        </p:nvSpPr>
        <p:spPr bwMode="auto">
          <a:xfrm>
            <a:off x="827088" y="1557338"/>
            <a:ext cx="288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的概率密度为</a:t>
            </a:r>
          </a:p>
        </p:txBody>
      </p:sp>
      <p:graphicFrame>
        <p:nvGraphicFramePr>
          <p:cNvPr id="1392644" name="Object 4"/>
          <p:cNvGraphicFramePr>
            <a:graphicFrameLocks noChangeAspect="1"/>
          </p:cNvGraphicFramePr>
          <p:nvPr/>
        </p:nvGraphicFramePr>
        <p:xfrm>
          <a:off x="3314700" y="1196975"/>
          <a:ext cx="582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Equation" r:id="rId3" imgW="5829120" imgH="1002960" progId="Equation.3">
                  <p:embed/>
                </p:oleObj>
              </mc:Choice>
              <mc:Fallback>
                <p:oleObj name="Equation" r:id="rId3" imgW="58291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196975"/>
                        <a:ext cx="5829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45" name="Object 5"/>
          <p:cNvGraphicFramePr>
            <a:graphicFrameLocks noChangeAspect="1"/>
          </p:cNvGraphicFramePr>
          <p:nvPr/>
        </p:nvGraphicFramePr>
        <p:xfrm>
          <a:off x="1763713" y="2205038"/>
          <a:ext cx="317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5" imgW="3174840" imgH="419040" progId="Equation.3">
                  <p:embed/>
                </p:oleObj>
              </mc:Choice>
              <mc:Fallback>
                <p:oleObj name="Equation" r:id="rId5" imgW="3174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3175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46" name="Object 6"/>
          <p:cNvGraphicFramePr>
            <a:graphicFrameLocks noChangeAspect="1"/>
          </p:cNvGraphicFramePr>
          <p:nvPr/>
        </p:nvGraphicFramePr>
        <p:xfrm>
          <a:off x="5364163" y="1989138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7" imgW="3047760" imgH="850680" progId="Equation.3">
                  <p:embed/>
                </p:oleObj>
              </mc:Choice>
              <mc:Fallback>
                <p:oleObj name="Equation" r:id="rId7" imgW="30477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89138"/>
                        <a:ext cx="304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47" name="Object 7"/>
          <p:cNvGraphicFramePr>
            <a:graphicFrameLocks noChangeAspect="1"/>
          </p:cNvGraphicFramePr>
          <p:nvPr/>
        </p:nvGraphicFramePr>
        <p:xfrm>
          <a:off x="179388" y="2708275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9" imgW="2476440" imgH="850680" progId="Equation.3">
                  <p:embed/>
                </p:oleObj>
              </mc:Choice>
              <mc:Fallback>
                <p:oleObj name="Equation" r:id="rId9" imgW="24764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08275"/>
                        <a:ext cx="247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48" name="Object 8"/>
          <p:cNvGraphicFramePr>
            <a:graphicFrameLocks noChangeAspect="1"/>
          </p:cNvGraphicFramePr>
          <p:nvPr/>
        </p:nvGraphicFramePr>
        <p:xfrm>
          <a:off x="468313" y="260350"/>
          <a:ext cx="8064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11" imgW="8064360" imgH="1002960" progId="Equation.3">
                  <p:embed/>
                </p:oleObj>
              </mc:Choice>
              <mc:Fallback>
                <p:oleObj name="Equation" r:id="rId11" imgW="806436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8064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49" name="Rectangle 9"/>
          <p:cNvSpPr>
            <a:spLocks noChangeArrowheads="1"/>
          </p:cNvSpPr>
          <p:nvPr/>
        </p:nvSpPr>
        <p:spPr bwMode="auto">
          <a:xfrm>
            <a:off x="468313" y="188913"/>
            <a:ext cx="71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  <p:graphicFrame>
        <p:nvGraphicFramePr>
          <p:cNvPr id="1392650" name="Object 10"/>
          <p:cNvGraphicFramePr>
            <a:graphicFrameLocks noChangeAspect="1"/>
          </p:cNvGraphicFramePr>
          <p:nvPr/>
        </p:nvGraphicFramePr>
        <p:xfrm>
          <a:off x="2700338" y="2708275"/>
          <a:ext cx="62357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13" imgW="6489360" imgH="990360" progId="Equation.3">
                  <p:embed/>
                </p:oleObj>
              </mc:Choice>
              <mc:Fallback>
                <p:oleObj name="Equation" r:id="rId13" imgW="64893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08275"/>
                        <a:ext cx="62357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51" name="Object 11"/>
          <p:cNvGraphicFramePr>
            <a:graphicFrameLocks noChangeAspect="1"/>
          </p:cNvGraphicFramePr>
          <p:nvPr/>
        </p:nvGraphicFramePr>
        <p:xfrm>
          <a:off x="468313" y="3644900"/>
          <a:ext cx="4294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15" imgW="4470120" imgH="444240" progId="Equation.3">
                  <p:embed/>
                </p:oleObj>
              </mc:Choice>
              <mc:Fallback>
                <p:oleObj name="Equation" r:id="rId15" imgW="4470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644900"/>
                        <a:ext cx="4294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52" name="Object 12"/>
          <p:cNvGraphicFramePr>
            <a:graphicFrameLocks noChangeAspect="1"/>
          </p:cNvGraphicFramePr>
          <p:nvPr/>
        </p:nvGraphicFramePr>
        <p:xfrm>
          <a:off x="250825" y="4076700"/>
          <a:ext cx="532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17" imgW="5321160" imgH="927000" progId="Equation.3">
                  <p:embed/>
                </p:oleObj>
              </mc:Choice>
              <mc:Fallback>
                <p:oleObj name="Equation" r:id="rId17" imgW="53211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76700"/>
                        <a:ext cx="532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53" name="Object 13"/>
          <p:cNvGraphicFramePr>
            <a:graphicFrameLocks noChangeAspect="1"/>
          </p:cNvGraphicFramePr>
          <p:nvPr/>
        </p:nvGraphicFramePr>
        <p:xfrm>
          <a:off x="5508625" y="3789363"/>
          <a:ext cx="2806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19" imgW="2806560" imgH="1282680" progId="Equation.3">
                  <p:embed/>
                </p:oleObj>
              </mc:Choice>
              <mc:Fallback>
                <p:oleObj name="Equation" r:id="rId19" imgW="280656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789363"/>
                        <a:ext cx="28067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54" name="Object 14"/>
          <p:cNvGraphicFramePr>
            <a:graphicFrameLocks noChangeAspect="1"/>
          </p:cNvGraphicFramePr>
          <p:nvPr/>
        </p:nvGraphicFramePr>
        <p:xfrm>
          <a:off x="611188" y="4868863"/>
          <a:ext cx="528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Equation" r:id="rId21" imgW="5283000" imgH="1117440" progId="Equation.3">
                  <p:embed/>
                </p:oleObj>
              </mc:Choice>
              <mc:Fallback>
                <p:oleObj name="Equation" r:id="rId21" imgW="528300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5283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655" name="Group 15"/>
          <p:cNvGrpSpPr>
            <a:grpSpLocks/>
          </p:cNvGrpSpPr>
          <p:nvPr/>
        </p:nvGrpSpPr>
        <p:grpSpPr bwMode="auto">
          <a:xfrm>
            <a:off x="5791200" y="4221163"/>
            <a:ext cx="3352800" cy="1219200"/>
            <a:chOff x="3216" y="2304"/>
            <a:chExt cx="2112" cy="768"/>
          </a:xfrm>
        </p:grpSpPr>
        <p:sp>
          <p:nvSpPr>
            <p:cNvPr id="1392656" name="AutoShape 16"/>
            <p:cNvSpPr>
              <a:spLocks noChangeArrowheads="1"/>
            </p:cNvSpPr>
            <p:nvPr/>
          </p:nvSpPr>
          <p:spPr bwMode="auto">
            <a:xfrm>
              <a:off x="3216" y="2304"/>
              <a:ext cx="2112" cy="768"/>
            </a:xfrm>
            <a:prstGeom prst="wedgeRoundRectCallout">
              <a:avLst>
                <a:gd name="adj1" fmla="val -45028"/>
                <a:gd name="adj2" fmla="val 64972"/>
                <a:gd name="adj3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92657" name="Object 17"/>
            <p:cNvGraphicFramePr>
              <a:graphicFrameLocks noChangeAspect="1"/>
            </p:cNvGraphicFramePr>
            <p:nvPr/>
          </p:nvGraphicFramePr>
          <p:xfrm>
            <a:off x="3472" y="2360"/>
            <a:ext cx="1696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92" name="Equation" r:id="rId23" imgW="2692080" imgH="1002960" progId="Equation.3">
                    <p:embed/>
                  </p:oleObj>
                </mc:Choice>
                <mc:Fallback>
                  <p:oleObj name="Equation" r:id="rId23" imgW="2692080" imgH="1002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360"/>
                          <a:ext cx="1696" cy="63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658" name="Object 18"/>
          <p:cNvGraphicFramePr>
            <a:graphicFrameLocks noChangeAspect="1"/>
          </p:cNvGraphicFramePr>
          <p:nvPr/>
        </p:nvGraphicFramePr>
        <p:xfrm>
          <a:off x="5364163" y="5805488"/>
          <a:ext cx="2590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r:id="rId25" imgW="1320227" imgH="393529" progId="Equation.3">
                  <p:embed/>
                </p:oleObj>
              </mc:Choice>
              <mc:Fallback>
                <p:oleObj r:id="rId25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805488"/>
                        <a:ext cx="2590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59" name="Text Box 19"/>
          <p:cNvSpPr txBox="1">
            <a:spLocks noChangeArrowheads="1"/>
          </p:cNvSpPr>
          <p:nvPr/>
        </p:nvSpPr>
        <p:spPr bwMode="auto">
          <a:xfrm>
            <a:off x="0" y="6083300"/>
            <a:ext cx="580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4060C"/>
                </a:solidFill>
                <a:latin typeface="楷体_GB2312" pitchFamily="49" charset="-122"/>
                <a:ea typeface="楷体_GB2312" pitchFamily="49" charset="-122"/>
              </a:rPr>
              <a:t>特别，在上例中取</a:t>
            </a:r>
            <a:r>
              <a:rPr kumimoji="1" lang="zh-CN" altLang="en-US" sz="2400">
                <a:solidFill>
                  <a:srgbClr val="0406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406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a=1/</a:t>
            </a:r>
            <a:r>
              <a:rPr kumimoji="1" lang="en-US" altLang="zh-CN" sz="2400" b="1">
                <a:solidFill>
                  <a:srgbClr val="04060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400" b="1">
                <a:solidFill>
                  <a:srgbClr val="04060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b= -μ/</a:t>
            </a:r>
            <a:r>
              <a:rPr kumimoji="1" lang="en-US" altLang="zh-CN" sz="2400" b="1">
                <a:solidFill>
                  <a:srgbClr val="04060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>
                <a:solidFill>
                  <a:srgbClr val="04060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olidFill>
                  <a:srgbClr val="0406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533922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9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9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139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2" grpId="0" autoUpdateAnimBg="0"/>
      <p:bldP spid="1392643" grpId="0" autoUpdateAnimBg="0"/>
      <p:bldP spid="139265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28956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设电压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V=</a:t>
            </a:r>
            <a:r>
              <a:rPr lang="en-US" altLang="zh-CN" sz="2400" b="1" dirty="0" err="1">
                <a:solidFill>
                  <a:srgbClr val="04060C"/>
                </a:solidFill>
                <a:ea typeface="黑体" pitchFamily="2" charset="-122"/>
              </a:rPr>
              <a:t>AsinΘ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，其中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是一个已知的正常数，相角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Θ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是一个随机变量，在区间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(-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/2,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服从均匀分布，试求电压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的概率密度。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v=g(θ)=</a:t>
            </a:r>
            <a:r>
              <a:rPr lang="en-US" altLang="zh-CN" sz="2400" b="1" dirty="0" err="1">
                <a:solidFill>
                  <a:srgbClr val="04060C"/>
                </a:solidFill>
                <a:ea typeface="黑体" pitchFamily="2" charset="-122"/>
              </a:rPr>
              <a:t>Asinθ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/2,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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/2</a:t>
            </a:r>
            <a:r>
              <a:rPr lang="zh-CN" altLang="en-US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上恒有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g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(θ)=</a:t>
            </a:r>
            <a:r>
              <a:rPr lang="en-US" altLang="zh-CN" sz="2400" b="1" dirty="0" err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Acosθ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&gt;0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且有反函数  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θ=h(v)=</a:t>
            </a:r>
            <a:r>
              <a:rPr lang="en-US" altLang="zh-CN" sz="2400" b="1" dirty="0" err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arcsin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(V/A)</a:t>
            </a:r>
            <a:r>
              <a:rPr lang="zh-CN" altLang="en-US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56320" name="Object 1024"/>
          <p:cNvGraphicFramePr>
            <a:graphicFrameLocks noChangeAspect="1"/>
          </p:cNvGraphicFramePr>
          <p:nvPr/>
        </p:nvGraphicFramePr>
        <p:xfrm>
          <a:off x="3003550" y="3870325"/>
          <a:ext cx="24828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3870325"/>
                        <a:ext cx="248285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71600" y="4692650"/>
            <a:ext cx="329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又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Θ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56321" name="Object 1025"/>
          <p:cNvGraphicFramePr>
            <a:graphicFrameLocks noChangeAspect="1"/>
          </p:cNvGraphicFramePr>
          <p:nvPr/>
        </p:nvGraphicFramePr>
        <p:xfrm>
          <a:off x="3200400" y="4953000"/>
          <a:ext cx="33528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r:id="rId5" imgW="1803400" imgH="660400" progId="Equation.3">
                  <p:embed/>
                </p:oleObj>
              </mc:Choice>
              <mc:Fallback>
                <p:oleObj r:id="rId5" imgW="1803400" imgH="6604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33528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80808"/>
                </a:solidFill>
                <a:ea typeface="黑体" pitchFamily="2" charset="-122"/>
              </a:rPr>
              <a:t>于是，由公式：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960563" y="1857375"/>
          <a:ext cx="527843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2349360" imgH="660240" progId="Equation.3">
                  <p:embed/>
                </p:oleObj>
              </mc:Choice>
              <mc:Fallback>
                <p:oleObj name="Equation" r:id="rId3" imgW="234936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857375"/>
                        <a:ext cx="5278437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62000" y="36576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若在上题中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Θ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(0</a:t>
            </a:r>
            <a:r>
              <a:rPr lang="zh-CN" altLang="en-US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π)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上服从均匀分布，因为此时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v=g(θ)=Asinθ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(0</a:t>
            </a:r>
            <a:r>
              <a:rPr lang="zh-CN" altLang="en-US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π)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上不是单调函数，上述定理失效，此时方法如何？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990600" y="9906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4060C"/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6</a:t>
            </a:r>
            <a:r>
              <a:rPr lang="en-US" altLang="zh-CN" dirty="0" smtClean="0">
                <a:solidFill>
                  <a:srgbClr val="04060C"/>
                </a:solidFill>
                <a:ea typeface="黑体" pitchFamily="2" charset="-122"/>
              </a:rPr>
              <a:t>   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设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在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[0,</a:t>
            </a:r>
            <a:r>
              <a:rPr lang="en-US" altLang="zh-CN" b="1" dirty="0">
                <a:solidFill>
                  <a:srgbClr val="04060C"/>
                </a:solidFill>
              </a:rPr>
              <a:t>π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]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服从均匀分布，求：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Y=</a:t>
            </a:r>
            <a:r>
              <a:rPr lang="en-US" altLang="zh-CN" b="1" dirty="0" err="1">
                <a:solidFill>
                  <a:srgbClr val="04060C"/>
                </a:solidFill>
                <a:ea typeface="黑体" pitchFamily="2" charset="-122"/>
              </a:rPr>
              <a:t>sinX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的分布函数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(y)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解：</a:t>
            </a:r>
            <a:r>
              <a:rPr lang="zh-CN" altLang="en-US" b="1" dirty="0">
                <a:solidFill>
                  <a:srgbClr val="04060C"/>
                </a:solidFill>
                <a:ea typeface="黑体" pitchFamily="2" charset="-122"/>
                <a:sym typeface="Wingdings" pitchFamily="2" charset="2"/>
              </a:rPr>
              <a:t>（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  <a:sym typeface="Wingdings" pitchFamily="2" charset="2"/>
              </a:rPr>
              <a:t>1</a:t>
            </a:r>
            <a:r>
              <a:rPr lang="zh-CN" altLang="en-US" b="1" dirty="0">
                <a:solidFill>
                  <a:srgbClr val="04060C"/>
                </a:solidFill>
                <a:ea typeface="黑体" pitchFamily="2" charset="-122"/>
                <a:sym typeface="Wingdings" pitchFamily="2" charset="2"/>
              </a:rPr>
              <a:t>）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 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514600" y="1828800"/>
          <a:ext cx="37338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3" imgW="1866900" imgH="660400" progId="Equation.3">
                  <p:embed/>
                </p:oleObj>
              </mc:Choice>
              <mc:Fallback>
                <p:oleObj r:id="rId3" imgW="1866900" imgH="660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73380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066800" y="3149600"/>
            <a:ext cx="6972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=sin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[0,</a:t>
            </a:r>
            <a:r>
              <a:rPr lang="en-US" altLang="zh-CN" b="1">
                <a:solidFill>
                  <a:srgbClr val="04060C"/>
                </a:solidFill>
              </a:rPr>
              <a:t>π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]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不单调，但可分为两单调区间</a:t>
            </a:r>
            <a:br>
              <a:rPr lang="zh-CN" altLang="en-US">
                <a:solidFill>
                  <a:srgbClr val="04060C"/>
                </a:solidFill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       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0,</a:t>
            </a:r>
            <a:r>
              <a:rPr lang="en-US" altLang="zh-CN" b="1">
                <a:solidFill>
                  <a:srgbClr val="04060C"/>
                </a:solidFill>
              </a:rPr>
              <a:t>π/2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>
                <a:solidFill>
                  <a:srgbClr val="04060C"/>
                </a:solidFill>
              </a:rPr>
              <a:t>π/2 , π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19200" y="914400"/>
            <a:ext cx="7239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）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求：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)=P{Y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当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0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时：</a:t>
            </a:r>
            <a:br>
              <a:rPr lang="zh-CN" altLang="en-US">
                <a:solidFill>
                  <a:srgbClr val="04060C"/>
                </a:solidFill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ea typeface="黑体" pitchFamily="2" charset="-122"/>
              </a:rPr>
              <a:t> 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)=P{sinX&lt;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}=P{0 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</a:rPr>
              <a:t>X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</a:rPr>
              <a:t>arcsin</a:t>
            </a:r>
            <a:r>
              <a:rPr lang="en-US" altLang="zh-CN" b="1" i="1">
                <a:solidFill>
                  <a:srgbClr val="04060C"/>
                </a:solidFill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  <a:br>
              <a:rPr lang="en-US" altLang="zh-CN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                                           +P{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-arcsin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</a:rPr>
              <a:t>X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</a:rPr>
              <a:t>≤</a:t>
            </a:r>
            <a:r>
              <a:rPr lang="en-US" altLang="zh-CN" b="1">
                <a:solidFill>
                  <a:srgbClr val="04060C"/>
                </a:solidFill>
                <a:latin typeface="宋体" pitchFamily="2" charset="-122"/>
                <a:sym typeface="Symbol" pitchFamily="18" charset="2"/>
              </a:rPr>
              <a:t>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}</a:t>
            </a:r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>
            <a:off x="762000" y="5181600"/>
            <a:ext cx="2074863" cy="609600"/>
          </a:xfrm>
          <a:prstGeom prst="borderCallout2">
            <a:avLst>
              <a:gd name="adj1" fmla="val 18750"/>
              <a:gd name="adj2" fmla="val 103671"/>
              <a:gd name="adj3" fmla="val 18750"/>
              <a:gd name="adj4" fmla="val 110329"/>
              <a:gd name="adj5" fmla="val -125000"/>
              <a:gd name="adj6" fmla="val 116986"/>
            </a:avLst>
          </a:prstGeom>
          <a:noFill/>
          <a:ln w="9525">
            <a:solidFill>
              <a:srgbClr val="04060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800" baseline="-25000">
                <a:solidFill>
                  <a:srgbClr val="04060C"/>
                </a:solidFill>
                <a:ea typeface="黑体" pitchFamily="2" charset="-122"/>
              </a:rPr>
              <a:t>1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=arcsin</a:t>
            </a:r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y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038600" y="3086100"/>
            <a:ext cx="0" cy="137160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0" y="3543300"/>
            <a:ext cx="2514600" cy="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200400" y="354330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800600" y="3543300"/>
            <a:ext cx="0" cy="91440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2362200" y="2476500"/>
            <a:ext cx="0" cy="2438400"/>
          </a:xfrm>
          <a:prstGeom prst="line">
            <a:avLst/>
          </a:prstGeom>
          <a:noFill/>
          <a:ln w="28575">
            <a:solidFill>
              <a:srgbClr val="04060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524000" y="4457700"/>
            <a:ext cx="4343400" cy="0"/>
          </a:xfrm>
          <a:prstGeom prst="line">
            <a:avLst/>
          </a:prstGeom>
          <a:noFill/>
          <a:ln w="28575">
            <a:solidFill>
              <a:srgbClr val="04060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1981200" y="2390775"/>
            <a:ext cx="4140200" cy="2524125"/>
            <a:chOff x="1248" y="858"/>
            <a:chExt cx="2608" cy="1590"/>
          </a:xfrm>
        </p:grpSpPr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1488" y="1296"/>
              <a:ext cx="2064" cy="864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144" y="0"/>
                </a:cxn>
                <a:cxn ang="0">
                  <a:pos x="288" y="528"/>
                </a:cxn>
              </a:cxnLst>
              <a:rect l="0" t="0" r="r" b="b"/>
              <a:pathLst>
                <a:path w="288" h="528">
                  <a:moveTo>
                    <a:pt x="0" y="528"/>
                  </a:moveTo>
                  <a:cubicBezTo>
                    <a:pt x="48" y="264"/>
                    <a:pt x="96" y="0"/>
                    <a:pt x="144" y="0"/>
                  </a:cubicBezTo>
                  <a:cubicBezTo>
                    <a:pt x="192" y="0"/>
                    <a:pt x="240" y="264"/>
                    <a:pt x="288" y="52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1260" y="85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1248" y="13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y</a:t>
              </a: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1296" y="2121"/>
              <a:ext cx="25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0        </a:t>
              </a:r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x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    </a:t>
              </a:r>
              <a:r>
                <a:rPr lang="en-US" altLang="zh-CN" sz="2800">
                  <a:solidFill>
                    <a:srgbClr val="04060C"/>
                  </a:solidFill>
                </a:rPr>
                <a:t>π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/2            </a:t>
              </a:r>
              <a:r>
                <a:rPr lang="en-US" altLang="zh-CN" sz="2800">
                  <a:solidFill>
                    <a:srgbClr val="04060C"/>
                  </a:solidFill>
                </a:rPr>
                <a:t>π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 </a:t>
              </a:r>
              <a:r>
                <a:rPr lang="en-US" altLang="zh-CN" sz="2800" i="1">
                  <a:solidFill>
                    <a:srgbClr val="04060C"/>
                  </a:solidFill>
                  <a:ea typeface="黑体" pitchFamily="2" charset="-122"/>
                </a:rPr>
                <a:t>x</a:t>
              </a:r>
            </a:p>
          </p:txBody>
        </p:sp>
      </p:grpSp>
      <p:sp>
        <p:nvSpPr>
          <p:cNvPr id="19479" name="AutoShape 23"/>
          <p:cNvSpPr>
            <a:spLocks/>
          </p:cNvSpPr>
          <p:nvPr/>
        </p:nvSpPr>
        <p:spPr bwMode="auto">
          <a:xfrm>
            <a:off x="5562600" y="5105400"/>
            <a:ext cx="2819400" cy="609600"/>
          </a:xfrm>
          <a:prstGeom prst="borderCallout2">
            <a:avLst>
              <a:gd name="adj1" fmla="val 18750"/>
              <a:gd name="adj2" fmla="val -2704"/>
              <a:gd name="adj3" fmla="val 18750"/>
              <a:gd name="adj4" fmla="val -9796"/>
              <a:gd name="adj5" fmla="val -109375"/>
              <a:gd name="adj6" fmla="val -27083"/>
            </a:avLst>
          </a:prstGeom>
          <a:noFill/>
          <a:ln w="9525">
            <a:solidFill>
              <a:srgbClr val="04060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800" baseline="-25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=</a:t>
            </a:r>
            <a:r>
              <a:rPr lang="en-US" altLang="zh-CN" sz="2800">
                <a:solidFill>
                  <a:srgbClr val="04060C"/>
                </a:solidFill>
              </a:rPr>
              <a:t>π</a:t>
            </a:r>
            <a:r>
              <a:rPr lang="en-US" altLang="zh-CN" sz="2800">
                <a:solidFill>
                  <a:srgbClr val="04060C"/>
                </a:solidFill>
                <a:ea typeface="黑体" pitchFamily="2" charset="-122"/>
              </a:rPr>
              <a:t>-arcsin</a:t>
            </a:r>
            <a:r>
              <a:rPr lang="en-US" altLang="zh-CN" sz="2800" i="1">
                <a:solidFill>
                  <a:srgbClr val="04060C"/>
                </a:solidFill>
                <a:ea typeface="黑体" pitchFamily="2" charset="-122"/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  <p:bldP spid="19467" grpId="0" animBg="1" autoUpdateAnimBg="0"/>
      <p:bldP spid="19468" grpId="0" animBg="1"/>
      <p:bldP spid="19469" grpId="0" animBg="1"/>
      <p:bldP spid="19470" grpId="0" animBg="1"/>
      <p:bldP spid="19471" grpId="0" animBg="1"/>
      <p:bldP spid="1947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09600" y="1066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altLang="zh-CN" sz="44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2.4 </a:t>
            </a:r>
            <a:r>
              <a:rPr lang="zh-CN" altLang="en-US" sz="44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随机变量</a:t>
            </a:r>
            <a:r>
              <a:rPr lang="zh-CN" altLang="en-US" sz="44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的函数的分布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85800" y="2057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/>
            </a:r>
            <a:br>
              <a:rPr lang="en-US" altLang="zh-CN" dirty="0">
                <a:latin typeface="宋体" pitchFamily="2" charset="-122"/>
              </a:rPr>
            </a:b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这类问题一般的提法是：若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是随机变量，求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</a:t>
            </a: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其中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的一个实值函数</a:t>
            </a: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为了求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的分布，首先我们要理解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是一个怎样的随机变量，设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是定义在样本空间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Ω={ω}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上的随机变量，那么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Y=Y(ω)=g(X(ω))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，由此可见</a:t>
            </a:r>
            <a:r>
              <a:rPr lang="en-US" altLang="zh-CN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亦是定义在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Ω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上的随机变量，它是经过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g(.)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X(.)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复合而成的。  </a:t>
            </a:r>
          </a:p>
        </p:txBody>
      </p:sp>
      <p:pic>
        <p:nvPicPr>
          <p:cNvPr id="2054" name="Picture 6" descr="go_t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791200"/>
            <a:ext cx="388938" cy="377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725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38200" y="4313238"/>
          <a:ext cx="7543800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r:id="rId3" imgW="3746500" imgH="736600" progId="Equation.3">
                  <p:embed/>
                </p:oleObj>
              </mc:Choice>
              <mc:Fallback>
                <p:oleObj r:id="rId3" imgW="3746500" imgH="736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13238"/>
                        <a:ext cx="7543800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752600" y="1290638"/>
          <a:ext cx="4800600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r:id="rId5" imgW="2438400" imgH="812800" progId="Equation.3">
                  <p:embed/>
                </p:oleObj>
              </mc:Choice>
              <mc:Fallback>
                <p:oleObj r:id="rId5" imgW="2438400" imgH="812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90638"/>
                        <a:ext cx="4800600" cy="159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447800" y="2967038"/>
          <a:ext cx="388620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r:id="rId7" imgW="2146300" imgH="889000" progId="Equation.3">
                  <p:embed/>
                </p:oleObj>
              </mc:Choice>
              <mc:Fallback>
                <p:oleObj r:id="rId7" imgW="2146300" imgH="889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67038"/>
                        <a:ext cx="3886200" cy="160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8525" y="762000"/>
            <a:ext cx="7712075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</a:pPr>
            <a:r>
              <a:rPr lang="zh-CN" altLang="en-US" sz="2800" b="1" dirty="0">
                <a:solidFill>
                  <a:srgbClr val="FF3300"/>
                </a:solidFill>
              </a:rPr>
              <a:t>小结：</a:t>
            </a:r>
            <a:r>
              <a:rPr lang="zh-CN" altLang="en-US" b="1" dirty="0">
                <a:solidFill>
                  <a:srgbClr val="080808"/>
                </a:solidFill>
              </a:rPr>
              <a:t>求随机变量函数的分布的方法：</a:t>
            </a:r>
          </a:p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080808"/>
                </a:solidFill>
              </a:rPr>
              <a:t>设离散型随机变量</a:t>
            </a:r>
            <a:r>
              <a:rPr lang="en-US" altLang="zh-CN" b="1" dirty="0">
                <a:solidFill>
                  <a:srgbClr val="080808"/>
                </a:solidFill>
              </a:rPr>
              <a:t>X</a:t>
            </a:r>
            <a:r>
              <a:rPr lang="zh-CN" altLang="en-US" b="1" dirty="0">
                <a:solidFill>
                  <a:srgbClr val="080808"/>
                </a:solidFill>
              </a:rPr>
              <a:t>的分布律为</a:t>
            </a:r>
            <a:br>
              <a:rPr lang="zh-CN" altLang="en-US" b="1" dirty="0">
                <a:solidFill>
                  <a:srgbClr val="080808"/>
                </a:solidFill>
              </a:rPr>
            </a:br>
            <a:r>
              <a:rPr lang="zh-CN" altLang="en-US" b="1" dirty="0">
                <a:solidFill>
                  <a:srgbClr val="080808"/>
                </a:solidFill>
              </a:rPr>
              <a:t>          </a:t>
            </a:r>
            <a:r>
              <a:rPr lang="en-US" altLang="zh-CN" b="1" dirty="0">
                <a:solidFill>
                  <a:srgbClr val="080808"/>
                </a:solidFill>
              </a:rPr>
              <a:t>P{X=</a:t>
            </a:r>
            <a:r>
              <a:rPr lang="en-US" altLang="zh-CN" b="1" i="1" dirty="0">
                <a:solidFill>
                  <a:srgbClr val="080808"/>
                </a:solidFill>
              </a:rPr>
              <a:t>x</a:t>
            </a:r>
            <a:r>
              <a:rPr lang="en-US" altLang="zh-CN" b="1" baseline="-25000" dirty="0">
                <a:solidFill>
                  <a:srgbClr val="080808"/>
                </a:solidFill>
              </a:rPr>
              <a:t>i</a:t>
            </a:r>
            <a:r>
              <a:rPr lang="en-US" altLang="zh-CN" b="1" dirty="0">
                <a:solidFill>
                  <a:srgbClr val="080808"/>
                </a:solidFill>
              </a:rPr>
              <a:t>}=p</a:t>
            </a:r>
            <a:r>
              <a:rPr lang="en-US" altLang="zh-CN" b="1" baseline="-25000" dirty="0">
                <a:solidFill>
                  <a:srgbClr val="080808"/>
                </a:solidFill>
              </a:rPr>
              <a:t>i</a:t>
            </a:r>
            <a:r>
              <a:rPr lang="zh-CN" altLang="en-US" b="1" dirty="0">
                <a:solidFill>
                  <a:srgbClr val="080808"/>
                </a:solidFill>
              </a:rPr>
              <a:t>，</a:t>
            </a:r>
            <a:r>
              <a:rPr lang="en-US" altLang="zh-CN" b="1" dirty="0" err="1">
                <a:solidFill>
                  <a:srgbClr val="080808"/>
                </a:solidFill>
              </a:rPr>
              <a:t>i</a:t>
            </a:r>
            <a:r>
              <a:rPr lang="en-US" altLang="zh-CN" b="1" dirty="0">
                <a:solidFill>
                  <a:srgbClr val="080808"/>
                </a:solidFill>
              </a:rPr>
              <a:t>=1,2,</a:t>
            </a:r>
            <a:r>
              <a:rPr lang="en-US" altLang="zh-CN" b="1" dirty="0">
                <a:solidFill>
                  <a:srgbClr val="080808"/>
                </a:solidFill>
                <a:cs typeface="Times New Roman" pitchFamily="18" charset="0"/>
              </a:rPr>
              <a:t>…,n ,…</a:t>
            </a:r>
          </a:p>
          <a:p>
            <a:pPr marL="457200" indent="-457200">
              <a:lnSpc>
                <a:spcPct val="140000"/>
              </a:lnSpc>
            </a:pPr>
            <a:r>
              <a:rPr lang="en-US" altLang="zh-CN" b="1" dirty="0">
                <a:solidFill>
                  <a:srgbClr val="080808"/>
                </a:solidFill>
                <a:cs typeface="Times New Roman" pitchFamily="18" charset="0"/>
              </a:rPr>
              <a:t>       </a:t>
            </a:r>
            <a:r>
              <a:rPr lang="zh-CN" altLang="en-US" b="1" dirty="0">
                <a:solidFill>
                  <a:srgbClr val="080808"/>
                </a:solidFill>
              </a:rPr>
              <a:t>又</a:t>
            </a:r>
            <a:r>
              <a:rPr lang="en-US" altLang="zh-CN" b="1" i="1" dirty="0" smtClean="0">
                <a:solidFill>
                  <a:srgbClr val="080808"/>
                </a:solidFill>
              </a:rPr>
              <a:t>y</a:t>
            </a:r>
            <a:r>
              <a:rPr lang="en-US" altLang="zh-CN" b="1" dirty="0" smtClean="0">
                <a:solidFill>
                  <a:srgbClr val="080808"/>
                </a:solidFill>
              </a:rPr>
              <a:t>=g(</a:t>
            </a:r>
            <a:r>
              <a:rPr lang="en-US" altLang="zh-CN" b="1" i="1" dirty="0" smtClean="0">
                <a:solidFill>
                  <a:srgbClr val="080808"/>
                </a:solidFill>
              </a:rPr>
              <a:t>x</a:t>
            </a:r>
            <a:r>
              <a:rPr lang="en-US" altLang="zh-CN" b="1" dirty="0">
                <a:solidFill>
                  <a:srgbClr val="080808"/>
                </a:solidFill>
              </a:rPr>
              <a:t>)</a:t>
            </a:r>
            <a:r>
              <a:rPr lang="zh-CN" altLang="en-US" b="1" dirty="0">
                <a:solidFill>
                  <a:srgbClr val="080808"/>
                </a:solidFill>
              </a:rPr>
              <a:t>是</a:t>
            </a:r>
            <a:r>
              <a:rPr lang="en-US" altLang="zh-CN" b="1" i="1" dirty="0">
                <a:solidFill>
                  <a:srgbClr val="080808"/>
                </a:solidFill>
              </a:rPr>
              <a:t>x</a:t>
            </a:r>
            <a:r>
              <a:rPr lang="zh-CN" altLang="en-US" b="1" dirty="0">
                <a:solidFill>
                  <a:srgbClr val="080808"/>
                </a:solidFill>
              </a:rPr>
              <a:t>的连续函数，则</a:t>
            </a:r>
            <a:r>
              <a:rPr lang="en-US" altLang="zh-CN" b="1" dirty="0" smtClean="0">
                <a:solidFill>
                  <a:srgbClr val="080808"/>
                </a:solidFill>
              </a:rPr>
              <a:t>Y=g(X</a:t>
            </a:r>
            <a:r>
              <a:rPr lang="en-US" altLang="zh-CN" b="1" dirty="0">
                <a:solidFill>
                  <a:srgbClr val="080808"/>
                </a:solidFill>
              </a:rPr>
              <a:t>)</a:t>
            </a:r>
            <a:r>
              <a:rPr lang="zh-CN" altLang="en-US" b="1" dirty="0">
                <a:solidFill>
                  <a:srgbClr val="080808"/>
                </a:solidFill>
              </a:rPr>
              <a:t>是随机变量，其分布律为</a:t>
            </a:r>
          </a:p>
          <a:p>
            <a:pPr marL="457200" indent="-457200">
              <a:lnSpc>
                <a:spcPct val="140000"/>
              </a:lnSpc>
            </a:pPr>
            <a:r>
              <a:rPr lang="zh-CN" altLang="en-US" b="1" dirty="0">
                <a:solidFill>
                  <a:srgbClr val="080808"/>
                </a:solidFill>
              </a:rPr>
              <a:t>                </a:t>
            </a:r>
            <a:r>
              <a:rPr lang="en-US" altLang="zh-CN" b="1" dirty="0" smtClean="0">
                <a:solidFill>
                  <a:srgbClr val="080808"/>
                </a:solidFill>
              </a:rPr>
              <a:t>P{Y=g(</a:t>
            </a:r>
            <a:r>
              <a:rPr lang="en-US" altLang="zh-CN" b="1" i="1" dirty="0" smtClean="0">
                <a:solidFill>
                  <a:srgbClr val="080808"/>
                </a:solidFill>
              </a:rPr>
              <a:t>x</a:t>
            </a:r>
            <a:r>
              <a:rPr lang="en-US" altLang="zh-CN" b="1" baseline="-25000" dirty="0" smtClean="0">
                <a:solidFill>
                  <a:srgbClr val="080808"/>
                </a:solidFill>
              </a:rPr>
              <a:t>i</a:t>
            </a:r>
            <a:r>
              <a:rPr lang="en-US" altLang="zh-CN" b="1" dirty="0">
                <a:solidFill>
                  <a:srgbClr val="080808"/>
                </a:solidFill>
              </a:rPr>
              <a:t>)}=</a:t>
            </a:r>
            <a:r>
              <a:rPr lang="en-US" altLang="zh-CN" b="1" i="1" dirty="0">
                <a:solidFill>
                  <a:srgbClr val="080808"/>
                </a:solidFill>
              </a:rPr>
              <a:t>p</a:t>
            </a:r>
            <a:r>
              <a:rPr lang="en-US" altLang="zh-CN" b="1" baseline="-25000" dirty="0">
                <a:solidFill>
                  <a:srgbClr val="080808"/>
                </a:solidFill>
              </a:rPr>
              <a:t>i</a:t>
            </a:r>
            <a:r>
              <a:rPr lang="zh-CN" altLang="en-US" b="1" dirty="0">
                <a:solidFill>
                  <a:srgbClr val="080808"/>
                </a:solidFill>
              </a:rPr>
              <a:t>，</a:t>
            </a:r>
            <a:r>
              <a:rPr lang="en-US" altLang="zh-CN" b="1" dirty="0" err="1">
                <a:solidFill>
                  <a:srgbClr val="080808"/>
                </a:solidFill>
              </a:rPr>
              <a:t>i</a:t>
            </a:r>
            <a:r>
              <a:rPr lang="en-US" altLang="zh-CN" b="1" dirty="0">
                <a:solidFill>
                  <a:srgbClr val="080808"/>
                </a:solidFill>
              </a:rPr>
              <a:t>=1,2,</a:t>
            </a:r>
            <a:r>
              <a:rPr lang="en-US" altLang="zh-CN" b="1" dirty="0">
                <a:solidFill>
                  <a:srgbClr val="080808"/>
                </a:solidFill>
                <a:cs typeface="Times New Roman" pitchFamily="18" charset="0"/>
              </a:rPr>
              <a:t>…,n ,…</a:t>
            </a:r>
            <a:r>
              <a:rPr lang="en-US" altLang="zh-CN" b="1" dirty="0">
                <a:solidFill>
                  <a:srgbClr val="080808"/>
                </a:solidFill>
              </a:rPr>
              <a:t> </a:t>
            </a:r>
            <a:br>
              <a:rPr lang="en-US" altLang="zh-CN" b="1" dirty="0">
                <a:solidFill>
                  <a:srgbClr val="080808"/>
                </a:solidFill>
              </a:rPr>
            </a:br>
            <a:r>
              <a:rPr lang="zh-CN" altLang="en-US" b="1" dirty="0">
                <a:solidFill>
                  <a:srgbClr val="080808"/>
                </a:solidFill>
              </a:rPr>
              <a:t>若</a:t>
            </a:r>
            <a:r>
              <a:rPr lang="zh-CN" altLang="en-US" b="1" dirty="0" smtClean="0">
                <a:solidFill>
                  <a:srgbClr val="080808"/>
                </a:solidFill>
              </a:rPr>
              <a:t>某些</a:t>
            </a:r>
            <a:r>
              <a:rPr lang="en-US" altLang="zh-CN" b="1" dirty="0">
                <a:solidFill>
                  <a:srgbClr val="080808"/>
                </a:solidFill>
              </a:rPr>
              <a:t>g</a:t>
            </a:r>
            <a:r>
              <a:rPr lang="en-US" altLang="zh-CN" b="1" dirty="0" smtClean="0">
                <a:solidFill>
                  <a:srgbClr val="080808"/>
                </a:solidFill>
              </a:rPr>
              <a:t>(</a:t>
            </a:r>
            <a:r>
              <a:rPr lang="en-US" altLang="zh-CN" b="1" i="1" dirty="0" smtClean="0">
                <a:solidFill>
                  <a:srgbClr val="080808"/>
                </a:solidFill>
              </a:rPr>
              <a:t>x</a:t>
            </a:r>
            <a:r>
              <a:rPr lang="en-US" altLang="zh-CN" b="1" baseline="-25000" dirty="0" smtClean="0">
                <a:solidFill>
                  <a:srgbClr val="080808"/>
                </a:solidFill>
              </a:rPr>
              <a:t>i</a:t>
            </a:r>
            <a:r>
              <a:rPr lang="en-US" altLang="zh-CN" b="1" dirty="0">
                <a:solidFill>
                  <a:srgbClr val="080808"/>
                </a:solidFill>
              </a:rPr>
              <a:t>)</a:t>
            </a:r>
            <a:r>
              <a:rPr lang="zh-CN" altLang="en-US" b="1" dirty="0">
                <a:solidFill>
                  <a:srgbClr val="080808"/>
                </a:solidFill>
              </a:rPr>
              <a:t>相等，将它们作适当并项即可。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90600" y="4648200"/>
            <a:ext cx="74676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80808"/>
                </a:solidFill>
              </a:rPr>
              <a:t>2.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080808"/>
                </a:solidFill>
              </a:rPr>
              <a:t>设连续型随机变量</a:t>
            </a:r>
            <a:r>
              <a:rPr lang="en-US" altLang="zh-CN" b="1" dirty="0">
                <a:solidFill>
                  <a:srgbClr val="080808"/>
                </a:solidFill>
              </a:rPr>
              <a:t>X</a:t>
            </a:r>
            <a:r>
              <a:rPr lang="zh-CN" altLang="en-US" b="1" dirty="0">
                <a:solidFill>
                  <a:srgbClr val="080808"/>
                </a:solidFill>
              </a:rPr>
              <a:t>的密度函数</a:t>
            </a:r>
            <a:r>
              <a:rPr lang="zh-CN" altLang="en-US" b="1" dirty="0" smtClean="0">
                <a:solidFill>
                  <a:srgbClr val="080808"/>
                </a:solidFill>
              </a:rPr>
              <a:t>为</a:t>
            </a:r>
            <a:r>
              <a:rPr lang="en-US" altLang="zh-CN" b="1" dirty="0" err="1">
                <a:solidFill>
                  <a:srgbClr val="080808"/>
                </a:solidFill>
                <a:sym typeface="Symbol" pitchFamily="18" charset="2"/>
              </a:rPr>
              <a:t>f</a:t>
            </a:r>
            <a:r>
              <a:rPr lang="en-US" altLang="zh-CN" b="1" baseline="-25000" dirty="0" err="1" smtClean="0">
                <a:solidFill>
                  <a:srgbClr val="080808"/>
                </a:solidFill>
                <a:sym typeface="Symbol" pitchFamily="18" charset="2"/>
              </a:rPr>
              <a:t>X</a:t>
            </a:r>
            <a:r>
              <a:rPr lang="en-US" altLang="zh-CN" b="1" dirty="0" smtClean="0">
                <a:solidFill>
                  <a:srgbClr val="080808"/>
                </a:solidFill>
                <a:sym typeface="Symbol" pitchFamily="18" charset="2"/>
              </a:rPr>
              <a:t>(</a:t>
            </a:r>
            <a:r>
              <a:rPr lang="en-US" altLang="zh-CN" b="1" i="1" dirty="0" smtClean="0">
                <a:solidFill>
                  <a:srgbClr val="080808"/>
                </a:solidFill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80808"/>
                </a:solidFill>
                <a:sym typeface="Symbol" pitchFamily="18" charset="2"/>
              </a:rPr>
              <a:t>), </a:t>
            </a:r>
            <a:r>
              <a:rPr lang="en-US" altLang="zh-CN" b="1" i="1" dirty="0" smtClean="0">
                <a:solidFill>
                  <a:srgbClr val="080808"/>
                </a:solidFill>
                <a:sym typeface="Symbol" pitchFamily="18" charset="2"/>
              </a:rPr>
              <a:t>y</a:t>
            </a:r>
            <a:r>
              <a:rPr lang="en-US" altLang="zh-CN" b="1" dirty="0" smtClean="0">
                <a:solidFill>
                  <a:srgbClr val="080808"/>
                </a:solidFill>
                <a:sym typeface="Symbol" pitchFamily="18" charset="2"/>
              </a:rPr>
              <a:t>=g(</a:t>
            </a:r>
            <a:r>
              <a:rPr lang="en-US" altLang="zh-CN" b="1" i="1" dirty="0" smtClean="0">
                <a:solidFill>
                  <a:srgbClr val="080808"/>
                </a:solidFill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80808"/>
                </a:solidFill>
                <a:sym typeface="Symbol" pitchFamily="18" charset="2"/>
              </a:rPr>
              <a:t>)</a:t>
            </a:r>
            <a:r>
              <a:rPr lang="zh-CN" altLang="en-US" b="1" dirty="0">
                <a:solidFill>
                  <a:srgbClr val="080808"/>
                </a:solidFill>
              </a:rPr>
              <a:t>连续</a:t>
            </a:r>
            <a:r>
              <a:rPr lang="en-US" altLang="zh-CN" b="1" dirty="0">
                <a:solidFill>
                  <a:srgbClr val="080808"/>
                </a:solidFill>
              </a:rPr>
              <a:t>, </a:t>
            </a:r>
            <a:r>
              <a:rPr lang="zh-CN" altLang="en-US" b="1" dirty="0">
                <a:solidFill>
                  <a:srgbClr val="080808"/>
                </a:solidFill>
              </a:rPr>
              <a:t>求</a:t>
            </a:r>
            <a:r>
              <a:rPr lang="en-US" altLang="zh-CN" b="1" dirty="0">
                <a:solidFill>
                  <a:srgbClr val="080808"/>
                </a:solidFill>
              </a:rPr>
              <a:t>Y= </a:t>
            </a:r>
            <a:r>
              <a:rPr lang="en-US" altLang="zh-CN" b="1" dirty="0" smtClean="0">
                <a:solidFill>
                  <a:srgbClr val="080808"/>
                </a:solidFill>
              </a:rPr>
              <a:t>g(X</a:t>
            </a:r>
            <a:r>
              <a:rPr lang="en-US" altLang="zh-CN" b="1" dirty="0">
                <a:solidFill>
                  <a:srgbClr val="080808"/>
                </a:solidFill>
              </a:rPr>
              <a:t>)</a:t>
            </a:r>
            <a:r>
              <a:rPr lang="zh-CN" altLang="en-US" b="1" dirty="0">
                <a:solidFill>
                  <a:srgbClr val="080808"/>
                </a:solidFill>
              </a:rPr>
              <a:t>的密度函数的方法有三种：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43000" y="990600"/>
            <a:ext cx="777240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）分布函数法；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）若</a:t>
            </a:r>
            <a:r>
              <a:rPr lang="en-US" altLang="zh-CN" b="1" i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=g(</a:t>
            </a:r>
            <a:r>
              <a:rPr lang="en-US" altLang="zh-CN" b="1" i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严格单调，其反函数有连续导函数，则</a:t>
            </a:r>
            <a:b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</a:b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可用公式法；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3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）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b="1" i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=g(</a:t>
            </a:r>
            <a:r>
              <a:rPr lang="en-US" altLang="zh-CN" b="1" i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在不相重叠的区间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b="1" baseline="-25000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,I</a:t>
            </a:r>
            <a:r>
              <a:rPr lang="en-US" altLang="zh-CN" b="1" baseline="-25000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,…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上逐段严格单</a:t>
            </a:r>
            <a:b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</a:b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调，其反函数分别</a:t>
            </a:r>
            <a:r>
              <a:rPr lang="zh-CN" altLang="en-US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为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h</a:t>
            </a:r>
            <a:r>
              <a:rPr lang="en-US" altLang="zh-CN" b="1" baseline="-25000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b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 </a:t>
            </a:r>
            <a:r>
              <a:rPr lang="en-US" altLang="zh-CN" b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h</a:t>
            </a:r>
            <a:r>
              <a:rPr lang="en-US" altLang="zh-CN" b="1" baseline="-25000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 …,</a:t>
            </a:r>
            <a:r>
              <a:rPr lang="zh-CN" altLang="en-US" dirty="0" smtClean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且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h</a:t>
            </a:r>
            <a:r>
              <a:rPr lang="en-US" altLang="zh-CN" b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 baseline="-25000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 </a:t>
            </a:r>
            <a:r>
              <a:rPr lang="en-US" altLang="zh-CN" b="1" dirty="0" smtClean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h 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</a:t>
            </a:r>
            <a:r>
              <a:rPr lang="en-US" altLang="zh-CN" b="1" baseline="-25000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),</a:t>
            </a:r>
            <a:b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</a:br>
            <a:r>
              <a:rPr lang="en-US" altLang="zh-CN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  <a:sym typeface="Symbol" pitchFamily="18" charset="2"/>
              </a:rPr>
              <a:t>…,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均为连续函数，则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</a:rPr>
              <a:t>Y= </a:t>
            </a:r>
            <a:r>
              <a:rPr lang="en-US" altLang="zh-CN" b="1" i="1" dirty="0">
                <a:solidFill>
                  <a:srgbClr val="080808"/>
                </a:solidFill>
                <a:ea typeface="黑体" pitchFamily="2" charset="-122"/>
              </a:rPr>
              <a:t>f</a:t>
            </a:r>
            <a:r>
              <a:rPr lang="en-US" altLang="zh-CN" b="1" dirty="0">
                <a:solidFill>
                  <a:srgbClr val="080808"/>
                </a:solidFill>
                <a:ea typeface="黑体" pitchFamily="2" charset="-122"/>
              </a:rPr>
              <a:t>(X)</a:t>
            </a: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是连续型随机变量，</a:t>
            </a:r>
            <a:b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   其密度函数为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                                 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96275"/>
              </p:ext>
            </p:extLst>
          </p:nvPr>
        </p:nvGraphicFramePr>
        <p:xfrm>
          <a:off x="1978025" y="4240213"/>
          <a:ext cx="6273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公式" r:id="rId3" imgW="2946240" imgH="406080" progId="Equation.3">
                  <p:embed/>
                </p:oleObj>
              </mc:Choice>
              <mc:Fallback>
                <p:oleObj name="公式" r:id="rId3" imgW="2946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240213"/>
                        <a:ext cx="62738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838200"/>
            <a:ext cx="82296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80808"/>
                </a:solidFill>
              </a:rPr>
              <a:t>例</a:t>
            </a:r>
            <a:r>
              <a:rPr lang="en-US" altLang="zh-CN" b="1" dirty="0">
                <a:solidFill>
                  <a:srgbClr val="080808"/>
                </a:solidFill>
              </a:rPr>
              <a:t>7</a:t>
            </a:r>
            <a:r>
              <a:rPr lang="en-US" altLang="zh-CN" b="1" dirty="0" smtClean="0">
                <a:solidFill>
                  <a:schemeClr val="hlink"/>
                </a:solidFill>
              </a:rPr>
              <a:t> </a:t>
            </a:r>
            <a:r>
              <a:rPr lang="zh-CN" altLang="en-US" b="1" dirty="0"/>
              <a:t>已知随机变量</a:t>
            </a:r>
            <a:r>
              <a:rPr lang="en-US" altLang="zh-CN" b="1" i="1" dirty="0"/>
              <a:t>X</a:t>
            </a:r>
            <a:r>
              <a:rPr lang="zh-CN" altLang="en-US" b="1" dirty="0"/>
              <a:t>的分布函数</a:t>
            </a:r>
            <a:r>
              <a:rPr lang="en-US" altLang="zh-CN" b="1" i="1" dirty="0"/>
              <a:t>F(x)</a:t>
            </a:r>
            <a:r>
              <a:rPr lang="zh-CN" altLang="en-US" b="1" dirty="0"/>
              <a:t>是严格单调的连续函数</a:t>
            </a:r>
            <a:r>
              <a:rPr lang="en-US" altLang="zh-CN" b="1" dirty="0"/>
              <a:t>,   </a:t>
            </a:r>
            <a:r>
              <a:rPr lang="zh-CN" altLang="en-US" b="1" dirty="0"/>
              <a:t>证明</a:t>
            </a:r>
            <a:r>
              <a:rPr lang="en-US" altLang="zh-CN" b="1" i="1" dirty="0"/>
              <a:t>Y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服从</a:t>
            </a:r>
            <a:r>
              <a:rPr lang="en-US" altLang="zh-CN" b="1" dirty="0"/>
              <a:t>[0,1]</a:t>
            </a:r>
            <a:r>
              <a:rPr lang="zh-CN" altLang="en-US" b="1" dirty="0"/>
              <a:t>上的均匀分布</a:t>
            </a:r>
            <a:r>
              <a:rPr lang="en-US" altLang="zh-CN" b="1" dirty="0"/>
              <a:t>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14400" y="3581400"/>
            <a:ext cx="7772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又由于</a:t>
            </a:r>
            <a:r>
              <a:rPr lang="en-US" altLang="zh-CN" b="1" i="1"/>
              <a:t>X</a:t>
            </a:r>
            <a:r>
              <a:rPr lang="zh-CN" altLang="en-US" b="1"/>
              <a:t>的分布函数</a:t>
            </a:r>
            <a:r>
              <a:rPr lang="en-US" altLang="zh-CN" b="1" i="1"/>
              <a:t>F</a:t>
            </a:r>
            <a:r>
              <a:rPr lang="zh-CN" altLang="en-US" b="1"/>
              <a:t>是严格递增的连续函数</a:t>
            </a:r>
            <a:r>
              <a:rPr lang="en-US" altLang="zh-CN" b="1"/>
              <a:t>,   </a:t>
            </a:r>
            <a:r>
              <a:rPr lang="zh-CN" altLang="en-US" b="1"/>
              <a:t>其反函数 </a:t>
            </a:r>
            <a:r>
              <a:rPr lang="en-US" altLang="zh-CN" b="1" i="1"/>
              <a:t>F</a:t>
            </a:r>
            <a:r>
              <a:rPr lang="en-US" altLang="zh-CN" b="1" i="1" baseline="30000"/>
              <a:t>-1</a:t>
            </a:r>
            <a:r>
              <a:rPr lang="en-US" altLang="zh-CN" b="1"/>
              <a:t> </a:t>
            </a:r>
            <a:r>
              <a:rPr lang="zh-CN" altLang="en-US" b="1"/>
              <a:t>存在且严格递增</a:t>
            </a:r>
            <a:r>
              <a:rPr lang="en-US" altLang="zh-CN" b="1"/>
              <a:t>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62000" y="1828800"/>
            <a:ext cx="400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证明</a:t>
            </a:r>
            <a:r>
              <a:rPr lang="en-US" altLang="zh-CN" b="1"/>
              <a:t>:  </a:t>
            </a:r>
            <a:r>
              <a:rPr lang="zh-CN" altLang="en-US" b="1"/>
              <a:t>设</a:t>
            </a:r>
            <a:r>
              <a:rPr lang="en-US" altLang="zh-CN" b="1" i="1"/>
              <a:t>Y</a:t>
            </a:r>
            <a:r>
              <a:rPr lang="zh-CN" altLang="en-US" b="1"/>
              <a:t>的分布函数是</a:t>
            </a:r>
            <a:r>
              <a:rPr lang="en-US" altLang="zh-CN" b="1" i="1"/>
              <a:t>G(y),</a:t>
            </a:r>
            <a:endParaRPr lang="en-US" altLang="zh-CN" b="1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14400" y="30480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于是</a:t>
            </a:r>
            <a:endParaRPr lang="zh-CN" altLang="en-US" b="1">
              <a:solidFill>
                <a:srgbClr val="FFFF66"/>
              </a:solidFill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191000" y="304800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 i="1"/>
              <a:t>y</a:t>
            </a:r>
            <a:r>
              <a:rPr lang="en-US" altLang="zh-CN" b="1"/>
              <a:t>&gt;1, </a:t>
            </a:r>
            <a:r>
              <a:rPr lang="en-US" altLang="zh-CN" b="1" i="1"/>
              <a:t>G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)=1;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828800" y="304800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 i="1"/>
              <a:t>y</a:t>
            </a:r>
            <a:r>
              <a:rPr lang="en-US" altLang="zh-CN" b="1"/>
              <a:t>&lt;0 , </a:t>
            </a:r>
            <a:r>
              <a:rPr lang="en-US" altLang="zh-CN" b="1" i="1"/>
              <a:t>G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)=0;</a:t>
            </a:r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1371600" y="2286000"/>
            <a:ext cx="3048000" cy="608013"/>
            <a:chOff x="624" y="1753"/>
            <a:chExt cx="1920" cy="383"/>
          </a:xfrm>
        </p:grpSpPr>
        <p:graphicFrame>
          <p:nvGraphicFramePr>
            <p:cNvPr id="48137" name="Object 9"/>
            <p:cNvGraphicFramePr>
              <a:graphicFrameLocks noChangeAspect="1"/>
            </p:cNvGraphicFramePr>
            <p:nvPr/>
          </p:nvGraphicFramePr>
          <p:xfrm>
            <a:off x="1440" y="1753"/>
            <a:ext cx="110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1" name="公式" r:id="rId3" imgW="583920" imgH="203040" progId="Equation.3">
                    <p:embed/>
                  </p:oleObj>
                </mc:Choice>
                <mc:Fallback>
                  <p:oleObj name="公式" r:id="rId3" imgW="583920" imgH="2030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53"/>
                          <a:ext cx="1104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624" y="1794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由于</a:t>
              </a:r>
            </a:p>
          </p:txBody>
        </p:sp>
      </p:grp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1071563" y="4624388"/>
            <a:ext cx="161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/>
              <a:t>0≤</a:t>
            </a:r>
            <a:r>
              <a:rPr lang="en-US" altLang="zh-CN" b="1" i="1"/>
              <a:t>y</a:t>
            </a:r>
            <a:r>
              <a:rPr lang="en-US" altLang="zh-CN" b="1"/>
              <a:t>≤1,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2743200" y="4648200"/>
            <a:ext cx="200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/>
              <a:t>G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)=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≤ </a:t>
            </a:r>
            <a:r>
              <a:rPr lang="en-US" altLang="zh-CN" b="1" i="1"/>
              <a:t>y</a:t>
            </a:r>
            <a:r>
              <a:rPr lang="en-US" altLang="zh-CN" b="1"/>
              <a:t>)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648200" y="46482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)≤ </a:t>
            </a:r>
            <a:r>
              <a:rPr lang="en-US" altLang="zh-CN" b="1" i="1"/>
              <a:t>y</a:t>
            </a:r>
            <a:r>
              <a:rPr lang="en-US" altLang="zh-CN" b="1"/>
              <a:t>)</a:t>
            </a:r>
          </a:p>
        </p:txBody>
      </p: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4114800" y="5181600"/>
            <a:ext cx="2049463" cy="457200"/>
            <a:chOff x="2595" y="3364"/>
            <a:chExt cx="1291" cy="288"/>
          </a:xfrm>
        </p:grpSpPr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2595" y="3364"/>
              <a:ext cx="12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=</a:t>
              </a:r>
              <a:r>
                <a:rPr lang="en-US" altLang="zh-CN" b="1" i="1" dirty="0"/>
                <a:t>P</a:t>
              </a:r>
              <a:r>
                <a:rPr lang="en-US" altLang="zh-CN" b="1" dirty="0"/>
                <a:t>(</a:t>
              </a:r>
              <a:r>
                <a:rPr lang="en-US" altLang="zh-CN" b="1" i="1" dirty="0"/>
                <a:t>X</a:t>
              </a:r>
              <a:r>
                <a:rPr lang="en-US" altLang="zh-CN" b="1" dirty="0"/>
                <a:t> ≤     (</a:t>
              </a:r>
              <a:r>
                <a:rPr lang="en-US" altLang="zh-CN" b="1" i="1" dirty="0"/>
                <a:t>y</a:t>
              </a:r>
              <a:r>
                <a:rPr lang="en-US" altLang="zh-CN" b="1" dirty="0"/>
                <a:t>))</a:t>
              </a:r>
              <a:endParaRPr lang="en-US" altLang="zh-CN" b="1" dirty="0">
                <a:solidFill>
                  <a:srgbClr val="FFFF66"/>
                </a:solidFill>
              </a:endParaRPr>
            </a:p>
          </p:txBody>
        </p:sp>
        <p:graphicFrame>
          <p:nvGraphicFramePr>
            <p:cNvPr id="48144" name="Object 16"/>
            <p:cNvGraphicFramePr>
              <a:graphicFrameLocks noChangeAspect="1"/>
            </p:cNvGraphicFramePr>
            <p:nvPr/>
          </p:nvGraphicFramePr>
          <p:xfrm>
            <a:off x="3264" y="3370"/>
            <a:ext cx="30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2" name="公式" r:id="rId5" imgW="253800" imgH="190440" progId="Equation.3">
                    <p:embed/>
                  </p:oleObj>
                </mc:Choice>
                <mc:Fallback>
                  <p:oleObj name="公式" r:id="rId5" imgW="253800" imgH="1904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70"/>
                          <a:ext cx="30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4152900" y="5773738"/>
            <a:ext cx="1866900" cy="474662"/>
            <a:chOff x="2616" y="3637"/>
            <a:chExt cx="1176" cy="299"/>
          </a:xfrm>
        </p:grpSpPr>
        <p:graphicFrame>
          <p:nvGraphicFramePr>
            <p:cNvPr id="48146" name="Object 18"/>
            <p:cNvGraphicFramePr>
              <a:graphicFrameLocks noChangeAspect="1"/>
            </p:cNvGraphicFramePr>
            <p:nvPr/>
          </p:nvGraphicFramePr>
          <p:xfrm>
            <a:off x="2928" y="3637"/>
            <a:ext cx="3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3" name="公式" r:id="rId7" imgW="253800" imgH="190440" progId="Equation.3">
                    <p:embed/>
                  </p:oleObj>
                </mc:Choice>
                <mc:Fallback>
                  <p:oleObj name="公式" r:id="rId7" imgW="253800" imgH="1904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637"/>
                          <a:ext cx="33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2616" y="3648"/>
              <a:ext cx="11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=</a:t>
              </a:r>
              <a:r>
                <a:rPr lang="en-US" altLang="zh-CN" b="1" i="1" dirty="0"/>
                <a:t>F</a:t>
              </a:r>
              <a:r>
                <a:rPr lang="en-US" altLang="zh-CN" b="1" dirty="0"/>
                <a:t>(     (</a:t>
              </a:r>
              <a:r>
                <a:rPr lang="en-US" altLang="zh-CN" b="1" i="1" dirty="0"/>
                <a:t>y</a:t>
              </a:r>
              <a:r>
                <a:rPr lang="en-US" altLang="zh-CN" b="1" dirty="0"/>
                <a:t>))= </a:t>
              </a:r>
              <a:r>
                <a:rPr lang="en-US" altLang="zh-CN" b="1" i="1" dirty="0"/>
                <a:t>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2" grpId="0" autoUpdateAnimBg="0"/>
      <p:bldP spid="48133" grpId="0" autoUpdateAnimBg="0"/>
      <p:bldP spid="48134" grpId="0"/>
      <p:bldP spid="48135" grpId="0"/>
      <p:bldP spid="48139" grpId="0" autoUpdateAnimBg="0"/>
      <p:bldP spid="48140" grpId="0" autoUpdateAnimBg="0"/>
      <p:bldP spid="4814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3886200" y="1066800"/>
          <a:ext cx="2438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公式" r:id="rId3" imgW="1282680" imgH="711000" progId="Equation.3">
                  <p:embed/>
                </p:oleObj>
              </mc:Choice>
              <mc:Fallback>
                <p:oleObj name="公式" r:id="rId3" imgW="1282680" imgH="711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66800"/>
                        <a:ext cx="2438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371600" y="1066800"/>
            <a:ext cx="250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b="1"/>
              <a:t>即</a:t>
            </a:r>
            <a:r>
              <a:rPr lang="en-US" altLang="zh-CN" b="1" i="1"/>
              <a:t>Y</a:t>
            </a:r>
            <a:r>
              <a:rPr lang="zh-CN" altLang="en-US" b="1"/>
              <a:t>的分布函数是</a:t>
            </a: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2663825" y="2971800"/>
          <a:ext cx="2365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公式" r:id="rId5" imgW="1231560" imgH="482400" progId="Equation.3">
                  <p:embed/>
                </p:oleObj>
              </mc:Choice>
              <mc:Fallback>
                <p:oleObj name="公式" r:id="rId5" imgW="1231560" imgH="482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971800"/>
                        <a:ext cx="23653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339850" y="2308225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求导得</a:t>
            </a:r>
            <a:r>
              <a:rPr lang="en-US" altLang="zh-CN" b="1" i="1"/>
              <a:t>Y</a:t>
            </a:r>
            <a:r>
              <a:rPr lang="zh-CN" altLang="en-US" b="1"/>
              <a:t>的密度函数</a:t>
            </a:r>
            <a:endParaRPr lang="zh-CN" altLang="en-US" b="1">
              <a:solidFill>
                <a:srgbClr val="FFFF66"/>
              </a:solidFill>
            </a:endParaRP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1600200" y="3810000"/>
            <a:ext cx="453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可见</a:t>
            </a:r>
            <a:r>
              <a:rPr lang="en-US" altLang="zh-CN" b="1"/>
              <a:t>, </a:t>
            </a:r>
            <a:r>
              <a:rPr lang="en-US" altLang="zh-CN" b="1" i="1"/>
              <a:t>Y </a:t>
            </a:r>
            <a:r>
              <a:rPr lang="zh-CN" altLang="en-US" b="1"/>
              <a:t>服从</a:t>
            </a:r>
            <a:r>
              <a:rPr lang="en-US" altLang="zh-CN" b="1"/>
              <a:t>[0</a:t>
            </a:r>
            <a:r>
              <a:rPr lang="zh-CN" altLang="en-US" b="1"/>
              <a:t>，</a:t>
            </a:r>
            <a:r>
              <a:rPr lang="en-US" altLang="zh-CN" b="1"/>
              <a:t>1]</a:t>
            </a:r>
            <a:r>
              <a:rPr lang="zh-CN" altLang="en-US" b="1"/>
              <a:t>上的均匀分布</a:t>
            </a:r>
            <a:r>
              <a:rPr lang="en-US" altLang="zh-CN" b="1"/>
              <a:t>.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371600" y="4419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本例的结论在计算机模拟中有重要的应用</a:t>
            </a:r>
            <a:r>
              <a:rPr lang="en-US" altLang="zh-CN" b="1"/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utoUpdateAnimBg="0"/>
      <p:bldP spid="49166" grpId="0" autoUpdateAnimBg="0"/>
      <p:bldP spid="49167" grpId="0" autoUpdateAnimBg="0"/>
      <p:bldP spid="4916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14400" y="99060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/>
              <a:t>例如，想得到具有密度函数为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2514600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的随机数</a:t>
            </a:r>
            <a:r>
              <a:rPr lang="en-US" altLang="zh-CN" b="1"/>
              <a:t>.</a:t>
            </a:r>
            <a:r>
              <a:rPr lang="zh-CN" altLang="zh-CN" b="1"/>
              <a:t> </a:t>
            </a:r>
            <a:endParaRPr lang="en-US" altLang="zh-CN" b="1">
              <a:solidFill>
                <a:srgbClr val="FFFF00"/>
              </a:solidFill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295400" y="1600200"/>
          <a:ext cx="29638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公式" r:id="rId3" imgW="1358640" imgH="482400" progId="Equation.3">
                  <p:embed/>
                </p:oleObj>
              </mc:Choice>
              <mc:Fallback>
                <p:oleObj name="公式" r:id="rId3" imgW="13586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29638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4495800" y="1905000"/>
          <a:ext cx="8048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公式" r:id="rId5" imgW="368280" imgH="177480" progId="Equation.3">
                  <p:embed/>
                </p:oleObj>
              </mc:Choice>
              <mc:Fallback>
                <p:oleObj name="公式" r:id="rId5" imgW="3682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8048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6096000" y="1447800"/>
            <a:ext cx="1828800" cy="1371600"/>
            <a:chOff x="4176" y="720"/>
            <a:chExt cx="1344" cy="1152"/>
          </a:xfrm>
        </p:grpSpPr>
        <p:sp>
          <p:nvSpPr>
            <p:cNvPr id="51208" name="AutoShape 8"/>
            <p:cNvSpPr>
              <a:spLocks noChangeArrowheads="1"/>
            </p:cNvSpPr>
            <p:nvPr/>
          </p:nvSpPr>
          <p:spPr bwMode="auto">
            <a:xfrm>
              <a:off x="4176" y="720"/>
              <a:ext cx="1344" cy="1152"/>
            </a:xfrm>
            <a:prstGeom prst="wedgeRoundRectCallout">
              <a:avLst>
                <a:gd name="adj1" fmla="val -76412"/>
                <a:gd name="adj2" fmla="val 1736"/>
                <a:gd name="adj3" fmla="val 16667"/>
              </a:avLst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zh-CN" sz="2000" b="1">
                  <a:solidFill>
                    <a:srgbClr val="FFFF66"/>
                  </a:solidFill>
                </a:rPr>
                <a:t>参数为     </a:t>
              </a:r>
              <a:r>
                <a:rPr lang="zh-CN" altLang="en-US" sz="2000" b="1">
                  <a:solidFill>
                    <a:srgbClr val="FFFF66"/>
                  </a:solidFill>
                </a:rPr>
                <a:t> </a:t>
              </a:r>
              <a:r>
                <a:rPr lang="zh-CN" altLang="zh-CN" sz="2000" b="1">
                  <a:solidFill>
                    <a:srgbClr val="FFFF66"/>
                  </a:solidFill>
                </a:rPr>
                <a:t>的</a:t>
              </a:r>
            </a:p>
            <a:p>
              <a:pPr algn="ctr" eaLnBrk="0" hangingPunct="0"/>
              <a:r>
                <a:rPr lang="zh-CN" altLang="zh-CN" sz="2000" b="1">
                  <a:solidFill>
                    <a:srgbClr val="FFFF66"/>
                  </a:solidFill>
                </a:rPr>
                <a:t>指数分布</a:t>
              </a:r>
              <a:endParaRPr lang="zh-CN" altLang="en-US" sz="2000" b="1">
                <a:solidFill>
                  <a:srgbClr val="FFFF66"/>
                </a:solidFill>
              </a:endParaRPr>
            </a:p>
          </p:txBody>
        </p:sp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4944" y="979"/>
            <a:ext cx="25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6" name="公式" r:id="rId7" imgW="139680" imgH="177480" progId="Equation.3">
                    <p:embed/>
                  </p:oleObj>
                </mc:Choice>
                <mc:Fallback>
                  <p:oleObj name="公式" r:id="rId7" imgW="139680" imgH="177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79"/>
                          <a:ext cx="252" cy="317"/>
                        </a:xfrm>
                        <a:prstGeom prst="rect">
                          <a:avLst/>
                        </a:prstGeom>
                        <a:solidFill>
                          <a:srgbClr val="6600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304800" y="4419600"/>
            <a:ext cx="7772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根据前面的结论， </a:t>
            </a:r>
            <a:r>
              <a:rPr lang="en-US" altLang="zh-CN" b="1" i="1"/>
              <a:t>Y</a:t>
            </a:r>
            <a:r>
              <a:rPr lang="en-US" altLang="zh-CN" b="1"/>
              <a:t>=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服从</a:t>
            </a:r>
            <a:r>
              <a:rPr lang="en-US" altLang="zh-CN" b="1"/>
              <a:t>[0,1]</a:t>
            </a:r>
            <a:r>
              <a:rPr lang="zh-CN" altLang="en-US" b="1"/>
              <a:t>上的均匀分布</a:t>
            </a:r>
            <a:r>
              <a:rPr lang="en-US" altLang="zh-CN" b="1"/>
              <a:t>.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4514850" y="443388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公式" r:id="rId9" imgW="114120" imgH="215640" progId="Equation.3">
                  <p:embed/>
                </p:oleObj>
              </mc:Choice>
              <mc:Fallback>
                <p:oleObj name="公式" r:id="rId9" imgW="11412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433888"/>
                        <a:ext cx="112713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4514850" y="443388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公式" r:id="rId11" imgW="114120" imgH="215640" progId="Equation.3">
                  <p:embed/>
                </p:oleObj>
              </mc:Choice>
              <mc:Fallback>
                <p:oleObj name="公式" r:id="rId11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433888"/>
                        <a:ext cx="112713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066800" y="3252788"/>
            <a:ext cx="277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     由于当</a:t>
            </a:r>
            <a:r>
              <a:rPr lang="en-US" altLang="zh-CN" b="1" i="1"/>
              <a:t>x</a:t>
            </a:r>
            <a:r>
              <a:rPr lang="en-US" altLang="zh-CN" b="1"/>
              <a:t>≥0</a:t>
            </a:r>
            <a:r>
              <a:rPr lang="zh-CN" altLang="en-US" b="1"/>
              <a:t>时，</a:t>
            </a:r>
            <a:r>
              <a:rPr lang="zh-CN" altLang="zh-CN" b="1"/>
              <a:t> </a:t>
            </a:r>
            <a:endParaRPr lang="zh-CN" altLang="en-US" b="1">
              <a:solidFill>
                <a:srgbClr val="FFFF00"/>
              </a:solidFill>
            </a:endParaRP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3657600" y="3200400"/>
          <a:ext cx="220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公式" r:id="rId12" imgW="952200" imgH="228600" progId="Equation.3">
                  <p:embed/>
                </p:oleObj>
              </mc:Choice>
              <mc:Fallback>
                <p:oleObj name="公式" r:id="rId12" imgW="95220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2209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066800" y="3886200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/>
              <a:t>是严格单调的连续函数 </a:t>
            </a:r>
            <a:r>
              <a:rPr lang="en-US" altLang="zh-CN" b="1"/>
              <a:t>.     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514600" y="25146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应如何做呢？</a:t>
            </a:r>
            <a:endParaRPr lang="zh-CN" altLang="en-US" b="1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381000" y="5029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zh-CN" b="1"/>
              <a:t>       于是得到产生指数分布的随机数的方法如下: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10" grpId="0" autoUpdateAnimBg="0"/>
      <p:bldP spid="51217" grpId="0" autoUpdateAnimBg="0"/>
      <p:bldP spid="512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819400" y="1066800"/>
            <a:ext cx="3048000" cy="685800"/>
            <a:chOff x="1776" y="672"/>
            <a:chExt cx="1920" cy="432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776" y="672"/>
              <a:ext cx="1920" cy="43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908" y="782"/>
              <a:ext cx="1267" cy="288"/>
            </a:xfrm>
            <a:prstGeom prst="rect">
              <a:avLst/>
            </a:prstGeom>
            <a:solidFill>
              <a:srgbClr val="6600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zh-CN" b="1">
                  <a:solidFill>
                    <a:srgbClr val="FFFF66"/>
                  </a:solidFill>
                </a:rPr>
                <a:t>均匀随机数 </a:t>
              </a:r>
              <a:r>
                <a:rPr lang="en-US" altLang="zh-CN" b="1" i="1">
                  <a:solidFill>
                    <a:srgbClr val="FFFF66"/>
                  </a:solidFill>
                </a:rPr>
                <a:t>u</a:t>
              </a:r>
              <a:r>
                <a:rPr lang="en-US" altLang="zh-CN" b="1" i="1" baseline="-25000">
                  <a:solidFill>
                    <a:srgbClr val="FFFF66"/>
                  </a:solidFill>
                </a:rPr>
                <a:t>i</a:t>
              </a:r>
              <a:endParaRPr lang="en-US" altLang="zh-CN" b="1">
                <a:solidFill>
                  <a:srgbClr val="FFFF66"/>
                </a:solidFill>
              </a:endParaRPr>
            </a:p>
          </p:txBody>
        </p:sp>
      </p:grp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4191000" y="17526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209800" y="2438400"/>
            <a:ext cx="4191000" cy="7620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zh-CN" b="1">
                <a:solidFill>
                  <a:srgbClr val="FFFF66"/>
                </a:solidFill>
              </a:rPr>
              <a:t>给指数分布参数</a:t>
            </a:r>
            <a:r>
              <a:rPr lang="en-US" altLang="zh-CN" b="1" i="1">
                <a:solidFill>
                  <a:srgbClr val="FFFF66"/>
                </a:solidFill>
              </a:rPr>
              <a:t>λ</a:t>
            </a:r>
            <a:endParaRPr lang="en-US" altLang="zh-CN" b="1">
              <a:solidFill>
                <a:srgbClr val="FFFF66"/>
              </a:solidFill>
            </a:endParaRP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4191000" y="32766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2209800" y="3886200"/>
            <a:ext cx="4191000" cy="990600"/>
            <a:chOff x="1392" y="2448"/>
            <a:chExt cx="2640" cy="624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392" y="2448"/>
              <a:ext cx="2640" cy="624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zh-CN" b="1">
                  <a:solidFill>
                    <a:srgbClr val="FFFF66"/>
                  </a:solidFill>
                </a:rPr>
                <a:t>令</a:t>
              </a:r>
              <a:endParaRPr lang="zh-CN" altLang="en-US" b="1">
                <a:solidFill>
                  <a:srgbClr val="FFFF66"/>
                </a:solidFill>
              </a:endParaRPr>
            </a:p>
          </p:txBody>
        </p:sp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1920" y="2482"/>
            <a:ext cx="168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name="公式" r:id="rId3" imgW="1117440" imgH="393480" progId="Equation.3">
                    <p:embed/>
                  </p:oleObj>
                </mc:Choice>
                <mc:Fallback>
                  <p:oleObj name="公式" r:id="rId3" imgW="1117440" imgH="393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82"/>
                          <a:ext cx="1680" cy="590"/>
                        </a:xfrm>
                        <a:prstGeom prst="rect">
                          <a:avLst/>
                        </a:prstGeom>
                        <a:solidFill>
                          <a:srgbClr val="66003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AutoShape 12"/>
          <p:cNvSpPr>
            <a:spLocks noChangeArrowheads="1"/>
          </p:cNvSpPr>
          <p:nvPr/>
        </p:nvSpPr>
        <p:spPr bwMode="auto">
          <a:xfrm>
            <a:off x="4114800" y="4876800"/>
            <a:ext cx="15240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3657600" y="5562600"/>
            <a:ext cx="1143000" cy="609600"/>
            <a:chOff x="2304" y="3504"/>
            <a:chExt cx="720" cy="384"/>
          </a:xfrm>
        </p:grpSpPr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2304" y="3504"/>
              <a:ext cx="720" cy="384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2496" y="3552"/>
            <a:ext cx="2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52"/>
                          <a:ext cx="241" cy="336"/>
                        </a:xfrm>
                        <a:prstGeom prst="rect">
                          <a:avLst/>
                        </a:prstGeom>
                        <a:solidFill>
                          <a:srgbClr val="66003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2514600" y="58674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62000" y="57150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b="1"/>
              <a:t>指数随机数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 autoUpdateAnimBg="0"/>
      <p:bldP spid="52232" grpId="0" animBg="1"/>
      <p:bldP spid="52236" grpId="0" animBg="1"/>
      <p:bldP spid="52240" grpId="0" animBg="1"/>
      <p:bldP spid="522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077200" cy="3962400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设分布函数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F(x)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为严格递增的分布函数，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-1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的反函数，若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  <a:sym typeface="Symbol" pitchFamily="18" charset="2"/>
              </a:rPr>
              <a:t>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U (0</a:t>
            </a:r>
            <a:r>
              <a:rPr lang="zh-CN" altLang="en-US" sz="2400" b="1" dirty="0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1)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Y=F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-1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(X)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 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，由分布函数的定义有 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sz="2400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)=P{Y≤ 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}=P{ F</a:t>
            </a:r>
            <a:r>
              <a:rPr lang="en-US" altLang="zh-CN" sz="2400" b="1" baseline="30000" dirty="0">
                <a:solidFill>
                  <a:srgbClr val="04060C"/>
                </a:solidFill>
                <a:ea typeface="黑体" pitchFamily="2" charset="-122"/>
              </a:rPr>
              <a:t>-1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(X)≤ 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}=P{ X≤F(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)} =F(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这个结论在随机模拟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中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很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重要。可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通过上述</a:t>
            </a: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方法由均匀分布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产生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分布函数为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F(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rgbClr val="04060C"/>
                </a:solidFill>
                <a:ea typeface="黑体" pitchFamily="2" charset="-122"/>
              </a:rPr>
              <a:t>的随机变量。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4060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本章小结</a:t>
            </a:r>
          </a:p>
        </p:txBody>
      </p:sp>
      <p:grpSp>
        <p:nvGrpSpPr>
          <p:cNvPr id="1397763" name="Group 3"/>
          <p:cNvGrpSpPr>
            <a:grpSpLocks/>
          </p:cNvGrpSpPr>
          <p:nvPr/>
        </p:nvGrpSpPr>
        <p:grpSpPr bwMode="auto">
          <a:xfrm>
            <a:off x="468313" y="673100"/>
            <a:ext cx="8351837" cy="5084763"/>
            <a:chOff x="295" y="424"/>
            <a:chExt cx="5261" cy="3203"/>
          </a:xfrm>
        </p:grpSpPr>
        <p:graphicFrame>
          <p:nvGraphicFramePr>
            <p:cNvPr id="1397764" name="Object 4"/>
            <p:cNvGraphicFramePr>
              <a:graphicFrameLocks noChangeAspect="1"/>
            </p:cNvGraphicFramePr>
            <p:nvPr/>
          </p:nvGraphicFramePr>
          <p:xfrm>
            <a:off x="295" y="424"/>
            <a:ext cx="5261" cy="3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2" name="MS Org Chart" r:id="rId4" imgW="3098520" imgH="1161720" progId="OrgPlusWOPX.4">
                    <p:embed followColorScheme="full"/>
                  </p:oleObj>
                </mc:Choice>
                <mc:Fallback>
                  <p:oleObj name="MS Org Chart" r:id="rId4" imgW="3098520" imgH="1161720" progId="OrgPlusWOPX.4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424"/>
                          <a:ext cx="5261" cy="3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7765" name="Object 5"/>
            <p:cNvGraphicFramePr>
              <a:graphicFrameLocks noChangeAspect="1"/>
            </p:cNvGraphicFramePr>
            <p:nvPr/>
          </p:nvGraphicFramePr>
          <p:xfrm>
            <a:off x="1247" y="3294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3" name="Equation" r:id="rId6" imgW="139680" imgH="177480" progId="Equation.3">
                    <p:embed/>
                  </p:oleObj>
                </mc:Choice>
                <mc:Fallback>
                  <p:oleObj name="Equation" r:id="rId6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294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7766" name="Object 6"/>
            <p:cNvGraphicFramePr>
              <a:graphicFrameLocks noChangeAspect="1"/>
            </p:cNvGraphicFramePr>
            <p:nvPr/>
          </p:nvGraphicFramePr>
          <p:xfrm>
            <a:off x="5148" y="3249"/>
            <a:ext cx="19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4" name="Equation" r:id="rId8" imgW="139680" imgH="177480" progId="Equation.3">
                    <p:embed/>
                  </p:oleObj>
                </mc:Choice>
                <mc:Fallback>
                  <p:oleObj name="Equation" r:id="rId8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249"/>
                          <a:ext cx="19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7767" name="Object 7"/>
            <p:cNvGraphicFramePr>
              <a:graphicFrameLocks noChangeAspect="1"/>
            </p:cNvGraphicFramePr>
            <p:nvPr/>
          </p:nvGraphicFramePr>
          <p:xfrm>
            <a:off x="5148" y="302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5" name="Equation" r:id="rId10" imgW="203040" imgH="203040" progId="Equation.3">
                    <p:embed/>
                  </p:oleObj>
                </mc:Choice>
                <mc:Fallback>
                  <p:oleObj name="Equation" r:id="rId10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02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0178944"/>
      </p:ext>
    </p:extLst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1676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是离散型随机变量，则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=g(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一般也是离散型随机变量。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此时，只需由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分布律求得</a:t>
            </a:r>
            <a:r>
              <a:rPr lang="en-US" altLang="zh-CN" sz="24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的分布律即可。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057400" y="3352800"/>
            <a:ext cx="5557838" cy="1219200"/>
            <a:chOff x="1392" y="2352"/>
            <a:chExt cx="3501" cy="768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1392" y="2736"/>
              <a:ext cx="3312" cy="0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0" cy="768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1430" y="2400"/>
              <a:ext cx="3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X      -1        0         1         2         3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430" y="2730"/>
              <a:ext cx="34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P      2/10   1/10    1/10    3/10    3/10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19200" y="4648200"/>
            <a:ext cx="489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(1)Y=X-1;    (2)Y= -2X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90600" y="2819400"/>
            <a:ext cx="74676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1: 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设离散型随机变量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的分布律为</a:t>
            </a:r>
            <a:r>
              <a:rPr lang="zh-CN" altLang="en-US" dirty="0">
                <a:latin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38200" y="914400"/>
            <a:ext cx="65532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2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一、离散型随机变量函数的分布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04" grpId="0" autoUpdateAnimBg="0"/>
      <p:bldP spid="410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077200" cy="57912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的分布律可得下表 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        2/10      1/10        1/10        3/10       3/10</a:t>
            </a:r>
            <a:b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 X         -1          0             1             2            3</a:t>
            </a:r>
            <a:b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X-1       -2         -1            0             1            2</a:t>
            </a:r>
            <a:b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-2X</a:t>
            </a:r>
            <a:r>
              <a:rPr lang="en-US" altLang="zh-CN" sz="2400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      -2          0           -2            -8         -18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由此可见 </a:t>
            </a:r>
            <a:b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(1)Y=X-1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的所有可能取值为</a:t>
            </a:r>
            <a:r>
              <a:rPr lang="en-US" altLang="zh-CN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-2,-1,0,1,2</a:t>
            </a:r>
            <a:r>
              <a:rPr lang="zh-CN" altLang="en-US" sz="2400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且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P{Y= -2}=P{X= -1}=2/10  ; P{Y= -1}=P{X=0}=1/10 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        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P{Y=0}=P{X=1}=1/10    ; P{Y=1}=P{X=2}=3/10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         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P{Y=2}=P{X=3}=3/10</a:t>
            </a:r>
            <a:r>
              <a:rPr lang="zh-CN" altLang="en-US" sz="2400" b="1">
                <a:solidFill>
                  <a:srgbClr val="04060C"/>
                </a:solidFill>
                <a:ea typeface="黑体" pitchFamily="2" charset="-122"/>
              </a:rPr>
              <a:t>。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1219200" y="1524000"/>
            <a:ext cx="6324600" cy="1981200"/>
            <a:chOff x="768" y="960"/>
            <a:chExt cx="3984" cy="1248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>
              <a:off x="816" y="1200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768" y="1536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768" y="1872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768" y="220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1248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872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2496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3264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3984" y="96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故得</a:t>
            </a:r>
            <a:r>
              <a:rPr lang="en-US" altLang="zh-CN" sz="2400" b="1">
                <a:solidFill>
                  <a:srgbClr val="04060C"/>
                </a:solidFill>
                <a:ea typeface="黑体" pitchFamily="2" charset="-122"/>
              </a:rPr>
              <a:t>Y=X-1</a:t>
            </a:r>
            <a:r>
              <a:rPr lang="zh-CN" altLang="en-US" sz="240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的分布律为</a:t>
            </a:r>
            <a:r>
              <a:rPr lang="zh-CN" altLang="en-US" sz="2400">
                <a:solidFill>
                  <a:srgbClr val="04060C"/>
                </a:solidFill>
              </a:rPr>
              <a:t> 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600200" y="1371600"/>
            <a:ext cx="6553200" cy="1066800"/>
            <a:chOff x="720" y="1056"/>
            <a:chExt cx="4128" cy="672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720" y="1392"/>
              <a:ext cx="4128" cy="0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1104" y="1056"/>
              <a:ext cx="0" cy="672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806" y="1056"/>
              <a:ext cx="36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Y    -2        -1          0           1              2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857" y="1392"/>
              <a:ext cx="37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P  2/10     1/10      1/10      3/10        3/10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914400" y="2438400"/>
            <a:ext cx="70866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(2)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 -2X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的所有可能取值为</a:t>
            </a:r>
            <a:r>
              <a:rPr lang="en-US" altLang="zh-CN" b="1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-18,-8,-2,0;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且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P{Y= -18}=P{X=3}= 3/10 ; P{Y= -8}=P{X=2}=3/10 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P{Y= -2}=P{X=1}+ P{X= -1} =1/10 + 3/10=2/5 ;  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 P{Y=0}=P{X=0}=1/10</a:t>
            </a:r>
            <a:r>
              <a:rPr lang="zh-CN" altLang="en-US" b="1">
                <a:solidFill>
                  <a:srgbClr val="04060C"/>
                </a:solidFill>
                <a:ea typeface="黑体" pitchFamily="2" charset="-122"/>
              </a:rPr>
              <a:t>；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4648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故得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 -2X</a:t>
            </a:r>
            <a:r>
              <a:rPr lang="en-US" altLang="zh-CN" b="1" baseline="3000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的分布律为</a:t>
            </a:r>
            <a:r>
              <a:rPr lang="zh-CN" altLang="en-US">
                <a:solidFill>
                  <a:srgbClr val="04060C"/>
                </a:solidFill>
              </a:rPr>
              <a:t> </a:t>
            </a:r>
          </a:p>
        </p:txBody>
      </p: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1524000" y="5181600"/>
            <a:ext cx="6002338" cy="1066800"/>
            <a:chOff x="960" y="3264"/>
            <a:chExt cx="3781" cy="672"/>
          </a:xfrm>
        </p:grpSpPr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960" y="3600"/>
              <a:ext cx="3264" cy="0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1344" y="3264"/>
              <a:ext cx="0" cy="672"/>
            </a:xfrm>
            <a:prstGeom prst="line">
              <a:avLst/>
            </a:prstGeom>
            <a:noFill/>
            <a:ln w="9525">
              <a:solidFill>
                <a:srgbClr val="04060C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046" y="3264"/>
              <a:ext cx="36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Y    -18        -8          -2          0              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1097" y="3600"/>
              <a:ext cx="34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04060C"/>
                  </a:solidFill>
                </a:rPr>
                <a:t>P  3/10     3/10        2/5       1/10        </a:t>
              </a:r>
              <a:r>
                <a:rPr lang="en-US" altLang="zh-CN" sz="2800">
                  <a:solidFill>
                    <a:srgbClr val="04060C"/>
                  </a:solidFill>
                  <a:ea typeface="黑体" pitchFamily="2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53" grpId="0" autoUpdateAnimBg="0"/>
      <p:bldP spid="615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43000" y="1098550"/>
            <a:ext cx="72390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一般地，我们先由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的取值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k=1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…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的取值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=g(x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)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k=1</a:t>
            </a:r>
            <a:r>
              <a:rPr lang="zh-CN" altLang="en-US" b="1" i="1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2…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如果诸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都不相同，则由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P{Y=y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}=P{X=x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}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可得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的分布律；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②如果诸</a:t>
            </a:r>
            <a:r>
              <a:rPr lang="en-US" altLang="zh-CN" b="1" i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i="1" baseline="-30000">
                <a:solidFill>
                  <a:srgbClr val="04060C"/>
                </a:solidFill>
                <a:ea typeface="黑体" pitchFamily="2" charset="-122"/>
              </a:rPr>
              <a:t>k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中有某些取值相同，则把相应的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的取值</a:t>
            </a:r>
            <a:b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的概率相加。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762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二、连续型随机变量函数的分布</a:t>
            </a:r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475324"/>
              </p:ext>
            </p:extLst>
          </p:nvPr>
        </p:nvGraphicFramePr>
        <p:xfrm>
          <a:off x="1311275" y="4419600"/>
          <a:ext cx="6669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3" imgW="3441600" imgH="368280" progId="Equation.3">
                  <p:embed/>
                </p:oleObj>
              </mc:Choice>
              <mc:Fallback>
                <p:oleObj name="公式" r:id="rId3" imgW="344160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419600"/>
                        <a:ext cx="66690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66875" y="5105400"/>
            <a:ext cx="488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再由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aseline="-3000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(y)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进一步求出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 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76600" y="5638800"/>
          <a:ext cx="1917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939600" imgH="215640" progId="Equation.3">
                  <p:embed/>
                </p:oleObj>
              </mc:Choice>
              <mc:Fallback>
                <p:oleObj name="Equation" r:id="rId5" imgW="9396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38800"/>
                        <a:ext cx="19177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62000" y="1522413"/>
            <a:ext cx="7772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4060C"/>
                </a:solidFill>
                <a:latin typeface="宋体" pitchFamily="2" charset="-122"/>
              </a:rPr>
              <a:t>  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</a:t>
            </a:r>
            <a:r>
              <a:rPr lang="en-US" altLang="zh-CN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为连续型随机变量，具有概率密度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，又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Y=g(X)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，在大部分情况下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也是连续型随机变量，若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是连续型随机变量，考虑求出</a:t>
            </a:r>
            <a:r>
              <a:rPr lang="en-US" altLang="zh-CN" b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的概率分布。</a:t>
            </a:r>
            <a:r>
              <a:rPr lang="zh-CN" altLang="en-US">
                <a:solidFill>
                  <a:srgbClr val="04060C"/>
                </a:solidFill>
                <a:latin typeface="宋体" pitchFamily="2" charset="-122"/>
                <a:cs typeface="Times New Roman" pitchFamily="18" charset="0"/>
              </a:rPr>
              <a:t> 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44575" y="3025775"/>
            <a:ext cx="71850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．一般方法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  可先求出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(y)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因为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30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)=P{</a:t>
            </a:r>
            <a:r>
              <a:rPr lang="en-US" altLang="zh-CN" b="1" dirty="0" err="1">
                <a:solidFill>
                  <a:srgbClr val="04060C"/>
                </a:solidFill>
                <a:ea typeface="黑体" pitchFamily="2" charset="-122"/>
              </a:rPr>
              <a:t>Y≤</a:t>
            </a:r>
            <a:r>
              <a:rPr lang="en-US" altLang="zh-CN" b="1" i="1" dirty="0" err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}=P{g(X)≤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}</a:t>
            </a:r>
            <a:r>
              <a:rPr lang="zh-CN" altLang="en-US" dirty="0">
                <a:solidFill>
                  <a:srgbClr val="04060C"/>
                </a:solidFill>
                <a:ea typeface="黑体" pitchFamily="2" charset="-122"/>
              </a:rPr>
              <a:t>，</a:t>
            </a:r>
            <a:r>
              <a:rPr lang="zh-CN" altLang="en-US" dirty="0" smtClean="0">
                <a:solidFill>
                  <a:srgbClr val="04060C"/>
                </a:solidFill>
                <a:ea typeface="黑体" pitchFamily="2" charset="-122"/>
              </a:rPr>
              <a:t>设</a:t>
            </a:r>
            <a:r>
              <a:rPr lang="en-US" altLang="zh-CN" b="1" dirty="0" err="1">
                <a:solidFill>
                  <a:srgbClr val="04060C"/>
                </a:solidFill>
                <a:ea typeface="黑体" pitchFamily="2" charset="-122"/>
              </a:rPr>
              <a:t>l</a:t>
            </a:r>
            <a:r>
              <a:rPr lang="en-US" altLang="zh-CN" b="1" baseline="-30000" dirty="0" err="1" smtClean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={</a:t>
            </a:r>
            <a:r>
              <a:rPr lang="en-US" altLang="zh-CN" b="1" i="1" dirty="0" err="1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 dirty="0" err="1">
                <a:solidFill>
                  <a:srgbClr val="04060C"/>
                </a:solidFill>
                <a:ea typeface="黑体" pitchFamily="2" charset="-122"/>
              </a:rPr>
              <a:t>|g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)≤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  <p:bldP spid="81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设随机变量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具有概率密度 </a:t>
            </a:r>
          </a:p>
        </p:txBody>
      </p:sp>
      <p:graphicFrame>
        <p:nvGraphicFramePr>
          <p:cNvPr id="53248" name="Object 0"/>
          <p:cNvGraphicFramePr>
            <a:graphicFrameLocks noChangeAspect="1"/>
          </p:cNvGraphicFramePr>
          <p:nvPr/>
        </p:nvGraphicFramePr>
        <p:xfrm>
          <a:off x="3211513" y="2819400"/>
          <a:ext cx="310038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3" imgW="1638000" imgH="660240" progId="Equation.3">
                  <p:embed/>
                </p:oleObj>
              </mc:Choice>
              <mc:Fallback>
                <p:oleObj name="Equation" r:id="rId3" imgW="1638000" imgH="66024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2819400"/>
                        <a:ext cx="3100387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6553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Y=2X+1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</a:t>
            </a: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先求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的分布函数 </a:t>
            </a:r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75864"/>
              </p:ext>
            </p:extLst>
          </p:nvPr>
        </p:nvGraphicFramePr>
        <p:xfrm>
          <a:off x="1692275" y="4929188"/>
          <a:ext cx="591185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公式" r:id="rId5" imgW="2971800" imgH="711000" progId="Equation.3">
                  <p:embed/>
                </p:oleObj>
              </mc:Choice>
              <mc:Fallback>
                <p:oleObj name="公式" r:id="rId5" imgW="2971800" imgH="711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29188"/>
                        <a:ext cx="5911850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38250" y="1011238"/>
            <a:ext cx="6454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计算的关键在于确定积分区间</a:t>
            </a:r>
            <a:r>
              <a:rPr lang="en-US" altLang="zh-CN" b="1" dirty="0" err="1">
                <a:solidFill>
                  <a:srgbClr val="04060C"/>
                </a:solidFill>
                <a:ea typeface="黑体" pitchFamily="2" charset="-122"/>
              </a:rPr>
              <a:t>l</a:t>
            </a:r>
            <a:r>
              <a:rPr lang="en-US" altLang="zh-CN" b="1" i="1" baseline="-30000" dirty="0" err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，即解不等式</a:t>
            </a:r>
            <a:b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g(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)≤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得出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的解区间</a:t>
            </a:r>
            <a:r>
              <a:rPr lang="en-US" altLang="zh-CN" b="1" dirty="0" err="1">
                <a:solidFill>
                  <a:srgbClr val="04060C"/>
                </a:solidFill>
                <a:ea typeface="黑体" pitchFamily="2" charset="-122"/>
              </a:rPr>
              <a:t>l</a:t>
            </a:r>
            <a:r>
              <a:rPr lang="en-US" altLang="zh-CN" b="1" i="1" baseline="-30000" dirty="0" err="1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。这种方法我们称之为</a:t>
            </a:r>
            <a:b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分布函数法。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20" grpId="0" build="p" autoUpdateAnimBg="0"/>
      <p:bldP spid="92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 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1≤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&lt;9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b="1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sz="2400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sz="2400" b="1" dirty="0">
                <a:solidFill>
                  <a:srgbClr val="04060C"/>
                </a:solidFill>
                <a:ea typeface="黑体" pitchFamily="2" charset="-122"/>
              </a:rPr>
              <a:t>-1)/2&lt;4</a:t>
            </a:r>
            <a:r>
              <a:rPr lang="en-US" altLang="zh-CN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76400" y="2057400"/>
          <a:ext cx="35052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3" imgW="1854200" imgH="431800" progId="Equation.3">
                  <p:embed/>
                </p:oleObj>
              </mc:Choice>
              <mc:Fallback>
                <p:oleObj r:id="rId3" imgW="18542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35052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4426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 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≥9</a:t>
            </a:r>
            <a:r>
              <a:rPr lang="zh-CN" altLang="en-US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 (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-1)/</a:t>
            </a:r>
            <a:r>
              <a:rPr lang="en-US" altLang="zh-CN" b="1" dirty="0" smtClean="0">
                <a:solidFill>
                  <a:srgbClr val="04060C"/>
                </a:solidFill>
                <a:ea typeface="黑体" pitchFamily="2" charset="-122"/>
              </a:rPr>
              <a:t>2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04060C"/>
                </a:solidFill>
                <a:ea typeface="黑体" pitchFamily="2" charset="-122"/>
              </a:rPr>
              <a:t>≥</a:t>
            </a:r>
            <a:r>
              <a:rPr lang="en-US" altLang="zh-CN" b="1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4</a:t>
            </a:r>
            <a:r>
              <a:rPr lang="zh-CN" altLang="en-US" dirty="0" smtClean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F</a:t>
            </a:r>
            <a:r>
              <a:rPr lang="en-US" altLang="zh-CN" b="1" baseline="-25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)=1,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95400" y="3581400"/>
          <a:ext cx="45069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463480" imgH="939600" progId="Equation.3">
                  <p:embed/>
                </p:oleObj>
              </mc:Choice>
              <mc:Fallback>
                <p:oleObj name="Equation" r:id="rId5" imgW="24634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4506913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295400" y="55626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由此可得</a:t>
            </a:r>
            <a:r>
              <a:rPr lang="en-US" altLang="zh-CN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的概率密度为 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800600" y="5181600"/>
          <a:ext cx="3276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7" imgW="1841500" imgH="660400" progId="Equation.3">
                  <p:embed/>
                </p:oleObj>
              </mc:Choice>
              <mc:Fallback>
                <p:oleObj r:id="rId7" imgW="1841500" imgH="660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32766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066800" y="914400"/>
            <a:ext cx="416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当 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&lt;1</a:t>
            </a:r>
            <a:r>
              <a:rPr lang="zh-CN" altLang="en-US" dirty="0">
                <a:solidFill>
                  <a:srgbClr val="04060C"/>
                </a:solidFill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-1)/2&lt;0    F</a:t>
            </a:r>
            <a:r>
              <a:rPr lang="en-US" altLang="zh-CN" b="1" baseline="-25000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(</a:t>
            </a:r>
            <a:r>
              <a:rPr lang="en-US" altLang="zh-CN" b="1" i="1" dirty="0">
                <a:solidFill>
                  <a:srgbClr val="04060C"/>
                </a:solidFill>
                <a:ea typeface="黑体" pitchFamily="2" charset="-122"/>
              </a:rPr>
              <a:t>y</a:t>
            </a:r>
            <a:r>
              <a:rPr lang="en-US" altLang="zh-CN" b="1" dirty="0">
                <a:solidFill>
                  <a:srgbClr val="04060C"/>
                </a:solidFill>
                <a:ea typeface="黑体" pitchFamily="2" charset="-122"/>
              </a:rPr>
              <a:t>)=0</a:t>
            </a:r>
          </a:p>
        </p:txBody>
      </p: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5867400" y="990600"/>
            <a:ext cx="2133600" cy="3352800"/>
            <a:chOff x="3696" y="624"/>
            <a:chExt cx="1344" cy="2112"/>
          </a:xfrm>
        </p:grpSpPr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696" y="192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4128" y="672"/>
              <a:ext cx="0" cy="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3696" y="816"/>
              <a:ext cx="912" cy="14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176" y="624"/>
              <a:ext cx="7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</a:rPr>
                <a:t>y=2x+1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480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916" y="6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y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916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4060C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4512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446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4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964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4060C"/>
                  </a:solidFill>
                  <a:ea typeface="黑体" pitchFamily="2" charset="-122"/>
                </a:rPr>
                <a:t>0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4128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3964" y="8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4060C"/>
                  </a:solidFill>
                  <a:ea typeface="黑体" pitchFamily="2" charset="-122"/>
                </a:rPr>
                <a:t>9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4" grpId="0" autoUpdateAnimBg="0"/>
      <p:bldP spid="10246" grpId="0" autoUpdateAnimBg="0"/>
      <p:bldP spid="10248" grpId="0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869</TotalTime>
  <Words>1353</Words>
  <Application>Microsoft Office PowerPoint</Application>
  <PresentationFormat>全屏显示(4:3)</PresentationFormat>
  <Paragraphs>140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黑体</vt:lpstr>
      <vt:lpstr>华文行楷</vt:lpstr>
      <vt:lpstr>华文新魏</vt:lpstr>
      <vt:lpstr>楷体_GB2312</vt:lpstr>
      <vt:lpstr>宋体</vt:lpstr>
      <vt:lpstr>Symbol</vt:lpstr>
      <vt:lpstr>Times New Roman</vt:lpstr>
      <vt:lpstr>Wingdings</vt:lpstr>
      <vt:lpstr>Nature</vt:lpstr>
      <vt:lpstr>公式</vt:lpstr>
      <vt:lpstr>Equation</vt:lpstr>
      <vt:lpstr>Equation.3</vt:lpstr>
      <vt:lpstr>MS Org 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fjin</dc:creator>
  <cp:lastModifiedBy>lenovo</cp:lastModifiedBy>
  <cp:revision>33</cp:revision>
  <dcterms:created xsi:type="dcterms:W3CDTF">2002-07-17T08:13:18Z</dcterms:created>
  <dcterms:modified xsi:type="dcterms:W3CDTF">2019-03-25T02:14:55Z</dcterms:modified>
</cp:coreProperties>
</file>