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510" r:id="rId2"/>
    <p:sldId id="314" r:id="rId3"/>
    <p:sldId id="398" r:id="rId4"/>
    <p:sldId id="300" r:id="rId5"/>
    <p:sldId id="301" r:id="rId6"/>
    <p:sldId id="426" r:id="rId7"/>
    <p:sldId id="303" r:id="rId8"/>
    <p:sldId id="441" r:id="rId9"/>
    <p:sldId id="425" r:id="rId10"/>
    <p:sldId id="306" r:id="rId11"/>
    <p:sldId id="415" r:id="rId12"/>
    <p:sldId id="366" r:id="rId13"/>
    <p:sldId id="402" r:id="rId14"/>
    <p:sldId id="403" r:id="rId15"/>
    <p:sldId id="582" r:id="rId16"/>
    <p:sldId id="404" r:id="rId17"/>
    <p:sldId id="405" r:id="rId18"/>
    <p:sldId id="581" r:id="rId19"/>
    <p:sldId id="367" r:id="rId20"/>
    <p:sldId id="368" r:id="rId21"/>
    <p:sldId id="406" r:id="rId22"/>
    <p:sldId id="407" r:id="rId23"/>
    <p:sldId id="583" r:id="rId24"/>
    <p:sldId id="408" r:id="rId25"/>
    <p:sldId id="409" r:id="rId26"/>
    <p:sldId id="410" r:id="rId27"/>
    <p:sldId id="412" r:id="rId28"/>
    <p:sldId id="427" r:id="rId29"/>
    <p:sldId id="411" r:id="rId30"/>
    <p:sldId id="413" r:id="rId31"/>
    <p:sldId id="396" r:id="rId32"/>
    <p:sldId id="362" r:id="rId33"/>
    <p:sldId id="311" r:id="rId34"/>
    <p:sldId id="424" r:id="rId35"/>
    <p:sldId id="375" r:id="rId36"/>
    <p:sldId id="320" r:id="rId37"/>
    <p:sldId id="321" r:id="rId38"/>
    <p:sldId id="376" r:id="rId39"/>
    <p:sldId id="414" r:id="rId40"/>
    <p:sldId id="416" r:id="rId41"/>
    <p:sldId id="285" r:id="rId42"/>
    <p:sldId id="337" r:id="rId43"/>
    <p:sldId id="338" r:id="rId44"/>
    <p:sldId id="363" r:id="rId45"/>
    <p:sldId id="360" r:id="rId46"/>
    <p:sldId id="365" r:id="rId47"/>
    <p:sldId id="370" r:id="rId48"/>
    <p:sldId id="371" r:id="rId49"/>
    <p:sldId id="377" r:id="rId50"/>
    <p:sldId id="422" r:id="rId51"/>
    <p:sldId id="325" r:id="rId52"/>
    <p:sldId id="326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937" autoAdjust="0"/>
  </p:normalViewPr>
  <p:slideViewPr>
    <p:cSldViewPr>
      <p:cViewPr varScale="1">
        <p:scale>
          <a:sx n="103" d="100"/>
          <a:sy n="103" d="100"/>
        </p:scale>
        <p:origin x="14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0.emf"/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7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7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3.emf"/><Relationship Id="rId4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5.emf"/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A8286C3E-DAEF-F348-8E6A-40372060FA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3C729C9-41FD-524F-BCE3-CF5D32742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7124" name="Rectangle 4">
            <a:extLst>
              <a:ext uri="{FF2B5EF4-FFF2-40B4-BE49-F238E27FC236}">
                <a16:creationId xmlns:a16="http://schemas.microsoft.com/office/drawing/2014/main" id="{189D8ADB-BAE1-BF42-A2CE-ABFF74BA2D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7125" name="Rectangle 5">
            <a:extLst>
              <a:ext uri="{FF2B5EF4-FFF2-40B4-BE49-F238E27FC236}">
                <a16:creationId xmlns:a16="http://schemas.microsoft.com/office/drawing/2014/main" id="{8798D808-B1A2-4A42-8782-05B0A3A7C8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757DE15-D1A6-5D47-A0E9-45B517826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0AF2A37E-37C7-294F-AA7D-2730854009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DD934CC0-CA15-CB42-AE6C-93DA04AB9C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3F90634-31FE-DE41-866A-D15606D104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495DD485-2BB5-E44D-B033-67D713BB68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1C591AAA-917E-1248-A4A2-BD2F923679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9" name="Rectangle 7">
            <a:extLst>
              <a:ext uri="{FF2B5EF4-FFF2-40B4-BE49-F238E27FC236}">
                <a16:creationId xmlns:a16="http://schemas.microsoft.com/office/drawing/2014/main" id="{2EEF492A-F764-5E46-B117-271937198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1843249-3ACD-D848-BAF0-12D80705B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83C9934-2586-014F-86C0-A7D5EEE63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310C05-EDF1-8E43-8864-C4877B53B971}" type="slidenum">
              <a:rPr lang="en-US" altLang="zh-C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FC81921-C347-E141-8B23-1DF5326D0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492E22-D3ED-C241-8D5B-8B4861B8B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现在状态和下一状态是相对于输入变化而言的，在某一个时刻输入变化后电路进入的下一状态，对于下一次输入变化而言，就是触发器的现在状态。即下一状态是对某一时刻而言的，过了这个时刻就应看作现在状态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7CBE703-8129-3D41-8C90-55FAE1EBA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F275009-AD22-624A-8BB3-3D2F1BBF0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/>
              <a:t> </a:t>
            </a:r>
            <a:r>
              <a:rPr lang="zh-CN" altLang="en-US" sz="2400" b="1"/>
              <a:t>基本</a:t>
            </a:r>
            <a:r>
              <a:rPr lang="en-US" altLang="zh-CN" sz="2400" b="1"/>
              <a:t>RS</a:t>
            </a:r>
            <a:r>
              <a:rPr lang="zh-CN" altLang="en-US" sz="2400" b="1"/>
              <a:t>触发器是组成各类触发器的基础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用数据流描述实现的</a:t>
            </a:r>
            <a:r>
              <a:rPr lang="en-US" altLang="zh-CN" dirty="0"/>
              <a:t>RS</a:t>
            </a:r>
            <a:r>
              <a:rPr lang="zh-CN" altLang="en-US" dirty="0"/>
              <a:t>触发器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D637B-AD1A-4B41-9060-A6DAF2279D0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96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用行为描述方式实现的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触发器</a:t>
            </a:r>
            <a:r>
              <a:rPr lang="zh-CN" altLang="zh-CN" dirty="0">
                <a:effectLst/>
              </a:rPr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D637B-AD1A-4B41-9060-A6DAF2279D0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55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用行为级描述实现的带异步复位和置位端的边沿触发器</a:t>
            </a:r>
            <a:r>
              <a:rPr lang="zh-CN" altLang="zh-CN" dirty="0">
                <a:effectLst/>
              </a:rPr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D637B-AD1A-4B41-9060-A6DAF2279D0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06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6DE0C2F1-7C46-034C-8FC7-F3C1416AF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48E8A4-E27B-E44D-8085-7D640B7E2F35}" type="slidenum">
              <a:rPr lang="en-US" altLang="zh-C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68AA4EE-DF68-BB4F-98A5-DD9351780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F12103-8B6E-9649-9770-7FDEA44C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/>
              <a:t>http://202.112.109.163/index.php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649683-7B4F-F248-B500-32ED1B8CB09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B81AF92-7C15-B343-9B99-E78264BEA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032BF67-BD47-3246-86AE-6429D5F30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D0E0270-5309-9F49-8F73-50CA026C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CA6936F-EC67-1B4E-ABCA-4B9E23A35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80EF9DD-1BB0-E54C-84BC-F94DEF2B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1EBB707-8BA3-C94A-A0D1-0E8FC2E5B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264ACDC-AB0F-774E-9107-2B5E79748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276487C-FB06-F945-879F-FD8F760E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51ABED1-04D8-0A46-B123-A9A7A7CDBA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28F89D7-75E3-ED4E-9F75-C8C329895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48028F7-CC1D-404E-82F8-4134E7A78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1A9F5EB-6FBD-CD40-9671-69A473913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70A3BA-0C72-1B45-A7FD-1B06CB63C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47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D7837AE-3279-6048-8258-CAC1C8BF5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0B8C89-2A87-3F4E-887D-76439AED4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C2394E0-5D48-AA46-AAAB-0DFA5E84A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DE183-E467-E540-B97F-D31EE19D3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2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5980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5980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112F3B-1681-DC4B-85A1-DB7C7188D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AC7FEB-D1A8-CB41-AC07-30211B2D7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3076396-DC16-9C4B-8D46-8FC184E66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CA996-F4DB-DC49-AAED-7DC21BBA1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23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3765D4E-0A8D-7E4B-8E3D-75A496F7A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20F1E3D-C816-C54D-B7F0-C01538CC2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91D452E-0016-5E49-A5F7-C9B5CEAB8B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50C-C752-AA44-B98B-CC154D4F1D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5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3CA51-81C5-3B43-9247-95D26D061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CD295B-7E2E-4A49-A683-E80E40FB56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B0F97DA-99BA-F640-82CA-2E4B2E8E4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FB169-C4A3-2C40-84EC-776A33CDF3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97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6D5FCA-E8FE-BC47-93F3-935A0569F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2CA8653-9148-7D45-B92C-07437A398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21C3395-1799-7840-A741-830233EB0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11763-DC7F-8E4A-A83F-6226A6FF8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7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386F12-B978-4C43-A73C-3D98ADF44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9BC5CD3-856D-0B4B-A0FF-ACF3EF8D8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F90B9A1-8812-C14E-A9B8-9BE13F33D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EBD89-91D6-8143-BA9A-24B56AD8E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8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4DAA6F4-5E1A-8C4D-982B-A6C1F3575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580485E-6971-6246-B647-7E144CF9C2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A5C4156-E002-1747-9519-72B2CEC566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768AC-ABF1-FB4A-AD14-114F6FBA9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7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5BABFC3-083B-F745-8F7A-4A0FD4847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1D588FC-F233-1E44-A592-78566ECA8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4E396CA-0C09-804C-9681-7D3EB4311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B0E5E-9BE6-B34F-ACF9-DE77C7D02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96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4A9AF82-5202-F24F-83B5-DA11E5A03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D19756-78B5-454C-B8EF-4CC09C994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880003A-674D-2D4D-8B98-A6DAFD970A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CD237-9054-564E-9A54-6782C8553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36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94250F-764B-2741-A073-5164D1CE9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F359819-5DBC-3049-B2BA-491AFF254F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377462-64A5-724F-80E1-9DA756799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A253B-20B4-8849-A4E4-F70074DA44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3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034C9B-D586-D046-807A-9E7D08A3C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52AEA1-A4B1-8D45-AD6E-C769E761BE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2D7F38-78A1-1447-B1F7-6B66E1E33F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C197698-F5BE-DA4F-9408-DD6B6277EF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86789BD-741F-FB4C-8B81-9A79008500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BF82DC8-BD8F-004D-A2BB-118DB35248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F135452-8869-264A-B108-ACBB77EC8F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4908AF0-0A7C-3A4A-8E22-F82B0C76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39C2ECA-7096-7A4E-9AE6-3E4C46AE6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3E555E1C-5592-7F46-B6CF-97BDB86918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4BCA3CFD-72B7-3C4C-8A98-382BECA5A9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BA070AC6-72E3-0441-BBD8-2C35129E06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0013DAE-8683-FE42-838F-CFEC910C4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3408B607-8E6A-AB42-86C2-1D400CF2DB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1025" y="0"/>
            <a:ext cx="942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zh-CN" altLang="en-US" sz="1000">
                <a:solidFill>
                  <a:schemeClr val="bg1"/>
                </a:solidFill>
              </a:rPr>
              <a:t>版权：孙文生</a:t>
            </a: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2D64079A-05C0-8344-A25A-E6F8724AAC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3525"/>
            <a:ext cx="942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zh-CN" altLang="en-US" sz="1000">
                <a:solidFill>
                  <a:schemeClr val="bg1"/>
                </a:solidFill>
              </a:rPr>
              <a:t>版权：孙文生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006600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0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5.emf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0.emf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png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8.png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0.emf"/><Relationship Id="rId9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3.bin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3.png"/><Relationship Id="rId4" Type="http://schemas.openxmlformats.org/officeDocument/2006/relationships/image" Target="../media/image51.emf"/><Relationship Id="rId9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58.emf"/><Relationship Id="rId3" Type="http://schemas.openxmlformats.org/officeDocument/2006/relationships/oleObject" Target="../embeddings/oleObject66.bin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emf"/><Relationship Id="rId11" Type="http://schemas.openxmlformats.org/officeDocument/2006/relationships/image" Target="../media/image57.emf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59.emf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54.emf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7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7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8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4.emf"/><Relationship Id="rId4" Type="http://schemas.openxmlformats.org/officeDocument/2006/relationships/image" Target="../media/image77.png"/><Relationship Id="rId9" Type="http://schemas.openxmlformats.org/officeDocument/2006/relationships/oleObject" Target="../embeddings/oleObject8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91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9.emf"/><Relationship Id="rId11" Type="http://schemas.openxmlformats.org/officeDocument/2006/relationships/image" Target="../media/image73.emf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78.emf"/><Relationship Id="rId9" Type="http://schemas.openxmlformats.org/officeDocument/2006/relationships/image" Target="../media/image7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84.emf"/><Relationship Id="rId3" Type="http://schemas.openxmlformats.org/officeDocument/2006/relationships/image" Target="../media/image85.png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82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4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.emf"/><Relationship Id="rId5" Type="http://schemas.openxmlformats.org/officeDocument/2006/relationships/image" Target="../media/image7.emf"/><Relationship Id="rId1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4.png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5.png"/><Relationship Id="rId4" Type="http://schemas.openxmlformats.org/officeDocument/2006/relationships/oleObject" Target="../embeddings/oleObject10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99.png"/><Relationship Id="rId4" Type="http://schemas.openxmlformats.org/officeDocument/2006/relationships/image" Target="../media/image9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00.emf"/><Relationship Id="rId4" Type="http://schemas.openxmlformats.org/officeDocument/2006/relationships/oleObject" Target="../embeddings/oleObject10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04.png"/><Relationship Id="rId4" Type="http://schemas.openxmlformats.org/officeDocument/2006/relationships/image" Target="../media/image10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4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0.emf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55A94B46-141C-9041-B47C-3A6727906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676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6000" b="1" dirty="0">
                <a:solidFill>
                  <a:schemeClr val="tx1"/>
                </a:solidFill>
              </a:rPr>
              <a:t>数字系统设计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0FDA30E1-0304-ED46-932A-6C3A59C223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59832" y="3429000"/>
            <a:ext cx="5703168" cy="1600200"/>
          </a:xfrm>
          <a:noFill/>
        </p:spPr>
        <p:txBody>
          <a:bodyPr/>
          <a:lstStyle/>
          <a:p>
            <a:pPr algn="r" eaLnBrk="1" hangingPunct="1"/>
            <a:r>
              <a:rPr lang="zh-CN" altLang="en-US" dirty="0">
                <a:ea typeface="黑体" panose="02010609060101010101" pitchFamily="49" charset="-122"/>
              </a:rPr>
              <a:t>第四章 集成触发器</a:t>
            </a:r>
          </a:p>
          <a:p>
            <a:pPr algn="r" eaLnBrk="1" hangingPunct="1">
              <a:spcAft>
                <a:spcPct val="65000"/>
              </a:spcAft>
            </a:pPr>
            <a:r>
              <a:rPr lang="zh-CN" altLang="en-US" sz="2400" dirty="0">
                <a:ea typeface="隶书" panose="02010509060101010101" pitchFamily="49" charset="-122"/>
              </a:rPr>
              <a:t>孙文生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DED915-F5FD-D043-A1C1-256C7AB01284}"/>
              </a:ext>
            </a:extLst>
          </p:cNvPr>
          <p:cNvSpPr/>
          <p:nvPr/>
        </p:nvSpPr>
        <p:spPr>
          <a:xfrm>
            <a:off x="5364088" y="6444044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ea typeface="楷体_GB2312" pitchFamily="49" charset="-122"/>
              </a:rPr>
              <a:t>北京邮电大学 信息与通信工程学院 </a:t>
            </a:r>
            <a:endParaRPr lang="zh-CN" altLang="en-US" sz="1800" dirty="0"/>
          </a:p>
        </p:txBody>
      </p:sp>
      <p:pic>
        <p:nvPicPr>
          <p:cNvPr id="7" name="Picture 1033">
            <a:extLst>
              <a:ext uri="{FF2B5EF4-FFF2-40B4-BE49-F238E27FC236}">
                <a16:creationId xmlns:a16="http://schemas.microsoft.com/office/drawing/2014/main" id="{F2059FEE-4C45-5148-904C-A1F558D5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2" y="3697560"/>
            <a:ext cx="19732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524BDBE1-8365-A04C-BCE6-5B208E684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90" y="3849960"/>
            <a:ext cx="19986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571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AE62C82B-F122-AC41-B6AD-839B09705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3. </a:t>
            </a:r>
            <a:r>
              <a:rPr lang="zh-CN" altLang="en-US" sz="2800" b="1">
                <a:solidFill>
                  <a:schemeClr val="tx1"/>
                </a:solidFill>
              </a:rPr>
              <a:t>由 </a:t>
            </a:r>
            <a:r>
              <a:rPr lang="zh-CN" altLang="en-US" sz="2800" b="1">
                <a:solidFill>
                  <a:srgbClr val="FF0000"/>
                </a:solidFill>
              </a:rPr>
              <a:t>与非门</a:t>
            </a:r>
            <a:r>
              <a:rPr lang="zh-CN" altLang="en-US" sz="2800" b="1">
                <a:solidFill>
                  <a:schemeClr val="tx1"/>
                </a:solidFill>
              </a:rPr>
              <a:t>构成的基本</a:t>
            </a:r>
            <a:r>
              <a:rPr lang="en-US" altLang="zh-CN" sz="2800" b="1">
                <a:solidFill>
                  <a:schemeClr val="tx1"/>
                </a:solidFill>
              </a:rPr>
              <a:t>RS</a:t>
            </a:r>
            <a:r>
              <a:rPr lang="zh-CN" altLang="en-US" sz="2800" b="1">
                <a:solidFill>
                  <a:schemeClr val="tx1"/>
                </a:solidFill>
              </a:rPr>
              <a:t>触发器</a:t>
            </a:r>
          </a:p>
        </p:txBody>
      </p:sp>
      <p:grpSp>
        <p:nvGrpSpPr>
          <p:cNvPr id="25602" name="Group 29">
            <a:extLst>
              <a:ext uri="{FF2B5EF4-FFF2-40B4-BE49-F238E27FC236}">
                <a16:creationId xmlns:a16="http://schemas.microsoft.com/office/drawing/2014/main" id="{F0842852-A5F7-284D-85DF-1C5D5EBC8F0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447800"/>
            <a:ext cx="2514600" cy="2667000"/>
            <a:chOff x="420" y="1056"/>
            <a:chExt cx="1644" cy="1776"/>
          </a:xfrm>
        </p:grpSpPr>
        <p:sp>
          <p:nvSpPr>
            <p:cNvPr id="25636" name="Rectangle 5">
              <a:extLst>
                <a:ext uri="{FF2B5EF4-FFF2-40B4-BE49-F238E27FC236}">
                  <a16:creationId xmlns:a16="http://schemas.microsoft.com/office/drawing/2014/main" id="{E11457E1-9CB2-0E4C-B8F9-14566BD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665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5637" name="Line 6">
              <a:extLst>
                <a:ext uri="{FF2B5EF4-FFF2-40B4-BE49-F238E27FC236}">
                  <a16:creationId xmlns:a16="http://schemas.microsoft.com/office/drawing/2014/main" id="{12121E0C-A896-2040-9136-9F6F842C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" y="1936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8" name="Line 7">
              <a:extLst>
                <a:ext uri="{FF2B5EF4-FFF2-40B4-BE49-F238E27FC236}">
                  <a16:creationId xmlns:a16="http://schemas.microsoft.com/office/drawing/2014/main" id="{99769715-7307-7545-860F-0A840B04F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171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39" name="Object 8">
              <a:extLst>
                <a:ext uri="{FF2B5EF4-FFF2-40B4-BE49-F238E27FC236}">
                  <a16:creationId xmlns:a16="http://schemas.microsoft.com/office/drawing/2014/main" id="{6329BEF9-21B3-A241-9C57-ABB4E614E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" y="2580"/>
            <a:ext cx="159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name="Equation" r:id="rId3" imgW="31597600" imgH="4978400" progId="Equation.3">
                    <p:embed/>
                  </p:oleObj>
                </mc:Choice>
                <mc:Fallback>
                  <p:oleObj name="Equation" r:id="rId3" imgW="31597600" imgH="4978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2580"/>
                          <a:ext cx="159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9">
              <a:extLst>
                <a:ext uri="{FF2B5EF4-FFF2-40B4-BE49-F238E27FC236}">
                  <a16:creationId xmlns:a16="http://schemas.microsoft.com/office/drawing/2014/main" id="{DBECBD18-48AF-BB43-8AFA-D6495CE554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" y="1056"/>
            <a:ext cx="13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6" name="Equation" r:id="rId5" imgW="28092400" imgH="5854700" progId="Equation.3">
                    <p:embed/>
                  </p:oleObj>
                </mc:Choice>
                <mc:Fallback>
                  <p:oleObj name="Equation" r:id="rId5" imgW="28092400" imgH="585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1056"/>
                          <a:ext cx="13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1" name="Oval 10">
              <a:extLst>
                <a:ext uri="{FF2B5EF4-FFF2-40B4-BE49-F238E27FC236}">
                  <a16:creationId xmlns:a16="http://schemas.microsoft.com/office/drawing/2014/main" id="{B6141C92-A438-F649-BFFB-19FAD39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592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Rectangle 11">
              <a:extLst>
                <a:ext uri="{FF2B5EF4-FFF2-40B4-BE49-F238E27FC236}">
                  <a16:creationId xmlns:a16="http://schemas.microsoft.com/office/drawing/2014/main" id="{7F7DEB86-FE72-C642-86AF-0D697AD2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665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5643" name="Line 12">
              <a:extLst>
                <a:ext uri="{FF2B5EF4-FFF2-40B4-BE49-F238E27FC236}">
                  <a16:creationId xmlns:a16="http://schemas.microsoft.com/office/drawing/2014/main" id="{998DC401-FD1D-D941-883B-09F437BE4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1936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4" name="Oval 13">
              <a:extLst>
                <a:ext uri="{FF2B5EF4-FFF2-40B4-BE49-F238E27FC236}">
                  <a16:creationId xmlns:a16="http://schemas.microsoft.com/office/drawing/2014/main" id="{036049C3-0FBB-8749-9C8A-EBA93A304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1592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Line 14">
              <a:extLst>
                <a:ext uri="{FF2B5EF4-FFF2-40B4-BE49-F238E27FC236}">
                  <a16:creationId xmlns:a16="http://schemas.microsoft.com/office/drawing/2014/main" id="{83FF94A3-5A25-2E41-9120-AAEFB3F2F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439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6" name="Line 15">
              <a:extLst>
                <a:ext uri="{FF2B5EF4-FFF2-40B4-BE49-F238E27FC236}">
                  <a16:creationId xmlns:a16="http://schemas.microsoft.com/office/drawing/2014/main" id="{51B0A4DC-1596-F646-88DC-1A63D153B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" y="1439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7" name="Line 16">
              <a:extLst>
                <a:ext uri="{FF2B5EF4-FFF2-40B4-BE49-F238E27FC236}">
                  <a16:creationId xmlns:a16="http://schemas.microsoft.com/office/drawing/2014/main" id="{455312C6-EAB4-DC49-9928-D5218177E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2204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8" name="Line 17">
              <a:extLst>
                <a:ext uri="{FF2B5EF4-FFF2-40B4-BE49-F238E27FC236}">
                  <a16:creationId xmlns:a16="http://schemas.microsoft.com/office/drawing/2014/main" id="{EC6885B6-2BB5-4341-ACC1-B7066BFF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171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9" name="Line 18">
              <a:extLst>
                <a:ext uri="{FF2B5EF4-FFF2-40B4-BE49-F238E27FC236}">
                  <a16:creationId xmlns:a16="http://schemas.microsoft.com/office/drawing/2014/main" id="{65E407B8-1D3C-0543-B169-C1D3874BC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2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0" name="Line 19">
              <a:extLst>
                <a:ext uri="{FF2B5EF4-FFF2-40B4-BE49-F238E27FC236}">
                  <a16:creationId xmlns:a16="http://schemas.microsoft.com/office/drawing/2014/main" id="{CF804522-3657-0D4A-BECD-08BBA7145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1936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1" name="Line 20">
              <a:extLst>
                <a:ext uri="{FF2B5EF4-FFF2-40B4-BE49-F238E27FC236}">
                  <a16:creationId xmlns:a16="http://schemas.microsoft.com/office/drawing/2014/main" id="{27BF38C2-AF6A-134E-8508-87D7FFA93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3" y="1439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2" name="Line 21">
              <a:extLst>
                <a:ext uri="{FF2B5EF4-FFF2-40B4-BE49-F238E27FC236}">
                  <a16:creationId xmlns:a16="http://schemas.microsoft.com/office/drawing/2014/main" id="{3948ACDB-32E2-6A4F-A7B9-E1AD2A5E6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1" y="1439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53" name="Object 22">
              <a:extLst>
                <a:ext uri="{FF2B5EF4-FFF2-40B4-BE49-F238E27FC236}">
                  <a16:creationId xmlns:a16="http://schemas.microsoft.com/office/drawing/2014/main" id="{C1264E2E-D3C5-1C4B-B56C-687894844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1" y="2217"/>
            <a:ext cx="91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7" name="Equation" r:id="rId7" imgW="19304000" imgH="5854700" progId="Equation.3">
                    <p:embed/>
                  </p:oleObj>
                </mc:Choice>
                <mc:Fallback>
                  <p:oleObj name="Equation" r:id="rId7" imgW="19304000" imgH="5854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2217"/>
                          <a:ext cx="91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Line 23">
              <a:extLst>
                <a:ext uri="{FF2B5EF4-FFF2-40B4-BE49-F238E27FC236}">
                  <a16:creationId xmlns:a16="http://schemas.microsoft.com/office/drawing/2014/main" id="{2ACA5540-8C29-2A43-9D5F-6A7E6E510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1936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5603" name="Object 27">
            <a:extLst>
              <a:ext uri="{FF2B5EF4-FFF2-40B4-BE49-F238E27FC236}">
                <a16:creationId xmlns:a16="http://schemas.microsoft.com/office/drawing/2014/main" id="{66032923-28E8-6949-AC0D-CB1567B9A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5091113"/>
          <a:ext cx="19907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9" imgW="23990300" imgH="11112500" progId="Equation.3">
                  <p:embed/>
                </p:oleObj>
              </mc:Choice>
              <mc:Fallback>
                <p:oleObj name="Equation" r:id="rId9" imgW="23990300" imgH="11112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5091113"/>
                        <a:ext cx="19907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30">
            <a:extLst>
              <a:ext uri="{FF2B5EF4-FFF2-40B4-BE49-F238E27FC236}">
                <a16:creationId xmlns:a16="http://schemas.microsoft.com/office/drawing/2014/main" id="{7EC6623D-0438-094D-92A3-69321F236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557713"/>
            <a:ext cx="3429000" cy="4572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/>
              <a:t>RS</a:t>
            </a:r>
            <a:r>
              <a:rPr lang="zh-CN" altLang="en-US" sz="2400" b="1"/>
              <a:t>触发器的状态方程</a:t>
            </a:r>
          </a:p>
        </p:txBody>
      </p:sp>
      <p:sp>
        <p:nvSpPr>
          <p:cNvPr id="25605" name="Rectangle 31">
            <a:extLst>
              <a:ext uri="{FF2B5EF4-FFF2-40B4-BE49-F238E27FC236}">
                <a16:creationId xmlns:a16="http://schemas.microsoft.com/office/drawing/2014/main" id="{5F9CBD61-4C6A-7944-8C34-C7AC2C1D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371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/>
              <a:t>RS</a:t>
            </a:r>
            <a:r>
              <a:rPr lang="zh-CN" altLang="en-US" sz="2400" b="1"/>
              <a:t>触发器的功能表</a:t>
            </a:r>
          </a:p>
        </p:txBody>
      </p:sp>
      <p:grpSp>
        <p:nvGrpSpPr>
          <p:cNvPr id="25606" name="Group 59">
            <a:extLst>
              <a:ext uri="{FF2B5EF4-FFF2-40B4-BE49-F238E27FC236}">
                <a16:creationId xmlns:a16="http://schemas.microsoft.com/office/drawing/2014/main" id="{2E352D46-9EDE-454A-AC19-A305562B44A5}"/>
              </a:ext>
            </a:extLst>
          </p:cNvPr>
          <p:cNvGrpSpPr>
            <a:grpSpLocks/>
          </p:cNvGrpSpPr>
          <p:nvPr/>
        </p:nvGrpSpPr>
        <p:grpSpPr bwMode="auto">
          <a:xfrm>
            <a:off x="5070475" y="1797050"/>
            <a:ext cx="2362200" cy="1784350"/>
            <a:chOff x="3120" y="1228"/>
            <a:chExt cx="1488" cy="1124"/>
          </a:xfrm>
        </p:grpSpPr>
        <p:grpSp>
          <p:nvGrpSpPr>
            <p:cNvPr id="25628" name="Group 32">
              <a:extLst>
                <a:ext uri="{FF2B5EF4-FFF2-40B4-BE49-F238E27FC236}">
                  <a16:creationId xmlns:a16="http://schemas.microsoft.com/office/drawing/2014/main" id="{1573B66F-2A09-AB40-A84F-2E3FA742A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228"/>
              <a:ext cx="1488" cy="1124"/>
              <a:chOff x="2832" y="1420"/>
              <a:chExt cx="1488" cy="1124"/>
            </a:xfrm>
          </p:grpSpPr>
          <p:sp>
            <p:nvSpPr>
              <p:cNvPr id="25631" name="Text Box 33">
                <a:extLst>
                  <a:ext uri="{FF2B5EF4-FFF2-40B4-BE49-F238E27FC236}">
                    <a16:creationId xmlns:a16="http://schemas.microsoft.com/office/drawing/2014/main" id="{C50FCA4A-E11B-E84E-80B7-E4D68B986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1420"/>
                <a:ext cx="1223" cy="1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R    S           Q</a:t>
                </a:r>
                <a:r>
                  <a:rPr lang="en-US" altLang="zh-CN" sz="2000" b="1" baseline="30000">
                    <a:ea typeface="宋体" panose="02010600030101010101" pitchFamily="2" charset="-122"/>
                  </a:rPr>
                  <a:t>n+1</a:t>
                </a:r>
                <a:endParaRPr lang="en-US" altLang="zh-CN" sz="2000" b="1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ea typeface="宋体" panose="02010600030101010101" pitchFamily="2" charset="-122"/>
                  </a:rPr>
                  <a:t>0     0         </a:t>
                </a:r>
                <a:r>
                  <a:rPr lang="zh-CN" altLang="en-US" sz="1600" b="1">
                    <a:solidFill>
                      <a:schemeClr val="hlink"/>
                    </a:solidFill>
                    <a:ea typeface="宋体" panose="02010600030101010101" pitchFamily="2" charset="-122"/>
                  </a:rPr>
                  <a:t>不允许</a:t>
                </a:r>
                <a:endParaRPr lang="zh-CN" altLang="en-US" sz="2000" b="1">
                  <a:solidFill>
                    <a:schemeClr val="hlink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0     1            0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1     0            1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1     1           Q</a:t>
                </a:r>
                <a:r>
                  <a:rPr lang="en-US" altLang="zh-CN" sz="2000" b="1" baseline="30000"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25632" name="Line 34">
                <a:extLst>
                  <a:ext uri="{FF2B5EF4-FFF2-40B4-BE49-F238E27FC236}">
                    <a16:creationId xmlns:a16="http://schemas.microsoft.com/office/drawing/2014/main" id="{E22980E0-1FBE-E74A-940B-46A6A4414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3" name="Line 35">
                <a:extLst>
                  <a:ext uri="{FF2B5EF4-FFF2-40B4-BE49-F238E27FC236}">
                    <a16:creationId xmlns:a16="http://schemas.microsoft.com/office/drawing/2014/main" id="{E146C3AE-6F6F-724D-851F-3E7603592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72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4" name="Line 36">
                <a:extLst>
                  <a:ext uri="{FF2B5EF4-FFF2-40B4-BE49-F238E27FC236}">
                    <a16:creationId xmlns:a16="http://schemas.microsoft.com/office/drawing/2014/main" id="{BE3A6E9F-48A0-2743-A85B-93F9FF3C1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5" name="Line 37">
                <a:extLst>
                  <a:ext uri="{FF2B5EF4-FFF2-40B4-BE49-F238E27FC236}">
                    <a16:creationId xmlns:a16="http://schemas.microsoft.com/office/drawing/2014/main" id="{6FC32CF0-339E-AD46-8747-D500311A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29" name="Line 38">
              <a:extLst>
                <a:ext uri="{FF2B5EF4-FFF2-40B4-BE49-F238E27FC236}">
                  <a16:creationId xmlns:a16="http://schemas.microsoft.com/office/drawing/2014/main" id="{2F049902-4F2F-0B41-A9A5-D1272DB8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39">
              <a:extLst>
                <a:ext uri="{FF2B5EF4-FFF2-40B4-BE49-F238E27FC236}">
                  <a16:creationId xmlns:a16="http://schemas.microsoft.com/office/drawing/2014/main" id="{2E11A954-F0B0-424F-8D4E-F067EF628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607" name="Rectangle 40">
            <a:extLst>
              <a:ext uri="{FF2B5EF4-FFF2-40B4-BE49-F238E27FC236}">
                <a16:creationId xmlns:a16="http://schemas.microsoft.com/office/drawing/2014/main" id="{DAE47D58-0273-1043-A448-7392A0CE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4038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/>
              <a:t>RS</a:t>
            </a:r>
            <a:r>
              <a:rPr lang="zh-CN" altLang="en-US" sz="2400" b="1"/>
              <a:t>触发器的状态图</a:t>
            </a:r>
          </a:p>
        </p:txBody>
      </p:sp>
      <p:grpSp>
        <p:nvGrpSpPr>
          <p:cNvPr id="25608" name="Group 60">
            <a:extLst>
              <a:ext uri="{FF2B5EF4-FFF2-40B4-BE49-F238E27FC236}">
                <a16:creationId xmlns:a16="http://schemas.microsoft.com/office/drawing/2014/main" id="{CE0DC94C-4EE7-6441-AD45-F1EA451C00AB}"/>
              </a:ext>
            </a:extLst>
          </p:cNvPr>
          <p:cNvGrpSpPr>
            <a:grpSpLocks/>
          </p:cNvGrpSpPr>
          <p:nvPr/>
        </p:nvGrpSpPr>
        <p:grpSpPr bwMode="auto">
          <a:xfrm>
            <a:off x="4994275" y="4510088"/>
            <a:ext cx="4127500" cy="2195512"/>
            <a:chOff x="3072" y="2841"/>
            <a:chExt cx="2600" cy="1383"/>
          </a:xfrm>
        </p:grpSpPr>
        <p:sp>
          <p:nvSpPr>
            <p:cNvPr id="25610" name="Oval 41">
              <a:extLst>
                <a:ext uri="{FF2B5EF4-FFF2-40B4-BE49-F238E27FC236}">
                  <a16:creationId xmlns:a16="http://schemas.microsoft.com/office/drawing/2014/main" id="{C0A22096-4574-CF40-9807-F40A0C60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60"/>
              <a:ext cx="336" cy="336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611" name="Oval 42">
              <a:extLst>
                <a:ext uri="{FF2B5EF4-FFF2-40B4-BE49-F238E27FC236}">
                  <a16:creationId xmlns:a16="http://schemas.microsoft.com/office/drawing/2014/main" id="{66AA8DFA-2345-574F-8710-1CB92D9F6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60"/>
              <a:ext cx="336" cy="336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2" name="Arc 43">
              <a:extLst>
                <a:ext uri="{FF2B5EF4-FFF2-40B4-BE49-F238E27FC236}">
                  <a16:creationId xmlns:a16="http://schemas.microsoft.com/office/drawing/2014/main" id="{606B13DC-73A6-DA44-A024-E9C1DAE4A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3068"/>
              <a:ext cx="1064" cy="306"/>
            </a:xfrm>
            <a:custGeom>
              <a:avLst/>
              <a:gdLst>
                <a:gd name="T0" fmla="*/ 0 w 43200"/>
                <a:gd name="T1" fmla="*/ 0 h 22367"/>
                <a:gd name="T2" fmla="*/ 0 w 43200"/>
                <a:gd name="T3" fmla="*/ 0 h 22367"/>
                <a:gd name="T4" fmla="*/ 0 w 43200"/>
                <a:gd name="T5" fmla="*/ 0 h 2236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67"/>
                <a:gd name="T11" fmla="*/ 43200 w 43200"/>
                <a:gd name="T12" fmla="*/ 22367 h 223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67" fill="none" extrusionOk="0">
                  <a:moveTo>
                    <a:pt x="13" y="22367"/>
                  </a:moveTo>
                  <a:cubicBezTo>
                    <a:pt x="4" y="22111"/>
                    <a:pt x="0" y="218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67" stroke="0" extrusionOk="0">
                  <a:moveTo>
                    <a:pt x="13" y="22367"/>
                  </a:moveTo>
                  <a:cubicBezTo>
                    <a:pt x="4" y="22111"/>
                    <a:pt x="0" y="218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" y="22367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3" name="Arc 44">
              <a:extLst>
                <a:ext uri="{FF2B5EF4-FFF2-40B4-BE49-F238E27FC236}">
                  <a16:creationId xmlns:a16="http://schemas.microsoft.com/office/drawing/2014/main" id="{D63BF846-CE29-6F42-A1BE-184D8A83124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840" y="3694"/>
              <a:ext cx="1064" cy="290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-1" y="21016"/>
                  </a:moveTo>
                  <a:cubicBezTo>
                    <a:pt x="315" y="9318"/>
                    <a:pt x="9889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-1" y="21016"/>
                  </a:moveTo>
                  <a:cubicBezTo>
                    <a:pt x="315" y="9318"/>
                    <a:pt x="9889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-1" y="2101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4" name="Arc 45">
              <a:extLst>
                <a:ext uri="{FF2B5EF4-FFF2-40B4-BE49-F238E27FC236}">
                  <a16:creationId xmlns:a16="http://schemas.microsoft.com/office/drawing/2014/main" id="{A4139C7E-5D6F-C647-A4F7-07F3C316D3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3312"/>
              <a:ext cx="263" cy="478"/>
            </a:xfrm>
            <a:custGeom>
              <a:avLst/>
              <a:gdLst>
                <a:gd name="T0" fmla="*/ 0 w 41359"/>
                <a:gd name="T1" fmla="*/ 0 h 43200"/>
                <a:gd name="T2" fmla="*/ 0 w 41359"/>
                <a:gd name="T3" fmla="*/ 0 h 43200"/>
                <a:gd name="T4" fmla="*/ 0 w 41359"/>
                <a:gd name="T5" fmla="*/ 0 h 43200"/>
                <a:gd name="T6" fmla="*/ 0 60000 65536"/>
                <a:gd name="T7" fmla="*/ 0 60000 65536"/>
                <a:gd name="T8" fmla="*/ 0 60000 65536"/>
                <a:gd name="T9" fmla="*/ 0 w 41359"/>
                <a:gd name="T10" fmla="*/ 0 h 43200"/>
                <a:gd name="T11" fmla="*/ 41359 w 413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59" h="43200" fill="none" extrusionOk="0">
                  <a:moveTo>
                    <a:pt x="2923" y="8066"/>
                  </a:moveTo>
                  <a:cubicBezTo>
                    <a:pt x="7023" y="2966"/>
                    <a:pt x="13215" y="-1"/>
                    <a:pt x="19759" y="0"/>
                  </a:cubicBezTo>
                  <a:cubicBezTo>
                    <a:pt x="31688" y="0"/>
                    <a:pt x="41359" y="9670"/>
                    <a:pt x="41359" y="21600"/>
                  </a:cubicBezTo>
                  <a:cubicBezTo>
                    <a:pt x="41359" y="33529"/>
                    <a:pt x="31688" y="43200"/>
                    <a:pt x="19759" y="43200"/>
                  </a:cubicBezTo>
                  <a:cubicBezTo>
                    <a:pt x="11204" y="43200"/>
                    <a:pt x="3455" y="38151"/>
                    <a:pt x="-1" y="30325"/>
                  </a:cubicBezTo>
                </a:path>
                <a:path w="41359" h="43200" stroke="0" extrusionOk="0">
                  <a:moveTo>
                    <a:pt x="2923" y="8066"/>
                  </a:moveTo>
                  <a:cubicBezTo>
                    <a:pt x="7023" y="2966"/>
                    <a:pt x="13215" y="-1"/>
                    <a:pt x="19759" y="0"/>
                  </a:cubicBezTo>
                  <a:cubicBezTo>
                    <a:pt x="31688" y="0"/>
                    <a:pt x="41359" y="9670"/>
                    <a:pt x="41359" y="21600"/>
                  </a:cubicBezTo>
                  <a:cubicBezTo>
                    <a:pt x="41359" y="33529"/>
                    <a:pt x="31688" y="43200"/>
                    <a:pt x="19759" y="43200"/>
                  </a:cubicBezTo>
                  <a:cubicBezTo>
                    <a:pt x="11204" y="43200"/>
                    <a:pt x="3455" y="38151"/>
                    <a:pt x="-1" y="30325"/>
                  </a:cubicBezTo>
                  <a:lnTo>
                    <a:pt x="19759" y="21600"/>
                  </a:lnTo>
                  <a:lnTo>
                    <a:pt x="2923" y="806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5" name="Arc 46">
              <a:extLst>
                <a:ext uri="{FF2B5EF4-FFF2-40B4-BE49-F238E27FC236}">
                  <a16:creationId xmlns:a16="http://schemas.microsoft.com/office/drawing/2014/main" id="{A92E6C33-519B-D941-A579-60C926642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3314"/>
              <a:ext cx="288" cy="478"/>
            </a:xfrm>
            <a:custGeom>
              <a:avLst/>
              <a:gdLst>
                <a:gd name="T0" fmla="*/ 0 w 39237"/>
                <a:gd name="T1" fmla="*/ 0 h 43200"/>
                <a:gd name="T2" fmla="*/ 0 w 39237"/>
                <a:gd name="T3" fmla="*/ 0 h 43200"/>
                <a:gd name="T4" fmla="*/ 0 w 39237"/>
                <a:gd name="T5" fmla="*/ 0 h 43200"/>
                <a:gd name="T6" fmla="*/ 0 60000 65536"/>
                <a:gd name="T7" fmla="*/ 0 60000 65536"/>
                <a:gd name="T8" fmla="*/ 0 60000 65536"/>
                <a:gd name="T9" fmla="*/ 0 w 39237"/>
                <a:gd name="T10" fmla="*/ 0 h 43200"/>
                <a:gd name="T11" fmla="*/ 39237 w 3923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37" h="43200" fill="none" extrusionOk="0">
                  <a:moveTo>
                    <a:pt x="2225" y="6466"/>
                  </a:moveTo>
                  <a:cubicBezTo>
                    <a:pt x="6286" y="2330"/>
                    <a:pt x="11840" y="-1"/>
                    <a:pt x="17637" y="0"/>
                  </a:cubicBezTo>
                  <a:cubicBezTo>
                    <a:pt x="29566" y="0"/>
                    <a:pt x="39237" y="9670"/>
                    <a:pt x="39237" y="21600"/>
                  </a:cubicBezTo>
                  <a:cubicBezTo>
                    <a:pt x="39237" y="33529"/>
                    <a:pt x="29566" y="43200"/>
                    <a:pt x="17637" y="43200"/>
                  </a:cubicBezTo>
                  <a:cubicBezTo>
                    <a:pt x="10624" y="43200"/>
                    <a:pt x="4048" y="39795"/>
                    <a:pt x="0" y="34069"/>
                  </a:cubicBezTo>
                </a:path>
                <a:path w="39237" h="43200" stroke="0" extrusionOk="0">
                  <a:moveTo>
                    <a:pt x="2225" y="6466"/>
                  </a:moveTo>
                  <a:cubicBezTo>
                    <a:pt x="6286" y="2330"/>
                    <a:pt x="11840" y="-1"/>
                    <a:pt x="17637" y="0"/>
                  </a:cubicBezTo>
                  <a:cubicBezTo>
                    <a:pt x="29566" y="0"/>
                    <a:pt x="39237" y="9670"/>
                    <a:pt x="39237" y="21600"/>
                  </a:cubicBezTo>
                  <a:cubicBezTo>
                    <a:pt x="39237" y="33529"/>
                    <a:pt x="29566" y="43200"/>
                    <a:pt x="17637" y="43200"/>
                  </a:cubicBezTo>
                  <a:cubicBezTo>
                    <a:pt x="10624" y="43200"/>
                    <a:pt x="4048" y="39795"/>
                    <a:pt x="0" y="34069"/>
                  </a:cubicBezTo>
                  <a:lnTo>
                    <a:pt x="17637" y="21600"/>
                  </a:lnTo>
                  <a:lnTo>
                    <a:pt x="2225" y="646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6" name="Text Box 47">
              <a:extLst>
                <a:ext uri="{FF2B5EF4-FFF2-40B4-BE49-F238E27FC236}">
                  <a16:creationId xmlns:a16="http://schemas.microsoft.com/office/drawing/2014/main" id="{148E236E-0872-1047-8D62-674AFFFD9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841"/>
              <a:ext cx="7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R=1, S=0</a:t>
              </a:r>
            </a:p>
          </p:txBody>
        </p:sp>
        <p:sp>
          <p:nvSpPr>
            <p:cNvPr id="25617" name="Text Box 48">
              <a:extLst>
                <a:ext uri="{FF2B5EF4-FFF2-40B4-BE49-F238E27FC236}">
                  <a16:creationId xmlns:a16="http://schemas.microsoft.com/office/drawing/2014/main" id="{1E2D2585-9CD8-134D-82F1-EDFB85780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974"/>
              <a:ext cx="7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R=0, S=1</a:t>
              </a:r>
            </a:p>
          </p:txBody>
        </p:sp>
        <p:sp>
          <p:nvSpPr>
            <p:cNvPr id="25618" name="Text Box 49">
              <a:extLst>
                <a:ext uri="{FF2B5EF4-FFF2-40B4-BE49-F238E27FC236}">
                  <a16:creationId xmlns:a16="http://schemas.microsoft.com/office/drawing/2014/main" id="{1EA4CA37-EC59-0A44-86D3-E8A925BF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312"/>
              <a:ext cx="4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R= </a:t>
              </a:r>
              <a:r>
                <a:rPr lang="en-US" altLang="zh-CN" sz="2000" b="1">
                  <a:ea typeface="宋体" panose="02010600030101010101" pitchFamily="2" charset="-122"/>
                  <a:sym typeface="Symbol" pitchFamily="2" charset="2"/>
                </a:rPr>
                <a:t></a:t>
              </a:r>
              <a:endParaRPr lang="en-US" altLang="zh-CN" sz="2000" b="1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S= 1</a:t>
              </a:r>
            </a:p>
          </p:txBody>
        </p:sp>
        <p:sp>
          <p:nvSpPr>
            <p:cNvPr id="25619" name="Text Box 50">
              <a:extLst>
                <a:ext uri="{FF2B5EF4-FFF2-40B4-BE49-F238E27FC236}">
                  <a16:creationId xmlns:a16="http://schemas.microsoft.com/office/drawing/2014/main" id="{0BF99574-9C35-AF49-A33D-C889BBDED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3312"/>
              <a:ext cx="44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R= 1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S= </a:t>
              </a:r>
              <a:r>
                <a:rPr lang="en-US" altLang="zh-CN" sz="2000" b="1">
                  <a:ea typeface="宋体" panose="02010600030101010101" pitchFamily="2" charset="-122"/>
                  <a:sym typeface="Symbol" pitchFamily="2" charset="2"/>
                </a:rPr>
                <a:t></a:t>
              </a:r>
            </a:p>
          </p:txBody>
        </p:sp>
        <p:sp>
          <p:nvSpPr>
            <p:cNvPr id="25620" name="Line 51">
              <a:extLst>
                <a:ext uri="{FF2B5EF4-FFF2-40B4-BE49-F238E27FC236}">
                  <a16:creationId xmlns:a16="http://schemas.microsoft.com/office/drawing/2014/main" id="{886EE191-CDA4-D144-AA03-5B3A45272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8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Line 52">
              <a:extLst>
                <a:ext uri="{FF2B5EF4-FFF2-40B4-BE49-F238E27FC236}">
                  <a16:creationId xmlns:a16="http://schemas.microsoft.com/office/drawing/2014/main" id="{0FB2BCCE-AC4D-AF4E-9ECE-A52B16838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53">
              <a:extLst>
                <a:ext uri="{FF2B5EF4-FFF2-40B4-BE49-F238E27FC236}">
                  <a16:creationId xmlns:a16="http://schemas.microsoft.com/office/drawing/2014/main" id="{1F3D581D-1CE0-4748-AD70-1633CB6CE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Line 54">
              <a:extLst>
                <a:ext uri="{FF2B5EF4-FFF2-40B4-BE49-F238E27FC236}">
                  <a16:creationId xmlns:a16="http://schemas.microsoft.com/office/drawing/2014/main" id="{D365B091-4507-6C45-A418-606CA794B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36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4" name="Line 55">
              <a:extLst>
                <a:ext uri="{FF2B5EF4-FFF2-40B4-BE49-F238E27FC236}">
                  <a16:creationId xmlns:a16="http://schemas.microsoft.com/office/drawing/2014/main" id="{D7BA6288-95B4-1D4D-9A17-1686761BF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Line 56">
              <a:extLst>
                <a:ext uri="{FF2B5EF4-FFF2-40B4-BE49-F238E27FC236}">
                  <a16:creationId xmlns:a16="http://schemas.microsoft.com/office/drawing/2014/main" id="{510FB951-1D7A-444D-87D8-EA8EDA9BA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Line 57">
              <a:extLst>
                <a:ext uri="{FF2B5EF4-FFF2-40B4-BE49-F238E27FC236}">
                  <a16:creationId xmlns:a16="http://schemas.microsoft.com/office/drawing/2014/main" id="{0AD5F44B-5B70-8944-A062-CC3BE0906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8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7" name="Line 58">
              <a:extLst>
                <a:ext uri="{FF2B5EF4-FFF2-40B4-BE49-F238E27FC236}">
                  <a16:creationId xmlns:a16="http://schemas.microsoft.com/office/drawing/2014/main" id="{47245271-9C75-7643-948F-110CE62BD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0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5609" name="Picture 62">
            <a:extLst>
              <a:ext uri="{FF2B5EF4-FFF2-40B4-BE49-F238E27FC236}">
                <a16:creationId xmlns:a16="http://schemas.microsoft.com/office/drawing/2014/main" id="{55A0D9CF-FA02-5248-AF19-B15D8EC0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20685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9C28874-0CB3-1A49-9CF3-7BE43B3FF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应用举例</a:t>
            </a:r>
          </a:p>
        </p:txBody>
      </p:sp>
      <p:sp>
        <p:nvSpPr>
          <p:cNvPr id="26626" name="Text Box 3">
            <a:extLst>
              <a:ext uri="{FF2B5EF4-FFF2-40B4-BE49-F238E27FC236}">
                <a16:creationId xmlns:a16="http://schemas.microsoft.com/office/drawing/2014/main" id="{0093EB68-3199-744D-911D-34CF2841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下图为用基本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触发器构成的一个消除机械开关震颤的防颤电路，画出对应输入波形的输出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的波形，并说明其工作原理。 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9F695A66-7ADE-5441-9267-C18F6240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4703763"/>
            <a:ext cx="396240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8" name="Group 5">
            <a:extLst>
              <a:ext uri="{FF2B5EF4-FFF2-40B4-BE49-F238E27FC236}">
                <a16:creationId xmlns:a16="http://schemas.microsoft.com/office/drawing/2014/main" id="{D9C28716-6905-A54D-8ED9-03FC77CF7B2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62200"/>
            <a:ext cx="6248400" cy="2058988"/>
            <a:chOff x="1392" y="1824"/>
            <a:chExt cx="3936" cy="1297"/>
          </a:xfrm>
        </p:grpSpPr>
        <p:graphicFrame>
          <p:nvGraphicFramePr>
            <p:cNvPr id="26642" name="Object 6">
              <a:extLst>
                <a:ext uri="{FF2B5EF4-FFF2-40B4-BE49-F238E27FC236}">
                  <a16:creationId xmlns:a16="http://schemas.microsoft.com/office/drawing/2014/main" id="{A7774A91-1F52-204A-A1F5-6DD1215175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824"/>
            <a:ext cx="3936" cy="1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9" r:id="rId4" imgW="3225800" imgH="1066800" progId="Visio.Drawing.6">
                    <p:embed/>
                  </p:oleObj>
                </mc:Choice>
                <mc:Fallback>
                  <p:oleObj r:id="rId4" imgW="3225800" imgH="106680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3936" cy="1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7">
              <a:extLst>
                <a:ext uri="{FF2B5EF4-FFF2-40B4-BE49-F238E27FC236}">
                  <a16:creationId xmlns:a16="http://schemas.microsoft.com/office/drawing/2014/main" id="{9AECEEC9-792D-6542-88BC-3D845CB7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1728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0785C2BB-AEBE-9C4F-97AE-E9909C05236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362200"/>
            <a:ext cx="2362200" cy="1784350"/>
            <a:chOff x="3120" y="1228"/>
            <a:chExt cx="1488" cy="1124"/>
          </a:xfrm>
        </p:grpSpPr>
        <p:grpSp>
          <p:nvGrpSpPr>
            <p:cNvPr id="26634" name="Group 9">
              <a:extLst>
                <a:ext uri="{FF2B5EF4-FFF2-40B4-BE49-F238E27FC236}">
                  <a16:creationId xmlns:a16="http://schemas.microsoft.com/office/drawing/2014/main" id="{5F616F79-EC55-8B4D-8C44-AB99B0335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228"/>
              <a:ext cx="1488" cy="1124"/>
              <a:chOff x="2832" y="1420"/>
              <a:chExt cx="1488" cy="1124"/>
            </a:xfrm>
          </p:grpSpPr>
          <p:sp>
            <p:nvSpPr>
              <p:cNvPr id="26637" name="Text Box 10">
                <a:extLst>
                  <a:ext uri="{FF2B5EF4-FFF2-40B4-BE49-F238E27FC236}">
                    <a16:creationId xmlns:a16="http://schemas.microsoft.com/office/drawing/2014/main" id="{617865C7-65AF-FE4E-843E-FA6FD324C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1420"/>
                <a:ext cx="1220" cy="1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R    S           Q</a:t>
                </a:r>
                <a:r>
                  <a:rPr lang="en-US" altLang="zh-CN" sz="2000" baseline="30000">
                    <a:ea typeface="宋体" panose="02010600030101010101" pitchFamily="2" charset="-122"/>
                  </a:rPr>
                  <a:t>n+1</a:t>
                </a:r>
                <a:endParaRPr lang="en-US" altLang="zh-CN" sz="2000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0     0         </a:t>
                </a:r>
                <a:r>
                  <a:rPr lang="zh-CN" altLang="en-US" sz="1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不允许</a:t>
                </a:r>
                <a:endParaRPr lang="zh-CN" altLang="en-US" sz="2000">
                  <a:solidFill>
                    <a:schemeClr val="hlink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0     1            0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1     0            1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1     1           Q</a:t>
                </a:r>
                <a:r>
                  <a:rPr lang="en-US" altLang="zh-CN" sz="2000" baseline="30000"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26638" name="Line 11">
                <a:extLst>
                  <a:ext uri="{FF2B5EF4-FFF2-40B4-BE49-F238E27FC236}">
                    <a16:creationId xmlns:a16="http://schemas.microsoft.com/office/drawing/2014/main" id="{921D953B-EEE5-C843-898B-E223097C7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9" name="Line 12">
                <a:extLst>
                  <a:ext uri="{FF2B5EF4-FFF2-40B4-BE49-F238E27FC236}">
                    <a16:creationId xmlns:a16="http://schemas.microsoft.com/office/drawing/2014/main" id="{C4554EED-A901-BE47-9E1E-F820FCC13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72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0" name="Line 13">
                <a:extLst>
                  <a:ext uri="{FF2B5EF4-FFF2-40B4-BE49-F238E27FC236}">
                    <a16:creationId xmlns:a16="http://schemas.microsoft.com/office/drawing/2014/main" id="{4665C26A-C951-4D4A-8A08-9C022B74A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1" name="Line 14">
                <a:extLst>
                  <a:ext uri="{FF2B5EF4-FFF2-40B4-BE49-F238E27FC236}">
                    <a16:creationId xmlns:a16="http://schemas.microsoft.com/office/drawing/2014/main" id="{520DC5B7-AE74-E546-A9BE-07CD08172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35" name="Line 15">
              <a:extLst>
                <a:ext uri="{FF2B5EF4-FFF2-40B4-BE49-F238E27FC236}">
                  <a16:creationId xmlns:a16="http://schemas.microsoft.com/office/drawing/2014/main" id="{5C5B580F-E94C-5C40-B062-1B40CA9B0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6" name="Line 16">
              <a:extLst>
                <a:ext uri="{FF2B5EF4-FFF2-40B4-BE49-F238E27FC236}">
                  <a16:creationId xmlns:a16="http://schemas.microsoft.com/office/drawing/2014/main" id="{6D60463F-3BE9-694D-AB92-33882C140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30" name="Text Box 17">
            <a:extLst>
              <a:ext uri="{FF2B5EF4-FFF2-40B4-BE49-F238E27FC236}">
                <a16:creationId xmlns:a16="http://schemas.microsoft.com/office/drawing/2014/main" id="{F8C26A15-AD23-834D-B0A3-3A6E0D9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54750"/>
            <a:ext cx="36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FF586D0A-5C47-F543-BF38-424927F11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6324600"/>
            <a:ext cx="20574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CD25340C-8A55-6C46-A261-388F2DDE1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5" y="63246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2E71676A-47F3-B645-B4CD-05A884DB0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5" y="6629400"/>
            <a:ext cx="1600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CA146C6-E0C4-AF48-B88F-0562DA23B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 </a:t>
            </a:r>
            <a:r>
              <a:rPr lang="zh-CN" altLang="en-US" sz="3600" b="1"/>
              <a:t>各种钟控触发器的逻辑功能</a:t>
            </a:r>
          </a:p>
        </p:txBody>
      </p:sp>
      <p:sp>
        <p:nvSpPr>
          <p:cNvPr id="27650" name="Text Box 5">
            <a:extLst>
              <a:ext uri="{FF2B5EF4-FFF2-40B4-BE49-F238E27FC236}">
                <a16:creationId xmlns:a16="http://schemas.microsoft.com/office/drawing/2014/main" id="{7379BC1B-4823-8947-8790-850A4A90E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71600"/>
            <a:ext cx="7620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  <a:buClrTx/>
              <a:buSzTx/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在数字系统中，通常要求触发器的状态不是在输入信号变化时立即转换，而是等待控制脉冲到达时才转换，这个控制脉冲就是时钟脉冲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CP</a:t>
            </a:r>
            <a:r>
              <a:rPr lang="en-US" altLang="zh-CN" sz="2400" b="1">
                <a:solidFill>
                  <a:srgbClr val="006600"/>
                </a:solidFill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C</a:t>
            </a:r>
            <a:r>
              <a:rPr lang="en-US" altLang="zh-CN" sz="2400" b="1">
                <a:solidFill>
                  <a:srgbClr val="006600"/>
                </a:solidFill>
                <a:ea typeface="楷体_GB2312" pitchFamily="49" charset="-122"/>
              </a:rPr>
              <a:t>lock 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P</a:t>
            </a:r>
            <a:r>
              <a:rPr lang="en-US" altLang="zh-CN" sz="2400" b="1">
                <a:solidFill>
                  <a:srgbClr val="006600"/>
                </a:solidFill>
                <a:ea typeface="楷体_GB2312" pitchFamily="49" charset="-122"/>
              </a:rPr>
              <a:t>ulse)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47495" name="Text Box 7">
            <a:extLst>
              <a:ext uri="{FF2B5EF4-FFF2-40B4-BE49-F238E27FC236}">
                <a16:creationId xmlns:a16="http://schemas.microsoft.com/office/drawing/2014/main" id="{644A67C8-5A69-CA45-8BC4-699161C7D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7620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ea typeface="宋体" panose="02010600030101010101" pitchFamily="2" charset="-122"/>
              </a:rPr>
              <a:t>用时钟信号保持整个时序系统协调工作的电路称为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同步时序电路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F77B8E28-4E56-644D-B23D-6CF175122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62400"/>
            <a:ext cx="419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  <a:buClrTx/>
              <a:buSzTx/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转换时刻受 </a:t>
            </a:r>
            <a:r>
              <a:rPr lang="en-US" altLang="zh-CN" sz="2400" b="1">
                <a:solidFill>
                  <a:srgbClr val="006600"/>
                </a:solidFill>
                <a:ea typeface="楷体_GB2312" pitchFamily="49" charset="-122"/>
              </a:rPr>
              <a:t>CP 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控制的触发器称为钟控触发器，是同步时序电路的基础。</a:t>
            </a:r>
          </a:p>
        </p:txBody>
      </p:sp>
      <p:pic>
        <p:nvPicPr>
          <p:cNvPr id="27653" name="Picture 9" descr="D:\360Downloads\20150118133929_EMR2Ra.jpg">
            <a:extLst>
              <a:ext uri="{FF2B5EF4-FFF2-40B4-BE49-F238E27FC236}">
                <a16:creationId xmlns:a16="http://schemas.microsoft.com/office/drawing/2014/main" id="{A281B08F-2835-2C46-A201-C09A683B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29000"/>
            <a:ext cx="2184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5" grpId="0" autoUpdateAnimBg="0"/>
      <p:bldP spid="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3A3EE8C5-4C45-C247-BEA3-BA40A9C81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4.4.1 </a:t>
            </a:r>
            <a:r>
              <a:rPr lang="zh-CN" altLang="en-US" sz="3600" b="1"/>
              <a:t>钟控</a:t>
            </a:r>
            <a:r>
              <a:rPr lang="en-US" altLang="zh-CN" sz="3600" b="1"/>
              <a:t>RS</a:t>
            </a:r>
            <a:r>
              <a:rPr lang="zh-CN" altLang="en-US" sz="3600" b="1"/>
              <a:t>触发器</a:t>
            </a:r>
          </a:p>
        </p:txBody>
      </p:sp>
      <p:sp>
        <p:nvSpPr>
          <p:cNvPr id="39938" name="Text Box 5">
            <a:extLst>
              <a:ext uri="{FF2B5EF4-FFF2-40B4-BE49-F238E27FC236}">
                <a16:creationId xmlns:a16="http://schemas.microsoft.com/office/drawing/2014/main" id="{D2408954-8247-1A45-AE5F-072D79341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3852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钟控</a:t>
            </a:r>
            <a:r>
              <a:rPr lang="en-US" altLang="zh-CN" sz="2800" b="1"/>
              <a:t>RS</a:t>
            </a:r>
            <a:r>
              <a:rPr lang="zh-CN" altLang="en-US" sz="2800" b="1"/>
              <a:t>触发器的结构</a:t>
            </a:r>
          </a:p>
        </p:txBody>
      </p:sp>
      <p:grpSp>
        <p:nvGrpSpPr>
          <p:cNvPr id="39939" name="Group 10">
            <a:extLst>
              <a:ext uri="{FF2B5EF4-FFF2-40B4-BE49-F238E27FC236}">
                <a16:creationId xmlns:a16="http://schemas.microsoft.com/office/drawing/2014/main" id="{BF4AF4F6-1444-BF4E-A045-C17EE55B70C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85950"/>
            <a:ext cx="4876800" cy="2457450"/>
            <a:chOff x="1296" y="1296"/>
            <a:chExt cx="2496" cy="1258"/>
          </a:xfrm>
        </p:grpSpPr>
        <p:graphicFrame>
          <p:nvGraphicFramePr>
            <p:cNvPr id="39949" name="Object 4">
              <a:extLst>
                <a:ext uri="{FF2B5EF4-FFF2-40B4-BE49-F238E27FC236}">
                  <a16:creationId xmlns:a16="http://schemas.microsoft.com/office/drawing/2014/main" id="{3900E9D4-EF3E-A845-A7F3-38217B32A8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344"/>
            <a:ext cx="2496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6" r:id="rId3" imgW="32372300" imgH="14744700" progId="Visio.Drawing.6">
                    <p:embed/>
                  </p:oleObj>
                </mc:Choice>
                <mc:Fallback>
                  <p:oleObj r:id="rId3" imgW="32372300" imgH="14744700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344"/>
                          <a:ext cx="2496" cy="1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Rectangle 6">
              <a:extLst>
                <a:ext uri="{FF2B5EF4-FFF2-40B4-BE49-F238E27FC236}">
                  <a16:creationId xmlns:a16="http://schemas.microsoft.com/office/drawing/2014/main" id="{81974270-DFBC-C746-AABD-2B7F813F4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864" cy="1200"/>
            </a:xfrm>
            <a:prstGeom prst="rect">
              <a:avLst/>
            </a:prstGeom>
            <a:noFill/>
            <a:ln w="9525" cap="rnd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802117D6-2481-7E45-8AB5-14F1E1012FB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2971800" cy="2155825"/>
            <a:chOff x="912" y="2770"/>
            <a:chExt cx="1872" cy="1358"/>
          </a:xfrm>
        </p:grpSpPr>
        <p:sp>
          <p:nvSpPr>
            <p:cNvPr id="39946" name="Text Box 7">
              <a:extLst>
                <a:ext uri="{FF2B5EF4-FFF2-40B4-BE49-F238E27FC236}">
                  <a16:creationId xmlns:a16="http://schemas.microsoft.com/office/drawing/2014/main" id="{2B7F5D82-5387-8A4A-A836-5C07DBB4B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770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2. </a:t>
              </a:r>
              <a:r>
                <a:rPr lang="zh-CN" altLang="en-US" sz="2800" b="1"/>
                <a:t>特征方程</a:t>
              </a:r>
            </a:p>
          </p:txBody>
        </p:sp>
        <p:sp>
          <p:nvSpPr>
            <p:cNvPr id="39947" name="Text Box 8">
              <a:extLst>
                <a:ext uri="{FF2B5EF4-FFF2-40B4-BE49-F238E27FC236}">
                  <a16:creationId xmlns:a16="http://schemas.microsoft.com/office/drawing/2014/main" id="{4626887B-E74C-7146-8DBD-3F969F190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43"/>
              <a:ext cx="16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CP=0,  </a:t>
              </a:r>
              <a:r>
                <a:rPr lang="zh-CN" altLang="en-US" sz="2000" b="1">
                  <a:ea typeface="宋体" panose="02010600030101010101" pitchFamily="2" charset="-122"/>
                </a:rPr>
                <a:t>保持原状态</a:t>
              </a:r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CP=1,  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基本</a:t>
              </a:r>
              <a:r>
                <a:rPr lang="en-US" altLang="zh-CN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RS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触发器</a:t>
              </a:r>
              <a:endParaRPr lang="zh-CN" altLang="en-US" sz="24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8" name="Object 9">
              <a:extLst>
                <a:ext uri="{FF2B5EF4-FFF2-40B4-BE49-F238E27FC236}">
                  <a16:creationId xmlns:a16="http://schemas.microsoft.com/office/drawing/2014/main" id="{4E693ED5-B792-0146-ADC2-ED92D1E443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538"/>
            <a:ext cx="1296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7" name="Equation" r:id="rId5" imgW="24574500" imgH="11112500" progId="Equation.3">
                    <p:embed/>
                  </p:oleObj>
                </mc:Choice>
                <mc:Fallback>
                  <p:oleObj name="Equation" r:id="rId5" imgW="24574500" imgH="11112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38"/>
                          <a:ext cx="1296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15159CC8-BFF9-FB47-A13D-0A357D40DBAB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4786313"/>
            <a:ext cx="3978275" cy="1077912"/>
            <a:chOff x="3014" y="2693"/>
            <a:chExt cx="2506" cy="679"/>
          </a:xfrm>
        </p:grpSpPr>
        <p:graphicFrame>
          <p:nvGraphicFramePr>
            <p:cNvPr id="39943" name="Object 12">
              <a:extLst>
                <a:ext uri="{FF2B5EF4-FFF2-40B4-BE49-F238E27FC236}">
                  <a16:creationId xmlns:a16="http://schemas.microsoft.com/office/drawing/2014/main" id="{DAD25E59-F0F0-3649-B458-F560D4612C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014"/>
            <a:ext cx="235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8" name="Equation" r:id="rId7" imgW="43294300" imgH="5562600" progId="Equation.3">
                    <p:embed/>
                  </p:oleObj>
                </mc:Choice>
                <mc:Fallback>
                  <p:oleObj name="Equation" r:id="rId7" imgW="43294300" imgH="5562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014"/>
                          <a:ext cx="2352" cy="298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4" name="Text Box 14">
              <a:extLst>
                <a:ext uri="{FF2B5EF4-FFF2-40B4-BE49-F238E27FC236}">
                  <a16:creationId xmlns:a16="http://schemas.microsoft.com/office/drawing/2014/main" id="{72593D50-BA02-E74D-AF69-DD13DDD2C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693"/>
              <a:ext cx="2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/>
                <a:t>将时钟信号引入特征方程</a:t>
              </a:r>
            </a:p>
          </p:txBody>
        </p:sp>
        <p:sp>
          <p:nvSpPr>
            <p:cNvPr id="39945" name="Rectangle 15">
              <a:extLst>
                <a:ext uri="{FF2B5EF4-FFF2-40B4-BE49-F238E27FC236}">
                  <a16:creationId xmlns:a16="http://schemas.microsoft.com/office/drawing/2014/main" id="{892088AF-B324-694E-B576-4D1A31BA3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00"/>
              <a:ext cx="2496" cy="67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9942" name="Picture 17">
            <a:extLst>
              <a:ext uri="{FF2B5EF4-FFF2-40B4-BE49-F238E27FC236}">
                <a16:creationId xmlns:a16="http://schemas.microsoft.com/office/drawing/2014/main" id="{03A1284A-78EF-9648-92EF-98836C9D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13"/>
            <a:ext cx="21415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7FEB660-FC6E-1146-8D0E-DA84D270E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4.4.1 </a:t>
            </a:r>
            <a:r>
              <a:rPr lang="zh-CN" altLang="en-US" sz="3600" b="1"/>
              <a:t>钟控</a:t>
            </a:r>
            <a:r>
              <a:rPr lang="en-US" altLang="zh-CN" sz="3600" b="1"/>
              <a:t>RS</a:t>
            </a:r>
            <a:r>
              <a:rPr lang="zh-CN" altLang="en-US" sz="3600" b="1"/>
              <a:t>触发器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07EBE919-DD55-C14E-B959-165D7CDDA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421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3. </a:t>
            </a:r>
            <a:r>
              <a:rPr lang="zh-CN" altLang="en-US" sz="2800" b="1"/>
              <a:t>钟控</a:t>
            </a:r>
            <a:r>
              <a:rPr lang="en-US" altLang="zh-CN" sz="2800" b="1"/>
              <a:t>RS</a:t>
            </a:r>
            <a:r>
              <a:rPr lang="zh-CN" altLang="en-US" sz="2800" b="1"/>
              <a:t>触发器的功能表</a:t>
            </a: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90C4122C-E113-F547-A7E5-5E885ECEA48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52800" cy="1587500"/>
            <a:chOff x="1296" y="1296"/>
            <a:chExt cx="2496" cy="1258"/>
          </a:xfrm>
        </p:grpSpPr>
        <p:graphicFrame>
          <p:nvGraphicFramePr>
            <p:cNvPr id="40974" name="Object 5">
              <a:extLst>
                <a:ext uri="{FF2B5EF4-FFF2-40B4-BE49-F238E27FC236}">
                  <a16:creationId xmlns:a16="http://schemas.microsoft.com/office/drawing/2014/main" id="{9DFEE030-49C0-3B40-92BC-B3ECDCBE2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344"/>
            <a:ext cx="2496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1" r:id="rId3" imgW="32372300" imgH="14744700" progId="Visio.Drawing.6">
                    <p:embed/>
                  </p:oleObj>
                </mc:Choice>
                <mc:Fallback>
                  <p:oleObj r:id="rId3" imgW="32372300" imgH="14744700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344"/>
                          <a:ext cx="2496" cy="1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Rectangle 6">
              <a:extLst>
                <a:ext uri="{FF2B5EF4-FFF2-40B4-BE49-F238E27FC236}">
                  <a16:creationId xmlns:a16="http://schemas.microsoft.com/office/drawing/2014/main" id="{08A83ECA-6B41-B147-AB74-F764A6D5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864" cy="1200"/>
            </a:xfrm>
            <a:prstGeom prst="rect">
              <a:avLst/>
            </a:prstGeom>
            <a:noFill/>
            <a:ln w="9525" cap="rnd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09">
            <a:extLst>
              <a:ext uri="{FF2B5EF4-FFF2-40B4-BE49-F238E27FC236}">
                <a16:creationId xmlns:a16="http://schemas.microsoft.com/office/drawing/2014/main" id="{CDEAB225-C923-D348-A73D-85AB353FB33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315200" cy="2286000"/>
            <a:chOff x="912" y="2784"/>
            <a:chExt cx="4608" cy="1440"/>
          </a:xfrm>
        </p:grpSpPr>
        <p:sp>
          <p:nvSpPr>
            <p:cNvPr id="40966" name="Text Box 201">
              <a:extLst>
                <a:ext uri="{FF2B5EF4-FFF2-40B4-BE49-F238E27FC236}">
                  <a16:creationId xmlns:a16="http://schemas.microsoft.com/office/drawing/2014/main" id="{4AEA07E7-352A-BB4E-B9BA-586EA9393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976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4. </a:t>
              </a:r>
              <a:r>
                <a:rPr lang="zh-CN" altLang="en-US" sz="2800" b="1"/>
                <a:t>触发方式</a:t>
              </a:r>
            </a:p>
          </p:txBody>
        </p:sp>
        <p:sp>
          <p:nvSpPr>
            <p:cNvPr id="40967" name="Text Box 202">
              <a:extLst>
                <a:ext uri="{FF2B5EF4-FFF2-40B4-BE49-F238E27FC236}">
                  <a16:creationId xmlns:a16="http://schemas.microsoft.com/office/drawing/2014/main" id="{12AF1562-D6A0-AD45-8CF3-9659CAB8A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26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电平触发</a:t>
              </a:r>
              <a:r>
                <a:rPr lang="zh-CN" altLang="en-US" sz="24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40968" name="Picture 203">
              <a:extLst>
                <a:ext uri="{FF2B5EF4-FFF2-40B4-BE49-F238E27FC236}">
                  <a16:creationId xmlns:a16="http://schemas.microsoft.com/office/drawing/2014/main" id="{1A0EBA6A-F44D-2E48-AE56-D83C82141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784"/>
              <a:ext cx="2304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9" name="Rectangle 204">
              <a:extLst>
                <a:ext uri="{FF2B5EF4-FFF2-40B4-BE49-F238E27FC236}">
                  <a16:creationId xmlns:a16="http://schemas.microsoft.com/office/drawing/2014/main" id="{28EECB4F-0F9F-524E-B9F6-95CBA949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4032"/>
              <a:ext cx="16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ea typeface="宋体" panose="02010600030101010101" pitchFamily="2" charset="-122"/>
                </a:rPr>
                <a:t>钟控</a:t>
              </a:r>
              <a:r>
                <a:rPr lang="en-US" altLang="zh-CN" sz="1400" b="1">
                  <a:ea typeface="宋体" panose="02010600030101010101" pitchFamily="2" charset="-122"/>
                </a:rPr>
                <a:t>RS</a:t>
              </a:r>
              <a:r>
                <a:rPr lang="zh-CN" altLang="en-US" sz="1400" b="1">
                  <a:ea typeface="宋体" panose="02010600030101010101" pitchFamily="2" charset="-122"/>
                </a:rPr>
                <a:t>触发器逻辑功能波形图</a:t>
              </a:r>
            </a:p>
          </p:txBody>
        </p:sp>
        <p:sp>
          <p:nvSpPr>
            <p:cNvPr id="40970" name="Text Box 205">
              <a:extLst>
                <a:ext uri="{FF2B5EF4-FFF2-40B4-BE49-F238E27FC236}">
                  <a16:creationId xmlns:a16="http://schemas.microsoft.com/office/drawing/2014/main" id="{84DBB514-3C7F-6E4D-A5C5-087ADA353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124"/>
              <a:ext cx="187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0971" name="Text Box 206">
              <a:extLst>
                <a:ext uri="{FF2B5EF4-FFF2-40B4-BE49-F238E27FC236}">
                  <a16:creationId xmlns:a16="http://schemas.microsoft.com/office/drawing/2014/main" id="{D72D1E26-0200-0447-ADA3-66946850D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120"/>
              <a:ext cx="187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72" name="Text Box 207">
              <a:extLst>
                <a:ext uri="{FF2B5EF4-FFF2-40B4-BE49-F238E27FC236}">
                  <a16:creationId xmlns:a16="http://schemas.microsoft.com/office/drawing/2014/main" id="{16A20895-8726-B64A-BBB9-A4F29AE28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20"/>
              <a:ext cx="187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0973" name="Text Box 208">
              <a:extLst>
                <a:ext uri="{FF2B5EF4-FFF2-40B4-BE49-F238E27FC236}">
                  <a16:creationId xmlns:a16="http://schemas.microsoft.com/office/drawing/2014/main" id="{A3CE254D-1D8F-B840-BB55-9DD0809FB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19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</p:grpSp>
      <p:pic>
        <p:nvPicPr>
          <p:cNvPr id="40965" name="Picture 18">
            <a:extLst>
              <a:ext uri="{FF2B5EF4-FFF2-40B4-BE49-F238E27FC236}">
                <a16:creationId xmlns:a16="http://schemas.microsoft.com/office/drawing/2014/main" id="{0B11DF2D-0A05-C144-A84F-0D139803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27225"/>
            <a:ext cx="38100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钟控</a:t>
            </a:r>
            <a:r>
              <a:rPr lang="en-US" altLang="zh-CN" sz="3600" b="1" dirty="0"/>
              <a:t>RS</a:t>
            </a:r>
            <a:r>
              <a:rPr lang="zh-CN" altLang="en-US" sz="3600" b="1" dirty="0"/>
              <a:t>触发器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9632" y="1340768"/>
            <a:ext cx="7684343" cy="539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CN" sz="1700" dirty="0"/>
              <a:t>module </a:t>
            </a:r>
            <a:r>
              <a:rPr lang="en" altLang="zh-CN" sz="1700" dirty="0" err="1"/>
              <a:t>rs_ff</a:t>
            </a:r>
            <a:r>
              <a:rPr lang="zh-CN" altLang="en-US" sz="1700" dirty="0"/>
              <a:t> </a:t>
            </a:r>
            <a:r>
              <a:rPr lang="en" altLang="zh-CN" sz="1700" dirty="0"/>
              <a:t>( </a:t>
            </a:r>
          </a:p>
          <a:p>
            <a:pPr>
              <a:lnSpc>
                <a:spcPct val="120000"/>
              </a:lnSpc>
            </a:pPr>
            <a:r>
              <a:rPr lang="en" altLang="zh-CN" sz="1700" dirty="0"/>
              <a:t>input wire </a:t>
            </a:r>
            <a:r>
              <a:rPr lang="en" altLang="zh-CN" sz="1700" dirty="0" err="1"/>
              <a:t>clk,r,s</a:t>
            </a:r>
            <a:r>
              <a:rPr lang="en" altLang="zh-CN" sz="1700" dirty="0"/>
              <a:t>,	//</a:t>
            </a:r>
            <a:r>
              <a:rPr lang="en" altLang="zh-CN" sz="1700" dirty="0" err="1"/>
              <a:t>rs</a:t>
            </a:r>
            <a:r>
              <a:rPr lang="zh-CN" altLang="en-US" sz="1700" dirty="0"/>
              <a:t>触发器输入信号		</a:t>
            </a:r>
          </a:p>
          <a:p>
            <a:pPr>
              <a:lnSpc>
                <a:spcPct val="120000"/>
              </a:lnSpc>
            </a:pPr>
            <a:r>
              <a:rPr lang="en" altLang="zh-CN" sz="1700" dirty="0"/>
              <a:t>output </a:t>
            </a:r>
            <a:r>
              <a:rPr lang="en" altLang="zh-CN" sz="1700" dirty="0" err="1"/>
              <a:t>reg</a:t>
            </a:r>
            <a:r>
              <a:rPr lang="en" altLang="zh-CN" sz="1700" dirty="0"/>
              <a:t> q,	//</a:t>
            </a:r>
            <a:r>
              <a:rPr lang="zh-CN" altLang="en-US" sz="1700" dirty="0"/>
              <a:t>输出端口</a:t>
            </a:r>
            <a:r>
              <a:rPr lang="en" altLang="zh-CN" sz="1700" dirty="0"/>
              <a:t>q</a:t>
            </a:r>
            <a:r>
              <a:rPr lang="zh-CN" altLang="en" sz="1700" dirty="0"/>
              <a:t>，</a:t>
            </a:r>
            <a:r>
              <a:rPr lang="zh-CN" altLang="en-US" sz="1700" dirty="0"/>
              <a:t>在</a:t>
            </a:r>
            <a:r>
              <a:rPr lang="en" altLang="zh-CN" sz="1700" dirty="0"/>
              <a:t>always</a:t>
            </a:r>
            <a:r>
              <a:rPr lang="zh-CN" altLang="en-US" sz="1700" dirty="0"/>
              <a:t>块里赋值，定义为</a:t>
            </a:r>
            <a:r>
              <a:rPr lang="en" altLang="zh-CN" sz="1700" dirty="0" err="1"/>
              <a:t>reg</a:t>
            </a:r>
            <a:r>
              <a:rPr lang="zh-CN" altLang="en-US" sz="1700" dirty="0"/>
              <a:t>型</a:t>
            </a:r>
          </a:p>
          <a:p>
            <a:pPr>
              <a:lnSpc>
                <a:spcPct val="120000"/>
              </a:lnSpc>
            </a:pPr>
            <a:r>
              <a:rPr lang="en" altLang="zh-CN" sz="1700" dirty="0"/>
              <a:t>output wire </a:t>
            </a:r>
            <a:r>
              <a:rPr lang="en" altLang="zh-CN" sz="1700" dirty="0" err="1"/>
              <a:t>qb</a:t>
            </a:r>
            <a:r>
              <a:rPr lang="en" altLang="zh-CN" sz="1700" dirty="0"/>
              <a:t>	//</a:t>
            </a:r>
            <a:r>
              <a:rPr lang="zh-CN" altLang="en-US" sz="1700" dirty="0"/>
              <a:t>输出端口非</a:t>
            </a:r>
            <a:r>
              <a:rPr lang="en" altLang="zh-CN" sz="1700" dirty="0"/>
              <a:t>q</a:t>
            </a:r>
          </a:p>
          <a:p>
            <a:pPr>
              <a:lnSpc>
                <a:spcPct val="120000"/>
              </a:lnSpc>
            </a:pPr>
            <a:r>
              <a:rPr lang="en" altLang="zh-CN" sz="1700" dirty="0"/>
              <a:t>);</a:t>
            </a:r>
          </a:p>
          <a:p>
            <a:pPr>
              <a:lnSpc>
                <a:spcPct val="120000"/>
              </a:lnSpc>
            </a:pPr>
            <a:endParaRPr lang="en" altLang="zh-CN" sz="1700" dirty="0"/>
          </a:p>
          <a:p>
            <a:pPr>
              <a:lnSpc>
                <a:spcPct val="120000"/>
              </a:lnSpc>
            </a:pPr>
            <a:r>
              <a:rPr lang="en" altLang="zh-CN" sz="1700" dirty="0"/>
              <a:t>assign </a:t>
            </a:r>
            <a:r>
              <a:rPr lang="en" altLang="zh-CN" sz="1700" dirty="0" err="1"/>
              <a:t>qb</a:t>
            </a:r>
            <a:r>
              <a:rPr lang="en" altLang="zh-CN" sz="1700" dirty="0"/>
              <a:t> = ~q;</a:t>
            </a:r>
          </a:p>
          <a:p>
            <a:pPr>
              <a:lnSpc>
                <a:spcPct val="120000"/>
              </a:lnSpc>
            </a:pPr>
            <a:r>
              <a:rPr lang="en" altLang="zh-CN" sz="1700" dirty="0"/>
              <a:t>always@(</a:t>
            </a:r>
            <a:r>
              <a:rPr lang="en" altLang="zh-CN" sz="1700" dirty="0" err="1"/>
              <a:t>posedge</a:t>
            </a:r>
            <a:r>
              <a:rPr lang="en" altLang="zh-CN" sz="1700" dirty="0"/>
              <a:t> </a:t>
            </a:r>
            <a:r>
              <a:rPr lang="en" altLang="zh-CN" sz="1700" dirty="0" err="1"/>
              <a:t>clk</a:t>
            </a:r>
            <a:r>
              <a:rPr lang="en" altLang="zh-CN" sz="1700" dirty="0"/>
              <a:t>)</a:t>
            </a:r>
          </a:p>
          <a:p>
            <a:pPr>
              <a:lnSpc>
                <a:spcPct val="120000"/>
              </a:lnSpc>
            </a:pPr>
            <a:r>
              <a:rPr lang="en" altLang="zh-CN" sz="1700" dirty="0"/>
              <a:t>begin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    </a:t>
            </a:r>
            <a:r>
              <a:rPr lang="en" altLang="zh-CN" sz="1700" dirty="0"/>
              <a:t>case(</a:t>
            </a:r>
            <a:r>
              <a:rPr lang="zh-CN" altLang="en-US" sz="1700" dirty="0"/>
              <a:t> </a:t>
            </a:r>
            <a:r>
              <a:rPr lang="en" altLang="zh-CN" sz="1700" dirty="0"/>
              <a:t>{r,</a:t>
            </a:r>
            <a:r>
              <a:rPr lang="zh-CN" altLang="en-US" sz="1700" dirty="0"/>
              <a:t> </a:t>
            </a:r>
            <a:r>
              <a:rPr lang="en" altLang="zh-CN" sz="1700" dirty="0"/>
              <a:t>s}</a:t>
            </a:r>
            <a:r>
              <a:rPr lang="zh-CN" altLang="en-US" sz="1700" dirty="0"/>
              <a:t> </a:t>
            </a:r>
            <a:r>
              <a:rPr lang="en" altLang="zh-CN" sz="1700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        </a:t>
            </a:r>
            <a:r>
              <a:rPr lang="en" altLang="zh-CN" sz="1700" dirty="0"/>
              <a:t>2'b00:  q &lt;= q;      //</a:t>
            </a:r>
            <a:r>
              <a:rPr lang="en" altLang="zh-CN" sz="1700" dirty="0" err="1"/>
              <a:t>r,s</a:t>
            </a:r>
            <a:r>
              <a:rPr lang="zh-CN" altLang="en-US" sz="1700" dirty="0"/>
              <a:t>同时为低电平，触发器保持状态不变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        </a:t>
            </a:r>
            <a:r>
              <a:rPr lang="en-US" altLang="zh-CN" sz="1700" dirty="0"/>
              <a:t>2‘</a:t>
            </a:r>
            <a:r>
              <a:rPr lang="en" altLang="zh-CN" sz="1700" dirty="0"/>
              <a:t>b01:  q &lt;= 1’b1; </a:t>
            </a:r>
            <a:r>
              <a:rPr lang="zh-CN" altLang="en-US" sz="1700" dirty="0"/>
              <a:t> </a:t>
            </a:r>
            <a:r>
              <a:rPr lang="en" altLang="zh-CN" sz="1700" dirty="0"/>
              <a:t>//</a:t>
            </a:r>
            <a:r>
              <a:rPr lang="zh-CN" altLang="en-US" sz="1700" dirty="0"/>
              <a:t>触发器置</a:t>
            </a:r>
            <a:r>
              <a:rPr lang="en-US" altLang="zh-CN" sz="1700" dirty="0"/>
              <a:t>1</a:t>
            </a:r>
            <a:r>
              <a:rPr lang="zh-CN" altLang="en-US" sz="1700" dirty="0"/>
              <a:t>状态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        </a:t>
            </a:r>
            <a:r>
              <a:rPr lang="en-US" altLang="zh-CN" sz="1700" dirty="0"/>
              <a:t>2'</a:t>
            </a:r>
            <a:r>
              <a:rPr lang="en" altLang="zh-CN" sz="1700" dirty="0"/>
              <a:t>b10:  q &lt;= 1'b0;   //</a:t>
            </a:r>
            <a:r>
              <a:rPr lang="zh-CN" altLang="en-US" sz="1700" dirty="0"/>
              <a:t>触发器置</a:t>
            </a:r>
            <a:r>
              <a:rPr lang="en-US" altLang="zh-CN" sz="1700" dirty="0"/>
              <a:t>0</a:t>
            </a:r>
            <a:r>
              <a:rPr lang="zh-CN" altLang="en-US" sz="1700" dirty="0"/>
              <a:t>状态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       </a:t>
            </a:r>
            <a:r>
              <a:rPr lang="en-US" altLang="zh-CN" sz="1700" dirty="0"/>
              <a:t>2'</a:t>
            </a:r>
            <a:r>
              <a:rPr lang="en" altLang="zh-CN" sz="1700" dirty="0"/>
              <a:t>b11:  q &lt;= 1'bx;   //</a:t>
            </a:r>
            <a:r>
              <a:rPr lang="en" altLang="zh-CN" sz="1700" dirty="0" err="1"/>
              <a:t>r,s</a:t>
            </a:r>
            <a:r>
              <a:rPr lang="zh-CN" altLang="en-US" sz="1700" dirty="0"/>
              <a:t>同时为高电平有效，逻辑矛盾，触发器为不定态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    </a:t>
            </a:r>
            <a:r>
              <a:rPr lang="en" altLang="zh-CN" sz="1700" dirty="0" err="1"/>
              <a:t>endcase</a:t>
            </a:r>
            <a:endParaRPr lang="en" altLang="zh-CN" sz="1700" dirty="0"/>
          </a:p>
          <a:p>
            <a:pPr>
              <a:lnSpc>
                <a:spcPct val="120000"/>
              </a:lnSpc>
            </a:pPr>
            <a:r>
              <a:rPr lang="en" altLang="zh-CN" sz="1700" dirty="0"/>
              <a:t>end</a:t>
            </a:r>
          </a:p>
          <a:p>
            <a:pPr>
              <a:lnSpc>
                <a:spcPct val="120000"/>
              </a:lnSpc>
            </a:pPr>
            <a:r>
              <a:rPr lang="en" altLang="zh-CN" sz="1700" dirty="0" err="1"/>
              <a:t>endmodule</a:t>
            </a:r>
            <a:endParaRPr lang="en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63983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2C16F30-5A06-204B-9E48-F7ECC3EDE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4.4.2 </a:t>
            </a:r>
            <a:r>
              <a:rPr lang="zh-CN" altLang="en-US" sz="3600" b="1"/>
              <a:t>钟控</a:t>
            </a:r>
            <a:r>
              <a:rPr lang="en-US" altLang="zh-CN" sz="3600" b="1"/>
              <a:t>D</a:t>
            </a:r>
            <a:r>
              <a:rPr lang="zh-CN" altLang="en-US" sz="3600" b="1"/>
              <a:t>触发器</a:t>
            </a:r>
          </a:p>
        </p:txBody>
      </p:sp>
      <p:sp>
        <p:nvSpPr>
          <p:cNvPr id="41986" name="Text Box 3">
            <a:extLst>
              <a:ext uri="{FF2B5EF4-FFF2-40B4-BE49-F238E27FC236}">
                <a16:creationId xmlns:a16="http://schemas.microsoft.com/office/drawing/2014/main" id="{3EA9B1A7-6945-2140-BA3A-029AB9452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365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钟控</a:t>
            </a:r>
            <a:r>
              <a:rPr lang="en-US" altLang="zh-CN" sz="2800" b="1"/>
              <a:t>D</a:t>
            </a:r>
            <a:r>
              <a:rPr lang="zh-CN" altLang="en-US" sz="2800" b="1"/>
              <a:t>触发器的结构</a:t>
            </a:r>
          </a:p>
        </p:txBody>
      </p:sp>
      <p:graphicFrame>
        <p:nvGraphicFramePr>
          <p:cNvPr id="41987" name="Object 15">
            <a:extLst>
              <a:ext uri="{FF2B5EF4-FFF2-40B4-BE49-F238E27FC236}">
                <a16:creationId xmlns:a16="http://schemas.microsoft.com/office/drawing/2014/main" id="{65315DA8-3BCE-7F49-8EA7-9F3AD1E11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1847850"/>
          <a:ext cx="50673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r:id="rId3" imgW="38188900" imgH="15328900" progId="Visio.Drawing.6">
                  <p:embed/>
                </p:oleObj>
              </mc:Choice>
              <mc:Fallback>
                <p:oleObj r:id="rId3" imgW="38188900" imgH="15328900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847850"/>
                        <a:ext cx="50673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16">
            <a:extLst>
              <a:ext uri="{FF2B5EF4-FFF2-40B4-BE49-F238E27FC236}">
                <a16:creationId xmlns:a16="http://schemas.microsoft.com/office/drawing/2014/main" id="{8BEA0243-26CF-6343-8CE6-617921E9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1600200" cy="19812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491D17A7-753F-6345-A476-F4CF0C45CF0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306888"/>
            <a:ext cx="3597275" cy="1066800"/>
            <a:chOff x="2918" y="3042"/>
            <a:chExt cx="2266" cy="672"/>
          </a:xfrm>
        </p:grpSpPr>
        <p:grpSp>
          <p:nvGrpSpPr>
            <p:cNvPr id="41995" name="Group 25">
              <a:extLst>
                <a:ext uri="{FF2B5EF4-FFF2-40B4-BE49-F238E27FC236}">
                  <a16:creationId xmlns:a16="http://schemas.microsoft.com/office/drawing/2014/main" id="{9FFEC40E-C326-1345-83A7-3D7066AF4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8" y="3042"/>
              <a:ext cx="2266" cy="672"/>
              <a:chOff x="1142" y="3042"/>
              <a:chExt cx="2506" cy="672"/>
            </a:xfrm>
          </p:grpSpPr>
          <p:sp>
            <p:nvSpPr>
              <p:cNvPr id="41997" name="Text Box 21">
                <a:extLst>
                  <a:ext uri="{FF2B5EF4-FFF2-40B4-BE49-F238E27FC236}">
                    <a16:creationId xmlns:a16="http://schemas.microsoft.com/office/drawing/2014/main" id="{495CE509-7356-384B-AEBB-E3D07A398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077"/>
                <a:ext cx="24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/>
                  <a:t>将时钟信号引入特征方程</a:t>
                </a:r>
              </a:p>
            </p:txBody>
          </p:sp>
          <p:sp>
            <p:nvSpPr>
              <p:cNvPr id="41998" name="Rectangle 22">
                <a:extLst>
                  <a:ext uri="{FF2B5EF4-FFF2-40B4-BE49-F238E27FC236}">
                    <a16:creationId xmlns:a16="http://schemas.microsoft.com/office/drawing/2014/main" id="{C17C35EA-AE48-CF45-9488-1803E86D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042"/>
                <a:ext cx="2496" cy="67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41996" name="Object 24">
              <a:extLst>
                <a:ext uri="{FF2B5EF4-FFF2-40B4-BE49-F238E27FC236}">
                  <a16:creationId xmlns:a16="http://schemas.microsoft.com/office/drawing/2014/main" id="{34469DA1-9F63-4A45-A80C-9443CFCC01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4" y="3375"/>
            <a:ext cx="168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5" name="Equation" r:id="rId5" imgW="32766000" imgH="5562600" progId="Equation.3">
                    <p:embed/>
                  </p:oleObj>
                </mc:Choice>
                <mc:Fallback>
                  <p:oleObj name="Equation" r:id="rId5" imgW="32766000" imgH="5562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3375"/>
                          <a:ext cx="1684" cy="286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F9C0C445-5E1E-8D48-AD95-D5D4E33F920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33850"/>
            <a:ext cx="3365500" cy="2571750"/>
            <a:chOff x="912" y="2604"/>
            <a:chExt cx="2120" cy="1620"/>
          </a:xfrm>
        </p:grpSpPr>
        <p:sp>
          <p:nvSpPr>
            <p:cNvPr id="41992" name="Text Box 7">
              <a:extLst>
                <a:ext uri="{FF2B5EF4-FFF2-40B4-BE49-F238E27FC236}">
                  <a16:creationId xmlns:a16="http://schemas.microsoft.com/office/drawing/2014/main" id="{A45875A5-0FD6-EB49-9E59-556E7451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04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2. </a:t>
              </a:r>
              <a:r>
                <a:rPr lang="zh-CN" altLang="en-US" sz="2800" b="1"/>
                <a:t>特征方程</a:t>
              </a:r>
            </a:p>
          </p:txBody>
        </p:sp>
        <p:sp>
          <p:nvSpPr>
            <p:cNvPr id="41993" name="Text Box 28">
              <a:extLst>
                <a:ext uri="{FF2B5EF4-FFF2-40B4-BE49-F238E27FC236}">
                  <a16:creationId xmlns:a16="http://schemas.microsoft.com/office/drawing/2014/main" id="{756867DC-26B3-A140-9421-891DDE6D4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880"/>
              <a:ext cx="18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CP=0, </a:t>
              </a:r>
              <a:r>
                <a:rPr lang="zh-CN" altLang="en-US" sz="2000" b="1">
                  <a:ea typeface="宋体" panose="02010600030101010101" pitchFamily="2" charset="-122"/>
                </a:rPr>
                <a:t>保持原状态</a:t>
              </a:r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CP=1, </a:t>
              </a:r>
              <a:r>
                <a:rPr lang="zh-CN" altLang="en-US" sz="2000" b="1">
                  <a:ea typeface="宋体" panose="02010600030101010101" pitchFamily="2" charset="-122"/>
                </a:rPr>
                <a:t>实现</a:t>
              </a:r>
              <a:r>
                <a:rPr lang="en-US" altLang="zh-CN" sz="2000" b="1">
                  <a:ea typeface="宋体" panose="02010600030101010101" pitchFamily="2" charset="-122"/>
                </a:rPr>
                <a:t>D</a:t>
              </a:r>
              <a:r>
                <a:rPr lang="zh-CN" altLang="en-US" sz="2000" b="1">
                  <a:ea typeface="宋体" panose="02010600030101010101" pitchFamily="2" charset="-122"/>
                </a:rPr>
                <a:t>触发器功能</a:t>
              </a:r>
              <a:r>
                <a:rPr lang="zh-CN" altLang="en-US" sz="2400" b="1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1994" name="Object 29">
              <a:extLst>
                <a:ext uri="{FF2B5EF4-FFF2-40B4-BE49-F238E27FC236}">
                  <a16:creationId xmlns:a16="http://schemas.microsoft.com/office/drawing/2014/main" id="{5A96CFB1-7CAE-E44F-8B50-A2596830D2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0" y="3372"/>
            <a:ext cx="1210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6" name="Equation" r:id="rId7" imgW="23114000" imgH="16383000" progId="Equation.3">
                    <p:embed/>
                  </p:oleObj>
                </mc:Choice>
                <mc:Fallback>
                  <p:oleObj name="Equation" r:id="rId7" imgW="23114000" imgH="163830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372"/>
                          <a:ext cx="1210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991" name="Picture 30">
            <a:extLst>
              <a:ext uri="{FF2B5EF4-FFF2-40B4-BE49-F238E27FC236}">
                <a16:creationId xmlns:a16="http://schemas.microsoft.com/office/drawing/2014/main" id="{89F6588A-B94E-1642-8C6E-AC6AFFCA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8900"/>
            <a:ext cx="242887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C241965D-B9C0-5544-8BAA-CFE869E5E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4.4.2 </a:t>
            </a:r>
            <a:r>
              <a:rPr lang="zh-CN" altLang="en-US" sz="3600" b="1"/>
              <a:t>钟控</a:t>
            </a:r>
            <a:r>
              <a:rPr lang="en-US" altLang="zh-CN" sz="3600" b="1"/>
              <a:t>D</a:t>
            </a:r>
            <a:r>
              <a:rPr lang="zh-CN" altLang="en-US" sz="3600" b="1"/>
              <a:t>触发器</a:t>
            </a:r>
          </a:p>
        </p:txBody>
      </p:sp>
      <p:sp>
        <p:nvSpPr>
          <p:cNvPr id="43010" name="Text Box 3">
            <a:extLst>
              <a:ext uri="{FF2B5EF4-FFF2-40B4-BE49-F238E27FC236}">
                <a16:creationId xmlns:a16="http://schemas.microsoft.com/office/drawing/2014/main" id="{3F8DE262-C4EC-F349-9868-EDC031D8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4011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3. </a:t>
            </a:r>
            <a:r>
              <a:rPr lang="zh-CN" altLang="en-US" sz="2800" b="1"/>
              <a:t>钟控</a:t>
            </a:r>
            <a:r>
              <a:rPr lang="en-US" altLang="zh-CN" sz="2800" b="1"/>
              <a:t>D</a:t>
            </a:r>
            <a:r>
              <a:rPr lang="zh-CN" altLang="en-US" sz="2800" b="1"/>
              <a:t>触发器的功能表</a:t>
            </a:r>
          </a:p>
        </p:txBody>
      </p:sp>
      <p:grpSp>
        <p:nvGrpSpPr>
          <p:cNvPr id="43011" name="Group 18">
            <a:extLst>
              <a:ext uri="{FF2B5EF4-FFF2-40B4-BE49-F238E27FC236}">
                <a16:creationId xmlns:a16="http://schemas.microsoft.com/office/drawing/2014/main" id="{7475CCFF-7774-D84A-86AF-A01D11D72F3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14800"/>
            <a:ext cx="1968500" cy="914400"/>
            <a:chOff x="912" y="2592"/>
            <a:chExt cx="1240" cy="576"/>
          </a:xfrm>
        </p:grpSpPr>
        <p:sp>
          <p:nvSpPr>
            <p:cNvPr id="43014" name="Text Box 8">
              <a:extLst>
                <a:ext uri="{FF2B5EF4-FFF2-40B4-BE49-F238E27FC236}">
                  <a16:creationId xmlns:a16="http://schemas.microsoft.com/office/drawing/2014/main" id="{6AABA534-950E-774E-97C4-66FD36C1A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2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4. </a:t>
              </a:r>
              <a:r>
                <a:rPr lang="zh-CN" altLang="en-US" sz="2800" b="1"/>
                <a:t>触发方式</a:t>
              </a:r>
            </a:p>
          </p:txBody>
        </p:sp>
        <p:sp>
          <p:nvSpPr>
            <p:cNvPr id="43015" name="Text Box 9">
              <a:extLst>
                <a:ext uri="{FF2B5EF4-FFF2-40B4-BE49-F238E27FC236}">
                  <a16:creationId xmlns:a16="http://schemas.microsoft.com/office/drawing/2014/main" id="{6434289B-1C20-6F4A-9C34-AAEC16B62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88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电平触发</a:t>
              </a:r>
              <a:r>
                <a:rPr lang="zh-CN" altLang="en-US" sz="24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aphicFrame>
        <p:nvGraphicFramePr>
          <p:cNvPr id="43012" name="Object 15">
            <a:extLst>
              <a:ext uri="{FF2B5EF4-FFF2-40B4-BE49-F238E27FC236}">
                <a16:creationId xmlns:a16="http://schemas.microsoft.com/office/drawing/2014/main" id="{713DEB16-0211-BF48-BC48-86CAB9986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267200"/>
          <a:ext cx="39624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r:id="rId3" imgW="38188900" imgH="15328900" progId="Visio.Drawing.6">
                  <p:embed/>
                </p:oleObj>
              </mc:Choice>
              <mc:Fallback>
                <p:oleObj r:id="rId3" imgW="38188900" imgH="15328900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396240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3" name="Picture 1033">
            <a:extLst>
              <a:ext uri="{FF2B5EF4-FFF2-40B4-BE49-F238E27FC236}">
                <a16:creationId xmlns:a16="http://schemas.microsoft.com/office/drawing/2014/main" id="{D2E8A995-BCB9-084D-8A79-24A966B7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41148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钟控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触发器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9632" y="1340768"/>
            <a:ext cx="7684343" cy="533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CN" sz="2200" dirty="0"/>
              <a:t>module </a:t>
            </a:r>
            <a:r>
              <a:rPr lang="en" altLang="zh-CN" sz="2200" dirty="0" err="1"/>
              <a:t>dff</a:t>
            </a:r>
            <a:r>
              <a:rPr lang="zh-CN" altLang="en-US" sz="2200" dirty="0"/>
              <a:t> </a:t>
            </a:r>
            <a:r>
              <a:rPr lang="en" altLang="zh-CN" sz="2200" dirty="0"/>
              <a:t>(	//</a:t>
            </a:r>
            <a:r>
              <a:rPr lang="zh-CN" altLang="en-US" sz="2200" dirty="0"/>
              <a:t>模块名及参数定义</a:t>
            </a:r>
          </a:p>
          <a:p>
            <a:pPr>
              <a:lnSpc>
                <a:spcPct val="120000"/>
              </a:lnSpc>
            </a:pPr>
            <a:r>
              <a:rPr lang="en" altLang="zh-CN" sz="2200" dirty="0"/>
              <a:t>input </a:t>
            </a:r>
            <a:r>
              <a:rPr lang="en" altLang="zh-CN" sz="2200" dirty="0" err="1"/>
              <a:t>clk,rst,d</a:t>
            </a:r>
            <a:r>
              <a:rPr lang="en" altLang="zh-CN" sz="2200" dirty="0"/>
              <a:t>,	</a:t>
            </a:r>
          </a:p>
          <a:p>
            <a:pPr>
              <a:lnSpc>
                <a:spcPct val="120000"/>
              </a:lnSpc>
            </a:pPr>
            <a:r>
              <a:rPr lang="en" altLang="zh-CN" sz="2200" dirty="0"/>
              <a:t>output </a:t>
            </a:r>
            <a:r>
              <a:rPr lang="en" altLang="zh-CN" sz="2200" dirty="0" err="1"/>
              <a:t>reg</a:t>
            </a:r>
            <a:r>
              <a:rPr lang="en" altLang="zh-CN" sz="2200" dirty="0"/>
              <a:t> q,</a:t>
            </a:r>
          </a:p>
          <a:p>
            <a:pPr>
              <a:lnSpc>
                <a:spcPct val="120000"/>
              </a:lnSpc>
            </a:pPr>
            <a:r>
              <a:rPr lang="en" altLang="zh-CN" sz="2200" dirty="0"/>
              <a:t>output wire </a:t>
            </a:r>
            <a:r>
              <a:rPr lang="en" altLang="zh-CN" sz="2200" dirty="0" err="1"/>
              <a:t>qb</a:t>
            </a:r>
            <a:endParaRPr lang="en" altLang="zh-CN" sz="2200" dirty="0"/>
          </a:p>
          <a:p>
            <a:pPr>
              <a:lnSpc>
                <a:spcPct val="120000"/>
              </a:lnSpc>
            </a:pPr>
            <a:r>
              <a:rPr lang="en" altLang="zh-CN" sz="2200" dirty="0"/>
              <a:t>);</a:t>
            </a:r>
          </a:p>
          <a:p>
            <a:pPr>
              <a:lnSpc>
                <a:spcPct val="120000"/>
              </a:lnSpc>
            </a:pPr>
            <a:endParaRPr lang="en" altLang="zh-CN" sz="2200" dirty="0"/>
          </a:p>
          <a:p>
            <a:pPr>
              <a:lnSpc>
                <a:spcPct val="120000"/>
              </a:lnSpc>
            </a:pPr>
            <a:r>
              <a:rPr lang="en" altLang="zh-CN" sz="2200" dirty="0"/>
              <a:t>assign </a:t>
            </a:r>
            <a:r>
              <a:rPr lang="en" altLang="zh-CN" sz="2200" dirty="0" err="1"/>
              <a:t>qb</a:t>
            </a:r>
            <a:r>
              <a:rPr lang="en" altLang="zh-CN" sz="2200" dirty="0"/>
              <a:t> = ~q;</a:t>
            </a:r>
          </a:p>
          <a:p>
            <a:pPr>
              <a:lnSpc>
                <a:spcPct val="120000"/>
              </a:lnSpc>
            </a:pPr>
            <a:r>
              <a:rPr lang="en" altLang="zh-CN" sz="2200" dirty="0"/>
              <a:t>always @( </a:t>
            </a:r>
            <a:r>
              <a:rPr lang="en" altLang="zh-CN" sz="2200" dirty="0" err="1"/>
              <a:t>posedge</a:t>
            </a:r>
            <a:r>
              <a:rPr lang="en" altLang="zh-CN" sz="2200" dirty="0"/>
              <a:t> </a:t>
            </a:r>
            <a:r>
              <a:rPr lang="en" altLang="zh-CN" sz="2200" dirty="0" err="1"/>
              <a:t>clk</a:t>
            </a:r>
            <a:r>
              <a:rPr lang="en" altLang="zh-CN" sz="2200" dirty="0"/>
              <a:t> )   //</a:t>
            </a:r>
            <a:r>
              <a:rPr lang="zh-CN" altLang="en-US" sz="2200" dirty="0"/>
              <a:t>只有</a:t>
            </a:r>
            <a:r>
              <a:rPr lang="en" altLang="zh-CN" sz="2200" dirty="0" err="1"/>
              <a:t>clk</a:t>
            </a:r>
            <a:r>
              <a:rPr lang="zh-CN" altLang="en-US" sz="2200" dirty="0"/>
              <a:t>上升沿时刻触发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</a:t>
            </a:r>
            <a:r>
              <a:rPr lang="en" altLang="zh-CN" sz="2200" dirty="0"/>
              <a:t>if</a:t>
            </a:r>
            <a:r>
              <a:rPr lang="zh-CN" altLang="en-US" sz="2200" dirty="0"/>
              <a:t> </a:t>
            </a:r>
            <a:r>
              <a:rPr lang="en" altLang="zh-CN" sz="2200" dirty="0"/>
              <a:t>(!</a:t>
            </a:r>
            <a:r>
              <a:rPr lang="en" altLang="zh-CN" sz="2200" dirty="0" err="1"/>
              <a:t>rst</a:t>
            </a:r>
            <a:r>
              <a:rPr lang="en" altLang="zh-CN" sz="2200" dirty="0"/>
              <a:t>)	</a:t>
            </a:r>
            <a:r>
              <a:rPr lang="zh-CN" altLang="en-US" sz="2200" dirty="0"/>
              <a:t>          </a:t>
            </a:r>
            <a:r>
              <a:rPr lang="en" altLang="zh-CN" sz="2200" dirty="0"/>
              <a:t>//</a:t>
            </a:r>
            <a:r>
              <a:rPr lang="zh-CN" altLang="en-US" sz="2200" dirty="0"/>
              <a:t>复位信号判断，低有效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   </a:t>
            </a:r>
            <a:r>
              <a:rPr lang="en" altLang="zh-CN" sz="2200" dirty="0"/>
              <a:t>q &lt;= 1‘b0;        </a:t>
            </a:r>
            <a:r>
              <a:rPr lang="zh-CN" altLang="en-US" sz="2200" dirty="0"/>
              <a:t>     </a:t>
            </a:r>
            <a:r>
              <a:rPr lang="en" altLang="zh-CN" sz="2200" dirty="0"/>
              <a:t>//</a:t>
            </a:r>
            <a:r>
              <a:rPr lang="zh-CN" altLang="en-US" sz="2200" dirty="0"/>
              <a:t>复位有效时清零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</a:t>
            </a:r>
            <a:r>
              <a:rPr lang="en" altLang="zh-CN" sz="2200" dirty="0"/>
              <a:t>else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   </a:t>
            </a:r>
            <a:r>
              <a:rPr lang="en" altLang="zh-CN" sz="2200" dirty="0"/>
              <a:t>q &lt;= d;           </a:t>
            </a:r>
            <a:r>
              <a:rPr lang="zh-CN" altLang="en-US" sz="2200" dirty="0"/>
              <a:t>      </a:t>
            </a:r>
            <a:r>
              <a:rPr lang="en" altLang="zh-CN" sz="2200" dirty="0"/>
              <a:t>//</a:t>
            </a:r>
            <a:r>
              <a:rPr lang="zh-CN" altLang="en-US" sz="2200" dirty="0"/>
              <a:t>触发时输出</a:t>
            </a:r>
            <a:r>
              <a:rPr lang="en" altLang="zh-CN" sz="2200" dirty="0"/>
              <a:t>q</a:t>
            </a:r>
            <a:r>
              <a:rPr lang="zh-CN" altLang="en-US" sz="2200" dirty="0"/>
              <a:t>值为输入</a:t>
            </a:r>
            <a:r>
              <a:rPr lang="en" altLang="zh-CN" sz="2200" dirty="0"/>
              <a:t>d</a:t>
            </a:r>
          </a:p>
          <a:p>
            <a:pPr>
              <a:lnSpc>
                <a:spcPct val="120000"/>
              </a:lnSpc>
            </a:pPr>
            <a:r>
              <a:rPr lang="en" altLang="zh-CN" sz="2200" dirty="0" err="1"/>
              <a:t>endmodule</a:t>
            </a:r>
            <a:endParaRPr lang="e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6053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40DD5A0E-45D5-584D-A4BC-483C20589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4.4.3 </a:t>
            </a:r>
            <a:r>
              <a:rPr lang="zh-CN" altLang="en-US" sz="3600" b="1"/>
              <a:t>锁存器</a:t>
            </a:r>
          </a:p>
        </p:txBody>
      </p:sp>
      <p:sp>
        <p:nvSpPr>
          <p:cNvPr id="44034" name="Text Box 4">
            <a:extLst>
              <a:ext uri="{FF2B5EF4-FFF2-40B4-BE49-F238E27FC236}">
                <a16:creationId xmlns:a16="http://schemas.microsoft.com/office/drawing/2014/main" id="{21EE337E-7396-804A-B5A0-AF2544B9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71600"/>
            <a:ext cx="7620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200" b="1">
                <a:ea typeface="楷体_GB2312" pitchFamily="49" charset="-122"/>
              </a:rPr>
              <a:t>        </a:t>
            </a:r>
            <a:r>
              <a:rPr lang="zh-CN" altLang="en-US" sz="2200" b="1">
                <a:ea typeface="楷体_GB2312" pitchFamily="49" charset="-122"/>
              </a:rPr>
              <a:t>在实际中，总线上的数据出现时间很短，但使用时间较长，就需要在数据出现时将数据先存储起来，以便以后使用，完成这种功能的部件称为</a:t>
            </a:r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锁存器</a:t>
            </a:r>
            <a:r>
              <a:rPr lang="en-US" altLang="zh-CN" sz="2200" b="1">
                <a:ea typeface="楷体_GB2312" pitchFamily="49" charset="-122"/>
              </a:rPr>
              <a:t>(Latch)</a:t>
            </a:r>
            <a:r>
              <a:rPr lang="zh-CN" altLang="en-US" sz="2200" b="1">
                <a:ea typeface="楷体_GB2312" pitchFamily="49" charset="-122"/>
              </a:rPr>
              <a:t>。</a:t>
            </a:r>
            <a:r>
              <a:rPr lang="zh-CN" altLang="en-US" sz="2400" b="1">
                <a:ea typeface="楷体_GB2312" pitchFamily="49" charset="-122"/>
              </a:rPr>
              <a:t> </a:t>
            </a:r>
            <a:endParaRPr lang="zh-CN" altLang="en-US" sz="2400" b="1">
              <a:solidFill>
                <a:srgbClr val="006600"/>
              </a:solidFill>
              <a:ea typeface="楷体_GB2312" pitchFamily="49" charset="-122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E1F5EFFB-ED8B-6A44-ADA7-A7A01F3C3B2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987675"/>
            <a:ext cx="7497763" cy="984250"/>
            <a:chOff x="864" y="1649"/>
            <a:chExt cx="4723" cy="620"/>
          </a:xfrm>
        </p:grpSpPr>
        <p:sp>
          <p:nvSpPr>
            <p:cNvPr id="44052" name="Text Box 6">
              <a:extLst>
                <a:ext uri="{FF2B5EF4-FFF2-40B4-BE49-F238E27FC236}">
                  <a16:creationId xmlns:a16="http://schemas.microsoft.com/office/drawing/2014/main" id="{7C11A213-3255-7148-BC00-28B832DBF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49"/>
              <a:ext cx="2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1.  8</a:t>
              </a:r>
              <a:r>
                <a:rPr lang="zh-CN" altLang="en-US" sz="2800" b="1"/>
                <a:t>位</a:t>
              </a:r>
              <a:r>
                <a:rPr lang="en-US" altLang="zh-CN" sz="2800" b="1"/>
                <a:t>D</a:t>
              </a:r>
              <a:r>
                <a:rPr lang="zh-CN" altLang="en-US" sz="2800" b="1"/>
                <a:t>锁存器</a:t>
              </a:r>
              <a:r>
                <a:rPr lang="en-US" altLang="zh-CN" sz="2800" b="1"/>
                <a:t>74LS373</a:t>
              </a:r>
              <a:r>
                <a:rPr lang="en-US" altLang="zh-CN" sz="2400" b="1"/>
                <a:t> </a:t>
              </a:r>
            </a:p>
          </p:txBody>
        </p:sp>
        <p:sp>
          <p:nvSpPr>
            <p:cNvPr id="44053" name="Text Box 7">
              <a:extLst>
                <a:ext uri="{FF2B5EF4-FFF2-40B4-BE49-F238E27FC236}">
                  <a16:creationId xmlns:a16="http://schemas.microsoft.com/office/drawing/2014/main" id="{41B4F1EE-8E37-A444-84D2-180FB314B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1958"/>
              <a:ext cx="449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b="1">
                  <a:ea typeface="宋体" panose="02010600030101010101" pitchFamily="2" charset="-122"/>
                </a:rPr>
                <a:t>将</a:t>
              </a:r>
              <a:r>
                <a:rPr lang="en-US" altLang="zh-CN" sz="2200" b="1">
                  <a:ea typeface="宋体" panose="02010600030101010101" pitchFamily="2" charset="-122"/>
                </a:rPr>
                <a:t>D</a:t>
              </a:r>
              <a:r>
                <a:rPr lang="zh-CN" altLang="en-US" sz="2200" b="1">
                  <a:ea typeface="宋体" panose="02010600030101010101" pitchFamily="2" charset="-122"/>
                </a:rPr>
                <a:t>触发器的时钟端连在一起，数据端仍各自保持独立。</a:t>
              </a: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1F2C04FB-8120-784E-AD24-3A6B5B12DE3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78313"/>
            <a:ext cx="2044700" cy="903287"/>
            <a:chOff x="864" y="2707"/>
            <a:chExt cx="1288" cy="569"/>
          </a:xfrm>
        </p:grpSpPr>
        <p:sp>
          <p:nvSpPr>
            <p:cNvPr id="44050" name="Text Box 14">
              <a:extLst>
                <a:ext uri="{FF2B5EF4-FFF2-40B4-BE49-F238E27FC236}">
                  <a16:creationId xmlns:a16="http://schemas.microsoft.com/office/drawing/2014/main" id="{3552DD1A-62BB-0445-BCBC-B5BCAE425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88"/>
              <a:ext cx="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电平触发</a:t>
              </a:r>
              <a:r>
                <a:rPr lang="zh-CN" altLang="en-US" sz="24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4051" name="Text Box 15">
              <a:extLst>
                <a:ext uri="{FF2B5EF4-FFF2-40B4-BE49-F238E27FC236}">
                  <a16:creationId xmlns:a16="http://schemas.microsoft.com/office/drawing/2014/main" id="{7DFC2A0F-DD97-E445-BF84-06D81A9E0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07"/>
              <a:ext cx="1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2. </a:t>
              </a:r>
              <a:r>
                <a:rPr lang="zh-CN" altLang="en-US" sz="2800" b="1"/>
                <a:t>触发方式</a:t>
              </a:r>
              <a:r>
                <a:rPr lang="zh-CN" altLang="en-US" sz="2400" b="1"/>
                <a:t> </a:t>
              </a:r>
            </a:p>
          </p:txBody>
        </p:sp>
      </p:grpSp>
      <p:sp>
        <p:nvSpPr>
          <p:cNvPr id="448530" name="Text Box 18">
            <a:extLst>
              <a:ext uri="{FF2B5EF4-FFF2-40B4-BE49-F238E27FC236}">
                <a16:creationId xmlns:a16="http://schemas.microsoft.com/office/drawing/2014/main" id="{576415BC-1400-2A4F-B484-EC703B93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5638800"/>
            <a:ext cx="275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3. </a:t>
            </a:r>
            <a:r>
              <a:rPr lang="zh-CN" altLang="en-US" sz="2800" b="1"/>
              <a:t>锁存器的应用</a:t>
            </a:r>
            <a:r>
              <a:rPr lang="zh-CN" altLang="en-US" sz="2400" b="1">
                <a:ea typeface="楷体_GB2312" pitchFamily="49" charset="-122"/>
              </a:rPr>
              <a:t> </a:t>
            </a:r>
          </a:p>
        </p:txBody>
      </p:sp>
      <p:grpSp>
        <p:nvGrpSpPr>
          <p:cNvPr id="51221" name="Group 1045">
            <a:extLst>
              <a:ext uri="{FF2B5EF4-FFF2-40B4-BE49-F238E27FC236}">
                <a16:creationId xmlns:a16="http://schemas.microsoft.com/office/drawing/2014/main" id="{357A6E2C-0A83-604A-812E-59D669C2F3E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343400"/>
            <a:ext cx="3440113" cy="2076450"/>
            <a:chOff x="3501" y="1632"/>
            <a:chExt cx="2167" cy="1308"/>
          </a:xfrm>
        </p:grpSpPr>
        <p:grpSp>
          <p:nvGrpSpPr>
            <p:cNvPr id="44040" name="Group 20">
              <a:extLst>
                <a:ext uri="{FF2B5EF4-FFF2-40B4-BE49-F238E27FC236}">
                  <a16:creationId xmlns:a16="http://schemas.microsoft.com/office/drawing/2014/main" id="{2526CD7E-7F98-DC47-8794-62C92AA1B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1632"/>
              <a:ext cx="2167" cy="1308"/>
              <a:chOff x="3501" y="1632"/>
              <a:chExt cx="2167" cy="1308"/>
            </a:xfrm>
          </p:grpSpPr>
          <p:grpSp>
            <p:nvGrpSpPr>
              <p:cNvPr id="44042" name="Group 16">
                <a:extLst>
                  <a:ext uri="{FF2B5EF4-FFF2-40B4-BE49-F238E27FC236}">
                    <a16:creationId xmlns:a16="http://schemas.microsoft.com/office/drawing/2014/main" id="{2AF9D159-571C-F04E-8E0B-2EDFFBFF67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1" y="1788"/>
                <a:ext cx="2167" cy="1152"/>
                <a:chOff x="1197" y="3024"/>
                <a:chExt cx="2167" cy="1152"/>
              </a:xfrm>
            </p:grpSpPr>
            <p:sp>
              <p:nvSpPr>
                <p:cNvPr id="44044" name="Text Box 8">
                  <a:extLst>
                    <a:ext uri="{FF2B5EF4-FFF2-40B4-BE49-F238E27FC236}">
                      <a16:creationId xmlns:a16="http://schemas.microsoft.com/office/drawing/2014/main" id="{BB777E4E-3AC9-7146-B8F2-55553A1ECD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7" y="3024"/>
                  <a:ext cx="2167" cy="11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ea typeface="宋体" panose="02010600030101010101" pitchFamily="2" charset="-122"/>
                    </a:rPr>
                    <a:t>输出控制</a:t>
                  </a:r>
                  <a:r>
                    <a:rPr lang="en-US" altLang="zh-CN" sz="1800" b="1">
                      <a:ea typeface="宋体" panose="02010600030101010101" pitchFamily="2" charset="-122"/>
                    </a:rPr>
                    <a:t>OE</a:t>
                  </a:r>
                  <a:r>
                    <a:rPr lang="en-US" altLang="zh-CN" sz="2000" b="1">
                      <a:ea typeface="宋体" panose="02010600030101010101" pitchFamily="2" charset="-122"/>
                    </a:rPr>
                    <a:t>   CP   D          Q</a:t>
                  </a:r>
                  <a:r>
                    <a:rPr lang="en-US" altLang="zh-CN" sz="2000" b="1" baseline="30000">
                      <a:ea typeface="宋体" panose="02010600030101010101" pitchFamily="2" charset="-122"/>
                    </a:rPr>
                    <a:t>n+1</a:t>
                  </a:r>
                  <a:endParaRPr lang="en-US" altLang="zh-CN" sz="2000" b="1">
                    <a:ea typeface="宋体" panose="02010600030101010101" pitchFamily="2" charset="-122"/>
                  </a:endParaRPr>
                </a:p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ea typeface="宋体" panose="02010600030101010101" pitchFamily="2" charset="-122"/>
                    </a:rPr>
                    <a:t>       0               1     1           1</a:t>
                  </a:r>
                </a:p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ea typeface="宋体" panose="02010600030101010101" pitchFamily="2" charset="-122"/>
                    </a:rPr>
                    <a:t>       0               1     0           0</a:t>
                  </a:r>
                </a:p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ea typeface="宋体" panose="02010600030101010101" pitchFamily="2" charset="-122"/>
                    </a:rPr>
                    <a:t>       0               0     </a:t>
                  </a:r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  <a:sym typeface="Symbol" pitchFamily="2" charset="2"/>
                    </a:rPr>
                    <a:t></a:t>
                  </a:r>
                  <a:r>
                    <a:rPr lang="en-US" altLang="zh-CN" sz="2000" b="1">
                      <a:ea typeface="宋体" panose="02010600030101010101" pitchFamily="2" charset="-122"/>
                    </a:rPr>
                    <a:t>           Q</a:t>
                  </a:r>
                  <a:r>
                    <a:rPr lang="en-US" altLang="zh-CN" sz="2000" b="1" baseline="30000">
                      <a:ea typeface="宋体" panose="02010600030101010101" pitchFamily="2" charset="-122"/>
                    </a:rPr>
                    <a:t>n</a:t>
                  </a:r>
                  <a:endParaRPr lang="en-US" altLang="zh-CN" sz="2000" b="1">
                    <a:ea typeface="宋体" panose="02010600030101010101" pitchFamily="2" charset="-122"/>
                  </a:endParaRPr>
                </a:p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ea typeface="宋体" panose="02010600030101010101" pitchFamily="2" charset="-122"/>
                    </a:rPr>
                    <a:t>       1               </a:t>
                  </a:r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  <a:sym typeface="Symbol" pitchFamily="2" charset="2"/>
                    </a:rPr>
                    <a:t></a:t>
                  </a:r>
                  <a:r>
                    <a:rPr lang="en-US" altLang="zh-CN" sz="2000" b="1">
                      <a:ea typeface="宋体" panose="02010600030101010101" pitchFamily="2" charset="-122"/>
                    </a:rPr>
                    <a:t>     </a:t>
                  </a:r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  <a:sym typeface="Symbol" pitchFamily="2" charset="2"/>
                    </a:rPr>
                    <a:t></a:t>
                  </a:r>
                  <a:r>
                    <a:rPr lang="en-US" altLang="zh-CN" sz="2000" b="1">
                      <a:ea typeface="宋体" panose="02010600030101010101" pitchFamily="2" charset="-122"/>
                    </a:rPr>
                    <a:t>          </a:t>
                  </a:r>
                  <a:r>
                    <a:rPr lang="zh-CN" altLang="en-US" sz="1600" b="1">
                      <a:ea typeface="宋体" panose="02010600030101010101" pitchFamily="2" charset="-122"/>
                    </a:rPr>
                    <a:t>高阻</a:t>
                  </a:r>
                </a:p>
              </p:txBody>
            </p:sp>
            <p:sp>
              <p:nvSpPr>
                <p:cNvPr id="44045" name="Line 9">
                  <a:extLst>
                    <a:ext uri="{FF2B5EF4-FFF2-40B4-BE49-F238E27FC236}">
                      <a16:creationId xmlns:a16="http://schemas.microsoft.com/office/drawing/2014/main" id="{98ECB620-3197-9040-91B9-1F151B8597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3" y="3072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46" name="Line 10">
                  <a:extLst>
                    <a:ext uri="{FF2B5EF4-FFF2-40B4-BE49-F238E27FC236}">
                      <a16:creationId xmlns:a16="http://schemas.microsoft.com/office/drawing/2014/main" id="{A423309D-7E23-FE4F-B8CD-EE4B0B6B3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9" y="3072"/>
                  <a:ext cx="20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47" name="Line 11">
                  <a:extLst>
                    <a:ext uri="{FF2B5EF4-FFF2-40B4-BE49-F238E27FC236}">
                      <a16:creationId xmlns:a16="http://schemas.microsoft.com/office/drawing/2014/main" id="{248DAE9E-EE79-544A-8363-AC2C5B367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9" y="4176"/>
                  <a:ext cx="20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48" name="Line 12">
                  <a:extLst>
                    <a:ext uri="{FF2B5EF4-FFF2-40B4-BE49-F238E27FC236}">
                      <a16:creationId xmlns:a16="http://schemas.microsoft.com/office/drawing/2014/main" id="{8564B0DF-3523-6342-8658-26F01BDCBE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9" y="3312"/>
                  <a:ext cx="20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49" name="Line 13">
                  <a:extLst>
                    <a:ext uri="{FF2B5EF4-FFF2-40B4-BE49-F238E27FC236}">
                      <a16:creationId xmlns:a16="http://schemas.microsoft.com/office/drawing/2014/main" id="{D88EFEB6-EE61-8349-92C4-94ED0A23C6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93" y="3072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43" name="Rectangle 17">
                <a:extLst>
                  <a:ext uri="{FF2B5EF4-FFF2-40B4-BE49-F238E27FC236}">
                    <a16:creationId xmlns:a16="http://schemas.microsoft.com/office/drawing/2014/main" id="{09791538-BFA9-644A-AC55-47A4625FD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16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200" b="1">
                    <a:ea typeface="宋体" panose="02010600030101010101" pitchFamily="2" charset="-122"/>
                  </a:rPr>
                  <a:t>表</a:t>
                </a:r>
                <a:r>
                  <a:rPr lang="en-US" altLang="zh-CN" sz="1200" b="1">
                    <a:ea typeface="宋体" panose="02010600030101010101" pitchFamily="2" charset="-122"/>
                  </a:rPr>
                  <a:t>4.4.3   8</a:t>
                </a:r>
                <a:r>
                  <a:rPr lang="zh-CN" altLang="en-US" sz="1200" b="1">
                    <a:ea typeface="宋体" panose="02010600030101010101" pitchFamily="2" charset="-122"/>
                  </a:rPr>
                  <a:t>位</a:t>
                </a:r>
                <a:r>
                  <a:rPr lang="en-US" altLang="zh-CN" sz="1200" b="1">
                    <a:ea typeface="宋体" panose="02010600030101010101" pitchFamily="2" charset="-122"/>
                  </a:rPr>
                  <a:t>D</a:t>
                </a:r>
                <a:r>
                  <a:rPr lang="zh-CN" altLang="en-US" sz="1200" b="1">
                    <a:ea typeface="宋体" panose="02010600030101010101" pitchFamily="2" charset="-122"/>
                  </a:rPr>
                  <a:t>锁存器</a:t>
                </a:r>
                <a:r>
                  <a:rPr lang="en-US" altLang="zh-CN" sz="1200" b="1">
                    <a:ea typeface="宋体" panose="02010600030101010101" pitchFamily="2" charset="-122"/>
                  </a:rPr>
                  <a:t>74LS373</a:t>
                </a:r>
                <a:r>
                  <a:rPr lang="zh-CN" altLang="en-US" sz="1200" b="1">
                    <a:ea typeface="宋体" panose="02010600030101010101" pitchFamily="2" charset="-122"/>
                  </a:rPr>
                  <a:t>功能表 </a:t>
                </a:r>
              </a:p>
            </p:txBody>
          </p:sp>
        </p:grpSp>
        <p:sp>
          <p:nvSpPr>
            <p:cNvPr id="44041" name="Line 1044">
              <a:extLst>
                <a:ext uri="{FF2B5EF4-FFF2-40B4-BE49-F238E27FC236}">
                  <a16:creationId xmlns:a16="http://schemas.microsoft.com/office/drawing/2014/main" id="{52E47F22-7A03-CE49-A339-DE71F6051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51222" name="Picture 1046">
            <a:extLst>
              <a:ext uri="{FF2B5EF4-FFF2-40B4-BE49-F238E27FC236}">
                <a16:creationId xmlns:a16="http://schemas.microsoft.com/office/drawing/2014/main" id="{85EAC65A-9661-1044-A9ED-F28C5528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60838"/>
            <a:ext cx="1752600" cy="13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78A981D8-D89B-C644-9D26-FC928C94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/>
              <a:t>学习要点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5561101C-BA23-1C4E-8D0F-0CED62DE1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123112" cy="4724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000" b="1"/>
              <a:t>掌握各种触发器的</a:t>
            </a:r>
            <a:r>
              <a:rPr lang="zh-CN" altLang="en-US" sz="3000" b="1">
                <a:solidFill>
                  <a:schemeClr val="hlink"/>
                </a:solidFill>
              </a:rPr>
              <a:t>特征方程</a:t>
            </a:r>
            <a:r>
              <a:rPr lang="en-US" altLang="zh-CN" sz="3000" b="1"/>
              <a:t>(</a:t>
            </a:r>
            <a:r>
              <a:rPr lang="zh-CN" altLang="en-US" sz="3000" b="1"/>
              <a:t>状态方程</a:t>
            </a:r>
            <a:r>
              <a:rPr lang="en-US" altLang="zh-CN" sz="3000" b="1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000" b="1"/>
              <a:t>熟悉主从触发器的一次翻转现象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000" b="1"/>
              <a:t>掌握各种钟控触发方式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ea typeface="隶书" panose="02010509060101010101" pitchFamily="49" charset="-122"/>
              </a:rPr>
              <a:t>电平触发：高电平、低电平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ea typeface="隶书" panose="02010509060101010101" pitchFamily="49" charset="-122"/>
              </a:rPr>
              <a:t>边沿触发：上升沿、下降沿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000" b="1"/>
              <a:t>掌握触发器功能之间的转换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D6EA2633-C12E-3842-AD6C-B83D4764C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4.4.3 </a:t>
            </a:r>
            <a:r>
              <a:rPr lang="zh-CN" altLang="en-US" sz="3600" b="1"/>
              <a:t>锁存器</a:t>
            </a:r>
          </a:p>
        </p:txBody>
      </p:sp>
      <p:graphicFrame>
        <p:nvGraphicFramePr>
          <p:cNvPr id="45058" name="Object 5">
            <a:extLst>
              <a:ext uri="{FF2B5EF4-FFF2-40B4-BE49-F238E27FC236}">
                <a16:creationId xmlns:a16="http://schemas.microsoft.com/office/drawing/2014/main" id="{6D6C617B-3B9B-1E43-AC98-E17C42F86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784350"/>
          <a:ext cx="59436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r:id="rId3" imgW="36385500" imgH="27597100" progId="Visio.Drawing.6">
                  <p:embed/>
                </p:oleObj>
              </mc:Choice>
              <mc:Fallback>
                <p:oleObj r:id="rId3" imgW="36385500" imgH="275971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84350"/>
                        <a:ext cx="59436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6">
            <a:extLst>
              <a:ext uri="{FF2B5EF4-FFF2-40B4-BE49-F238E27FC236}">
                <a16:creationId xmlns:a16="http://schemas.microsoft.com/office/drawing/2014/main" id="{C70A4B67-1ACA-784D-A8AC-506FD018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69050"/>
            <a:ext cx="3802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图</a:t>
            </a:r>
            <a:r>
              <a:rPr lang="en-US" altLang="zh-CN" sz="1600" b="1">
                <a:ea typeface="宋体" panose="02010600030101010101" pitchFamily="2" charset="-122"/>
              </a:rPr>
              <a:t>4.4.3   </a:t>
            </a:r>
            <a:r>
              <a:rPr lang="zh-CN" altLang="en-US" sz="1600" b="1">
                <a:ea typeface="宋体" panose="02010600030101010101" pitchFamily="2" charset="-122"/>
              </a:rPr>
              <a:t>由</a:t>
            </a:r>
            <a:r>
              <a:rPr lang="en-US" altLang="zh-CN" sz="1600" b="1">
                <a:ea typeface="宋体" panose="02010600030101010101" pitchFamily="2" charset="-122"/>
              </a:rPr>
              <a:t>74LS373</a:t>
            </a:r>
            <a:r>
              <a:rPr lang="zh-CN" altLang="en-US" sz="1600" b="1">
                <a:ea typeface="宋体" panose="02010600030101010101" pitchFamily="2" charset="-122"/>
              </a:rPr>
              <a:t>构成双向数据锁存器 </a:t>
            </a:r>
          </a:p>
        </p:txBody>
      </p:sp>
      <p:sp>
        <p:nvSpPr>
          <p:cNvPr id="45060" name="Text Box 7">
            <a:extLst>
              <a:ext uri="{FF2B5EF4-FFF2-40B4-BE49-F238E27FC236}">
                <a16:creationId xmlns:a16="http://schemas.microsoft.com/office/drawing/2014/main" id="{F72794F5-E555-8949-B170-0AAB8E599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37160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/>
              <a:t>3. </a:t>
            </a:r>
            <a:r>
              <a:rPr lang="zh-CN" altLang="en-US" sz="2400" b="1"/>
              <a:t>锁存器的应用</a:t>
            </a:r>
            <a:r>
              <a:rPr lang="zh-CN" altLang="en-US" sz="2400" b="1">
                <a:ea typeface="楷体_GB2312" pitchFamily="49" charset="-122"/>
              </a:rPr>
              <a:t> </a:t>
            </a: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F8153CD6-738B-3245-A1AD-81BAB904A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113" y="198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4AB4AE99-8174-7546-A124-0EF356C97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188" y="61166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390826B-2753-DC43-8EEC-ABD3363BC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4.4.4 </a:t>
            </a:r>
            <a:r>
              <a:rPr lang="zh-CN" altLang="en-US" sz="3600" b="1"/>
              <a:t>钟控</a:t>
            </a:r>
            <a:r>
              <a:rPr lang="en-US" altLang="zh-CN" sz="3600" b="1"/>
              <a:t>JK</a:t>
            </a:r>
            <a:r>
              <a:rPr lang="zh-CN" altLang="en-US" sz="3600" b="1"/>
              <a:t>触发器</a:t>
            </a:r>
          </a:p>
        </p:txBody>
      </p:sp>
      <p:sp>
        <p:nvSpPr>
          <p:cNvPr id="46082" name="Text Box 4">
            <a:extLst>
              <a:ext uri="{FF2B5EF4-FFF2-40B4-BE49-F238E27FC236}">
                <a16:creationId xmlns:a16="http://schemas.microsoft.com/office/drawing/2014/main" id="{E89B1596-41C4-E545-B448-C675FBD0C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385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钟控</a:t>
            </a:r>
            <a:r>
              <a:rPr lang="en-US" altLang="zh-CN" sz="2800" b="1"/>
              <a:t>JK</a:t>
            </a:r>
            <a:r>
              <a:rPr lang="zh-CN" altLang="en-US" sz="2800" b="1"/>
              <a:t>触发器的结构</a:t>
            </a:r>
          </a:p>
        </p:txBody>
      </p:sp>
      <p:graphicFrame>
        <p:nvGraphicFramePr>
          <p:cNvPr id="46083" name="Object 18">
            <a:extLst>
              <a:ext uri="{FF2B5EF4-FFF2-40B4-BE49-F238E27FC236}">
                <a16:creationId xmlns:a16="http://schemas.microsoft.com/office/drawing/2014/main" id="{ADC823A8-2964-B740-A9C4-970F5D8CA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012950"/>
          <a:ext cx="21796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3" imgW="28676600" imgH="5854700" progId="Equation.3">
                  <p:embed/>
                </p:oleObj>
              </mc:Choice>
              <mc:Fallback>
                <p:oleObj name="Equation" r:id="rId3" imgW="28676600" imgH="5854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012950"/>
                        <a:ext cx="21796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20">
            <a:extLst>
              <a:ext uri="{FF2B5EF4-FFF2-40B4-BE49-F238E27FC236}">
                <a16:creationId xmlns:a16="http://schemas.microsoft.com/office/drawing/2014/main" id="{316B374D-DC2A-9F4A-AC63-9E83E27B2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5725" y="2524125"/>
          <a:ext cx="26320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5" imgW="32473900" imgH="18427700" progId="Equation.3">
                  <p:embed/>
                </p:oleObj>
              </mc:Choice>
              <mc:Fallback>
                <p:oleObj name="Equation" r:id="rId5" imgW="32473900" imgH="18427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2524125"/>
                        <a:ext cx="263207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447D3A45-EEF6-7647-8C53-8D5DDFA228F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572000"/>
            <a:ext cx="7543800" cy="1905000"/>
            <a:chOff x="912" y="2880"/>
            <a:chExt cx="4752" cy="1200"/>
          </a:xfrm>
        </p:grpSpPr>
        <p:sp>
          <p:nvSpPr>
            <p:cNvPr id="46091" name="Text Box 5">
              <a:extLst>
                <a:ext uri="{FF2B5EF4-FFF2-40B4-BE49-F238E27FC236}">
                  <a16:creationId xmlns:a16="http://schemas.microsoft.com/office/drawing/2014/main" id="{D043FE00-C34F-AF45-84B6-2A0A21648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80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2. </a:t>
              </a:r>
              <a:r>
                <a:rPr lang="zh-CN" altLang="en-US" sz="2800" b="1"/>
                <a:t>特征方程</a:t>
              </a:r>
            </a:p>
          </p:txBody>
        </p:sp>
        <p:sp>
          <p:nvSpPr>
            <p:cNvPr id="46092" name="Text Box 13">
              <a:extLst>
                <a:ext uri="{FF2B5EF4-FFF2-40B4-BE49-F238E27FC236}">
                  <a16:creationId xmlns:a16="http://schemas.microsoft.com/office/drawing/2014/main" id="{50D6D7B4-17E2-C24A-95DE-455C75D9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68"/>
              <a:ext cx="2129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CP=0, </a:t>
              </a:r>
              <a:r>
                <a:rPr lang="zh-CN" altLang="en-US" sz="2000" b="1">
                  <a:ea typeface="宋体" panose="02010600030101010101" pitchFamily="2" charset="-122"/>
                </a:rPr>
                <a:t>保持原状态</a:t>
              </a:r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CP=1, </a:t>
              </a:r>
              <a:r>
                <a:rPr lang="zh-CN" altLang="en-US" sz="2000" b="1">
                  <a:ea typeface="宋体" panose="02010600030101010101" pitchFamily="2" charset="-122"/>
                </a:rPr>
                <a:t>实现</a:t>
              </a:r>
              <a:r>
                <a:rPr lang="en-US" altLang="zh-CN" sz="2000" b="1">
                  <a:ea typeface="宋体" panose="02010600030101010101" pitchFamily="2" charset="-122"/>
                </a:rPr>
                <a:t>JK</a:t>
              </a:r>
              <a:r>
                <a:rPr lang="zh-CN" altLang="en-US" sz="2000" b="1">
                  <a:ea typeface="宋体" panose="02010600030101010101" pitchFamily="2" charset="-122"/>
                </a:rPr>
                <a:t>触发器的功能</a:t>
              </a:r>
              <a:r>
                <a:rPr lang="zh-CN" altLang="en-US" sz="2400" b="1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6093" name="Object 22">
              <a:extLst>
                <a:ext uri="{FF2B5EF4-FFF2-40B4-BE49-F238E27FC236}">
                  <a16:creationId xmlns:a16="http://schemas.microsoft.com/office/drawing/2014/main" id="{32956ED5-18C6-2044-8785-C6F7769B68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774"/>
            <a:ext cx="134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6" name="Equation" r:id="rId7" imgW="26035000" imgH="5854700" progId="Equation.3">
                    <p:embed/>
                  </p:oleObj>
                </mc:Choice>
                <mc:Fallback>
                  <p:oleObj name="Equation" r:id="rId7" imgW="26035000" imgH="5854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774"/>
                          <a:ext cx="134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94" name="Group 30">
              <a:extLst>
                <a:ext uri="{FF2B5EF4-FFF2-40B4-BE49-F238E27FC236}">
                  <a16:creationId xmlns:a16="http://schemas.microsoft.com/office/drawing/2014/main" id="{545B3D81-E141-254A-A84C-200D19981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022"/>
              <a:ext cx="2400" cy="672"/>
              <a:chOff x="3264" y="3022"/>
              <a:chExt cx="2400" cy="672"/>
            </a:xfrm>
          </p:grpSpPr>
          <p:grpSp>
            <p:nvGrpSpPr>
              <p:cNvPr id="46095" name="Group 9">
                <a:extLst>
                  <a:ext uri="{FF2B5EF4-FFF2-40B4-BE49-F238E27FC236}">
                    <a16:creationId xmlns:a16="http://schemas.microsoft.com/office/drawing/2014/main" id="{A9DFABAC-DF7A-6B44-BB30-34BD9F1308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3022"/>
                <a:ext cx="2400" cy="672"/>
                <a:chOff x="1142" y="3045"/>
                <a:chExt cx="2506" cy="672"/>
              </a:xfrm>
            </p:grpSpPr>
            <p:sp>
              <p:nvSpPr>
                <p:cNvPr id="46097" name="Text Box 10">
                  <a:extLst>
                    <a:ext uri="{FF2B5EF4-FFF2-40B4-BE49-F238E27FC236}">
                      <a16:creationId xmlns:a16="http://schemas.microsoft.com/office/drawing/2014/main" id="{C571A6FF-2522-E74A-B716-BA42A17470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2" y="3077"/>
                  <a:ext cx="23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2400" b="1"/>
                    <a:t>将时钟信号引入特征方程</a:t>
                  </a:r>
                </a:p>
              </p:txBody>
            </p:sp>
            <p:sp>
              <p:nvSpPr>
                <p:cNvPr id="46098" name="Rectangle 11">
                  <a:extLst>
                    <a:ext uri="{FF2B5EF4-FFF2-40B4-BE49-F238E27FC236}">
                      <a16:creationId xmlns:a16="http://schemas.microsoft.com/office/drawing/2014/main" id="{2341E1D8-6D45-CB48-AC0A-0986123A1A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045"/>
                  <a:ext cx="2496" cy="672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46096" name="Object 23">
                <a:extLst>
                  <a:ext uri="{FF2B5EF4-FFF2-40B4-BE49-F238E27FC236}">
                    <a16:creationId xmlns:a16="http://schemas.microsoft.com/office/drawing/2014/main" id="{1E7AD2E3-0B1C-C640-A3B2-F29DE5994F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3342"/>
              <a:ext cx="2300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27" name="公式" r:id="rId9" imgW="47980600" imgH="5854700" progId="Equation.3">
                      <p:embed/>
                    </p:oleObj>
                  </mc:Choice>
                  <mc:Fallback>
                    <p:oleObj name="公式" r:id="rId9" imgW="47980600" imgH="58547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342"/>
                            <a:ext cx="2300" cy="284"/>
                          </a:xfrm>
                          <a:prstGeom prst="rect">
                            <a:avLst/>
                          </a:prstGeom>
                          <a:solidFill>
                            <a:srgbClr val="CCFFCC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6086" name="Group 28">
            <a:extLst>
              <a:ext uri="{FF2B5EF4-FFF2-40B4-BE49-F238E27FC236}">
                <a16:creationId xmlns:a16="http://schemas.microsoft.com/office/drawing/2014/main" id="{A8E125AC-BADB-D04A-8A3A-1DE76AC154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81200"/>
            <a:ext cx="5759450" cy="2319338"/>
            <a:chOff x="432" y="1248"/>
            <a:chExt cx="3628" cy="1461"/>
          </a:xfrm>
        </p:grpSpPr>
        <p:graphicFrame>
          <p:nvGraphicFramePr>
            <p:cNvPr id="46087" name="Object 15">
              <a:extLst>
                <a:ext uri="{FF2B5EF4-FFF2-40B4-BE49-F238E27FC236}">
                  <a16:creationId xmlns:a16="http://schemas.microsoft.com/office/drawing/2014/main" id="{E7D413C9-8053-BC4A-AAE4-ECAFE867F2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248"/>
            <a:ext cx="3408" cy="1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8" r:id="rId11" imgW="35496500" imgH="14300200" progId="Visio.Drawing.6">
                    <p:embed/>
                  </p:oleObj>
                </mc:Choice>
                <mc:Fallback>
                  <p:oleObj r:id="rId11" imgW="35496500" imgH="14300200" progId="Visio.Drawing.6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48"/>
                          <a:ext cx="3408" cy="1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Rectangle 17">
              <a:extLst>
                <a:ext uri="{FF2B5EF4-FFF2-40B4-BE49-F238E27FC236}">
                  <a16:creationId xmlns:a16="http://schemas.microsoft.com/office/drawing/2014/main" id="{F6B685D1-F7C0-DC49-ADDD-2005A617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44"/>
              <a:ext cx="1248" cy="129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Text Box 26">
              <a:extLst>
                <a:ext uri="{FF2B5EF4-FFF2-40B4-BE49-F238E27FC236}">
                  <a16:creationId xmlns:a16="http://schemas.microsoft.com/office/drawing/2014/main" id="{7FD95161-602B-5D46-9DA6-2B9355F7C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6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n+1</a:t>
              </a:r>
            </a:p>
          </p:txBody>
        </p:sp>
        <p:sp>
          <p:nvSpPr>
            <p:cNvPr id="46090" name="Text Box 27">
              <a:extLst>
                <a:ext uri="{FF2B5EF4-FFF2-40B4-BE49-F238E27FC236}">
                  <a16:creationId xmlns:a16="http://schemas.microsoft.com/office/drawing/2014/main" id="{BA5B09A0-36E7-7F4B-BFCE-096990668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18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n+1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D6C7591-67BC-2A42-8ABB-4A5788251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4.4.4 </a:t>
            </a:r>
            <a:r>
              <a:rPr lang="zh-CN" altLang="en-US" sz="3600" b="1"/>
              <a:t>钟控</a:t>
            </a:r>
            <a:r>
              <a:rPr lang="en-US" altLang="zh-CN" sz="3600" b="1"/>
              <a:t>JK</a:t>
            </a:r>
            <a:r>
              <a:rPr lang="zh-CN" altLang="en-US" sz="3600" b="1"/>
              <a:t>触发器</a:t>
            </a:r>
          </a:p>
        </p:txBody>
      </p:sp>
      <p:sp>
        <p:nvSpPr>
          <p:cNvPr id="47106" name="Text Box 3">
            <a:extLst>
              <a:ext uri="{FF2B5EF4-FFF2-40B4-BE49-F238E27FC236}">
                <a16:creationId xmlns:a16="http://schemas.microsoft.com/office/drawing/2014/main" id="{7838E956-1045-8D4C-8CBB-A27F4228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420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3. </a:t>
            </a:r>
            <a:r>
              <a:rPr lang="zh-CN" altLang="en-US" sz="2800" b="1"/>
              <a:t>钟控</a:t>
            </a:r>
            <a:r>
              <a:rPr lang="en-US" altLang="zh-CN" sz="2800" b="1"/>
              <a:t>JK</a:t>
            </a:r>
            <a:r>
              <a:rPr lang="zh-CN" altLang="en-US" sz="2800" b="1"/>
              <a:t>触发器的功能表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7465FE45-16ED-7B44-AC49-75EC23562B3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410200"/>
            <a:ext cx="1968500" cy="914400"/>
            <a:chOff x="912" y="3024"/>
            <a:chExt cx="1240" cy="576"/>
          </a:xfrm>
        </p:grpSpPr>
        <p:sp>
          <p:nvSpPr>
            <p:cNvPr id="47114" name="Text Box 4">
              <a:extLst>
                <a:ext uri="{FF2B5EF4-FFF2-40B4-BE49-F238E27FC236}">
                  <a16:creationId xmlns:a16="http://schemas.microsoft.com/office/drawing/2014/main" id="{3D821AC2-A626-0245-B3F6-4D0E54D71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24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4. </a:t>
              </a:r>
              <a:r>
                <a:rPr lang="zh-CN" altLang="en-US" sz="2800" b="1"/>
                <a:t>触发方式</a:t>
              </a:r>
            </a:p>
          </p:txBody>
        </p:sp>
        <p:sp>
          <p:nvSpPr>
            <p:cNvPr id="47115" name="Text Box 5">
              <a:extLst>
                <a:ext uri="{FF2B5EF4-FFF2-40B4-BE49-F238E27FC236}">
                  <a16:creationId xmlns:a16="http://schemas.microsoft.com/office/drawing/2014/main" id="{D0663184-EC5B-9F40-B930-AB85B797E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312"/>
              <a:ext cx="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电平触发</a:t>
              </a:r>
              <a:r>
                <a:rPr lang="zh-CN" altLang="en-US" sz="24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7108" name="Group 18">
            <a:extLst>
              <a:ext uri="{FF2B5EF4-FFF2-40B4-BE49-F238E27FC236}">
                <a16:creationId xmlns:a16="http://schemas.microsoft.com/office/drawing/2014/main" id="{E9382CA8-AA27-BF44-8250-D4A58AA5765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17525"/>
            <a:ext cx="3149600" cy="1235075"/>
            <a:chOff x="3633" y="96"/>
            <a:chExt cx="1984" cy="778"/>
          </a:xfrm>
        </p:grpSpPr>
        <p:graphicFrame>
          <p:nvGraphicFramePr>
            <p:cNvPr id="47110" name="Object 15">
              <a:extLst>
                <a:ext uri="{FF2B5EF4-FFF2-40B4-BE49-F238E27FC236}">
                  <a16:creationId xmlns:a16="http://schemas.microsoft.com/office/drawing/2014/main" id="{8E247C9E-E212-9D4C-ADB4-EC82E855B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3" y="96"/>
            <a:ext cx="1814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1" r:id="rId3" imgW="35496500" imgH="14300200" progId="Visio.Drawing.6">
                    <p:embed/>
                  </p:oleObj>
                </mc:Choice>
                <mc:Fallback>
                  <p:oleObj r:id="rId3" imgW="35496500" imgH="14300200" progId="Visio.Drawing.6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96"/>
                          <a:ext cx="1814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" name="Rectangle 17">
              <a:extLst>
                <a:ext uri="{FF2B5EF4-FFF2-40B4-BE49-F238E27FC236}">
                  <a16:creationId xmlns:a16="http://schemas.microsoft.com/office/drawing/2014/main" id="{7337D930-AB88-8743-8985-A63361E8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4"/>
              <a:ext cx="664" cy="69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Text Box 26">
              <a:extLst>
                <a:ext uri="{FF2B5EF4-FFF2-40B4-BE49-F238E27FC236}">
                  <a16:creationId xmlns:a16="http://schemas.microsoft.com/office/drawing/2014/main" id="{05137181-9ACA-5342-B5DA-631C2626B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182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n+1</a:t>
              </a:r>
            </a:p>
          </p:txBody>
        </p:sp>
        <p:sp>
          <p:nvSpPr>
            <p:cNvPr id="47113" name="Text Box 27">
              <a:extLst>
                <a:ext uri="{FF2B5EF4-FFF2-40B4-BE49-F238E27FC236}">
                  <a16:creationId xmlns:a16="http://schemas.microsoft.com/office/drawing/2014/main" id="{5A0EBA64-C647-F74E-82D1-8CD24B092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566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n+1</a:t>
              </a:r>
            </a:p>
          </p:txBody>
        </p:sp>
      </p:grpSp>
      <p:pic>
        <p:nvPicPr>
          <p:cNvPr id="47109" name="Picture 19">
            <a:extLst>
              <a:ext uri="{FF2B5EF4-FFF2-40B4-BE49-F238E27FC236}">
                <a16:creationId xmlns:a16="http://schemas.microsoft.com/office/drawing/2014/main" id="{059F684B-89D9-0748-B690-491F78A9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334000" cy="332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钟控</a:t>
            </a:r>
            <a:r>
              <a:rPr lang="en-US" altLang="zh-CN" sz="3600" b="1" dirty="0"/>
              <a:t>JK</a:t>
            </a:r>
            <a:r>
              <a:rPr lang="zh-CN" altLang="en-US" sz="3600" b="1" dirty="0"/>
              <a:t>触发器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9632" y="1340768"/>
            <a:ext cx="7684343" cy="549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CN" sz="1400" dirty="0"/>
              <a:t>module </a:t>
            </a:r>
            <a:r>
              <a:rPr lang="en" altLang="zh-CN" sz="1400" dirty="0" err="1"/>
              <a:t>jk_ff</a:t>
            </a:r>
            <a:r>
              <a:rPr lang="zh-CN" altLang="en-US" sz="1400" dirty="0"/>
              <a:t> </a:t>
            </a:r>
            <a:r>
              <a:rPr lang="en" altLang="zh-CN" sz="1400" dirty="0"/>
              <a:t>(	//</a:t>
            </a:r>
            <a:r>
              <a:rPr lang="zh-CN" altLang="en-US" sz="1400" dirty="0"/>
              <a:t>模块名及参数定义</a:t>
            </a:r>
          </a:p>
          <a:p>
            <a:pPr>
              <a:lnSpc>
                <a:spcPct val="120000"/>
              </a:lnSpc>
            </a:pPr>
            <a:r>
              <a:rPr lang="en" altLang="zh-CN" sz="1400" dirty="0"/>
              <a:t>input </a:t>
            </a:r>
            <a:r>
              <a:rPr lang="en" altLang="zh-CN" sz="1400" dirty="0" err="1"/>
              <a:t>clk,j,k,rst,set</a:t>
            </a:r>
            <a:r>
              <a:rPr lang="en" altLang="zh-CN" sz="1400" dirty="0"/>
              <a:t>,	</a:t>
            </a:r>
          </a:p>
          <a:p>
            <a:pPr>
              <a:lnSpc>
                <a:spcPct val="120000"/>
              </a:lnSpc>
            </a:pPr>
            <a:r>
              <a:rPr lang="en" altLang="zh-CN" sz="1400" dirty="0"/>
              <a:t>output </a:t>
            </a:r>
            <a:r>
              <a:rPr lang="en" altLang="zh-CN" sz="1400" dirty="0" err="1"/>
              <a:t>reg</a:t>
            </a:r>
            <a:r>
              <a:rPr lang="en" altLang="zh-CN" sz="1400" dirty="0"/>
              <a:t> q,</a:t>
            </a:r>
          </a:p>
          <a:p>
            <a:pPr>
              <a:lnSpc>
                <a:spcPct val="120000"/>
              </a:lnSpc>
            </a:pPr>
            <a:r>
              <a:rPr lang="en" altLang="zh-CN" sz="1400" dirty="0"/>
              <a:t>output wire </a:t>
            </a:r>
            <a:r>
              <a:rPr lang="en" altLang="zh-CN" sz="1400" dirty="0" err="1"/>
              <a:t>qb</a:t>
            </a:r>
            <a:endParaRPr lang="en" altLang="zh-CN" sz="1400" dirty="0"/>
          </a:p>
          <a:p>
            <a:pPr>
              <a:lnSpc>
                <a:spcPct val="120000"/>
              </a:lnSpc>
            </a:pPr>
            <a:r>
              <a:rPr lang="en" altLang="zh-CN" sz="1400" dirty="0"/>
              <a:t>);</a:t>
            </a:r>
          </a:p>
          <a:p>
            <a:pPr>
              <a:lnSpc>
                <a:spcPct val="120000"/>
              </a:lnSpc>
            </a:pPr>
            <a:r>
              <a:rPr lang="en" altLang="zh-CN" sz="1400" dirty="0"/>
              <a:t>assign </a:t>
            </a:r>
            <a:r>
              <a:rPr lang="en" altLang="zh-CN" sz="1400" dirty="0" err="1"/>
              <a:t>qb</a:t>
            </a:r>
            <a:r>
              <a:rPr lang="en" altLang="zh-CN" sz="1400" dirty="0"/>
              <a:t> = ~q;</a:t>
            </a:r>
          </a:p>
          <a:p>
            <a:pPr>
              <a:lnSpc>
                <a:spcPct val="120000"/>
              </a:lnSpc>
            </a:pPr>
            <a:r>
              <a:rPr lang="en" altLang="zh-CN" sz="1400" dirty="0"/>
              <a:t>always@(</a:t>
            </a:r>
            <a:r>
              <a:rPr lang="en" altLang="zh-CN" sz="1400" dirty="0" err="1"/>
              <a:t>posedge</a:t>
            </a:r>
            <a:r>
              <a:rPr lang="en" altLang="zh-CN" sz="1400" dirty="0"/>
              <a:t> </a:t>
            </a:r>
            <a:r>
              <a:rPr lang="en" altLang="zh-CN" sz="1400" dirty="0" err="1"/>
              <a:t>clk</a:t>
            </a:r>
            <a:r>
              <a:rPr lang="en" altLang="zh-CN" sz="1400" dirty="0"/>
              <a:t> or </a:t>
            </a:r>
            <a:r>
              <a:rPr lang="en" altLang="zh-CN" sz="1400" dirty="0" err="1"/>
              <a:t>negedge</a:t>
            </a:r>
            <a:r>
              <a:rPr lang="en" altLang="zh-CN" sz="1400" dirty="0"/>
              <a:t> </a:t>
            </a:r>
            <a:r>
              <a:rPr lang="en" altLang="zh-CN" sz="1400" dirty="0" err="1"/>
              <a:t>rst</a:t>
            </a:r>
            <a:r>
              <a:rPr lang="en" altLang="zh-CN" sz="1400" dirty="0"/>
              <a:t> or </a:t>
            </a:r>
            <a:r>
              <a:rPr lang="en" altLang="zh-CN" sz="1400" dirty="0" err="1"/>
              <a:t>negedge</a:t>
            </a:r>
            <a:r>
              <a:rPr lang="en" altLang="zh-CN" sz="1400" dirty="0"/>
              <a:t> set)</a:t>
            </a:r>
          </a:p>
          <a:p>
            <a:pPr>
              <a:lnSpc>
                <a:spcPct val="120000"/>
              </a:lnSpc>
            </a:pPr>
            <a:r>
              <a:rPr lang="en" altLang="zh-CN" sz="1400" dirty="0"/>
              <a:t>begin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</a:t>
            </a:r>
            <a:r>
              <a:rPr lang="en" altLang="zh-CN" sz="1400" dirty="0"/>
              <a:t>if</a:t>
            </a:r>
            <a:r>
              <a:rPr lang="zh-CN" altLang="en-US" sz="1400" dirty="0"/>
              <a:t> </a:t>
            </a:r>
            <a:r>
              <a:rPr lang="en" altLang="zh-CN" sz="1400" dirty="0"/>
              <a:t>(!</a:t>
            </a:r>
            <a:r>
              <a:rPr lang="en" altLang="zh-CN" sz="1400" dirty="0" err="1"/>
              <a:t>rst</a:t>
            </a:r>
            <a:r>
              <a:rPr lang="en" altLang="zh-CN" sz="1400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</a:t>
            </a:r>
            <a:r>
              <a:rPr lang="en" altLang="zh-CN" sz="1400" dirty="0"/>
              <a:t>q &lt;= 1'b0;	// </a:t>
            </a:r>
            <a:r>
              <a:rPr lang="zh-CN" altLang="en-US" sz="1400" dirty="0"/>
              <a:t>异步清零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</a:t>
            </a:r>
            <a:r>
              <a:rPr lang="en" altLang="zh-CN" sz="1400" dirty="0"/>
              <a:t>else if (!set)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</a:t>
            </a:r>
            <a:r>
              <a:rPr lang="en" altLang="zh-CN" sz="1400" dirty="0"/>
              <a:t>q &lt;= 1'b1;  	// </a:t>
            </a:r>
            <a:r>
              <a:rPr lang="zh-CN" altLang="en-US" sz="1400" dirty="0"/>
              <a:t>异步置</a:t>
            </a:r>
            <a:r>
              <a:rPr lang="en-US" altLang="zh-CN" sz="1400" dirty="0"/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</a:t>
            </a:r>
            <a:r>
              <a:rPr lang="en" altLang="zh-CN" sz="1400" dirty="0"/>
              <a:t>else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</a:t>
            </a:r>
            <a:r>
              <a:rPr lang="en" altLang="zh-CN" sz="1400" dirty="0"/>
              <a:t>case</a:t>
            </a:r>
            <a:r>
              <a:rPr lang="zh-CN" altLang="en-US" sz="1400" dirty="0"/>
              <a:t> </a:t>
            </a:r>
            <a:r>
              <a:rPr lang="en" altLang="zh-CN" sz="1400" dirty="0"/>
              <a:t>({</a:t>
            </a:r>
            <a:r>
              <a:rPr lang="en" altLang="zh-CN" sz="1400" dirty="0" err="1"/>
              <a:t>j,k</a:t>
            </a:r>
            <a:r>
              <a:rPr lang="en" altLang="zh-CN" sz="1400" dirty="0"/>
              <a:t>})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    </a:t>
            </a:r>
            <a:r>
              <a:rPr lang="en" altLang="zh-CN" sz="1400" dirty="0"/>
              <a:t>2'b00:	q &lt;= q;	//</a:t>
            </a:r>
            <a:r>
              <a:rPr lang="zh-CN" altLang="en-US" sz="1400" dirty="0"/>
              <a:t>保持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    </a:t>
            </a:r>
            <a:r>
              <a:rPr lang="en-US" altLang="zh-CN" sz="1400" dirty="0"/>
              <a:t>2'</a:t>
            </a:r>
            <a:r>
              <a:rPr lang="en" altLang="zh-CN" sz="1400" dirty="0"/>
              <a:t>b01:	q &lt;= 0;	//</a:t>
            </a:r>
            <a:r>
              <a:rPr lang="zh-CN" altLang="en-US" sz="1400" dirty="0"/>
              <a:t>置</a:t>
            </a:r>
            <a:r>
              <a:rPr lang="en-US" altLang="zh-CN" sz="1400" dirty="0"/>
              <a:t>0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    </a:t>
            </a:r>
            <a:r>
              <a:rPr lang="en-US" altLang="zh-CN" sz="1400" dirty="0"/>
              <a:t>2'</a:t>
            </a:r>
            <a:r>
              <a:rPr lang="en" altLang="zh-CN" sz="1400" dirty="0"/>
              <a:t>b10:	q &lt;= 1;	//</a:t>
            </a:r>
            <a:r>
              <a:rPr lang="zh-CN" altLang="en-US" sz="1400" dirty="0"/>
              <a:t>置</a:t>
            </a:r>
            <a:r>
              <a:rPr lang="en-US" altLang="zh-CN" sz="1400" dirty="0"/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    </a:t>
            </a:r>
            <a:r>
              <a:rPr lang="en-US" altLang="zh-CN" sz="1400" dirty="0"/>
              <a:t>2'</a:t>
            </a:r>
            <a:r>
              <a:rPr lang="en" altLang="zh-CN" sz="1400" dirty="0"/>
              <a:t>b11:	q &lt;= ~q;	//</a:t>
            </a:r>
            <a:r>
              <a:rPr lang="zh-CN" altLang="en-US" sz="1400" dirty="0"/>
              <a:t>翻转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</a:t>
            </a:r>
            <a:r>
              <a:rPr lang="en" altLang="zh-CN" sz="1400" dirty="0" err="1"/>
              <a:t>endcase</a:t>
            </a:r>
            <a:endParaRPr lang="en" altLang="zh-CN" sz="1400" dirty="0"/>
          </a:p>
          <a:p>
            <a:pPr>
              <a:lnSpc>
                <a:spcPct val="120000"/>
              </a:lnSpc>
            </a:pPr>
            <a:r>
              <a:rPr lang="en" altLang="zh-CN" sz="1400" dirty="0"/>
              <a:t>end</a:t>
            </a:r>
          </a:p>
          <a:p>
            <a:pPr>
              <a:lnSpc>
                <a:spcPct val="120000"/>
              </a:lnSpc>
            </a:pPr>
            <a:r>
              <a:rPr lang="en" altLang="zh-CN" sz="1400" dirty="0" err="1"/>
              <a:t>endmodule</a:t>
            </a:r>
            <a:endParaRPr lang="e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689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D1D0CFB-72EC-9C40-94AC-8865ABF8E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4.4.5 </a:t>
            </a:r>
            <a:r>
              <a:rPr lang="zh-CN" altLang="en-US" sz="3600" b="1"/>
              <a:t>钟控</a:t>
            </a:r>
            <a:r>
              <a:rPr lang="en-US" altLang="zh-CN" sz="3600" b="1"/>
              <a:t>T</a:t>
            </a:r>
            <a:r>
              <a:rPr lang="zh-CN" altLang="en-US" sz="3600" b="1"/>
              <a:t>触发器</a:t>
            </a:r>
          </a:p>
        </p:txBody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C12FED91-DD43-3645-8BD8-EB1A98D58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3633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钟控</a:t>
            </a:r>
            <a:r>
              <a:rPr lang="en-US" altLang="zh-CN" sz="2800" b="1"/>
              <a:t>T</a:t>
            </a:r>
            <a:r>
              <a:rPr lang="zh-CN" altLang="en-US" sz="2800" b="1"/>
              <a:t>触发器的结构</a:t>
            </a:r>
          </a:p>
        </p:txBody>
      </p:sp>
      <p:graphicFrame>
        <p:nvGraphicFramePr>
          <p:cNvPr id="48131" name="Object 8">
            <a:extLst>
              <a:ext uri="{FF2B5EF4-FFF2-40B4-BE49-F238E27FC236}">
                <a16:creationId xmlns:a16="http://schemas.microsoft.com/office/drawing/2014/main" id="{CB7C97DD-4BD7-CF44-BA35-46633430D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1989138"/>
          <a:ext cx="2266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3" imgW="28968700" imgH="5854700" progId="Equation.3">
                  <p:embed/>
                </p:oleObj>
              </mc:Choice>
              <mc:Fallback>
                <p:oleObj name="Equation" r:id="rId3" imgW="28968700" imgH="585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989138"/>
                        <a:ext cx="2266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9">
            <a:extLst>
              <a:ext uri="{FF2B5EF4-FFF2-40B4-BE49-F238E27FC236}">
                <a16:creationId xmlns:a16="http://schemas.microsoft.com/office/drawing/2014/main" id="{266C5C28-EE46-E045-A541-3DA435DDA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646363"/>
          <a:ext cx="2590800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5" imgW="32766000" imgH="18427700" progId="Equation.3">
                  <p:embed/>
                </p:oleObj>
              </mc:Choice>
              <mc:Fallback>
                <p:oleObj name="Equation" r:id="rId5" imgW="32766000" imgH="18427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46363"/>
                        <a:ext cx="2590800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6">
            <a:extLst>
              <a:ext uri="{FF2B5EF4-FFF2-40B4-BE49-F238E27FC236}">
                <a16:creationId xmlns:a16="http://schemas.microsoft.com/office/drawing/2014/main" id="{9611E753-C51E-F948-9E5D-3E0EECB31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990725"/>
          <a:ext cx="5715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r:id="rId7" imgW="36931600" imgH="14300200" progId="Visio.Drawing.6">
                  <p:embed/>
                </p:oleObj>
              </mc:Choice>
              <mc:Fallback>
                <p:oleObj r:id="rId7" imgW="36931600" imgH="14300200" progId="Visio.Drawing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90725"/>
                        <a:ext cx="57150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>
            <a:extLst>
              <a:ext uri="{FF2B5EF4-FFF2-40B4-BE49-F238E27FC236}">
                <a16:creationId xmlns:a16="http://schemas.microsoft.com/office/drawing/2014/main" id="{C50423A5-77B1-7843-9FC8-1398FB33391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695825"/>
            <a:ext cx="7543800" cy="1857375"/>
            <a:chOff x="912" y="2814"/>
            <a:chExt cx="4752" cy="1170"/>
          </a:xfrm>
        </p:grpSpPr>
        <p:sp>
          <p:nvSpPr>
            <p:cNvPr id="48137" name="Text Box 4">
              <a:extLst>
                <a:ext uri="{FF2B5EF4-FFF2-40B4-BE49-F238E27FC236}">
                  <a16:creationId xmlns:a16="http://schemas.microsoft.com/office/drawing/2014/main" id="{2EB6C011-C250-074D-9E90-B89D0F35C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14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2. </a:t>
              </a:r>
              <a:r>
                <a:rPr lang="zh-CN" altLang="en-US" sz="2800" b="1"/>
                <a:t>特征方程</a:t>
              </a:r>
            </a:p>
          </p:txBody>
        </p:sp>
        <p:sp>
          <p:nvSpPr>
            <p:cNvPr id="48138" name="Text Box 5">
              <a:extLst>
                <a:ext uri="{FF2B5EF4-FFF2-40B4-BE49-F238E27FC236}">
                  <a16:creationId xmlns:a16="http://schemas.microsoft.com/office/drawing/2014/main" id="{E516A783-6A66-7B48-8B3E-80FDBE2D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38"/>
              <a:ext cx="20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CP=0, </a:t>
              </a:r>
              <a:r>
                <a:rPr lang="zh-CN" altLang="en-US" sz="2000" b="1">
                  <a:ea typeface="宋体" panose="02010600030101010101" pitchFamily="2" charset="-122"/>
                </a:rPr>
                <a:t>保持原状态</a:t>
              </a:r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CP=1, </a:t>
              </a:r>
              <a:r>
                <a:rPr lang="zh-CN" altLang="en-US" sz="2000" b="1">
                  <a:ea typeface="宋体" panose="02010600030101010101" pitchFamily="2" charset="-122"/>
                </a:rPr>
                <a:t>实现</a:t>
              </a:r>
              <a:r>
                <a:rPr lang="en-US" altLang="zh-CN" sz="2000" b="1">
                  <a:ea typeface="宋体" panose="02010600030101010101" pitchFamily="2" charset="-122"/>
                </a:rPr>
                <a:t>T</a:t>
              </a:r>
              <a:r>
                <a:rPr lang="zh-CN" altLang="en-US" sz="2000" b="1">
                  <a:ea typeface="宋体" panose="02010600030101010101" pitchFamily="2" charset="-122"/>
                </a:rPr>
                <a:t>触发器的功能</a:t>
              </a:r>
              <a:r>
                <a:rPr lang="zh-CN" altLang="en-US" sz="2400" b="1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8139" name="Object 10">
              <a:extLst>
                <a:ext uri="{FF2B5EF4-FFF2-40B4-BE49-F238E27FC236}">
                  <a16:creationId xmlns:a16="http://schemas.microsoft.com/office/drawing/2014/main" id="{E745E6CB-6AF4-0947-AD20-024656C38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678"/>
            <a:ext cx="134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3" name="Equation" r:id="rId9" imgW="26035000" imgH="5854700" progId="Equation.3">
                    <p:embed/>
                  </p:oleObj>
                </mc:Choice>
                <mc:Fallback>
                  <p:oleObj name="Equation" r:id="rId9" imgW="26035000" imgH="5854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78"/>
                          <a:ext cx="134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40" name="Group 28">
              <a:extLst>
                <a:ext uri="{FF2B5EF4-FFF2-40B4-BE49-F238E27FC236}">
                  <a16:creationId xmlns:a16="http://schemas.microsoft.com/office/drawing/2014/main" id="{8826059C-A2C8-B04F-A401-11874898E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022"/>
              <a:ext cx="2400" cy="672"/>
              <a:chOff x="3264" y="3022"/>
              <a:chExt cx="2400" cy="672"/>
            </a:xfrm>
          </p:grpSpPr>
          <p:grpSp>
            <p:nvGrpSpPr>
              <p:cNvPr id="48141" name="Group 20">
                <a:extLst>
                  <a:ext uri="{FF2B5EF4-FFF2-40B4-BE49-F238E27FC236}">
                    <a16:creationId xmlns:a16="http://schemas.microsoft.com/office/drawing/2014/main" id="{06103DAD-6D86-1249-BD93-93CA27CAF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3022"/>
                <a:ext cx="2400" cy="672"/>
                <a:chOff x="1142" y="3045"/>
                <a:chExt cx="2506" cy="672"/>
              </a:xfrm>
            </p:grpSpPr>
            <p:sp>
              <p:nvSpPr>
                <p:cNvPr id="48143" name="Text Box 21">
                  <a:extLst>
                    <a:ext uri="{FF2B5EF4-FFF2-40B4-BE49-F238E27FC236}">
                      <a16:creationId xmlns:a16="http://schemas.microsoft.com/office/drawing/2014/main" id="{88B8CD4F-1C86-FA4A-B1C5-E2ECDC5C1F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2" y="3077"/>
                  <a:ext cx="23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2400" b="1"/>
                    <a:t>将时钟信号引入特征方程</a:t>
                  </a:r>
                </a:p>
              </p:txBody>
            </p:sp>
            <p:sp>
              <p:nvSpPr>
                <p:cNvPr id="48144" name="Rectangle 22">
                  <a:extLst>
                    <a:ext uri="{FF2B5EF4-FFF2-40B4-BE49-F238E27FC236}">
                      <a16:creationId xmlns:a16="http://schemas.microsoft.com/office/drawing/2014/main" id="{66699776-7851-D444-888C-E20675B3C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045"/>
                  <a:ext cx="2496" cy="672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48142" name="Object 23">
                <a:extLst>
                  <a:ext uri="{FF2B5EF4-FFF2-40B4-BE49-F238E27FC236}">
                    <a16:creationId xmlns:a16="http://schemas.microsoft.com/office/drawing/2014/main" id="{4B29F07F-5AB0-BC47-86F3-DF58AF22DB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3342"/>
              <a:ext cx="231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74" name="公式" r:id="rId11" imgW="48272700" imgH="5854700" progId="Equation.3">
                      <p:embed/>
                    </p:oleObj>
                  </mc:Choice>
                  <mc:Fallback>
                    <p:oleObj name="公式" r:id="rId11" imgW="48272700" imgH="58547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342"/>
                            <a:ext cx="2315" cy="284"/>
                          </a:xfrm>
                          <a:prstGeom prst="rect">
                            <a:avLst/>
                          </a:prstGeom>
                          <a:solidFill>
                            <a:srgbClr val="CCFFCC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8135" name="Text Box 24">
            <a:extLst>
              <a:ext uri="{FF2B5EF4-FFF2-40B4-BE49-F238E27FC236}">
                <a16:creationId xmlns:a16="http://schemas.microsoft.com/office/drawing/2014/main" id="{18DFC415-ABBD-054E-9D50-E338760A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33997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n+1</a:t>
            </a:r>
          </a:p>
        </p:txBody>
      </p:sp>
      <p:sp>
        <p:nvSpPr>
          <p:cNvPr id="48136" name="Text Box 25">
            <a:extLst>
              <a:ext uri="{FF2B5EF4-FFF2-40B4-BE49-F238E27FC236}">
                <a16:creationId xmlns:a16="http://schemas.microsoft.com/office/drawing/2014/main" id="{4C3E8587-F52A-7C4D-97E5-3FA4EB0F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147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5DAD45E6-7B3A-7F4E-ABE1-2DDEB11E7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4.4.5 </a:t>
            </a:r>
            <a:r>
              <a:rPr lang="zh-CN" altLang="en-US" sz="3600" b="1"/>
              <a:t>钟控</a:t>
            </a:r>
            <a:r>
              <a:rPr lang="en-US" altLang="zh-CN" sz="3600" b="1"/>
              <a:t>T</a:t>
            </a:r>
            <a:r>
              <a:rPr lang="zh-CN" altLang="en-US" sz="3600" b="1"/>
              <a:t>触发器</a:t>
            </a:r>
          </a:p>
        </p:txBody>
      </p:sp>
      <p:sp>
        <p:nvSpPr>
          <p:cNvPr id="49154" name="Text Box 3">
            <a:extLst>
              <a:ext uri="{FF2B5EF4-FFF2-40B4-BE49-F238E27FC236}">
                <a16:creationId xmlns:a16="http://schemas.microsoft.com/office/drawing/2014/main" id="{1FD58F32-1215-2648-9A6B-4884CCA2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399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3. </a:t>
            </a:r>
            <a:r>
              <a:rPr lang="zh-CN" altLang="en-US" sz="2800" b="1"/>
              <a:t>钟控</a:t>
            </a:r>
            <a:r>
              <a:rPr lang="en-US" altLang="zh-CN" sz="2800" b="1"/>
              <a:t>T</a:t>
            </a:r>
            <a:r>
              <a:rPr lang="zh-CN" altLang="en-US" sz="2800" b="1"/>
              <a:t>触发器的功能表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43121811-408E-2148-8514-480ABD9652B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59363"/>
            <a:ext cx="1968500" cy="1036637"/>
            <a:chOff x="912" y="2880"/>
            <a:chExt cx="1240" cy="653"/>
          </a:xfrm>
        </p:grpSpPr>
        <p:sp>
          <p:nvSpPr>
            <p:cNvPr id="49158" name="Text Box 4">
              <a:extLst>
                <a:ext uri="{FF2B5EF4-FFF2-40B4-BE49-F238E27FC236}">
                  <a16:creationId xmlns:a16="http://schemas.microsoft.com/office/drawing/2014/main" id="{C043071A-A851-2342-B193-D63BC35DE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80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b="1"/>
                <a:t>4. </a:t>
              </a:r>
              <a:r>
                <a:rPr lang="zh-CN" altLang="en-US" sz="2800" b="1"/>
                <a:t>触发方式</a:t>
              </a:r>
            </a:p>
          </p:txBody>
        </p:sp>
        <p:sp>
          <p:nvSpPr>
            <p:cNvPr id="49159" name="Text Box 5">
              <a:extLst>
                <a:ext uri="{FF2B5EF4-FFF2-40B4-BE49-F238E27FC236}">
                  <a16:creationId xmlns:a16="http://schemas.microsoft.com/office/drawing/2014/main" id="{73104B22-5E6E-7A4F-83E4-7788F2B22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264"/>
              <a:ext cx="8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电平触发</a:t>
              </a:r>
              <a:r>
                <a:rPr lang="zh-CN" altLang="en-US" sz="22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aphicFrame>
        <p:nvGraphicFramePr>
          <p:cNvPr id="49156" name="Object 16">
            <a:extLst>
              <a:ext uri="{FF2B5EF4-FFF2-40B4-BE49-F238E27FC236}">
                <a16:creationId xmlns:a16="http://schemas.microsoft.com/office/drawing/2014/main" id="{974E4D21-187E-114A-917C-A1F9DC1FA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04800"/>
          <a:ext cx="35052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r:id="rId3" imgW="36931600" imgH="14300200" progId="Visio.Drawing.6">
                  <p:embed/>
                </p:oleObj>
              </mc:Choice>
              <mc:Fallback>
                <p:oleObj r:id="rId3" imgW="36931600" imgH="14300200" progId="Visio.Drawing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"/>
                        <a:ext cx="35052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14">
            <a:extLst>
              <a:ext uri="{FF2B5EF4-FFF2-40B4-BE49-F238E27FC236}">
                <a16:creationId xmlns:a16="http://schemas.microsoft.com/office/drawing/2014/main" id="{B493CF14-EA86-324A-96A6-65EBC3C4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1816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254102EF-975D-8343-8854-7544CBF5A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4.4.6 </a:t>
            </a:r>
            <a:r>
              <a:rPr lang="zh-CN" altLang="en-US" sz="3600" b="1"/>
              <a:t>各种触发器之间的转换</a:t>
            </a:r>
          </a:p>
        </p:txBody>
      </p:sp>
      <p:sp>
        <p:nvSpPr>
          <p:cNvPr id="50178" name="Text Box 7">
            <a:extLst>
              <a:ext uri="{FF2B5EF4-FFF2-40B4-BE49-F238E27FC236}">
                <a16:creationId xmlns:a16="http://schemas.microsoft.com/office/drawing/2014/main" id="{A94F9455-8AA2-424C-AE54-8337FAC39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71600"/>
            <a:ext cx="74676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200" b="1">
                <a:ea typeface="楷体_GB2312" pitchFamily="49" charset="-122"/>
              </a:rPr>
              <a:t>        </a:t>
            </a:r>
            <a:r>
              <a:rPr lang="zh-CN" altLang="en-US" sz="2200" b="1">
                <a:ea typeface="楷体_GB2312" pitchFamily="49" charset="-122"/>
              </a:rPr>
              <a:t>在实际中，常需利</a:t>
            </a:r>
            <a:r>
              <a:rPr lang="zh-CN" altLang="en-US" sz="2200" b="1">
                <a:solidFill>
                  <a:srgbClr val="FF6600"/>
                </a:solidFill>
                <a:ea typeface="楷体_GB2312" pitchFamily="49" charset="-122"/>
              </a:rPr>
              <a:t>用现有触发器完成其它触发器的逻辑功能</a:t>
            </a:r>
            <a:r>
              <a:rPr lang="zh-CN" altLang="en-US" sz="2200" b="1">
                <a:ea typeface="楷体_GB2312" pitchFamily="49" charset="-122"/>
              </a:rPr>
              <a:t>，这就需要将不同功能的触发器进行转换。</a:t>
            </a:r>
          </a:p>
          <a:p>
            <a:pPr eaLnBrk="1" hangingPunct="1">
              <a:spcAft>
                <a:spcPct val="30000"/>
              </a:spcAft>
              <a:buClrTx/>
              <a:buSzTx/>
              <a:buFontTx/>
              <a:buNone/>
            </a:pPr>
            <a:r>
              <a:rPr lang="zh-CN" altLang="en-US" sz="2200" b="1">
                <a:ea typeface="楷体_GB2312" pitchFamily="49" charset="-122"/>
              </a:rPr>
              <a:t>        转换的关键是</a:t>
            </a:r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转换逻辑电路</a:t>
            </a:r>
            <a:r>
              <a:rPr lang="zh-CN" altLang="en-US" sz="2200" b="1">
                <a:ea typeface="楷体_GB2312" pitchFamily="49" charset="-122"/>
              </a:rPr>
              <a:t>，同时应注意转换前后的触发方式不变。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8F38ADA-ACD1-0C48-BE26-1890C3D5967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213100"/>
            <a:ext cx="5581650" cy="3492500"/>
            <a:chOff x="2100" y="1727"/>
            <a:chExt cx="3516" cy="2200"/>
          </a:xfrm>
        </p:grpSpPr>
        <p:graphicFrame>
          <p:nvGraphicFramePr>
            <p:cNvPr id="50181" name="Object 6">
              <a:extLst>
                <a:ext uri="{FF2B5EF4-FFF2-40B4-BE49-F238E27FC236}">
                  <a16:creationId xmlns:a16="http://schemas.microsoft.com/office/drawing/2014/main" id="{292230DD-9868-DE47-A925-654997C788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0" y="1727"/>
            <a:ext cx="3516" cy="2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8" r:id="rId3" imgW="37350700" imgH="20180300" progId="Visio.Drawing.6">
                    <p:embed/>
                  </p:oleObj>
                </mc:Choice>
                <mc:Fallback>
                  <p:oleObj r:id="rId3" imgW="37350700" imgH="2018030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727"/>
                          <a:ext cx="3516" cy="2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2" name="Text Box 8">
              <a:extLst>
                <a:ext uri="{FF2B5EF4-FFF2-40B4-BE49-F238E27FC236}">
                  <a16:creationId xmlns:a16="http://schemas.microsoft.com/office/drawing/2014/main" id="{4BB4FE83-2AE5-B948-9499-46B8E9DF6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96"/>
              <a:ext cx="1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  <a:ea typeface="宋体" panose="02010600030101010101" pitchFamily="2" charset="-122"/>
                </a:rPr>
                <a:t>触发器逻辑功能转换的框图</a:t>
              </a:r>
            </a:p>
          </p:txBody>
        </p:sp>
      </p:grpSp>
      <p:sp>
        <p:nvSpPr>
          <p:cNvPr id="501769" name="Text Box 9">
            <a:extLst>
              <a:ext uri="{FF2B5EF4-FFF2-40B4-BE49-F238E27FC236}">
                <a16:creationId xmlns:a16="http://schemas.microsoft.com/office/drawing/2014/main" id="{3FC26474-801D-5E46-9EFB-69FCA323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25850"/>
            <a:ext cx="1978025" cy="15732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/>
              <a:t>转换方法：</a:t>
            </a:r>
          </a:p>
          <a:p>
            <a:pPr eaLnBrk="1" hangingPunct="1">
              <a:lnSpc>
                <a:spcPct val="13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b="1">
                <a:ea typeface="楷体_GB2312" pitchFamily="49" charset="-122"/>
              </a:rPr>
              <a:t>    </a:t>
            </a:r>
            <a:r>
              <a:rPr lang="en-US" altLang="zh-CN" sz="2200" b="1">
                <a:ea typeface="楷体_GB2312" pitchFamily="49" charset="-122"/>
              </a:rPr>
              <a:t>(1) </a:t>
            </a:r>
            <a:r>
              <a:rPr lang="zh-CN" altLang="en-US" sz="2200" b="1">
                <a:ea typeface="楷体_GB2312" pitchFamily="49" charset="-122"/>
              </a:rPr>
              <a:t>公式法</a:t>
            </a:r>
          </a:p>
          <a:p>
            <a:pPr eaLnBrk="1" hangingPunct="1">
              <a:lnSpc>
                <a:spcPct val="13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b="1">
                <a:ea typeface="楷体_GB2312" pitchFamily="49" charset="-122"/>
              </a:rPr>
              <a:t>    </a:t>
            </a:r>
            <a:r>
              <a:rPr lang="en-US" altLang="zh-CN" sz="2200" b="1">
                <a:ea typeface="楷体_GB2312" pitchFamily="49" charset="-122"/>
              </a:rPr>
              <a:t>(2) </a:t>
            </a:r>
            <a:r>
              <a:rPr lang="zh-CN" altLang="en-US" sz="2200" b="1">
                <a:ea typeface="楷体_GB2312" pitchFamily="49" charset="-122"/>
              </a:rPr>
              <a:t>真值表法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C00187A9-255B-A84A-9319-04EC23B04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例：将</a:t>
            </a:r>
            <a:r>
              <a:rPr lang="en-US" altLang="zh-CN" sz="2800" b="1">
                <a:solidFill>
                  <a:schemeClr val="tx1"/>
                </a:solidFill>
              </a:rPr>
              <a:t>D</a:t>
            </a:r>
            <a:r>
              <a:rPr lang="zh-CN" altLang="en-US" sz="2800" b="1">
                <a:solidFill>
                  <a:schemeClr val="tx1"/>
                </a:solidFill>
              </a:rPr>
              <a:t>触发器改成</a:t>
            </a:r>
            <a:r>
              <a:rPr lang="en-US" altLang="zh-CN" sz="2800" b="1">
                <a:solidFill>
                  <a:schemeClr val="tx1"/>
                </a:solidFill>
              </a:rPr>
              <a:t>T</a:t>
            </a:r>
            <a:r>
              <a:rPr lang="zh-CN" altLang="en-US" sz="2800" b="1">
                <a:solidFill>
                  <a:schemeClr val="tx1"/>
                </a:solidFill>
              </a:rPr>
              <a:t>触发器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6792A616-3764-4742-9C05-EBFA4893C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5903912" cy="685800"/>
          </a:xfrm>
        </p:spPr>
        <p:txBody>
          <a:bodyPr/>
          <a:lstStyle/>
          <a:p>
            <a:pPr eaLnBrk="1" hangingPunct="1"/>
            <a:r>
              <a:rPr lang="zh-CN" altLang="en-US" b="1"/>
              <a:t>公式法</a:t>
            </a:r>
          </a:p>
        </p:txBody>
      </p:sp>
      <p:graphicFrame>
        <p:nvGraphicFramePr>
          <p:cNvPr id="19458" name="Object 5">
            <a:extLst>
              <a:ext uri="{FF2B5EF4-FFF2-40B4-BE49-F238E27FC236}">
                <a16:creationId xmlns:a16="http://schemas.microsoft.com/office/drawing/2014/main" id="{8FBD6526-B338-CB4A-A040-89B0586C2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2057400"/>
          <a:ext cx="24622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公式" r:id="rId3" imgW="25450800" imgH="11696700" progId="Equation.3">
                  <p:embed/>
                </p:oleObj>
              </mc:Choice>
              <mc:Fallback>
                <p:oleObj name="公式" r:id="rId3" imgW="25450800" imgH="1169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2057400"/>
                        <a:ext cx="246221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7">
            <a:extLst>
              <a:ext uri="{FF2B5EF4-FFF2-40B4-BE49-F238E27FC236}">
                <a16:creationId xmlns:a16="http://schemas.microsoft.com/office/drawing/2014/main" id="{4F37161F-23B7-9144-9275-A5AC14D6E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01788"/>
          <a:ext cx="33528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r:id="rId5" imgW="1625600" imgH="723900" progId="Visio.Drawing.6">
                  <p:embed/>
                </p:oleObj>
              </mc:Choice>
              <mc:Fallback>
                <p:oleObj r:id="rId5" imgW="1625600" imgH="7239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1788"/>
                        <a:ext cx="3352800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11">
            <a:extLst>
              <a:ext uri="{FF2B5EF4-FFF2-40B4-BE49-F238E27FC236}">
                <a16:creationId xmlns:a16="http://schemas.microsoft.com/office/drawing/2014/main" id="{FADEC154-2CF4-6B45-903C-73D9F760E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3473450"/>
            <a:ext cx="189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r>
              <a:rPr lang="zh-CN" altLang="en-US" sz="1600" b="1">
                <a:ea typeface="宋体" panose="02010600030101010101" pitchFamily="2" charset="-122"/>
              </a:rPr>
              <a:t>触发器转</a:t>
            </a:r>
            <a:r>
              <a:rPr lang="en-US" altLang="zh-CN" sz="1600" b="1">
                <a:ea typeface="宋体" panose="02010600030101010101" pitchFamily="2" charset="-122"/>
              </a:rPr>
              <a:t>T</a:t>
            </a:r>
            <a:r>
              <a:rPr lang="zh-CN" altLang="en-US" sz="1600" b="1">
                <a:ea typeface="宋体" panose="02010600030101010101" pitchFamily="2" charset="-122"/>
              </a:rPr>
              <a:t>触发器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406029AB-3C99-6B43-9351-E83A274A22D4}"/>
              </a:ext>
            </a:extLst>
          </p:cNvPr>
          <p:cNvGrpSpPr>
            <a:grpSpLocks/>
          </p:cNvGrpSpPr>
          <p:nvPr/>
        </p:nvGrpSpPr>
        <p:grpSpPr bwMode="auto">
          <a:xfrm>
            <a:off x="1182688" y="3765550"/>
            <a:ext cx="5827712" cy="2940050"/>
            <a:chOff x="745" y="2276"/>
            <a:chExt cx="3671" cy="1852"/>
          </a:xfrm>
        </p:grpSpPr>
        <p:sp>
          <p:nvSpPr>
            <p:cNvPr id="51208" name="Rectangle 4">
              <a:extLst>
                <a:ext uri="{FF2B5EF4-FFF2-40B4-BE49-F238E27FC236}">
                  <a16:creationId xmlns:a16="http://schemas.microsoft.com/office/drawing/2014/main" id="{829383B8-D219-2346-9113-0908D7CE3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276"/>
              <a:ext cx="242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真值表法</a:t>
              </a:r>
            </a:p>
          </p:txBody>
        </p:sp>
        <p:pic>
          <p:nvPicPr>
            <p:cNvPr id="51209" name="Picture 10">
              <a:extLst>
                <a:ext uri="{FF2B5EF4-FFF2-40B4-BE49-F238E27FC236}">
                  <a16:creationId xmlns:a16="http://schemas.microsoft.com/office/drawing/2014/main" id="{EFA8FAE7-1748-9146-B34B-7E70CEB70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756"/>
              <a:ext cx="3024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0" name="Rectangle 11">
              <a:extLst>
                <a:ext uri="{FF2B5EF4-FFF2-40B4-BE49-F238E27FC236}">
                  <a16:creationId xmlns:a16="http://schemas.microsoft.com/office/drawing/2014/main" id="{863A1CF6-4215-1F47-A8F0-8C213FB60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816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69" name="Object 5">
            <a:extLst>
              <a:ext uri="{FF2B5EF4-FFF2-40B4-BE49-F238E27FC236}">
                <a16:creationId xmlns:a16="http://schemas.microsoft.com/office/drawing/2014/main" id="{BD278C90-7051-8845-9878-985564F37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200400"/>
          <a:ext cx="2133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公式" r:id="rId8" imgW="20485100" imgH="5270500" progId="Equation.3">
                  <p:embed/>
                </p:oleObj>
              </mc:Choice>
              <mc:Fallback>
                <p:oleObj name="公式" r:id="rId8" imgW="204851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2133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DA075841-F77A-464A-AC3B-FFD3DA5280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例：将</a:t>
            </a:r>
            <a:r>
              <a:rPr lang="en-US" altLang="zh-CN" sz="2800" b="1">
                <a:solidFill>
                  <a:schemeClr val="tx1"/>
                </a:solidFill>
              </a:rPr>
              <a:t>D</a:t>
            </a:r>
            <a:r>
              <a:rPr lang="zh-CN" altLang="en-US" sz="2800" b="1">
                <a:solidFill>
                  <a:schemeClr val="tx1"/>
                </a:solidFill>
              </a:rPr>
              <a:t>触发器改成</a:t>
            </a:r>
            <a:r>
              <a:rPr lang="en-US" altLang="zh-CN" sz="2800" b="1">
                <a:solidFill>
                  <a:schemeClr val="tx1"/>
                </a:solidFill>
              </a:rPr>
              <a:t>T</a:t>
            </a:r>
            <a:r>
              <a:rPr lang="zh-CN" altLang="en-US" sz="2800" b="1">
                <a:solidFill>
                  <a:schemeClr val="tx1"/>
                </a:solidFill>
              </a:rPr>
              <a:t>触发器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E12C751-7143-934A-9FCC-04204ED9BD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295400"/>
            <a:ext cx="5903912" cy="685800"/>
          </a:xfrm>
        </p:spPr>
        <p:txBody>
          <a:bodyPr/>
          <a:lstStyle/>
          <a:p>
            <a:pPr eaLnBrk="1" hangingPunct="1"/>
            <a:r>
              <a:rPr lang="zh-CN" altLang="en-US" b="1"/>
              <a:t>公式法</a:t>
            </a:r>
          </a:p>
        </p:txBody>
      </p:sp>
      <p:graphicFrame>
        <p:nvGraphicFramePr>
          <p:cNvPr id="52227" name="Object 7">
            <a:extLst>
              <a:ext uri="{FF2B5EF4-FFF2-40B4-BE49-F238E27FC236}">
                <a16:creationId xmlns:a16="http://schemas.microsoft.com/office/drawing/2014/main" id="{40805321-F6D8-E646-B337-B12C6E6B8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01788"/>
          <a:ext cx="33528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r:id="rId3" imgW="1625600" imgH="723900" progId="Visio.Drawing.6">
                  <p:embed/>
                </p:oleObj>
              </mc:Choice>
              <mc:Fallback>
                <p:oleObj r:id="rId3" imgW="1625600" imgH="7239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1788"/>
                        <a:ext cx="3352800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8" name="Group 12">
            <a:extLst>
              <a:ext uri="{FF2B5EF4-FFF2-40B4-BE49-F238E27FC236}">
                <a16:creationId xmlns:a16="http://schemas.microsoft.com/office/drawing/2014/main" id="{8B4592A3-56EB-664C-AFD9-216B103DBD6A}"/>
              </a:ext>
            </a:extLst>
          </p:cNvPr>
          <p:cNvGrpSpPr>
            <a:grpSpLocks/>
          </p:cNvGrpSpPr>
          <p:nvPr/>
        </p:nvGrpSpPr>
        <p:grpSpPr bwMode="auto">
          <a:xfrm>
            <a:off x="1182688" y="3733800"/>
            <a:ext cx="5675312" cy="2940050"/>
            <a:chOff x="745" y="2160"/>
            <a:chExt cx="3575" cy="1852"/>
          </a:xfrm>
        </p:grpSpPr>
        <p:sp>
          <p:nvSpPr>
            <p:cNvPr id="52232" name="Rectangle 4">
              <a:extLst>
                <a:ext uri="{FF2B5EF4-FFF2-40B4-BE49-F238E27FC236}">
                  <a16:creationId xmlns:a16="http://schemas.microsoft.com/office/drawing/2014/main" id="{10D2FC56-6E64-7B48-B95C-0B1CA260D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160"/>
              <a:ext cx="242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真值表法</a:t>
              </a:r>
            </a:p>
          </p:txBody>
        </p:sp>
        <p:pic>
          <p:nvPicPr>
            <p:cNvPr id="52233" name="Picture 10">
              <a:extLst>
                <a:ext uri="{FF2B5EF4-FFF2-40B4-BE49-F238E27FC236}">
                  <a16:creationId xmlns:a16="http://schemas.microsoft.com/office/drawing/2014/main" id="{EE7B0861-668A-0E4A-BB19-700CC65B6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640"/>
              <a:ext cx="3024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29" name="Text Box 11">
            <a:extLst>
              <a:ext uri="{FF2B5EF4-FFF2-40B4-BE49-F238E27FC236}">
                <a16:creationId xmlns:a16="http://schemas.microsoft.com/office/drawing/2014/main" id="{21C326E1-4685-C34C-A428-5AE71AAC0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3473450"/>
            <a:ext cx="189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r>
              <a:rPr lang="zh-CN" altLang="en-US" sz="1600" b="1">
                <a:ea typeface="宋体" panose="02010600030101010101" pitchFamily="2" charset="-122"/>
              </a:rPr>
              <a:t>触发器转</a:t>
            </a:r>
            <a:r>
              <a:rPr lang="en-US" altLang="zh-CN" sz="1600" b="1">
                <a:ea typeface="宋体" panose="02010600030101010101" pitchFamily="2" charset="-122"/>
              </a:rPr>
              <a:t>T</a:t>
            </a:r>
            <a:r>
              <a:rPr lang="zh-CN" altLang="en-US" sz="1600" b="1">
                <a:ea typeface="宋体" panose="02010600030101010101" pitchFamily="2" charset="-122"/>
              </a:rPr>
              <a:t>触发器</a:t>
            </a:r>
          </a:p>
        </p:txBody>
      </p:sp>
      <p:graphicFrame>
        <p:nvGraphicFramePr>
          <p:cNvPr id="52230" name="Object 5">
            <a:extLst>
              <a:ext uri="{FF2B5EF4-FFF2-40B4-BE49-F238E27FC236}">
                <a16:creationId xmlns:a16="http://schemas.microsoft.com/office/drawing/2014/main" id="{9025BB00-1AA7-7F4A-98E2-88FE3D81E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2057400"/>
          <a:ext cx="24622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公式" r:id="rId6" imgW="25450800" imgH="11696700" progId="Equation.3">
                  <p:embed/>
                </p:oleObj>
              </mc:Choice>
              <mc:Fallback>
                <p:oleObj name="公式" r:id="rId6" imgW="25450800" imgH="1169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2057400"/>
                        <a:ext cx="246221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>
            <a:extLst>
              <a:ext uri="{FF2B5EF4-FFF2-40B4-BE49-F238E27FC236}">
                <a16:creationId xmlns:a16="http://schemas.microsoft.com/office/drawing/2014/main" id="{78EBA302-F91D-FD4D-9C34-A774D2DE6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200400"/>
          <a:ext cx="2133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公式" r:id="rId8" imgW="20485100" imgH="5270500" progId="Equation.3">
                  <p:embed/>
                </p:oleObj>
              </mc:Choice>
              <mc:Fallback>
                <p:oleObj name="公式" r:id="rId8" imgW="204851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2133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8756E40-8359-C44D-888C-94650526F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例：</a:t>
            </a:r>
            <a:r>
              <a:rPr lang="zh-CN" altLang="en-US" sz="2800" b="1">
                <a:solidFill>
                  <a:schemeClr val="tx1"/>
                </a:solidFill>
                <a:latin typeface="隶书" panose="02010509060101010101" pitchFamily="49" charset="-122"/>
              </a:rPr>
              <a:t>触发器逻辑功能的转换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FE6A3139-ED8F-6B46-A5F9-1CAE8CE38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447800"/>
            <a:ext cx="3846512" cy="1905000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en-US" altLang="zh-CN" sz="2800" b="1"/>
              <a:t>J-K</a:t>
            </a:r>
            <a:r>
              <a:rPr lang="zh-CN" altLang="en-US" sz="2800" b="1"/>
              <a:t>型改</a:t>
            </a:r>
            <a:r>
              <a:rPr lang="en-US" altLang="zh-CN" sz="2800" b="1"/>
              <a:t>D</a:t>
            </a:r>
            <a:r>
              <a:rPr lang="zh-CN" altLang="en-US" sz="2800" b="1"/>
              <a:t>型</a:t>
            </a:r>
          </a:p>
          <a:p>
            <a:pPr lvl="1" eaLnBrk="1" hangingPunct="1">
              <a:lnSpc>
                <a:spcPct val="15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1"/>
              <a:t>JK</a:t>
            </a:r>
            <a:r>
              <a:rPr lang="zh-CN" altLang="en-US" sz="2400" b="1"/>
              <a:t>触发器特征方程：</a:t>
            </a:r>
          </a:p>
          <a:p>
            <a:pPr lvl="1" eaLnBrk="1" hangingPunct="1">
              <a:lnSpc>
                <a:spcPct val="15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1"/>
              <a:t>D</a:t>
            </a:r>
            <a:r>
              <a:rPr lang="zh-CN" altLang="en-US" sz="2400" b="1"/>
              <a:t>触发器特征方程：</a:t>
            </a:r>
          </a:p>
        </p:txBody>
      </p:sp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0676E6B9-9E8E-AF4C-BBCA-7E79247CC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044700"/>
          <a:ext cx="2438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3" imgW="26035000" imgH="5854700" progId="Equation.3">
                  <p:embed/>
                </p:oleObj>
              </mc:Choice>
              <mc:Fallback>
                <p:oleObj name="Equation" r:id="rId3" imgW="26035000" imgH="585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44700"/>
                        <a:ext cx="2438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>
            <a:extLst>
              <a:ext uri="{FF2B5EF4-FFF2-40B4-BE49-F238E27FC236}">
                <a16:creationId xmlns:a16="http://schemas.microsoft.com/office/drawing/2014/main" id="{91ED87E0-54E2-684A-94AB-FD99F68A5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2654300"/>
          <a:ext cx="4367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5" imgW="53543200" imgH="5854700" progId="Equation.3">
                  <p:embed/>
                </p:oleObj>
              </mc:Choice>
              <mc:Fallback>
                <p:oleObj name="Equation" r:id="rId5" imgW="53543200" imgH="585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654300"/>
                        <a:ext cx="43672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3" name="Picture 6">
            <a:extLst>
              <a:ext uri="{FF2B5EF4-FFF2-40B4-BE49-F238E27FC236}">
                <a16:creationId xmlns:a16="http://schemas.microsoft.com/office/drawing/2014/main" id="{17E49F5D-BB8B-D94B-B5F7-6859DA23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7413"/>
            <a:ext cx="346392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4" name="Object 8">
            <a:extLst>
              <a:ext uri="{FF2B5EF4-FFF2-40B4-BE49-F238E27FC236}">
                <a16:creationId xmlns:a16="http://schemas.microsoft.com/office/drawing/2014/main" id="{21CCCCDE-5B00-E849-A0AC-C38CE972F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249738"/>
          <a:ext cx="2032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8" imgW="22237700" imgH="5854700" progId="Equation.3">
                  <p:embed/>
                </p:oleObj>
              </mc:Choice>
              <mc:Fallback>
                <p:oleObj name="Equation" r:id="rId8" imgW="22237700" imgH="585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49738"/>
                        <a:ext cx="2032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4" name="Group 14">
            <a:extLst>
              <a:ext uri="{FF2B5EF4-FFF2-40B4-BE49-F238E27FC236}">
                <a16:creationId xmlns:a16="http://schemas.microsoft.com/office/drawing/2014/main" id="{3B9BCCC6-36D2-E74E-9F86-9A16E98BCB82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4772025"/>
            <a:ext cx="2657475" cy="1814513"/>
            <a:chOff x="1317" y="3006"/>
            <a:chExt cx="1674" cy="1143"/>
          </a:xfrm>
        </p:grpSpPr>
        <p:graphicFrame>
          <p:nvGraphicFramePr>
            <p:cNvPr id="53257" name="Object 9">
              <a:extLst>
                <a:ext uri="{FF2B5EF4-FFF2-40B4-BE49-F238E27FC236}">
                  <a16:creationId xmlns:a16="http://schemas.microsoft.com/office/drawing/2014/main" id="{BA777E04-5CEC-064C-9F16-2DBD37EC37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3" y="3006"/>
            <a:ext cx="16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3" name="Equation" r:id="rId10" imgW="28968700" imgH="5854700" progId="Equation.3">
                    <p:embed/>
                  </p:oleObj>
                </mc:Choice>
                <mc:Fallback>
                  <p:oleObj name="Equation" r:id="rId10" imgW="28968700" imgH="585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3006"/>
                          <a:ext cx="165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0">
              <a:extLst>
                <a:ext uri="{FF2B5EF4-FFF2-40B4-BE49-F238E27FC236}">
                  <a16:creationId xmlns:a16="http://schemas.microsoft.com/office/drawing/2014/main" id="{016BB1BA-BEA5-7842-8691-78178CE066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7" y="3375"/>
            <a:ext cx="133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4" name="Equation" r:id="rId12" imgW="23406100" imgH="5854700" progId="Equation.3">
                    <p:embed/>
                  </p:oleObj>
                </mc:Choice>
                <mc:Fallback>
                  <p:oleObj name="Equation" r:id="rId12" imgW="23406100" imgH="5854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3375"/>
                          <a:ext cx="133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11">
              <a:extLst>
                <a:ext uri="{FF2B5EF4-FFF2-40B4-BE49-F238E27FC236}">
                  <a16:creationId xmlns:a16="http://schemas.microsoft.com/office/drawing/2014/main" id="{CCD05B45-BACF-5C48-869C-A5BB974BEF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4" y="3744"/>
            <a:ext cx="149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5" name="Equation" r:id="rId14" imgW="24866600" imgH="6731000" progId="Equation.3">
                    <p:embed/>
                  </p:oleObj>
                </mc:Choice>
                <mc:Fallback>
                  <p:oleObj name="Equation" r:id="rId14" imgW="24866600" imgH="673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3744"/>
                          <a:ext cx="1498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3" name="Rectangle 12">
            <a:extLst>
              <a:ext uri="{FF2B5EF4-FFF2-40B4-BE49-F238E27FC236}">
                <a16:creationId xmlns:a16="http://schemas.microsoft.com/office/drawing/2014/main" id="{0D52C994-8EB9-654F-AC2C-7F8A5D71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505200"/>
            <a:ext cx="30083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zh-CN" sz="2800" b="1"/>
              <a:t>D</a:t>
            </a:r>
            <a:r>
              <a:rPr lang="zh-CN" altLang="en-US" sz="2800" b="1"/>
              <a:t>型改</a:t>
            </a:r>
            <a:r>
              <a:rPr lang="en-US" altLang="zh-CN" sz="2800" b="1"/>
              <a:t>JK</a:t>
            </a:r>
            <a:r>
              <a:rPr lang="zh-CN" altLang="en-US" sz="2800" b="1"/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0952AED-76AB-214A-B4DC-8499C69B4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4.1 </a:t>
            </a:r>
            <a:r>
              <a:rPr lang="zh-CN" altLang="en-US" sz="3600" b="1"/>
              <a:t>时序电路的特点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5F7E310-3064-4341-8D08-AFAB96881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5522912" cy="12192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组合逻辑电路</a:t>
            </a:r>
          </a:p>
          <a:p>
            <a:pPr lvl="1" eaLnBrk="1" hangingPunct="1"/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</a:rPr>
              <a:t>输出跟随输入的变化。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D96F076-17A1-0E4D-9A24-07ADBA8141BD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4343400"/>
            <a:ext cx="3933825" cy="2133600"/>
            <a:chOff x="624" y="2736"/>
            <a:chExt cx="2544" cy="1440"/>
          </a:xfrm>
        </p:grpSpPr>
        <p:sp>
          <p:nvSpPr>
            <p:cNvPr id="17428" name="Rectangle 5">
              <a:extLst>
                <a:ext uri="{FF2B5EF4-FFF2-40B4-BE49-F238E27FC236}">
                  <a16:creationId xmlns:a16="http://schemas.microsoft.com/office/drawing/2014/main" id="{35C19C22-239C-1B40-A6CC-505970FE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912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组合逻辑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电      路</a:t>
              </a:r>
            </a:p>
          </p:txBody>
        </p:sp>
        <p:sp>
          <p:nvSpPr>
            <p:cNvPr id="17429" name="Line 6">
              <a:extLst>
                <a:ext uri="{FF2B5EF4-FFF2-40B4-BE49-F238E27FC236}">
                  <a16:creationId xmlns:a16="http://schemas.microsoft.com/office/drawing/2014/main" id="{6BA70705-D74A-4443-93D1-1D684D6AB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Text Box 7">
              <a:extLst>
                <a:ext uri="{FF2B5EF4-FFF2-40B4-BE49-F238E27FC236}">
                  <a16:creationId xmlns:a16="http://schemas.microsoft.com/office/drawing/2014/main" id="{9EFD61A8-EDB1-104C-A0F4-9AC08F09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2746"/>
              <a:ext cx="28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X</a:t>
              </a:r>
              <a:r>
                <a:rPr lang="en-US" altLang="zh-CN" sz="2000" b="1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431" name="Line 8">
              <a:extLst>
                <a:ext uri="{FF2B5EF4-FFF2-40B4-BE49-F238E27FC236}">
                  <a16:creationId xmlns:a16="http://schemas.microsoft.com/office/drawing/2014/main" id="{DD7388EB-6CBD-0D46-9947-3ED85DD80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305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Text Box 9">
              <a:extLst>
                <a:ext uri="{FF2B5EF4-FFF2-40B4-BE49-F238E27FC236}">
                  <a16:creationId xmlns:a16="http://schemas.microsoft.com/office/drawing/2014/main" id="{BA277C52-4BA7-E940-A8E7-D66040CB4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66"/>
              <a:ext cx="31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X</a:t>
              </a:r>
              <a:r>
                <a:rPr lang="en-US" altLang="zh-CN" sz="2000" b="1" i="1" baseline="-25000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7433" name="Line 10">
              <a:extLst>
                <a:ext uri="{FF2B5EF4-FFF2-40B4-BE49-F238E27FC236}">
                  <a16:creationId xmlns:a16="http://schemas.microsoft.com/office/drawing/2014/main" id="{709276C5-1B93-1E47-8005-79B693CF0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87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Text Box 11">
              <a:extLst>
                <a:ext uri="{FF2B5EF4-FFF2-40B4-BE49-F238E27FC236}">
                  <a16:creationId xmlns:a16="http://schemas.microsoft.com/office/drawing/2014/main" id="{3E4090C4-C9C1-AE47-AEE9-CCC2BE28D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2736"/>
              <a:ext cx="28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F</a:t>
              </a:r>
              <a:r>
                <a:rPr lang="en-US" altLang="zh-CN" sz="2000" b="1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435" name="Line 12">
              <a:extLst>
                <a:ext uri="{FF2B5EF4-FFF2-40B4-BE49-F238E27FC236}">
                  <a16:creationId xmlns:a16="http://schemas.microsoft.com/office/drawing/2014/main" id="{B7389DBC-DF2C-DF41-B26D-71586D78F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04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6" name="Text Box 13">
              <a:extLst>
                <a:ext uri="{FF2B5EF4-FFF2-40B4-BE49-F238E27FC236}">
                  <a16:creationId xmlns:a16="http://schemas.microsoft.com/office/drawing/2014/main" id="{708F77E7-6142-504F-B717-F9A3D4B6C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28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F</a:t>
              </a:r>
              <a:r>
                <a:rPr lang="en-US" altLang="zh-CN" sz="2000" b="1" i="1" baseline="-25000"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437" name="Rectangle 14">
              <a:extLst>
                <a:ext uri="{FF2B5EF4-FFF2-40B4-BE49-F238E27FC236}">
                  <a16:creationId xmlns:a16="http://schemas.microsoft.com/office/drawing/2014/main" id="{BFEC5730-90F3-0642-8705-A99FD0968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00"/>
              <a:ext cx="528" cy="57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记忆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元件</a:t>
              </a:r>
            </a:p>
          </p:txBody>
        </p:sp>
        <p:sp>
          <p:nvSpPr>
            <p:cNvPr id="17438" name="Line 15">
              <a:extLst>
                <a:ext uri="{FF2B5EF4-FFF2-40B4-BE49-F238E27FC236}">
                  <a16:creationId xmlns:a16="http://schemas.microsoft.com/office/drawing/2014/main" id="{A7C0331A-4AAA-DC4A-9BCC-1BC1976EB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36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Line 16">
              <a:extLst>
                <a:ext uri="{FF2B5EF4-FFF2-40B4-BE49-F238E27FC236}">
                  <a16:creationId xmlns:a16="http://schemas.microsoft.com/office/drawing/2014/main" id="{4D2732D7-2088-DB4B-B2A5-93CFA43C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6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0" name="Line 17">
              <a:extLst>
                <a:ext uri="{FF2B5EF4-FFF2-40B4-BE49-F238E27FC236}">
                  <a16:creationId xmlns:a16="http://schemas.microsoft.com/office/drawing/2014/main" id="{5EFBAF82-79B1-BA47-82B5-545A18477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74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1" name="Line 18">
              <a:extLst>
                <a:ext uri="{FF2B5EF4-FFF2-40B4-BE49-F238E27FC236}">
                  <a16:creationId xmlns:a16="http://schemas.microsoft.com/office/drawing/2014/main" id="{26D69922-A4F1-5E43-92E2-A16A55CBF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2" name="Line 19">
              <a:extLst>
                <a:ext uri="{FF2B5EF4-FFF2-40B4-BE49-F238E27FC236}">
                  <a16:creationId xmlns:a16="http://schemas.microsoft.com/office/drawing/2014/main" id="{6A9B3733-F2C4-9F47-8B3C-D7AEE1836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Line 20">
              <a:extLst>
                <a:ext uri="{FF2B5EF4-FFF2-40B4-BE49-F238E27FC236}">
                  <a16:creationId xmlns:a16="http://schemas.microsoft.com/office/drawing/2014/main" id="{3E2DFF45-7310-284B-9F3F-20F39FDD1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408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4" name="Line 21">
              <a:extLst>
                <a:ext uri="{FF2B5EF4-FFF2-40B4-BE49-F238E27FC236}">
                  <a16:creationId xmlns:a16="http://schemas.microsoft.com/office/drawing/2014/main" id="{63521F07-16D5-E445-A99B-7BFE80710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Line 22">
              <a:extLst>
                <a:ext uri="{FF2B5EF4-FFF2-40B4-BE49-F238E27FC236}">
                  <a16:creationId xmlns:a16="http://schemas.microsoft.com/office/drawing/2014/main" id="{B066AF47-D25E-F241-A507-6D3F6468F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6" name="Line 23">
              <a:extLst>
                <a:ext uri="{FF2B5EF4-FFF2-40B4-BE49-F238E27FC236}">
                  <a16:creationId xmlns:a16="http://schemas.microsoft.com/office/drawing/2014/main" id="{EF52E4A8-22E8-9645-BE10-1CE31082B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74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7" name="Line 24">
              <a:extLst>
                <a:ext uri="{FF2B5EF4-FFF2-40B4-BE49-F238E27FC236}">
                  <a16:creationId xmlns:a16="http://schemas.microsoft.com/office/drawing/2014/main" id="{62E65B22-4C8F-394B-845D-A8F456EF6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8" name="Line 25">
              <a:extLst>
                <a:ext uri="{FF2B5EF4-FFF2-40B4-BE49-F238E27FC236}">
                  <a16:creationId xmlns:a16="http://schemas.microsoft.com/office/drawing/2014/main" id="{E87EE625-CD1C-2146-820D-CF180068D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9" name="Line 26">
              <a:extLst>
                <a:ext uri="{FF2B5EF4-FFF2-40B4-BE49-F238E27FC236}">
                  <a16:creationId xmlns:a16="http://schemas.microsoft.com/office/drawing/2014/main" id="{13F2B21F-C56A-0249-B804-6ED4AF065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408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12" name="Group 27">
            <a:extLst>
              <a:ext uri="{FF2B5EF4-FFF2-40B4-BE49-F238E27FC236}">
                <a16:creationId xmlns:a16="http://schemas.microsoft.com/office/drawing/2014/main" id="{B5BF10AC-631C-7447-B280-BDFCF3F3FCB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600200"/>
            <a:ext cx="3751263" cy="1117600"/>
            <a:chOff x="3120" y="988"/>
            <a:chExt cx="2561" cy="760"/>
          </a:xfrm>
        </p:grpSpPr>
        <p:sp>
          <p:nvSpPr>
            <p:cNvPr id="17415" name="Rectangle 28">
              <a:extLst>
                <a:ext uri="{FF2B5EF4-FFF2-40B4-BE49-F238E27FC236}">
                  <a16:creationId xmlns:a16="http://schemas.microsoft.com/office/drawing/2014/main" id="{8CEDE449-DF77-C44E-B0A5-9F288756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46"/>
              <a:ext cx="912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组合逻辑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电      路</a:t>
              </a:r>
            </a:p>
          </p:txBody>
        </p:sp>
        <p:sp>
          <p:nvSpPr>
            <p:cNvPr id="17416" name="Line 29">
              <a:extLst>
                <a:ext uri="{FF2B5EF4-FFF2-40B4-BE49-F238E27FC236}">
                  <a16:creationId xmlns:a16="http://schemas.microsoft.com/office/drawing/2014/main" id="{174136B7-299B-6646-A472-8B4A3E0AF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3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7" name="Text Box 30">
              <a:extLst>
                <a:ext uri="{FF2B5EF4-FFF2-40B4-BE49-F238E27FC236}">
                  <a16:creationId xmlns:a16="http://schemas.microsoft.com/office/drawing/2014/main" id="{498572A2-E9CA-A043-9DBB-C72C8A8CB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998"/>
              <a:ext cx="29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X</a:t>
              </a:r>
              <a:r>
                <a:rPr lang="en-US" altLang="zh-CN" sz="2000" b="1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418" name="Line 31">
              <a:extLst>
                <a:ext uri="{FF2B5EF4-FFF2-40B4-BE49-F238E27FC236}">
                  <a16:creationId xmlns:a16="http://schemas.microsoft.com/office/drawing/2014/main" id="{2056CE54-5A5F-464D-BE13-486EDD80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130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Text Box 32">
              <a:extLst>
                <a:ext uri="{FF2B5EF4-FFF2-40B4-BE49-F238E27FC236}">
                  <a16:creationId xmlns:a16="http://schemas.microsoft.com/office/drawing/2014/main" id="{BC160DF6-29E3-BD4B-A964-9DFEA2C94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72"/>
              <a:ext cx="2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X</a:t>
              </a:r>
              <a:r>
                <a:rPr lang="en-US" altLang="zh-CN" sz="2000" b="1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420" name="Line 33">
              <a:extLst>
                <a:ext uri="{FF2B5EF4-FFF2-40B4-BE49-F238E27FC236}">
                  <a16:creationId xmlns:a16="http://schemas.microsoft.com/office/drawing/2014/main" id="{591BDA97-0AEC-DC4D-9B5C-B74773F8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161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1" name="Text Box 34">
              <a:extLst>
                <a:ext uri="{FF2B5EF4-FFF2-40B4-BE49-F238E27FC236}">
                  <a16:creationId xmlns:a16="http://schemas.microsoft.com/office/drawing/2014/main" id="{A2744535-7001-294C-B7FE-0AEAAB52F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78"/>
              <a:ext cx="32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X</a:t>
              </a:r>
              <a:r>
                <a:rPr lang="en-US" altLang="zh-CN" sz="2000" b="1" i="1" baseline="-25000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7422" name="Line 35">
              <a:extLst>
                <a:ext uri="{FF2B5EF4-FFF2-40B4-BE49-F238E27FC236}">
                  <a16:creationId xmlns:a16="http://schemas.microsoft.com/office/drawing/2014/main" id="{C8C7860E-DAD2-0D40-AE30-E4B0C4EC2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" y="112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Text Box 36">
              <a:extLst>
                <a:ext uri="{FF2B5EF4-FFF2-40B4-BE49-F238E27FC236}">
                  <a16:creationId xmlns:a16="http://schemas.microsoft.com/office/drawing/2014/main" id="{98B2F22E-2008-CA46-B526-D12EC2F22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" y="988"/>
              <a:ext cx="29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F</a:t>
              </a:r>
              <a:r>
                <a:rPr lang="en-US" altLang="zh-CN" sz="2000" b="1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424" name="Line 37">
              <a:extLst>
                <a:ext uri="{FF2B5EF4-FFF2-40B4-BE49-F238E27FC236}">
                  <a16:creationId xmlns:a16="http://schemas.microsoft.com/office/drawing/2014/main" id="{87126C53-1826-1643-8492-1F6B3B5A5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Text Box 38">
              <a:extLst>
                <a:ext uri="{FF2B5EF4-FFF2-40B4-BE49-F238E27FC236}">
                  <a16:creationId xmlns:a16="http://schemas.microsoft.com/office/drawing/2014/main" id="{8547C3CC-CEF9-724D-8722-6C178F106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7" y="1161"/>
              <a:ext cx="29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F</a:t>
              </a:r>
              <a:r>
                <a:rPr lang="en-US" altLang="zh-CN" sz="2000" b="1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426" name="Line 39">
              <a:extLst>
                <a:ext uri="{FF2B5EF4-FFF2-40B4-BE49-F238E27FC236}">
                  <a16:creationId xmlns:a16="http://schemas.microsoft.com/office/drawing/2014/main" id="{F6304AC3-A1E2-1D4B-81C3-3A946F0F0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0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7" name="Text Box 40">
              <a:extLst>
                <a:ext uri="{FF2B5EF4-FFF2-40B4-BE49-F238E27FC236}">
                  <a16:creationId xmlns:a16="http://schemas.microsoft.com/office/drawing/2014/main" id="{ACAFCE28-F0A0-F445-B0B7-29F27DE54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7" y="1469"/>
              <a:ext cx="30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F</a:t>
              </a:r>
              <a:r>
                <a:rPr lang="en-US" altLang="zh-CN" sz="2000" b="1" baseline="-25000"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489513" name="Rectangle 41">
            <a:extLst>
              <a:ext uri="{FF2B5EF4-FFF2-40B4-BE49-F238E27FC236}">
                <a16:creationId xmlns:a16="http://schemas.microsoft.com/office/drawing/2014/main" id="{3E23615C-0E81-8749-AC0E-FD1402B7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895600"/>
            <a:ext cx="55229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hlink"/>
                </a:solidFill>
              </a:rPr>
              <a:t>时序逻辑电路</a:t>
            </a:r>
          </a:p>
          <a:p>
            <a:pPr lvl="1" eaLnBrk="1" hangingPunct="1"/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</a:rPr>
              <a:t>输出由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当前输入</a:t>
            </a:r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</a:rPr>
              <a:t>和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历史输入</a:t>
            </a:r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</a:rPr>
              <a:t>决定。</a:t>
            </a:r>
          </a:p>
        </p:txBody>
      </p:sp>
      <p:sp>
        <p:nvSpPr>
          <p:cNvPr id="489514" name="Rectangle 42">
            <a:extLst>
              <a:ext uri="{FF2B5EF4-FFF2-40B4-BE49-F238E27FC236}">
                <a16:creationId xmlns:a16="http://schemas.microsoft.com/office/drawing/2014/main" id="{344B1B3C-96CF-504A-930E-41D59165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495800"/>
            <a:ext cx="32369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记忆元件</a:t>
            </a:r>
          </a:p>
          <a:p>
            <a:pPr lvl="1" eaLnBrk="1" hangingPunct="1"/>
            <a:r>
              <a:rPr lang="zh-CN" altLang="en-US" sz="2400" b="1">
                <a:ea typeface="楷体_GB2312" pitchFamily="49" charset="-122"/>
              </a:rPr>
              <a:t>双稳态触发器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13" grpId="0" autoUpdateAnimBg="0"/>
      <p:bldP spid="48951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B69D8CA-77E2-A748-AE93-3458868A9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4.4.7 </a:t>
            </a:r>
            <a:r>
              <a:rPr lang="zh-CN" altLang="en-US" sz="3600" b="1"/>
              <a:t>钟控触发器的缺点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F27BA547-ED5A-3541-948A-109F8E7FF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961312" cy="1828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40000"/>
              </a:spcAft>
            </a:pPr>
            <a:r>
              <a:rPr lang="en-US" altLang="zh-CN" sz="2400" b="1">
                <a:ea typeface="宋体" panose="02010600030101010101" pitchFamily="2" charset="-122"/>
              </a:rPr>
              <a:t>CP</a:t>
            </a:r>
            <a:r>
              <a:rPr lang="zh-CN" altLang="en-US" sz="2400" b="1">
                <a:ea typeface="宋体" panose="02010600030101010101" pitchFamily="2" charset="-122"/>
              </a:rPr>
              <a:t>＝</a:t>
            </a:r>
            <a:r>
              <a:rPr lang="en-US" altLang="zh-CN" sz="2400" b="1">
                <a:ea typeface="宋体" panose="02010600030101010101" pitchFamily="2" charset="-122"/>
              </a:rPr>
              <a:t>1 </a:t>
            </a:r>
            <a:r>
              <a:rPr lang="zh-CN" altLang="en-US" sz="2400" b="1">
                <a:ea typeface="宋体" panose="02010600030101010101" pitchFamily="2" charset="-122"/>
              </a:rPr>
              <a:t>期间，输入信号不能发生变化，使应用受到限制，抗干扰能力较差。</a:t>
            </a:r>
          </a:p>
          <a:p>
            <a:pPr eaLnBrk="1" hangingPunct="1">
              <a:lnSpc>
                <a:spcPct val="130000"/>
              </a:lnSpc>
              <a:spcAft>
                <a:spcPct val="40000"/>
              </a:spcAft>
            </a:pPr>
            <a:r>
              <a:rPr lang="en-US" altLang="zh-CN" sz="2400" b="1">
                <a:ea typeface="宋体" panose="02010600030101010101" pitchFamily="2" charset="-122"/>
              </a:rPr>
              <a:t>CP=1 </a:t>
            </a:r>
            <a:r>
              <a:rPr lang="zh-CN" altLang="en-US" sz="2400" b="1">
                <a:ea typeface="宋体" panose="02010600030101010101" pitchFamily="2" charset="-122"/>
              </a:rPr>
              <a:t>的脉冲宽度要求较严。</a:t>
            </a: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3A4A4672-6A6D-994C-9E77-395EC9D1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0800"/>
            <a:ext cx="36576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5">
            <a:extLst>
              <a:ext uri="{FF2B5EF4-FFF2-40B4-BE49-F238E27FC236}">
                <a16:creationId xmlns:a16="http://schemas.microsoft.com/office/drawing/2014/main" id="{D202BF5A-B244-0146-8690-CE716B13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82" y="5842000"/>
            <a:ext cx="2544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>
                <a:ea typeface="宋体" panose="02010600030101010101" pitchFamily="2" charset="-122"/>
              </a:rPr>
              <a:t>钟控</a:t>
            </a:r>
            <a:r>
              <a:rPr lang="en-US" altLang="zh-CN" sz="1400" b="1">
                <a:ea typeface="宋体" panose="02010600030101010101" pitchFamily="2" charset="-122"/>
              </a:rPr>
              <a:t>RS</a:t>
            </a:r>
            <a:r>
              <a:rPr lang="zh-CN" altLang="en-US" sz="1400" b="1">
                <a:ea typeface="宋体" panose="02010600030101010101" pitchFamily="2" charset="-122"/>
              </a:rPr>
              <a:t>触发器逻辑功能波形图</a:t>
            </a: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8553CF21-2B72-5548-9D42-5184223CB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69" y="4400550"/>
            <a:ext cx="296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278" name="Text Box 7">
            <a:extLst>
              <a:ext uri="{FF2B5EF4-FFF2-40B4-BE49-F238E27FC236}">
                <a16:creationId xmlns:a16="http://schemas.microsoft.com/office/drawing/2014/main" id="{FA6B9C0B-097C-D844-A029-E084911C0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682" y="4394200"/>
            <a:ext cx="2968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4B031237-D248-1143-AA72-45845523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44" y="4394200"/>
            <a:ext cx="296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280" name="Text Box 9">
            <a:extLst>
              <a:ext uri="{FF2B5EF4-FFF2-40B4-BE49-F238E27FC236}">
                <a16:creationId xmlns:a16="http://schemas.microsoft.com/office/drawing/2014/main" id="{BFA2F18A-E095-474D-B1AE-CE1D46AE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544" y="4394200"/>
            <a:ext cx="3063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</a:p>
        </p:txBody>
      </p:sp>
      <p:grpSp>
        <p:nvGrpSpPr>
          <p:cNvPr id="54281" name="Group 10">
            <a:extLst>
              <a:ext uri="{FF2B5EF4-FFF2-40B4-BE49-F238E27FC236}">
                <a16:creationId xmlns:a16="http://schemas.microsoft.com/office/drawing/2014/main" id="{AC92C591-44EA-434B-814C-A1F018034724}"/>
              </a:ext>
            </a:extLst>
          </p:cNvPr>
          <p:cNvGrpSpPr>
            <a:grpSpLocks/>
          </p:cNvGrpSpPr>
          <p:nvPr/>
        </p:nvGrpSpPr>
        <p:grpSpPr bwMode="auto">
          <a:xfrm>
            <a:off x="4489706" y="3657601"/>
            <a:ext cx="4425694" cy="2095499"/>
            <a:chOff x="1296" y="1296"/>
            <a:chExt cx="2496" cy="1258"/>
          </a:xfrm>
        </p:grpSpPr>
        <p:graphicFrame>
          <p:nvGraphicFramePr>
            <p:cNvPr id="54282" name="Object 11">
              <a:extLst>
                <a:ext uri="{FF2B5EF4-FFF2-40B4-BE49-F238E27FC236}">
                  <a16:creationId xmlns:a16="http://schemas.microsoft.com/office/drawing/2014/main" id="{888BCFBE-5A25-F947-8C49-2E2EE0209C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344"/>
            <a:ext cx="2496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9" r:id="rId4" imgW="32372300" imgH="14744700" progId="Visio.Drawing.6">
                    <p:embed/>
                  </p:oleObj>
                </mc:Choice>
                <mc:Fallback>
                  <p:oleObj r:id="rId4" imgW="32372300" imgH="14744700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344"/>
                          <a:ext cx="2496" cy="1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3" name="Rectangle 12">
              <a:extLst>
                <a:ext uri="{FF2B5EF4-FFF2-40B4-BE49-F238E27FC236}">
                  <a16:creationId xmlns:a16="http://schemas.microsoft.com/office/drawing/2014/main" id="{6D3AE46E-B30E-0744-B971-20766532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864" cy="1200"/>
            </a:xfrm>
            <a:prstGeom prst="rect">
              <a:avLst/>
            </a:prstGeom>
            <a:noFill/>
            <a:ln w="9525" cap="rnd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BB44F48D-DA8B-784A-976D-81C43D24D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4.5 TTL</a:t>
            </a:r>
            <a:r>
              <a:rPr lang="zh-CN" altLang="en-US" sz="3600" b="1"/>
              <a:t>集成主从触发器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FE8D4576-E3C1-AE4F-9734-899AE9DE6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35088"/>
            <a:ext cx="7405688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b="1">
                <a:ea typeface="宋体" panose="02010600030101010101" pitchFamily="2" charset="-122"/>
              </a:rPr>
              <a:t>钟控</a:t>
            </a:r>
            <a:r>
              <a:rPr lang="en-US" altLang="zh-CN" sz="2200" b="1">
                <a:ea typeface="宋体" panose="02010600030101010101" pitchFamily="2" charset="-122"/>
              </a:rPr>
              <a:t>RS</a:t>
            </a:r>
            <a:r>
              <a:rPr lang="zh-CN" altLang="en-US" sz="2200" b="1">
                <a:ea typeface="宋体" panose="02010600030101010101" pitchFamily="2" charset="-122"/>
              </a:rPr>
              <a:t>触发器</a:t>
            </a:r>
            <a:r>
              <a:rPr lang="en-US" altLang="zh-CN" sz="2200" b="1">
                <a:ea typeface="宋体" panose="02010600030101010101" pitchFamily="2" charset="-122"/>
              </a:rPr>
              <a:t>: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 CP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＝１期间，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RS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的变化引起输出</a:t>
            </a:r>
            <a:r>
              <a:rPr lang="zh-CN" altLang="en-US" sz="2200" b="1">
                <a:solidFill>
                  <a:schemeClr val="hlink"/>
                </a:solidFill>
                <a:ea typeface="宋体" panose="02010600030101010101" pitchFamily="2" charset="-122"/>
              </a:rPr>
              <a:t>多次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改变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3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b="1">
                <a:ea typeface="宋体" panose="02010600030101010101" pitchFamily="2" charset="-122"/>
              </a:rPr>
              <a:t>主从触发器：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一个时钟周期中</a:t>
            </a:r>
            <a:r>
              <a:rPr lang="en-US" altLang="zh-CN" sz="2200" b="1">
                <a:solidFill>
                  <a:srgbClr val="006600"/>
                </a:solidFill>
                <a:ea typeface="楷体_GB2312" pitchFamily="49" charset="-122"/>
              </a:rPr>
              <a:t>,  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状态仅翻转一次</a:t>
            </a:r>
            <a:r>
              <a:rPr lang="en-US" altLang="zh-CN" sz="2200" b="1">
                <a:solidFill>
                  <a:srgbClr val="0066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id="{3F766BAF-5D58-3542-9291-EE9FFECC3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49500"/>
            <a:ext cx="312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4.5.1 </a:t>
            </a:r>
            <a:r>
              <a:rPr lang="zh-CN" altLang="en-US" sz="2800" b="1"/>
              <a:t>基本工作原理</a:t>
            </a:r>
          </a:p>
        </p:txBody>
      </p:sp>
      <p:graphicFrame>
        <p:nvGraphicFramePr>
          <p:cNvPr id="487451" name="Object 27">
            <a:extLst>
              <a:ext uri="{FF2B5EF4-FFF2-40B4-BE49-F238E27FC236}">
                <a16:creationId xmlns:a16="http://schemas.microsoft.com/office/drawing/2014/main" id="{B2706EE6-5D0C-3648-BD87-B834635B1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22600"/>
          <a:ext cx="71628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Visio" r:id="rId3" imgW="30924500" imgH="15887700" progId="Visio.Drawing.11">
                  <p:embed/>
                </p:oleObj>
              </mc:Choice>
              <mc:Fallback>
                <p:oleObj name="Visio" r:id="rId3" imgW="30924500" imgH="15887700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22600"/>
                        <a:ext cx="7162800" cy="368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8E1DDDDC-3234-3F4F-B9FB-E6CCAFFEAA4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791200"/>
            <a:ext cx="2286000" cy="412750"/>
            <a:chOff x="96" y="3648"/>
            <a:chExt cx="1440" cy="260"/>
          </a:xfrm>
        </p:grpSpPr>
        <p:grpSp>
          <p:nvGrpSpPr>
            <p:cNvPr id="55302" name="Group 39">
              <a:extLst>
                <a:ext uri="{FF2B5EF4-FFF2-40B4-BE49-F238E27FC236}">
                  <a16:creationId xmlns:a16="http://schemas.microsoft.com/office/drawing/2014/main" id="{4C94872F-28EC-CD4A-B940-956800AD6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648"/>
              <a:ext cx="1296" cy="240"/>
              <a:chOff x="96" y="3792"/>
              <a:chExt cx="1296" cy="240"/>
            </a:xfrm>
          </p:grpSpPr>
          <p:sp>
            <p:nvSpPr>
              <p:cNvPr id="55304" name="Line 28">
                <a:extLst>
                  <a:ext uri="{FF2B5EF4-FFF2-40B4-BE49-F238E27FC236}">
                    <a16:creationId xmlns:a16="http://schemas.microsoft.com/office/drawing/2014/main" id="{C682319F-CEFE-9A48-83CA-0766685E3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40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05" name="Line 29">
                <a:extLst>
                  <a:ext uri="{FF2B5EF4-FFF2-40B4-BE49-F238E27FC236}">
                    <a16:creationId xmlns:a16="http://schemas.microsoft.com/office/drawing/2014/main" id="{8389E5CC-BC1B-F84C-B522-295771EF9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" y="37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06" name="Line 30">
                <a:extLst>
                  <a:ext uri="{FF2B5EF4-FFF2-40B4-BE49-F238E27FC236}">
                    <a16:creationId xmlns:a16="http://schemas.microsoft.com/office/drawing/2014/main" id="{1FCD517B-F1AA-E04A-B2B6-142B1EC87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07" name="Line 31">
                <a:extLst>
                  <a:ext uri="{FF2B5EF4-FFF2-40B4-BE49-F238E27FC236}">
                    <a16:creationId xmlns:a16="http://schemas.microsoft.com/office/drawing/2014/main" id="{C0E18061-9FE0-494A-A512-656CA01A7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08" name="Line 32">
                <a:extLst>
                  <a:ext uri="{FF2B5EF4-FFF2-40B4-BE49-F238E27FC236}">
                    <a16:creationId xmlns:a16="http://schemas.microsoft.com/office/drawing/2014/main" id="{1BD35742-096D-344A-A5BA-099E5E583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40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09" name="Line 33">
                <a:extLst>
                  <a:ext uri="{FF2B5EF4-FFF2-40B4-BE49-F238E27FC236}">
                    <a16:creationId xmlns:a16="http://schemas.microsoft.com/office/drawing/2014/main" id="{7553414E-B410-5942-88AE-81AC07BF1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7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0" name="Line 35">
                <a:extLst>
                  <a:ext uri="{FF2B5EF4-FFF2-40B4-BE49-F238E27FC236}">
                    <a16:creationId xmlns:a16="http://schemas.microsoft.com/office/drawing/2014/main" id="{E431DEC8-0DB5-DA4D-8D49-ED0FCA9CB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7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1" name="Line 36">
                <a:extLst>
                  <a:ext uri="{FF2B5EF4-FFF2-40B4-BE49-F238E27FC236}">
                    <a16:creationId xmlns:a16="http://schemas.microsoft.com/office/drawing/2014/main" id="{0A124C8A-8BED-FA4E-BFEC-4F7B0FCBE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2" name="Line 37">
                <a:extLst>
                  <a:ext uri="{FF2B5EF4-FFF2-40B4-BE49-F238E27FC236}">
                    <a16:creationId xmlns:a16="http://schemas.microsoft.com/office/drawing/2014/main" id="{8A882E33-1E12-BE46-9251-4B6958E96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0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03" name="Text Box 40">
              <a:extLst>
                <a:ext uri="{FF2B5EF4-FFF2-40B4-BE49-F238E27FC236}">
                  <a16:creationId xmlns:a16="http://schemas.microsoft.com/office/drawing/2014/main" id="{FF763E55-E344-424F-A074-641EC940B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69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CP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BF268623-40E4-F84F-A256-83AE4955F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4.5.1 </a:t>
            </a:r>
            <a:r>
              <a:rPr lang="zh-CN" altLang="en-US" sz="3200" b="1"/>
              <a:t>基本工作原理</a:t>
            </a:r>
          </a:p>
        </p:txBody>
      </p:sp>
      <p:grpSp>
        <p:nvGrpSpPr>
          <p:cNvPr id="23593" name="Group 41">
            <a:extLst>
              <a:ext uri="{FF2B5EF4-FFF2-40B4-BE49-F238E27FC236}">
                <a16:creationId xmlns:a16="http://schemas.microsoft.com/office/drawing/2014/main" id="{75707740-5B9A-D644-88B1-B31706244FE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590925"/>
            <a:ext cx="8001000" cy="2276475"/>
            <a:chOff x="624" y="2262"/>
            <a:chExt cx="5040" cy="1434"/>
          </a:xfrm>
        </p:grpSpPr>
        <p:sp>
          <p:nvSpPr>
            <p:cNvPr id="56342" name="Line 35">
              <a:extLst>
                <a:ext uri="{FF2B5EF4-FFF2-40B4-BE49-F238E27FC236}">
                  <a16:creationId xmlns:a16="http://schemas.microsoft.com/office/drawing/2014/main" id="{CB1B2A2C-0274-F14A-B03B-0A9614158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357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36">
              <a:extLst>
                <a:ext uri="{FF2B5EF4-FFF2-40B4-BE49-F238E27FC236}">
                  <a16:creationId xmlns:a16="http://schemas.microsoft.com/office/drawing/2014/main" id="{9540FE9F-BDD5-1F43-8155-8D7507933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" y="319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37">
              <a:extLst>
                <a:ext uri="{FF2B5EF4-FFF2-40B4-BE49-F238E27FC236}">
                  <a16:creationId xmlns:a16="http://schemas.microsoft.com/office/drawing/2014/main" id="{C05DDAC2-6722-8140-BB77-BAAD3B1B5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3190"/>
              <a:ext cx="16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Line 38">
              <a:extLst>
                <a:ext uri="{FF2B5EF4-FFF2-40B4-BE49-F238E27FC236}">
                  <a16:creationId xmlns:a16="http://schemas.microsoft.com/office/drawing/2014/main" id="{CD16F460-C9FA-614D-88E3-8FDFEEB4A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190"/>
              <a:ext cx="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6" name="Line 42">
              <a:extLst>
                <a:ext uri="{FF2B5EF4-FFF2-40B4-BE49-F238E27FC236}">
                  <a16:creationId xmlns:a16="http://schemas.microsoft.com/office/drawing/2014/main" id="{FE5B3917-8940-6F44-A7EF-63065398B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7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Line 44">
              <a:extLst>
                <a:ext uri="{FF2B5EF4-FFF2-40B4-BE49-F238E27FC236}">
                  <a16:creationId xmlns:a16="http://schemas.microsoft.com/office/drawing/2014/main" id="{12ACDE83-AE94-4243-B711-953A6995B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7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Text Box 45">
              <a:extLst>
                <a:ext uri="{FF2B5EF4-FFF2-40B4-BE49-F238E27FC236}">
                  <a16:creationId xmlns:a16="http://schemas.microsoft.com/office/drawing/2014/main" id="{91933E76-148F-7649-A1D7-C64FA4F79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2374"/>
              <a:ext cx="1198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主</a:t>
              </a:r>
              <a:r>
                <a:rPr lang="zh-CN" altLang="en-US" sz="2000" b="1">
                  <a:ea typeface="宋体" panose="02010600030101010101" pitchFamily="2" charset="-122"/>
                </a:rPr>
                <a:t>跟随</a:t>
              </a:r>
              <a:r>
                <a:rPr lang="en-US" altLang="zh-CN" sz="2000" b="1">
                  <a:ea typeface="宋体" panose="02010600030101010101" pitchFamily="2" charset="-122"/>
                </a:rPr>
                <a:t>JK</a:t>
              </a:r>
              <a:r>
                <a:rPr lang="zh-CN" altLang="en-US" sz="2000" b="1">
                  <a:ea typeface="宋体" panose="02010600030101010101" pitchFamily="2" charset="-122"/>
                </a:rPr>
                <a:t>变化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从</a:t>
              </a:r>
              <a:r>
                <a:rPr lang="zh-CN" altLang="en-US" sz="2000" b="1">
                  <a:ea typeface="宋体" panose="02010600030101010101" pitchFamily="2" charset="-122"/>
                </a:rPr>
                <a:t>封锁</a:t>
              </a:r>
            </a:p>
          </p:txBody>
        </p:sp>
        <p:sp>
          <p:nvSpPr>
            <p:cNvPr id="56349" name="Text Box 46">
              <a:extLst>
                <a:ext uri="{FF2B5EF4-FFF2-40B4-BE49-F238E27FC236}">
                  <a16:creationId xmlns:a16="http://schemas.microsoft.com/office/drawing/2014/main" id="{0DB07E64-C99F-D04E-9A74-179BFDD40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1" y="2662"/>
              <a:ext cx="779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主</a:t>
              </a:r>
              <a:r>
                <a:rPr lang="zh-CN" altLang="en-US" sz="2000" b="1">
                  <a:ea typeface="宋体" panose="02010600030101010101" pitchFamily="2" charset="-122"/>
                </a:rPr>
                <a:t>封锁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从</a:t>
              </a:r>
              <a:r>
                <a:rPr lang="zh-CN" altLang="en-US" sz="2000" b="1">
                  <a:ea typeface="宋体" panose="02010600030101010101" pitchFamily="2" charset="-122"/>
                </a:rPr>
                <a:t>＝ </a:t>
              </a: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主</a:t>
              </a:r>
            </a:p>
          </p:txBody>
        </p:sp>
        <p:sp>
          <p:nvSpPr>
            <p:cNvPr id="56350" name="Line 48">
              <a:extLst>
                <a:ext uri="{FF2B5EF4-FFF2-40B4-BE49-F238E27FC236}">
                  <a16:creationId xmlns:a16="http://schemas.microsoft.com/office/drawing/2014/main" id="{A72A237A-4FB1-A342-A15F-FC5D5F5A4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90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1" name="Text Box 49">
              <a:extLst>
                <a:ext uri="{FF2B5EF4-FFF2-40B4-BE49-F238E27FC236}">
                  <a16:creationId xmlns:a16="http://schemas.microsoft.com/office/drawing/2014/main" id="{F81D68C8-C044-094F-B808-CA5AA73C6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56352" name="Line 50">
              <a:extLst>
                <a:ext uri="{FF2B5EF4-FFF2-40B4-BE49-F238E27FC236}">
                  <a16:creationId xmlns:a16="http://schemas.microsoft.com/office/drawing/2014/main" id="{E9610DA8-1296-8B49-BED6-17BB48A7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5" y="314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3" name="Text Box 71">
              <a:extLst>
                <a:ext uri="{FF2B5EF4-FFF2-40B4-BE49-F238E27FC236}">
                  <a16:creationId xmlns:a16="http://schemas.microsoft.com/office/drawing/2014/main" id="{57DB81AF-816D-1A40-BBED-E233F25BC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62"/>
              <a:ext cx="1440" cy="44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完成主触发器的状态向从触发器传送</a:t>
              </a:r>
            </a:p>
          </p:txBody>
        </p:sp>
        <p:sp>
          <p:nvSpPr>
            <p:cNvPr id="56354" name="Line 72">
              <a:extLst>
                <a:ext uri="{FF2B5EF4-FFF2-40B4-BE49-F238E27FC236}">
                  <a16:creationId xmlns:a16="http://schemas.microsoft.com/office/drawing/2014/main" id="{9412F211-DF4D-8947-9DF7-21655AB0C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319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5" name="Line 73">
              <a:extLst>
                <a:ext uri="{FF2B5EF4-FFF2-40B4-BE49-F238E27FC236}">
                  <a16:creationId xmlns:a16="http://schemas.microsoft.com/office/drawing/2014/main" id="{FBBC2FA5-30B7-5D4C-875B-A6FD1390A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319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6" name="Line 74">
              <a:extLst>
                <a:ext uri="{FF2B5EF4-FFF2-40B4-BE49-F238E27FC236}">
                  <a16:creationId xmlns:a16="http://schemas.microsoft.com/office/drawing/2014/main" id="{7223141F-2C40-2D4A-A786-BB49495E1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58"/>
              <a:ext cx="384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23" name="Text Box 76">
            <a:extLst>
              <a:ext uri="{FF2B5EF4-FFF2-40B4-BE49-F238E27FC236}">
                <a16:creationId xmlns:a16="http://schemas.microsoft.com/office/drawing/2014/main" id="{03ACF914-A916-6A4E-9C29-D6FF92484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6019800"/>
            <a:ext cx="263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TTL</a:t>
            </a:r>
            <a:r>
              <a:rPr lang="zh-CN" altLang="en-US" sz="1400" b="1">
                <a:latin typeface="Tahoma" panose="020B0604030504040204" pitchFamily="34" charset="0"/>
                <a:ea typeface="宋体" panose="02010600030101010101" pitchFamily="2" charset="-122"/>
              </a:rPr>
              <a:t>集成主从触发器的工作原理</a:t>
            </a:r>
          </a:p>
        </p:txBody>
      </p:sp>
      <p:grpSp>
        <p:nvGrpSpPr>
          <p:cNvPr id="56324" name="Group 77">
            <a:extLst>
              <a:ext uri="{FF2B5EF4-FFF2-40B4-BE49-F238E27FC236}">
                <a16:creationId xmlns:a16="http://schemas.microsoft.com/office/drawing/2014/main" id="{7768200F-766C-FF40-BF49-115870772EC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0"/>
            <a:ext cx="4381500" cy="1727200"/>
            <a:chOff x="1248" y="1776"/>
            <a:chExt cx="2760" cy="1088"/>
          </a:xfrm>
        </p:grpSpPr>
        <p:sp>
          <p:nvSpPr>
            <p:cNvPr id="56325" name="Rectangle 78">
              <a:extLst>
                <a:ext uri="{FF2B5EF4-FFF2-40B4-BE49-F238E27FC236}">
                  <a16:creationId xmlns:a16="http://schemas.microsoft.com/office/drawing/2014/main" id="{4D94F688-75F3-1C49-8444-E220610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1856"/>
              <a:ext cx="720" cy="6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主触发器</a:t>
              </a:r>
            </a:p>
          </p:txBody>
        </p:sp>
        <p:sp>
          <p:nvSpPr>
            <p:cNvPr id="56326" name="Rectangle 79">
              <a:extLst>
                <a:ext uri="{FF2B5EF4-FFF2-40B4-BE49-F238E27FC236}">
                  <a16:creationId xmlns:a16="http://schemas.microsoft.com/office/drawing/2014/main" id="{EE01BA43-678A-7046-B13A-59384BF2D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856"/>
              <a:ext cx="672" cy="67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宋体" panose="02010600030101010101" pitchFamily="2" charset="-122"/>
                </a:rPr>
                <a:t>从触发器</a:t>
              </a:r>
            </a:p>
          </p:txBody>
        </p:sp>
        <p:sp>
          <p:nvSpPr>
            <p:cNvPr id="56327" name="Line 80">
              <a:extLst>
                <a:ext uri="{FF2B5EF4-FFF2-40B4-BE49-F238E27FC236}">
                  <a16:creationId xmlns:a16="http://schemas.microsoft.com/office/drawing/2014/main" id="{A32AA821-E563-E048-ADE1-A49942EEF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8" name="Line 81">
              <a:extLst>
                <a:ext uri="{FF2B5EF4-FFF2-40B4-BE49-F238E27FC236}">
                  <a16:creationId xmlns:a16="http://schemas.microsoft.com/office/drawing/2014/main" id="{4A8A4348-65DB-8C48-9CBE-53AE6B641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9" name="Line 82">
              <a:extLst>
                <a:ext uri="{FF2B5EF4-FFF2-40B4-BE49-F238E27FC236}">
                  <a16:creationId xmlns:a16="http://schemas.microsoft.com/office/drawing/2014/main" id="{C68354CB-8546-3A43-8D17-5BBF768BE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3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0" name="Line 83">
              <a:extLst>
                <a:ext uri="{FF2B5EF4-FFF2-40B4-BE49-F238E27FC236}">
                  <a16:creationId xmlns:a16="http://schemas.microsoft.com/office/drawing/2014/main" id="{E6EC493C-2C6F-AE4F-A888-7D87CF1A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1" name="Line 84">
              <a:extLst>
                <a:ext uri="{FF2B5EF4-FFF2-40B4-BE49-F238E27FC236}">
                  <a16:creationId xmlns:a16="http://schemas.microsoft.com/office/drawing/2014/main" id="{2F3334E2-4AF0-DE40-9B74-257FE3B79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3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2" name="Text Box 85">
              <a:extLst>
                <a:ext uri="{FF2B5EF4-FFF2-40B4-BE49-F238E27FC236}">
                  <a16:creationId xmlns:a16="http://schemas.microsoft.com/office/drawing/2014/main" id="{53F073D8-D152-DF49-99EE-5C2B0CD4A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776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主</a:t>
              </a:r>
            </a:p>
          </p:txBody>
        </p:sp>
        <p:sp>
          <p:nvSpPr>
            <p:cNvPr id="56333" name="Text Box 86">
              <a:extLst>
                <a:ext uri="{FF2B5EF4-FFF2-40B4-BE49-F238E27FC236}">
                  <a16:creationId xmlns:a16="http://schemas.microsoft.com/office/drawing/2014/main" id="{E8F606C3-7D99-0149-A04B-EB9CFADCE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1776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从</a:t>
              </a:r>
            </a:p>
          </p:txBody>
        </p:sp>
        <p:sp>
          <p:nvSpPr>
            <p:cNvPr id="56334" name="Text Box 87">
              <a:extLst>
                <a:ext uri="{FF2B5EF4-FFF2-40B4-BE49-F238E27FC236}">
                  <a16:creationId xmlns:a16="http://schemas.microsoft.com/office/drawing/2014/main" id="{2A877A1E-C2DE-B246-A61E-B49A687EE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41"/>
              <a:ext cx="33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J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2000" b="1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K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2000" b="1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56335" name="Line 88">
              <a:extLst>
                <a:ext uri="{FF2B5EF4-FFF2-40B4-BE49-F238E27FC236}">
                  <a16:creationId xmlns:a16="http://schemas.microsoft.com/office/drawing/2014/main" id="{5D4CD775-D24A-3940-8083-9E4EED04D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3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6" name="Line 89">
              <a:extLst>
                <a:ext uri="{FF2B5EF4-FFF2-40B4-BE49-F238E27FC236}">
                  <a16:creationId xmlns:a16="http://schemas.microsoft.com/office/drawing/2014/main" id="{CDABDBE7-B9D4-D447-AE29-1E57702F7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7" name="Rectangle 90">
              <a:extLst>
                <a:ext uri="{FF2B5EF4-FFF2-40B4-BE49-F238E27FC236}">
                  <a16:creationId xmlns:a16="http://schemas.microsoft.com/office/drawing/2014/main" id="{E3C13E94-DD80-4A40-A43F-C1CF933A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9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Oval 91">
              <a:extLst>
                <a:ext uri="{FF2B5EF4-FFF2-40B4-BE49-F238E27FC236}">
                  <a16:creationId xmlns:a16="http://schemas.microsoft.com/office/drawing/2014/main" id="{F05943AF-B7B2-4C46-AF79-E7CDC2C8E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4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Line 92">
              <a:extLst>
                <a:ext uri="{FF2B5EF4-FFF2-40B4-BE49-F238E27FC236}">
                  <a16:creationId xmlns:a16="http://schemas.microsoft.com/office/drawing/2014/main" id="{75C78CDA-2791-DA40-B1DB-42E0680F6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0" name="Line 93">
              <a:extLst>
                <a:ext uri="{FF2B5EF4-FFF2-40B4-BE49-F238E27FC236}">
                  <a16:creationId xmlns:a16="http://schemas.microsoft.com/office/drawing/2014/main" id="{70695E49-D5D1-1E48-9932-0FFA5BB3B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1" name="Line 94">
              <a:extLst>
                <a:ext uri="{FF2B5EF4-FFF2-40B4-BE49-F238E27FC236}">
                  <a16:creationId xmlns:a16="http://schemas.microsoft.com/office/drawing/2014/main" id="{BA4844C3-892B-B141-AF01-99E286349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9DB1FACD-D206-8C46-8823-C219A9A9B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4.5.1 </a:t>
            </a:r>
            <a:r>
              <a:rPr lang="zh-CN" altLang="en-US" sz="3200" b="1"/>
              <a:t>基本工作原理</a:t>
            </a:r>
          </a:p>
        </p:txBody>
      </p:sp>
      <p:pic>
        <p:nvPicPr>
          <p:cNvPr id="57346" name="Picture 8">
            <a:extLst>
              <a:ext uri="{FF2B5EF4-FFF2-40B4-BE49-F238E27FC236}">
                <a16:creationId xmlns:a16="http://schemas.microsoft.com/office/drawing/2014/main" id="{F94E8CC3-613D-3A4B-B7F2-69B831E3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2057400"/>
            <a:ext cx="34988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10">
            <a:extLst>
              <a:ext uri="{FF2B5EF4-FFF2-40B4-BE49-F238E27FC236}">
                <a16:creationId xmlns:a16="http://schemas.microsoft.com/office/drawing/2014/main" id="{4DE121E9-F7B0-634F-B1DE-482AF7CE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1. </a:t>
            </a:r>
            <a:r>
              <a:rPr lang="zh-CN" altLang="en-US" sz="2400" b="1">
                <a:ea typeface="宋体" panose="02010600030101010101" pitchFamily="2" charset="-122"/>
              </a:rPr>
              <a:t>逻辑符号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6B5486A-3ED6-204A-93D2-A778E0A3516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457825"/>
            <a:ext cx="2895600" cy="1019175"/>
            <a:chOff x="864" y="3342"/>
            <a:chExt cx="1824" cy="642"/>
          </a:xfrm>
        </p:grpSpPr>
        <p:graphicFrame>
          <p:nvGraphicFramePr>
            <p:cNvPr id="57363" name="Object 6">
              <a:extLst>
                <a:ext uri="{FF2B5EF4-FFF2-40B4-BE49-F238E27FC236}">
                  <a16:creationId xmlns:a16="http://schemas.microsoft.com/office/drawing/2014/main" id="{D331538B-E782-D14A-AD23-4F2944E870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635"/>
            <a:ext cx="153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5" name="Equation" r:id="rId4" imgW="26035000" imgH="5854700" progId="Equation.3">
                    <p:embed/>
                  </p:oleObj>
                </mc:Choice>
                <mc:Fallback>
                  <p:oleObj name="Equation" r:id="rId4" imgW="26035000" imgH="5854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35"/>
                          <a:ext cx="153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4" name="Text Box 11">
              <a:extLst>
                <a:ext uri="{FF2B5EF4-FFF2-40B4-BE49-F238E27FC236}">
                  <a16:creationId xmlns:a16="http://schemas.microsoft.com/office/drawing/2014/main" id="{DE6434C3-76FD-9949-99CA-2A24750D1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42"/>
              <a:ext cx="1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2. </a:t>
              </a:r>
              <a:r>
                <a:rPr lang="zh-CN" altLang="en-US" sz="2400" b="1">
                  <a:ea typeface="宋体" panose="02010600030101010101" pitchFamily="2" charset="-122"/>
                </a:rPr>
                <a:t>特征方程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36EA5674-2F99-B141-9603-7B63FBB837D9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1447800"/>
            <a:ext cx="3162300" cy="2782888"/>
            <a:chOff x="3528" y="912"/>
            <a:chExt cx="1992" cy="1753"/>
          </a:xfrm>
        </p:grpSpPr>
        <p:grpSp>
          <p:nvGrpSpPr>
            <p:cNvPr id="57356" name="Group 20">
              <a:extLst>
                <a:ext uri="{FF2B5EF4-FFF2-40B4-BE49-F238E27FC236}">
                  <a16:creationId xmlns:a16="http://schemas.microsoft.com/office/drawing/2014/main" id="{476EED7C-C3F2-6A49-A34A-48D65012C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6" y="1248"/>
              <a:ext cx="1844" cy="1417"/>
              <a:chOff x="3676" y="1536"/>
              <a:chExt cx="1844" cy="1417"/>
            </a:xfrm>
          </p:grpSpPr>
          <p:sp>
            <p:nvSpPr>
              <p:cNvPr id="57358" name="Text Box 13">
                <a:extLst>
                  <a:ext uri="{FF2B5EF4-FFF2-40B4-BE49-F238E27FC236}">
                    <a16:creationId xmlns:a16="http://schemas.microsoft.com/office/drawing/2014/main" id="{30FEC793-12E5-1C4E-B944-28E4364CB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536"/>
                <a:ext cx="1844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JK</a:t>
                </a:r>
                <a:r>
                  <a:rPr lang="zh-CN" altLang="en-US" sz="2000" b="1">
                    <a:ea typeface="宋体" panose="02010600030101010101" pitchFamily="2" charset="-122"/>
                  </a:rPr>
                  <a:t>触发器的功能表   </a:t>
                </a:r>
              </a:p>
              <a:p>
                <a:pPr algn="ctr" eaLnBrk="1" hangingPunct="1"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ea typeface="宋体" panose="02010600030101010101" pitchFamily="2" charset="-122"/>
                  </a:rPr>
                  <a:t>  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J	K	Q</a:t>
                </a:r>
                <a:r>
                  <a:rPr lang="en-US" altLang="zh-CN" sz="2000" b="1" baseline="30000">
                    <a:ea typeface="宋体" panose="02010600030101010101" pitchFamily="2" charset="-122"/>
                  </a:rPr>
                  <a:t>n+1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	</a:t>
                </a:r>
              </a:p>
              <a:p>
                <a:pPr algn="ctr" eaLnBrk="1" hangingPunct="1">
                  <a:lnSpc>
                    <a:spcPct val="115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   0	0	Q</a:t>
                </a:r>
                <a:r>
                  <a:rPr lang="en-US" altLang="zh-CN" sz="2000" b="1" baseline="30000"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	</a:t>
                </a:r>
              </a:p>
              <a:p>
                <a:pPr algn="ctr" eaLnBrk="1" hangingPunct="1">
                  <a:lnSpc>
                    <a:spcPct val="115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   0	1	0	</a:t>
                </a:r>
              </a:p>
              <a:p>
                <a:pPr algn="ctr" eaLnBrk="1" hangingPunct="1">
                  <a:lnSpc>
                    <a:spcPct val="115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   1	0	1	</a:t>
                </a:r>
              </a:p>
              <a:p>
                <a:pPr algn="ctr" eaLnBrk="1" hangingPunct="1">
                  <a:lnSpc>
                    <a:spcPct val="115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   1	1		</a:t>
                </a:r>
              </a:p>
            </p:txBody>
          </p:sp>
          <p:graphicFrame>
            <p:nvGraphicFramePr>
              <p:cNvPr id="57359" name="Object 14">
                <a:extLst>
                  <a:ext uri="{FF2B5EF4-FFF2-40B4-BE49-F238E27FC236}">
                    <a16:creationId xmlns:a16="http://schemas.microsoft.com/office/drawing/2014/main" id="{449C5BA1-FDCC-A64C-AD60-BC84434365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2685"/>
              <a:ext cx="214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6" name="公式" r:id="rId6" imgW="4394200" imgH="5562600" progId="Equation.3">
                      <p:embed/>
                    </p:oleObj>
                  </mc:Choice>
                  <mc:Fallback>
                    <p:oleObj name="公式" r:id="rId6" imgW="4394200" imgH="5562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685"/>
                            <a:ext cx="214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60" name="Line 15">
                <a:extLst>
                  <a:ext uri="{FF2B5EF4-FFF2-40B4-BE49-F238E27FC236}">
                    <a16:creationId xmlns:a16="http://schemas.microsoft.com/office/drawing/2014/main" id="{BF88F591-B7F4-374F-B0AE-21D0ACB03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2" y="1801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1" name="Line 16">
                <a:extLst>
                  <a:ext uri="{FF2B5EF4-FFF2-40B4-BE49-F238E27FC236}">
                    <a16:creationId xmlns:a16="http://schemas.microsoft.com/office/drawing/2014/main" id="{3A8C7599-DF9B-E041-AFC9-E6C0CD3EF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4" y="2063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2" name="Line 17">
                <a:extLst>
                  <a:ext uri="{FF2B5EF4-FFF2-40B4-BE49-F238E27FC236}">
                    <a16:creationId xmlns:a16="http://schemas.microsoft.com/office/drawing/2014/main" id="{2FE27178-F596-2247-9288-4284A72BF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4" y="2953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57" name="Text Box 18">
              <a:extLst>
                <a:ext uri="{FF2B5EF4-FFF2-40B4-BE49-F238E27FC236}">
                  <a16:creationId xmlns:a16="http://schemas.microsoft.com/office/drawing/2014/main" id="{91BAB017-A9C0-7E40-A398-C5A2509DC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912"/>
              <a:ext cx="8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3. </a:t>
              </a:r>
              <a:r>
                <a:rPr lang="zh-CN" altLang="en-US" sz="2400" b="1">
                  <a:ea typeface="宋体" panose="02010600030101010101" pitchFamily="2" charset="-122"/>
                </a:rPr>
                <a:t>功能表</a:t>
              </a:r>
            </a:p>
          </p:txBody>
        </p:sp>
      </p:grpSp>
      <p:grpSp>
        <p:nvGrpSpPr>
          <p:cNvPr id="57350" name="Group 26">
            <a:extLst>
              <a:ext uri="{FF2B5EF4-FFF2-40B4-BE49-F238E27FC236}">
                <a16:creationId xmlns:a16="http://schemas.microsoft.com/office/drawing/2014/main" id="{6AFA67B6-7D48-8B4A-B9C7-6DA0FA4CBB68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4632325"/>
            <a:ext cx="2792412" cy="396875"/>
            <a:chOff x="1265" y="2726"/>
            <a:chExt cx="1759" cy="250"/>
          </a:xfrm>
        </p:grpSpPr>
        <p:sp>
          <p:nvSpPr>
            <p:cNvPr id="57353" name="Text Box 19">
              <a:extLst>
                <a:ext uri="{FF2B5EF4-FFF2-40B4-BE49-F238E27FC236}">
                  <a16:creationId xmlns:a16="http://schemas.microsoft.com/office/drawing/2014/main" id="{35A22022-B81A-0A4A-BE26-A15911178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" y="2726"/>
              <a:ext cx="17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R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Ｄ</a:t>
              </a:r>
              <a:r>
                <a:rPr lang="zh-CN" altLang="en-US" sz="2000" b="1">
                  <a:ea typeface="宋体" panose="02010600030101010101" pitchFamily="2" charset="-122"/>
                </a:rPr>
                <a:t>、</a:t>
              </a:r>
              <a:r>
                <a:rPr lang="en-US" altLang="zh-CN" sz="2000" b="1">
                  <a:ea typeface="宋体" panose="02010600030101010101" pitchFamily="2" charset="-122"/>
                </a:rPr>
                <a:t>S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Ｄ：</a:t>
              </a:r>
              <a:r>
                <a:rPr lang="zh-CN" altLang="en-US" sz="2000" b="1">
                  <a:ea typeface="宋体" panose="02010600030101010101" pitchFamily="2" charset="-122"/>
                </a:rPr>
                <a:t>异步置</a:t>
              </a:r>
              <a:r>
                <a:rPr lang="en-US" altLang="zh-CN" sz="2000" b="1">
                  <a:ea typeface="宋体" panose="02010600030101010101" pitchFamily="2" charset="-122"/>
                </a:rPr>
                <a:t>0</a:t>
              </a:r>
              <a:r>
                <a:rPr lang="zh-CN" altLang="en-US" sz="2000" b="1">
                  <a:ea typeface="宋体" panose="02010600030101010101" pitchFamily="2" charset="-122"/>
                </a:rPr>
                <a:t>、置</a:t>
              </a:r>
              <a:r>
                <a:rPr lang="en-US" altLang="zh-CN" sz="20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54" name="Line 23">
              <a:extLst>
                <a:ext uri="{FF2B5EF4-FFF2-40B4-BE49-F238E27FC236}">
                  <a16:creationId xmlns:a16="http://schemas.microsoft.com/office/drawing/2014/main" id="{D4849CD8-78E1-8B4F-B70A-481B305D7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5" name="Line 24">
              <a:extLst>
                <a:ext uri="{FF2B5EF4-FFF2-40B4-BE49-F238E27FC236}">
                  <a16:creationId xmlns:a16="http://schemas.microsoft.com/office/drawing/2014/main" id="{F95C1DC4-6BDF-F74B-8450-510983B14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351" name="Line 25">
            <a:extLst>
              <a:ext uri="{FF2B5EF4-FFF2-40B4-BE49-F238E27FC236}">
                <a16:creationId xmlns:a16="http://schemas.microsoft.com/office/drawing/2014/main" id="{66CF87E4-EA32-FE47-8FB0-5BE11FDD3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2" name="Line 27">
            <a:extLst>
              <a:ext uri="{FF2B5EF4-FFF2-40B4-BE49-F238E27FC236}">
                <a16:creationId xmlns:a16="http://schemas.microsoft.com/office/drawing/2014/main" id="{29E6A13C-D8F6-1F47-9DC8-F6B0569B4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D396EEC-0BD3-3C47-BEF3-BDF443B5E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4.5.1 </a:t>
            </a:r>
            <a:r>
              <a:rPr lang="zh-CN" altLang="en-US" sz="3200" b="1"/>
              <a:t>基本工作原理</a:t>
            </a:r>
          </a:p>
        </p:txBody>
      </p:sp>
      <p:grpSp>
        <p:nvGrpSpPr>
          <p:cNvPr id="58370" name="Group 33">
            <a:extLst>
              <a:ext uri="{FF2B5EF4-FFF2-40B4-BE49-F238E27FC236}">
                <a16:creationId xmlns:a16="http://schemas.microsoft.com/office/drawing/2014/main" id="{C1E69D65-1AC7-164E-83BA-F8083D5CA6BD}"/>
              </a:ext>
            </a:extLst>
          </p:cNvPr>
          <p:cNvGrpSpPr>
            <a:grpSpLocks/>
          </p:cNvGrpSpPr>
          <p:nvPr/>
        </p:nvGrpSpPr>
        <p:grpSpPr bwMode="auto">
          <a:xfrm>
            <a:off x="2835275" y="3165475"/>
            <a:ext cx="2743200" cy="838200"/>
            <a:chOff x="2074" y="1764"/>
            <a:chExt cx="1728" cy="528"/>
          </a:xfrm>
        </p:grpSpPr>
        <p:grpSp>
          <p:nvGrpSpPr>
            <p:cNvPr id="58399" name="Group 3">
              <a:extLst>
                <a:ext uri="{FF2B5EF4-FFF2-40B4-BE49-F238E27FC236}">
                  <a16:creationId xmlns:a16="http://schemas.microsoft.com/office/drawing/2014/main" id="{CB33A3FE-C18F-694E-991C-5B3560CC7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1764"/>
              <a:ext cx="528" cy="480"/>
              <a:chOff x="432" y="2832"/>
              <a:chExt cx="528" cy="480"/>
            </a:xfrm>
          </p:grpSpPr>
          <p:sp>
            <p:nvSpPr>
              <p:cNvPr id="58403" name="Text Box 4">
                <a:extLst>
                  <a:ext uri="{FF2B5EF4-FFF2-40B4-BE49-F238E27FC236}">
                    <a16:creationId xmlns:a16="http://schemas.microsoft.com/office/drawing/2014/main" id="{5814207E-C9B1-ED43-B871-3E7CCE75A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295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CC3300"/>
                    </a:solidFill>
                    <a:ea typeface="宋体" panose="02010600030101010101" pitchFamily="2" charset="-122"/>
                  </a:rPr>
                  <a:t>0</a:t>
                </a:r>
                <a:endParaRPr lang="en-US" altLang="zh-CN" sz="24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4" name="Oval 5">
                <a:extLst>
                  <a:ext uri="{FF2B5EF4-FFF2-40B4-BE49-F238E27FC236}">
                    <a16:creationId xmlns:a16="http://schemas.microsoft.com/office/drawing/2014/main" id="{CF5E1F5D-BAC0-6446-9535-039AE3AD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528" cy="48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400" name="Group 6">
              <a:extLst>
                <a:ext uri="{FF2B5EF4-FFF2-40B4-BE49-F238E27FC236}">
                  <a16:creationId xmlns:a16="http://schemas.microsoft.com/office/drawing/2014/main" id="{E1DFC9B8-D561-3945-A3DA-E8FE9061A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4" y="1812"/>
              <a:ext cx="528" cy="480"/>
              <a:chOff x="2016" y="2832"/>
              <a:chExt cx="528" cy="480"/>
            </a:xfrm>
          </p:grpSpPr>
          <p:sp>
            <p:nvSpPr>
              <p:cNvPr id="58401" name="Text Box 7">
                <a:extLst>
                  <a:ext uri="{FF2B5EF4-FFF2-40B4-BE49-F238E27FC236}">
                    <a16:creationId xmlns:a16="http://schemas.microsoft.com/office/drawing/2014/main" id="{7E8B1808-426E-B342-AF7E-172A2891E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29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CC33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8402" name="Oval 8">
                <a:extLst>
                  <a:ext uri="{FF2B5EF4-FFF2-40B4-BE49-F238E27FC236}">
                    <a16:creationId xmlns:a16="http://schemas.microsoft.com/office/drawing/2014/main" id="{FCA4E1AD-55D2-7049-A029-37A8B10C0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528" cy="48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371" name="AutoShape 9">
            <a:extLst>
              <a:ext uri="{FF2B5EF4-FFF2-40B4-BE49-F238E27FC236}">
                <a16:creationId xmlns:a16="http://schemas.microsoft.com/office/drawing/2014/main" id="{A3E679E4-2A70-3C45-9311-08F9E191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4384675"/>
            <a:ext cx="1098550" cy="498475"/>
          </a:xfrm>
          <a:prstGeom prst="wedgeRoundRectCallout">
            <a:avLst>
              <a:gd name="adj1" fmla="val -153"/>
              <a:gd name="adj2" fmla="val -73884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状态 </a:t>
            </a:r>
            <a:r>
              <a:rPr lang="en-US" altLang="zh-CN" sz="2400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372" name="AutoShape 10">
            <a:extLst>
              <a:ext uri="{FF2B5EF4-FFF2-40B4-BE49-F238E27FC236}">
                <a16:creationId xmlns:a16="http://schemas.microsoft.com/office/drawing/2014/main" id="{6FA640B0-04AD-F24D-B684-D88CCC12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25938"/>
            <a:ext cx="1098550" cy="498475"/>
          </a:xfrm>
          <a:prstGeom prst="wedgeRoundRectCallout">
            <a:avLst>
              <a:gd name="adj1" fmla="val -39472"/>
              <a:gd name="adj2" fmla="val -73565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状态 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73" name="Text Box 28">
            <a:extLst>
              <a:ext uri="{FF2B5EF4-FFF2-40B4-BE49-F238E27FC236}">
                <a16:creationId xmlns:a16="http://schemas.microsoft.com/office/drawing/2014/main" id="{6B0EBAFF-9B44-7646-A9B8-D366350C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516572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状态转换图</a:t>
            </a:r>
          </a:p>
        </p:txBody>
      </p:sp>
      <p:sp>
        <p:nvSpPr>
          <p:cNvPr id="58374" name="Text Box 29">
            <a:extLst>
              <a:ext uri="{FF2B5EF4-FFF2-40B4-BE49-F238E27FC236}">
                <a16:creationId xmlns:a16="http://schemas.microsoft.com/office/drawing/2014/main" id="{F3671FA7-1BF5-7840-B321-9F24D346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98588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4. </a:t>
            </a:r>
            <a:r>
              <a:rPr lang="zh-CN" altLang="en-US" sz="2400" b="1">
                <a:ea typeface="宋体" panose="02010600030101010101" pitchFamily="2" charset="-122"/>
              </a:rPr>
              <a:t>状态图</a:t>
            </a:r>
          </a:p>
        </p:txBody>
      </p:sp>
      <p:grpSp>
        <p:nvGrpSpPr>
          <p:cNvPr id="5" name="Group 34">
            <a:extLst>
              <a:ext uri="{FF2B5EF4-FFF2-40B4-BE49-F238E27FC236}">
                <a16:creationId xmlns:a16="http://schemas.microsoft.com/office/drawing/2014/main" id="{A28786F4-14AF-C042-B43D-E23AABF29E1E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2362200"/>
            <a:ext cx="2057400" cy="957263"/>
            <a:chOff x="2314" y="1258"/>
            <a:chExt cx="1296" cy="603"/>
          </a:xfrm>
        </p:grpSpPr>
        <p:sp>
          <p:nvSpPr>
            <p:cNvPr id="58394" name="Arc 35">
              <a:extLst>
                <a:ext uri="{FF2B5EF4-FFF2-40B4-BE49-F238E27FC236}">
                  <a16:creationId xmlns:a16="http://schemas.microsoft.com/office/drawing/2014/main" id="{DC10632A-BA57-B342-9793-5DBE04FF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1533"/>
              <a:ext cx="1296" cy="328"/>
            </a:xfrm>
            <a:custGeom>
              <a:avLst/>
              <a:gdLst>
                <a:gd name="T0" fmla="*/ 0 w 21600"/>
                <a:gd name="T1" fmla="*/ 0 h 21110"/>
                <a:gd name="T2" fmla="*/ 0 w 21600"/>
                <a:gd name="T3" fmla="*/ 0 h 21110"/>
                <a:gd name="T4" fmla="*/ 0 w 21600"/>
                <a:gd name="T5" fmla="*/ 0 h 211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10"/>
                <a:gd name="T11" fmla="*/ 21600 w 21600"/>
                <a:gd name="T12" fmla="*/ 21110 h 21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10" fill="none" extrusionOk="0">
                  <a:moveTo>
                    <a:pt x="4575" y="0"/>
                  </a:moveTo>
                  <a:cubicBezTo>
                    <a:pt x="14511" y="2153"/>
                    <a:pt x="21600" y="10944"/>
                    <a:pt x="21600" y="21110"/>
                  </a:cubicBezTo>
                </a:path>
                <a:path w="21600" h="21110" stroke="0" extrusionOk="0">
                  <a:moveTo>
                    <a:pt x="4575" y="0"/>
                  </a:moveTo>
                  <a:cubicBezTo>
                    <a:pt x="14511" y="2153"/>
                    <a:pt x="21600" y="10944"/>
                    <a:pt x="21600" y="21110"/>
                  </a:cubicBezTo>
                  <a:lnTo>
                    <a:pt x="0" y="21110"/>
                  </a:lnTo>
                  <a:lnTo>
                    <a:pt x="457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5" name="Arc 36">
              <a:extLst>
                <a:ext uri="{FF2B5EF4-FFF2-40B4-BE49-F238E27FC236}">
                  <a16:creationId xmlns:a16="http://schemas.microsoft.com/office/drawing/2014/main" id="{7FBBBADC-20A9-A946-8A12-AE773C76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" y="1524"/>
              <a:ext cx="1058" cy="290"/>
            </a:xfrm>
            <a:custGeom>
              <a:avLst/>
              <a:gdLst>
                <a:gd name="T0" fmla="*/ 0 w 42940"/>
                <a:gd name="T1" fmla="*/ 0 h 21600"/>
                <a:gd name="T2" fmla="*/ 0 w 42940"/>
                <a:gd name="T3" fmla="*/ 0 h 21600"/>
                <a:gd name="T4" fmla="*/ 0 w 4294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40"/>
                <a:gd name="T10" fmla="*/ 0 h 21600"/>
                <a:gd name="T11" fmla="*/ 42940 w 429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40" h="21600" fill="none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</a:path>
                <a:path w="42940" h="21600" stroke="0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  <a:lnTo>
                    <a:pt x="21340" y="21600"/>
                  </a:lnTo>
                  <a:lnTo>
                    <a:pt x="0" y="1825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396" name="Group 37">
              <a:extLst>
                <a:ext uri="{FF2B5EF4-FFF2-40B4-BE49-F238E27FC236}">
                  <a16:creationId xmlns:a16="http://schemas.microsoft.com/office/drawing/2014/main" id="{8BD32BCC-6BD9-FA45-ADC7-C969DCFDC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4" y="1258"/>
              <a:ext cx="860" cy="288"/>
              <a:chOff x="2122" y="2326"/>
              <a:chExt cx="860" cy="288"/>
            </a:xfrm>
          </p:grpSpPr>
          <p:sp>
            <p:nvSpPr>
              <p:cNvPr id="58397" name="Text Box 38">
                <a:extLst>
                  <a:ext uri="{FF2B5EF4-FFF2-40B4-BE49-F238E27FC236}">
                    <a16:creationId xmlns:a16="http://schemas.microsoft.com/office/drawing/2014/main" id="{D4B41C2C-2F57-C94B-A393-9202493C5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2" y="2341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J=1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398" name="Text Box 39">
                <a:extLst>
                  <a:ext uri="{FF2B5EF4-FFF2-40B4-BE49-F238E27FC236}">
                    <a16:creationId xmlns:a16="http://schemas.microsoft.com/office/drawing/2014/main" id="{DE087D3B-55AE-8A49-94BB-BE72AE76E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6" y="2326"/>
                <a:ext cx="4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K=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Symbol" pitchFamily="2" charset="2"/>
                  </a:rPr>
                  <a:t></a:t>
                </a:r>
              </a:p>
            </p:txBody>
          </p:sp>
        </p:grpSp>
      </p:grpSp>
      <p:grpSp>
        <p:nvGrpSpPr>
          <p:cNvPr id="7" name="Group 46">
            <a:extLst>
              <a:ext uri="{FF2B5EF4-FFF2-40B4-BE49-F238E27FC236}">
                <a16:creationId xmlns:a16="http://schemas.microsoft.com/office/drawing/2014/main" id="{117ACF64-3412-D847-BAB1-18FCBBA1A8B8}"/>
              </a:ext>
            </a:extLst>
          </p:cNvPr>
          <p:cNvGrpSpPr>
            <a:grpSpLocks/>
          </p:cNvGrpSpPr>
          <p:nvPr/>
        </p:nvGrpSpPr>
        <p:grpSpPr bwMode="auto">
          <a:xfrm>
            <a:off x="3368675" y="3927475"/>
            <a:ext cx="1746250" cy="858838"/>
            <a:chOff x="2410" y="2244"/>
            <a:chExt cx="1100" cy="541"/>
          </a:xfrm>
        </p:grpSpPr>
        <p:sp>
          <p:nvSpPr>
            <p:cNvPr id="58390" name="Arc 47">
              <a:extLst>
                <a:ext uri="{FF2B5EF4-FFF2-40B4-BE49-F238E27FC236}">
                  <a16:creationId xmlns:a16="http://schemas.microsoft.com/office/drawing/2014/main" id="{117EF68F-B03B-4940-8A11-0857CAFC9D3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10" y="2244"/>
              <a:ext cx="1058" cy="290"/>
            </a:xfrm>
            <a:custGeom>
              <a:avLst/>
              <a:gdLst>
                <a:gd name="T0" fmla="*/ 0 w 42940"/>
                <a:gd name="T1" fmla="*/ 0 h 21600"/>
                <a:gd name="T2" fmla="*/ 0 w 42940"/>
                <a:gd name="T3" fmla="*/ 0 h 21600"/>
                <a:gd name="T4" fmla="*/ 0 w 4294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40"/>
                <a:gd name="T10" fmla="*/ 0 h 21600"/>
                <a:gd name="T11" fmla="*/ 42940 w 429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40" h="21600" fill="none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</a:path>
                <a:path w="42940" h="21600" stroke="0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  <a:lnTo>
                    <a:pt x="21340" y="21600"/>
                  </a:lnTo>
                  <a:lnTo>
                    <a:pt x="0" y="1825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391" name="Group 48">
              <a:extLst>
                <a:ext uri="{FF2B5EF4-FFF2-40B4-BE49-F238E27FC236}">
                  <a16:creationId xmlns:a16="http://schemas.microsoft.com/office/drawing/2014/main" id="{9B5790A2-846A-9145-A6D4-B740EA71A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4" y="2497"/>
              <a:ext cx="956" cy="288"/>
              <a:chOff x="2122" y="3565"/>
              <a:chExt cx="956" cy="288"/>
            </a:xfrm>
          </p:grpSpPr>
          <p:sp>
            <p:nvSpPr>
              <p:cNvPr id="58392" name="Text Box 49">
                <a:extLst>
                  <a:ext uri="{FF2B5EF4-FFF2-40B4-BE49-F238E27FC236}">
                    <a16:creationId xmlns:a16="http://schemas.microsoft.com/office/drawing/2014/main" id="{39FD3C4A-58E6-504A-B1FE-042F111BB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600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ea typeface="宋体" panose="02010600030101010101" pitchFamily="2" charset="-122"/>
                  </a:rPr>
                  <a:t>K=1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393" name="Text Box 50">
                <a:extLst>
                  <a:ext uri="{FF2B5EF4-FFF2-40B4-BE49-F238E27FC236}">
                    <a16:creationId xmlns:a16="http://schemas.microsoft.com/office/drawing/2014/main" id="{4B84CE2D-CD37-AF44-9B35-0A790625F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2" y="3565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J=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Symbol" pitchFamily="2" charset="2"/>
                  </a:rPr>
                  <a:t></a:t>
                </a:r>
              </a:p>
            </p:txBody>
          </p:sp>
        </p:grpSp>
      </p:grpSp>
      <p:grpSp>
        <p:nvGrpSpPr>
          <p:cNvPr id="9" name="Group 56">
            <a:extLst>
              <a:ext uri="{FF2B5EF4-FFF2-40B4-BE49-F238E27FC236}">
                <a16:creationId xmlns:a16="http://schemas.microsoft.com/office/drawing/2014/main" id="{3A3F73DD-28B0-A046-899A-2DB0F845EDC1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165475"/>
            <a:ext cx="1236662" cy="762000"/>
            <a:chOff x="1399" y="1764"/>
            <a:chExt cx="779" cy="480"/>
          </a:xfrm>
        </p:grpSpPr>
        <p:sp>
          <p:nvSpPr>
            <p:cNvPr id="58386" name="Arc 57">
              <a:extLst>
                <a:ext uri="{FF2B5EF4-FFF2-40B4-BE49-F238E27FC236}">
                  <a16:creationId xmlns:a16="http://schemas.microsoft.com/office/drawing/2014/main" id="{B407E6F5-2799-7E44-9334-B14062CD7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7" y="1766"/>
              <a:ext cx="291" cy="478"/>
            </a:xfrm>
            <a:custGeom>
              <a:avLst/>
              <a:gdLst>
                <a:gd name="T0" fmla="*/ 0 w 33515"/>
                <a:gd name="T1" fmla="*/ 0 h 43200"/>
                <a:gd name="T2" fmla="*/ 0 w 33515"/>
                <a:gd name="T3" fmla="*/ 0 h 43200"/>
                <a:gd name="T4" fmla="*/ 0 w 33515"/>
                <a:gd name="T5" fmla="*/ 0 h 43200"/>
                <a:gd name="T6" fmla="*/ 0 60000 65536"/>
                <a:gd name="T7" fmla="*/ 0 60000 65536"/>
                <a:gd name="T8" fmla="*/ 0 60000 65536"/>
                <a:gd name="T9" fmla="*/ 0 w 33515"/>
                <a:gd name="T10" fmla="*/ 0 h 43200"/>
                <a:gd name="T11" fmla="*/ 33515 w 3351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15" h="43200" fill="none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</a:path>
                <a:path w="33515" h="43200" stroke="0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  <a:lnTo>
                    <a:pt x="11915" y="21600"/>
                  </a:lnTo>
                  <a:lnTo>
                    <a:pt x="560" y="322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387" name="Group 58">
              <a:extLst>
                <a:ext uri="{FF2B5EF4-FFF2-40B4-BE49-F238E27FC236}">
                  <a16:creationId xmlns:a16="http://schemas.microsoft.com/office/drawing/2014/main" id="{55326514-4C66-3C41-B576-6FF279593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" y="1764"/>
              <a:ext cx="479" cy="480"/>
              <a:chOff x="967" y="2832"/>
              <a:chExt cx="479" cy="480"/>
            </a:xfrm>
          </p:grpSpPr>
          <p:sp>
            <p:nvSpPr>
              <p:cNvPr id="58388" name="Text Box 59">
                <a:extLst>
                  <a:ext uri="{FF2B5EF4-FFF2-40B4-BE49-F238E27FC236}">
                    <a16:creationId xmlns:a16="http://schemas.microsoft.com/office/drawing/2014/main" id="{73B30AC4-C0AF-204A-B5E9-6366164DA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832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ea typeface="宋体" panose="02010600030101010101" pitchFamily="2" charset="-122"/>
                  </a:rPr>
                  <a:t>J=0</a:t>
                </a:r>
              </a:p>
            </p:txBody>
          </p:sp>
          <p:sp>
            <p:nvSpPr>
              <p:cNvPr id="58389" name="Text Box 60">
                <a:extLst>
                  <a:ext uri="{FF2B5EF4-FFF2-40B4-BE49-F238E27FC236}">
                    <a16:creationId xmlns:a16="http://schemas.microsoft.com/office/drawing/2014/main" id="{9DAA13A2-CBB5-EA47-84E1-9259B5D9D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7" y="3024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ea typeface="宋体" panose="02010600030101010101" pitchFamily="2" charset="-122"/>
                  </a:rPr>
                  <a:t>K=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Symbol" pitchFamily="2" charset="2"/>
                  </a:rPr>
                  <a:t></a:t>
                </a:r>
              </a:p>
            </p:txBody>
          </p:sp>
        </p:grpSp>
      </p:grpSp>
      <p:grpSp>
        <p:nvGrpSpPr>
          <p:cNvPr id="11" name="Group 61">
            <a:extLst>
              <a:ext uri="{FF2B5EF4-FFF2-40B4-BE49-F238E27FC236}">
                <a16:creationId xmlns:a16="http://schemas.microsoft.com/office/drawing/2014/main" id="{373BCA94-D0E6-414D-B90A-313CF7635ECA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3241675"/>
            <a:ext cx="1214437" cy="762000"/>
            <a:chOff x="3703" y="1812"/>
            <a:chExt cx="765" cy="480"/>
          </a:xfrm>
        </p:grpSpPr>
        <p:sp>
          <p:nvSpPr>
            <p:cNvPr id="58382" name="Arc 62">
              <a:extLst>
                <a:ext uri="{FF2B5EF4-FFF2-40B4-BE49-F238E27FC236}">
                  <a16:creationId xmlns:a16="http://schemas.microsoft.com/office/drawing/2014/main" id="{F7BC7CFD-F00B-5F44-B6E2-2844298E2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812"/>
              <a:ext cx="291" cy="478"/>
            </a:xfrm>
            <a:custGeom>
              <a:avLst/>
              <a:gdLst>
                <a:gd name="T0" fmla="*/ 0 w 33515"/>
                <a:gd name="T1" fmla="*/ 0 h 43200"/>
                <a:gd name="T2" fmla="*/ 0 w 33515"/>
                <a:gd name="T3" fmla="*/ 0 h 43200"/>
                <a:gd name="T4" fmla="*/ 0 w 33515"/>
                <a:gd name="T5" fmla="*/ 0 h 43200"/>
                <a:gd name="T6" fmla="*/ 0 60000 65536"/>
                <a:gd name="T7" fmla="*/ 0 60000 65536"/>
                <a:gd name="T8" fmla="*/ 0 60000 65536"/>
                <a:gd name="T9" fmla="*/ 0 w 33515"/>
                <a:gd name="T10" fmla="*/ 0 h 43200"/>
                <a:gd name="T11" fmla="*/ 33515 w 3351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15" h="43200" fill="none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</a:path>
                <a:path w="33515" h="43200" stroke="0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  <a:lnTo>
                    <a:pt x="11915" y="21600"/>
                  </a:lnTo>
                  <a:lnTo>
                    <a:pt x="560" y="322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383" name="Group 63">
              <a:extLst>
                <a:ext uri="{FF2B5EF4-FFF2-40B4-BE49-F238E27FC236}">
                  <a16:creationId xmlns:a16="http://schemas.microsoft.com/office/drawing/2014/main" id="{80518F67-973B-E243-9C5E-633EC1798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4" y="1812"/>
              <a:ext cx="474" cy="480"/>
              <a:chOff x="3562" y="2880"/>
              <a:chExt cx="474" cy="480"/>
            </a:xfrm>
          </p:grpSpPr>
          <p:sp>
            <p:nvSpPr>
              <p:cNvPr id="58384" name="Text Box 64">
                <a:extLst>
                  <a:ext uri="{FF2B5EF4-FFF2-40B4-BE49-F238E27FC236}">
                    <a16:creationId xmlns:a16="http://schemas.microsoft.com/office/drawing/2014/main" id="{FE58627C-EA68-0140-A210-E048D6429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2" y="3072"/>
                <a:ext cx="4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ea typeface="宋体" panose="02010600030101010101" pitchFamily="2" charset="-122"/>
                  </a:rPr>
                  <a:t>K=0</a:t>
                </a:r>
              </a:p>
            </p:txBody>
          </p:sp>
          <p:sp>
            <p:nvSpPr>
              <p:cNvPr id="58385" name="Text Box 65">
                <a:extLst>
                  <a:ext uri="{FF2B5EF4-FFF2-40B4-BE49-F238E27FC236}">
                    <a16:creationId xmlns:a16="http://schemas.microsoft.com/office/drawing/2014/main" id="{C13E52F5-E91F-AF48-B565-E0FA5838A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2" y="2880"/>
                <a:ext cx="4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ea typeface="宋体" panose="02010600030101010101" pitchFamily="2" charset="-122"/>
                  </a:rPr>
                  <a:t>J=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Symbol" pitchFamily="2" charset="2"/>
                  </a:rPr>
                  <a:t></a:t>
                </a:r>
              </a:p>
            </p:txBody>
          </p:sp>
        </p:grpSp>
      </p:grpSp>
      <p:grpSp>
        <p:nvGrpSpPr>
          <p:cNvPr id="13" name="Group 66">
            <a:extLst>
              <a:ext uri="{FF2B5EF4-FFF2-40B4-BE49-F238E27FC236}">
                <a16:creationId xmlns:a16="http://schemas.microsoft.com/office/drawing/2014/main" id="{D82F09E4-B221-1B46-AA89-D8EEA88A6ABE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600200"/>
            <a:ext cx="2895600" cy="1036638"/>
            <a:chOff x="864" y="3331"/>
            <a:chExt cx="1824" cy="653"/>
          </a:xfrm>
        </p:grpSpPr>
        <p:graphicFrame>
          <p:nvGraphicFramePr>
            <p:cNvPr id="58380" name="Object 67">
              <a:extLst>
                <a:ext uri="{FF2B5EF4-FFF2-40B4-BE49-F238E27FC236}">
                  <a16:creationId xmlns:a16="http://schemas.microsoft.com/office/drawing/2014/main" id="{35734D84-965F-8F4C-9AF8-A800574622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635"/>
            <a:ext cx="153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0" name="Equation" r:id="rId3" imgW="26035000" imgH="5854700" progId="Equation.3">
                    <p:embed/>
                  </p:oleObj>
                </mc:Choice>
                <mc:Fallback>
                  <p:oleObj name="Equation" r:id="rId3" imgW="26035000" imgH="58547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35"/>
                          <a:ext cx="153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1" name="Text Box 68">
              <a:extLst>
                <a:ext uri="{FF2B5EF4-FFF2-40B4-BE49-F238E27FC236}">
                  <a16:creationId xmlns:a16="http://schemas.microsoft.com/office/drawing/2014/main" id="{4217530A-B7A9-4146-A549-FB06FB99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3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特征方程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90229041-FDA3-8D48-B6D1-107B30DD8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4.5.1 </a:t>
            </a:r>
            <a:r>
              <a:rPr lang="zh-CN" altLang="en-US" sz="3200" b="1"/>
              <a:t>基本工作原理</a:t>
            </a:r>
          </a:p>
        </p:txBody>
      </p:sp>
      <p:graphicFrame>
        <p:nvGraphicFramePr>
          <p:cNvPr id="59394" name="Object 4">
            <a:extLst>
              <a:ext uri="{FF2B5EF4-FFF2-40B4-BE49-F238E27FC236}">
                <a16:creationId xmlns:a16="http://schemas.microsoft.com/office/drawing/2014/main" id="{8CC032A6-4DC1-C04C-A76D-4B9594489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733800"/>
          <a:ext cx="7467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r:id="rId3" imgW="3403600" imgH="1028700" progId="Visio.Drawing.6">
                  <p:embed/>
                </p:oleObj>
              </mc:Choice>
              <mc:Fallback>
                <p:oleObj r:id="rId3" imgW="3403600" imgH="1028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7467600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5">
            <a:extLst>
              <a:ext uri="{FF2B5EF4-FFF2-40B4-BE49-F238E27FC236}">
                <a16:creationId xmlns:a16="http://schemas.microsoft.com/office/drawing/2014/main" id="{CA4FBD29-B199-2D49-963E-44A03DE58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146800"/>
            <a:ext cx="260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主从</a:t>
            </a:r>
            <a:r>
              <a:rPr lang="en-US" altLang="zh-CN" sz="1800" b="1">
                <a:ea typeface="宋体" panose="02010600030101010101" pitchFamily="2" charset="-122"/>
              </a:rPr>
              <a:t>JK</a:t>
            </a:r>
            <a:r>
              <a:rPr lang="zh-CN" altLang="en-US" sz="1800" b="1">
                <a:ea typeface="宋体" panose="02010600030101010101" pitchFamily="2" charset="-122"/>
              </a:rPr>
              <a:t>触发器输出波形 </a:t>
            </a:r>
          </a:p>
        </p:txBody>
      </p:sp>
      <p:graphicFrame>
        <p:nvGraphicFramePr>
          <p:cNvPr id="59396" name="Object 6">
            <a:extLst>
              <a:ext uri="{FF2B5EF4-FFF2-40B4-BE49-F238E27FC236}">
                <a16:creationId xmlns:a16="http://schemas.microsoft.com/office/drawing/2014/main" id="{CCDCCDE9-4C7F-7B44-8930-63849C55E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2044700"/>
          <a:ext cx="2755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Equation" r:id="rId5" imgW="26035000" imgH="5854700" progId="Equation.3">
                  <p:embed/>
                </p:oleObj>
              </mc:Choice>
              <mc:Fallback>
                <p:oleObj name="Equation" r:id="rId5" imgW="26035000" imgH="585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044700"/>
                        <a:ext cx="2755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7">
            <a:extLst>
              <a:ext uri="{FF2B5EF4-FFF2-40B4-BE49-F238E27FC236}">
                <a16:creationId xmlns:a16="http://schemas.microsoft.com/office/drawing/2014/main" id="{AD29BCD1-5BE1-1C49-B149-4E839B17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447800"/>
            <a:ext cx="394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主从</a:t>
            </a:r>
            <a:r>
              <a:rPr lang="en-US" altLang="zh-CN" sz="2400" b="1">
                <a:ea typeface="宋体" panose="02010600030101010101" pitchFamily="2" charset="-122"/>
              </a:rPr>
              <a:t>JK</a:t>
            </a:r>
            <a:r>
              <a:rPr lang="zh-CN" altLang="en-US" sz="2400" b="1">
                <a:ea typeface="宋体" panose="02010600030101010101" pitchFamily="2" charset="-122"/>
              </a:rPr>
              <a:t>触发器的特征方程：</a:t>
            </a:r>
          </a:p>
        </p:txBody>
      </p:sp>
      <p:grpSp>
        <p:nvGrpSpPr>
          <p:cNvPr id="59398" name="Group 8">
            <a:extLst>
              <a:ext uri="{FF2B5EF4-FFF2-40B4-BE49-F238E27FC236}">
                <a16:creationId xmlns:a16="http://schemas.microsoft.com/office/drawing/2014/main" id="{93F6B924-FDAA-684C-85E6-428C6A28F5B8}"/>
              </a:ext>
            </a:extLst>
          </p:cNvPr>
          <p:cNvGrpSpPr>
            <a:grpSpLocks/>
          </p:cNvGrpSpPr>
          <p:nvPr/>
        </p:nvGrpSpPr>
        <p:grpSpPr bwMode="auto">
          <a:xfrm>
            <a:off x="5988050" y="838200"/>
            <a:ext cx="2927350" cy="2249488"/>
            <a:chOff x="3676" y="1536"/>
            <a:chExt cx="1844" cy="1417"/>
          </a:xfrm>
        </p:grpSpPr>
        <p:sp>
          <p:nvSpPr>
            <p:cNvPr id="59400" name="Text Box 9">
              <a:extLst>
                <a:ext uri="{FF2B5EF4-FFF2-40B4-BE49-F238E27FC236}">
                  <a16:creationId xmlns:a16="http://schemas.microsoft.com/office/drawing/2014/main" id="{74BE28B6-7211-A24C-9D19-8F7638A18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536"/>
              <a:ext cx="184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JK</a:t>
              </a:r>
              <a:r>
                <a:rPr lang="zh-CN" altLang="en-US" sz="2000" b="1">
                  <a:ea typeface="宋体" panose="02010600030101010101" pitchFamily="2" charset="-122"/>
                </a:rPr>
                <a:t>触发器的功能表   </a:t>
              </a:r>
            </a:p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   </a:t>
              </a:r>
              <a:r>
                <a:rPr lang="en-US" altLang="zh-CN" sz="2000" b="1">
                  <a:ea typeface="宋体" panose="02010600030101010101" pitchFamily="2" charset="-122"/>
                </a:rPr>
                <a:t>J	K	Q</a:t>
              </a:r>
              <a:r>
                <a:rPr lang="en-US" altLang="zh-CN" sz="2000" b="1" baseline="30000">
                  <a:ea typeface="宋体" panose="02010600030101010101" pitchFamily="2" charset="-122"/>
                </a:rPr>
                <a:t>n+1</a:t>
              </a:r>
              <a:r>
                <a:rPr lang="en-US" altLang="zh-CN" sz="2000" b="1">
                  <a:ea typeface="宋体" panose="02010600030101010101" pitchFamily="2" charset="-122"/>
                </a:rPr>
                <a:t>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0	0	Q</a:t>
              </a:r>
              <a:r>
                <a:rPr lang="en-US" altLang="zh-CN" sz="2000" b="1" baseline="30000">
                  <a:ea typeface="宋体" panose="02010600030101010101" pitchFamily="2" charset="-122"/>
                </a:rPr>
                <a:t>n</a:t>
              </a:r>
              <a:r>
                <a:rPr lang="en-US" altLang="zh-CN" sz="2000" b="1">
                  <a:ea typeface="宋体" panose="02010600030101010101" pitchFamily="2" charset="-122"/>
                </a:rPr>
                <a:t>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0	1	0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1	0	1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1	1		</a:t>
              </a:r>
            </a:p>
          </p:txBody>
        </p:sp>
        <p:graphicFrame>
          <p:nvGraphicFramePr>
            <p:cNvPr id="59401" name="Object 10">
              <a:extLst>
                <a:ext uri="{FF2B5EF4-FFF2-40B4-BE49-F238E27FC236}">
                  <a16:creationId xmlns:a16="http://schemas.microsoft.com/office/drawing/2014/main" id="{0B936C29-F5D5-6C43-8B13-476653E77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685"/>
            <a:ext cx="21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2" name="公式" r:id="rId7" imgW="4394200" imgH="5562600" progId="Equation.3">
                    <p:embed/>
                  </p:oleObj>
                </mc:Choice>
                <mc:Fallback>
                  <p:oleObj name="公式" r:id="rId7" imgW="4394200" imgH="5562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85"/>
                          <a:ext cx="21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Line 11">
              <a:extLst>
                <a:ext uri="{FF2B5EF4-FFF2-40B4-BE49-F238E27FC236}">
                  <a16:creationId xmlns:a16="http://schemas.microsoft.com/office/drawing/2014/main" id="{AC82D2A0-FB6B-9648-9A2D-37FFFEAFD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2" y="1801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Line 12">
              <a:extLst>
                <a:ext uri="{FF2B5EF4-FFF2-40B4-BE49-F238E27FC236}">
                  <a16:creationId xmlns:a16="http://schemas.microsoft.com/office/drawing/2014/main" id="{E72E50EB-28AD-D34E-A05E-04ACBC001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2063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Line 13">
              <a:extLst>
                <a:ext uri="{FF2B5EF4-FFF2-40B4-BE49-F238E27FC236}">
                  <a16:creationId xmlns:a16="http://schemas.microsoft.com/office/drawing/2014/main" id="{C2F7BB3C-742B-9E4A-847E-5A579D57B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2953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9" name="Line 14">
            <a:extLst>
              <a:ext uri="{FF2B5EF4-FFF2-40B4-BE49-F238E27FC236}">
                <a16:creationId xmlns:a16="http://schemas.microsoft.com/office/drawing/2014/main" id="{2878A797-EB61-9F41-88C1-6222F2F58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76239749-583F-4641-A516-CABFC34C6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4.5.2 </a:t>
            </a:r>
            <a:r>
              <a:rPr lang="zh-CN" altLang="en-US" sz="3200" b="1"/>
              <a:t>主从</a:t>
            </a:r>
            <a:r>
              <a:rPr lang="en-US" altLang="zh-CN" sz="3200" b="1"/>
              <a:t>JK</a:t>
            </a:r>
            <a:r>
              <a:rPr lang="zh-CN" altLang="en-US" sz="3200" b="1"/>
              <a:t>触发器的一次翻转问题</a:t>
            </a:r>
          </a:p>
        </p:txBody>
      </p:sp>
      <p:grpSp>
        <p:nvGrpSpPr>
          <p:cNvPr id="27672" name="Group 24">
            <a:extLst>
              <a:ext uri="{FF2B5EF4-FFF2-40B4-BE49-F238E27FC236}">
                <a16:creationId xmlns:a16="http://schemas.microsoft.com/office/drawing/2014/main" id="{2C116141-EA78-B642-A0DB-89954E8DA57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93875"/>
            <a:ext cx="3048000" cy="1069975"/>
            <a:chOff x="912" y="1130"/>
            <a:chExt cx="1920" cy="674"/>
          </a:xfrm>
        </p:grpSpPr>
        <p:graphicFrame>
          <p:nvGraphicFramePr>
            <p:cNvPr id="60435" name="Object 4">
              <a:extLst>
                <a:ext uri="{FF2B5EF4-FFF2-40B4-BE49-F238E27FC236}">
                  <a16:creationId xmlns:a16="http://schemas.microsoft.com/office/drawing/2014/main" id="{4FC72893-2433-6047-B682-226A53CCD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7" y="1488"/>
            <a:ext cx="170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2" name="Equation" r:id="rId3" imgW="33350200" imgH="6146800" progId="Equation.3">
                    <p:embed/>
                  </p:oleObj>
                </mc:Choice>
                <mc:Fallback>
                  <p:oleObj name="Equation" r:id="rId3" imgW="33350200" imgH="6146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488"/>
                          <a:ext cx="170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6" name="Text Box 5">
              <a:extLst>
                <a:ext uri="{FF2B5EF4-FFF2-40B4-BE49-F238E27FC236}">
                  <a16:creationId xmlns:a16="http://schemas.microsoft.com/office/drawing/2014/main" id="{575D7AF3-88EF-964C-B8F2-8A27A75E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30"/>
              <a:ext cx="101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200" b="1">
                  <a:ea typeface="宋体" panose="02010600030101010101" pitchFamily="2" charset="-122"/>
                </a:rPr>
                <a:t>CP</a:t>
              </a:r>
              <a:r>
                <a:rPr lang="zh-CN" altLang="en-US" sz="2200" b="1">
                  <a:ea typeface="宋体" panose="02010600030101010101" pitchFamily="2" charset="-122"/>
                </a:rPr>
                <a:t>＝</a:t>
              </a:r>
              <a:r>
                <a:rPr lang="en-US" altLang="zh-CN" sz="2200" b="1">
                  <a:ea typeface="宋体" panose="02010600030101010101" pitchFamily="2" charset="-122"/>
                </a:rPr>
                <a:t>1 </a:t>
              </a:r>
              <a:r>
                <a:rPr lang="zh-CN" altLang="en-US" sz="2200" b="1">
                  <a:ea typeface="宋体" panose="02010600030101010101" pitchFamily="2" charset="-122"/>
                </a:rPr>
                <a:t>期间</a:t>
              </a:r>
            </a:p>
          </p:txBody>
        </p:sp>
      </p:grpSp>
      <p:sp>
        <p:nvSpPr>
          <p:cNvPr id="60419" name="Text Box 16">
            <a:extLst>
              <a:ext uri="{FF2B5EF4-FFF2-40B4-BE49-F238E27FC236}">
                <a16:creationId xmlns:a16="http://schemas.microsoft.com/office/drawing/2014/main" id="{325DAAE7-6181-B641-85F8-91C85D4E3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0"/>
            <a:ext cx="60848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原因：主触发器的输入取自于从触发器的输出。</a:t>
            </a:r>
          </a:p>
        </p:txBody>
      </p:sp>
      <p:grpSp>
        <p:nvGrpSpPr>
          <p:cNvPr id="27670" name="Group 22">
            <a:extLst>
              <a:ext uri="{FF2B5EF4-FFF2-40B4-BE49-F238E27FC236}">
                <a16:creationId xmlns:a16="http://schemas.microsoft.com/office/drawing/2014/main" id="{450CE90D-E5F9-8047-8B4E-C9E3D2E2774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667375"/>
            <a:ext cx="6019800" cy="962025"/>
            <a:chOff x="192" y="3570"/>
            <a:chExt cx="3792" cy="606"/>
          </a:xfrm>
        </p:grpSpPr>
        <p:sp>
          <p:nvSpPr>
            <p:cNvPr id="60432" name="Text Box 17">
              <a:extLst>
                <a:ext uri="{FF2B5EF4-FFF2-40B4-BE49-F238E27FC236}">
                  <a16:creationId xmlns:a16="http://schemas.microsoft.com/office/drawing/2014/main" id="{5FD5C7A1-A635-A54E-AF15-EF18E1AA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570"/>
              <a:ext cx="3792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结论：在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CP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＝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1 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期间，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J K 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信号出现使</a:t>
              </a:r>
            </a:p>
            <a:p>
              <a:pPr eaLnBrk="1" hangingPunct="1">
                <a:lnSpc>
                  <a:spcPct val="13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            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Q 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变位 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Q 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的组合，则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CP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下降时 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Q 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＝ </a:t>
              </a:r>
              <a:r>
                <a:rPr lang="en-US" altLang="zh-CN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Q </a:t>
              </a:r>
              <a:r>
                <a:rPr lang="zh-CN" altLang="en-US" sz="2200" b="1">
                  <a:solidFill>
                    <a:schemeClr val="hlink"/>
                  </a:solidFill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60433" name="Line 18">
              <a:extLst>
                <a:ext uri="{FF2B5EF4-FFF2-40B4-BE49-F238E27FC236}">
                  <a16:creationId xmlns:a16="http://schemas.microsoft.com/office/drawing/2014/main" id="{AD75D112-D34E-7145-8E98-657FAADB5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936"/>
              <a:ext cx="14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4" name="Line 19">
              <a:extLst>
                <a:ext uri="{FF2B5EF4-FFF2-40B4-BE49-F238E27FC236}">
                  <a16:creationId xmlns:a16="http://schemas.microsoft.com/office/drawing/2014/main" id="{BFB715B5-CCCA-C041-9F71-655F30ED1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936"/>
              <a:ext cx="14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3766" name="Text Box 6">
            <a:extLst>
              <a:ext uri="{FF2B5EF4-FFF2-40B4-BE49-F238E27FC236}">
                <a16:creationId xmlns:a16="http://schemas.microsoft.com/office/drawing/2014/main" id="{860060E3-41E3-C44A-BD15-5DE8415C9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3200400"/>
            <a:ext cx="36957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b="1">
                <a:ea typeface="宋体" panose="02010600030101010101" pitchFamily="2" charset="-122"/>
              </a:rPr>
              <a:t>假设</a:t>
            </a:r>
            <a:r>
              <a:rPr lang="en-US" altLang="zh-CN" sz="2200" b="1">
                <a:ea typeface="宋体" panose="02010600030101010101" pitchFamily="2" charset="-122"/>
              </a:rPr>
              <a:t>Q</a:t>
            </a:r>
            <a:r>
              <a:rPr lang="zh-CN" altLang="en-US" sz="2200" b="1" baseline="-25000">
                <a:ea typeface="宋体" panose="02010600030101010101" pitchFamily="2" charset="-122"/>
              </a:rPr>
              <a:t>从</a:t>
            </a:r>
            <a:r>
              <a:rPr lang="en-US" altLang="zh-CN" sz="2200" b="1" baseline="30000">
                <a:ea typeface="宋体" panose="02010600030101010101" pitchFamily="2" charset="-122"/>
              </a:rPr>
              <a:t>n </a:t>
            </a:r>
            <a:r>
              <a:rPr lang="zh-CN" altLang="en-US" sz="2200" b="1">
                <a:ea typeface="宋体" panose="02010600030101010101" pitchFamily="2" charset="-122"/>
              </a:rPr>
              <a:t>＝</a:t>
            </a:r>
            <a:r>
              <a:rPr lang="en-US" altLang="zh-CN" sz="2200" b="1">
                <a:ea typeface="宋体" panose="02010600030101010101" pitchFamily="2" charset="-122"/>
              </a:rPr>
              <a:t>0</a:t>
            </a:r>
            <a:r>
              <a:rPr lang="zh-CN" altLang="en-US" sz="2200" b="1">
                <a:ea typeface="宋体" panose="02010600030101010101" pitchFamily="2" charset="-122"/>
              </a:rPr>
              <a:t>，则主触发器：</a:t>
            </a: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E3A524C6-865A-914E-9F2F-6EC227DF9A5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62400"/>
            <a:ext cx="2362200" cy="1219200"/>
            <a:chOff x="1114" y="2400"/>
            <a:chExt cx="1488" cy="768"/>
          </a:xfrm>
        </p:grpSpPr>
        <p:sp>
          <p:nvSpPr>
            <p:cNvPr id="60425" name="Text Box 9">
              <a:extLst>
                <a:ext uri="{FF2B5EF4-FFF2-40B4-BE49-F238E27FC236}">
                  <a16:creationId xmlns:a16="http://schemas.microsoft.com/office/drawing/2014/main" id="{F19EBB1E-6B51-FF4B-9544-4F22703CB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" y="2400"/>
              <a:ext cx="124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S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主</a:t>
              </a:r>
              <a:r>
                <a:rPr lang="zh-CN" altLang="en-US" sz="2000" b="1">
                  <a:ea typeface="宋体" panose="02010600030101010101" pitchFamily="2" charset="-122"/>
                </a:rPr>
                <a:t> </a:t>
              </a:r>
              <a:r>
                <a:rPr lang="en-US" altLang="zh-CN" sz="2000" b="1">
                  <a:ea typeface="宋体" panose="02010600030101010101" pitchFamily="2" charset="-122"/>
                </a:rPr>
                <a:t>R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主 </a:t>
              </a:r>
              <a:r>
                <a:rPr lang="zh-CN" altLang="en-US" sz="2000" b="1">
                  <a:ea typeface="宋体" panose="02010600030101010101" pitchFamily="2" charset="-122"/>
                </a:rPr>
                <a:t>         </a:t>
              </a:r>
              <a:r>
                <a:rPr lang="en-US" altLang="zh-CN" sz="2000" b="1">
                  <a:ea typeface="宋体" panose="02010600030101010101" pitchFamily="2" charset="-122"/>
                </a:rPr>
                <a:t>Q</a:t>
              </a:r>
              <a:r>
                <a:rPr lang="en-US" altLang="zh-CN" sz="2000" b="1" baseline="30000">
                  <a:ea typeface="宋体" panose="02010600030101010101" pitchFamily="2" charset="-122"/>
                </a:rPr>
                <a:t>n+1</a:t>
              </a:r>
              <a:endParaRPr lang="en-US" altLang="zh-CN" sz="2000" b="1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0</a:t>
              </a:r>
              <a:r>
                <a:rPr lang="en-US" altLang="zh-CN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000" b="1">
                  <a:ea typeface="宋体" panose="02010600030101010101" pitchFamily="2" charset="-122"/>
                </a:rPr>
                <a:t>    </a:t>
              </a:r>
              <a:r>
                <a:rPr lang="en-US" altLang="zh-CN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000" b="1">
                  <a:ea typeface="宋体" panose="02010600030101010101" pitchFamily="2" charset="-122"/>
                </a:rPr>
                <a:t>           Q</a:t>
              </a:r>
              <a:r>
                <a:rPr lang="en-US" altLang="zh-CN" sz="2000" b="1" baseline="30000">
                  <a:ea typeface="宋体" panose="02010600030101010101" pitchFamily="2" charset="-122"/>
                </a:rPr>
                <a:t>n </a:t>
              </a:r>
              <a:endParaRPr lang="en-US" altLang="zh-CN" sz="2000" b="1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1     </a:t>
              </a:r>
              <a:r>
                <a:rPr lang="en-US" altLang="zh-CN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000" b="1">
                  <a:ea typeface="宋体" panose="02010600030101010101" pitchFamily="2" charset="-122"/>
                </a:rPr>
                <a:t>            1</a:t>
              </a:r>
            </a:p>
          </p:txBody>
        </p:sp>
        <p:sp>
          <p:nvSpPr>
            <p:cNvPr id="60426" name="Line 10">
              <a:extLst>
                <a:ext uri="{FF2B5EF4-FFF2-40B4-BE49-F238E27FC236}">
                  <a16:creationId xmlns:a16="http://schemas.microsoft.com/office/drawing/2014/main" id="{ADDB6A30-38BB-8548-8C49-3508F6766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2468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7" name="Line 11">
              <a:extLst>
                <a:ext uri="{FF2B5EF4-FFF2-40B4-BE49-F238E27FC236}">
                  <a16:creationId xmlns:a16="http://schemas.microsoft.com/office/drawing/2014/main" id="{7E42FFBD-91F9-1F42-90BC-685F23555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270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8" name="Line 12">
              <a:extLst>
                <a:ext uri="{FF2B5EF4-FFF2-40B4-BE49-F238E27FC236}">
                  <a16:creationId xmlns:a16="http://schemas.microsoft.com/office/drawing/2014/main" id="{FD89EB91-CE7D-DA41-BFAB-332A5E5B4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3168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9" name="Line 13">
              <a:extLst>
                <a:ext uri="{FF2B5EF4-FFF2-40B4-BE49-F238E27FC236}">
                  <a16:creationId xmlns:a16="http://schemas.microsoft.com/office/drawing/2014/main" id="{48613085-57C4-F341-B7AF-7C3139C8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468"/>
              <a:ext cx="0" cy="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0" name="Text Box 23">
              <a:extLst>
                <a:ext uri="{FF2B5EF4-FFF2-40B4-BE49-F238E27FC236}">
                  <a16:creationId xmlns:a16="http://schemas.microsoft.com/office/drawing/2014/main" id="{0B171521-B37D-FE49-B232-FA0451628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2587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900" b="1">
                  <a:ea typeface="宋体" panose="02010600030101010101" pitchFamily="2" charset="-122"/>
                </a:rPr>
                <a:t>主</a:t>
              </a:r>
            </a:p>
          </p:txBody>
        </p:sp>
        <p:sp>
          <p:nvSpPr>
            <p:cNvPr id="60431" name="Text Box 37">
              <a:extLst>
                <a:ext uri="{FF2B5EF4-FFF2-40B4-BE49-F238E27FC236}">
                  <a16:creationId xmlns:a16="http://schemas.microsoft.com/office/drawing/2014/main" id="{AC3A4896-81BA-CC40-A6E9-33DA78F9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2784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900" b="1">
                  <a:ea typeface="宋体" panose="02010600030101010101" pitchFamily="2" charset="-122"/>
                </a:rPr>
                <a:t>主</a:t>
              </a:r>
            </a:p>
          </p:txBody>
        </p:sp>
      </p:grpSp>
      <p:graphicFrame>
        <p:nvGraphicFramePr>
          <p:cNvPr id="373799" name="Object 39">
            <a:extLst>
              <a:ext uri="{FF2B5EF4-FFF2-40B4-BE49-F238E27FC236}">
                <a16:creationId xmlns:a16="http://schemas.microsoft.com/office/drawing/2014/main" id="{D6C1014D-3795-F146-BD20-2D63CEBB7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002088"/>
          <a:ext cx="32004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r:id="rId5" imgW="28765500" imgH="16992600" progId="Visio.Drawing.6">
                  <p:embed/>
                </p:oleObj>
              </mc:Choice>
              <mc:Fallback>
                <p:oleObj r:id="rId5" imgW="28765500" imgH="16992600" progId="Visio.Drawing.6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002088"/>
                        <a:ext cx="32004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51" name="Object 27">
            <a:extLst>
              <a:ext uri="{FF2B5EF4-FFF2-40B4-BE49-F238E27FC236}">
                <a16:creationId xmlns:a16="http://schemas.microsoft.com/office/drawing/2014/main" id="{10155626-D03D-4243-90A5-4C11D3B3F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828800"/>
          <a:ext cx="365760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Visio" r:id="rId7" imgW="30924500" imgH="15887700" progId="Visio.Drawing.11">
                  <p:embed/>
                </p:oleObj>
              </mc:Choice>
              <mc:Fallback>
                <p:oleObj name="Visio" r:id="rId7" imgW="30924500" imgH="15887700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365760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431F14E2-A0E8-C847-AC58-7B3515222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4.5.2 </a:t>
            </a:r>
            <a:r>
              <a:rPr lang="zh-CN" altLang="en-US" sz="3200" b="1"/>
              <a:t>主从</a:t>
            </a:r>
            <a:r>
              <a:rPr lang="en-US" altLang="zh-CN" sz="3200" b="1"/>
              <a:t>JK</a:t>
            </a:r>
            <a:r>
              <a:rPr lang="zh-CN" altLang="en-US" sz="3200" b="1"/>
              <a:t>触发器的一次翻转问题</a:t>
            </a:r>
          </a:p>
        </p:txBody>
      </p:sp>
      <p:pic>
        <p:nvPicPr>
          <p:cNvPr id="61442" name="Picture 16">
            <a:extLst>
              <a:ext uri="{FF2B5EF4-FFF2-40B4-BE49-F238E27FC236}">
                <a16:creationId xmlns:a16="http://schemas.microsoft.com/office/drawing/2014/main" id="{79193141-BB42-6C46-BF97-F3903D4A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3250"/>
            <a:ext cx="80772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43" name="Object 18">
            <a:extLst>
              <a:ext uri="{FF2B5EF4-FFF2-40B4-BE49-F238E27FC236}">
                <a16:creationId xmlns:a16="http://schemas.microsoft.com/office/drawing/2014/main" id="{F3191ADC-913C-C348-8F42-C984D20F4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282700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5" imgW="26035000" imgH="5854700" progId="Equation.3">
                  <p:embed/>
                </p:oleObj>
              </mc:Choice>
              <mc:Fallback>
                <p:oleObj name="Equation" r:id="rId5" imgW="26035000" imgH="5854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282700"/>
                        <a:ext cx="207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BD49C28B-A68B-B741-A937-3A2699D4E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4.5.3 </a:t>
            </a:r>
            <a:r>
              <a:rPr lang="zh-CN" altLang="en-US" sz="3200" b="1"/>
              <a:t>异步置</a:t>
            </a:r>
            <a:r>
              <a:rPr lang="en-US" altLang="zh-CN" sz="3200" b="1"/>
              <a:t>0</a:t>
            </a:r>
            <a:r>
              <a:rPr lang="zh-CN" altLang="en-US" sz="3200" b="1"/>
              <a:t>置</a:t>
            </a:r>
            <a:r>
              <a:rPr lang="en-US" altLang="zh-CN" sz="3200" b="1"/>
              <a:t>1</a:t>
            </a:r>
            <a:r>
              <a:rPr lang="zh-CN" altLang="en-US" sz="3200" b="1"/>
              <a:t>输入</a:t>
            </a:r>
          </a:p>
        </p:txBody>
      </p:sp>
      <p:sp>
        <p:nvSpPr>
          <p:cNvPr id="63490" name="Text Box 6">
            <a:extLst>
              <a:ext uri="{FF2B5EF4-FFF2-40B4-BE49-F238E27FC236}">
                <a16:creationId xmlns:a16="http://schemas.microsoft.com/office/drawing/2014/main" id="{2A62D4B9-F98B-4046-A095-1947F02B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95400"/>
            <a:ext cx="78486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en-US" altLang="zh-CN" sz="2200" b="1">
                <a:ea typeface="楷体_GB2312" pitchFamily="49" charset="-122"/>
              </a:rPr>
              <a:t>        </a:t>
            </a:r>
            <a:r>
              <a:rPr lang="zh-CN" altLang="en-US" sz="2200" b="1">
                <a:ea typeface="楷体_GB2312" pitchFamily="49" charset="-122"/>
              </a:rPr>
              <a:t>集成</a:t>
            </a:r>
            <a:r>
              <a:rPr lang="en-US" altLang="zh-CN" sz="2200" b="1">
                <a:ea typeface="楷体_GB2312" pitchFamily="49" charset="-122"/>
              </a:rPr>
              <a:t>JK</a:t>
            </a:r>
            <a:r>
              <a:rPr lang="zh-CN" altLang="en-US" sz="2200" b="1">
                <a:ea typeface="楷体_GB2312" pitchFamily="49" charset="-122"/>
              </a:rPr>
              <a:t>触发器状态转换时刻除了受时钟控制外，还可受异步置</a:t>
            </a:r>
            <a:r>
              <a:rPr lang="en-US" altLang="zh-CN" sz="2200" b="1">
                <a:ea typeface="楷体_GB2312" pitchFamily="49" charset="-122"/>
              </a:rPr>
              <a:t>0/</a:t>
            </a:r>
            <a:r>
              <a:rPr lang="zh-CN" altLang="en-US" sz="2200" b="1">
                <a:ea typeface="楷体_GB2312" pitchFamily="49" charset="-122"/>
              </a:rPr>
              <a:t>置</a:t>
            </a:r>
            <a:r>
              <a:rPr lang="en-US" altLang="zh-CN" sz="2200" b="1">
                <a:ea typeface="楷体_GB2312" pitchFamily="49" charset="-122"/>
              </a:rPr>
              <a:t>1</a:t>
            </a:r>
            <a:r>
              <a:rPr lang="zh-CN" altLang="en-US" sz="2200" b="1">
                <a:ea typeface="楷体_GB2312" pitchFamily="49" charset="-122"/>
              </a:rPr>
              <a:t>输入端</a:t>
            </a:r>
            <a:r>
              <a:rPr lang="en-US" altLang="zh-CN" sz="2200" b="1">
                <a:ea typeface="楷体_GB2312" pitchFamily="49" charset="-122"/>
              </a:rPr>
              <a:t>R</a:t>
            </a:r>
            <a:r>
              <a:rPr lang="en-US" altLang="zh-CN" sz="2200" b="1" baseline="-30000">
                <a:ea typeface="楷体_GB2312" pitchFamily="49" charset="-122"/>
              </a:rPr>
              <a:t>D</a:t>
            </a:r>
            <a:r>
              <a:rPr lang="zh-CN" altLang="en-US" sz="2200" b="1">
                <a:ea typeface="楷体_GB2312" pitchFamily="49" charset="-122"/>
              </a:rPr>
              <a:t>和</a:t>
            </a:r>
            <a:r>
              <a:rPr lang="en-US" altLang="zh-CN" sz="2200" b="1">
                <a:ea typeface="楷体_GB2312" pitchFamily="49" charset="-122"/>
              </a:rPr>
              <a:t>S</a:t>
            </a:r>
            <a:r>
              <a:rPr lang="en-US" altLang="zh-CN" sz="2200" b="1" baseline="-30000">
                <a:ea typeface="楷体_GB2312" pitchFamily="49" charset="-122"/>
              </a:rPr>
              <a:t>D</a:t>
            </a:r>
            <a:r>
              <a:rPr lang="zh-CN" altLang="en-US" sz="2200" b="1">
                <a:ea typeface="楷体_GB2312" pitchFamily="49" charset="-122"/>
              </a:rPr>
              <a:t>控制，使其被强制置</a:t>
            </a:r>
            <a:r>
              <a:rPr lang="en-US" altLang="zh-CN" sz="2200" b="1">
                <a:ea typeface="楷体_GB2312" pitchFamily="49" charset="-122"/>
              </a:rPr>
              <a:t>0</a:t>
            </a:r>
            <a:r>
              <a:rPr lang="zh-CN" altLang="en-US" sz="2200" b="1">
                <a:ea typeface="楷体_GB2312" pitchFamily="49" charset="-122"/>
              </a:rPr>
              <a:t>或置</a:t>
            </a:r>
            <a:r>
              <a:rPr lang="en-US" altLang="zh-CN" sz="2200" b="1">
                <a:ea typeface="楷体_GB2312" pitchFamily="49" charset="-122"/>
              </a:rPr>
              <a:t>1，</a:t>
            </a:r>
            <a:r>
              <a:rPr lang="zh-CN" altLang="en-US" sz="2200" b="1">
                <a:ea typeface="楷体_GB2312" pitchFamily="49" charset="-122"/>
              </a:rPr>
              <a:t>由于它们的作用</a:t>
            </a:r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与时钟无关</a:t>
            </a:r>
            <a:r>
              <a:rPr lang="zh-CN" altLang="en-US" sz="2200" b="1">
                <a:ea typeface="楷体_GB2312" pitchFamily="49" charset="-122"/>
              </a:rPr>
              <a:t>，所以称为</a:t>
            </a:r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异步</a:t>
            </a:r>
            <a:r>
              <a:rPr lang="zh-CN" altLang="en-US" sz="2200" b="1">
                <a:ea typeface="楷体_GB2312" pitchFamily="49" charset="-122"/>
              </a:rPr>
              <a:t>置位/复位输入。 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4F8D7F41-466C-FD48-9FA9-C0B7416EE80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733800"/>
            <a:ext cx="2971800" cy="2030413"/>
            <a:chOff x="48" y="2197"/>
            <a:chExt cx="1872" cy="1279"/>
          </a:xfrm>
        </p:grpSpPr>
        <p:pic>
          <p:nvPicPr>
            <p:cNvPr id="63503" name="Picture 10">
              <a:extLst>
                <a:ext uri="{FF2B5EF4-FFF2-40B4-BE49-F238E27FC236}">
                  <a16:creationId xmlns:a16="http://schemas.microsoft.com/office/drawing/2014/main" id="{C4766B9C-2EC6-7A4B-9D5C-29806CF44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2197"/>
              <a:ext cx="1872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4" name="Line 20">
              <a:extLst>
                <a:ext uri="{FF2B5EF4-FFF2-40B4-BE49-F238E27FC236}">
                  <a16:creationId xmlns:a16="http://schemas.microsoft.com/office/drawing/2014/main" id="{E8ECDE1A-5B7C-574A-8C10-93961022C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5" name="Line 21">
              <a:extLst>
                <a:ext uri="{FF2B5EF4-FFF2-40B4-BE49-F238E27FC236}">
                  <a16:creationId xmlns:a16="http://schemas.microsoft.com/office/drawing/2014/main" id="{0C126B1A-AF1F-C448-80BA-434989818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9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6996831C-38D4-E84A-B1BB-D9AA0C990F1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971800"/>
            <a:ext cx="5257800" cy="3733800"/>
            <a:chOff x="2208" y="1920"/>
            <a:chExt cx="3312" cy="2352"/>
          </a:xfrm>
        </p:grpSpPr>
        <p:sp>
          <p:nvSpPr>
            <p:cNvPr id="63493" name="Text Box 12">
              <a:extLst>
                <a:ext uri="{FF2B5EF4-FFF2-40B4-BE49-F238E27FC236}">
                  <a16:creationId xmlns:a16="http://schemas.microsoft.com/office/drawing/2014/main" id="{E39F515E-3E66-0549-BEEF-36F41F83E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920"/>
              <a:ext cx="25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>
                  <a:latin typeface="宋体" panose="02010600030101010101" pitchFamily="2" charset="-122"/>
                  <a:ea typeface="宋体" panose="02010600030101010101" pitchFamily="2" charset="-122"/>
                </a:rPr>
                <a:t>表</a:t>
              </a: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4.5.1</a:t>
              </a:r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1400" b="1">
                  <a:latin typeface="宋体" panose="02010600030101010101" pitchFamily="2" charset="-122"/>
                  <a:ea typeface="宋体" panose="02010600030101010101" pitchFamily="2" charset="-122"/>
                </a:rPr>
                <a:t>具有异步置</a:t>
              </a: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zh-CN" altLang="en-US" sz="1400" b="1">
                  <a:latin typeface="宋体" panose="02010600030101010101" pitchFamily="2" charset="-122"/>
                  <a:ea typeface="宋体" panose="02010600030101010101" pitchFamily="2" charset="-122"/>
                </a:rPr>
                <a:t>置</a:t>
              </a: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1400" b="1">
                  <a:latin typeface="宋体" panose="02010600030101010101" pitchFamily="2" charset="-122"/>
                  <a:ea typeface="宋体" panose="02010600030101010101" pitchFamily="2" charset="-122"/>
                </a:rPr>
                <a:t>输入的</a:t>
              </a:r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</a:rPr>
                <a:t>JK</a:t>
              </a:r>
              <a:r>
                <a:rPr lang="zh-CN" altLang="en-US" sz="1400" b="1">
                  <a:latin typeface="宋体" panose="02010600030101010101" pitchFamily="2" charset="-122"/>
                  <a:ea typeface="宋体" panose="02010600030101010101" pitchFamily="2" charset="-122"/>
                </a:rPr>
                <a:t>触发器功能表</a:t>
              </a:r>
              <a:r>
                <a:rPr lang="zh-CN" altLang="en-US" sz="1400" b="1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63494" name="Group 24">
              <a:extLst>
                <a:ext uri="{FF2B5EF4-FFF2-40B4-BE49-F238E27FC236}">
                  <a16:creationId xmlns:a16="http://schemas.microsoft.com/office/drawing/2014/main" id="{045B3789-6C68-BC42-BBE8-C0C57D8D9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12"/>
              <a:ext cx="3312" cy="2160"/>
              <a:chOff x="2208" y="2112"/>
              <a:chExt cx="3312" cy="2160"/>
            </a:xfrm>
          </p:grpSpPr>
          <p:sp>
            <p:nvSpPr>
              <p:cNvPr id="63495" name="Line 8">
                <a:extLst>
                  <a:ext uri="{FF2B5EF4-FFF2-40B4-BE49-F238E27FC236}">
                    <a16:creationId xmlns:a16="http://schemas.microsoft.com/office/drawing/2014/main" id="{59DFC21D-FEC4-0340-A992-FDE50E4F9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496" name="Line 9">
                <a:extLst>
                  <a:ext uri="{FF2B5EF4-FFF2-40B4-BE49-F238E27FC236}">
                    <a16:creationId xmlns:a16="http://schemas.microsoft.com/office/drawing/2014/main" id="{4F5F6C38-6536-AE47-9652-57333AE6F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0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pic>
            <p:nvPicPr>
              <p:cNvPr id="63497" name="Picture 11">
                <a:extLst>
                  <a:ext uri="{FF2B5EF4-FFF2-40B4-BE49-F238E27FC236}">
                    <a16:creationId xmlns:a16="http://schemas.microsoft.com/office/drawing/2014/main" id="{58F8F6DC-DB42-DF43-850B-4D20881903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2267"/>
                <a:ext cx="3312" cy="2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498" name="Text Box 15">
                <a:extLst>
                  <a:ext uri="{FF2B5EF4-FFF2-40B4-BE49-F238E27FC236}">
                    <a16:creationId xmlns:a16="http://schemas.microsoft.com/office/drawing/2014/main" id="{8F17FAF1-9923-054E-B087-D3054F835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2112"/>
                <a:ext cx="307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S</a:t>
                </a:r>
                <a:r>
                  <a:rPr lang="en-US" altLang="zh-CN" sz="1400" baseline="-25000">
                    <a:ea typeface="宋体" panose="02010600030101010101" pitchFamily="2" charset="-122"/>
                  </a:rPr>
                  <a:t>D</a:t>
                </a:r>
                <a:r>
                  <a:rPr lang="en-US" altLang="zh-CN" sz="1400">
                    <a:ea typeface="宋体" panose="02010600030101010101" pitchFamily="2" charset="-122"/>
                  </a:rPr>
                  <a:t>       R</a:t>
                </a:r>
                <a:r>
                  <a:rPr lang="en-US" altLang="zh-CN" sz="1400" baseline="-25000">
                    <a:ea typeface="宋体" panose="02010600030101010101" pitchFamily="2" charset="-122"/>
                  </a:rPr>
                  <a:t>D</a:t>
                </a:r>
                <a:r>
                  <a:rPr lang="en-US" altLang="zh-CN" sz="1400">
                    <a:ea typeface="宋体" panose="02010600030101010101" pitchFamily="2" charset="-122"/>
                  </a:rPr>
                  <a:t>              CP             J              K               Q                   Q</a:t>
                </a:r>
              </a:p>
            </p:txBody>
          </p:sp>
          <p:sp>
            <p:nvSpPr>
              <p:cNvPr id="63499" name="Line 16">
                <a:extLst>
                  <a:ext uri="{FF2B5EF4-FFF2-40B4-BE49-F238E27FC236}">
                    <a16:creationId xmlns:a16="http://schemas.microsoft.com/office/drawing/2014/main" id="{DE97B580-3F9D-A945-B2A8-ADF3E5C13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0" name="Line 17">
                <a:extLst>
                  <a:ext uri="{FF2B5EF4-FFF2-40B4-BE49-F238E27FC236}">
                    <a16:creationId xmlns:a16="http://schemas.microsoft.com/office/drawing/2014/main" id="{5F9975C9-5415-1442-B507-646340372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1" name="Line 18">
                <a:extLst>
                  <a:ext uri="{FF2B5EF4-FFF2-40B4-BE49-F238E27FC236}">
                    <a16:creationId xmlns:a16="http://schemas.microsoft.com/office/drawing/2014/main" id="{483A1A23-8A86-C54F-8CE4-5373E52B3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2" name="Line 23">
                <a:extLst>
                  <a:ext uri="{FF2B5EF4-FFF2-40B4-BE49-F238E27FC236}">
                    <a16:creationId xmlns:a16="http://schemas.microsoft.com/office/drawing/2014/main" id="{2B2021D5-2FCA-344D-A45A-CF2887D1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3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8171B8B2-8450-C645-B128-6FBA39452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4.5.3 </a:t>
            </a:r>
            <a:r>
              <a:rPr lang="zh-CN" altLang="en-US" sz="3200" b="1"/>
              <a:t>异步置</a:t>
            </a:r>
            <a:r>
              <a:rPr lang="en-US" altLang="zh-CN" sz="3200" b="1"/>
              <a:t>0</a:t>
            </a:r>
            <a:r>
              <a:rPr lang="zh-CN" altLang="en-US" sz="3200" b="1"/>
              <a:t>置</a:t>
            </a:r>
            <a:r>
              <a:rPr lang="en-US" altLang="zh-CN" sz="3200" b="1"/>
              <a:t>1</a:t>
            </a:r>
            <a:r>
              <a:rPr lang="zh-CN" altLang="en-US" sz="3200" b="1"/>
              <a:t>输入</a:t>
            </a:r>
          </a:p>
        </p:txBody>
      </p:sp>
      <p:grpSp>
        <p:nvGrpSpPr>
          <p:cNvPr id="64514" name="Group 11">
            <a:extLst>
              <a:ext uri="{FF2B5EF4-FFF2-40B4-BE49-F238E27FC236}">
                <a16:creationId xmlns:a16="http://schemas.microsoft.com/office/drawing/2014/main" id="{67284685-BC29-A144-BF7F-2D288199A67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76200"/>
            <a:ext cx="2362200" cy="1600200"/>
            <a:chOff x="48" y="2197"/>
            <a:chExt cx="1872" cy="1279"/>
          </a:xfrm>
        </p:grpSpPr>
        <p:pic>
          <p:nvPicPr>
            <p:cNvPr id="64519" name="Picture 12">
              <a:extLst>
                <a:ext uri="{FF2B5EF4-FFF2-40B4-BE49-F238E27FC236}">
                  <a16:creationId xmlns:a16="http://schemas.microsoft.com/office/drawing/2014/main" id="{4D96A8A5-6E75-A343-9569-AF5B04A7D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2197"/>
              <a:ext cx="1872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0" name="Line 13">
              <a:extLst>
                <a:ext uri="{FF2B5EF4-FFF2-40B4-BE49-F238E27FC236}">
                  <a16:creationId xmlns:a16="http://schemas.microsoft.com/office/drawing/2014/main" id="{5BD8D856-D82E-2F4A-A9AF-C4A5D489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1" name="Line 14">
              <a:extLst>
                <a:ext uri="{FF2B5EF4-FFF2-40B4-BE49-F238E27FC236}">
                  <a16:creationId xmlns:a16="http://schemas.microsoft.com/office/drawing/2014/main" id="{E6E5B6EF-26FF-454B-A39A-EC6AEB30E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9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4515" name="Text Box 5">
            <a:extLst>
              <a:ext uri="{FF2B5EF4-FFF2-40B4-BE49-F238E27FC236}">
                <a16:creationId xmlns:a16="http://schemas.microsoft.com/office/drawing/2014/main" id="{0161C5AE-1830-C145-8361-EECCFB3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64250"/>
            <a:ext cx="356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带有异步置</a:t>
            </a:r>
            <a:r>
              <a:rPr lang="en-US" altLang="zh-CN" sz="1600" b="1">
                <a:ea typeface="宋体" panose="02010600030101010101" pitchFamily="2" charset="-122"/>
              </a:rPr>
              <a:t>0</a:t>
            </a:r>
            <a:r>
              <a:rPr lang="zh-CN" altLang="en-US" sz="1600" b="1">
                <a:ea typeface="宋体" panose="02010600030101010101" pitchFamily="2" charset="-122"/>
              </a:rPr>
              <a:t>置</a:t>
            </a:r>
            <a:r>
              <a:rPr lang="en-US" altLang="zh-CN" sz="1600" b="1">
                <a:ea typeface="宋体" panose="02010600030101010101" pitchFamily="2" charset="-122"/>
              </a:rPr>
              <a:t>1</a:t>
            </a:r>
            <a:r>
              <a:rPr lang="zh-CN" altLang="en-US" sz="1600" b="1">
                <a:ea typeface="宋体" panose="02010600030101010101" pitchFamily="2" charset="-122"/>
              </a:rPr>
              <a:t>输入的</a:t>
            </a:r>
            <a:r>
              <a:rPr lang="en-US" altLang="zh-CN" sz="1600" b="1">
                <a:ea typeface="宋体" panose="02010600030101010101" pitchFamily="2" charset="-122"/>
              </a:rPr>
              <a:t>JK</a:t>
            </a:r>
            <a:r>
              <a:rPr lang="zh-CN" altLang="en-US" sz="1600" b="1">
                <a:ea typeface="宋体" panose="02010600030101010101" pitchFamily="2" charset="-122"/>
              </a:rPr>
              <a:t>触发器波形 </a:t>
            </a:r>
          </a:p>
        </p:txBody>
      </p:sp>
      <p:graphicFrame>
        <p:nvGraphicFramePr>
          <p:cNvPr id="64516" name="Object 3">
            <a:extLst>
              <a:ext uri="{FF2B5EF4-FFF2-40B4-BE49-F238E27FC236}">
                <a16:creationId xmlns:a16="http://schemas.microsoft.com/office/drawing/2014/main" id="{C4EB71E5-D754-2848-81FA-D0509F071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828800"/>
          <a:ext cx="65532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Visio" r:id="rId4" imgW="17678400" imgH="12166600" progId="Visio.Drawing.11">
                  <p:embed/>
                </p:oleObj>
              </mc:Choice>
              <mc:Fallback>
                <p:oleObj name="Visio" r:id="rId4" imgW="17678400" imgH="121666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6553200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Line 6">
            <a:extLst>
              <a:ext uri="{FF2B5EF4-FFF2-40B4-BE49-F238E27FC236}">
                <a16:creationId xmlns:a16="http://schemas.microsoft.com/office/drawing/2014/main" id="{6838DC21-F15C-934A-A03F-523C92D62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994150"/>
            <a:ext cx="269875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8" name="Line 7">
            <a:extLst>
              <a:ext uri="{FF2B5EF4-FFF2-40B4-BE49-F238E27FC236}">
                <a16:creationId xmlns:a16="http://schemas.microsoft.com/office/drawing/2014/main" id="{8EF320B8-842D-9146-B878-BB5375FAB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49763"/>
            <a:ext cx="26987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DDE3F72-11D1-074A-B54A-88CB91360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4.2 </a:t>
            </a:r>
            <a:r>
              <a:rPr lang="zh-CN" altLang="en-US" sz="3600" b="1"/>
              <a:t>触发器的基本特性及记忆功能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0926DFF-EC18-964B-8711-FD6628378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046912" cy="5257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hlink"/>
                </a:solidFill>
              </a:rPr>
              <a:t>什么是触发器</a:t>
            </a:r>
          </a:p>
          <a:p>
            <a:pPr lvl="1" eaLnBrk="1" hangingPunct="1"/>
            <a:r>
              <a:rPr lang="zh-CN" altLang="en-US" sz="2200" b="1">
                <a:latin typeface="宋体" panose="02010600030101010101" pitchFamily="2" charset="-122"/>
              </a:rPr>
              <a:t>能够存储一位二进制信息的基本单元</a:t>
            </a:r>
            <a:r>
              <a:rPr lang="en-US" altLang="zh-CN" sz="2200" b="1">
                <a:latin typeface="宋体" panose="02010600030101010101" pitchFamily="2" charset="-122"/>
              </a:rPr>
              <a:t>.</a:t>
            </a:r>
          </a:p>
          <a:p>
            <a:pPr eaLnBrk="1" hangingPunct="1"/>
            <a:r>
              <a:rPr lang="zh-CN" altLang="en-US" sz="2800" b="1">
                <a:solidFill>
                  <a:schemeClr val="hlink"/>
                </a:solidFill>
                <a:latin typeface="隶书" panose="02010509060101010101" pitchFamily="49" charset="-122"/>
              </a:rPr>
              <a:t>触发器的特点</a:t>
            </a:r>
          </a:p>
          <a:p>
            <a:pPr lvl="1" algn="just" eaLnBrk="1" fontAlgn="b" hangingPunct="1"/>
            <a:r>
              <a:rPr lang="zh-CN" altLang="en-US" sz="2200" b="1"/>
              <a:t>有两个互补输出端</a:t>
            </a:r>
            <a:r>
              <a:rPr lang="en-US" altLang="zh-CN" sz="2200" b="1"/>
              <a:t>.</a:t>
            </a:r>
          </a:p>
          <a:p>
            <a:pPr lvl="1" algn="just" eaLnBrk="1" fontAlgn="b" hangingPunct="1"/>
            <a:r>
              <a:rPr lang="zh-CN" altLang="en-US" sz="2200" b="1">
                <a:latin typeface="宋体" panose="02010600030101010101" pitchFamily="2" charset="-122"/>
              </a:rPr>
              <a:t>有两个稳定的状态，分别表示逻辑</a:t>
            </a:r>
            <a:r>
              <a:rPr lang="en-US" altLang="zh-CN" sz="2200" b="1">
                <a:latin typeface="宋体" panose="02010600030101010101" pitchFamily="2" charset="-122"/>
              </a:rPr>
              <a:t>0</a:t>
            </a:r>
            <a:r>
              <a:rPr lang="zh-CN" altLang="en-US" sz="2200" b="1">
                <a:latin typeface="宋体" panose="02010600030101010101" pitchFamily="2" charset="-122"/>
              </a:rPr>
              <a:t>和逻辑</a:t>
            </a:r>
            <a:r>
              <a:rPr lang="en-US" altLang="zh-CN" sz="2200" b="1">
                <a:latin typeface="宋体" panose="02010600030101010101" pitchFamily="2" charset="-122"/>
              </a:rPr>
              <a:t>1.</a:t>
            </a:r>
            <a:endParaRPr lang="en-US" altLang="zh-CN" sz="2200" b="1"/>
          </a:p>
          <a:p>
            <a:pPr lvl="1" algn="just" eaLnBrk="1" fontAlgn="b" hangingPunct="1"/>
            <a:r>
              <a:rPr lang="zh-CN" altLang="en-US" sz="2200" b="1">
                <a:latin typeface="宋体" panose="02010600030101010101" pitchFamily="2" charset="-122"/>
              </a:rPr>
              <a:t>在输入信号作用下，可</a:t>
            </a:r>
            <a:r>
              <a:rPr lang="zh-CN" altLang="en-US" sz="2200" b="1"/>
              <a:t>发生稳态转换</a:t>
            </a:r>
            <a:r>
              <a:rPr lang="en-US" altLang="zh-CN" sz="2200" b="1"/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输入信号撤销后，能将获得的新状态保存下来</a:t>
            </a:r>
            <a:r>
              <a:rPr lang="en-US" altLang="zh-CN" sz="2200" b="1">
                <a:latin typeface="宋体" panose="02010600030101010101" pitchFamily="2" charset="-122"/>
              </a:rPr>
              <a:t>.</a:t>
            </a:r>
          </a:p>
          <a:p>
            <a:pPr eaLnBrk="1" hangingPunct="1"/>
            <a:r>
              <a:rPr lang="zh-CN" altLang="en-US" sz="2800" b="1">
                <a:solidFill>
                  <a:schemeClr val="hlink"/>
                </a:solidFill>
              </a:rPr>
              <a:t>触发器的记忆功能</a:t>
            </a:r>
          </a:p>
          <a:p>
            <a:pPr lvl="1" algn="just" eaLnBrk="1" fontAlgn="b" hangingPunct="1"/>
            <a:r>
              <a:rPr lang="zh-CN" altLang="en-US" sz="2200" b="1">
                <a:solidFill>
                  <a:schemeClr val="folHlink"/>
                </a:solidFill>
              </a:rPr>
              <a:t>触发器有两个稳定状态，</a:t>
            </a:r>
            <a:r>
              <a:rPr lang="zh-CN" altLang="en-US" sz="2200" b="1">
                <a:solidFill>
                  <a:schemeClr val="folHlink"/>
                </a:solidFill>
                <a:cs typeface="Times New Roman" panose="02020603050405020304" pitchFamily="18" charset="0"/>
              </a:rPr>
              <a:t>可以记忆一位二进制数</a:t>
            </a:r>
            <a:r>
              <a:rPr lang="zh-CN" altLang="en-US" sz="2200" b="1">
                <a:solidFill>
                  <a:schemeClr val="folHlink"/>
                </a:solidFill>
              </a:rPr>
              <a:t>。</a:t>
            </a:r>
            <a:endParaRPr lang="zh-CN" altLang="en-US" sz="2200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200" b="1">
                <a:solidFill>
                  <a:schemeClr val="folHlink"/>
                </a:solidFill>
              </a:rPr>
              <a:t>多个触发器可以记忆多位二进制数</a:t>
            </a:r>
            <a:r>
              <a:rPr lang="en-US" altLang="zh-CN" sz="2200" b="1">
                <a:solidFill>
                  <a:schemeClr val="folHlink"/>
                </a:solidFill>
              </a:rPr>
              <a:t>.</a:t>
            </a:r>
            <a:endParaRPr lang="en-US" altLang="zh-CN" sz="2200" b="1">
              <a:latin typeface="宋体" panose="02010600030101010101" pitchFamily="2" charset="-122"/>
            </a:endParaRPr>
          </a:p>
        </p:txBody>
      </p:sp>
      <p:grpSp>
        <p:nvGrpSpPr>
          <p:cNvPr id="18435" name="Group 18">
            <a:extLst>
              <a:ext uri="{FF2B5EF4-FFF2-40B4-BE49-F238E27FC236}">
                <a16:creationId xmlns:a16="http://schemas.microsoft.com/office/drawing/2014/main" id="{D6665C87-23AB-A04D-B0F5-B5A95BD3219E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1417638"/>
            <a:ext cx="1066800" cy="2181225"/>
            <a:chOff x="4656" y="893"/>
            <a:chExt cx="672" cy="1374"/>
          </a:xfrm>
        </p:grpSpPr>
        <p:sp>
          <p:nvSpPr>
            <p:cNvPr id="18436" name="Rectangle 5">
              <a:extLst>
                <a:ext uri="{FF2B5EF4-FFF2-40B4-BE49-F238E27FC236}">
                  <a16:creationId xmlns:a16="http://schemas.microsoft.com/office/drawing/2014/main" id="{088EB23A-CE00-EE4D-A5F8-62032EEC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319"/>
              <a:ext cx="672" cy="459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触发器</a:t>
              </a:r>
            </a:p>
          </p:txBody>
        </p:sp>
        <p:sp>
          <p:nvSpPr>
            <p:cNvPr id="18437" name="Line 6">
              <a:extLst>
                <a:ext uri="{FF2B5EF4-FFF2-40B4-BE49-F238E27FC236}">
                  <a16:creationId xmlns:a16="http://schemas.microsoft.com/office/drawing/2014/main" id="{9AB6ED07-297B-3342-AAAD-A6DC8F385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77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8" name="Line 7">
              <a:extLst>
                <a:ext uri="{FF2B5EF4-FFF2-40B4-BE49-F238E27FC236}">
                  <a16:creationId xmlns:a16="http://schemas.microsoft.com/office/drawing/2014/main" id="{E460C5B6-0B94-EA41-B20E-CB7209224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177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" name="Line 8">
              <a:extLst>
                <a:ext uri="{FF2B5EF4-FFF2-40B4-BE49-F238E27FC236}">
                  <a16:creationId xmlns:a16="http://schemas.microsoft.com/office/drawing/2014/main" id="{DC3E0F23-84A9-7D46-9C50-6B21F854B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111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" name="Line 9">
              <a:extLst>
                <a:ext uri="{FF2B5EF4-FFF2-40B4-BE49-F238E27FC236}">
                  <a16:creationId xmlns:a16="http://schemas.microsoft.com/office/drawing/2014/main" id="{7B6216AA-AA5A-6F42-A07D-700E9134F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1111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441" name="Object 14">
              <a:extLst>
                <a:ext uri="{FF2B5EF4-FFF2-40B4-BE49-F238E27FC236}">
                  <a16:creationId xmlns:a16="http://schemas.microsoft.com/office/drawing/2014/main" id="{585203DB-B0CF-7E43-8C11-34CC993578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912"/>
            <a:ext cx="2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name="公式" r:id="rId4" imgW="6731000" imgH="5270500" progId="Equation.3">
                    <p:embed/>
                  </p:oleObj>
                </mc:Choice>
                <mc:Fallback>
                  <p:oleObj name="公式" r:id="rId4" imgW="6731000" imgH="527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912"/>
                          <a:ext cx="2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5">
              <a:extLst>
                <a:ext uri="{FF2B5EF4-FFF2-40B4-BE49-F238E27FC236}">
                  <a16:creationId xmlns:a16="http://schemas.microsoft.com/office/drawing/2014/main" id="{BD82E051-CBBD-3B40-85EC-8B91352074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893"/>
            <a:ext cx="2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name="公式" r:id="rId6" imgW="6731000" imgH="6146800" progId="Equation.3">
                    <p:embed/>
                  </p:oleObj>
                </mc:Choice>
                <mc:Fallback>
                  <p:oleObj name="公式" r:id="rId6" imgW="6731000" imgH="6146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893"/>
                          <a:ext cx="2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6">
              <a:extLst>
                <a:ext uri="{FF2B5EF4-FFF2-40B4-BE49-F238E27FC236}">
                  <a16:creationId xmlns:a16="http://schemas.microsoft.com/office/drawing/2014/main" id="{18A1B035-3917-A54A-B4E4-B0BB690680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112"/>
            <a:ext cx="14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name="公式" r:id="rId8" imgW="3505200" imgH="3505200" progId="Equation.3">
                    <p:embed/>
                  </p:oleObj>
                </mc:Choice>
                <mc:Fallback>
                  <p:oleObj name="公式" r:id="rId8" imgW="3505200" imgH="3505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12"/>
                          <a:ext cx="148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17">
              <a:extLst>
                <a:ext uri="{FF2B5EF4-FFF2-40B4-BE49-F238E27FC236}">
                  <a16:creationId xmlns:a16="http://schemas.microsoft.com/office/drawing/2014/main" id="{A7547BB1-498E-C84B-93CF-42B241B4C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4" y="2094"/>
            <a:ext cx="1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name="公式" r:id="rId10" imgW="3213100" imgH="4102100" progId="Equation.3">
                    <p:embed/>
                  </p:oleObj>
                </mc:Choice>
                <mc:Fallback>
                  <p:oleObj name="公式" r:id="rId10" imgW="3213100" imgH="4102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094"/>
                          <a:ext cx="1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B19CEE5C-7C10-B842-AE10-0EE294B47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应用举例</a:t>
            </a:r>
          </a:p>
        </p:txBody>
      </p:sp>
      <p:sp>
        <p:nvSpPr>
          <p:cNvPr id="65538" name="Text Box 3">
            <a:extLst>
              <a:ext uri="{FF2B5EF4-FFF2-40B4-BE49-F238E27FC236}">
                <a16:creationId xmlns:a16="http://schemas.microsoft.com/office/drawing/2014/main" id="{7E8AA82F-1C9E-5C4B-B1D0-E45AC28D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8153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[</a:t>
            </a:r>
            <a:r>
              <a:rPr lang="zh-CN" altLang="en-US" sz="2000" b="1">
                <a:ea typeface="宋体" panose="02010600030101010101" pitchFamily="2" charset="-122"/>
              </a:rPr>
              <a:t>例</a:t>
            </a:r>
            <a:r>
              <a:rPr lang="en-US" altLang="zh-CN" sz="2000" b="1">
                <a:ea typeface="宋体" panose="02010600030101010101" pitchFamily="2" charset="-122"/>
              </a:rPr>
              <a:t>] </a:t>
            </a:r>
            <a:r>
              <a:rPr lang="zh-CN" altLang="en-US" sz="2000" b="1">
                <a:ea typeface="宋体" panose="02010600030101010101" pitchFamily="2" charset="-122"/>
              </a:rPr>
              <a:t>下图是用主从</a:t>
            </a:r>
            <a:r>
              <a:rPr lang="en-US" altLang="zh-CN" sz="2000" b="1">
                <a:ea typeface="宋体" panose="02010600030101010101" pitchFamily="2" charset="-122"/>
              </a:rPr>
              <a:t>JK</a:t>
            </a:r>
            <a:r>
              <a:rPr lang="zh-CN" altLang="en-US" sz="2000" b="1">
                <a:ea typeface="宋体" panose="02010600030101010101" pitchFamily="2" charset="-122"/>
              </a:rPr>
              <a:t>触发器构成的信号检测电路，检测</a:t>
            </a:r>
            <a:r>
              <a:rPr lang="en-US" altLang="zh-CN" sz="2000" b="1">
                <a:ea typeface="宋体" panose="02010600030101010101" pitchFamily="2" charset="-122"/>
              </a:rPr>
              <a:t>CP</a:t>
            </a:r>
            <a:r>
              <a:rPr lang="zh-CN" altLang="en-US" sz="2000" b="1">
                <a:solidFill>
                  <a:srgbClr val="FF6600"/>
                </a:solidFill>
                <a:ea typeface="宋体" panose="02010600030101010101" pitchFamily="2" charset="-122"/>
              </a:rPr>
              <a:t>高电平期间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u</a:t>
            </a:r>
            <a:r>
              <a:rPr lang="zh-CN" altLang="en-US" sz="2000" b="1">
                <a:ea typeface="宋体" panose="02010600030101010101" pitchFamily="2" charset="-122"/>
              </a:rPr>
              <a:t>是否有输入脉冲，若</a:t>
            </a:r>
            <a:r>
              <a:rPr lang="en-US" altLang="zh-CN" sz="2000" b="1">
                <a:ea typeface="宋体" panose="02010600030101010101" pitchFamily="2" charset="-122"/>
              </a:rPr>
              <a:t>CP</a:t>
            </a:r>
            <a:r>
              <a:rPr lang="zh-CN" altLang="en-US" sz="2000" b="1"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ea typeface="宋体" panose="02010600030101010101" pitchFamily="2" charset="-122"/>
              </a:rPr>
              <a:t>u</a:t>
            </a:r>
            <a:r>
              <a:rPr lang="zh-CN" altLang="en-US" sz="2000" b="1">
                <a:ea typeface="宋体" panose="02010600030101010101" pitchFamily="2" charset="-122"/>
              </a:rPr>
              <a:t>的波形如图所示，画出输出</a:t>
            </a:r>
            <a:r>
              <a:rPr lang="en-US" altLang="zh-CN" sz="2000" b="1">
                <a:ea typeface="宋体" panose="02010600030101010101" pitchFamily="2" charset="-122"/>
              </a:rPr>
              <a:t>Q</a:t>
            </a:r>
            <a:r>
              <a:rPr lang="zh-CN" altLang="en-US" sz="2000" b="1">
                <a:ea typeface="宋体" panose="02010600030101010101" pitchFamily="2" charset="-122"/>
              </a:rPr>
              <a:t>的波形。</a:t>
            </a:r>
          </a:p>
        </p:txBody>
      </p:sp>
      <p:grpSp>
        <p:nvGrpSpPr>
          <p:cNvPr id="30751" name="Group 31">
            <a:extLst>
              <a:ext uri="{FF2B5EF4-FFF2-40B4-BE49-F238E27FC236}">
                <a16:creationId xmlns:a16="http://schemas.microsoft.com/office/drawing/2014/main" id="{8388C297-A3DF-7D49-B4DF-F36945CAFE2C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3124200"/>
            <a:ext cx="5197475" cy="2514600"/>
            <a:chOff x="2342" y="1968"/>
            <a:chExt cx="3274" cy="1584"/>
          </a:xfrm>
        </p:grpSpPr>
        <p:sp>
          <p:nvSpPr>
            <p:cNvPr id="65553" name="Line 11">
              <a:extLst>
                <a:ext uri="{FF2B5EF4-FFF2-40B4-BE49-F238E27FC236}">
                  <a16:creationId xmlns:a16="http://schemas.microsoft.com/office/drawing/2014/main" id="{E08A80BF-8013-204B-B52A-CE28423CC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4" name="Line 12">
              <a:extLst>
                <a:ext uri="{FF2B5EF4-FFF2-40B4-BE49-F238E27FC236}">
                  <a16:creationId xmlns:a16="http://schemas.microsoft.com/office/drawing/2014/main" id="{8A916613-E747-424C-8B7E-9D40C7AA6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968"/>
              <a:ext cx="0" cy="15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5" name="Line 13">
              <a:extLst>
                <a:ext uri="{FF2B5EF4-FFF2-40B4-BE49-F238E27FC236}">
                  <a16:creationId xmlns:a16="http://schemas.microsoft.com/office/drawing/2014/main" id="{79092E5A-6C08-C947-9FF8-4555E2CF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68"/>
              <a:ext cx="0" cy="15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6" name="Line 14">
              <a:extLst>
                <a:ext uri="{FF2B5EF4-FFF2-40B4-BE49-F238E27FC236}">
                  <a16:creationId xmlns:a16="http://schemas.microsoft.com/office/drawing/2014/main" id="{D49F3213-871B-804C-A95A-41EBE86BC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68"/>
              <a:ext cx="0" cy="15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7" name="Line 15">
              <a:extLst>
                <a:ext uri="{FF2B5EF4-FFF2-40B4-BE49-F238E27FC236}">
                  <a16:creationId xmlns:a16="http://schemas.microsoft.com/office/drawing/2014/main" id="{495A8E10-7F61-B44A-89A4-27CD683AA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968"/>
              <a:ext cx="0" cy="15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8" name="Line 16">
              <a:extLst>
                <a:ext uri="{FF2B5EF4-FFF2-40B4-BE49-F238E27FC236}">
                  <a16:creationId xmlns:a16="http://schemas.microsoft.com/office/drawing/2014/main" id="{3D887D34-977D-714C-96FC-529FA305C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1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9" name="Line 17">
              <a:extLst>
                <a:ext uri="{FF2B5EF4-FFF2-40B4-BE49-F238E27FC236}">
                  <a16:creationId xmlns:a16="http://schemas.microsoft.com/office/drawing/2014/main" id="{0367BAA4-5815-8547-8C86-F35F3713F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2688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0" name="Line 18">
              <a:extLst>
                <a:ext uri="{FF2B5EF4-FFF2-40B4-BE49-F238E27FC236}">
                  <a16:creationId xmlns:a16="http://schemas.microsoft.com/office/drawing/2014/main" id="{114E2E0D-079F-0F49-83ED-46C85FB4D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1" name="Line 19">
              <a:extLst>
                <a:ext uri="{FF2B5EF4-FFF2-40B4-BE49-F238E27FC236}">
                  <a16:creationId xmlns:a16="http://schemas.microsoft.com/office/drawing/2014/main" id="{F4A7FD48-F679-5B40-9961-4D45B26EC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2" name="Line 20">
              <a:extLst>
                <a:ext uri="{FF2B5EF4-FFF2-40B4-BE49-F238E27FC236}">
                  <a16:creationId xmlns:a16="http://schemas.microsoft.com/office/drawing/2014/main" id="{EDC33A64-EB33-084D-AF2C-7ABFDDBD7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3" name="Line 21">
              <a:extLst>
                <a:ext uri="{FF2B5EF4-FFF2-40B4-BE49-F238E27FC236}">
                  <a16:creationId xmlns:a16="http://schemas.microsoft.com/office/drawing/2014/main" id="{53DF3EB2-0AC5-6A4F-BB5E-D48F169EA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4" name="Line 22">
              <a:extLst>
                <a:ext uri="{FF2B5EF4-FFF2-40B4-BE49-F238E27FC236}">
                  <a16:creationId xmlns:a16="http://schemas.microsoft.com/office/drawing/2014/main" id="{F14743C7-B9B3-5145-AADA-A943C32BC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5" name="Line 23">
              <a:extLst>
                <a:ext uri="{FF2B5EF4-FFF2-40B4-BE49-F238E27FC236}">
                  <a16:creationId xmlns:a16="http://schemas.microsoft.com/office/drawing/2014/main" id="{5B7CE1AB-68B6-8C4B-B7AD-9C02F64A5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6" name="Text Box 24">
              <a:extLst>
                <a:ext uri="{FF2B5EF4-FFF2-40B4-BE49-F238E27FC236}">
                  <a16:creationId xmlns:a16="http://schemas.microsoft.com/office/drawing/2014/main" id="{74652ED5-03EB-5C4D-8101-67FE11A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708"/>
              <a:ext cx="2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</p:grpSp>
      <p:grpSp>
        <p:nvGrpSpPr>
          <p:cNvPr id="65540" name="Group 27">
            <a:extLst>
              <a:ext uri="{FF2B5EF4-FFF2-40B4-BE49-F238E27FC236}">
                <a16:creationId xmlns:a16="http://schemas.microsoft.com/office/drawing/2014/main" id="{2A4C6543-D26E-F940-BCBA-2CB9ED97209E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2303463"/>
            <a:ext cx="7753350" cy="1811337"/>
            <a:chOff x="828" y="1451"/>
            <a:chExt cx="4884" cy="1141"/>
          </a:xfrm>
        </p:grpSpPr>
        <p:graphicFrame>
          <p:nvGraphicFramePr>
            <p:cNvPr id="65551" name="Object 4">
              <a:extLst>
                <a:ext uri="{FF2B5EF4-FFF2-40B4-BE49-F238E27FC236}">
                  <a16:creationId xmlns:a16="http://schemas.microsoft.com/office/drawing/2014/main" id="{57BD249A-3FDE-CF4C-94EF-640E436E50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8" y="1451"/>
            <a:ext cx="4884" cy="1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7" r:id="rId3" imgW="4089400" imgH="965200" progId="Visio.Drawing.6">
                    <p:embed/>
                  </p:oleObj>
                </mc:Choice>
                <mc:Fallback>
                  <p:oleObj r:id="rId3" imgW="4089400" imgH="965200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451"/>
                          <a:ext cx="4884" cy="1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2" name="Line 26">
              <a:extLst>
                <a:ext uri="{FF2B5EF4-FFF2-40B4-BE49-F238E27FC236}">
                  <a16:creationId xmlns:a16="http://schemas.microsoft.com/office/drawing/2014/main" id="{271FC4C8-CF3A-0047-90F6-DB442B1B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C1C17B49-5A69-5B41-A250-741460CBAF3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419600"/>
            <a:ext cx="2927350" cy="2286000"/>
            <a:chOff x="672" y="2784"/>
            <a:chExt cx="1844" cy="1440"/>
          </a:xfrm>
        </p:grpSpPr>
        <p:sp>
          <p:nvSpPr>
            <p:cNvPr id="65544" name="Text Box 6">
              <a:extLst>
                <a:ext uri="{FF2B5EF4-FFF2-40B4-BE49-F238E27FC236}">
                  <a16:creationId xmlns:a16="http://schemas.microsoft.com/office/drawing/2014/main" id="{867B7974-AF4A-8045-BFEC-C86993FD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84"/>
              <a:ext cx="184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JK</a:t>
              </a:r>
              <a:r>
                <a:rPr lang="zh-CN" altLang="en-US" sz="2000" b="1">
                  <a:ea typeface="宋体" panose="02010600030101010101" pitchFamily="2" charset="-122"/>
                </a:rPr>
                <a:t>触发器的功能表   </a:t>
              </a:r>
            </a:p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   </a:t>
              </a:r>
              <a:r>
                <a:rPr lang="en-US" altLang="zh-CN" sz="2000" b="1">
                  <a:ea typeface="宋体" panose="02010600030101010101" pitchFamily="2" charset="-122"/>
                </a:rPr>
                <a:t>J	K	Q</a:t>
              </a:r>
              <a:r>
                <a:rPr lang="en-US" altLang="zh-CN" sz="2000" b="1" baseline="30000">
                  <a:ea typeface="宋体" panose="02010600030101010101" pitchFamily="2" charset="-122"/>
                </a:rPr>
                <a:t>n+1</a:t>
              </a:r>
              <a:r>
                <a:rPr lang="en-US" altLang="zh-CN" sz="2000" b="1">
                  <a:ea typeface="宋体" panose="02010600030101010101" pitchFamily="2" charset="-122"/>
                </a:rPr>
                <a:t>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0	0	Q</a:t>
              </a:r>
              <a:r>
                <a:rPr lang="en-US" altLang="zh-CN" sz="2000" b="1" baseline="30000">
                  <a:ea typeface="宋体" panose="02010600030101010101" pitchFamily="2" charset="-122"/>
                </a:rPr>
                <a:t>n</a:t>
              </a:r>
              <a:r>
                <a:rPr lang="en-US" altLang="zh-CN" sz="2000" b="1">
                  <a:ea typeface="宋体" panose="02010600030101010101" pitchFamily="2" charset="-122"/>
                </a:rPr>
                <a:t>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000" b="1">
                  <a:ea typeface="宋体" panose="02010600030101010101" pitchFamily="2" charset="-122"/>
                </a:rPr>
                <a:t>	</a:t>
              </a:r>
              <a:r>
                <a:rPr lang="en-US" altLang="zh-CN" sz="2000" b="1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b="1">
                  <a:ea typeface="宋体" panose="02010600030101010101" pitchFamily="2" charset="-122"/>
                </a:rPr>
                <a:t>	0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1	0	1	</a:t>
              </a:r>
            </a:p>
            <a:p>
              <a:pPr algn="ctr" eaLnBrk="1" hangingPunct="1">
                <a:lnSpc>
                  <a:spcPct val="115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   1	</a:t>
              </a:r>
              <a:r>
                <a:rPr lang="en-US" altLang="zh-CN" sz="2000" b="1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b="1">
                  <a:ea typeface="宋体" panose="02010600030101010101" pitchFamily="2" charset="-122"/>
                </a:rPr>
                <a:t>		</a:t>
              </a:r>
            </a:p>
          </p:txBody>
        </p:sp>
        <p:graphicFrame>
          <p:nvGraphicFramePr>
            <p:cNvPr id="65545" name="Object 7">
              <a:extLst>
                <a:ext uri="{FF2B5EF4-FFF2-40B4-BE49-F238E27FC236}">
                  <a16:creationId xmlns:a16="http://schemas.microsoft.com/office/drawing/2014/main" id="{FA3F9FE5-F6F8-7842-87D3-5FD7A2C556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6" y="3933"/>
            <a:ext cx="21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8" name="公式" r:id="rId5" imgW="4394200" imgH="5562600" progId="Equation.3">
                    <p:embed/>
                  </p:oleObj>
                </mc:Choice>
                <mc:Fallback>
                  <p:oleObj name="公式" r:id="rId5" imgW="4394200" imgH="5562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3933"/>
                          <a:ext cx="21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FE6A6F03-443F-C141-BD28-089E79873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11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D8690AD8-D926-EA4E-97DD-E32EE15E7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422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Rectangle 28">
              <a:extLst>
                <a:ext uri="{FF2B5EF4-FFF2-40B4-BE49-F238E27FC236}">
                  <a16:creationId xmlns:a16="http://schemas.microsoft.com/office/drawing/2014/main" id="{18E2FC45-CE29-2C48-B2F4-B9780732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504"/>
              <a:ext cx="1632" cy="19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9" name="Rectangle 29">
              <a:extLst>
                <a:ext uri="{FF2B5EF4-FFF2-40B4-BE49-F238E27FC236}">
                  <a16:creationId xmlns:a16="http://schemas.microsoft.com/office/drawing/2014/main" id="{8591C9AC-4FBD-644C-91FA-5BD1AC6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936"/>
              <a:ext cx="1632" cy="24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0" name="Line 31">
              <a:extLst>
                <a:ext uri="{FF2B5EF4-FFF2-40B4-BE49-F238E27FC236}">
                  <a16:creationId xmlns:a16="http://schemas.microsoft.com/office/drawing/2014/main" id="{0C65820A-83D6-0545-8CB9-6240F4FAF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07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2" name="Text Box 30">
            <a:extLst>
              <a:ext uri="{FF2B5EF4-FFF2-40B4-BE49-F238E27FC236}">
                <a16:creationId xmlns:a16="http://schemas.microsoft.com/office/drawing/2014/main" id="{A79895CA-8B47-A64F-9A68-4DC18DD8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1209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5543" name="Text Box 32">
            <a:extLst>
              <a:ext uri="{FF2B5EF4-FFF2-40B4-BE49-F238E27FC236}">
                <a16:creationId xmlns:a16="http://schemas.microsoft.com/office/drawing/2014/main" id="{0B0CD12F-63F0-BB46-AE86-CDCDCE7A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3570288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900">
                <a:latin typeface="Tahoma" panose="020B0604030504040204" pitchFamily="34" charset="0"/>
                <a:ea typeface="宋体" panose="02010600030101010101" pitchFamily="2" charset="-122"/>
              </a:rPr>
              <a:t>异步复位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D4559CDB-FB5D-AB4C-8D95-AAA0E122D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4.6 </a:t>
            </a:r>
            <a:r>
              <a:rPr lang="zh-CN" altLang="en-US" sz="4000" b="1"/>
              <a:t>集成边沿触发器</a:t>
            </a:r>
            <a:r>
              <a:rPr lang="zh-CN" altLang="en-US"/>
              <a:t> 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8E0FAA6E-331C-874C-8F25-6887F67A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主从触发</a:t>
            </a:r>
            <a:r>
              <a:rPr lang="en-US" altLang="zh-CN" sz="2800" b="1"/>
              <a:t>:</a:t>
            </a:r>
            <a:r>
              <a:rPr lang="en-US" altLang="zh-CN" sz="2800" b="1">
                <a:ea typeface="楷体_GB2312" pitchFamily="49" charset="-122"/>
              </a:rPr>
              <a:t> </a:t>
            </a:r>
          </a:p>
          <a:p>
            <a:pPr lvl="1" eaLnBrk="1" hangingPunct="1"/>
            <a:r>
              <a:rPr lang="zh-CN" altLang="en-US" sz="2200" b="1">
                <a:ea typeface="楷体_GB2312" pitchFamily="49" charset="-122"/>
              </a:rPr>
              <a:t>在时钟下降沿改变状态，但时钟高电平期间对外开放</a:t>
            </a:r>
            <a:r>
              <a:rPr lang="en-US" altLang="zh-CN" sz="2200" b="1">
                <a:ea typeface="楷体_GB2312" pitchFamily="49" charset="-122"/>
              </a:rPr>
              <a:t>。</a:t>
            </a:r>
            <a:endParaRPr lang="en-US" altLang="zh-CN" sz="2200" b="1"/>
          </a:p>
        </p:txBody>
      </p:sp>
      <p:sp>
        <p:nvSpPr>
          <p:cNvPr id="332804" name="Rectangle 4">
            <a:extLst>
              <a:ext uri="{FF2B5EF4-FFF2-40B4-BE49-F238E27FC236}">
                <a16:creationId xmlns:a16="http://schemas.microsoft.com/office/drawing/2014/main" id="{184A331E-8BAC-9049-8CC7-91D66CEE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14600"/>
            <a:ext cx="7543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边沿触发</a:t>
            </a:r>
            <a:r>
              <a:rPr lang="en-US" altLang="zh-CN" sz="2800" b="1"/>
              <a:t>:</a:t>
            </a:r>
            <a:r>
              <a:rPr lang="en-US" altLang="zh-CN" sz="2800" b="1">
                <a:ea typeface="楷体_GB2312" pitchFamily="49" charset="-122"/>
              </a:rPr>
              <a:t> </a:t>
            </a:r>
          </a:p>
          <a:p>
            <a:pPr lvl="1" eaLnBrk="1" hangingPunct="1"/>
            <a:r>
              <a:rPr lang="zh-CN" altLang="en-US" sz="2200" b="1">
                <a:ea typeface="楷体_GB2312" pitchFamily="49" charset="-122"/>
              </a:rPr>
              <a:t>只在时钟信号的某一</a:t>
            </a:r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边沿</a:t>
            </a:r>
            <a:r>
              <a:rPr lang="zh-CN" altLang="en-US" sz="2200" b="1">
                <a:ea typeface="楷体_GB2312" pitchFamily="49" charset="-122"/>
              </a:rPr>
              <a:t>（</a:t>
            </a:r>
            <a:r>
              <a:rPr lang="en-US" altLang="zh-CN" sz="2200" b="1">
                <a:ea typeface="楷体_GB2312" pitchFamily="49" charset="-122"/>
              </a:rPr>
              <a:t>CP↑</a:t>
            </a:r>
            <a:r>
              <a:rPr lang="zh-CN" altLang="en-US" sz="2200" b="1">
                <a:ea typeface="楷体_GB2312" pitchFamily="49" charset="-122"/>
              </a:rPr>
              <a:t>或</a:t>
            </a:r>
            <a:r>
              <a:rPr lang="en-US" altLang="zh-CN" sz="2200" b="1">
                <a:ea typeface="楷体_GB2312" pitchFamily="49" charset="-122"/>
              </a:rPr>
              <a:t>CP↓</a:t>
            </a:r>
            <a:r>
              <a:rPr lang="zh-CN" altLang="en-US" sz="2200" b="1">
                <a:ea typeface="楷体_GB2312" pitchFamily="49" charset="-122"/>
              </a:rPr>
              <a:t>）对输入信号作出响应并引起触发器状态变化。</a:t>
            </a:r>
            <a:endParaRPr lang="zh-CN" altLang="en-US" sz="2000" b="1">
              <a:ea typeface="楷体_GB2312" pitchFamily="49" charset="-122"/>
            </a:endParaRP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E7823B7D-D804-D349-90B4-0FF5380D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5562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边沿触发的实现：</a:t>
            </a:r>
          </a:p>
          <a:p>
            <a:pPr lvl="1" eaLnBrk="1" hangingPunct="1"/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利用逻辑门的延迟实现边沿触发</a:t>
            </a:r>
            <a:r>
              <a:rPr lang="en-US" altLang="zh-CN" sz="2200" b="1">
                <a:solidFill>
                  <a:srgbClr val="006600"/>
                </a:solidFill>
                <a:ea typeface="楷体_GB2312" pitchFamily="49" charset="-122"/>
              </a:rPr>
              <a:t>;</a:t>
            </a:r>
            <a:r>
              <a:rPr lang="en-US" altLang="zh-CN" sz="2200" b="1">
                <a:solidFill>
                  <a:srgbClr val="006600"/>
                </a:solidFill>
              </a:rPr>
              <a:t> </a:t>
            </a:r>
          </a:p>
          <a:p>
            <a:pPr lvl="1" eaLnBrk="1" hangingPunct="1"/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利用内部反馈</a:t>
            </a:r>
            <a:r>
              <a:rPr lang="en-US" altLang="zh-CN" sz="2200" b="1">
                <a:solidFill>
                  <a:srgbClr val="006600"/>
                </a:solidFill>
                <a:ea typeface="楷体_GB2312" pitchFamily="49" charset="-122"/>
              </a:rPr>
              <a:t>, 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维持 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  <a:sym typeface="Symbol" pitchFamily="2" charset="2"/>
              </a:rPr>
              <a:t> 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阻塞电路</a:t>
            </a:r>
            <a:r>
              <a:rPr lang="en-US" altLang="zh-CN" sz="2200" b="1">
                <a:solidFill>
                  <a:srgbClr val="006600"/>
                </a:solidFill>
                <a:ea typeface="楷体_GB2312" pitchFamily="49" charset="-122"/>
              </a:rPr>
              <a:t>;</a:t>
            </a:r>
            <a:r>
              <a:rPr lang="en-US" altLang="zh-CN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92CA43B-CA34-7B49-9D9F-CA193EAAA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624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200" b="1">
                <a:solidFill>
                  <a:srgbClr val="FF6600"/>
                </a:solidFill>
                <a:ea typeface="楷体_GB2312" pitchFamily="49" charset="-122"/>
              </a:rPr>
              <a:t>只有时钟有效边沿附近的输入信号才真正有效</a:t>
            </a:r>
            <a:r>
              <a:rPr lang="zh-CN" altLang="en-US" sz="2200" b="1">
                <a:ea typeface="楷体_GB2312" pitchFamily="49" charset="-122"/>
              </a:rPr>
              <a:t>，其它时间输入不影响触发器输出，提高了抗干扰能力。</a:t>
            </a:r>
            <a:r>
              <a:rPr lang="zh-CN" altLang="en-US" sz="2000" b="1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utoUpdateAnimBg="0"/>
      <p:bldP spid="332805" grpId="0" autoUpdateAnimBg="0"/>
      <p:bldP spid="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7BB03A50-7A6B-564C-9604-75CE31958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4.6.1 </a:t>
            </a:r>
            <a:r>
              <a:rPr lang="zh-CN" altLang="en-US" sz="3200" b="1">
                <a:solidFill>
                  <a:schemeClr val="tx1"/>
                </a:solidFill>
              </a:rPr>
              <a:t>负边沿</a:t>
            </a:r>
            <a:r>
              <a:rPr lang="en-US" altLang="zh-CN" sz="3200" b="1">
                <a:solidFill>
                  <a:schemeClr val="tx1"/>
                </a:solidFill>
              </a:rPr>
              <a:t>JK</a:t>
            </a:r>
            <a:r>
              <a:rPr lang="zh-CN" altLang="en-US" sz="3200" b="1">
                <a:solidFill>
                  <a:schemeClr val="tx1"/>
                </a:solidFill>
              </a:rPr>
              <a:t>触发器</a:t>
            </a:r>
          </a:p>
        </p:txBody>
      </p:sp>
      <p:grpSp>
        <p:nvGrpSpPr>
          <p:cNvPr id="67586" name="Group 33">
            <a:extLst>
              <a:ext uri="{FF2B5EF4-FFF2-40B4-BE49-F238E27FC236}">
                <a16:creationId xmlns:a16="http://schemas.microsoft.com/office/drawing/2014/main" id="{564A6E91-10F1-8A4D-B8C3-5A252E3922AE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23825"/>
            <a:ext cx="1892300" cy="1604963"/>
            <a:chOff x="4512" y="78"/>
            <a:chExt cx="1192" cy="1011"/>
          </a:xfrm>
        </p:grpSpPr>
        <p:pic>
          <p:nvPicPr>
            <p:cNvPr id="67607" name="Picture 24">
              <a:extLst>
                <a:ext uri="{FF2B5EF4-FFF2-40B4-BE49-F238E27FC236}">
                  <a16:creationId xmlns:a16="http://schemas.microsoft.com/office/drawing/2014/main" id="{4D8DC48D-9115-CA45-9784-A152AC30E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78"/>
              <a:ext cx="119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31">
              <a:extLst>
                <a:ext uri="{FF2B5EF4-FFF2-40B4-BE49-F238E27FC236}">
                  <a16:creationId xmlns:a16="http://schemas.microsoft.com/office/drawing/2014/main" id="{46EF2637-3DFD-DB45-A4DA-EB4165C2B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9" name="Line 32">
              <a:extLst>
                <a:ext uri="{FF2B5EF4-FFF2-40B4-BE49-F238E27FC236}">
                  <a16:creationId xmlns:a16="http://schemas.microsoft.com/office/drawing/2014/main" id="{9E2EB384-F6CC-9647-908F-D3C694D89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587" name="Text Box 3">
            <a:extLst>
              <a:ext uri="{FF2B5EF4-FFF2-40B4-BE49-F238E27FC236}">
                <a16:creationId xmlns:a16="http://schemas.microsoft.com/office/drawing/2014/main" id="{B63FB361-32FD-C142-9028-A5BC6D34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371600"/>
            <a:ext cx="2022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/>
              <a:t>边沿触发原理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7ED6425-3879-8A48-8DB0-659822669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905000"/>
            <a:ext cx="41925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CP=0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期间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与非门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0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000" b="1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被封锁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</a:p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        S=R=1</a:t>
            </a:r>
            <a:r>
              <a:rPr lang="en-US" altLang="zh-CN" sz="2000" b="1">
                <a:ea typeface="宋体" panose="02010600030101010101" pitchFamily="2" charset="-122"/>
              </a:rPr>
              <a:t>  </a:t>
            </a:r>
            <a:r>
              <a:rPr lang="zh-CN" altLang="en-US" sz="2000" b="1">
                <a:ea typeface="宋体" panose="02010600030101010101" pitchFamily="2" charset="-122"/>
              </a:rPr>
              <a:t>触发器输出保持不变</a:t>
            </a:r>
            <a:r>
              <a:rPr lang="en-US" altLang="zh-CN" sz="2000" b="1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3243" name="Text Box 27">
            <a:extLst>
              <a:ext uri="{FF2B5EF4-FFF2-40B4-BE49-F238E27FC236}">
                <a16:creationId xmlns:a16="http://schemas.microsoft.com/office/drawing/2014/main" id="{BFFFC99F-04D1-B241-AD59-EA06D846E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895600"/>
            <a:ext cx="420846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CP=1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期间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rgbClr val="006600"/>
                </a:solidFill>
                <a:ea typeface="宋体" panose="02010600030101010101" pitchFamily="2" charset="-122"/>
              </a:rPr>
              <a:t>JK</a:t>
            </a:r>
            <a:r>
              <a:rPr lang="zh-CN" altLang="en-US" sz="2000" b="1">
                <a:solidFill>
                  <a:srgbClr val="006600"/>
                </a:solidFill>
                <a:ea typeface="宋体" panose="02010600030101010101" pitchFamily="2" charset="-122"/>
              </a:rPr>
              <a:t>信号可进入与非门</a:t>
            </a:r>
            <a:r>
              <a:rPr lang="en-US" altLang="zh-CN" sz="2000" b="1">
                <a:solidFill>
                  <a:srgbClr val="006600"/>
                </a:solidFill>
                <a:ea typeface="宋体" panose="02010600030101010101" pitchFamily="2" charset="-122"/>
              </a:rPr>
              <a:t>，</a:t>
            </a:r>
          </a:p>
          <a:p>
            <a:pPr eaLnBrk="1" fontAlgn="b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000" b="1">
                <a:solidFill>
                  <a:srgbClr val="006600"/>
                </a:solidFill>
                <a:ea typeface="宋体" panose="02010600030101010101" pitchFamily="2" charset="-122"/>
              </a:rPr>
              <a:t>          但触发器处于</a:t>
            </a:r>
            <a:r>
              <a:rPr lang="zh-CN" altLang="en-US" sz="2000" b="1">
                <a:solidFill>
                  <a:schemeClr val="hlink"/>
                </a:solidFill>
                <a:ea typeface="宋体" panose="02010600030101010101" pitchFamily="2" charset="-122"/>
              </a:rPr>
              <a:t>自锁状态</a:t>
            </a:r>
            <a:r>
              <a:rPr lang="zh-CN" altLang="en-US" sz="2000" b="1">
                <a:solidFill>
                  <a:srgbClr val="0066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7590" name="Line 30">
            <a:extLst>
              <a:ext uri="{FF2B5EF4-FFF2-40B4-BE49-F238E27FC236}">
                <a16:creationId xmlns:a16="http://schemas.microsoft.com/office/drawing/2014/main" id="{1E47FA2D-97E5-A446-9AA0-A22BBDCF9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472440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7591" name="Group 38">
            <a:extLst>
              <a:ext uri="{FF2B5EF4-FFF2-40B4-BE49-F238E27FC236}">
                <a16:creationId xmlns:a16="http://schemas.microsoft.com/office/drawing/2014/main" id="{C9E79FA8-5162-A349-B4F3-04F6FCA0B6B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752600"/>
            <a:ext cx="4405313" cy="4468813"/>
            <a:chOff x="144" y="1104"/>
            <a:chExt cx="2775" cy="2815"/>
          </a:xfrm>
        </p:grpSpPr>
        <p:pic>
          <p:nvPicPr>
            <p:cNvPr id="67602" name="Picture 21">
              <a:extLst>
                <a:ext uri="{FF2B5EF4-FFF2-40B4-BE49-F238E27FC236}">
                  <a16:creationId xmlns:a16="http://schemas.microsoft.com/office/drawing/2014/main" id="{C6BB5557-28BC-3448-92F2-25A39C850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104"/>
              <a:ext cx="2775" cy="2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3" name="Rectangle 34">
              <a:extLst>
                <a:ext uri="{FF2B5EF4-FFF2-40B4-BE49-F238E27FC236}">
                  <a16:creationId xmlns:a16="http://schemas.microsoft.com/office/drawing/2014/main" id="{DBA10E47-2F4A-4247-AEA2-9C974DAC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4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Rectangle 35">
              <a:extLst>
                <a:ext uri="{FF2B5EF4-FFF2-40B4-BE49-F238E27FC236}">
                  <a16:creationId xmlns:a16="http://schemas.microsoft.com/office/drawing/2014/main" id="{85FF098D-BFB9-6C41-89DF-06BDA30B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605" name="Object 36">
              <a:extLst>
                <a:ext uri="{FF2B5EF4-FFF2-40B4-BE49-F238E27FC236}">
                  <a16:creationId xmlns:a16="http://schemas.microsoft.com/office/drawing/2014/main" id="{1BC69227-9063-9542-BEE3-C4F307B9D4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448"/>
            <a:ext cx="1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0" name="Equation" r:id="rId5" imgW="3213100" imgH="4978400" progId="Equation.3">
                    <p:embed/>
                  </p:oleObj>
                </mc:Choice>
                <mc:Fallback>
                  <p:oleObj name="Equation" r:id="rId5" imgW="3213100" imgH="49784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448"/>
                          <a:ext cx="15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6" name="Object 37">
              <a:extLst>
                <a:ext uri="{FF2B5EF4-FFF2-40B4-BE49-F238E27FC236}">
                  <a16:creationId xmlns:a16="http://schemas.microsoft.com/office/drawing/2014/main" id="{A4862A5E-80EE-5447-A119-CEF92B1157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5" y="2455"/>
            <a:ext cx="16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1" name="Equation" r:id="rId7" imgW="3505200" imgH="4686300" progId="Equation.3">
                    <p:embed/>
                  </p:oleObj>
                </mc:Choice>
                <mc:Fallback>
                  <p:oleObj name="Equation" r:id="rId7" imgW="3505200" imgH="46863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2455"/>
                          <a:ext cx="16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2" name="Line 39">
            <a:extLst>
              <a:ext uri="{FF2B5EF4-FFF2-40B4-BE49-F238E27FC236}">
                <a16:creationId xmlns:a16="http://schemas.microsoft.com/office/drawing/2014/main" id="{16E68003-367E-1B44-8540-616CA98C3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362200"/>
            <a:ext cx="2286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3" name="Line 40">
            <a:extLst>
              <a:ext uri="{FF2B5EF4-FFF2-40B4-BE49-F238E27FC236}">
                <a16:creationId xmlns:a16="http://schemas.microsoft.com/office/drawing/2014/main" id="{F266D334-F5F8-6A4A-BE0E-2A7EBF1F9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362200"/>
            <a:ext cx="2286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2E0A5CE8-4A00-B449-8F21-D349918D2969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6324600"/>
            <a:ext cx="3003550" cy="396875"/>
            <a:chOff x="3686" y="3878"/>
            <a:chExt cx="1892" cy="250"/>
          </a:xfrm>
        </p:grpSpPr>
        <p:sp>
          <p:nvSpPr>
            <p:cNvPr id="67599" name="Text Box 25">
              <a:extLst>
                <a:ext uri="{FF2B5EF4-FFF2-40B4-BE49-F238E27FC236}">
                  <a16:creationId xmlns:a16="http://schemas.microsoft.com/office/drawing/2014/main" id="{B3427CE3-AC6C-5541-AE44-A012A1348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878"/>
              <a:ext cx="18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此时 </a:t>
              </a:r>
              <a:r>
                <a:rPr lang="en-US" altLang="zh-CN" sz="2000" b="1">
                  <a:ea typeface="宋体" panose="02010600030101010101" pitchFamily="2" charset="-122"/>
                </a:rPr>
                <a:t>R S </a:t>
              </a:r>
              <a:r>
                <a:rPr lang="zh-CN" altLang="en-US" sz="2000" b="1">
                  <a:ea typeface="宋体" panose="02010600030101010101" pitchFamily="2" charset="-122"/>
                </a:rPr>
                <a:t>跟随 </a:t>
              </a:r>
              <a:r>
                <a:rPr lang="en-US" altLang="zh-CN" sz="2000" b="1">
                  <a:ea typeface="宋体" panose="02010600030101010101" pitchFamily="2" charset="-122"/>
                </a:rPr>
                <a:t>J K </a:t>
              </a:r>
              <a:r>
                <a:rPr lang="zh-CN" altLang="en-US" sz="2000" b="1">
                  <a:ea typeface="宋体" panose="02010600030101010101" pitchFamily="2" charset="-122"/>
                </a:rPr>
                <a:t>变化。</a:t>
              </a:r>
            </a:p>
          </p:txBody>
        </p:sp>
        <p:sp>
          <p:nvSpPr>
            <p:cNvPr id="67600" name="Line 42">
              <a:extLst>
                <a:ext uri="{FF2B5EF4-FFF2-40B4-BE49-F238E27FC236}">
                  <a16:creationId xmlns:a16="http://schemas.microsoft.com/office/drawing/2014/main" id="{296E9631-25B4-324C-8CF7-3D3987423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9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1" name="Line 43">
              <a:extLst>
                <a:ext uri="{FF2B5EF4-FFF2-40B4-BE49-F238E27FC236}">
                  <a16:creationId xmlns:a16="http://schemas.microsoft.com/office/drawing/2014/main" id="{18544D71-CA0F-5E42-B1C9-307A8BE3D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9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93223" name="Object 7">
            <a:extLst>
              <a:ext uri="{FF2B5EF4-FFF2-40B4-BE49-F238E27FC236}">
                <a16:creationId xmlns:a16="http://schemas.microsoft.com/office/drawing/2014/main" id="{6FB6363F-6F88-4246-9684-41E77D343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5338" y="3886200"/>
          <a:ext cx="264953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公式" r:id="rId9" imgW="32181800" imgH="13462000" progId="Equation.3">
                  <p:embed/>
                </p:oleObj>
              </mc:Choice>
              <mc:Fallback>
                <p:oleObj name="公式" r:id="rId9" imgW="32181800" imgH="1346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3886200"/>
                        <a:ext cx="264953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3ADCDE86-3410-E843-B60C-81C3756B0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181600"/>
          <a:ext cx="2819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公式" r:id="rId11" imgW="34226500" imgH="12877800" progId="Equation.3">
                  <p:embed/>
                </p:oleObj>
              </mc:Choice>
              <mc:Fallback>
                <p:oleObj name="公式" r:id="rId11" imgW="34226500" imgH="128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28194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44">
            <a:extLst>
              <a:ext uri="{FF2B5EF4-FFF2-40B4-BE49-F238E27FC236}">
                <a16:creationId xmlns:a16="http://schemas.microsoft.com/office/drawing/2014/main" id="{40E1091B-9A95-AA4B-A8FE-ED7C18805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4958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7598" name="Text Box 45">
            <a:extLst>
              <a:ext uri="{FF2B5EF4-FFF2-40B4-BE49-F238E27FC236}">
                <a16:creationId xmlns:a16="http://schemas.microsoft.com/office/drawing/2014/main" id="{31882BFB-8E2C-AD42-B682-84B6F0A25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100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4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174F84B4-7F68-024D-A3FD-10A8F3D26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4.6.1 </a:t>
            </a:r>
            <a:r>
              <a:rPr lang="zh-CN" altLang="en-US" sz="3200" b="1">
                <a:solidFill>
                  <a:schemeClr val="tx1"/>
                </a:solidFill>
              </a:rPr>
              <a:t>负边沿</a:t>
            </a:r>
            <a:r>
              <a:rPr lang="en-US" altLang="zh-CN" sz="3200" b="1">
                <a:solidFill>
                  <a:schemeClr val="tx1"/>
                </a:solidFill>
              </a:rPr>
              <a:t>JK</a:t>
            </a:r>
            <a:r>
              <a:rPr lang="zh-CN" altLang="en-US" sz="3200" b="1">
                <a:solidFill>
                  <a:schemeClr val="tx1"/>
                </a:solidFill>
              </a:rPr>
              <a:t>触发器</a:t>
            </a:r>
          </a:p>
        </p:txBody>
      </p:sp>
      <p:graphicFrame>
        <p:nvGraphicFramePr>
          <p:cNvPr id="394249" name="Object 9">
            <a:extLst>
              <a:ext uri="{FF2B5EF4-FFF2-40B4-BE49-F238E27FC236}">
                <a16:creationId xmlns:a16="http://schemas.microsoft.com/office/drawing/2014/main" id="{B5069693-B865-734C-94B6-B2E8F162C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3200400"/>
          <a:ext cx="2787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Equation" r:id="rId3" imgW="32473900" imgH="6731000" progId="Equation.3">
                  <p:embed/>
                </p:oleObj>
              </mc:Choice>
              <mc:Fallback>
                <p:oleObj name="Equation" r:id="rId3" imgW="32473900" imgH="673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200400"/>
                        <a:ext cx="27876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0" name="Object 10">
            <a:extLst>
              <a:ext uri="{FF2B5EF4-FFF2-40B4-BE49-F238E27FC236}">
                <a16:creationId xmlns:a16="http://schemas.microsoft.com/office/drawing/2014/main" id="{2D1CD076-3F04-9143-B88E-69EAEF74E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959225"/>
          <a:ext cx="25955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Equation" r:id="rId5" imgW="28968700" imgH="12877800" progId="Equation.3">
                  <p:embed/>
                </p:oleObj>
              </mc:Choice>
              <mc:Fallback>
                <p:oleObj name="Equation" r:id="rId5" imgW="28968700" imgH="12877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59225"/>
                        <a:ext cx="25955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Line 18">
            <a:extLst>
              <a:ext uri="{FF2B5EF4-FFF2-40B4-BE49-F238E27FC236}">
                <a16:creationId xmlns:a16="http://schemas.microsoft.com/office/drawing/2014/main" id="{FE581192-9D89-F849-A9AE-5BD8B53CB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02920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3" name="Text Box 19">
            <a:extLst>
              <a:ext uri="{FF2B5EF4-FFF2-40B4-BE49-F238E27FC236}">
                <a16:creationId xmlns:a16="http://schemas.microsoft.com/office/drawing/2014/main" id="{61FF8F1A-815B-CD43-A30F-21D9EF2A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1905000"/>
            <a:ext cx="401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CP=1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Symbol" pitchFamily="2" charset="2"/>
              </a:rPr>
              <a:t>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0, </a:t>
            </a:r>
            <a:r>
              <a:rPr lang="zh-CN" altLang="en-US" sz="2000" b="1">
                <a:solidFill>
                  <a:srgbClr val="006600"/>
                </a:solidFill>
                <a:ea typeface="宋体" panose="02010600030101010101" pitchFamily="2" charset="-122"/>
              </a:rPr>
              <a:t>触发器解除自锁，由于</a:t>
            </a:r>
          </a:p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00"/>
                </a:solidFill>
                <a:ea typeface="宋体" panose="02010600030101010101" pitchFamily="2" charset="-122"/>
              </a:rPr>
              <a:t>          与非门的延迟作用，此时的</a:t>
            </a:r>
          </a:p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00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000" b="1">
                <a:solidFill>
                  <a:srgbClr val="006600"/>
                </a:solidFill>
                <a:ea typeface="宋体" panose="02010600030101010101" pitchFamily="2" charset="-122"/>
              </a:rPr>
              <a:t>RS</a:t>
            </a:r>
            <a:r>
              <a:rPr lang="zh-CN" altLang="en-US" sz="2000" b="1">
                <a:solidFill>
                  <a:srgbClr val="006600"/>
                </a:solidFill>
                <a:ea typeface="宋体" panose="02010600030101010101" pitchFamily="2" charset="-122"/>
              </a:rPr>
              <a:t>信号决定触发器的状态。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F87FAE9D-B136-C240-B3DF-C6BFC39FDB9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394325"/>
            <a:ext cx="4191000" cy="1235075"/>
            <a:chOff x="288" y="3264"/>
            <a:chExt cx="2640" cy="778"/>
          </a:xfrm>
        </p:grpSpPr>
        <p:sp>
          <p:nvSpPr>
            <p:cNvPr id="68624" name="Line 13">
              <a:extLst>
                <a:ext uri="{FF2B5EF4-FFF2-40B4-BE49-F238E27FC236}">
                  <a16:creationId xmlns:a16="http://schemas.microsoft.com/office/drawing/2014/main" id="{CB95A3E9-F4D3-734F-AC44-59B3162E1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5" name="Line 14">
              <a:extLst>
                <a:ext uri="{FF2B5EF4-FFF2-40B4-BE49-F238E27FC236}">
                  <a16:creationId xmlns:a16="http://schemas.microsoft.com/office/drawing/2014/main" id="{78815ECB-50DF-514A-91A5-98ED6E66A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6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Line 15">
              <a:extLst>
                <a:ext uri="{FF2B5EF4-FFF2-40B4-BE49-F238E27FC236}">
                  <a16:creationId xmlns:a16="http://schemas.microsoft.com/office/drawing/2014/main" id="{EED98A67-9FB4-2F46-8560-B211D9616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26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7" name="Line 16">
              <a:extLst>
                <a:ext uri="{FF2B5EF4-FFF2-40B4-BE49-F238E27FC236}">
                  <a16:creationId xmlns:a16="http://schemas.microsoft.com/office/drawing/2014/main" id="{B427B771-3A7D-6848-96A5-E6ECF8B67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50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8" name="Line 17">
              <a:extLst>
                <a:ext uri="{FF2B5EF4-FFF2-40B4-BE49-F238E27FC236}">
                  <a16:creationId xmlns:a16="http://schemas.microsoft.com/office/drawing/2014/main" id="{401BE02F-4745-2147-BBD6-D55A9A81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0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Rectangle 22">
              <a:extLst>
                <a:ext uri="{FF2B5EF4-FFF2-40B4-BE49-F238E27FC236}">
                  <a16:creationId xmlns:a16="http://schemas.microsoft.com/office/drawing/2014/main" id="{081747E0-7A28-B048-9329-096B8697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00"/>
              <a:ext cx="2640" cy="44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结论</a:t>
              </a:r>
              <a:r>
                <a:rPr lang="en-US" altLang="zh-CN" sz="2000" b="1">
                  <a:ea typeface="宋体" panose="02010600030101010101" pitchFamily="2" charset="-122"/>
                </a:rPr>
                <a:t>: </a:t>
              </a:r>
              <a:r>
                <a:rPr lang="zh-CN" altLang="en-US" sz="2000" b="1">
                  <a:ea typeface="宋体" panose="02010600030101010101" pitchFamily="2" charset="-122"/>
                </a:rPr>
                <a:t>只有时钟信号下降沿前</a:t>
              </a:r>
              <a:r>
                <a:rPr lang="en-US" altLang="zh-CN" sz="2000" b="1">
                  <a:ea typeface="宋体" panose="02010600030101010101" pitchFamily="2" charset="-122"/>
                </a:rPr>
                <a:t>JK</a:t>
              </a:r>
              <a:r>
                <a:rPr lang="zh-CN" altLang="en-US" sz="2000" b="1">
                  <a:ea typeface="宋体" panose="02010600030101010101" pitchFamily="2" charset="-122"/>
                </a:rPr>
                <a:t>值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          才起作用，实现边沿触发</a:t>
              </a:r>
              <a:r>
                <a:rPr lang="en-US" altLang="zh-CN" sz="2000" b="1">
                  <a:ea typeface="宋体" panose="02010600030101010101" pitchFamily="2" charset="-122"/>
                </a:rPr>
                <a:t>.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</p:grpSp>
      <p:sp>
        <p:nvSpPr>
          <p:cNvPr id="68615" name="Text Box 28">
            <a:extLst>
              <a:ext uri="{FF2B5EF4-FFF2-40B4-BE49-F238E27FC236}">
                <a16:creationId xmlns:a16="http://schemas.microsoft.com/office/drawing/2014/main" id="{346B40A5-022B-9D47-9728-09EB1DAA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371600"/>
            <a:ext cx="2022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/>
              <a:t>边沿触发原理</a:t>
            </a:r>
          </a:p>
        </p:txBody>
      </p:sp>
      <p:grpSp>
        <p:nvGrpSpPr>
          <p:cNvPr id="68616" name="Group 30">
            <a:extLst>
              <a:ext uri="{FF2B5EF4-FFF2-40B4-BE49-F238E27FC236}">
                <a16:creationId xmlns:a16="http://schemas.microsoft.com/office/drawing/2014/main" id="{8B233148-F1CB-5141-AB9F-29B881CC8A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752600"/>
            <a:ext cx="4405313" cy="4468813"/>
            <a:chOff x="144" y="1104"/>
            <a:chExt cx="2775" cy="2815"/>
          </a:xfrm>
        </p:grpSpPr>
        <p:pic>
          <p:nvPicPr>
            <p:cNvPr id="68619" name="Picture 31">
              <a:extLst>
                <a:ext uri="{FF2B5EF4-FFF2-40B4-BE49-F238E27FC236}">
                  <a16:creationId xmlns:a16="http://schemas.microsoft.com/office/drawing/2014/main" id="{B87C63FF-7142-9E41-9FDD-E6844EAC0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104"/>
              <a:ext cx="2775" cy="2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20" name="Rectangle 32">
              <a:extLst>
                <a:ext uri="{FF2B5EF4-FFF2-40B4-BE49-F238E27FC236}">
                  <a16:creationId xmlns:a16="http://schemas.microsoft.com/office/drawing/2014/main" id="{3BE26000-6320-2C41-99E3-1CE30C73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4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1" name="Rectangle 33">
              <a:extLst>
                <a:ext uri="{FF2B5EF4-FFF2-40B4-BE49-F238E27FC236}">
                  <a16:creationId xmlns:a16="http://schemas.microsoft.com/office/drawing/2014/main" id="{BEF3F4FC-FBA1-9944-8511-38A03BF4C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8622" name="Object 34">
              <a:extLst>
                <a:ext uri="{FF2B5EF4-FFF2-40B4-BE49-F238E27FC236}">
                  <a16:creationId xmlns:a16="http://schemas.microsoft.com/office/drawing/2014/main" id="{DD637E10-1B53-F349-A9F3-DA528E3E3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448"/>
            <a:ext cx="1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2" name="Equation" r:id="rId8" imgW="3213100" imgH="4978400" progId="Equation.3">
                    <p:embed/>
                  </p:oleObj>
                </mc:Choice>
                <mc:Fallback>
                  <p:oleObj name="Equation" r:id="rId8" imgW="3213100" imgH="49784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448"/>
                          <a:ext cx="15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3" name="Object 35">
              <a:extLst>
                <a:ext uri="{FF2B5EF4-FFF2-40B4-BE49-F238E27FC236}">
                  <a16:creationId xmlns:a16="http://schemas.microsoft.com/office/drawing/2014/main" id="{77564F8D-B129-6F41-8410-CC74EA225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5" y="2455"/>
            <a:ext cx="16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3" name="Equation" r:id="rId10" imgW="3505200" imgH="4686300" progId="Equation.3">
                    <p:embed/>
                  </p:oleObj>
                </mc:Choice>
                <mc:Fallback>
                  <p:oleObj name="Equation" r:id="rId10" imgW="3505200" imgH="46863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2455"/>
                          <a:ext cx="16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7" name="Text Box 21">
            <a:extLst>
              <a:ext uri="{FF2B5EF4-FFF2-40B4-BE49-F238E27FC236}">
                <a16:creationId xmlns:a16="http://schemas.microsoft.com/office/drawing/2014/main" id="{95373946-221C-4748-9DAE-498F5FC3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4958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8618" name="Text Box 22">
            <a:extLst>
              <a:ext uri="{FF2B5EF4-FFF2-40B4-BE49-F238E27FC236}">
                <a16:creationId xmlns:a16="http://schemas.microsoft.com/office/drawing/2014/main" id="{8BEE5CEB-4776-4A4B-8E8E-7945AEF2A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100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55584D9-EF1C-FC4F-9869-53E0C57D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4.6.2 </a:t>
            </a:r>
            <a:r>
              <a:rPr lang="zh-CN" altLang="en-US" sz="3200" b="1">
                <a:solidFill>
                  <a:schemeClr val="tx1"/>
                </a:solidFill>
              </a:rPr>
              <a:t>维持</a:t>
            </a:r>
            <a:r>
              <a:rPr lang="zh-CN" altLang="en-US" sz="3200" b="1">
                <a:solidFill>
                  <a:schemeClr val="tx1"/>
                </a:solidFill>
                <a:sym typeface="Symbol" pitchFamily="2" charset="2"/>
              </a:rPr>
              <a:t></a:t>
            </a:r>
            <a:r>
              <a:rPr lang="zh-CN" altLang="en-US" sz="3200" b="1">
                <a:solidFill>
                  <a:schemeClr val="tx1"/>
                </a:solidFill>
              </a:rPr>
              <a:t>阻塞</a:t>
            </a:r>
            <a:r>
              <a:rPr lang="en-US" altLang="zh-CN" sz="3200" b="1">
                <a:solidFill>
                  <a:schemeClr val="tx1"/>
                </a:solidFill>
              </a:rPr>
              <a:t>D</a:t>
            </a:r>
            <a:r>
              <a:rPr lang="zh-CN" altLang="en-US" sz="3200" b="1">
                <a:solidFill>
                  <a:schemeClr val="tx1"/>
                </a:solidFill>
              </a:rPr>
              <a:t>触发器</a:t>
            </a:r>
          </a:p>
        </p:txBody>
      </p:sp>
      <p:pic>
        <p:nvPicPr>
          <p:cNvPr id="69634" name="Picture 10">
            <a:extLst>
              <a:ext uri="{FF2B5EF4-FFF2-40B4-BE49-F238E27FC236}">
                <a16:creationId xmlns:a16="http://schemas.microsoft.com/office/drawing/2014/main" id="{6D256620-6619-2442-B10F-B8297C96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280035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635" name="Object 19">
            <a:extLst>
              <a:ext uri="{FF2B5EF4-FFF2-40B4-BE49-F238E27FC236}">
                <a16:creationId xmlns:a16="http://schemas.microsoft.com/office/drawing/2014/main" id="{D886992F-DCA8-5A4D-B568-38FEFECC2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13088"/>
          <a:ext cx="1857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Equation" r:id="rId4" imgW="2921000" imgH="4978400" progId="Equation.3">
                  <p:embed/>
                </p:oleObj>
              </mc:Choice>
              <mc:Fallback>
                <p:oleObj name="Equation" r:id="rId4" imgW="2921000" imgH="497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13088"/>
                        <a:ext cx="18573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20">
            <a:extLst>
              <a:ext uri="{FF2B5EF4-FFF2-40B4-BE49-F238E27FC236}">
                <a16:creationId xmlns:a16="http://schemas.microsoft.com/office/drawing/2014/main" id="{CF0EC749-A23D-BF45-A2FF-DEE9A0615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3122613"/>
          <a:ext cx="2413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6" imgW="3797300" imgH="4686300" progId="Equation.3">
                  <p:embed/>
                </p:oleObj>
              </mc:Choice>
              <mc:Fallback>
                <p:oleObj name="Equation" r:id="rId6" imgW="3797300" imgH="4686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122613"/>
                        <a:ext cx="2413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34">
            <a:extLst>
              <a:ext uri="{FF2B5EF4-FFF2-40B4-BE49-F238E27FC236}">
                <a16:creationId xmlns:a16="http://schemas.microsoft.com/office/drawing/2014/main" id="{AEFE1F77-225C-B643-8585-E6919063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Rectangle 35">
            <a:extLst>
              <a:ext uri="{FF2B5EF4-FFF2-40B4-BE49-F238E27FC236}">
                <a16:creationId xmlns:a16="http://schemas.microsoft.com/office/drawing/2014/main" id="{E66D478B-B5D0-0D44-BCEA-A8DF227B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7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9" name="Line 9">
            <a:extLst>
              <a:ext uri="{FF2B5EF4-FFF2-40B4-BE49-F238E27FC236}">
                <a16:creationId xmlns:a16="http://schemas.microsoft.com/office/drawing/2014/main" id="{27BDFD1E-640C-D547-9163-4BF97713B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47800"/>
            <a:ext cx="0" cy="472440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0" name="Text Box 11">
            <a:extLst>
              <a:ext uri="{FF2B5EF4-FFF2-40B4-BE49-F238E27FC236}">
                <a16:creationId xmlns:a16="http://schemas.microsoft.com/office/drawing/2014/main" id="{311A599C-51F2-3544-904F-D3A667CD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295400"/>
            <a:ext cx="3468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/>
              <a:t>D</a:t>
            </a:r>
            <a:r>
              <a:rPr lang="zh-CN" altLang="en-US" sz="2400" b="1"/>
              <a:t>触发器的边沿触发原理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BA517E48-C679-1840-987A-0F232F7FA335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590800"/>
            <a:ext cx="4387850" cy="1204913"/>
            <a:chOff x="2966" y="1632"/>
            <a:chExt cx="2764" cy="759"/>
          </a:xfrm>
        </p:grpSpPr>
        <p:sp>
          <p:nvSpPr>
            <p:cNvPr id="69655" name="Text Box 13">
              <a:extLst>
                <a:ext uri="{FF2B5EF4-FFF2-40B4-BE49-F238E27FC236}">
                  <a16:creationId xmlns:a16="http://schemas.microsoft.com/office/drawing/2014/main" id="{8949C3B9-C9BE-8C47-BED5-9FF241A3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1632"/>
              <a:ext cx="2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CP=</a:t>
              </a: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  <a:sym typeface="Symbol" pitchFamily="2" charset="2"/>
                </a:rPr>
                <a:t></a:t>
              </a: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   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电路实现</a:t>
              </a:r>
              <a:r>
                <a:rPr lang="en-US" altLang="zh-CN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D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触发器的功能</a:t>
              </a:r>
            </a:p>
          </p:txBody>
        </p:sp>
        <p:graphicFrame>
          <p:nvGraphicFramePr>
            <p:cNvPr id="69656" name="Object 14">
              <a:extLst>
                <a:ext uri="{FF2B5EF4-FFF2-40B4-BE49-F238E27FC236}">
                  <a16:creationId xmlns:a16="http://schemas.microsoft.com/office/drawing/2014/main" id="{C40FC0E7-FEB8-3040-A06B-1A312E7F9D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112"/>
            <a:ext cx="222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5" name="Equation" r:id="rId8" imgW="44183300" imgH="5562600" progId="Equation.3">
                    <p:embed/>
                  </p:oleObj>
                </mc:Choice>
                <mc:Fallback>
                  <p:oleObj name="Equation" r:id="rId8" imgW="44183300" imgH="5562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112"/>
                          <a:ext cx="222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7" name="Object 15">
              <a:extLst>
                <a:ext uri="{FF2B5EF4-FFF2-40B4-BE49-F238E27FC236}">
                  <a16:creationId xmlns:a16="http://schemas.microsoft.com/office/drawing/2014/main" id="{2DA50AD7-3534-2146-8551-E232EDBC88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8" y="1872"/>
            <a:ext cx="108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6" name="Equation" r:id="rId10" imgW="21653500" imgH="4978400" progId="Equation.3">
                    <p:embed/>
                  </p:oleObj>
                </mc:Choice>
                <mc:Fallback>
                  <p:oleObj name="Equation" r:id="rId10" imgW="21653500" imgH="4978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1872"/>
                          <a:ext cx="108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2" name="Group 32">
            <a:extLst>
              <a:ext uri="{FF2B5EF4-FFF2-40B4-BE49-F238E27FC236}">
                <a16:creationId xmlns:a16="http://schemas.microsoft.com/office/drawing/2014/main" id="{6A61EA61-F816-DF4D-A9DF-0E3401796B9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92275"/>
            <a:ext cx="4262438" cy="822325"/>
            <a:chOff x="3014" y="1066"/>
            <a:chExt cx="2685" cy="518"/>
          </a:xfrm>
        </p:grpSpPr>
        <p:sp>
          <p:nvSpPr>
            <p:cNvPr id="69653" name="Text Box 12">
              <a:extLst>
                <a:ext uri="{FF2B5EF4-FFF2-40B4-BE49-F238E27FC236}">
                  <a16:creationId xmlns:a16="http://schemas.microsoft.com/office/drawing/2014/main" id="{4A83D816-2DEA-D145-B284-CD808AB71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066"/>
              <a:ext cx="268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CP=0</a:t>
              </a:r>
              <a:r>
                <a:rPr lang="zh-CN" altLang="en-US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期间   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与非门</a:t>
              </a:r>
              <a:r>
                <a:rPr lang="en-US" altLang="zh-CN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3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、</a:t>
              </a:r>
              <a:r>
                <a:rPr lang="en-US" altLang="zh-CN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4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被封锁</a:t>
              </a:r>
            </a:p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                           触发器输出保持不变</a:t>
              </a:r>
              <a:r>
                <a:rPr lang="en-US" altLang="zh-CN" sz="2000" b="1"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9654" name="Object 18">
              <a:extLst>
                <a:ext uri="{FF2B5EF4-FFF2-40B4-BE49-F238E27FC236}">
                  <a16:creationId xmlns:a16="http://schemas.microsoft.com/office/drawing/2014/main" id="{18D08FEF-F5FE-4944-9B42-AC09EF9484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344"/>
            <a:ext cx="6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7" name="Equation" r:id="rId12" imgW="13462000" imgH="4978400" progId="Equation.3">
                    <p:embed/>
                  </p:oleObj>
                </mc:Choice>
                <mc:Fallback>
                  <p:oleObj name="Equation" r:id="rId12" imgW="13462000" imgH="4978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6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FCBBC70C-EFC0-BC40-990B-8F32C95D1173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3886200"/>
            <a:ext cx="4371975" cy="838200"/>
            <a:chOff x="2966" y="2448"/>
            <a:chExt cx="2754" cy="528"/>
          </a:xfrm>
        </p:grpSpPr>
        <p:sp>
          <p:nvSpPr>
            <p:cNvPr id="69651" name="Text Box 21">
              <a:extLst>
                <a:ext uri="{FF2B5EF4-FFF2-40B4-BE49-F238E27FC236}">
                  <a16:creationId xmlns:a16="http://schemas.microsoft.com/office/drawing/2014/main" id="{05C33CD8-1DD3-8849-8B61-59BECB159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2448"/>
              <a:ext cx="2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CP=1</a:t>
              </a:r>
              <a:r>
                <a:rPr lang="zh-CN" altLang="en-US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期间   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电路处于</a:t>
              </a:r>
              <a:r>
                <a:rPr lang="zh-CN" altLang="en-US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维持－阻塞</a:t>
              </a:r>
              <a:r>
                <a:rPr lang="zh-CN" altLang="en-US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状态</a:t>
              </a:r>
              <a:r>
                <a:rPr lang="zh-CN" altLang="en-US" sz="2000" b="1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9652" name="Text Box 22">
              <a:extLst>
                <a:ext uri="{FF2B5EF4-FFF2-40B4-BE49-F238E27FC236}">
                  <a16:creationId xmlns:a16="http://schemas.microsoft.com/office/drawing/2014/main" id="{0FE6EA85-61CD-0047-9075-5E68F9EFC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2688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ea typeface="宋体" panose="02010600030101010101" pitchFamily="2" charset="-122"/>
                </a:rPr>
                <a:t>此期间</a:t>
              </a:r>
              <a:r>
                <a:rPr lang="en-US" altLang="zh-CN" sz="2000" b="1">
                  <a:ea typeface="宋体" panose="02010600030101010101" pitchFamily="2" charset="-122"/>
                </a:rPr>
                <a:t>, </a:t>
              </a:r>
              <a:r>
                <a:rPr lang="zh-CN" altLang="en-US" sz="2000" b="1">
                  <a:ea typeface="宋体" panose="02010600030101010101" pitchFamily="2" charset="-122"/>
                </a:rPr>
                <a:t>触发器输出保持不变</a:t>
              </a:r>
              <a:r>
                <a:rPr lang="en-US" altLang="zh-CN" sz="2000" b="1"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34855" name="Rectangle 24">
            <a:extLst>
              <a:ext uri="{FF2B5EF4-FFF2-40B4-BE49-F238E27FC236}">
                <a16:creationId xmlns:a16="http://schemas.microsoft.com/office/drawing/2014/main" id="{189897CF-0D98-9C4D-81A9-30487553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4114800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结论</a:t>
            </a:r>
            <a:r>
              <a:rPr lang="en-US" altLang="zh-CN" sz="2000" b="1">
                <a:ea typeface="宋体" panose="02010600030101010101" pitchFamily="2" charset="-122"/>
              </a:rPr>
              <a:t>: </a:t>
            </a:r>
            <a:r>
              <a:rPr lang="zh-CN" altLang="en-US" sz="2000" b="1">
                <a:ea typeface="宋体" panose="02010600030101010101" pitchFamily="2" charset="-122"/>
              </a:rPr>
              <a:t>只有时钟信号上升沿前的</a:t>
            </a:r>
            <a:r>
              <a:rPr lang="en-US" altLang="zh-CN" sz="2000" b="1">
                <a:ea typeface="宋体" panose="02010600030101010101" pitchFamily="2" charset="-122"/>
              </a:rPr>
              <a:t>D</a:t>
            </a:r>
            <a:r>
              <a:rPr lang="zh-CN" altLang="en-US" sz="2000" b="1">
                <a:ea typeface="宋体" panose="02010600030101010101" pitchFamily="2" charset="-122"/>
              </a:rPr>
              <a:t>值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          才起作用</a:t>
            </a:r>
            <a:r>
              <a:rPr lang="en-US" altLang="zh-CN" sz="2000" b="1">
                <a:ea typeface="宋体" panose="02010600030101010101" pitchFamily="2" charset="-122"/>
              </a:rPr>
              <a:t>, </a:t>
            </a:r>
            <a:r>
              <a:rPr lang="zh-CN" altLang="en-US" sz="2000" b="1">
                <a:ea typeface="宋体" panose="02010600030101010101" pitchFamily="2" charset="-122"/>
              </a:rPr>
              <a:t>是正边沿触发</a:t>
            </a:r>
            <a:r>
              <a:rPr lang="en-US" altLang="zh-CN" sz="2000" b="1">
                <a:ea typeface="宋体" panose="02010600030101010101" pitchFamily="2" charset="-122"/>
              </a:rPr>
              <a:t>.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34856" name="Group 40">
            <a:extLst>
              <a:ext uri="{FF2B5EF4-FFF2-40B4-BE49-F238E27FC236}">
                <a16:creationId xmlns:a16="http://schemas.microsoft.com/office/drawing/2014/main" id="{57E32FF9-6651-144B-8119-2C8C19691DC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5638800"/>
            <a:ext cx="3581400" cy="609600"/>
            <a:chOff x="3216" y="3552"/>
            <a:chExt cx="2256" cy="384"/>
          </a:xfrm>
        </p:grpSpPr>
        <p:sp>
          <p:nvSpPr>
            <p:cNvPr id="69646" name="Line 25">
              <a:extLst>
                <a:ext uri="{FF2B5EF4-FFF2-40B4-BE49-F238E27FC236}">
                  <a16:creationId xmlns:a16="http://schemas.microsoft.com/office/drawing/2014/main" id="{B466EFEB-DDFC-A447-8DF0-8272864D6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552"/>
              <a:ext cx="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7" name="Line 26">
              <a:extLst>
                <a:ext uri="{FF2B5EF4-FFF2-40B4-BE49-F238E27FC236}">
                  <a16:creationId xmlns:a16="http://schemas.microsoft.com/office/drawing/2014/main" id="{EC894740-4722-0344-8558-6CA0D26B5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55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8" name="Line 27">
              <a:extLst>
                <a:ext uri="{FF2B5EF4-FFF2-40B4-BE49-F238E27FC236}">
                  <a16:creationId xmlns:a16="http://schemas.microsoft.com/office/drawing/2014/main" id="{01EFFEE2-D937-E84F-96A5-4C9334805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5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9" name="Line 28">
              <a:extLst>
                <a:ext uri="{FF2B5EF4-FFF2-40B4-BE49-F238E27FC236}">
                  <a16:creationId xmlns:a16="http://schemas.microsoft.com/office/drawing/2014/main" id="{82AA919E-1A92-934F-8E03-ACA7DC254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9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0" name="Line 29">
              <a:extLst>
                <a:ext uri="{FF2B5EF4-FFF2-40B4-BE49-F238E27FC236}">
                  <a16:creationId xmlns:a16="http://schemas.microsoft.com/office/drawing/2014/main" id="{7DF4F933-369F-AE41-928A-97476207E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9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13C55C6E-EC12-5A45-9986-E7DE56BD3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维持</a:t>
            </a:r>
            <a:r>
              <a:rPr lang="zh-CN" altLang="en-US" sz="3200" b="1">
                <a:solidFill>
                  <a:schemeClr val="tx1"/>
                </a:solidFill>
                <a:sym typeface="Symbol" pitchFamily="2" charset="2"/>
              </a:rPr>
              <a:t></a:t>
            </a:r>
            <a:r>
              <a:rPr lang="zh-CN" altLang="en-US" sz="3200" b="1">
                <a:solidFill>
                  <a:schemeClr val="tx1"/>
                </a:solidFill>
              </a:rPr>
              <a:t>阻塞原理</a:t>
            </a:r>
          </a:p>
        </p:txBody>
      </p:sp>
      <p:pic>
        <p:nvPicPr>
          <p:cNvPr id="70658" name="Picture 6">
            <a:extLst>
              <a:ext uri="{FF2B5EF4-FFF2-40B4-BE49-F238E27FC236}">
                <a16:creationId xmlns:a16="http://schemas.microsoft.com/office/drawing/2014/main" id="{88279DB1-9E40-C146-AFA3-F16499EF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9436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4">
            <a:extLst>
              <a:ext uri="{FF2B5EF4-FFF2-40B4-BE49-F238E27FC236}">
                <a16:creationId xmlns:a16="http://schemas.microsoft.com/office/drawing/2014/main" id="{B9B4009C-AC74-DD42-8620-D8CEB6EE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705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3CBC1FFB-BE7E-214A-AE19-A59658A4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705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D3A1C417-59EB-E541-9AE2-8D69A890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4.6.2 </a:t>
            </a:r>
            <a:r>
              <a:rPr lang="zh-CN" altLang="en-US" b="1"/>
              <a:t>维持</a:t>
            </a:r>
            <a:r>
              <a:rPr lang="zh-CN" altLang="en-US" b="1">
                <a:sym typeface="Symbol" pitchFamily="2" charset="2"/>
              </a:rPr>
              <a:t></a:t>
            </a:r>
            <a:r>
              <a:rPr lang="zh-CN" altLang="en-US" b="1"/>
              <a:t>阻塞</a:t>
            </a:r>
            <a:r>
              <a:rPr lang="en-US" altLang="zh-CN" b="1"/>
              <a:t>D</a:t>
            </a:r>
            <a:r>
              <a:rPr lang="zh-CN" altLang="en-US" b="1"/>
              <a:t>触发器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6CF2C2E6-A876-B345-B787-5B0D7180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371600"/>
            <a:ext cx="71231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正边沿型</a:t>
            </a:r>
            <a:r>
              <a:rPr lang="en-US" altLang="zh-CN" sz="2800" b="1"/>
              <a:t>D</a:t>
            </a:r>
            <a:r>
              <a:rPr lang="zh-CN" altLang="en-US" sz="2800" b="1"/>
              <a:t>触发器的功能表</a:t>
            </a:r>
          </a:p>
        </p:txBody>
      </p:sp>
      <p:pic>
        <p:nvPicPr>
          <p:cNvPr id="71683" name="Picture 5">
            <a:extLst>
              <a:ext uri="{FF2B5EF4-FFF2-40B4-BE49-F238E27FC236}">
                <a16:creationId xmlns:a16="http://schemas.microsoft.com/office/drawing/2014/main" id="{EB771719-C4CD-3345-8BE0-E01C0DD0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11438"/>
            <a:ext cx="6248400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B220F510-7D27-EF4F-8B6D-50D2E73A06F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66700"/>
            <a:ext cx="2438400" cy="2019300"/>
            <a:chOff x="4128" y="72"/>
            <a:chExt cx="1536" cy="1272"/>
          </a:xfrm>
        </p:grpSpPr>
        <p:pic>
          <p:nvPicPr>
            <p:cNvPr id="71685" name="Picture 7">
              <a:extLst>
                <a:ext uri="{FF2B5EF4-FFF2-40B4-BE49-F238E27FC236}">
                  <a16:creationId xmlns:a16="http://schemas.microsoft.com/office/drawing/2014/main" id="{C706315F-36AE-954F-A5AB-34D5BD0AB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72"/>
              <a:ext cx="1536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6" name="Line 8">
              <a:extLst>
                <a:ext uri="{FF2B5EF4-FFF2-40B4-BE49-F238E27FC236}">
                  <a16:creationId xmlns:a16="http://schemas.microsoft.com/office/drawing/2014/main" id="{BB6ACFBC-D1A7-4A4E-9E17-0C5D261C0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87" name="Line 9">
              <a:extLst>
                <a:ext uri="{FF2B5EF4-FFF2-40B4-BE49-F238E27FC236}">
                  <a16:creationId xmlns:a16="http://schemas.microsoft.com/office/drawing/2014/main" id="{75419E1C-9F22-F64D-BE91-5F9A32562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9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2C70103A-5D45-8B46-A9D8-F2DB6144F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4.6.3 JK</a:t>
            </a:r>
            <a:r>
              <a:rPr lang="zh-CN" altLang="en-US" sz="3200" b="1">
                <a:solidFill>
                  <a:schemeClr val="tx1"/>
                </a:solidFill>
              </a:rPr>
              <a:t>触发器和</a:t>
            </a:r>
            <a:r>
              <a:rPr lang="en-US" altLang="zh-CN" sz="3200" b="1">
                <a:solidFill>
                  <a:schemeClr val="tx1"/>
                </a:solidFill>
              </a:rPr>
              <a:t>D</a:t>
            </a:r>
            <a:r>
              <a:rPr lang="zh-CN" altLang="en-US" sz="3200" b="1">
                <a:solidFill>
                  <a:schemeClr val="tx1"/>
                </a:solidFill>
              </a:rPr>
              <a:t>触发器的实际产品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2706" name="Picture 4">
            <a:extLst>
              <a:ext uri="{FF2B5EF4-FFF2-40B4-BE49-F238E27FC236}">
                <a16:creationId xmlns:a16="http://schemas.microsoft.com/office/drawing/2014/main" id="{4763997D-EE1F-D142-939D-A99FAA6B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5488"/>
            <a:ext cx="815340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5">
            <a:extLst>
              <a:ext uri="{FF2B5EF4-FFF2-40B4-BE49-F238E27FC236}">
                <a16:creationId xmlns:a16="http://schemas.microsoft.com/office/drawing/2014/main" id="{D210C8E1-30D0-E440-A026-D435505F0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123112" cy="685800"/>
          </a:xfrm>
          <a:noFill/>
        </p:spPr>
        <p:txBody>
          <a:bodyPr/>
          <a:lstStyle/>
          <a:p>
            <a:pPr eaLnBrk="1" hangingPunct="1"/>
            <a:r>
              <a:rPr lang="zh-CN" altLang="en-US" sz="2800" b="1"/>
              <a:t>几种</a:t>
            </a:r>
            <a:r>
              <a:rPr lang="en-US" altLang="zh-CN" sz="2800" b="1"/>
              <a:t>JK</a:t>
            </a:r>
            <a:r>
              <a:rPr lang="zh-CN" altLang="en-US" sz="2800" b="1"/>
              <a:t>触发器的特性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ED12207D-4106-5B40-B6EE-FCD1C0B7E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4.6.3 JK</a:t>
            </a:r>
            <a:r>
              <a:rPr lang="zh-CN" altLang="en-US" sz="3200" b="1">
                <a:solidFill>
                  <a:schemeClr val="tx1"/>
                </a:solidFill>
              </a:rPr>
              <a:t>触发器和</a:t>
            </a:r>
            <a:r>
              <a:rPr lang="en-US" altLang="zh-CN" sz="3200" b="1">
                <a:solidFill>
                  <a:schemeClr val="tx1"/>
                </a:solidFill>
              </a:rPr>
              <a:t>D</a:t>
            </a:r>
            <a:r>
              <a:rPr lang="zh-CN" altLang="en-US" sz="3200" b="1">
                <a:solidFill>
                  <a:schemeClr val="tx1"/>
                </a:solidFill>
              </a:rPr>
              <a:t>触发器的实际产品</a:t>
            </a:r>
          </a:p>
        </p:txBody>
      </p:sp>
      <p:pic>
        <p:nvPicPr>
          <p:cNvPr id="73730" name="Picture 4">
            <a:extLst>
              <a:ext uri="{FF2B5EF4-FFF2-40B4-BE49-F238E27FC236}">
                <a16:creationId xmlns:a16="http://schemas.microsoft.com/office/drawing/2014/main" id="{321113DD-B858-8044-8208-EFA987FA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6625"/>
            <a:ext cx="83820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5">
            <a:extLst>
              <a:ext uri="{FF2B5EF4-FFF2-40B4-BE49-F238E27FC236}">
                <a16:creationId xmlns:a16="http://schemas.microsoft.com/office/drawing/2014/main" id="{FBA9C793-AD8C-C242-A264-4A595D55E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123112" cy="685800"/>
          </a:xfrm>
          <a:noFill/>
        </p:spPr>
        <p:txBody>
          <a:bodyPr/>
          <a:lstStyle/>
          <a:p>
            <a:pPr eaLnBrk="1" hangingPunct="1"/>
            <a:r>
              <a:rPr lang="zh-CN" altLang="en-US" sz="2800" b="1"/>
              <a:t>几种</a:t>
            </a:r>
            <a:r>
              <a:rPr lang="en-US" altLang="zh-CN" sz="2800" b="1"/>
              <a:t>D</a:t>
            </a:r>
            <a:r>
              <a:rPr lang="zh-CN" altLang="en-US" sz="2800" b="1"/>
              <a:t>触发器的特性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726777B2-0980-734E-80FC-3A38C45CF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4.6.4 </a:t>
            </a:r>
            <a:r>
              <a:rPr lang="zh-CN" altLang="en-US" sz="3200" b="1">
                <a:solidFill>
                  <a:schemeClr val="tx1"/>
                </a:solidFill>
              </a:rPr>
              <a:t>触发器的逻辑符号</a:t>
            </a:r>
          </a:p>
        </p:txBody>
      </p:sp>
      <p:grpSp>
        <p:nvGrpSpPr>
          <p:cNvPr id="74754" name="Group 9">
            <a:extLst>
              <a:ext uri="{FF2B5EF4-FFF2-40B4-BE49-F238E27FC236}">
                <a16:creationId xmlns:a16="http://schemas.microsoft.com/office/drawing/2014/main" id="{E549DEC4-FF5E-8749-8978-774AA24408D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71600"/>
            <a:ext cx="8001000" cy="4513263"/>
            <a:chOff x="672" y="864"/>
            <a:chExt cx="5040" cy="2843"/>
          </a:xfrm>
        </p:grpSpPr>
        <p:pic>
          <p:nvPicPr>
            <p:cNvPr id="74755" name="Picture 4">
              <a:extLst>
                <a:ext uri="{FF2B5EF4-FFF2-40B4-BE49-F238E27FC236}">
                  <a16:creationId xmlns:a16="http://schemas.microsoft.com/office/drawing/2014/main" id="{19EC6011-95D6-9A4F-A6C3-F05374ACE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864"/>
              <a:ext cx="5040" cy="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56" name="Line 5">
              <a:extLst>
                <a:ext uri="{FF2B5EF4-FFF2-40B4-BE49-F238E27FC236}">
                  <a16:creationId xmlns:a16="http://schemas.microsoft.com/office/drawing/2014/main" id="{78AD9AB4-0E40-1549-AFC1-ECFC8A34F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7" name="Line 6">
              <a:extLst>
                <a:ext uri="{FF2B5EF4-FFF2-40B4-BE49-F238E27FC236}">
                  <a16:creationId xmlns:a16="http://schemas.microsoft.com/office/drawing/2014/main" id="{CB5038BD-0318-CD47-B36D-6017C2DE6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8" name="Line 7">
              <a:extLst>
                <a:ext uri="{FF2B5EF4-FFF2-40B4-BE49-F238E27FC236}">
                  <a16:creationId xmlns:a16="http://schemas.microsoft.com/office/drawing/2014/main" id="{D63F12D0-F967-6F4D-811A-DCCEBC74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9" name="Line 8">
              <a:extLst>
                <a:ext uri="{FF2B5EF4-FFF2-40B4-BE49-F238E27FC236}">
                  <a16:creationId xmlns:a16="http://schemas.microsoft.com/office/drawing/2014/main" id="{31D0384D-FBA2-1442-B9A3-85A3E3B3E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6DEFBF6-47AB-BC4E-98C5-DA182CA4F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4.2 </a:t>
            </a:r>
            <a:r>
              <a:rPr lang="zh-CN" altLang="en-US" sz="3200" b="1"/>
              <a:t>触发器的基本特性及记忆功能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7FAB522-AF2B-1846-A0BB-85D61E680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275512" cy="2133600"/>
          </a:xfrm>
        </p:spPr>
        <p:txBody>
          <a:bodyPr/>
          <a:lstStyle/>
          <a:p>
            <a:pPr eaLnBrk="1" hangingPunct="1"/>
            <a:r>
              <a:rPr lang="zh-CN" altLang="en-US" sz="3000" b="1">
                <a:solidFill>
                  <a:schemeClr val="hlink"/>
                </a:solidFill>
              </a:rPr>
              <a:t>触发器的现态和次态</a:t>
            </a:r>
          </a:p>
          <a:p>
            <a:pPr lvl="1" eaLnBrk="1" hangingPunct="1"/>
            <a:r>
              <a:rPr lang="zh-CN" altLang="en-US" sz="2400" b="1">
                <a:solidFill>
                  <a:srgbClr val="006600"/>
                </a:solidFill>
                <a:ea typeface="隶书" panose="02010509060101010101" pitchFamily="49" charset="-122"/>
              </a:rPr>
              <a:t>现态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/>
              <a:t>现在状态</a:t>
            </a:r>
            <a:r>
              <a:rPr lang="en-US" altLang="zh-CN" sz="2000" b="1">
                <a:latin typeface="宋体" panose="02010600030101010101" pitchFamily="2" charset="-122"/>
              </a:rPr>
              <a:t>): </a:t>
            </a:r>
            <a:r>
              <a:rPr lang="zh-CN" altLang="en-US" sz="2000" b="1"/>
              <a:t>输入变化前</a:t>
            </a:r>
            <a:r>
              <a:rPr lang="en-US" altLang="zh-CN" sz="2000" b="1">
                <a:latin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</a:rPr>
              <a:t>触发器所处的状态</a:t>
            </a:r>
          </a:p>
          <a:p>
            <a:pPr lvl="1" eaLnBrk="1" hangingPunct="1"/>
            <a:r>
              <a:rPr lang="zh-CN" altLang="en-US" sz="2400" b="1">
                <a:solidFill>
                  <a:srgbClr val="006600"/>
                </a:solidFill>
                <a:ea typeface="隶书" panose="02010509060101010101" pitchFamily="49" charset="-122"/>
              </a:rPr>
              <a:t>次态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/>
              <a:t>下一状态</a:t>
            </a:r>
            <a:r>
              <a:rPr lang="en-US" altLang="zh-CN" sz="2000" b="1">
                <a:latin typeface="宋体" panose="02010600030101010101" pitchFamily="2" charset="-122"/>
              </a:rPr>
              <a:t>): </a:t>
            </a:r>
            <a:r>
              <a:rPr lang="zh-CN" altLang="en-US" sz="2000" b="1">
                <a:latin typeface="宋体" panose="02010600030101010101" pitchFamily="2" charset="-122"/>
              </a:rPr>
              <a:t>输入变化后</a:t>
            </a:r>
            <a:r>
              <a:rPr lang="en-US" altLang="zh-CN" sz="2000" b="1">
                <a:latin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</a:rPr>
              <a:t>触发器进入的状态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1600" b="1">
                <a:latin typeface="宋体" panose="02010600030101010101" pitchFamily="2" charset="-122"/>
              </a:rPr>
              <a:t>   </a:t>
            </a:r>
            <a:r>
              <a:rPr lang="zh-CN" altLang="en-US" sz="1800" b="1">
                <a:ea typeface="楷体_GB2312" pitchFamily="49" charset="-122"/>
              </a:rPr>
              <a:t>即下一状态是对某一时刻而言，过了该时刻就应看作现在状态。</a:t>
            </a:r>
          </a:p>
        </p:txBody>
      </p:sp>
      <p:graphicFrame>
        <p:nvGraphicFramePr>
          <p:cNvPr id="19459" name="Object 7">
            <a:extLst>
              <a:ext uri="{FF2B5EF4-FFF2-40B4-BE49-F238E27FC236}">
                <a16:creationId xmlns:a16="http://schemas.microsoft.com/office/drawing/2014/main" id="{40CFB8B1-5281-C049-92E2-63DB1DCAE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8900" y="1981200"/>
          <a:ext cx="1000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公式" r:id="rId4" imgW="11404600" imgH="5854700" progId="Equation.3">
                  <p:embed/>
                </p:oleObj>
              </mc:Choice>
              <mc:Fallback>
                <p:oleObj name="公式" r:id="rId4" imgW="11404600" imgH="5854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1981200"/>
                        <a:ext cx="10001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8">
            <a:extLst>
              <a:ext uri="{FF2B5EF4-FFF2-40B4-BE49-F238E27FC236}">
                <a16:creationId xmlns:a16="http://schemas.microsoft.com/office/drawing/2014/main" id="{AACA4746-1496-B24B-B53D-4BB1EAE36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5088" y="2557463"/>
          <a:ext cx="12938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公式" r:id="rId6" imgW="15506700" imgH="5854700" progId="Equation.3">
                  <p:embed/>
                </p:oleObj>
              </mc:Choice>
              <mc:Fallback>
                <p:oleObj name="公式" r:id="rId6" imgW="15506700" imgH="585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2557463"/>
                        <a:ext cx="12938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" name="Group 30">
            <a:extLst>
              <a:ext uri="{FF2B5EF4-FFF2-40B4-BE49-F238E27FC236}">
                <a16:creationId xmlns:a16="http://schemas.microsoft.com/office/drawing/2014/main" id="{23CC4AF0-13DC-4B49-A8F4-33D03D3DF5E3}"/>
              </a:ext>
            </a:extLst>
          </p:cNvPr>
          <p:cNvGrpSpPr>
            <a:grpSpLocks/>
          </p:cNvGrpSpPr>
          <p:nvPr/>
        </p:nvGrpSpPr>
        <p:grpSpPr bwMode="auto">
          <a:xfrm>
            <a:off x="1182688" y="3581400"/>
            <a:ext cx="3998912" cy="1196975"/>
            <a:chOff x="745" y="2256"/>
            <a:chExt cx="2519" cy="754"/>
          </a:xfrm>
        </p:grpSpPr>
        <p:graphicFrame>
          <p:nvGraphicFramePr>
            <p:cNvPr id="19473" name="Object 4">
              <a:extLst>
                <a:ext uri="{FF2B5EF4-FFF2-40B4-BE49-F238E27FC236}">
                  <a16:creationId xmlns:a16="http://schemas.microsoft.com/office/drawing/2014/main" id="{FAE02A94-76A3-D441-8622-11A1907FD1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5" y="2688"/>
            <a:ext cx="132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2" name="公式" r:id="rId8" imgW="21653500" imgH="5270500" progId="Equation.3">
                    <p:embed/>
                  </p:oleObj>
                </mc:Choice>
                <mc:Fallback>
                  <p:oleObj name="公式" r:id="rId8" imgW="21653500" imgH="5270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688"/>
                          <a:ext cx="132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Rectangle 39">
              <a:extLst>
                <a:ext uri="{FF2B5EF4-FFF2-40B4-BE49-F238E27FC236}">
                  <a16:creationId xmlns:a16="http://schemas.microsoft.com/office/drawing/2014/main" id="{AB25AEC4-97D6-1D40-92D0-858526746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256"/>
              <a:ext cx="251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zh-CN" altLang="en-US" sz="3000" b="1">
                  <a:solidFill>
                    <a:schemeClr val="hlink"/>
                  </a:solidFill>
                  <a:latin typeface="隶书" panose="02010509060101010101" pitchFamily="49" charset="-122"/>
                </a:rPr>
                <a:t>触发器的特征方程</a:t>
              </a:r>
              <a:endParaRPr lang="zh-CN" altLang="en-US" sz="3000" b="1">
                <a:latin typeface="隶书" panose="02010509060101010101" pitchFamily="49" charset="-122"/>
              </a:endParaRPr>
            </a:p>
          </p:txBody>
        </p:sp>
      </p:grpSp>
      <p:sp>
        <p:nvSpPr>
          <p:cNvPr id="349224" name="Rectangle 40">
            <a:extLst>
              <a:ext uri="{FF2B5EF4-FFF2-40B4-BE49-F238E27FC236}">
                <a16:creationId xmlns:a16="http://schemas.microsoft.com/office/drawing/2014/main" id="{42E0C8ED-CFCD-124E-B37D-2B6FE678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5029200"/>
            <a:ext cx="46847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>
                <a:solidFill>
                  <a:schemeClr val="hlink"/>
                </a:solidFill>
              </a:rPr>
              <a:t>触发器逻辑功能的描述</a:t>
            </a:r>
          </a:p>
          <a:p>
            <a:pPr lvl="1" eaLnBrk="1" hangingPunct="1"/>
            <a:r>
              <a:rPr lang="zh-CN" altLang="en-US" sz="2200" b="1"/>
              <a:t>特征方程         功能表 </a:t>
            </a:r>
          </a:p>
          <a:p>
            <a:pPr lvl="1" eaLnBrk="1" hangingPunct="1"/>
            <a:r>
              <a:rPr lang="zh-CN" altLang="en-US" sz="2200" b="1"/>
              <a:t>波形图             状态图</a:t>
            </a:r>
          </a:p>
        </p:txBody>
      </p:sp>
      <p:grpSp>
        <p:nvGrpSpPr>
          <p:cNvPr id="19463" name="Group 20">
            <a:extLst>
              <a:ext uri="{FF2B5EF4-FFF2-40B4-BE49-F238E27FC236}">
                <a16:creationId xmlns:a16="http://schemas.microsoft.com/office/drawing/2014/main" id="{3A6C6DF7-4D18-5942-9F38-40471450362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962400"/>
            <a:ext cx="1066800" cy="2181225"/>
            <a:chOff x="4656" y="893"/>
            <a:chExt cx="672" cy="1374"/>
          </a:xfrm>
        </p:grpSpPr>
        <p:sp>
          <p:nvSpPr>
            <p:cNvPr id="19464" name="Rectangle 5">
              <a:extLst>
                <a:ext uri="{FF2B5EF4-FFF2-40B4-BE49-F238E27FC236}">
                  <a16:creationId xmlns:a16="http://schemas.microsoft.com/office/drawing/2014/main" id="{3828ECEE-AB3A-DD47-84EE-7E1DB7E2C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319"/>
              <a:ext cx="672" cy="459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触发器</a:t>
              </a:r>
            </a:p>
          </p:txBody>
        </p:sp>
        <p:sp>
          <p:nvSpPr>
            <p:cNvPr id="19465" name="Line 6">
              <a:extLst>
                <a:ext uri="{FF2B5EF4-FFF2-40B4-BE49-F238E27FC236}">
                  <a16:creationId xmlns:a16="http://schemas.microsoft.com/office/drawing/2014/main" id="{F7A6573B-1C07-B046-B03B-26FACAF34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77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Line 7">
              <a:extLst>
                <a:ext uri="{FF2B5EF4-FFF2-40B4-BE49-F238E27FC236}">
                  <a16:creationId xmlns:a16="http://schemas.microsoft.com/office/drawing/2014/main" id="{70764349-23D1-8746-B918-DB751B177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177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Line 8">
              <a:extLst>
                <a:ext uri="{FF2B5EF4-FFF2-40B4-BE49-F238E27FC236}">
                  <a16:creationId xmlns:a16="http://schemas.microsoft.com/office/drawing/2014/main" id="{CFE57D7C-821A-8D41-94BF-4E38DB376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111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Line 9">
              <a:extLst>
                <a:ext uri="{FF2B5EF4-FFF2-40B4-BE49-F238E27FC236}">
                  <a16:creationId xmlns:a16="http://schemas.microsoft.com/office/drawing/2014/main" id="{F44E0132-957A-394E-B7B4-0308F8C89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1111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69" name="Object 26">
              <a:extLst>
                <a:ext uri="{FF2B5EF4-FFF2-40B4-BE49-F238E27FC236}">
                  <a16:creationId xmlns:a16="http://schemas.microsoft.com/office/drawing/2014/main" id="{40A3E575-5A72-0545-9E70-C437F8A62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912"/>
            <a:ext cx="2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3" name="公式" r:id="rId10" imgW="6731000" imgH="5270500" progId="Equation.3">
                    <p:embed/>
                  </p:oleObj>
                </mc:Choice>
                <mc:Fallback>
                  <p:oleObj name="公式" r:id="rId10" imgW="6731000" imgH="52705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912"/>
                          <a:ext cx="2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7">
              <a:extLst>
                <a:ext uri="{FF2B5EF4-FFF2-40B4-BE49-F238E27FC236}">
                  <a16:creationId xmlns:a16="http://schemas.microsoft.com/office/drawing/2014/main" id="{A525E2E7-3287-0642-BFE7-CDF99FC010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893"/>
            <a:ext cx="2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4" name="公式" r:id="rId12" imgW="6731000" imgH="6146800" progId="Equation.3">
                    <p:embed/>
                  </p:oleObj>
                </mc:Choice>
                <mc:Fallback>
                  <p:oleObj name="公式" r:id="rId12" imgW="6731000" imgH="6146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893"/>
                          <a:ext cx="2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28">
              <a:extLst>
                <a:ext uri="{FF2B5EF4-FFF2-40B4-BE49-F238E27FC236}">
                  <a16:creationId xmlns:a16="http://schemas.microsoft.com/office/drawing/2014/main" id="{31F7E547-33FE-BD45-8A11-42617C0BF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112"/>
            <a:ext cx="14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5" name="公式" r:id="rId14" imgW="3505200" imgH="3505200" progId="Equation.3">
                    <p:embed/>
                  </p:oleObj>
                </mc:Choice>
                <mc:Fallback>
                  <p:oleObj name="公式" r:id="rId14" imgW="3505200" imgH="3505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12"/>
                          <a:ext cx="148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9">
              <a:extLst>
                <a:ext uri="{FF2B5EF4-FFF2-40B4-BE49-F238E27FC236}">
                  <a16:creationId xmlns:a16="http://schemas.microsoft.com/office/drawing/2014/main" id="{883E67DD-7BF7-8F41-82CC-C12B54B2C5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4" y="2094"/>
            <a:ext cx="1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6" name="公式" r:id="rId16" imgW="3213100" imgH="4102100" progId="Equation.3">
                    <p:embed/>
                  </p:oleObj>
                </mc:Choice>
                <mc:Fallback>
                  <p:oleObj name="公式" r:id="rId16" imgW="3213100" imgH="41021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094"/>
                          <a:ext cx="1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2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94EE4485-14F1-5F42-BA36-113F7838E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应用举例</a:t>
            </a:r>
          </a:p>
        </p:txBody>
      </p:sp>
      <p:sp>
        <p:nvSpPr>
          <p:cNvPr id="75778" name="Text Box 3">
            <a:extLst>
              <a:ext uri="{FF2B5EF4-FFF2-40B4-BE49-F238E27FC236}">
                <a16:creationId xmlns:a16="http://schemas.microsoft.com/office/drawing/2014/main" id="{7F39A5B5-EEAA-8946-9916-227CC373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b="1">
                <a:ea typeface="宋体" panose="02010600030101010101" pitchFamily="2" charset="-122"/>
              </a:rPr>
              <a:t>例</a:t>
            </a:r>
            <a:r>
              <a:rPr lang="en-US" altLang="zh-CN" sz="2000" b="1">
                <a:ea typeface="宋体" panose="02010600030101010101" pitchFamily="2" charset="-122"/>
              </a:rPr>
              <a:t>] </a:t>
            </a:r>
            <a:r>
              <a:rPr lang="zh-CN" altLang="en-US" sz="2000" b="1">
                <a:ea typeface="宋体" panose="02010600030101010101" pitchFamily="2" charset="-122"/>
              </a:rPr>
              <a:t>由</a:t>
            </a:r>
            <a:r>
              <a:rPr lang="en-US" altLang="zh-CN" sz="2000" b="1">
                <a:ea typeface="宋体" panose="02010600030101010101" pitchFamily="2" charset="-122"/>
              </a:rPr>
              <a:t>D</a:t>
            </a:r>
            <a:r>
              <a:rPr lang="zh-CN" altLang="en-US" sz="2000" b="1">
                <a:ea typeface="宋体" panose="02010600030101010101" pitchFamily="2" charset="-122"/>
              </a:rPr>
              <a:t>触发器</a:t>
            </a:r>
            <a:r>
              <a:rPr lang="en-US" altLang="zh-CN" sz="2000" b="1">
                <a:ea typeface="宋体" panose="02010600030101010101" pitchFamily="2" charset="-122"/>
              </a:rPr>
              <a:t>(</a:t>
            </a:r>
            <a:r>
              <a:rPr lang="zh-CN" altLang="en-US" sz="2000" b="1">
                <a:ea typeface="宋体" panose="02010600030101010101" pitchFamily="2" charset="-122"/>
              </a:rPr>
              <a:t>上升沿触发</a:t>
            </a:r>
            <a:r>
              <a:rPr lang="en-US" altLang="zh-CN" sz="2000" b="1">
                <a:ea typeface="宋体" panose="02010600030101010101" pitchFamily="2" charset="-122"/>
              </a:rPr>
              <a:t>)</a:t>
            </a:r>
            <a:r>
              <a:rPr lang="zh-CN" altLang="en-US" sz="2000" b="1"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ea typeface="宋体" panose="02010600030101010101" pitchFamily="2" charset="-122"/>
              </a:rPr>
              <a:t>JK</a:t>
            </a:r>
            <a:r>
              <a:rPr lang="zh-CN" altLang="en-US" sz="2000" b="1">
                <a:ea typeface="宋体" panose="02010600030101010101" pitchFamily="2" charset="-122"/>
              </a:rPr>
              <a:t>触发器</a:t>
            </a:r>
            <a:r>
              <a:rPr lang="en-US" altLang="zh-CN" sz="2000" b="1">
                <a:ea typeface="宋体" panose="02010600030101010101" pitchFamily="2" charset="-122"/>
              </a:rPr>
              <a:t>(</a:t>
            </a:r>
            <a:r>
              <a:rPr lang="zh-CN" altLang="en-US" sz="2000" b="1">
                <a:ea typeface="宋体" panose="02010600030101010101" pitchFamily="2" charset="-122"/>
              </a:rPr>
              <a:t>下降沿触发</a:t>
            </a:r>
            <a:r>
              <a:rPr lang="en-US" altLang="zh-CN" sz="2000" b="1">
                <a:ea typeface="宋体" panose="02010600030101010101" pitchFamily="2" charset="-122"/>
              </a:rPr>
              <a:t>)</a:t>
            </a:r>
            <a:r>
              <a:rPr lang="zh-CN" altLang="en-US" sz="2000" b="1">
                <a:ea typeface="宋体" panose="02010600030101010101" pitchFamily="2" charset="-122"/>
              </a:rPr>
              <a:t>构成的电路的输入波形如图所示，画出输出</a:t>
            </a:r>
            <a:r>
              <a:rPr lang="en-US" altLang="zh-CN" sz="2000" b="1">
                <a:ea typeface="宋体" panose="02010600030101010101" pitchFamily="2" charset="-122"/>
              </a:rPr>
              <a:t>Q</a:t>
            </a:r>
            <a:r>
              <a:rPr lang="en-US" altLang="zh-CN" sz="2000" b="1" baseline="-30000">
                <a:ea typeface="宋体" panose="02010600030101010101" pitchFamily="2" charset="-122"/>
              </a:rPr>
              <a:t>1</a:t>
            </a:r>
            <a:r>
              <a:rPr lang="zh-CN" altLang="en-US" sz="2000" b="1"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ea typeface="宋体" panose="02010600030101010101" pitchFamily="2" charset="-122"/>
              </a:rPr>
              <a:t>Q</a:t>
            </a:r>
            <a:r>
              <a:rPr lang="en-US" altLang="zh-CN" sz="2000" b="1" baseline="-30000">
                <a:ea typeface="宋体" panose="02010600030101010101" pitchFamily="2" charset="-122"/>
              </a:rPr>
              <a:t>2</a:t>
            </a:r>
            <a:r>
              <a:rPr lang="zh-CN" altLang="en-US" sz="2000" b="1">
                <a:ea typeface="宋体" panose="02010600030101010101" pitchFamily="2" charset="-122"/>
              </a:rPr>
              <a:t>的波形。</a:t>
            </a:r>
          </a:p>
        </p:txBody>
      </p:sp>
      <p:graphicFrame>
        <p:nvGraphicFramePr>
          <p:cNvPr id="75779" name="Object 4">
            <a:extLst>
              <a:ext uri="{FF2B5EF4-FFF2-40B4-BE49-F238E27FC236}">
                <a16:creationId xmlns:a16="http://schemas.microsoft.com/office/drawing/2014/main" id="{E88DEC88-B57E-9441-AEF6-44FE78E12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590800"/>
          <a:ext cx="86106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r:id="rId3" imgW="3276600" imgH="977900" progId="Visio.Drawing.6">
                  <p:embed/>
                </p:oleObj>
              </mc:Choice>
              <mc:Fallback>
                <p:oleObj r:id="rId3" imgW="3276600" imgH="97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610600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Line 5">
            <a:extLst>
              <a:ext uri="{FF2B5EF4-FFF2-40B4-BE49-F238E27FC236}">
                <a16:creationId xmlns:a16="http://schemas.microsoft.com/office/drawing/2014/main" id="{539626B7-3C99-1140-9C70-E8D0DD2DB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1" name="Line 6">
            <a:extLst>
              <a:ext uri="{FF2B5EF4-FFF2-40B4-BE49-F238E27FC236}">
                <a16:creationId xmlns:a16="http://schemas.microsoft.com/office/drawing/2014/main" id="{9896A6F6-E278-1B46-BCD5-2745CED2E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2" name="Line 7">
            <a:extLst>
              <a:ext uri="{FF2B5EF4-FFF2-40B4-BE49-F238E27FC236}">
                <a16:creationId xmlns:a16="http://schemas.microsoft.com/office/drawing/2014/main" id="{FAF33096-859A-CF42-A29A-4B3B52BBB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3" name="Line 8">
            <a:extLst>
              <a:ext uri="{FF2B5EF4-FFF2-40B4-BE49-F238E27FC236}">
                <a16:creationId xmlns:a16="http://schemas.microsoft.com/office/drawing/2014/main" id="{F54562F0-0E30-3148-B571-1FB0A95EC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4" name="Line 9">
            <a:extLst>
              <a:ext uri="{FF2B5EF4-FFF2-40B4-BE49-F238E27FC236}">
                <a16:creationId xmlns:a16="http://schemas.microsoft.com/office/drawing/2014/main" id="{30379969-64EC-9A49-837A-36CD9CC90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5" name="Line 10">
            <a:extLst>
              <a:ext uri="{FF2B5EF4-FFF2-40B4-BE49-F238E27FC236}">
                <a16:creationId xmlns:a16="http://schemas.microsoft.com/office/drawing/2014/main" id="{20C6F02E-BEB2-2A4E-B188-BC56F683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6" name="Line 11">
            <a:extLst>
              <a:ext uri="{FF2B5EF4-FFF2-40B4-BE49-F238E27FC236}">
                <a16:creationId xmlns:a16="http://schemas.microsoft.com/office/drawing/2014/main" id="{9E3FF7C1-E712-1B4F-BB87-9470D4D12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7" name="Line 12">
            <a:extLst>
              <a:ext uri="{FF2B5EF4-FFF2-40B4-BE49-F238E27FC236}">
                <a16:creationId xmlns:a16="http://schemas.microsoft.com/office/drawing/2014/main" id="{CE8510C8-B5E8-7142-BE5A-AE6FCC302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1713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8" name="Line 13">
            <a:extLst>
              <a:ext uri="{FF2B5EF4-FFF2-40B4-BE49-F238E27FC236}">
                <a16:creationId xmlns:a16="http://schemas.microsoft.com/office/drawing/2014/main" id="{9C7F776E-5C8E-5143-973C-828A86B12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9" name="Line 14">
            <a:extLst>
              <a:ext uri="{FF2B5EF4-FFF2-40B4-BE49-F238E27FC236}">
                <a16:creationId xmlns:a16="http://schemas.microsoft.com/office/drawing/2014/main" id="{EE29CED8-12D4-FA4F-B8EC-DCF2AFDE7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0" name="Text Box 17">
            <a:extLst>
              <a:ext uri="{FF2B5EF4-FFF2-40B4-BE49-F238E27FC236}">
                <a16:creationId xmlns:a16="http://schemas.microsoft.com/office/drawing/2014/main" id="{C328129B-D56F-E742-A299-3038A7BF6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724400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791" name="Text Box 18">
            <a:extLst>
              <a:ext uri="{FF2B5EF4-FFF2-40B4-BE49-F238E27FC236}">
                <a16:creationId xmlns:a16="http://schemas.microsoft.com/office/drawing/2014/main" id="{FD8CDCC1-D9C8-844D-ADD6-B4FCDA1C2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35575"/>
            <a:ext cx="428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2" name="Ink 19">
            <a:extLst>
              <a:ext uri="{FF2B5EF4-FFF2-40B4-BE49-F238E27FC236}">
                <a16:creationId xmlns:a16="http://schemas.microsoft.com/office/drawing/2014/main" id="{5605DDE4-F537-2240-BF89-42A0DFFEB320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16638" y="4946650"/>
            <a:ext cx="2760662" cy="287338"/>
          </a:xfrm>
          <a:custGeom>
            <a:avLst/>
            <a:gdLst>
              <a:gd name="T0" fmla="*/ 0 w 7666"/>
              <a:gd name="T1" fmla="*/ 2147483646 h 795"/>
              <a:gd name="T2" fmla="*/ 2147483646 w 7666"/>
              <a:gd name="T3" fmla="*/ 2147483646 h 795"/>
              <a:gd name="T4" fmla="*/ 2147483646 w 7666"/>
              <a:gd name="T5" fmla="*/ 2147483646 h 795"/>
              <a:gd name="T6" fmla="*/ 2147483646 w 7666"/>
              <a:gd name="T7" fmla="*/ 2147483646 h 795"/>
              <a:gd name="T8" fmla="*/ 2147483646 w 7666"/>
              <a:gd name="T9" fmla="*/ 2147483646 h 795"/>
              <a:gd name="T10" fmla="*/ 2147483646 w 7666"/>
              <a:gd name="T11" fmla="*/ 2147483646 h 795"/>
              <a:gd name="T12" fmla="*/ 2147483646 w 7666"/>
              <a:gd name="T13" fmla="*/ 2147483646 h 795"/>
              <a:gd name="T14" fmla="*/ 2147483646 w 7666"/>
              <a:gd name="T15" fmla="*/ 2147483646 h 795"/>
              <a:gd name="T16" fmla="*/ 2147483646 w 7666"/>
              <a:gd name="T17" fmla="*/ 2147483646 h 795"/>
              <a:gd name="T18" fmla="*/ 2147483646 w 7666"/>
              <a:gd name="T19" fmla="*/ 2147483646 h 795"/>
              <a:gd name="T20" fmla="*/ 2147483646 w 7666"/>
              <a:gd name="T21" fmla="*/ 2147483646 h 7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66" h="795" extrusionOk="0">
                <a:moveTo>
                  <a:pt x="0" y="769"/>
                </a:moveTo>
                <a:cubicBezTo>
                  <a:pt x="240" y="769"/>
                  <a:pt x="480" y="769"/>
                  <a:pt x="720" y="769"/>
                </a:cubicBezTo>
                <a:cubicBezTo>
                  <a:pt x="733" y="748"/>
                  <a:pt x="788" y="749"/>
                  <a:pt x="794" y="719"/>
                </a:cubicBezTo>
                <a:cubicBezTo>
                  <a:pt x="836" y="515"/>
                  <a:pt x="794" y="258"/>
                  <a:pt x="794" y="49"/>
                </a:cubicBezTo>
                <a:cubicBezTo>
                  <a:pt x="1985" y="49"/>
                  <a:pt x="3175" y="49"/>
                  <a:pt x="4366" y="49"/>
                </a:cubicBezTo>
                <a:cubicBezTo>
                  <a:pt x="4366" y="297"/>
                  <a:pt x="4366" y="546"/>
                  <a:pt x="4366" y="794"/>
                </a:cubicBezTo>
                <a:cubicBezTo>
                  <a:pt x="4953" y="794"/>
                  <a:pt x="5540" y="794"/>
                  <a:pt x="6127" y="794"/>
                </a:cubicBezTo>
                <a:cubicBezTo>
                  <a:pt x="6127" y="538"/>
                  <a:pt x="6127" y="281"/>
                  <a:pt x="6127" y="25"/>
                </a:cubicBezTo>
                <a:cubicBezTo>
                  <a:pt x="6507" y="25"/>
                  <a:pt x="6888" y="25"/>
                  <a:pt x="7268" y="25"/>
                </a:cubicBezTo>
                <a:cubicBezTo>
                  <a:pt x="7301" y="20"/>
                  <a:pt x="7309" y="1"/>
                  <a:pt x="7342" y="0"/>
                </a:cubicBezTo>
                <a:cubicBezTo>
                  <a:pt x="7449" y="-3"/>
                  <a:pt x="7557" y="0"/>
                  <a:pt x="7665" y="0"/>
                </a:cubicBezTo>
              </a:path>
            </a:pathLst>
          </a:custGeom>
          <a:noFill/>
          <a:ln w="3492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3" name="Ink 20">
            <a:extLst>
              <a:ext uri="{FF2B5EF4-FFF2-40B4-BE49-F238E27FC236}">
                <a16:creationId xmlns:a16="http://schemas.microsoft.com/office/drawing/2014/main" id="{E25154C0-1036-4349-AC16-DE35DE9A7E64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43625" y="5411788"/>
            <a:ext cx="2751138" cy="268287"/>
          </a:xfrm>
          <a:custGeom>
            <a:avLst/>
            <a:gdLst>
              <a:gd name="T0" fmla="*/ 0 w 7640"/>
              <a:gd name="T1" fmla="*/ 2147483646 h 745"/>
              <a:gd name="T2" fmla="*/ 2147483646 w 7640"/>
              <a:gd name="T3" fmla="*/ 2147483646 h 745"/>
              <a:gd name="T4" fmla="*/ 2147483646 w 7640"/>
              <a:gd name="T5" fmla="*/ 2147483646 h 745"/>
              <a:gd name="T6" fmla="*/ 2147483646 w 7640"/>
              <a:gd name="T7" fmla="*/ 2147483646 h 745"/>
              <a:gd name="T8" fmla="*/ 2147483646 w 7640"/>
              <a:gd name="T9" fmla="*/ 2147483646 h 745"/>
              <a:gd name="T10" fmla="*/ 2147483646 w 7640"/>
              <a:gd name="T11" fmla="*/ 2147483646 h 745"/>
              <a:gd name="T12" fmla="*/ 2147483646 w 7640"/>
              <a:gd name="T13" fmla="*/ 2147483646 h 745"/>
              <a:gd name="T14" fmla="*/ 2147483646 w 7640"/>
              <a:gd name="T15" fmla="*/ 2147483646 h 745"/>
              <a:gd name="T16" fmla="*/ 2147483646 w 7640"/>
              <a:gd name="T17" fmla="*/ 2147483646 h 745"/>
              <a:gd name="T18" fmla="*/ 2147483646 w 7640"/>
              <a:gd name="T19" fmla="*/ 2147483646 h 745"/>
              <a:gd name="T20" fmla="*/ 2147483646 w 7640"/>
              <a:gd name="T21" fmla="*/ 2147483646 h 745"/>
              <a:gd name="T22" fmla="*/ 2147483646 w 7640"/>
              <a:gd name="T23" fmla="*/ 2147483646 h 745"/>
              <a:gd name="T24" fmla="*/ 2147483646 w 7640"/>
              <a:gd name="T25" fmla="*/ 2147483646 h 7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40" h="745" extrusionOk="0">
                <a:moveTo>
                  <a:pt x="0" y="744"/>
                </a:moveTo>
                <a:cubicBezTo>
                  <a:pt x="220" y="744"/>
                  <a:pt x="1461" y="878"/>
                  <a:pt x="1562" y="719"/>
                </a:cubicBezTo>
                <a:cubicBezTo>
                  <a:pt x="1641" y="594"/>
                  <a:pt x="1562" y="153"/>
                  <a:pt x="1562" y="0"/>
                </a:cubicBezTo>
                <a:cubicBezTo>
                  <a:pt x="2141" y="0"/>
                  <a:pt x="2720" y="0"/>
                  <a:pt x="3299" y="0"/>
                </a:cubicBezTo>
                <a:cubicBezTo>
                  <a:pt x="3299" y="248"/>
                  <a:pt x="3299" y="496"/>
                  <a:pt x="3299" y="744"/>
                </a:cubicBezTo>
                <a:cubicBezTo>
                  <a:pt x="4063" y="744"/>
                  <a:pt x="4859" y="774"/>
                  <a:pt x="5605" y="719"/>
                </a:cubicBezTo>
                <a:cubicBezTo>
                  <a:pt x="5638" y="717"/>
                  <a:pt x="5672" y="724"/>
                  <a:pt x="5705" y="719"/>
                </a:cubicBezTo>
                <a:cubicBezTo>
                  <a:pt x="5713" y="716"/>
                  <a:pt x="5744" y="701"/>
                  <a:pt x="5779" y="694"/>
                </a:cubicBezTo>
                <a:cubicBezTo>
                  <a:pt x="5815" y="687"/>
                  <a:pt x="5840" y="677"/>
                  <a:pt x="5878" y="669"/>
                </a:cubicBezTo>
                <a:cubicBezTo>
                  <a:pt x="5918" y="660"/>
                  <a:pt x="5967" y="648"/>
                  <a:pt x="6002" y="645"/>
                </a:cubicBezTo>
                <a:cubicBezTo>
                  <a:pt x="6296" y="622"/>
                  <a:pt x="6600" y="645"/>
                  <a:pt x="6895" y="645"/>
                </a:cubicBezTo>
                <a:cubicBezTo>
                  <a:pt x="6895" y="430"/>
                  <a:pt x="6895" y="215"/>
                  <a:pt x="6895" y="0"/>
                </a:cubicBezTo>
                <a:cubicBezTo>
                  <a:pt x="7143" y="0"/>
                  <a:pt x="7391" y="0"/>
                  <a:pt x="7639" y="0"/>
                </a:cubicBezTo>
              </a:path>
            </a:pathLst>
          </a:custGeom>
          <a:noFill/>
          <a:ln w="3492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F5CB531D-BEBE-204F-8CB8-4B2984137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应用举例</a:t>
            </a:r>
            <a:r>
              <a:rPr lang="en-US" altLang="zh-CN" sz="3200" b="1"/>
              <a:t>: </a:t>
            </a:r>
            <a:r>
              <a:rPr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移位寄存器</a:t>
            </a:r>
          </a:p>
        </p:txBody>
      </p:sp>
      <p:graphicFrame>
        <p:nvGraphicFramePr>
          <p:cNvPr id="378884" name="Object 4">
            <a:extLst>
              <a:ext uri="{FF2B5EF4-FFF2-40B4-BE49-F238E27FC236}">
                <a16:creationId xmlns:a16="http://schemas.microsoft.com/office/drawing/2014/main" id="{8F048B6A-7E18-B646-A027-707EADE3C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800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BMP 图象" r:id="rId3" imgW="1492250" imgH="1289050" progId="Paint.Picture">
                  <p:embed/>
                </p:oleObj>
              </mc:Choice>
              <mc:Fallback>
                <p:oleObj name="BMP 图象" r:id="rId3" imgW="1492250" imgH="12890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800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5">
            <a:extLst>
              <a:ext uri="{FF2B5EF4-FFF2-40B4-BE49-F238E27FC236}">
                <a16:creationId xmlns:a16="http://schemas.microsoft.com/office/drawing/2014/main" id="{B1C7F370-F79A-D949-A6A6-65BA0A7DE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447800"/>
          <a:ext cx="7162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BMP 图象" r:id="rId5" imgW="2762250" imgH="1244600" progId="Paint.Picture">
                  <p:embed/>
                </p:oleObj>
              </mc:Choice>
              <mc:Fallback>
                <p:oleObj name="BMP 图象" r:id="rId5" imgW="2762250" imgH="12446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7162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C7910D32-D429-BA45-A23E-6A19269E416F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1946275"/>
            <a:ext cx="1006475" cy="4606925"/>
            <a:chOff x="1766" y="1226"/>
            <a:chExt cx="634" cy="2902"/>
          </a:xfrm>
        </p:grpSpPr>
        <p:sp>
          <p:nvSpPr>
            <p:cNvPr id="76826" name="Line 7">
              <a:extLst>
                <a:ext uri="{FF2B5EF4-FFF2-40B4-BE49-F238E27FC236}">
                  <a16:creationId xmlns:a16="http://schemas.microsoft.com/office/drawing/2014/main" id="{746C1978-23DC-2445-A83D-133536D2C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52"/>
              <a:ext cx="0" cy="177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7" name="Text Box 8">
              <a:extLst>
                <a:ext uri="{FF2B5EF4-FFF2-40B4-BE49-F238E27FC236}">
                  <a16:creationId xmlns:a16="http://schemas.microsoft.com/office/drawing/2014/main" id="{A048FA0F-5E22-524F-B1CB-E802BD976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226"/>
              <a:ext cx="634" cy="324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数码</a:t>
              </a: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DF55DCF-3DA8-4444-8FCF-A3814A0E412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946275"/>
            <a:ext cx="2590800" cy="4606925"/>
            <a:chOff x="1824" y="1226"/>
            <a:chExt cx="1632" cy="2902"/>
          </a:xfrm>
        </p:grpSpPr>
        <p:sp>
          <p:nvSpPr>
            <p:cNvPr id="76823" name="Line 10">
              <a:extLst>
                <a:ext uri="{FF2B5EF4-FFF2-40B4-BE49-F238E27FC236}">
                  <a16:creationId xmlns:a16="http://schemas.microsoft.com/office/drawing/2014/main" id="{B318F344-998A-8149-9F4B-787587178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352"/>
              <a:ext cx="0" cy="177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4" name="Text Box 11">
              <a:extLst>
                <a:ext uri="{FF2B5EF4-FFF2-40B4-BE49-F238E27FC236}">
                  <a16:creationId xmlns:a16="http://schemas.microsoft.com/office/drawing/2014/main" id="{1E22E344-B935-FB45-9D29-FB453A095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242"/>
              <a:ext cx="634" cy="324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数码</a:t>
              </a: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6825" name="Text Box 12">
              <a:extLst>
                <a:ext uri="{FF2B5EF4-FFF2-40B4-BE49-F238E27FC236}">
                  <a16:creationId xmlns:a16="http://schemas.microsoft.com/office/drawing/2014/main" id="{0BF4F8B4-B704-4741-92A1-3B9A9ADE4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26"/>
              <a:ext cx="634" cy="324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数码</a:t>
              </a: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0C6FD8A4-0194-B945-88EF-808991FBCD8D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1870075"/>
            <a:ext cx="4105275" cy="4835525"/>
            <a:chOff x="1862" y="1178"/>
            <a:chExt cx="2586" cy="3046"/>
          </a:xfrm>
        </p:grpSpPr>
        <p:sp>
          <p:nvSpPr>
            <p:cNvPr id="76817" name="Text Box 14">
              <a:extLst>
                <a:ext uri="{FF2B5EF4-FFF2-40B4-BE49-F238E27FC236}">
                  <a16:creationId xmlns:a16="http://schemas.microsoft.com/office/drawing/2014/main" id="{B032C84E-3795-C143-93EF-EAD767FE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1242"/>
              <a:ext cx="634" cy="324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数码</a:t>
              </a: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76818" name="Group 15">
              <a:extLst>
                <a:ext uri="{FF2B5EF4-FFF2-40B4-BE49-F238E27FC236}">
                  <a16:creationId xmlns:a16="http://schemas.microsoft.com/office/drawing/2014/main" id="{61ABD944-2161-8047-9EF5-F53A87387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178"/>
              <a:ext cx="1594" cy="3046"/>
              <a:chOff x="1862" y="1178"/>
              <a:chExt cx="1594" cy="3046"/>
            </a:xfrm>
          </p:grpSpPr>
          <p:grpSp>
            <p:nvGrpSpPr>
              <p:cNvPr id="76819" name="Group 16">
                <a:extLst>
                  <a:ext uri="{FF2B5EF4-FFF2-40B4-BE49-F238E27FC236}">
                    <a16:creationId xmlns:a16="http://schemas.microsoft.com/office/drawing/2014/main" id="{68665602-E73E-904B-AB58-28092904C2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2" y="1226"/>
                <a:ext cx="1402" cy="2998"/>
                <a:chOff x="1862" y="1226"/>
                <a:chExt cx="1402" cy="2998"/>
              </a:xfrm>
            </p:grpSpPr>
            <p:sp>
              <p:nvSpPr>
                <p:cNvPr id="76821" name="Line 17">
                  <a:extLst>
                    <a:ext uri="{FF2B5EF4-FFF2-40B4-BE49-F238E27FC236}">
                      <a16:creationId xmlns:a16="http://schemas.microsoft.com/office/drawing/2014/main" id="{2D0EE0ED-1878-A04E-98FC-7B6FDC937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256"/>
                  <a:ext cx="0" cy="1968"/>
                </a:xfrm>
                <a:prstGeom prst="line">
                  <a:avLst/>
                </a:prstGeom>
                <a:noFill/>
                <a:ln w="5715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22" name="Text Box 18">
                  <a:extLst>
                    <a:ext uri="{FF2B5EF4-FFF2-40B4-BE49-F238E27FC236}">
                      <a16:creationId xmlns:a16="http://schemas.microsoft.com/office/drawing/2014/main" id="{FA5472B1-7413-BB43-93D1-39A6BA528E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62" y="1226"/>
                  <a:ext cx="634" cy="324"/>
                </a:xfrm>
                <a:prstGeom prst="rect">
                  <a:avLst/>
                </a:prstGeom>
                <a:solidFill>
                  <a:srgbClr val="FFFF66"/>
                </a:solidFill>
                <a:ln w="57150">
                  <a:solidFill>
                    <a:srgbClr val="CC330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数码</a:t>
                  </a:r>
                  <a:r>
                    <a:rPr lang="en-US" altLang="zh-CN" sz="2400" b="1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sp>
            <p:nvSpPr>
              <p:cNvPr id="76820" name="Text Box 19">
                <a:extLst>
                  <a:ext uri="{FF2B5EF4-FFF2-40B4-BE49-F238E27FC236}">
                    <a16:creationId xmlns:a16="http://schemas.microsoft.com/office/drawing/2014/main" id="{4B608C0F-7DD0-AC41-920C-655C01451F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1178"/>
                <a:ext cx="634" cy="324"/>
              </a:xfrm>
              <a:prstGeom prst="rect">
                <a:avLst/>
              </a:prstGeom>
              <a:solidFill>
                <a:srgbClr val="FFFF66"/>
              </a:solidFill>
              <a:ln w="57150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>
                    <a:ea typeface="宋体" panose="02010600030101010101" pitchFamily="2" charset="-122"/>
                  </a:rPr>
                  <a:t>数码</a:t>
                </a:r>
                <a:r>
                  <a:rPr lang="en-US" altLang="zh-CN" sz="2400" b="1"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619BD802-0A00-2244-809A-F9195C36D109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1870075"/>
            <a:ext cx="5629275" cy="4987925"/>
            <a:chOff x="1814" y="1178"/>
            <a:chExt cx="3546" cy="3142"/>
          </a:xfrm>
        </p:grpSpPr>
        <p:sp>
          <p:nvSpPr>
            <p:cNvPr id="76809" name="Text Box 21">
              <a:extLst>
                <a:ext uri="{FF2B5EF4-FFF2-40B4-BE49-F238E27FC236}">
                  <a16:creationId xmlns:a16="http://schemas.microsoft.com/office/drawing/2014/main" id="{6A23CCD7-7204-3349-8839-B61D6958D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1248"/>
              <a:ext cx="634" cy="324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数码</a:t>
              </a: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76810" name="Group 22">
              <a:extLst>
                <a:ext uri="{FF2B5EF4-FFF2-40B4-BE49-F238E27FC236}">
                  <a16:creationId xmlns:a16="http://schemas.microsoft.com/office/drawing/2014/main" id="{7B8DD1BB-683A-A14A-A24F-76DAA7767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4" y="1178"/>
              <a:ext cx="2794" cy="3142"/>
              <a:chOff x="1814" y="1178"/>
              <a:chExt cx="2794" cy="3142"/>
            </a:xfrm>
          </p:grpSpPr>
          <p:grpSp>
            <p:nvGrpSpPr>
              <p:cNvPr id="76811" name="Group 23">
                <a:extLst>
                  <a:ext uri="{FF2B5EF4-FFF2-40B4-BE49-F238E27FC236}">
                    <a16:creationId xmlns:a16="http://schemas.microsoft.com/office/drawing/2014/main" id="{79010F0F-382B-8B43-8015-FD9CC840F5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4" y="1178"/>
                <a:ext cx="2074" cy="3142"/>
                <a:chOff x="1814" y="1178"/>
                <a:chExt cx="2074" cy="3142"/>
              </a:xfrm>
            </p:grpSpPr>
            <p:grpSp>
              <p:nvGrpSpPr>
                <p:cNvPr id="76813" name="Group 24">
                  <a:extLst>
                    <a:ext uri="{FF2B5EF4-FFF2-40B4-BE49-F238E27FC236}">
                      <a16:creationId xmlns:a16="http://schemas.microsoft.com/office/drawing/2014/main" id="{EF4E75DB-F030-7347-8CEC-8E4E7B0A88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14" y="1226"/>
                  <a:ext cx="2074" cy="3094"/>
                  <a:chOff x="1814" y="1226"/>
                  <a:chExt cx="2074" cy="3094"/>
                </a:xfrm>
              </p:grpSpPr>
              <p:sp>
                <p:nvSpPr>
                  <p:cNvPr id="76815" name="Line 25">
                    <a:extLst>
                      <a:ext uri="{FF2B5EF4-FFF2-40B4-BE49-F238E27FC236}">
                        <a16:creationId xmlns:a16="http://schemas.microsoft.com/office/drawing/2014/main" id="{7BB67EA7-66F9-934C-A4B9-7FDDD376E7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88" y="2352"/>
                    <a:ext cx="0" cy="1968"/>
                  </a:xfrm>
                  <a:prstGeom prst="line">
                    <a:avLst/>
                  </a:prstGeom>
                  <a:noFill/>
                  <a:ln w="57150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16" name="Text Box 26">
                    <a:extLst>
                      <a:ext uri="{FF2B5EF4-FFF2-40B4-BE49-F238E27FC236}">
                        <a16:creationId xmlns:a16="http://schemas.microsoft.com/office/drawing/2014/main" id="{00B42DD6-4B0E-C04E-B8AC-AF72159CD5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226"/>
                    <a:ext cx="634" cy="324"/>
                  </a:xfrm>
                  <a:prstGeom prst="rect">
                    <a:avLst/>
                  </a:prstGeom>
                  <a:solidFill>
                    <a:srgbClr val="FFFF66"/>
                  </a:solidFill>
                  <a:ln w="57150">
                    <a:solidFill>
                      <a:srgbClr val="CC3300"/>
                    </a:solidFill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120000"/>
                      </a:lnSpc>
                      <a:spcAft>
                        <a:spcPct val="2000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Aft>
                        <a:spcPct val="20000"/>
                      </a:spcAft>
                      <a:buClr>
                        <a:srgbClr val="006600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20000"/>
                      </a:lnSpc>
                      <a:spcAft>
                        <a:spcPct val="2000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lnSpc>
                        <a:spcPct val="120000"/>
                      </a:lnSpc>
                      <a:spcAft>
                        <a:spcPct val="2000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20000"/>
                      </a:lnSpc>
                      <a:spcAft>
                        <a:spcPct val="2000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2000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2000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2000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2000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ea typeface="宋体" panose="02010600030101010101" pitchFamily="2" charset="-122"/>
                      </a:rPr>
                      <a:t>数码</a:t>
                    </a:r>
                    <a:r>
                      <a:rPr lang="en-US" altLang="zh-CN" sz="2400" b="1">
                        <a:ea typeface="宋体" panose="02010600030101010101" pitchFamily="2" charset="-122"/>
                      </a:rPr>
                      <a:t>4</a:t>
                    </a:r>
                  </a:p>
                </p:txBody>
              </p:sp>
            </p:grpSp>
            <p:sp>
              <p:nvSpPr>
                <p:cNvPr id="76814" name="Text Box 27">
                  <a:extLst>
                    <a:ext uri="{FF2B5EF4-FFF2-40B4-BE49-F238E27FC236}">
                      <a16:creationId xmlns:a16="http://schemas.microsoft.com/office/drawing/2014/main" id="{62D7FB94-7832-414A-AA5E-09B6C38BF0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2" y="1178"/>
                  <a:ext cx="634" cy="324"/>
                </a:xfrm>
                <a:prstGeom prst="rect">
                  <a:avLst/>
                </a:prstGeom>
                <a:solidFill>
                  <a:srgbClr val="FFFF66"/>
                </a:solidFill>
                <a:ln w="57150">
                  <a:solidFill>
                    <a:srgbClr val="CC330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数码</a:t>
                  </a:r>
                  <a:r>
                    <a:rPr lang="en-US" altLang="zh-CN" sz="2400" b="1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sp>
            <p:nvSpPr>
              <p:cNvPr id="76812" name="Text Box 28">
                <a:extLst>
                  <a:ext uri="{FF2B5EF4-FFF2-40B4-BE49-F238E27FC236}">
                    <a16:creationId xmlns:a16="http://schemas.microsoft.com/office/drawing/2014/main" id="{35FA5CCB-A09B-EA44-909C-9BCFA722A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1226"/>
                <a:ext cx="634" cy="324"/>
              </a:xfrm>
              <a:prstGeom prst="rect">
                <a:avLst/>
              </a:prstGeom>
              <a:solidFill>
                <a:srgbClr val="FFFF66"/>
              </a:solidFill>
              <a:ln w="57150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>
                    <a:ea typeface="宋体" panose="02010600030101010101" pitchFamily="2" charset="-122"/>
                  </a:rPr>
                  <a:t>数码</a:t>
                </a:r>
                <a:r>
                  <a:rPr lang="en-US" altLang="zh-CN" sz="2400" b="1"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sp>
        <p:nvSpPr>
          <p:cNvPr id="76808" name="Line 30">
            <a:extLst>
              <a:ext uri="{FF2B5EF4-FFF2-40B4-BE49-F238E27FC236}">
                <a16:creationId xmlns:a16="http://schemas.microsoft.com/office/drawing/2014/main" id="{4880A687-37F1-EE4A-877D-2EB1161B7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7EEB5185-E441-8C4B-B1CF-59A0C492D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应用举例</a:t>
            </a:r>
            <a:r>
              <a:rPr lang="en-US" altLang="zh-CN" sz="3200" b="1"/>
              <a:t>: </a:t>
            </a:r>
            <a:r>
              <a:rPr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计数</a:t>
            </a:r>
          </a:p>
        </p:txBody>
      </p:sp>
      <p:pic>
        <p:nvPicPr>
          <p:cNvPr id="379908" name="Picture 4">
            <a:extLst>
              <a:ext uri="{FF2B5EF4-FFF2-40B4-BE49-F238E27FC236}">
                <a16:creationId xmlns:a16="http://schemas.microsoft.com/office/drawing/2014/main" id="{E09ECAED-2EFD-D04A-BC8D-6A602CDB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3962400"/>
            <a:ext cx="671988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9909" name="Object 5">
            <a:extLst>
              <a:ext uri="{FF2B5EF4-FFF2-40B4-BE49-F238E27FC236}">
                <a16:creationId xmlns:a16="http://schemas.microsoft.com/office/drawing/2014/main" id="{BD718BD1-CEA3-1142-8541-F19F6EA50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676400"/>
          <a:ext cx="8534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BMP 图象" r:id="rId4" imgW="3130550" imgH="946150" progId="Paint.Picture">
                  <p:embed/>
                </p:oleObj>
              </mc:Choice>
              <mc:Fallback>
                <p:oleObj name="BMP 图象" r:id="rId4" imgW="3130550" imgH="9461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534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33FE3D12-4568-0940-93CD-587315F6023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133600"/>
            <a:ext cx="1143000" cy="1219200"/>
            <a:chOff x="3456" y="1056"/>
            <a:chExt cx="720" cy="768"/>
          </a:xfrm>
        </p:grpSpPr>
        <p:sp>
          <p:nvSpPr>
            <p:cNvPr id="77832" name="Line 7">
              <a:extLst>
                <a:ext uri="{FF2B5EF4-FFF2-40B4-BE49-F238E27FC236}">
                  <a16:creationId xmlns:a16="http://schemas.microsoft.com/office/drawing/2014/main" id="{9D44052A-3394-0A48-A486-9DA8BB294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72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33" name="Line 8">
              <a:extLst>
                <a:ext uri="{FF2B5EF4-FFF2-40B4-BE49-F238E27FC236}">
                  <a16:creationId xmlns:a16="http://schemas.microsoft.com/office/drawing/2014/main" id="{EF31510F-3440-1F4D-BC27-CB5079422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0" cy="76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34" name="Line 9">
              <a:extLst>
                <a:ext uri="{FF2B5EF4-FFF2-40B4-BE49-F238E27FC236}">
                  <a16:creationId xmlns:a16="http://schemas.microsoft.com/office/drawing/2014/main" id="{69FCA663-E7C4-934D-AE78-AB6A0B911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35" name="Line 10">
              <a:extLst>
                <a:ext uri="{FF2B5EF4-FFF2-40B4-BE49-F238E27FC236}">
                  <a16:creationId xmlns:a16="http://schemas.microsoft.com/office/drawing/2014/main" id="{189A9FA7-C4C6-4442-AE68-A117FE639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0" cy="9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48F7336D-DD5E-8242-9EE0-DBA5CFD8BB4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124200"/>
            <a:ext cx="914400" cy="228600"/>
            <a:chOff x="2880" y="1680"/>
            <a:chExt cx="576" cy="144"/>
          </a:xfrm>
        </p:grpSpPr>
        <p:sp>
          <p:nvSpPr>
            <p:cNvPr id="77830" name="Line 14">
              <a:extLst>
                <a:ext uri="{FF2B5EF4-FFF2-40B4-BE49-F238E27FC236}">
                  <a16:creationId xmlns:a16="http://schemas.microsoft.com/office/drawing/2014/main" id="{1C409D1D-EFC7-7746-9EA5-0D974555E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80"/>
              <a:ext cx="0" cy="144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31" name="Line 15">
              <a:extLst>
                <a:ext uri="{FF2B5EF4-FFF2-40B4-BE49-F238E27FC236}">
                  <a16:creationId xmlns:a16="http://schemas.microsoft.com/office/drawing/2014/main" id="{AE9DE273-0F2D-6C49-B5AC-0F38870DE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576" cy="0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5B9F8B21-9D63-5949-A281-132BE875E3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4.7 CMOS</a:t>
            </a:r>
            <a:r>
              <a:rPr lang="zh-CN" altLang="en-US" sz="3600" b="1"/>
              <a:t>触发器</a:t>
            </a:r>
            <a:r>
              <a:rPr lang="zh-CN" altLang="en-US"/>
              <a:t> 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BF002AED-B967-6B46-BA8B-CEFD2666EAE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68563"/>
            <a:ext cx="8308975" cy="4084637"/>
            <a:chOff x="432" y="1459"/>
            <a:chExt cx="5234" cy="2573"/>
          </a:xfrm>
        </p:grpSpPr>
        <p:sp>
          <p:nvSpPr>
            <p:cNvPr id="78853" name="Text Box 5">
              <a:extLst>
                <a:ext uri="{FF2B5EF4-FFF2-40B4-BE49-F238E27FC236}">
                  <a16:creationId xmlns:a16="http://schemas.microsoft.com/office/drawing/2014/main" id="{4B47F080-16C4-1C4F-A1DC-755FD14C1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1459"/>
              <a:ext cx="25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ym typeface="Symbol" pitchFamily="2" charset="2"/>
                </a:rPr>
                <a:t>CMOS</a:t>
              </a:r>
              <a:r>
                <a:rPr lang="zh-CN" altLang="en-US" b="1">
                  <a:sym typeface="Symbol" pitchFamily="2" charset="2"/>
                </a:rPr>
                <a:t>传输门（</a:t>
              </a:r>
              <a:r>
                <a:rPr lang="en-US" altLang="zh-CN" b="1">
                  <a:sym typeface="Symbol" pitchFamily="2" charset="2"/>
                </a:rPr>
                <a:t>TG</a:t>
              </a:r>
              <a:r>
                <a:rPr lang="zh-CN" altLang="en-US" b="1">
                  <a:sym typeface="Symbol" pitchFamily="2" charset="2"/>
                </a:rPr>
                <a:t>）</a:t>
              </a:r>
            </a:p>
          </p:txBody>
        </p:sp>
        <p:pic>
          <p:nvPicPr>
            <p:cNvPr id="78854" name="Picture 10">
              <a:extLst>
                <a:ext uri="{FF2B5EF4-FFF2-40B4-BE49-F238E27FC236}">
                  <a16:creationId xmlns:a16="http://schemas.microsoft.com/office/drawing/2014/main" id="{5FC24983-26BA-2D49-84F6-4E49B9DBF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912"/>
              <a:ext cx="3122" cy="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5" name="Text Box 11">
              <a:extLst>
                <a:ext uri="{FF2B5EF4-FFF2-40B4-BE49-F238E27FC236}">
                  <a16:creationId xmlns:a16="http://schemas.microsoft.com/office/drawing/2014/main" id="{9E2CA311-2F75-C14C-A83B-9E1384306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696"/>
              <a:ext cx="20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      </a:t>
              </a:r>
              <a:r>
                <a:rPr lang="zh-CN" altLang="en-US" sz="2200" b="1">
                  <a:ea typeface="宋体" panose="02010600030101010101" pitchFamily="2" charset="-122"/>
                </a:rPr>
                <a:t>当</a:t>
              </a:r>
              <a:r>
                <a:rPr lang="en-US" altLang="zh-CN" sz="2200" b="1">
                  <a:ea typeface="宋体" panose="02010600030101010101" pitchFamily="2" charset="-122"/>
                </a:rPr>
                <a:t>C=0</a:t>
              </a:r>
              <a:r>
                <a:rPr lang="zh-CN" altLang="en-US" sz="2200" b="1">
                  <a:ea typeface="宋体" panose="02010600030101010101" pitchFamily="2" charset="-122"/>
                </a:rPr>
                <a:t>为时， </a:t>
              </a:r>
              <a:r>
                <a:rPr lang="en-US" altLang="zh-CN" sz="2200" b="1">
                  <a:ea typeface="宋体" panose="02010600030101010101" pitchFamily="2" charset="-122"/>
                </a:rPr>
                <a:t>T</a:t>
              </a:r>
              <a:r>
                <a:rPr lang="en-US" altLang="zh-CN" sz="2200" b="1" baseline="-25000">
                  <a:ea typeface="宋体" panose="02010600030101010101" pitchFamily="2" charset="-122"/>
                </a:rPr>
                <a:t>N</a:t>
              </a:r>
              <a:r>
                <a:rPr lang="zh-CN" altLang="en-US" sz="2200" b="1">
                  <a:ea typeface="宋体" panose="02010600030101010101" pitchFamily="2" charset="-122"/>
                </a:rPr>
                <a:t>和</a:t>
              </a:r>
              <a:r>
                <a:rPr lang="en-US" altLang="zh-CN" sz="2200" b="1">
                  <a:ea typeface="宋体" panose="02010600030101010101" pitchFamily="2" charset="-122"/>
                </a:rPr>
                <a:t>T</a:t>
              </a:r>
              <a:r>
                <a:rPr lang="en-US" altLang="zh-CN" sz="2200" b="1" baseline="-25000">
                  <a:ea typeface="宋体" panose="02010600030101010101" pitchFamily="2" charset="-122"/>
                </a:rPr>
                <a:t>P</a:t>
              </a:r>
              <a:r>
                <a:rPr lang="zh-CN" altLang="en-US" sz="2200" b="1">
                  <a:ea typeface="宋体" panose="02010600030101010101" pitchFamily="2" charset="-122"/>
                </a:rPr>
                <a:t>截止，传输门断开。</a:t>
              </a:r>
            </a:p>
          </p:txBody>
        </p:sp>
        <p:sp>
          <p:nvSpPr>
            <p:cNvPr id="78856" name="Text Box 12">
              <a:extLst>
                <a:ext uri="{FF2B5EF4-FFF2-40B4-BE49-F238E27FC236}">
                  <a16:creationId xmlns:a16="http://schemas.microsoft.com/office/drawing/2014/main" id="{02F437A2-F28B-3247-B1F1-86734A05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" y="2830"/>
              <a:ext cx="20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      </a:t>
              </a:r>
              <a:r>
                <a:rPr lang="zh-CN" altLang="en-US" sz="2200" b="1">
                  <a:ea typeface="宋体" panose="02010600030101010101" pitchFamily="2" charset="-122"/>
                </a:rPr>
                <a:t>当</a:t>
              </a:r>
              <a:r>
                <a:rPr lang="en-US" altLang="zh-CN" sz="2200" b="1">
                  <a:ea typeface="宋体" panose="02010600030101010101" pitchFamily="2" charset="-122"/>
                </a:rPr>
                <a:t>C=1</a:t>
              </a:r>
              <a:r>
                <a:rPr lang="zh-CN" altLang="en-US" sz="2200" b="1">
                  <a:ea typeface="宋体" panose="02010600030101010101" pitchFamily="2" charset="-122"/>
                </a:rPr>
                <a:t>时， </a:t>
              </a:r>
              <a:r>
                <a:rPr lang="en-US" altLang="zh-CN" sz="2200" b="1" i="1">
                  <a:ea typeface="宋体" panose="02010600030101010101" pitchFamily="2" charset="-122"/>
                </a:rPr>
                <a:t>V</a:t>
              </a:r>
              <a:r>
                <a:rPr lang="en-US" altLang="zh-CN" sz="2200" b="1" baseline="-25000">
                  <a:ea typeface="宋体" panose="02010600030101010101" pitchFamily="2" charset="-122"/>
                </a:rPr>
                <a:t>O</a:t>
              </a:r>
              <a:r>
                <a:rPr lang="en-US" altLang="zh-CN" sz="2200" b="1">
                  <a:ea typeface="宋体" panose="02010600030101010101" pitchFamily="2" charset="-122"/>
                </a:rPr>
                <a:t>=</a:t>
              </a:r>
              <a:r>
                <a:rPr lang="en-US" altLang="zh-CN" sz="2200" b="1" i="1">
                  <a:ea typeface="宋体" panose="02010600030101010101" pitchFamily="2" charset="-122"/>
                </a:rPr>
                <a:t>V</a:t>
              </a:r>
              <a:r>
                <a:rPr lang="en-US" altLang="zh-CN" sz="2200" b="1" baseline="-25000">
                  <a:ea typeface="宋体" panose="02010600030101010101" pitchFamily="2" charset="-122"/>
                </a:rPr>
                <a:t>I</a:t>
              </a:r>
              <a:r>
                <a:rPr lang="zh-CN" altLang="en-US" sz="2200" b="1">
                  <a:ea typeface="宋体" panose="02010600030101010101" pitchFamily="2" charset="-122"/>
                </a:rPr>
                <a:t>，传输门传输信号。</a:t>
              </a:r>
            </a:p>
          </p:txBody>
        </p:sp>
      </p:grpSp>
      <p:sp>
        <p:nvSpPr>
          <p:cNvPr id="78851" name="Text Box 3">
            <a:extLst>
              <a:ext uri="{FF2B5EF4-FFF2-40B4-BE49-F238E27FC236}">
                <a16:creationId xmlns:a16="http://schemas.microsoft.com/office/drawing/2014/main" id="{1601845C-2AB9-F54D-A83B-32AA3905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7696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</a:t>
            </a:r>
            <a:r>
              <a:rPr lang="en-US" altLang="zh-CN" sz="2200" b="1">
                <a:solidFill>
                  <a:srgbClr val="006600"/>
                </a:solidFill>
                <a:ea typeface="楷体_GB2312" pitchFamily="49" charset="-122"/>
              </a:rPr>
              <a:t>TTL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集成触发器以</a:t>
            </a:r>
            <a:r>
              <a:rPr lang="zh-CN" altLang="en-US" sz="2200" b="1">
                <a:solidFill>
                  <a:srgbClr val="FF6600"/>
                </a:solidFill>
                <a:ea typeface="楷体_GB2312" pitchFamily="49" charset="-122"/>
              </a:rPr>
              <a:t>钟控</a:t>
            </a:r>
            <a:r>
              <a:rPr lang="en-US" altLang="zh-CN" sz="2200" b="1">
                <a:solidFill>
                  <a:srgbClr val="FF6600"/>
                </a:solidFill>
                <a:ea typeface="楷体_GB2312" pitchFamily="49" charset="-122"/>
              </a:rPr>
              <a:t>RS</a:t>
            </a:r>
            <a:r>
              <a:rPr lang="zh-CN" altLang="en-US" sz="2200" b="1">
                <a:solidFill>
                  <a:srgbClr val="FF6600"/>
                </a:solidFill>
                <a:ea typeface="楷体_GB2312" pitchFamily="49" charset="-122"/>
              </a:rPr>
              <a:t>触发器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为基础，</a:t>
            </a:r>
            <a:r>
              <a:rPr lang="en-US" altLang="zh-CN" sz="2200" b="1">
                <a:solidFill>
                  <a:srgbClr val="006600"/>
                </a:solidFill>
                <a:ea typeface="楷体_GB2312" pitchFamily="49" charset="-122"/>
              </a:rPr>
              <a:t>CMOS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集成触发器以</a:t>
            </a:r>
            <a:r>
              <a:rPr lang="zh-CN" altLang="en-US" sz="2200" b="1">
                <a:solidFill>
                  <a:srgbClr val="FF0000"/>
                </a:solidFill>
                <a:ea typeface="楷体_GB2312" pitchFamily="49" charset="-122"/>
              </a:rPr>
              <a:t>钟控</a:t>
            </a:r>
            <a:r>
              <a:rPr lang="en-US" altLang="zh-CN" sz="2200" b="1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zh-CN" altLang="en-US" sz="2200" b="1">
                <a:solidFill>
                  <a:srgbClr val="FF0000"/>
                </a:solidFill>
                <a:ea typeface="楷体_GB2312" pitchFamily="49" charset="-122"/>
              </a:rPr>
              <a:t>触发器</a:t>
            </a: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为基础。</a:t>
            </a:r>
            <a:r>
              <a:rPr lang="zh-CN" altLang="en-US" sz="2200" b="1">
                <a:ea typeface="楷体_GB2312" pitchFamily="49" charset="-122"/>
              </a:rPr>
              <a:t> </a:t>
            </a:r>
          </a:p>
        </p:txBody>
      </p:sp>
      <p:cxnSp>
        <p:nvCxnSpPr>
          <p:cNvPr id="78852" name="直接连接符 9">
            <a:extLst>
              <a:ext uri="{FF2B5EF4-FFF2-40B4-BE49-F238E27FC236}">
                <a16:creationId xmlns:a16="http://schemas.microsoft.com/office/drawing/2014/main" id="{3FA3E31D-3081-9F46-AFF4-C29C2B17D8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9200" y="2362200"/>
            <a:ext cx="7467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19922F53-A81C-DD47-8F06-ECC0259BD6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4.7 CMOS</a:t>
            </a:r>
            <a:r>
              <a:rPr lang="zh-CN" altLang="en-US" sz="3600" b="1"/>
              <a:t>触发器</a:t>
            </a:r>
            <a:r>
              <a:rPr lang="zh-CN" altLang="en-US"/>
              <a:t> </a:t>
            </a:r>
          </a:p>
        </p:txBody>
      </p:sp>
      <p:graphicFrame>
        <p:nvGraphicFramePr>
          <p:cNvPr id="79874" name="Object 5">
            <a:extLst>
              <a:ext uri="{FF2B5EF4-FFF2-40B4-BE49-F238E27FC236}">
                <a16:creationId xmlns:a16="http://schemas.microsoft.com/office/drawing/2014/main" id="{EE8E720F-A918-A54E-86F9-7C4DFCD2F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200400"/>
          <a:ext cx="60960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Visio" r:id="rId3" imgW="4648200" imgH="1524000" progId="Visio.Drawing.11">
                  <p:embed/>
                </p:oleObj>
              </mc:Choice>
              <mc:Fallback>
                <p:oleObj name="Visio" r:id="rId3" imgW="4648200" imgH="15240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60960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Text Box 6">
            <a:extLst>
              <a:ext uri="{FF2B5EF4-FFF2-40B4-BE49-F238E27FC236}">
                <a16:creationId xmlns:a16="http://schemas.microsoft.com/office/drawing/2014/main" id="{73014C16-B50A-4449-B140-FF66C8BF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37160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/>
              <a:t>一 </a:t>
            </a:r>
            <a:r>
              <a:rPr lang="en-US" altLang="zh-CN" sz="2800" b="1"/>
              <a:t>CMOS</a:t>
            </a:r>
            <a:r>
              <a:rPr lang="zh-CN" altLang="en-US" sz="2800" b="1"/>
              <a:t>钟控</a:t>
            </a:r>
            <a:r>
              <a:rPr lang="en-US" altLang="zh-CN" sz="2800" b="1"/>
              <a:t>D</a:t>
            </a:r>
            <a:r>
              <a:rPr lang="zh-CN" altLang="en-US" sz="2800" b="1"/>
              <a:t>触发器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9876" name="Text Box 7">
            <a:extLst>
              <a:ext uri="{FF2B5EF4-FFF2-40B4-BE49-F238E27FC236}">
                <a16:creationId xmlns:a16="http://schemas.microsoft.com/office/drawing/2014/main" id="{CC2679A9-1DF8-0040-80A1-6211C64A9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248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CMOS</a:t>
            </a:r>
            <a:r>
              <a:rPr lang="zh-CN" altLang="en-US" sz="2000" b="1">
                <a:ea typeface="宋体" panose="02010600030101010101" pitchFamily="2" charset="-122"/>
              </a:rPr>
              <a:t>钟控</a:t>
            </a:r>
            <a:r>
              <a:rPr lang="en-US" altLang="zh-CN" sz="2000" b="1">
                <a:ea typeface="宋体" panose="02010600030101010101" pitchFamily="2" charset="-122"/>
              </a:rPr>
              <a:t>D</a:t>
            </a:r>
            <a:r>
              <a:rPr lang="zh-CN" altLang="en-US" sz="2000" b="1">
                <a:ea typeface="宋体" panose="02010600030101010101" pitchFamily="2" charset="-122"/>
              </a:rPr>
              <a:t>触发器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9877" name="Text Box 8">
            <a:extLst>
              <a:ext uri="{FF2B5EF4-FFF2-40B4-BE49-F238E27FC236}">
                <a16:creationId xmlns:a16="http://schemas.microsoft.com/office/drawing/2014/main" id="{E3304715-CDA3-5A49-AB77-932798EB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230563"/>
            <a:ext cx="2344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ea typeface="宋体" panose="02010600030101010101" pitchFamily="2" charset="-122"/>
              </a:rPr>
              <a:t>CMOS</a:t>
            </a:r>
            <a:r>
              <a:rPr lang="zh-CN" altLang="en-US" sz="1400" b="1">
                <a:ea typeface="宋体" panose="02010600030101010101" pitchFamily="2" charset="-122"/>
              </a:rPr>
              <a:t>钟控</a:t>
            </a:r>
            <a:r>
              <a:rPr lang="en-US" altLang="zh-CN" sz="1400" b="1">
                <a:ea typeface="宋体" panose="02010600030101010101" pitchFamily="2" charset="-122"/>
              </a:rPr>
              <a:t>D</a:t>
            </a:r>
            <a:r>
              <a:rPr lang="zh-CN" altLang="en-US" sz="1400" b="1">
                <a:ea typeface="宋体" panose="02010600030101010101" pitchFamily="2" charset="-122"/>
              </a:rPr>
              <a:t>触发器功能表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79878" name="Picture 9">
            <a:extLst>
              <a:ext uri="{FF2B5EF4-FFF2-40B4-BE49-F238E27FC236}">
                <a16:creationId xmlns:a16="http://schemas.microsoft.com/office/drawing/2014/main" id="{59C39B5E-52B6-104F-9271-DF70AEDBF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75063"/>
            <a:ext cx="25908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10">
            <a:extLst>
              <a:ext uri="{FF2B5EF4-FFF2-40B4-BE49-F238E27FC236}">
                <a16:creationId xmlns:a16="http://schemas.microsoft.com/office/drawing/2014/main" id="{9A4D13DF-DB1C-2B45-B3D1-7BBEDC0CD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46275"/>
            <a:ext cx="7086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200" b="1">
                <a:solidFill>
                  <a:srgbClr val="FF6600"/>
                </a:solidFill>
                <a:ea typeface="宋体" panose="02010600030101010101" pitchFamily="2" charset="-122"/>
              </a:rPr>
              <a:t>由两个传输门</a:t>
            </a:r>
            <a:r>
              <a:rPr lang="en-US" altLang="zh-CN" sz="2200" b="1">
                <a:solidFill>
                  <a:srgbClr val="FF6600"/>
                </a:solidFill>
                <a:ea typeface="宋体" panose="02010600030101010101" pitchFamily="2" charset="-122"/>
              </a:rPr>
              <a:t>TG</a:t>
            </a:r>
            <a:r>
              <a:rPr lang="en-US" altLang="zh-CN" sz="2200" b="1" baseline="-30000">
                <a:solidFill>
                  <a:srgbClr val="FF66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200" b="1">
                <a:solidFill>
                  <a:srgbClr val="FF66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200" b="1">
                <a:solidFill>
                  <a:srgbClr val="FF6600"/>
                </a:solidFill>
                <a:ea typeface="宋体" panose="02010600030101010101" pitchFamily="2" charset="-122"/>
              </a:rPr>
              <a:t>TG</a:t>
            </a:r>
            <a:r>
              <a:rPr lang="en-US" altLang="zh-CN" sz="2200" b="1" baseline="-30000">
                <a:solidFill>
                  <a:srgbClr val="FF66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200" b="1">
                <a:solidFill>
                  <a:srgbClr val="FF6600"/>
                </a:solidFill>
                <a:ea typeface="宋体" panose="02010600030101010101" pitchFamily="2" charset="-122"/>
              </a:rPr>
              <a:t>和三个反相器组成，其中反相器</a:t>
            </a:r>
            <a:r>
              <a:rPr lang="en-US" altLang="zh-CN" sz="2200" b="1">
                <a:solidFill>
                  <a:srgbClr val="FF66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200" b="1">
                <a:solidFill>
                  <a:srgbClr val="FF6600"/>
                </a:solidFill>
                <a:ea typeface="宋体" panose="02010600030101010101" pitchFamily="2" charset="-122"/>
              </a:rPr>
              <a:t>为传输门提供反相控制信号。</a:t>
            </a:r>
            <a:r>
              <a:rPr lang="zh-CN" altLang="en-US" sz="2000" b="1">
                <a:solidFill>
                  <a:srgbClr val="FF6600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789B709D-68A0-9B49-A7B2-5375D52746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4.7 CMOS</a:t>
            </a:r>
            <a:r>
              <a:rPr lang="zh-CN" altLang="en-US" sz="3600" b="1"/>
              <a:t>触发器</a:t>
            </a:r>
            <a:r>
              <a:rPr lang="zh-CN" altLang="en-US"/>
              <a:t> </a:t>
            </a:r>
          </a:p>
        </p:txBody>
      </p:sp>
      <p:sp>
        <p:nvSpPr>
          <p:cNvPr id="80898" name="Text Box 5">
            <a:extLst>
              <a:ext uri="{FF2B5EF4-FFF2-40B4-BE49-F238E27FC236}">
                <a16:creationId xmlns:a16="http://schemas.microsoft.com/office/drawing/2014/main" id="{96101F76-3E03-3E43-A3EE-3E64F4737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417638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/>
              <a:t>二 </a:t>
            </a:r>
            <a:r>
              <a:rPr lang="en-US" altLang="zh-CN" sz="2800" b="1"/>
              <a:t>CMOS</a:t>
            </a:r>
            <a:r>
              <a:rPr lang="zh-CN" altLang="en-US" sz="2800" b="1"/>
              <a:t>主从</a:t>
            </a:r>
            <a:r>
              <a:rPr lang="en-US" altLang="zh-CN" sz="2800" b="1"/>
              <a:t>D</a:t>
            </a:r>
            <a:r>
              <a:rPr lang="zh-CN" altLang="en-US" sz="2800" b="1"/>
              <a:t>触发器 </a:t>
            </a:r>
          </a:p>
        </p:txBody>
      </p:sp>
      <p:sp>
        <p:nvSpPr>
          <p:cNvPr id="80899" name="Text Box 9">
            <a:extLst>
              <a:ext uri="{FF2B5EF4-FFF2-40B4-BE49-F238E27FC236}">
                <a16:creationId xmlns:a16="http://schemas.microsoft.com/office/drawing/2014/main" id="{86496670-2250-CC45-8DC2-2CFDFFC78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7086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由两个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CMOS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钟控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触发器构成，下图是带有异步置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置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输入的主从</a:t>
            </a:r>
            <a:r>
              <a:rPr lang="en-US" altLang="zh-CN" sz="2200" b="1">
                <a:solidFill>
                  <a:srgbClr val="0066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200" b="1">
                <a:solidFill>
                  <a:srgbClr val="006600"/>
                </a:solidFill>
                <a:ea typeface="宋体" panose="02010600030101010101" pitchFamily="2" charset="-122"/>
              </a:rPr>
              <a:t>触发器逻辑图。 </a:t>
            </a:r>
          </a:p>
        </p:txBody>
      </p:sp>
      <p:graphicFrame>
        <p:nvGraphicFramePr>
          <p:cNvPr id="80900" name="Object 10">
            <a:extLst>
              <a:ext uri="{FF2B5EF4-FFF2-40B4-BE49-F238E27FC236}">
                <a16:creationId xmlns:a16="http://schemas.microsoft.com/office/drawing/2014/main" id="{87CB1AC5-0008-4044-B146-D8FA6F984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895600"/>
          <a:ext cx="716280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r:id="rId3" imgW="54622700" imgH="22936200" progId="Visio.Drawing.6">
                  <p:embed/>
                </p:oleObj>
              </mc:Choice>
              <mc:Fallback>
                <p:oleObj r:id="rId3" imgW="54622700" imgH="229362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7162800" cy="32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11">
            <a:extLst>
              <a:ext uri="{FF2B5EF4-FFF2-40B4-BE49-F238E27FC236}">
                <a16:creationId xmlns:a16="http://schemas.microsoft.com/office/drawing/2014/main" id="{12D3EC9E-453D-134D-8203-2C64EA70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6172200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CMOS</a:t>
            </a:r>
            <a:r>
              <a:rPr lang="zh-CN" altLang="en-US" sz="1800">
                <a:ea typeface="宋体" panose="02010600030101010101" pitchFamily="2" charset="-122"/>
              </a:rPr>
              <a:t>主从</a:t>
            </a:r>
            <a:r>
              <a:rPr lang="en-US" altLang="zh-CN" sz="1800">
                <a:ea typeface="宋体" panose="02010600030101010101" pitchFamily="2" charset="-122"/>
              </a:rPr>
              <a:t>D</a:t>
            </a:r>
            <a:r>
              <a:rPr lang="zh-CN" altLang="en-US" sz="1800">
                <a:ea typeface="宋体" panose="02010600030101010101" pitchFamily="2" charset="-122"/>
              </a:rPr>
              <a:t>触发器</a:t>
            </a: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263214D5-B4C3-3249-AB42-9092578562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4.7 CMOS</a:t>
            </a:r>
            <a:r>
              <a:rPr lang="zh-CN" altLang="en-US" sz="3600" b="1"/>
              <a:t>触发器</a:t>
            </a:r>
            <a:r>
              <a:rPr lang="zh-CN" altLang="en-US"/>
              <a:t> </a:t>
            </a:r>
          </a:p>
        </p:txBody>
      </p:sp>
      <p:pic>
        <p:nvPicPr>
          <p:cNvPr id="81922" name="Picture 7">
            <a:extLst>
              <a:ext uri="{FF2B5EF4-FFF2-40B4-BE49-F238E27FC236}">
                <a16:creationId xmlns:a16="http://schemas.microsoft.com/office/drawing/2014/main" id="{BFF5321A-FB57-3E4C-ACE2-E9DF9322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4864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8">
            <a:extLst>
              <a:ext uri="{FF2B5EF4-FFF2-40B4-BE49-F238E27FC236}">
                <a16:creationId xmlns:a16="http://schemas.microsoft.com/office/drawing/2014/main" id="{403C263A-EA7A-6649-A8E9-49E29D03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417638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/>
              <a:t>二 </a:t>
            </a:r>
            <a:r>
              <a:rPr lang="en-US" altLang="zh-CN" sz="2800" b="1"/>
              <a:t>CMOS</a:t>
            </a:r>
            <a:r>
              <a:rPr lang="zh-CN" altLang="en-US" sz="2800" b="1"/>
              <a:t>主从</a:t>
            </a:r>
            <a:r>
              <a:rPr lang="en-US" altLang="zh-CN" sz="2800" b="1"/>
              <a:t>D</a:t>
            </a:r>
            <a:r>
              <a:rPr lang="zh-CN" altLang="en-US" sz="2800" b="1"/>
              <a:t>触发器 </a:t>
            </a:r>
          </a:p>
        </p:txBody>
      </p:sp>
      <p:graphicFrame>
        <p:nvGraphicFramePr>
          <p:cNvPr id="81924" name="Object 9">
            <a:extLst>
              <a:ext uri="{FF2B5EF4-FFF2-40B4-BE49-F238E27FC236}">
                <a16:creationId xmlns:a16="http://schemas.microsoft.com/office/drawing/2014/main" id="{C46E5169-5CD4-A247-AB73-8AC9F8526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1925"/>
          <a:ext cx="38862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r:id="rId4" imgW="54622700" imgH="22936200" progId="Visio.Drawing.6">
                  <p:embed/>
                </p:oleObj>
              </mc:Choice>
              <mc:Fallback>
                <p:oleObj r:id="rId4" imgW="54622700" imgH="2293620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1925"/>
                        <a:ext cx="38862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1C3F6131-DBD8-F346-A25C-6731E1B9F3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4.7 CMOS</a:t>
            </a:r>
            <a:r>
              <a:rPr lang="zh-CN" altLang="en-US" sz="3600" b="1"/>
              <a:t>触发器</a:t>
            </a:r>
            <a:r>
              <a:rPr lang="zh-CN" altLang="en-US"/>
              <a:t> </a:t>
            </a:r>
          </a:p>
        </p:txBody>
      </p:sp>
      <p:sp>
        <p:nvSpPr>
          <p:cNvPr id="82946" name="Rectangle 7">
            <a:extLst>
              <a:ext uri="{FF2B5EF4-FFF2-40B4-BE49-F238E27FC236}">
                <a16:creationId xmlns:a16="http://schemas.microsoft.com/office/drawing/2014/main" id="{E647C257-7FB4-D648-85B9-77D578F4BB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2133600"/>
            <a:ext cx="6513513" cy="2971800"/>
          </a:xfrm>
          <a:noFill/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800" b="1"/>
              <a:t>异步置</a:t>
            </a:r>
            <a:r>
              <a:rPr lang="en-US" altLang="zh-CN" sz="2800" b="1"/>
              <a:t>0</a:t>
            </a:r>
            <a:r>
              <a:rPr lang="zh-CN" altLang="en-US" sz="2800" b="1"/>
              <a:t>置</a:t>
            </a:r>
            <a:r>
              <a:rPr lang="en-US" altLang="zh-CN" sz="2800" b="1"/>
              <a:t>1</a:t>
            </a:r>
            <a:r>
              <a:rPr lang="zh-CN" altLang="en-US" sz="2800" b="1"/>
              <a:t>信号是高电平有效；</a:t>
            </a:r>
          </a:p>
          <a:p>
            <a:pPr eaLnBrk="1" hangingPunct="1">
              <a:spcAft>
                <a:spcPct val="30000"/>
              </a:spcAft>
            </a:pPr>
            <a:r>
              <a:rPr lang="zh-CN" altLang="en-US" sz="2800" b="1"/>
              <a:t>状态翻转的时刻是时钟的上升沿；</a:t>
            </a:r>
          </a:p>
          <a:p>
            <a:pPr eaLnBrk="1" hangingPunct="1">
              <a:spcAft>
                <a:spcPct val="30000"/>
              </a:spcAft>
            </a:pPr>
            <a:r>
              <a:rPr lang="zh-CN" altLang="en-US" sz="2800" b="1"/>
              <a:t>不存在一次翻转现象，边沿触发</a:t>
            </a:r>
            <a:r>
              <a:rPr lang="en-US" altLang="zh-CN" sz="2800" b="1"/>
              <a:t>，</a:t>
            </a:r>
            <a:r>
              <a:rPr lang="zh-CN" altLang="en-US" sz="2800" b="1"/>
              <a:t>输出由</a:t>
            </a:r>
            <a:r>
              <a:rPr lang="en-US" altLang="zh-CN" sz="2800" b="1"/>
              <a:t>CP</a:t>
            </a:r>
            <a:r>
              <a:rPr lang="zh-CN" altLang="en-US" sz="2800" b="1"/>
              <a:t>上升沿时刻的输入信号决定。</a:t>
            </a:r>
          </a:p>
        </p:txBody>
      </p:sp>
      <p:sp>
        <p:nvSpPr>
          <p:cNvPr id="82947" name="Text Box 8">
            <a:extLst>
              <a:ext uri="{FF2B5EF4-FFF2-40B4-BE49-F238E27FC236}">
                <a16:creationId xmlns:a16="http://schemas.microsoft.com/office/drawing/2014/main" id="{9AFBA719-4474-3347-B70A-2D34D5A00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417638"/>
            <a:ext cx="4543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/>
              <a:t>二 </a:t>
            </a:r>
            <a:r>
              <a:rPr lang="en-US" altLang="zh-CN" sz="2800" b="1"/>
              <a:t>CMOS</a:t>
            </a:r>
            <a:r>
              <a:rPr lang="zh-CN" altLang="en-US" sz="2800" b="1"/>
              <a:t>主从</a:t>
            </a:r>
            <a:r>
              <a:rPr lang="en-US" altLang="zh-CN" sz="2800" b="1"/>
              <a:t>D</a:t>
            </a:r>
            <a:r>
              <a:rPr lang="zh-CN" altLang="en-US" sz="2800" b="1"/>
              <a:t>触发器特点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3E055F6E-9382-5F4E-A258-0A05AE38F4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4.8 </a:t>
            </a:r>
            <a:r>
              <a:rPr lang="zh-CN" altLang="en-US" sz="4000" b="1"/>
              <a:t>集成触发器的选用和参数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4525BA07-8D53-0B48-8746-62F3660B06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逻辑功能的选择 </a:t>
            </a:r>
          </a:p>
          <a:p>
            <a:pPr lvl="1" eaLnBrk="1" hangingPunct="1"/>
            <a:r>
              <a:rPr lang="en-US" altLang="zh-CN" sz="2400" b="1"/>
              <a:t>D</a:t>
            </a:r>
            <a:r>
              <a:rPr lang="zh-CN" altLang="en-US" sz="2400" b="1"/>
              <a:t>触发器</a:t>
            </a:r>
            <a:r>
              <a:rPr lang="en-US" altLang="zh-CN" sz="2400" b="1"/>
              <a:t>: </a:t>
            </a:r>
            <a:r>
              <a:rPr lang="zh-CN" altLang="en-US" sz="2000" b="1"/>
              <a:t>单端输入</a:t>
            </a:r>
          </a:p>
          <a:p>
            <a:pPr lvl="1" eaLnBrk="1" hangingPunct="1"/>
            <a:r>
              <a:rPr lang="en-US" altLang="zh-CN" sz="2400" b="1"/>
              <a:t>JK</a:t>
            </a:r>
            <a:r>
              <a:rPr lang="zh-CN" altLang="en-US" sz="2400" b="1"/>
              <a:t>触发器</a:t>
            </a:r>
            <a:r>
              <a:rPr lang="en-US" altLang="zh-CN" sz="2400" b="1"/>
              <a:t>: </a:t>
            </a:r>
            <a:r>
              <a:rPr lang="zh-CN" altLang="en-US" sz="2000" b="1"/>
              <a:t>双端输入</a:t>
            </a:r>
          </a:p>
          <a:p>
            <a:pPr eaLnBrk="1" hangingPunct="1"/>
            <a:r>
              <a:rPr lang="zh-CN" altLang="en-US" b="1"/>
              <a:t>触发方式的选择 </a:t>
            </a:r>
          </a:p>
          <a:p>
            <a:pPr lvl="1" eaLnBrk="1" hangingPunct="1"/>
            <a:r>
              <a:rPr lang="zh-CN" altLang="en-US" sz="2400" b="1"/>
              <a:t>电平触发</a:t>
            </a:r>
          </a:p>
          <a:p>
            <a:pPr lvl="1" eaLnBrk="1" hangingPunct="1"/>
            <a:r>
              <a:rPr lang="zh-CN" altLang="en-US" sz="2400" b="1"/>
              <a:t>边沿触发</a:t>
            </a:r>
          </a:p>
          <a:p>
            <a:pPr lvl="2" eaLnBrk="1" hangingPunct="1"/>
            <a:r>
              <a:rPr lang="zh-CN" altLang="en-US" sz="2000" b="1"/>
              <a:t>主从触发器</a:t>
            </a:r>
          </a:p>
          <a:p>
            <a:pPr lvl="2" eaLnBrk="1" hangingPunct="1"/>
            <a:r>
              <a:rPr lang="zh-CN" altLang="en-US" sz="2000" b="1"/>
              <a:t>上升沿触发、下降沿触发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F1A0F8B3-B5F3-4447-9DE8-C14117320A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4.8 </a:t>
            </a:r>
            <a:r>
              <a:rPr lang="zh-CN" altLang="en-US" sz="4000" b="1"/>
              <a:t>集成触发器的选用和参数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A3EAB21F-D6F7-7D40-A88A-BC3968BDFA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71600"/>
            <a:ext cx="5370512" cy="4684713"/>
          </a:xfrm>
        </p:spPr>
        <p:txBody>
          <a:bodyPr/>
          <a:lstStyle/>
          <a:p>
            <a:pPr eaLnBrk="1" hangingPunct="1"/>
            <a:r>
              <a:rPr lang="zh-CN" altLang="en-US" sz="2800" b="1"/>
              <a:t>触发器的参数 </a:t>
            </a:r>
          </a:p>
          <a:p>
            <a:pPr lvl="1" eaLnBrk="1" hangingPunct="1"/>
            <a:r>
              <a:rPr lang="zh-CN" altLang="en-US" sz="2400" b="1"/>
              <a:t>直流参数</a:t>
            </a:r>
          </a:p>
          <a:p>
            <a:pPr lvl="2" algn="just" eaLnBrk="1" fontAlgn="b" hangingPunct="1">
              <a:lnSpc>
                <a:spcPct val="140000"/>
              </a:lnSpc>
              <a:spcAft>
                <a:spcPct val="10000"/>
              </a:spcAft>
            </a:pPr>
            <a:r>
              <a:rPr lang="zh-CN" altLang="en-US" sz="2000" b="1"/>
              <a:t>输出高电平</a:t>
            </a:r>
            <a:r>
              <a:rPr lang="zh-CN" altLang="en-US" sz="2000" b="1">
                <a:cs typeface="Times New Roman" panose="02020603050405020304" pitchFamily="18" charset="0"/>
              </a:rPr>
              <a:t>  </a:t>
            </a:r>
            <a:r>
              <a:rPr lang="en-US" altLang="zh-CN" sz="2000" b="1" i="1">
                <a:ea typeface="宋体" panose="02010600030101010101" pitchFamily="2" charset="-122"/>
              </a:rPr>
              <a:t>V</a:t>
            </a:r>
            <a:r>
              <a:rPr lang="en-US" altLang="zh-CN" sz="2000" b="1" baseline="-30000">
                <a:cs typeface="Times New Roman" panose="02020603050405020304" pitchFamily="18" charset="0"/>
              </a:rPr>
              <a:t>OH</a:t>
            </a:r>
            <a:endParaRPr lang="en-US" altLang="zh-CN" sz="2000" b="1"/>
          </a:p>
          <a:p>
            <a:pPr lvl="2" algn="just" eaLnBrk="1" fontAlgn="b" hangingPunct="1">
              <a:lnSpc>
                <a:spcPct val="140000"/>
              </a:lnSpc>
              <a:spcAft>
                <a:spcPct val="10000"/>
              </a:spcAft>
            </a:pPr>
            <a:r>
              <a:rPr lang="zh-CN" altLang="en-US" sz="2000" b="1"/>
              <a:t>输出低电平</a:t>
            </a:r>
            <a:r>
              <a:rPr lang="zh-CN" altLang="en-US" sz="2000" b="1">
                <a:cs typeface="Times New Roman" panose="02020603050405020304" pitchFamily="18" charset="0"/>
              </a:rPr>
              <a:t>  </a:t>
            </a:r>
            <a:r>
              <a:rPr lang="en-US" altLang="zh-CN" sz="2000" b="1" i="1"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cs typeface="Times New Roman" panose="02020603050405020304" pitchFamily="18" charset="0"/>
              </a:rPr>
              <a:t>OL</a:t>
            </a:r>
            <a:endParaRPr lang="en-US" altLang="zh-CN" sz="2000" b="1"/>
          </a:p>
          <a:p>
            <a:pPr lvl="2" algn="just" eaLnBrk="1" fontAlgn="b" hangingPunct="1">
              <a:lnSpc>
                <a:spcPct val="140000"/>
              </a:lnSpc>
              <a:spcAft>
                <a:spcPct val="10000"/>
              </a:spcAft>
            </a:pPr>
            <a:r>
              <a:rPr lang="zh-CN" altLang="en-US" sz="2000" b="1"/>
              <a:t>输入高电平</a:t>
            </a:r>
            <a:r>
              <a:rPr lang="en-US" altLang="zh-CN" sz="2000" b="1">
                <a:cs typeface="Times New Roman" panose="02020603050405020304" pitchFamily="18" charset="0"/>
              </a:rPr>
              <a:t>(</a:t>
            </a:r>
            <a:r>
              <a:rPr lang="zh-CN" altLang="en-US" sz="2000" b="1"/>
              <a:t>开门电平</a:t>
            </a:r>
            <a:r>
              <a:rPr lang="en-US" altLang="zh-CN" sz="2000" b="1">
                <a:cs typeface="Times New Roman" panose="02020603050405020304" pitchFamily="18" charset="0"/>
              </a:rPr>
              <a:t>) </a:t>
            </a:r>
            <a:r>
              <a:rPr lang="en-US" altLang="zh-CN" sz="2000" b="1" i="1"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cs typeface="Times New Roman" panose="02020603050405020304" pitchFamily="18" charset="0"/>
              </a:rPr>
              <a:t>ON</a:t>
            </a:r>
            <a:endParaRPr lang="en-US" altLang="zh-CN" sz="2000" b="1"/>
          </a:p>
          <a:p>
            <a:pPr lvl="2" algn="just" eaLnBrk="1" fontAlgn="b" hangingPunct="1">
              <a:lnSpc>
                <a:spcPct val="140000"/>
              </a:lnSpc>
              <a:spcAft>
                <a:spcPct val="10000"/>
              </a:spcAft>
            </a:pPr>
            <a:r>
              <a:rPr lang="zh-CN" altLang="en-US" sz="2000" b="1"/>
              <a:t>输入低电平</a:t>
            </a:r>
            <a:r>
              <a:rPr lang="en-US" altLang="zh-CN" sz="2000" b="1">
                <a:cs typeface="Times New Roman" panose="02020603050405020304" pitchFamily="18" charset="0"/>
              </a:rPr>
              <a:t>(</a:t>
            </a:r>
            <a:r>
              <a:rPr lang="zh-CN" altLang="en-US" sz="2000" b="1"/>
              <a:t>关门电平</a:t>
            </a:r>
            <a:r>
              <a:rPr lang="en-US" altLang="zh-CN" sz="2000" b="1">
                <a:cs typeface="Times New Roman" panose="02020603050405020304" pitchFamily="18" charset="0"/>
              </a:rPr>
              <a:t>) </a:t>
            </a:r>
            <a:r>
              <a:rPr lang="en-US" altLang="zh-CN" sz="2000" b="1" i="1"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cs typeface="Times New Roman" panose="02020603050405020304" pitchFamily="18" charset="0"/>
              </a:rPr>
              <a:t>OFF</a:t>
            </a:r>
            <a:endParaRPr lang="en-US" altLang="zh-CN" sz="2000" b="1"/>
          </a:p>
          <a:p>
            <a:pPr lvl="2" algn="just" eaLnBrk="1" fontAlgn="b" hangingPunct="1">
              <a:lnSpc>
                <a:spcPct val="140000"/>
              </a:lnSpc>
              <a:spcAft>
                <a:spcPct val="10000"/>
              </a:spcAft>
            </a:pPr>
            <a:r>
              <a:rPr lang="zh-CN" altLang="en-US" sz="2000" b="1"/>
              <a:t>低电平输入电流</a:t>
            </a:r>
            <a:r>
              <a:rPr lang="en-US" altLang="zh-CN" sz="2000" b="1">
                <a:cs typeface="Times New Roman" panose="02020603050405020304" pitchFamily="18" charset="0"/>
              </a:rPr>
              <a:t>(</a:t>
            </a:r>
            <a:r>
              <a:rPr lang="zh-CN" altLang="en-US" sz="2000" b="1"/>
              <a:t>输入短路电流</a:t>
            </a:r>
            <a:r>
              <a:rPr lang="en-US" altLang="zh-CN" sz="2000" b="1">
                <a:cs typeface="Times New Roman" panose="02020603050405020304" pitchFamily="18" charset="0"/>
              </a:rPr>
              <a:t>) </a:t>
            </a:r>
            <a:r>
              <a:rPr lang="en-US" altLang="zh-CN" sz="2000" b="1" i="1">
                <a:cs typeface="Times New Roman" panose="02020603050405020304" pitchFamily="18" charset="0"/>
              </a:rPr>
              <a:t>I</a:t>
            </a:r>
            <a:r>
              <a:rPr lang="en-US" altLang="zh-CN" sz="2000" b="1" baseline="-30000">
                <a:cs typeface="Times New Roman" panose="02020603050405020304" pitchFamily="18" charset="0"/>
              </a:rPr>
              <a:t>iL</a:t>
            </a:r>
            <a:endParaRPr lang="en-US" altLang="zh-CN" sz="2000" b="1"/>
          </a:p>
          <a:p>
            <a:pPr lvl="2" algn="just" eaLnBrk="1" fontAlgn="b" hangingPunct="1">
              <a:lnSpc>
                <a:spcPct val="140000"/>
              </a:lnSpc>
              <a:spcAft>
                <a:spcPct val="10000"/>
              </a:spcAft>
            </a:pPr>
            <a:r>
              <a:rPr lang="zh-CN" altLang="en-US" sz="2000" b="1"/>
              <a:t>高电平输入电流</a:t>
            </a:r>
            <a:r>
              <a:rPr lang="en-US" altLang="zh-CN" sz="2000" b="1">
                <a:cs typeface="Times New Roman" panose="02020603050405020304" pitchFamily="18" charset="0"/>
              </a:rPr>
              <a:t>(</a:t>
            </a:r>
            <a:r>
              <a:rPr lang="zh-CN" altLang="en-US" sz="2000" b="1"/>
              <a:t>交叉漏电流</a:t>
            </a:r>
            <a:r>
              <a:rPr lang="en-US" altLang="zh-CN" sz="2000" b="1">
                <a:cs typeface="Times New Roman" panose="02020603050405020304" pitchFamily="18" charset="0"/>
              </a:rPr>
              <a:t>) </a:t>
            </a:r>
            <a:r>
              <a:rPr lang="en-US" altLang="zh-CN" sz="2000" b="1" i="1">
                <a:cs typeface="Times New Roman" panose="02020603050405020304" pitchFamily="18" charset="0"/>
              </a:rPr>
              <a:t>I</a:t>
            </a:r>
            <a:r>
              <a:rPr lang="en-US" altLang="zh-CN" sz="2000" b="1" baseline="-30000">
                <a:cs typeface="Times New Roman" panose="02020603050405020304" pitchFamily="18" charset="0"/>
              </a:rPr>
              <a:t>iH</a:t>
            </a:r>
            <a:endParaRPr lang="en-US" altLang="zh-CN" sz="2000" b="1"/>
          </a:p>
          <a:p>
            <a:pPr lvl="2" algn="just" eaLnBrk="1" fontAlgn="b" hangingPunct="1">
              <a:lnSpc>
                <a:spcPct val="140000"/>
              </a:lnSpc>
              <a:spcAft>
                <a:spcPct val="10000"/>
              </a:spcAft>
            </a:pPr>
            <a:r>
              <a:rPr lang="zh-CN" altLang="en-US" sz="2000" b="1"/>
              <a:t>电源电流</a:t>
            </a:r>
            <a:r>
              <a:rPr lang="en-US" altLang="zh-CN" sz="2000" b="1">
                <a:cs typeface="Times New Roman" panose="02020603050405020304" pitchFamily="18" charset="0"/>
              </a:rPr>
              <a:t>(</a:t>
            </a:r>
            <a:r>
              <a:rPr lang="zh-CN" altLang="en-US" sz="2000" b="1"/>
              <a:t>功耗</a:t>
            </a:r>
            <a:r>
              <a:rPr lang="en-US" altLang="zh-CN" sz="2000" b="1">
                <a:cs typeface="Times New Roman" panose="02020603050405020304" pitchFamily="18" charset="0"/>
              </a:rPr>
              <a:t>) </a:t>
            </a:r>
            <a:r>
              <a:rPr lang="en-US" altLang="zh-CN" sz="2000" b="1" i="1">
                <a:cs typeface="Times New Roman" panose="02020603050405020304" pitchFamily="18" charset="0"/>
              </a:rPr>
              <a:t>I</a:t>
            </a:r>
            <a:r>
              <a:rPr lang="en-US" altLang="zh-CN" sz="2000" b="1" baseline="-30000">
                <a:cs typeface="Times New Roman" panose="02020603050405020304" pitchFamily="18" charset="0"/>
              </a:rPr>
              <a:t>CC</a:t>
            </a:r>
            <a:endParaRPr lang="en-US" altLang="zh-CN" sz="2000" b="1"/>
          </a:p>
        </p:txBody>
      </p:sp>
      <p:pic>
        <p:nvPicPr>
          <p:cNvPr id="84995" name="Picture 4">
            <a:extLst>
              <a:ext uri="{FF2B5EF4-FFF2-40B4-BE49-F238E27FC236}">
                <a16:creationId xmlns:a16="http://schemas.microsoft.com/office/drawing/2014/main" id="{FDC10CA2-AB85-0B47-B091-444F29CC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33528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EE722EF-49DE-2443-99A0-B627F85A5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4.3 </a:t>
            </a:r>
            <a:r>
              <a:rPr lang="zh-CN" altLang="en-US" sz="3600" b="1"/>
              <a:t>基本</a:t>
            </a:r>
            <a:r>
              <a:rPr lang="en-US" altLang="zh-CN" sz="3600" b="1"/>
              <a:t>RS</a:t>
            </a:r>
            <a:r>
              <a:rPr lang="zh-CN" altLang="en-US" sz="3600" b="1"/>
              <a:t>触发器</a:t>
            </a:r>
            <a:r>
              <a:rPr lang="en-US" altLang="zh-CN" sz="2800" b="1"/>
              <a:t>(</a:t>
            </a:r>
            <a:r>
              <a:rPr lang="zh-CN" altLang="en-US" sz="2800" b="1"/>
              <a:t>电位型触发器</a:t>
            </a:r>
            <a:r>
              <a:rPr lang="en-US" altLang="zh-CN" sz="2800" b="1"/>
              <a:t>)</a:t>
            </a:r>
          </a:p>
        </p:txBody>
      </p:sp>
      <p:grpSp>
        <p:nvGrpSpPr>
          <p:cNvPr id="21506" name="Group 3">
            <a:extLst>
              <a:ext uri="{FF2B5EF4-FFF2-40B4-BE49-F238E27FC236}">
                <a16:creationId xmlns:a16="http://schemas.microsoft.com/office/drawing/2014/main" id="{15216181-D470-224A-A8A9-E46BDF1813DF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2271713"/>
            <a:ext cx="2593975" cy="2700337"/>
            <a:chOff x="3792" y="2352"/>
            <a:chExt cx="1634" cy="1701"/>
          </a:xfrm>
        </p:grpSpPr>
        <p:sp>
          <p:nvSpPr>
            <p:cNvPr id="21530" name="Rectangle 4">
              <a:extLst>
                <a:ext uri="{FF2B5EF4-FFF2-40B4-BE49-F238E27FC236}">
                  <a16:creationId xmlns:a16="http://schemas.microsoft.com/office/drawing/2014/main" id="{B3E92D50-C5F1-0C45-B4C7-4C0C7F1E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1531" name="Line 5">
              <a:extLst>
                <a:ext uri="{FF2B5EF4-FFF2-40B4-BE49-F238E27FC236}">
                  <a16:creationId xmlns:a16="http://schemas.microsoft.com/office/drawing/2014/main" id="{1E2A72B9-B438-BB4B-993A-D3BFC4E9D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Line 6">
              <a:extLst>
                <a:ext uri="{FF2B5EF4-FFF2-40B4-BE49-F238E27FC236}">
                  <a16:creationId xmlns:a16="http://schemas.microsoft.com/office/drawing/2014/main" id="{4AC18B04-2B84-E54B-9B0B-3B10ECD0E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33" name="Object 7">
              <a:extLst>
                <a:ext uri="{FF2B5EF4-FFF2-40B4-BE49-F238E27FC236}">
                  <a16:creationId xmlns:a16="http://schemas.microsoft.com/office/drawing/2014/main" id="{03590311-AF11-E248-AB21-D524C41480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8" y="3845"/>
            <a:ext cx="155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9" name="Equation" r:id="rId3" imgW="30721300" imgH="4102100" progId="Equation.3">
                    <p:embed/>
                  </p:oleObj>
                </mc:Choice>
                <mc:Fallback>
                  <p:oleObj name="Equation" r:id="rId3" imgW="30721300" imgH="410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3845"/>
                          <a:ext cx="155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8">
              <a:extLst>
                <a:ext uri="{FF2B5EF4-FFF2-40B4-BE49-F238E27FC236}">
                  <a16:creationId xmlns:a16="http://schemas.microsoft.com/office/drawing/2014/main" id="{EED5F7B8-1028-4F4C-A9FA-2A7A6F4A5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" y="2352"/>
            <a:ext cx="13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0" name="Equation" r:id="rId5" imgW="28092400" imgH="5854700" progId="Equation.3">
                    <p:embed/>
                  </p:oleObj>
                </mc:Choice>
                <mc:Fallback>
                  <p:oleObj name="Equation" r:id="rId5" imgW="28092400" imgH="5854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352"/>
                          <a:ext cx="13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5" name="Oval 9">
              <a:extLst>
                <a:ext uri="{FF2B5EF4-FFF2-40B4-BE49-F238E27FC236}">
                  <a16:creationId xmlns:a16="http://schemas.microsoft.com/office/drawing/2014/main" id="{4DB99AFB-0A0F-C146-B91F-90ED3522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6" name="Rectangle 10">
              <a:extLst>
                <a:ext uri="{FF2B5EF4-FFF2-40B4-BE49-F238E27FC236}">
                  <a16:creationId xmlns:a16="http://schemas.microsoft.com/office/drawing/2014/main" id="{C62D8762-873D-9E4C-94C5-752322B07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1537" name="Line 11">
              <a:extLst>
                <a:ext uri="{FF2B5EF4-FFF2-40B4-BE49-F238E27FC236}">
                  <a16:creationId xmlns:a16="http://schemas.microsoft.com/office/drawing/2014/main" id="{C83EDDE4-277E-3442-BCD9-0AE3A7B3D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3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8" name="Oval 12">
              <a:extLst>
                <a:ext uri="{FF2B5EF4-FFF2-40B4-BE49-F238E27FC236}">
                  <a16:creationId xmlns:a16="http://schemas.microsoft.com/office/drawing/2014/main" id="{7740E86D-CBF9-B147-BB8A-C653782D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9" name="Line 13">
              <a:extLst>
                <a:ext uri="{FF2B5EF4-FFF2-40B4-BE49-F238E27FC236}">
                  <a16:creationId xmlns:a16="http://schemas.microsoft.com/office/drawing/2014/main" id="{B2A9F879-142A-DF4B-BED7-A096B6BC5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735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14">
              <a:extLst>
                <a:ext uri="{FF2B5EF4-FFF2-40B4-BE49-F238E27FC236}">
                  <a16:creationId xmlns:a16="http://schemas.microsoft.com/office/drawing/2014/main" id="{1A1E8BE6-7D7A-8C45-8555-E257E3630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1" name="Line 15">
              <a:extLst>
                <a:ext uri="{FF2B5EF4-FFF2-40B4-BE49-F238E27FC236}">
                  <a16:creationId xmlns:a16="http://schemas.microsoft.com/office/drawing/2014/main" id="{A1A615AF-9D37-6B40-A966-E5C8E5457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3500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2" name="Line 16">
              <a:extLst>
                <a:ext uri="{FF2B5EF4-FFF2-40B4-BE49-F238E27FC236}">
                  <a16:creationId xmlns:a16="http://schemas.microsoft.com/office/drawing/2014/main" id="{9B1A338D-0199-8B4F-A8F1-703F686C5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17">
              <a:extLst>
                <a:ext uri="{FF2B5EF4-FFF2-40B4-BE49-F238E27FC236}">
                  <a16:creationId xmlns:a16="http://schemas.microsoft.com/office/drawing/2014/main" id="{E506508A-7E48-5A4E-A1EC-2F8DF1906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50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Line 18">
              <a:extLst>
                <a:ext uri="{FF2B5EF4-FFF2-40B4-BE49-F238E27FC236}">
                  <a16:creationId xmlns:a16="http://schemas.microsoft.com/office/drawing/2014/main" id="{729D2E90-A850-3E45-91BA-EBD1A133B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5" name="Line 19">
              <a:extLst>
                <a:ext uri="{FF2B5EF4-FFF2-40B4-BE49-F238E27FC236}">
                  <a16:creationId xmlns:a16="http://schemas.microsoft.com/office/drawing/2014/main" id="{1527547E-0E52-A749-B93C-4DE31DA4A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6" name="Line 20">
              <a:extLst>
                <a:ext uri="{FF2B5EF4-FFF2-40B4-BE49-F238E27FC236}">
                  <a16:creationId xmlns:a16="http://schemas.microsoft.com/office/drawing/2014/main" id="{0D537940-A086-DE42-A6CC-A0ED92E46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735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47" name="Object 21">
              <a:extLst>
                <a:ext uri="{FF2B5EF4-FFF2-40B4-BE49-F238E27FC236}">
                  <a16:creationId xmlns:a16="http://schemas.microsoft.com/office/drawing/2014/main" id="{9E25B438-412A-8147-A55A-6377B7A9B2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3" y="3513"/>
            <a:ext cx="91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1" name="Equation" r:id="rId7" imgW="19304000" imgH="5854700" progId="Equation.3">
                    <p:embed/>
                  </p:oleObj>
                </mc:Choice>
                <mc:Fallback>
                  <p:oleObj name="Equation" r:id="rId7" imgW="19304000" imgH="5854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513"/>
                          <a:ext cx="91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8" name="Line 22">
              <a:extLst>
                <a:ext uri="{FF2B5EF4-FFF2-40B4-BE49-F238E27FC236}">
                  <a16:creationId xmlns:a16="http://schemas.microsoft.com/office/drawing/2014/main" id="{A3FC082C-5CDC-194F-90B0-5C7288DC7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07" name="Text Box 23">
            <a:extLst>
              <a:ext uri="{FF2B5EF4-FFF2-40B4-BE49-F238E27FC236}">
                <a16:creationId xmlns:a16="http://schemas.microsoft.com/office/drawing/2014/main" id="{84534929-85E7-5945-9625-57D980333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362075"/>
            <a:ext cx="3754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电路结构和工作原理</a:t>
            </a:r>
          </a:p>
        </p:txBody>
      </p:sp>
      <p:grpSp>
        <p:nvGrpSpPr>
          <p:cNvPr id="21508" name="Group 32">
            <a:extLst>
              <a:ext uri="{FF2B5EF4-FFF2-40B4-BE49-F238E27FC236}">
                <a16:creationId xmlns:a16="http://schemas.microsoft.com/office/drawing/2014/main" id="{6184593B-A6A8-F440-B44C-6C3EAFDB8D8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362200"/>
            <a:ext cx="2514600" cy="2667000"/>
            <a:chOff x="420" y="1056"/>
            <a:chExt cx="1644" cy="1776"/>
          </a:xfrm>
        </p:grpSpPr>
        <p:sp>
          <p:nvSpPr>
            <p:cNvPr id="21511" name="Rectangle 33">
              <a:extLst>
                <a:ext uri="{FF2B5EF4-FFF2-40B4-BE49-F238E27FC236}">
                  <a16:creationId xmlns:a16="http://schemas.microsoft.com/office/drawing/2014/main" id="{346D2969-4EA3-C140-8A54-745D4DD07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665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1512" name="Line 34">
              <a:extLst>
                <a:ext uri="{FF2B5EF4-FFF2-40B4-BE49-F238E27FC236}">
                  <a16:creationId xmlns:a16="http://schemas.microsoft.com/office/drawing/2014/main" id="{70CB985B-DD85-DF44-9229-52966A63E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" y="1936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35">
              <a:extLst>
                <a:ext uri="{FF2B5EF4-FFF2-40B4-BE49-F238E27FC236}">
                  <a16:creationId xmlns:a16="http://schemas.microsoft.com/office/drawing/2014/main" id="{EDF7CFDA-2827-FE46-85C0-23623134C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171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14" name="Object 36">
              <a:extLst>
                <a:ext uri="{FF2B5EF4-FFF2-40B4-BE49-F238E27FC236}">
                  <a16:creationId xmlns:a16="http://schemas.microsoft.com/office/drawing/2014/main" id="{2123AB46-8D96-3941-B68B-4DE986FB81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" y="2580"/>
            <a:ext cx="159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2" name="Equation" r:id="rId9" imgW="31597600" imgH="4978400" progId="Equation.3">
                    <p:embed/>
                  </p:oleObj>
                </mc:Choice>
                <mc:Fallback>
                  <p:oleObj name="Equation" r:id="rId9" imgW="31597600" imgH="49784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2580"/>
                          <a:ext cx="159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37">
              <a:extLst>
                <a:ext uri="{FF2B5EF4-FFF2-40B4-BE49-F238E27FC236}">
                  <a16:creationId xmlns:a16="http://schemas.microsoft.com/office/drawing/2014/main" id="{BD1A4D35-39DD-A849-86FA-0140ACEA0A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" y="1056"/>
            <a:ext cx="13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3" name="Equation" r:id="rId11" imgW="28092400" imgH="5854700" progId="Equation.3">
                    <p:embed/>
                  </p:oleObj>
                </mc:Choice>
                <mc:Fallback>
                  <p:oleObj name="Equation" r:id="rId11" imgW="28092400" imgH="58547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1056"/>
                          <a:ext cx="13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Oval 38">
              <a:extLst>
                <a:ext uri="{FF2B5EF4-FFF2-40B4-BE49-F238E27FC236}">
                  <a16:creationId xmlns:a16="http://schemas.microsoft.com/office/drawing/2014/main" id="{42CCF643-5A43-BC41-98C7-4AE47856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592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Rectangle 39">
              <a:extLst>
                <a:ext uri="{FF2B5EF4-FFF2-40B4-BE49-F238E27FC236}">
                  <a16:creationId xmlns:a16="http://schemas.microsoft.com/office/drawing/2014/main" id="{CEB24F33-2480-8F4A-BFEA-A5E19BB20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665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1518" name="Line 40">
              <a:extLst>
                <a:ext uri="{FF2B5EF4-FFF2-40B4-BE49-F238E27FC236}">
                  <a16:creationId xmlns:a16="http://schemas.microsoft.com/office/drawing/2014/main" id="{8794048D-DD03-7D4A-818A-04D002631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1936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Oval 41">
              <a:extLst>
                <a:ext uri="{FF2B5EF4-FFF2-40B4-BE49-F238E27FC236}">
                  <a16:creationId xmlns:a16="http://schemas.microsoft.com/office/drawing/2014/main" id="{3F9EC12E-60CE-BC45-A5B7-6C5A70AF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1592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Line 42">
              <a:extLst>
                <a:ext uri="{FF2B5EF4-FFF2-40B4-BE49-F238E27FC236}">
                  <a16:creationId xmlns:a16="http://schemas.microsoft.com/office/drawing/2014/main" id="{A6AC1592-9B87-8746-942A-BB1F28414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439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Line 43">
              <a:extLst>
                <a:ext uri="{FF2B5EF4-FFF2-40B4-BE49-F238E27FC236}">
                  <a16:creationId xmlns:a16="http://schemas.microsoft.com/office/drawing/2014/main" id="{AF7E8AEC-97B0-6A4F-A13A-281C56404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" y="1439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2" name="Line 44">
              <a:extLst>
                <a:ext uri="{FF2B5EF4-FFF2-40B4-BE49-F238E27FC236}">
                  <a16:creationId xmlns:a16="http://schemas.microsoft.com/office/drawing/2014/main" id="{97CC326D-8469-C44B-A44A-EA90EEDC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2204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Line 45">
              <a:extLst>
                <a:ext uri="{FF2B5EF4-FFF2-40B4-BE49-F238E27FC236}">
                  <a16:creationId xmlns:a16="http://schemas.microsoft.com/office/drawing/2014/main" id="{DCCAE42F-F179-D342-BF4A-0FAD4CF4F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171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4" name="Line 46">
              <a:extLst>
                <a:ext uri="{FF2B5EF4-FFF2-40B4-BE49-F238E27FC236}">
                  <a16:creationId xmlns:a16="http://schemas.microsoft.com/office/drawing/2014/main" id="{217A0782-0E53-3440-B5FA-BCF339E70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2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Line 47">
              <a:extLst>
                <a:ext uri="{FF2B5EF4-FFF2-40B4-BE49-F238E27FC236}">
                  <a16:creationId xmlns:a16="http://schemas.microsoft.com/office/drawing/2014/main" id="{B4C0F9B6-8FFE-A241-836A-C27E5A70C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1936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6" name="Line 48">
              <a:extLst>
                <a:ext uri="{FF2B5EF4-FFF2-40B4-BE49-F238E27FC236}">
                  <a16:creationId xmlns:a16="http://schemas.microsoft.com/office/drawing/2014/main" id="{A3AD45D3-D689-C643-AB7F-DDE49C6E2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3" y="1439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7" name="Line 49">
              <a:extLst>
                <a:ext uri="{FF2B5EF4-FFF2-40B4-BE49-F238E27FC236}">
                  <a16:creationId xmlns:a16="http://schemas.microsoft.com/office/drawing/2014/main" id="{19907661-A512-7846-A5AD-EE9E591D1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1" y="1439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28" name="Object 50">
              <a:extLst>
                <a:ext uri="{FF2B5EF4-FFF2-40B4-BE49-F238E27FC236}">
                  <a16:creationId xmlns:a16="http://schemas.microsoft.com/office/drawing/2014/main" id="{3B691EBD-35CA-104B-A532-9021AEB06E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1" y="2217"/>
            <a:ext cx="91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quation" r:id="rId12" imgW="19304000" imgH="5854700" progId="Equation.3">
                    <p:embed/>
                  </p:oleObj>
                </mc:Choice>
                <mc:Fallback>
                  <p:oleObj name="Equation" r:id="rId12" imgW="19304000" imgH="58547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2217"/>
                          <a:ext cx="91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Line 51">
              <a:extLst>
                <a:ext uri="{FF2B5EF4-FFF2-40B4-BE49-F238E27FC236}">
                  <a16:creationId xmlns:a16="http://schemas.microsoft.com/office/drawing/2014/main" id="{D40B0B62-25B9-074F-96E0-082E3EAFB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1936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09" name="Text Box 52">
            <a:extLst>
              <a:ext uri="{FF2B5EF4-FFF2-40B4-BE49-F238E27FC236}">
                <a16:creationId xmlns:a16="http://schemas.microsoft.com/office/drawing/2014/main" id="{F98B8901-1FFC-154A-8EC0-422EAFD97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53088"/>
            <a:ext cx="3238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由或非门构成的基本</a:t>
            </a:r>
            <a:r>
              <a:rPr lang="en-US" altLang="zh-CN" sz="1800" b="1">
                <a:ea typeface="宋体" panose="02010600030101010101" pitchFamily="2" charset="-122"/>
              </a:rPr>
              <a:t>RS</a:t>
            </a:r>
            <a:r>
              <a:rPr lang="zh-CN" altLang="en-US" sz="1800" b="1"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21510" name="Text Box 53">
            <a:extLst>
              <a:ext uri="{FF2B5EF4-FFF2-40B4-BE49-F238E27FC236}">
                <a16:creationId xmlns:a16="http://schemas.microsoft.com/office/drawing/2014/main" id="{B8C2B7D2-C59A-0141-8604-0C2618D0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653088"/>
            <a:ext cx="3238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由与非门构成的基本</a:t>
            </a:r>
            <a:r>
              <a:rPr lang="en-US" altLang="zh-CN" sz="1800" b="1">
                <a:ea typeface="宋体" panose="02010600030101010101" pitchFamily="2" charset="-122"/>
              </a:rPr>
              <a:t>RS</a:t>
            </a:r>
            <a:r>
              <a:rPr lang="zh-CN" altLang="en-US" sz="1800" b="1">
                <a:ea typeface="宋体" panose="02010600030101010101" pitchFamily="2" charset="-122"/>
              </a:rPr>
              <a:t>触发器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3A09A5B-C82A-B548-A538-E6D21CDCFF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4.8 </a:t>
            </a:r>
            <a:r>
              <a:rPr lang="zh-CN" altLang="en-US" sz="4000" b="1"/>
              <a:t>集成触发器的选用和参数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9761C4C1-2160-C643-BB85-BD20702CA6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295400"/>
            <a:ext cx="5370512" cy="51054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触发器的参数</a:t>
            </a:r>
            <a:r>
              <a:rPr lang="zh-CN" altLang="en-US" b="1"/>
              <a:t> </a:t>
            </a:r>
          </a:p>
          <a:p>
            <a:pPr lvl="1" eaLnBrk="1" hangingPunct="1"/>
            <a:r>
              <a:rPr lang="zh-CN" altLang="en-US" sz="2400" b="1"/>
              <a:t>时间参数</a:t>
            </a:r>
          </a:p>
          <a:p>
            <a:pPr lvl="2" algn="just" eaLnBrk="1" fontAlgn="b" hangingPunct="1">
              <a:lnSpc>
                <a:spcPct val="13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b="1">
                <a:cs typeface="Times New Roman" panose="02020603050405020304" pitchFamily="18" charset="0"/>
              </a:rPr>
              <a:t>1. </a:t>
            </a:r>
            <a:r>
              <a:rPr lang="zh-CN" altLang="en-US" b="1"/>
              <a:t>输入信号的时间参数</a:t>
            </a:r>
          </a:p>
          <a:p>
            <a:pPr lvl="3" algn="just" eaLnBrk="1" fontAlgn="b" hangingPunct="1">
              <a:lnSpc>
                <a:spcPct val="130000"/>
              </a:lnSpc>
              <a:spcAft>
                <a:spcPct val="10000"/>
              </a:spcAft>
            </a:pPr>
            <a:r>
              <a:rPr lang="zh-CN" altLang="en-US" b="1"/>
              <a:t>建立时间</a:t>
            </a:r>
            <a:r>
              <a:rPr lang="en-US" altLang="zh-CN" b="1" i="1"/>
              <a:t>t</a:t>
            </a:r>
            <a:r>
              <a:rPr lang="en-US" altLang="zh-CN" b="1" baseline="-25000"/>
              <a:t>su</a:t>
            </a:r>
            <a:endParaRPr lang="en-US" altLang="zh-CN" b="1"/>
          </a:p>
          <a:p>
            <a:pPr lvl="3" algn="just" eaLnBrk="1" fontAlgn="b" hangingPunct="1">
              <a:lnSpc>
                <a:spcPct val="130000"/>
              </a:lnSpc>
              <a:spcAft>
                <a:spcPct val="10000"/>
              </a:spcAft>
            </a:pPr>
            <a:r>
              <a:rPr lang="zh-CN" altLang="en-US" b="1"/>
              <a:t>保持时间</a:t>
            </a:r>
            <a:r>
              <a:rPr lang="en-US" altLang="zh-CN" b="1" i="1"/>
              <a:t>t</a:t>
            </a:r>
            <a:r>
              <a:rPr lang="en-US" altLang="zh-CN" b="1" baseline="-25000"/>
              <a:t>h</a:t>
            </a:r>
            <a:endParaRPr lang="en-US" altLang="zh-CN" b="1"/>
          </a:p>
          <a:p>
            <a:pPr lvl="2" algn="just" eaLnBrk="1" fontAlgn="b" hangingPunct="1">
              <a:lnSpc>
                <a:spcPct val="13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b="1">
                <a:cs typeface="Times New Roman" panose="02020603050405020304" pitchFamily="18" charset="0"/>
              </a:rPr>
              <a:t>2. </a:t>
            </a:r>
            <a:r>
              <a:rPr lang="zh-CN" altLang="en-US" b="1"/>
              <a:t>时钟信号的时间参数</a:t>
            </a:r>
          </a:p>
          <a:p>
            <a:pPr lvl="3" algn="just" eaLnBrk="1" fontAlgn="b" hangingPunct="1">
              <a:lnSpc>
                <a:spcPct val="130000"/>
              </a:lnSpc>
              <a:spcAft>
                <a:spcPct val="10000"/>
              </a:spcAft>
            </a:pPr>
            <a:r>
              <a:rPr lang="zh-CN" altLang="en-US" b="1"/>
              <a:t>时钟高电平宽度 </a:t>
            </a:r>
            <a:r>
              <a:rPr lang="en-US" altLang="zh-CN" b="1" i="1"/>
              <a:t>t</a:t>
            </a:r>
            <a:r>
              <a:rPr lang="en-US" altLang="zh-CN" b="1" baseline="-25000"/>
              <a:t>WH</a:t>
            </a:r>
          </a:p>
          <a:p>
            <a:pPr lvl="3" algn="just" eaLnBrk="1" fontAlgn="b" hangingPunct="1">
              <a:lnSpc>
                <a:spcPct val="130000"/>
              </a:lnSpc>
              <a:spcAft>
                <a:spcPct val="10000"/>
              </a:spcAft>
            </a:pPr>
            <a:r>
              <a:rPr lang="zh-CN" altLang="en-US" b="1"/>
              <a:t>时钟低电平宽度 </a:t>
            </a:r>
            <a:r>
              <a:rPr lang="en-US" altLang="zh-CN" b="1" i="1"/>
              <a:t>t</a:t>
            </a:r>
            <a:r>
              <a:rPr lang="en-US" altLang="zh-CN" b="1" baseline="-25000"/>
              <a:t>WL</a:t>
            </a:r>
            <a:endParaRPr lang="en-US" altLang="zh-CN" sz="1000" b="1"/>
          </a:p>
          <a:p>
            <a:pPr lvl="2" algn="just" eaLnBrk="1" fontAlgn="b" hangingPunct="1">
              <a:lnSpc>
                <a:spcPct val="13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b="1"/>
              <a:t>3. </a:t>
            </a:r>
            <a:r>
              <a:rPr lang="zh-CN" altLang="en-US" b="1"/>
              <a:t>触发器的最高工作频率</a:t>
            </a:r>
          </a:p>
        </p:txBody>
      </p:sp>
      <p:graphicFrame>
        <p:nvGraphicFramePr>
          <p:cNvPr id="86019" name="Object 5">
            <a:extLst>
              <a:ext uri="{FF2B5EF4-FFF2-40B4-BE49-F238E27FC236}">
                <a16:creationId xmlns:a16="http://schemas.microsoft.com/office/drawing/2014/main" id="{CD246362-C487-9748-933E-439B524D1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105400"/>
          <a:ext cx="1955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3" imgW="23698200" imgH="9944100" progId="Equation.3">
                  <p:embed/>
                </p:oleObj>
              </mc:Choice>
              <mc:Fallback>
                <p:oleObj name="Equation" r:id="rId3" imgW="236982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05400"/>
                        <a:ext cx="19558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0" name="Picture 6">
            <a:extLst>
              <a:ext uri="{FF2B5EF4-FFF2-40B4-BE49-F238E27FC236}">
                <a16:creationId xmlns:a16="http://schemas.microsoft.com/office/drawing/2014/main" id="{2241A64E-6471-8743-B27F-8A436C925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2684463"/>
            <a:ext cx="31591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AE6C190-3A30-1C4B-886A-530753F56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4.3 </a:t>
            </a:r>
            <a:r>
              <a:rPr lang="zh-CN" altLang="en-US" sz="3600" b="1"/>
              <a:t>基本</a:t>
            </a:r>
            <a:r>
              <a:rPr lang="en-US" altLang="zh-CN" sz="3600" b="1"/>
              <a:t>RS</a:t>
            </a:r>
            <a:r>
              <a:rPr lang="zh-CN" altLang="en-US" sz="3600" b="1"/>
              <a:t>触发器</a:t>
            </a:r>
            <a:r>
              <a:rPr lang="en-US" altLang="zh-CN" sz="2800" b="1"/>
              <a:t>(</a:t>
            </a:r>
            <a:r>
              <a:rPr lang="zh-CN" altLang="en-US" sz="2800" b="1"/>
              <a:t>电位型触发器</a:t>
            </a:r>
            <a:r>
              <a:rPr lang="en-US" altLang="zh-CN" sz="2800" b="1"/>
              <a:t>)</a:t>
            </a:r>
          </a:p>
        </p:txBody>
      </p:sp>
      <p:grpSp>
        <p:nvGrpSpPr>
          <p:cNvPr id="22530" name="Group 4">
            <a:extLst>
              <a:ext uri="{FF2B5EF4-FFF2-40B4-BE49-F238E27FC236}">
                <a16:creationId xmlns:a16="http://schemas.microsoft.com/office/drawing/2014/main" id="{8D26C66C-9E2C-3947-A62E-D1C6DB827819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1981200"/>
            <a:ext cx="2593975" cy="2700338"/>
            <a:chOff x="3792" y="2352"/>
            <a:chExt cx="1634" cy="1701"/>
          </a:xfrm>
        </p:grpSpPr>
        <p:sp>
          <p:nvSpPr>
            <p:cNvPr id="22540" name="Rectangle 5">
              <a:extLst>
                <a:ext uri="{FF2B5EF4-FFF2-40B4-BE49-F238E27FC236}">
                  <a16:creationId xmlns:a16="http://schemas.microsoft.com/office/drawing/2014/main" id="{AA0BF482-28DE-3E49-B398-A59AD2D0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2541" name="Line 6">
              <a:extLst>
                <a:ext uri="{FF2B5EF4-FFF2-40B4-BE49-F238E27FC236}">
                  <a16:creationId xmlns:a16="http://schemas.microsoft.com/office/drawing/2014/main" id="{053F0C56-8227-F846-9FFB-D2D12B544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7">
              <a:extLst>
                <a:ext uri="{FF2B5EF4-FFF2-40B4-BE49-F238E27FC236}">
                  <a16:creationId xmlns:a16="http://schemas.microsoft.com/office/drawing/2014/main" id="{692003A5-0C0C-D44E-84F6-3960AD0D2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43" name="Object 8">
              <a:extLst>
                <a:ext uri="{FF2B5EF4-FFF2-40B4-BE49-F238E27FC236}">
                  <a16:creationId xmlns:a16="http://schemas.microsoft.com/office/drawing/2014/main" id="{3594CA45-DF2D-8147-A09F-1699944E7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8" y="3845"/>
            <a:ext cx="155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name="Equation" r:id="rId3" imgW="30721300" imgH="4102100" progId="Equation.3">
                    <p:embed/>
                  </p:oleObj>
                </mc:Choice>
                <mc:Fallback>
                  <p:oleObj name="Equation" r:id="rId3" imgW="30721300" imgH="4102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3845"/>
                          <a:ext cx="155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9">
              <a:extLst>
                <a:ext uri="{FF2B5EF4-FFF2-40B4-BE49-F238E27FC236}">
                  <a16:creationId xmlns:a16="http://schemas.microsoft.com/office/drawing/2014/main" id="{8CA32D3F-E7CC-E440-A9F3-5A8FFF41D9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" y="2352"/>
            <a:ext cx="13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Equation" r:id="rId5" imgW="28092400" imgH="5854700" progId="Equation.3">
                    <p:embed/>
                  </p:oleObj>
                </mc:Choice>
                <mc:Fallback>
                  <p:oleObj name="Equation" r:id="rId5" imgW="28092400" imgH="585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352"/>
                          <a:ext cx="13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Oval 10">
              <a:extLst>
                <a:ext uri="{FF2B5EF4-FFF2-40B4-BE49-F238E27FC236}">
                  <a16:creationId xmlns:a16="http://schemas.microsoft.com/office/drawing/2014/main" id="{6DD415F5-48C4-8048-A870-1D31745BE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Rectangle 11">
              <a:extLst>
                <a:ext uri="{FF2B5EF4-FFF2-40B4-BE49-F238E27FC236}">
                  <a16:creationId xmlns:a16="http://schemas.microsoft.com/office/drawing/2014/main" id="{27B0574C-8D0E-244B-B592-C9B97FC1C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2547" name="Line 12">
              <a:extLst>
                <a:ext uri="{FF2B5EF4-FFF2-40B4-BE49-F238E27FC236}">
                  <a16:creationId xmlns:a16="http://schemas.microsoft.com/office/drawing/2014/main" id="{69ACCB18-E9D7-1340-9487-815C646A3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3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8" name="Oval 13">
              <a:extLst>
                <a:ext uri="{FF2B5EF4-FFF2-40B4-BE49-F238E27FC236}">
                  <a16:creationId xmlns:a16="http://schemas.microsoft.com/office/drawing/2014/main" id="{BE40C4CB-7687-1E45-BD26-A1160505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Line 14">
              <a:extLst>
                <a:ext uri="{FF2B5EF4-FFF2-40B4-BE49-F238E27FC236}">
                  <a16:creationId xmlns:a16="http://schemas.microsoft.com/office/drawing/2014/main" id="{CE9B8C0E-2708-914C-A713-F873070A5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735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0" name="Line 15">
              <a:extLst>
                <a:ext uri="{FF2B5EF4-FFF2-40B4-BE49-F238E27FC236}">
                  <a16:creationId xmlns:a16="http://schemas.microsoft.com/office/drawing/2014/main" id="{4F82CAED-D21F-AC41-8E04-69E25114A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1" name="Line 16">
              <a:extLst>
                <a:ext uri="{FF2B5EF4-FFF2-40B4-BE49-F238E27FC236}">
                  <a16:creationId xmlns:a16="http://schemas.microsoft.com/office/drawing/2014/main" id="{E15A4610-B206-F341-8B25-2AE0BB282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3500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2" name="Line 17">
              <a:extLst>
                <a:ext uri="{FF2B5EF4-FFF2-40B4-BE49-F238E27FC236}">
                  <a16:creationId xmlns:a16="http://schemas.microsoft.com/office/drawing/2014/main" id="{DF5E7AAE-7782-9943-A189-53E8DDEF0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3" name="Line 18">
              <a:extLst>
                <a:ext uri="{FF2B5EF4-FFF2-40B4-BE49-F238E27FC236}">
                  <a16:creationId xmlns:a16="http://schemas.microsoft.com/office/drawing/2014/main" id="{D68C7D5C-6BC8-9D48-B97A-3E95AB1BA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50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Line 19">
              <a:extLst>
                <a:ext uri="{FF2B5EF4-FFF2-40B4-BE49-F238E27FC236}">
                  <a16:creationId xmlns:a16="http://schemas.microsoft.com/office/drawing/2014/main" id="{DFB40D35-E335-834D-A773-9F812A90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Line 20">
              <a:extLst>
                <a:ext uri="{FF2B5EF4-FFF2-40B4-BE49-F238E27FC236}">
                  <a16:creationId xmlns:a16="http://schemas.microsoft.com/office/drawing/2014/main" id="{98D4E2C9-A1F4-E347-9456-9ACFCF037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6" name="Line 21">
              <a:extLst>
                <a:ext uri="{FF2B5EF4-FFF2-40B4-BE49-F238E27FC236}">
                  <a16:creationId xmlns:a16="http://schemas.microsoft.com/office/drawing/2014/main" id="{D65A472B-A223-EE42-B3F1-2A6CF22F0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735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57" name="Object 22">
              <a:extLst>
                <a:ext uri="{FF2B5EF4-FFF2-40B4-BE49-F238E27FC236}">
                  <a16:creationId xmlns:a16="http://schemas.microsoft.com/office/drawing/2014/main" id="{CFCBB7FE-A2E9-D24C-A715-74FE34DA52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3" y="3513"/>
            <a:ext cx="91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Equation" r:id="rId7" imgW="19304000" imgH="5854700" progId="Equation.3">
                    <p:embed/>
                  </p:oleObj>
                </mc:Choice>
                <mc:Fallback>
                  <p:oleObj name="Equation" r:id="rId7" imgW="19304000" imgH="5854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513"/>
                          <a:ext cx="91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8" name="Line 23">
              <a:extLst>
                <a:ext uri="{FF2B5EF4-FFF2-40B4-BE49-F238E27FC236}">
                  <a16:creationId xmlns:a16="http://schemas.microsoft.com/office/drawing/2014/main" id="{3A7722CE-063F-914E-B0F5-6617A9CE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31" name="Text Box 24">
            <a:extLst>
              <a:ext uri="{FF2B5EF4-FFF2-40B4-BE49-F238E27FC236}">
                <a16:creationId xmlns:a16="http://schemas.microsoft.com/office/drawing/2014/main" id="{AD40AE5C-DD7C-4841-A63C-539EA3E4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362075"/>
            <a:ext cx="5421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/>
              <a:t>2. </a:t>
            </a:r>
            <a:r>
              <a:rPr lang="zh-CN" altLang="en-US" sz="2800" b="1"/>
              <a:t>由 </a:t>
            </a:r>
            <a:r>
              <a:rPr lang="zh-CN" altLang="en-US" sz="2800" b="1">
                <a:solidFill>
                  <a:srgbClr val="FF0000"/>
                </a:solidFill>
              </a:rPr>
              <a:t>或非门</a:t>
            </a:r>
            <a:r>
              <a:rPr lang="zh-CN" altLang="en-US" sz="2800" b="1"/>
              <a:t>构成的基本</a:t>
            </a:r>
            <a:r>
              <a:rPr lang="en-US" altLang="zh-CN" sz="2800" b="1"/>
              <a:t>RS</a:t>
            </a:r>
            <a:r>
              <a:rPr lang="zh-CN" altLang="en-US" sz="2800" b="1"/>
              <a:t>触发器</a:t>
            </a:r>
          </a:p>
        </p:txBody>
      </p:sp>
      <p:graphicFrame>
        <p:nvGraphicFramePr>
          <p:cNvPr id="353305" name="Object 25">
            <a:extLst>
              <a:ext uri="{FF2B5EF4-FFF2-40B4-BE49-F238E27FC236}">
                <a16:creationId xmlns:a16="http://schemas.microsoft.com/office/drawing/2014/main" id="{6EFC4F63-AE70-3D40-88B0-4A6A0820C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2163" y="2514600"/>
          <a:ext cx="2168525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9" imgW="24574500" imgH="25158700" progId="Equation.3">
                  <p:embed/>
                </p:oleObj>
              </mc:Choice>
              <mc:Fallback>
                <p:oleObj name="Equation" r:id="rId9" imgW="24574500" imgH="25158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2514600"/>
                        <a:ext cx="2168525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8" name="Group 32">
            <a:extLst>
              <a:ext uri="{FF2B5EF4-FFF2-40B4-BE49-F238E27FC236}">
                <a16:creationId xmlns:a16="http://schemas.microsoft.com/office/drawing/2014/main" id="{1F3C8461-8FEB-E243-86C9-7181152D4BA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029200"/>
            <a:ext cx="3332163" cy="1625600"/>
            <a:chOff x="864" y="3168"/>
            <a:chExt cx="2099" cy="1024"/>
          </a:xfrm>
        </p:grpSpPr>
        <p:graphicFrame>
          <p:nvGraphicFramePr>
            <p:cNvPr id="22538" name="Object 27">
              <a:extLst>
                <a:ext uri="{FF2B5EF4-FFF2-40B4-BE49-F238E27FC236}">
                  <a16:creationId xmlns:a16="http://schemas.microsoft.com/office/drawing/2014/main" id="{CA388EF2-62AF-3E46-9D84-3C7C8E7474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504"/>
            <a:ext cx="1510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name="Equation" r:id="rId11" imgW="24574500" imgH="11112500" progId="Equation.3">
                    <p:embed/>
                  </p:oleObj>
                </mc:Choice>
                <mc:Fallback>
                  <p:oleObj name="Equation" r:id="rId11" imgW="24574500" imgH="111125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04"/>
                          <a:ext cx="1510" cy="68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Text Box 28">
              <a:extLst>
                <a:ext uri="{FF2B5EF4-FFF2-40B4-BE49-F238E27FC236}">
                  <a16:creationId xmlns:a16="http://schemas.microsoft.com/office/drawing/2014/main" id="{90E6C09B-2FAD-594D-A676-4813B3CA2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68"/>
              <a:ext cx="2099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RS</a:t>
              </a:r>
              <a:r>
                <a:rPr lang="zh-CN" altLang="en-US" sz="2400" b="1">
                  <a:ea typeface="宋体" panose="02010600030101010101" pitchFamily="2" charset="-122"/>
                </a:rPr>
                <a:t>触发器的特征方程：</a:t>
              </a:r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D5B01A76-A2D0-344F-B359-CFCE09801D23}"/>
              </a:ext>
            </a:extLst>
          </p:cNvPr>
          <p:cNvGrpSpPr>
            <a:grpSpLocks/>
          </p:cNvGrpSpPr>
          <p:nvPr/>
        </p:nvGrpSpPr>
        <p:grpSpPr bwMode="auto">
          <a:xfrm>
            <a:off x="6389688" y="4886325"/>
            <a:ext cx="2220912" cy="981075"/>
            <a:chOff x="3929" y="3654"/>
            <a:chExt cx="1399" cy="618"/>
          </a:xfrm>
        </p:grpSpPr>
        <p:sp>
          <p:nvSpPr>
            <p:cNvPr id="22536" name="Rectangle 26">
              <a:extLst>
                <a:ext uri="{FF2B5EF4-FFF2-40B4-BE49-F238E27FC236}">
                  <a16:creationId xmlns:a16="http://schemas.microsoft.com/office/drawing/2014/main" id="{C79504A9-5ABC-5F4D-A97D-C43DCC8E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696"/>
              <a:ext cx="432" cy="1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37" name="Object 30">
              <a:extLst>
                <a:ext uri="{FF2B5EF4-FFF2-40B4-BE49-F238E27FC236}">
                  <a16:creationId xmlns:a16="http://schemas.microsoft.com/office/drawing/2014/main" id="{4850AC7B-455B-474C-BEDB-59E83040A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9" y="3654"/>
            <a:ext cx="1399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Equation" r:id="rId13" imgW="25158700" imgH="11112500" progId="Equation.3">
                    <p:embed/>
                  </p:oleObj>
                </mc:Choice>
                <mc:Fallback>
                  <p:oleObj name="Equation" r:id="rId13" imgW="25158700" imgH="111125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" y="3654"/>
                          <a:ext cx="1399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Text Box 34">
            <a:extLst>
              <a:ext uri="{FF2B5EF4-FFF2-40B4-BE49-F238E27FC236}">
                <a16:creationId xmlns:a16="http://schemas.microsoft.com/office/drawing/2014/main" id="{5820A572-9513-6F47-AB69-D59FC21F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25638"/>
            <a:ext cx="3486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600"/>
              <a:t>求触发器的特征方程：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B022732-9B0D-5641-AEF3-980F2A4746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描述触发器的方法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979B50E-602F-EB4F-93DD-6C3EB62F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276350"/>
            <a:ext cx="3084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状态表</a:t>
            </a:r>
          </a:p>
        </p:txBody>
      </p:sp>
      <p:graphicFrame>
        <p:nvGraphicFramePr>
          <p:cNvPr id="492548" name="Group 4">
            <a:extLst>
              <a:ext uri="{FF2B5EF4-FFF2-40B4-BE49-F238E27FC236}">
                <a16:creationId xmlns:a16="http://schemas.microsoft.com/office/drawing/2014/main" id="{BC23F5A0-545E-3F49-8FD1-2CE9478CEC1F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405063"/>
          <a:ext cx="2209800" cy="106045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0556878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0091239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8577117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676822540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988558"/>
                  </a:ext>
                </a:extLst>
              </a:tr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70431"/>
                  </a:ext>
                </a:extLst>
              </a:tr>
            </a:tbl>
          </a:graphicData>
        </a:graphic>
      </p:graphicFrame>
      <p:sp>
        <p:nvSpPr>
          <p:cNvPr id="23572" name="Line 21">
            <a:extLst>
              <a:ext uri="{FF2B5EF4-FFF2-40B4-BE49-F238E27FC236}">
                <a16:creationId xmlns:a16="http://schemas.microsoft.com/office/drawing/2014/main" id="{23F91F62-2F2E-034D-AA29-3B9EE5000A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100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3" name="Text Box 22">
            <a:extLst>
              <a:ext uri="{FF2B5EF4-FFF2-40B4-BE49-F238E27FC236}">
                <a16:creationId xmlns:a16="http://schemas.microsoft.com/office/drawing/2014/main" id="{68AB8BB7-F70A-E546-A35B-87DEBFC48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88595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SR</a:t>
            </a:r>
          </a:p>
        </p:txBody>
      </p:sp>
      <p:sp>
        <p:nvSpPr>
          <p:cNvPr id="23574" name="Text Box 23">
            <a:extLst>
              <a:ext uri="{FF2B5EF4-FFF2-40B4-BE49-F238E27FC236}">
                <a16:creationId xmlns:a16="http://schemas.microsoft.com/office/drawing/2014/main" id="{517A13AE-BED9-8946-9F60-9F0C1D42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24063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00   01   11   10</a:t>
            </a:r>
          </a:p>
        </p:txBody>
      </p:sp>
      <p:sp>
        <p:nvSpPr>
          <p:cNvPr id="23575" name="Text Box 24">
            <a:extLst>
              <a:ext uri="{FF2B5EF4-FFF2-40B4-BE49-F238E27FC236}">
                <a16:creationId xmlns:a16="http://schemas.microsoft.com/office/drawing/2014/main" id="{4DA71761-ABB4-0243-AAAE-1F4D3F495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08238"/>
            <a:ext cx="336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23576" name="Object 25">
            <a:extLst>
              <a:ext uri="{FF2B5EF4-FFF2-40B4-BE49-F238E27FC236}">
                <a16:creationId xmlns:a16="http://schemas.microsoft.com/office/drawing/2014/main" id="{A2680662-6389-914C-B972-D74585DDA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190750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3" imgW="4978400" imgH="5270500" progId="Equation.3">
                  <p:embed/>
                </p:oleObj>
              </mc:Choice>
              <mc:Fallback>
                <p:oleObj name="Equation" r:id="rId3" imgW="4978400" imgH="5270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90750"/>
                        <a:ext cx="3238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6">
            <a:extLst>
              <a:ext uri="{FF2B5EF4-FFF2-40B4-BE49-F238E27FC236}">
                <a16:creationId xmlns:a16="http://schemas.microsoft.com/office/drawing/2014/main" id="{62764C17-A434-0B46-B73F-56124D6B2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86150"/>
          <a:ext cx="533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5" imgW="7023100" imgH="5270500" progId="Equation.3">
                  <p:embed/>
                </p:oleObj>
              </mc:Choice>
              <mc:Fallback>
                <p:oleObj name="Equation" r:id="rId5" imgW="7023100" imgH="5270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86150"/>
                        <a:ext cx="533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AutoShape 27">
            <a:extLst>
              <a:ext uri="{FF2B5EF4-FFF2-40B4-BE49-F238E27FC236}">
                <a16:creationId xmlns:a16="http://schemas.microsoft.com/office/drawing/2014/main" id="{4FB508D0-F097-4A4A-9DAC-781BBCF6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95550"/>
            <a:ext cx="914400" cy="914400"/>
          </a:xfrm>
          <a:prstGeom prst="flowChartAlternateProcess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79" name="AutoShape 28">
            <a:extLst>
              <a:ext uri="{FF2B5EF4-FFF2-40B4-BE49-F238E27FC236}">
                <a16:creationId xmlns:a16="http://schemas.microsoft.com/office/drawing/2014/main" id="{E73214AC-8137-C94D-8133-874122B81B85}"/>
              </a:ext>
            </a:extLst>
          </p:cNvPr>
          <p:cNvSpPr>
            <a:spLocks/>
          </p:cNvSpPr>
          <p:nvPr/>
        </p:nvSpPr>
        <p:spPr bwMode="auto">
          <a:xfrm>
            <a:off x="3733800" y="3028950"/>
            <a:ext cx="381000" cy="381000"/>
          </a:xfrm>
          <a:prstGeom prst="leftBracket">
            <a:avLst>
              <a:gd name="adj" fmla="val 8333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80" name="AutoShape 29">
            <a:extLst>
              <a:ext uri="{FF2B5EF4-FFF2-40B4-BE49-F238E27FC236}">
                <a16:creationId xmlns:a16="http://schemas.microsoft.com/office/drawing/2014/main" id="{88AB023A-8F56-4742-828E-DCD41938AB00}"/>
              </a:ext>
            </a:extLst>
          </p:cNvPr>
          <p:cNvSpPr>
            <a:spLocks/>
          </p:cNvSpPr>
          <p:nvPr/>
        </p:nvSpPr>
        <p:spPr bwMode="auto">
          <a:xfrm>
            <a:off x="2057400" y="3028950"/>
            <a:ext cx="381000" cy="381000"/>
          </a:xfrm>
          <a:prstGeom prst="rightBracket">
            <a:avLst>
              <a:gd name="adj" fmla="val 8333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81" name="Group 43">
            <a:extLst>
              <a:ext uri="{FF2B5EF4-FFF2-40B4-BE49-F238E27FC236}">
                <a16:creationId xmlns:a16="http://schemas.microsoft.com/office/drawing/2014/main" id="{9CB2906C-0E3A-A64E-8F16-80FE3FF31823}"/>
              </a:ext>
            </a:extLst>
          </p:cNvPr>
          <p:cNvGrpSpPr>
            <a:grpSpLocks/>
          </p:cNvGrpSpPr>
          <p:nvPr/>
        </p:nvGrpSpPr>
        <p:grpSpPr bwMode="auto">
          <a:xfrm>
            <a:off x="5449888" y="4064000"/>
            <a:ext cx="3084512" cy="1803400"/>
            <a:chOff x="3433" y="2656"/>
            <a:chExt cx="1943" cy="1136"/>
          </a:xfrm>
        </p:grpSpPr>
        <p:sp>
          <p:nvSpPr>
            <p:cNvPr id="23621" name="Rectangle 47">
              <a:extLst>
                <a:ext uri="{FF2B5EF4-FFF2-40B4-BE49-F238E27FC236}">
                  <a16:creationId xmlns:a16="http://schemas.microsoft.com/office/drawing/2014/main" id="{742A3E14-0BDD-F340-9FCE-D0525DCFC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656"/>
              <a:ext cx="194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特征方程</a:t>
              </a:r>
            </a:p>
          </p:txBody>
        </p:sp>
        <p:graphicFrame>
          <p:nvGraphicFramePr>
            <p:cNvPr id="23622" name="Object 49">
              <a:extLst>
                <a:ext uri="{FF2B5EF4-FFF2-40B4-BE49-F238E27FC236}">
                  <a16:creationId xmlns:a16="http://schemas.microsoft.com/office/drawing/2014/main" id="{D04808A2-8B34-374A-8170-D1EB3E28F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104"/>
            <a:ext cx="1510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5" name="Equation" r:id="rId7" imgW="24574500" imgH="11112500" progId="Equation.3">
                    <p:embed/>
                  </p:oleObj>
                </mc:Choice>
                <mc:Fallback>
                  <p:oleObj name="Equation" r:id="rId7" imgW="24574500" imgH="111125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04"/>
                          <a:ext cx="1510" cy="68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82" name="Group 50">
            <a:extLst>
              <a:ext uri="{FF2B5EF4-FFF2-40B4-BE49-F238E27FC236}">
                <a16:creationId xmlns:a16="http://schemas.microsoft.com/office/drawing/2014/main" id="{D366C54B-839F-B940-8044-718B467AD79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95400"/>
            <a:ext cx="2593975" cy="2700338"/>
            <a:chOff x="3792" y="2352"/>
            <a:chExt cx="1634" cy="1701"/>
          </a:xfrm>
        </p:grpSpPr>
        <p:sp>
          <p:nvSpPr>
            <p:cNvPr id="23602" name="Rectangle 51">
              <a:extLst>
                <a:ext uri="{FF2B5EF4-FFF2-40B4-BE49-F238E27FC236}">
                  <a16:creationId xmlns:a16="http://schemas.microsoft.com/office/drawing/2014/main" id="{56B3C62E-F139-3A4A-BD10-11F0E1F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3603" name="Line 52">
              <a:extLst>
                <a:ext uri="{FF2B5EF4-FFF2-40B4-BE49-F238E27FC236}">
                  <a16:creationId xmlns:a16="http://schemas.microsoft.com/office/drawing/2014/main" id="{579EDF41-2D36-7E46-BCE5-AA3F3167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4" name="Line 53">
              <a:extLst>
                <a:ext uri="{FF2B5EF4-FFF2-40B4-BE49-F238E27FC236}">
                  <a16:creationId xmlns:a16="http://schemas.microsoft.com/office/drawing/2014/main" id="{4F48370F-32DE-DE4D-96EA-92227D735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605" name="Object 54">
              <a:extLst>
                <a:ext uri="{FF2B5EF4-FFF2-40B4-BE49-F238E27FC236}">
                  <a16:creationId xmlns:a16="http://schemas.microsoft.com/office/drawing/2014/main" id="{6A3B7114-A927-7140-A8D8-3DD07AEA38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8" y="3845"/>
            <a:ext cx="155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6" name="Equation" r:id="rId9" imgW="30721300" imgH="4102100" progId="Equation.3">
                    <p:embed/>
                  </p:oleObj>
                </mc:Choice>
                <mc:Fallback>
                  <p:oleObj name="Equation" r:id="rId9" imgW="30721300" imgH="41021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3845"/>
                          <a:ext cx="155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6" name="Object 55">
              <a:extLst>
                <a:ext uri="{FF2B5EF4-FFF2-40B4-BE49-F238E27FC236}">
                  <a16:creationId xmlns:a16="http://schemas.microsoft.com/office/drawing/2014/main" id="{F5A80AD0-9478-B54B-B09C-2177A4FE7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" y="2352"/>
            <a:ext cx="13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7" name="Equation" r:id="rId11" imgW="28092400" imgH="5854700" progId="Equation.3">
                    <p:embed/>
                  </p:oleObj>
                </mc:Choice>
                <mc:Fallback>
                  <p:oleObj name="Equation" r:id="rId11" imgW="28092400" imgH="58547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352"/>
                          <a:ext cx="13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7" name="Oval 56">
              <a:extLst>
                <a:ext uri="{FF2B5EF4-FFF2-40B4-BE49-F238E27FC236}">
                  <a16:creationId xmlns:a16="http://schemas.microsoft.com/office/drawing/2014/main" id="{897E11A5-4FB6-854B-8ACB-34B7C9A5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8" name="Rectangle 57">
              <a:extLst>
                <a:ext uri="{FF2B5EF4-FFF2-40B4-BE49-F238E27FC236}">
                  <a16:creationId xmlns:a16="http://schemas.microsoft.com/office/drawing/2014/main" id="{C8F764E0-984C-C949-9757-867D459F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3609" name="Line 58">
              <a:extLst>
                <a:ext uri="{FF2B5EF4-FFF2-40B4-BE49-F238E27FC236}">
                  <a16:creationId xmlns:a16="http://schemas.microsoft.com/office/drawing/2014/main" id="{F361451E-8022-7349-931F-F45C487CE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3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0" name="Oval 59">
              <a:extLst>
                <a:ext uri="{FF2B5EF4-FFF2-40B4-BE49-F238E27FC236}">
                  <a16:creationId xmlns:a16="http://schemas.microsoft.com/office/drawing/2014/main" id="{A2978C86-6C99-9745-95C4-264CA6F8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1" name="Line 60">
              <a:extLst>
                <a:ext uri="{FF2B5EF4-FFF2-40B4-BE49-F238E27FC236}">
                  <a16:creationId xmlns:a16="http://schemas.microsoft.com/office/drawing/2014/main" id="{8E139E37-4DF7-734C-8D4A-F5DA000E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735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2" name="Line 61">
              <a:extLst>
                <a:ext uri="{FF2B5EF4-FFF2-40B4-BE49-F238E27FC236}">
                  <a16:creationId xmlns:a16="http://schemas.microsoft.com/office/drawing/2014/main" id="{9251189A-878C-8744-BB14-35D3A8908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3" name="Line 62">
              <a:extLst>
                <a:ext uri="{FF2B5EF4-FFF2-40B4-BE49-F238E27FC236}">
                  <a16:creationId xmlns:a16="http://schemas.microsoft.com/office/drawing/2014/main" id="{CE9E3458-25AC-3244-98B0-A82402116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3500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4" name="Line 63">
              <a:extLst>
                <a:ext uri="{FF2B5EF4-FFF2-40B4-BE49-F238E27FC236}">
                  <a16:creationId xmlns:a16="http://schemas.microsoft.com/office/drawing/2014/main" id="{C4B9DF02-A722-7F44-8A3B-6887744BD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5" name="Line 64">
              <a:extLst>
                <a:ext uri="{FF2B5EF4-FFF2-40B4-BE49-F238E27FC236}">
                  <a16:creationId xmlns:a16="http://schemas.microsoft.com/office/drawing/2014/main" id="{250BE9AC-36B2-9745-9A7B-262D23749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50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6" name="Line 65">
              <a:extLst>
                <a:ext uri="{FF2B5EF4-FFF2-40B4-BE49-F238E27FC236}">
                  <a16:creationId xmlns:a16="http://schemas.microsoft.com/office/drawing/2014/main" id="{337A33EB-8CCF-DC43-B783-5921C8112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7" name="Line 66">
              <a:extLst>
                <a:ext uri="{FF2B5EF4-FFF2-40B4-BE49-F238E27FC236}">
                  <a16:creationId xmlns:a16="http://schemas.microsoft.com/office/drawing/2014/main" id="{1951B2FD-94FF-DB4D-AA5E-F84532F77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8" name="Line 67">
              <a:extLst>
                <a:ext uri="{FF2B5EF4-FFF2-40B4-BE49-F238E27FC236}">
                  <a16:creationId xmlns:a16="http://schemas.microsoft.com/office/drawing/2014/main" id="{ED903086-5CC7-8142-958D-3533B9AC9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735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619" name="Object 68">
              <a:extLst>
                <a:ext uri="{FF2B5EF4-FFF2-40B4-BE49-F238E27FC236}">
                  <a16:creationId xmlns:a16="http://schemas.microsoft.com/office/drawing/2014/main" id="{11EDD8F5-C729-524B-8D2C-D6D82CA5FD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3" y="3513"/>
            <a:ext cx="91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8" name="Equation" r:id="rId13" imgW="19304000" imgH="5854700" progId="Equation.3">
                    <p:embed/>
                  </p:oleObj>
                </mc:Choice>
                <mc:Fallback>
                  <p:oleObj name="Equation" r:id="rId13" imgW="19304000" imgH="58547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513"/>
                          <a:ext cx="91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20" name="Line 69">
              <a:extLst>
                <a:ext uri="{FF2B5EF4-FFF2-40B4-BE49-F238E27FC236}">
                  <a16:creationId xmlns:a16="http://schemas.microsoft.com/office/drawing/2014/main" id="{FD472351-8492-0447-A010-DBCE4935F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83" name="Rectangle 30">
            <a:extLst>
              <a:ext uri="{FF2B5EF4-FFF2-40B4-BE49-F238E27FC236}">
                <a16:creationId xmlns:a16="http://schemas.microsoft.com/office/drawing/2014/main" id="{0C2FAC3E-C7AF-EF46-A2C8-BD734B34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114800"/>
            <a:ext cx="3084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功能表</a:t>
            </a:r>
          </a:p>
        </p:txBody>
      </p:sp>
      <p:graphicFrame>
        <p:nvGraphicFramePr>
          <p:cNvPr id="492575" name="Group 31">
            <a:extLst>
              <a:ext uri="{FF2B5EF4-FFF2-40B4-BE49-F238E27FC236}">
                <a16:creationId xmlns:a16="http://schemas.microsoft.com/office/drawing/2014/main" id="{825B3FED-030A-FA4F-8E1C-9BD1D8EA0368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843463"/>
          <a:ext cx="3124200" cy="186372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3066355102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3976306588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160038879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R   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功能说明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904893"/>
                  </a:ext>
                </a:extLst>
              </a:tr>
              <a:tr h="14319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0    0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0    1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1    0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1    1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不允许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921550"/>
                  </a:ext>
                </a:extLst>
              </a:tr>
            </a:tbl>
          </a:graphicData>
        </a:graphic>
      </p:graphicFrame>
      <p:grpSp>
        <p:nvGrpSpPr>
          <p:cNvPr id="139347" name="Group 83">
            <a:extLst>
              <a:ext uri="{FF2B5EF4-FFF2-40B4-BE49-F238E27FC236}">
                <a16:creationId xmlns:a16="http://schemas.microsoft.com/office/drawing/2014/main" id="{4014B44E-19CB-E946-A1C6-044A62E4663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568450"/>
            <a:ext cx="1524000" cy="488950"/>
            <a:chOff x="1392" y="988"/>
            <a:chExt cx="960" cy="308"/>
          </a:xfrm>
        </p:grpSpPr>
        <p:sp>
          <p:nvSpPr>
            <p:cNvPr id="23600" name="Line 79">
              <a:extLst>
                <a:ext uri="{FF2B5EF4-FFF2-40B4-BE49-F238E27FC236}">
                  <a16:creationId xmlns:a16="http://schemas.microsoft.com/office/drawing/2014/main" id="{ACE227AC-AC1B-2041-AC39-57876A6AB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10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1" name="Text Box 80">
              <a:extLst>
                <a:ext uri="{FF2B5EF4-FFF2-40B4-BE49-F238E27FC236}">
                  <a16:creationId xmlns:a16="http://schemas.microsoft.com/office/drawing/2014/main" id="{09CE036B-CFF3-9D43-B950-CB384210E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988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>
                  <a:latin typeface="Tahoma" panose="020B0604030504040204" pitchFamily="34" charset="0"/>
                  <a:ea typeface="宋体" panose="02010600030101010101" pitchFamily="2" charset="-122"/>
                </a:rPr>
                <a:t>外输入</a:t>
              </a:r>
            </a:p>
          </p:txBody>
        </p:sp>
      </p:grpSp>
      <p:grpSp>
        <p:nvGrpSpPr>
          <p:cNvPr id="139348" name="Group 84">
            <a:extLst>
              <a:ext uri="{FF2B5EF4-FFF2-40B4-BE49-F238E27FC236}">
                <a16:creationId xmlns:a16="http://schemas.microsoft.com/office/drawing/2014/main" id="{DF1D346B-1AF1-414E-8FCB-ADADD817E37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8400"/>
            <a:ext cx="1143000" cy="336550"/>
            <a:chOff x="240" y="1536"/>
            <a:chExt cx="720" cy="212"/>
          </a:xfrm>
        </p:grpSpPr>
        <p:sp>
          <p:nvSpPr>
            <p:cNvPr id="23598" name="Line 81">
              <a:extLst>
                <a:ext uri="{FF2B5EF4-FFF2-40B4-BE49-F238E27FC236}">
                  <a16:creationId xmlns:a16="http://schemas.microsoft.com/office/drawing/2014/main" id="{118AB566-203D-5849-8D56-91057EECF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9" name="Text Box 82">
              <a:extLst>
                <a:ext uri="{FF2B5EF4-FFF2-40B4-BE49-F238E27FC236}">
                  <a16:creationId xmlns:a16="http://schemas.microsoft.com/office/drawing/2014/main" id="{B7B20004-60FF-DB47-82EF-1B48579FB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36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>
                  <a:latin typeface="Tahoma" panose="020B0604030504040204" pitchFamily="34" charset="0"/>
                  <a:ea typeface="宋体" panose="02010600030101010101" pitchFamily="2" charset="-122"/>
                </a:rPr>
                <a:t>内输入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9CA27574-40F3-5949-9FC1-C241A7CCF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描述触发器的方法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D8D091A-5985-8446-BCA5-219EF7EE2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3084512" cy="6096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波形图(时序图)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00258E48-AA6A-F340-AA7B-1E79960A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733800"/>
            <a:ext cx="3084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状态图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7017C66D-2C14-E64B-8E19-9CB8241F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95400"/>
            <a:ext cx="30845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激励表</a:t>
            </a:r>
          </a:p>
        </p:txBody>
      </p:sp>
      <p:grpSp>
        <p:nvGrpSpPr>
          <p:cNvPr id="24581" name="Group 6">
            <a:extLst>
              <a:ext uri="{FF2B5EF4-FFF2-40B4-BE49-F238E27FC236}">
                <a16:creationId xmlns:a16="http://schemas.microsoft.com/office/drawing/2014/main" id="{4B4CAE35-454A-A649-943D-BE4B976254A7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3852863"/>
            <a:ext cx="2593975" cy="2700337"/>
            <a:chOff x="3792" y="2352"/>
            <a:chExt cx="1634" cy="1701"/>
          </a:xfrm>
        </p:grpSpPr>
        <p:sp>
          <p:nvSpPr>
            <p:cNvPr id="24607" name="Rectangle 7">
              <a:extLst>
                <a:ext uri="{FF2B5EF4-FFF2-40B4-BE49-F238E27FC236}">
                  <a16:creationId xmlns:a16="http://schemas.microsoft.com/office/drawing/2014/main" id="{36AD6F4F-CAF3-F440-B335-5287E8252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4608" name="Line 8">
              <a:extLst>
                <a:ext uri="{FF2B5EF4-FFF2-40B4-BE49-F238E27FC236}">
                  <a16:creationId xmlns:a16="http://schemas.microsoft.com/office/drawing/2014/main" id="{C5D7B602-7A8B-524B-B4B7-17518FEE4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9">
              <a:extLst>
                <a:ext uri="{FF2B5EF4-FFF2-40B4-BE49-F238E27FC236}">
                  <a16:creationId xmlns:a16="http://schemas.microsoft.com/office/drawing/2014/main" id="{F24E7C56-71FD-A742-A2E3-B7D288BB1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10" name="Object 10">
              <a:extLst>
                <a:ext uri="{FF2B5EF4-FFF2-40B4-BE49-F238E27FC236}">
                  <a16:creationId xmlns:a16="http://schemas.microsoft.com/office/drawing/2014/main" id="{47179A8C-53EF-A24C-923F-A3AD6A37BB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8" y="3845"/>
            <a:ext cx="155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Equation" r:id="rId3" imgW="30721300" imgH="4102100" progId="Equation.3">
                    <p:embed/>
                  </p:oleObj>
                </mc:Choice>
                <mc:Fallback>
                  <p:oleObj name="Equation" r:id="rId3" imgW="30721300" imgH="4102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3845"/>
                          <a:ext cx="155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11">
              <a:extLst>
                <a:ext uri="{FF2B5EF4-FFF2-40B4-BE49-F238E27FC236}">
                  <a16:creationId xmlns:a16="http://schemas.microsoft.com/office/drawing/2014/main" id="{B56EBB49-6628-7F45-B480-8919AA51BD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" y="2352"/>
            <a:ext cx="13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Equation" r:id="rId5" imgW="28092400" imgH="5854700" progId="Equation.3">
                    <p:embed/>
                  </p:oleObj>
                </mc:Choice>
                <mc:Fallback>
                  <p:oleObj name="Equation" r:id="rId5" imgW="28092400" imgH="5854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352"/>
                          <a:ext cx="13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2" name="Oval 12">
              <a:extLst>
                <a:ext uri="{FF2B5EF4-FFF2-40B4-BE49-F238E27FC236}">
                  <a16:creationId xmlns:a16="http://schemas.microsoft.com/office/drawing/2014/main" id="{D11EEDAC-79E5-AF4E-8B1F-BBD97858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3" name="Rectangle 13">
              <a:extLst>
                <a:ext uri="{FF2B5EF4-FFF2-40B4-BE49-F238E27FC236}">
                  <a16:creationId xmlns:a16="http://schemas.microsoft.com/office/drawing/2014/main" id="{1E1D99FE-D812-E542-A784-E038DF133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" y="2961"/>
              <a:ext cx="531" cy="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24614" name="Line 14">
              <a:extLst>
                <a:ext uri="{FF2B5EF4-FFF2-40B4-BE49-F238E27FC236}">
                  <a16:creationId xmlns:a16="http://schemas.microsoft.com/office/drawing/2014/main" id="{FB3D7BE1-8F98-8A44-ADBB-F219F60A7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3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Oval 15">
              <a:extLst>
                <a:ext uri="{FF2B5EF4-FFF2-40B4-BE49-F238E27FC236}">
                  <a16:creationId xmlns:a16="http://schemas.microsoft.com/office/drawing/2014/main" id="{18A0BC97-4742-BA42-A3C8-FB184E456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2888"/>
              <a:ext cx="76" cy="7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6" name="Line 16">
              <a:extLst>
                <a:ext uri="{FF2B5EF4-FFF2-40B4-BE49-F238E27FC236}">
                  <a16:creationId xmlns:a16="http://schemas.microsoft.com/office/drawing/2014/main" id="{40AA86EA-6843-934C-9345-4F232ED05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735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17">
              <a:extLst>
                <a:ext uri="{FF2B5EF4-FFF2-40B4-BE49-F238E27FC236}">
                  <a16:creationId xmlns:a16="http://schemas.microsoft.com/office/drawing/2014/main" id="{3CAC6DA3-3CCC-AC45-9D5A-93B9B6967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18">
              <a:extLst>
                <a:ext uri="{FF2B5EF4-FFF2-40B4-BE49-F238E27FC236}">
                  <a16:creationId xmlns:a16="http://schemas.microsoft.com/office/drawing/2014/main" id="{2F9E597E-B200-094B-A623-2CE25C5EE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3500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Line 19">
              <a:extLst>
                <a:ext uri="{FF2B5EF4-FFF2-40B4-BE49-F238E27FC236}">
                  <a16:creationId xmlns:a16="http://schemas.microsoft.com/office/drawing/2014/main" id="{3470A2BA-A1DB-0044-8CC4-F6A277EB7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2467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0" name="Line 20">
              <a:extLst>
                <a:ext uri="{FF2B5EF4-FFF2-40B4-BE49-F238E27FC236}">
                  <a16:creationId xmlns:a16="http://schemas.microsoft.com/office/drawing/2014/main" id="{0BE05666-5BF2-3847-B201-FA7B6625B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50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1" name="Line 21">
              <a:extLst>
                <a:ext uri="{FF2B5EF4-FFF2-40B4-BE49-F238E27FC236}">
                  <a16:creationId xmlns:a16="http://schemas.microsoft.com/office/drawing/2014/main" id="{F3BAF482-E6A1-0D46-8987-F13B914B2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232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Line 22">
              <a:extLst>
                <a:ext uri="{FF2B5EF4-FFF2-40B4-BE49-F238E27FC236}">
                  <a16:creationId xmlns:a16="http://schemas.microsoft.com/office/drawing/2014/main" id="{FB40361B-6860-9C46-A4BC-E4537B0B7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2735"/>
              <a:ext cx="228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3" name="Line 23">
              <a:extLst>
                <a:ext uri="{FF2B5EF4-FFF2-40B4-BE49-F238E27FC236}">
                  <a16:creationId xmlns:a16="http://schemas.microsoft.com/office/drawing/2014/main" id="{C55271CB-4A60-314A-A73F-C6FA2EBDC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735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24" name="Object 24">
              <a:extLst>
                <a:ext uri="{FF2B5EF4-FFF2-40B4-BE49-F238E27FC236}">
                  <a16:creationId xmlns:a16="http://schemas.microsoft.com/office/drawing/2014/main" id="{8E558EEA-88E3-1B4B-901C-D72050D6EC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3" y="3513"/>
            <a:ext cx="91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Equation" r:id="rId7" imgW="19304000" imgH="5854700" progId="Equation.3">
                    <p:embed/>
                  </p:oleObj>
                </mc:Choice>
                <mc:Fallback>
                  <p:oleObj name="Equation" r:id="rId7" imgW="19304000" imgH="5854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513"/>
                          <a:ext cx="91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Line 25">
              <a:extLst>
                <a:ext uri="{FF2B5EF4-FFF2-40B4-BE49-F238E27FC236}">
                  <a16:creationId xmlns:a16="http://schemas.microsoft.com/office/drawing/2014/main" id="{D18E751E-0425-8143-AA20-6BC9B3908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232"/>
              <a:ext cx="0" cy="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95" name="Group 51">
            <a:extLst>
              <a:ext uri="{FF2B5EF4-FFF2-40B4-BE49-F238E27FC236}">
                <a16:creationId xmlns:a16="http://schemas.microsoft.com/office/drawing/2014/main" id="{D49C3E7F-847E-154A-B1C1-D4703CB0CD75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1905000"/>
          <a:ext cx="2971800" cy="1706764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350358302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12498168"/>
                    </a:ext>
                  </a:extLst>
                </a:gridCol>
              </a:tblGrid>
              <a:tr h="39614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Q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T="45691" marB="4569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 R      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57423"/>
                  </a:ext>
                </a:extLst>
              </a:tr>
              <a:tr h="131042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1      0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1      1</a:t>
                      </a:r>
                    </a:p>
                  </a:txBody>
                  <a:tcPr marT="45691" marB="4569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itchFamily="2" charset="2"/>
                        </a:rPr>
                        <a:t>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 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 1      0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itchFamily="2" charset="2"/>
                        </a:rPr>
                        <a:t>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10887"/>
                  </a:ext>
                </a:extLst>
              </a:tr>
            </a:tbl>
          </a:graphicData>
        </a:graphic>
      </p:graphicFrame>
      <p:grpSp>
        <p:nvGrpSpPr>
          <p:cNvPr id="3" name="Group 51">
            <a:extLst>
              <a:ext uri="{FF2B5EF4-FFF2-40B4-BE49-F238E27FC236}">
                <a16:creationId xmlns:a16="http://schemas.microsoft.com/office/drawing/2014/main" id="{ED455E3A-7E52-E641-800C-25997BB0EB6F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5038725"/>
            <a:ext cx="2114550" cy="498475"/>
            <a:chOff x="1445" y="3174"/>
            <a:chExt cx="1332" cy="314"/>
          </a:xfrm>
        </p:grpSpPr>
        <p:sp>
          <p:nvSpPr>
            <p:cNvPr id="24605" name="Oval 40">
              <a:extLst>
                <a:ext uri="{FF2B5EF4-FFF2-40B4-BE49-F238E27FC236}">
                  <a16:creationId xmlns:a16="http://schemas.microsoft.com/office/drawing/2014/main" id="{444EE68B-0D9B-0347-94DB-5C18F3BA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174"/>
              <a:ext cx="311" cy="314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4606" name="Oval 41">
              <a:extLst>
                <a:ext uri="{FF2B5EF4-FFF2-40B4-BE49-F238E27FC236}">
                  <a16:creationId xmlns:a16="http://schemas.microsoft.com/office/drawing/2014/main" id="{4AC28B45-91CB-3249-BA96-FBBBA4E11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174"/>
              <a:ext cx="310" cy="314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E45905C5-A7E9-9742-A1AC-641C56DE6A54}"/>
              </a:ext>
            </a:extLst>
          </p:cNvPr>
          <p:cNvGrpSpPr>
            <a:grpSpLocks/>
          </p:cNvGrpSpPr>
          <p:nvPr/>
        </p:nvGrpSpPr>
        <p:grpSpPr bwMode="auto">
          <a:xfrm>
            <a:off x="2568575" y="4267200"/>
            <a:ext cx="1563688" cy="808038"/>
            <a:chOff x="1618" y="2688"/>
            <a:chExt cx="985" cy="509"/>
          </a:xfrm>
        </p:grpSpPr>
        <p:sp>
          <p:nvSpPr>
            <p:cNvPr id="24603" name="Arc 42">
              <a:extLst>
                <a:ext uri="{FF2B5EF4-FFF2-40B4-BE49-F238E27FC236}">
                  <a16:creationId xmlns:a16="http://schemas.microsoft.com/office/drawing/2014/main" id="{8986D205-11D2-854B-AC49-653E4D806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2891"/>
              <a:ext cx="985" cy="306"/>
            </a:xfrm>
            <a:custGeom>
              <a:avLst/>
              <a:gdLst>
                <a:gd name="T0" fmla="*/ 0 w 43200"/>
                <a:gd name="T1" fmla="*/ 0 h 22367"/>
                <a:gd name="T2" fmla="*/ 0 w 43200"/>
                <a:gd name="T3" fmla="*/ 0 h 22367"/>
                <a:gd name="T4" fmla="*/ 0 w 43200"/>
                <a:gd name="T5" fmla="*/ 0 h 2236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67"/>
                <a:gd name="T11" fmla="*/ 43200 w 43200"/>
                <a:gd name="T12" fmla="*/ 22367 h 223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67" fill="none" extrusionOk="0">
                  <a:moveTo>
                    <a:pt x="13" y="22367"/>
                  </a:moveTo>
                  <a:cubicBezTo>
                    <a:pt x="4" y="22111"/>
                    <a:pt x="0" y="218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67" stroke="0" extrusionOk="0">
                  <a:moveTo>
                    <a:pt x="13" y="22367"/>
                  </a:moveTo>
                  <a:cubicBezTo>
                    <a:pt x="4" y="22111"/>
                    <a:pt x="0" y="218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" y="22367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4" name="Text Box 46">
              <a:extLst>
                <a:ext uri="{FF2B5EF4-FFF2-40B4-BE49-F238E27FC236}">
                  <a16:creationId xmlns:a16="http://schemas.microsoft.com/office/drawing/2014/main" id="{3D562F61-98D2-F841-B7A2-B15D07E1A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" y="2688"/>
              <a:ext cx="7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R=0, S=1</a:t>
              </a:r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5A09AFBE-CA55-FE42-875C-2E72677AD487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534025"/>
            <a:ext cx="1562100" cy="812800"/>
            <a:chOff x="1623" y="3486"/>
            <a:chExt cx="984" cy="512"/>
          </a:xfrm>
        </p:grpSpPr>
        <p:sp>
          <p:nvSpPr>
            <p:cNvPr id="24601" name="Arc 43">
              <a:extLst>
                <a:ext uri="{FF2B5EF4-FFF2-40B4-BE49-F238E27FC236}">
                  <a16:creationId xmlns:a16="http://schemas.microsoft.com/office/drawing/2014/main" id="{04DD64EC-277B-0E40-9645-A73F0EEB1E1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23" y="3486"/>
              <a:ext cx="984" cy="272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-1" y="21016"/>
                  </a:moveTo>
                  <a:cubicBezTo>
                    <a:pt x="315" y="9318"/>
                    <a:pt x="9889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-1" y="21016"/>
                  </a:moveTo>
                  <a:cubicBezTo>
                    <a:pt x="315" y="9318"/>
                    <a:pt x="9889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-1" y="2101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2" name="Text Box 47">
              <a:extLst>
                <a:ext uri="{FF2B5EF4-FFF2-40B4-BE49-F238E27FC236}">
                  <a16:creationId xmlns:a16="http://schemas.microsoft.com/office/drawing/2014/main" id="{73EA373F-D0EC-5949-BF31-FD823F9B8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" y="3748"/>
              <a:ext cx="7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R=1, S=0</a:t>
              </a:r>
            </a:p>
          </p:txBody>
        </p:sp>
      </p:grpSp>
      <p:grpSp>
        <p:nvGrpSpPr>
          <p:cNvPr id="6" name="Group 54">
            <a:extLst>
              <a:ext uri="{FF2B5EF4-FFF2-40B4-BE49-F238E27FC236}">
                <a16:creationId xmlns:a16="http://schemas.microsoft.com/office/drawing/2014/main" id="{99CEAB22-C08B-AA43-89C3-91D9CD7CF45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967288"/>
            <a:ext cx="1027113" cy="752475"/>
            <a:chOff x="864" y="3129"/>
            <a:chExt cx="647" cy="474"/>
          </a:xfrm>
        </p:grpSpPr>
        <p:sp>
          <p:nvSpPr>
            <p:cNvPr id="24599" name="Arc 44">
              <a:extLst>
                <a:ext uri="{FF2B5EF4-FFF2-40B4-BE49-F238E27FC236}">
                  <a16:creationId xmlns:a16="http://schemas.microsoft.com/office/drawing/2014/main" id="{10E0D72E-385C-C148-9BD3-BAD276B3E0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" y="3129"/>
              <a:ext cx="244" cy="447"/>
            </a:xfrm>
            <a:custGeom>
              <a:avLst/>
              <a:gdLst>
                <a:gd name="T0" fmla="*/ 0 w 41359"/>
                <a:gd name="T1" fmla="*/ 0 h 43200"/>
                <a:gd name="T2" fmla="*/ 0 w 41359"/>
                <a:gd name="T3" fmla="*/ 0 h 43200"/>
                <a:gd name="T4" fmla="*/ 0 w 41359"/>
                <a:gd name="T5" fmla="*/ 0 h 43200"/>
                <a:gd name="T6" fmla="*/ 0 60000 65536"/>
                <a:gd name="T7" fmla="*/ 0 60000 65536"/>
                <a:gd name="T8" fmla="*/ 0 60000 65536"/>
                <a:gd name="T9" fmla="*/ 0 w 41359"/>
                <a:gd name="T10" fmla="*/ 0 h 43200"/>
                <a:gd name="T11" fmla="*/ 41359 w 413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59" h="43200" fill="none" extrusionOk="0">
                  <a:moveTo>
                    <a:pt x="2923" y="8066"/>
                  </a:moveTo>
                  <a:cubicBezTo>
                    <a:pt x="7023" y="2966"/>
                    <a:pt x="13215" y="-1"/>
                    <a:pt x="19759" y="0"/>
                  </a:cubicBezTo>
                  <a:cubicBezTo>
                    <a:pt x="31688" y="0"/>
                    <a:pt x="41359" y="9670"/>
                    <a:pt x="41359" y="21600"/>
                  </a:cubicBezTo>
                  <a:cubicBezTo>
                    <a:pt x="41359" y="33529"/>
                    <a:pt x="31688" y="43200"/>
                    <a:pt x="19759" y="43200"/>
                  </a:cubicBezTo>
                  <a:cubicBezTo>
                    <a:pt x="11204" y="43200"/>
                    <a:pt x="3455" y="38151"/>
                    <a:pt x="-1" y="30325"/>
                  </a:cubicBezTo>
                </a:path>
                <a:path w="41359" h="43200" stroke="0" extrusionOk="0">
                  <a:moveTo>
                    <a:pt x="2923" y="8066"/>
                  </a:moveTo>
                  <a:cubicBezTo>
                    <a:pt x="7023" y="2966"/>
                    <a:pt x="13215" y="-1"/>
                    <a:pt x="19759" y="0"/>
                  </a:cubicBezTo>
                  <a:cubicBezTo>
                    <a:pt x="31688" y="0"/>
                    <a:pt x="41359" y="9670"/>
                    <a:pt x="41359" y="21600"/>
                  </a:cubicBezTo>
                  <a:cubicBezTo>
                    <a:pt x="41359" y="33529"/>
                    <a:pt x="31688" y="43200"/>
                    <a:pt x="19759" y="43200"/>
                  </a:cubicBezTo>
                  <a:cubicBezTo>
                    <a:pt x="11204" y="43200"/>
                    <a:pt x="3455" y="38151"/>
                    <a:pt x="-1" y="30325"/>
                  </a:cubicBezTo>
                  <a:lnTo>
                    <a:pt x="19759" y="21600"/>
                  </a:lnTo>
                  <a:lnTo>
                    <a:pt x="2923" y="806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0" name="Text Box 48">
              <a:extLst>
                <a:ext uri="{FF2B5EF4-FFF2-40B4-BE49-F238E27FC236}">
                  <a16:creationId xmlns:a16="http://schemas.microsoft.com/office/drawing/2014/main" id="{35D734FA-F48B-D94C-8F48-7FC12B5B0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61"/>
              <a:ext cx="41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R=</a:t>
              </a:r>
              <a:r>
                <a:rPr lang="en-US" altLang="zh-CN" sz="2000">
                  <a:ea typeface="宋体" panose="02010600030101010101" pitchFamily="2" charset="-122"/>
                  <a:sym typeface="Symbol" pitchFamily="2" charset="2"/>
                </a:rPr>
                <a:t></a:t>
              </a:r>
              <a:endParaRPr lang="en-US" altLang="zh-CN" sz="2000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S= 0</a:t>
              </a:r>
            </a:p>
          </p:txBody>
        </p:sp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2B5A87EC-2305-D943-8520-08A43DF847F0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4970463"/>
            <a:ext cx="1035050" cy="758825"/>
            <a:chOff x="2689" y="3131"/>
            <a:chExt cx="652" cy="478"/>
          </a:xfrm>
        </p:grpSpPr>
        <p:sp>
          <p:nvSpPr>
            <p:cNvPr id="24597" name="Arc 45">
              <a:extLst>
                <a:ext uri="{FF2B5EF4-FFF2-40B4-BE49-F238E27FC236}">
                  <a16:creationId xmlns:a16="http://schemas.microsoft.com/office/drawing/2014/main" id="{E8CDEE70-38C8-184E-AE35-DCC15045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3131"/>
              <a:ext cx="266" cy="447"/>
            </a:xfrm>
            <a:custGeom>
              <a:avLst/>
              <a:gdLst>
                <a:gd name="T0" fmla="*/ 0 w 39237"/>
                <a:gd name="T1" fmla="*/ 0 h 43200"/>
                <a:gd name="T2" fmla="*/ 0 w 39237"/>
                <a:gd name="T3" fmla="*/ 0 h 43200"/>
                <a:gd name="T4" fmla="*/ 0 w 39237"/>
                <a:gd name="T5" fmla="*/ 0 h 43200"/>
                <a:gd name="T6" fmla="*/ 0 60000 65536"/>
                <a:gd name="T7" fmla="*/ 0 60000 65536"/>
                <a:gd name="T8" fmla="*/ 0 60000 65536"/>
                <a:gd name="T9" fmla="*/ 0 w 39237"/>
                <a:gd name="T10" fmla="*/ 0 h 43200"/>
                <a:gd name="T11" fmla="*/ 39237 w 3923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37" h="43200" fill="none" extrusionOk="0">
                  <a:moveTo>
                    <a:pt x="2225" y="6466"/>
                  </a:moveTo>
                  <a:cubicBezTo>
                    <a:pt x="6286" y="2330"/>
                    <a:pt x="11840" y="-1"/>
                    <a:pt x="17637" y="0"/>
                  </a:cubicBezTo>
                  <a:cubicBezTo>
                    <a:pt x="29566" y="0"/>
                    <a:pt x="39237" y="9670"/>
                    <a:pt x="39237" y="21600"/>
                  </a:cubicBezTo>
                  <a:cubicBezTo>
                    <a:pt x="39237" y="33529"/>
                    <a:pt x="29566" y="43200"/>
                    <a:pt x="17637" y="43200"/>
                  </a:cubicBezTo>
                  <a:cubicBezTo>
                    <a:pt x="10624" y="43200"/>
                    <a:pt x="4048" y="39795"/>
                    <a:pt x="0" y="34069"/>
                  </a:cubicBezTo>
                </a:path>
                <a:path w="39237" h="43200" stroke="0" extrusionOk="0">
                  <a:moveTo>
                    <a:pt x="2225" y="6466"/>
                  </a:moveTo>
                  <a:cubicBezTo>
                    <a:pt x="6286" y="2330"/>
                    <a:pt x="11840" y="-1"/>
                    <a:pt x="17637" y="0"/>
                  </a:cubicBezTo>
                  <a:cubicBezTo>
                    <a:pt x="29566" y="0"/>
                    <a:pt x="39237" y="9670"/>
                    <a:pt x="39237" y="21600"/>
                  </a:cubicBezTo>
                  <a:cubicBezTo>
                    <a:pt x="39237" y="33529"/>
                    <a:pt x="29566" y="43200"/>
                    <a:pt x="17637" y="43200"/>
                  </a:cubicBezTo>
                  <a:cubicBezTo>
                    <a:pt x="10624" y="43200"/>
                    <a:pt x="4048" y="39795"/>
                    <a:pt x="0" y="34069"/>
                  </a:cubicBezTo>
                  <a:lnTo>
                    <a:pt x="17637" y="21600"/>
                  </a:lnTo>
                  <a:lnTo>
                    <a:pt x="2225" y="646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8" name="Text Box 49">
              <a:extLst>
                <a:ext uri="{FF2B5EF4-FFF2-40B4-BE49-F238E27FC236}">
                  <a16:creationId xmlns:a16="http://schemas.microsoft.com/office/drawing/2014/main" id="{E43000A7-7152-8E42-903C-3F1A5E2D2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3167"/>
              <a:ext cx="43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R= 0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S= </a:t>
              </a:r>
              <a:r>
                <a:rPr lang="en-US" altLang="zh-CN" sz="2000">
                  <a:ea typeface="宋体" panose="02010600030101010101" pitchFamily="2" charset="-122"/>
                  <a:sym typeface="Symbol" pitchFamily="2" charset="2"/>
                </a:rPr>
                <a:t></a:t>
              </a:r>
            </a:p>
          </p:txBody>
        </p:sp>
      </p:grpSp>
      <p:pic>
        <p:nvPicPr>
          <p:cNvPr id="24596" name="Picture 50">
            <a:extLst>
              <a:ext uri="{FF2B5EF4-FFF2-40B4-BE49-F238E27FC236}">
                <a16:creationId xmlns:a16="http://schemas.microsoft.com/office/drawing/2014/main" id="{AA559263-B0AE-7647-B6F8-33F2D245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381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4633</TotalTime>
  <Words>3252</Words>
  <Application>Microsoft Macintosh PowerPoint</Application>
  <PresentationFormat>全屏显示(4:3)</PresentationFormat>
  <Paragraphs>552</Paragraphs>
  <Slides>60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隶书</vt:lpstr>
      <vt:lpstr>宋体</vt:lpstr>
      <vt:lpstr>Tahoma</vt:lpstr>
      <vt:lpstr>Times New Roman</vt:lpstr>
      <vt:lpstr>Wingdings</vt:lpstr>
      <vt:lpstr>Blends</vt:lpstr>
      <vt:lpstr>公式</vt:lpstr>
      <vt:lpstr>Equation</vt:lpstr>
      <vt:lpstr>BMP 图象</vt:lpstr>
      <vt:lpstr>Visio.Drawing.6</vt:lpstr>
      <vt:lpstr>Visio</vt:lpstr>
      <vt:lpstr>数字系统设计</vt:lpstr>
      <vt:lpstr>学习要点</vt:lpstr>
      <vt:lpstr>4.1 时序电路的特点</vt:lpstr>
      <vt:lpstr>4.2 触发器的基本特性及记忆功能</vt:lpstr>
      <vt:lpstr>4.2 触发器的基本特性及记忆功能</vt:lpstr>
      <vt:lpstr>4.3 基本RS触发器(电位型触发器)</vt:lpstr>
      <vt:lpstr>4.3 基本RS触发器(电位型触发器)</vt:lpstr>
      <vt:lpstr>描述触发器的方法</vt:lpstr>
      <vt:lpstr>描述触发器的方法</vt:lpstr>
      <vt:lpstr>3. 由 与非门构成的基本RS触发器</vt:lpstr>
      <vt:lpstr>应用举例</vt:lpstr>
      <vt:lpstr>4.4 各种钟控触发器的逻辑功能</vt:lpstr>
      <vt:lpstr>4.4.1 钟控RS触发器</vt:lpstr>
      <vt:lpstr>4.4.1 钟控RS触发器</vt:lpstr>
      <vt:lpstr>钟控RS触发器</vt:lpstr>
      <vt:lpstr>4.4.2 钟控D触发器</vt:lpstr>
      <vt:lpstr>4.4.2 钟控D触发器</vt:lpstr>
      <vt:lpstr>钟控D触发器</vt:lpstr>
      <vt:lpstr>4.4.3 锁存器</vt:lpstr>
      <vt:lpstr>4.4.3 锁存器</vt:lpstr>
      <vt:lpstr>4.4.4 钟控JK触发器</vt:lpstr>
      <vt:lpstr>4.4.4 钟控JK触发器</vt:lpstr>
      <vt:lpstr>钟控JK触发器</vt:lpstr>
      <vt:lpstr>4.4.5 钟控T触发器</vt:lpstr>
      <vt:lpstr>4.4.5 钟控T触发器</vt:lpstr>
      <vt:lpstr>4.4.6 各种触发器之间的转换</vt:lpstr>
      <vt:lpstr>例：将D触发器改成T触发器</vt:lpstr>
      <vt:lpstr>例：将D触发器改成T触发器</vt:lpstr>
      <vt:lpstr>例：触发器逻辑功能的转换</vt:lpstr>
      <vt:lpstr>4.4.7 钟控触发器的缺点</vt:lpstr>
      <vt:lpstr>4.5 TTL集成主从触发器</vt:lpstr>
      <vt:lpstr>4.5.1 基本工作原理</vt:lpstr>
      <vt:lpstr>4.5.1 基本工作原理</vt:lpstr>
      <vt:lpstr>4.5.1 基本工作原理</vt:lpstr>
      <vt:lpstr>4.5.1 基本工作原理</vt:lpstr>
      <vt:lpstr>4.5.2 主从JK触发器的一次翻转问题</vt:lpstr>
      <vt:lpstr>4.5.2 主从JK触发器的一次翻转问题</vt:lpstr>
      <vt:lpstr>4.5.3 异步置0置1输入</vt:lpstr>
      <vt:lpstr>4.5.3 异步置0置1输入</vt:lpstr>
      <vt:lpstr>应用举例</vt:lpstr>
      <vt:lpstr>4.6 集成边沿触发器 </vt:lpstr>
      <vt:lpstr>4.6.1 负边沿JK触发器</vt:lpstr>
      <vt:lpstr>4.6.1 负边沿JK触发器</vt:lpstr>
      <vt:lpstr>4.6.2 维持阻塞D触发器</vt:lpstr>
      <vt:lpstr>维持阻塞原理</vt:lpstr>
      <vt:lpstr>PowerPoint 演示文稿</vt:lpstr>
      <vt:lpstr>4.6.3 JK触发器和D触发器的实际产品 </vt:lpstr>
      <vt:lpstr>4.6.3 JK触发器和D触发器的实际产品</vt:lpstr>
      <vt:lpstr>4.6.4 触发器的逻辑符号</vt:lpstr>
      <vt:lpstr>应用举例</vt:lpstr>
      <vt:lpstr>应用举例: 移位寄存器</vt:lpstr>
      <vt:lpstr>应用举例: 计数</vt:lpstr>
      <vt:lpstr>4.7 CMOS触发器 </vt:lpstr>
      <vt:lpstr>4.7 CMOS触发器 </vt:lpstr>
      <vt:lpstr>4.7 CMOS触发器 </vt:lpstr>
      <vt:lpstr>4.7 CMOS触发器 </vt:lpstr>
      <vt:lpstr>4.7 CMOS触发器 </vt:lpstr>
      <vt:lpstr>4.8 集成触发器的选用和参数</vt:lpstr>
      <vt:lpstr>4.8 集成触发器的选用和参数</vt:lpstr>
      <vt:lpstr>4.8 集成触发器的选用和参数</vt:lpstr>
    </vt:vector>
  </TitlesOfParts>
  <Company>Beijing EastWave Telecom Co.,Ltd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Wensheng</dc:creator>
  <cp:lastModifiedBy>Microsoft Office User</cp:lastModifiedBy>
  <cp:revision>295</cp:revision>
  <dcterms:created xsi:type="dcterms:W3CDTF">2001-11-21T01:14:27Z</dcterms:created>
  <dcterms:modified xsi:type="dcterms:W3CDTF">2019-11-04T14:30:28Z</dcterms:modified>
</cp:coreProperties>
</file>