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24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76E9F-F61E-4870-A35A-118D40994DF5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5C243-B861-4BD3-8DDC-2BCEA16FBF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9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FAA59F-6981-4F04-BFDF-3B3C2A478A0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66343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100A48-DF89-4A72-963C-DD6043F7B56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zh-CN" altLang="zh-CN" sz="1000"/>
          </a:p>
        </p:txBody>
      </p:sp>
    </p:spTree>
    <p:extLst>
      <p:ext uri="{BB962C8B-B14F-4D97-AF65-F5344CB8AC3E}">
        <p14:creationId xmlns:p14="http://schemas.microsoft.com/office/powerpoint/2010/main" val="1163383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CEDDC-9C4B-484C-B2D7-9DC697C4C89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80000"/>
              </a:lnSpc>
            </a:pPr>
            <a:endParaRPr lang="zh-CN" altLang="zh-CN" sz="1000"/>
          </a:p>
        </p:txBody>
      </p:sp>
    </p:spTree>
    <p:extLst>
      <p:ext uri="{BB962C8B-B14F-4D97-AF65-F5344CB8AC3E}">
        <p14:creationId xmlns:p14="http://schemas.microsoft.com/office/powerpoint/2010/main" val="2082517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68B3C-82BF-4049-9E63-819C07B66F3E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9758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13D68C-768C-4F54-8E75-8A7326165D2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2393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83CD9-0D4A-4442-AEB5-480D14CE2D0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6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dirty="0" err="1" smtClean="0">
                <a:solidFill>
                  <a:schemeClr val="tx1"/>
                </a:solidFill>
              </a:rPr>
              <a:t>ip_rcv</a:t>
            </a:r>
            <a:r>
              <a:rPr lang="zh-CN" altLang="en-US" dirty="0" smtClean="0"/>
              <a:t>协议收到数据后识别地址 若是自己的则传至</a:t>
            </a:r>
            <a:r>
              <a:rPr lang="en-US" altLang="zh-CN" sz="1200" i="0" dirty="0" err="1" smtClean="0">
                <a:solidFill>
                  <a:schemeClr val="tx1"/>
                </a:solidFill>
              </a:rPr>
              <a:t>ip_local_deliver</a:t>
            </a:r>
            <a:r>
              <a:rPr lang="en-US" altLang="zh-CN" sz="1200" i="0" dirty="0" smtClean="0">
                <a:solidFill>
                  <a:schemeClr val="tx1"/>
                </a:solidFill>
              </a:rPr>
              <a:t> </a:t>
            </a:r>
            <a:r>
              <a:rPr lang="zh-CN" altLang="en-US" sz="1200" i="0" dirty="0" smtClean="0">
                <a:solidFill>
                  <a:schemeClr val="tx1"/>
                </a:solidFill>
              </a:rPr>
              <a:t>否则传至</a:t>
            </a:r>
            <a:r>
              <a:rPr lang="en-US" altLang="zh-CN" sz="1200" i="0" smtClean="0">
                <a:solidFill>
                  <a:schemeClr val="tx1"/>
                </a:solidFill>
              </a:rPr>
              <a:t>ip_route_input</a:t>
            </a:r>
            <a:endParaRPr lang="en-US" altLang="zh-CN" sz="1200" i="0" dirty="0" smtClean="0">
              <a:solidFill>
                <a:schemeClr val="tx1"/>
              </a:solidFill>
            </a:endParaRPr>
          </a:p>
          <a:p>
            <a:pPr marL="228600" indent="-22860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37176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98B36-0E67-4481-8FA0-5771876ABBE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221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6E794-6AEE-4421-BD50-34E932A77C5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816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0E192-4677-4D37-85C0-E1E1A5C5168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053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993269-4977-411D-9D33-CB716ADB355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72358" lvl="1" indent="-224119"/>
            <a:endParaRPr lang="zh-CN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179621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BA43-3ED3-4721-ACC7-E3344026122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4119" indent="-224119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81576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AC7DD-9EDC-4CB8-995B-BBCC79ADBC2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4119" indent="-224119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2144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E6C4C-F9C0-4171-9CBC-24FB78F6CC5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4119" indent="-224119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5495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BD518-0FA1-462E-BA70-37DC6F4DEA7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72358" lvl="1" indent="-224119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7748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C6EB9-E47C-47DF-89FB-562A84C06F54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4064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310EF-6865-4097-9CB7-D706DC902AF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4960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079DC-AAA1-4777-AA68-3F126EE79DD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9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354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C763-D7F8-42A3-B8D4-3CD5405E9C1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152F-8D54-46F8-93EB-9378EA15E5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C763-D7F8-42A3-B8D4-3CD5405E9C1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152F-8D54-46F8-93EB-9378EA15E5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C763-D7F8-42A3-B8D4-3CD5405E9C1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152F-8D54-46F8-93EB-9378EA15E5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218DC44-B438-42AD-8115-5B23B8FEE6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C763-D7F8-42A3-B8D4-3CD5405E9C1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152F-8D54-46F8-93EB-9378EA15E5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C763-D7F8-42A3-B8D4-3CD5405E9C1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152F-8D54-46F8-93EB-9378EA15E5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C763-D7F8-42A3-B8D4-3CD5405E9C1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152F-8D54-46F8-93EB-9378EA15E5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C763-D7F8-42A3-B8D4-3CD5405E9C1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152F-8D54-46F8-93EB-9378EA15E5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C763-D7F8-42A3-B8D4-3CD5405E9C1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152F-8D54-46F8-93EB-9378EA15E5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C763-D7F8-42A3-B8D4-3CD5405E9C1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152F-8D54-46F8-93EB-9378EA15E5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C763-D7F8-42A3-B8D4-3CD5405E9C1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152F-8D54-46F8-93EB-9378EA15E5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C763-D7F8-42A3-B8D4-3CD5405E9C1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7152F-8D54-46F8-93EB-9378EA15E5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C763-D7F8-42A3-B8D4-3CD5405E9C1C}" type="datetimeFigureOut">
              <a:rPr lang="zh-CN" altLang="en-US" smtClean="0"/>
              <a:pPr/>
              <a:t>2015/10/8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7152F-8D54-46F8-93EB-9378EA15E52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网络体系结构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00" y="4365625"/>
            <a:ext cx="1554163" cy="990600"/>
          </a:xfrm>
          <a:prstGeom prst="rect">
            <a:avLst/>
          </a:prstGeom>
          <a:noFill/>
        </p:spPr>
      </p:pic>
      <p:sp>
        <p:nvSpPr>
          <p:cNvPr id="571395" name="Line 3"/>
          <p:cNvSpPr>
            <a:spLocks noChangeShapeType="1"/>
          </p:cNvSpPr>
          <p:nvPr/>
        </p:nvSpPr>
        <p:spPr bwMode="auto">
          <a:xfrm flipV="1">
            <a:off x="4284663" y="3500438"/>
            <a:ext cx="0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1396" name="Oval 4"/>
          <p:cNvSpPr>
            <a:spLocks noChangeArrowheads="1"/>
          </p:cNvSpPr>
          <p:nvPr/>
        </p:nvSpPr>
        <p:spPr bwMode="auto">
          <a:xfrm>
            <a:off x="3348038" y="3068638"/>
            <a:ext cx="1800225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 i="0">
                <a:solidFill>
                  <a:schemeClr val="tx1"/>
                </a:solidFill>
              </a:rPr>
              <a:t>net</a:t>
            </a:r>
            <a:r>
              <a:rPr lang="en-US" altLang="zh-CN" sz="1800">
                <a:solidFill>
                  <a:schemeClr val="tx1"/>
                </a:solidFill>
              </a:rPr>
              <a:t>_</a:t>
            </a:r>
            <a:r>
              <a:rPr lang="en-US" altLang="zh-CN" sz="1800" i="0">
                <a:solidFill>
                  <a:schemeClr val="tx1"/>
                </a:solidFill>
              </a:rPr>
              <a:t>interrupt</a:t>
            </a:r>
          </a:p>
        </p:txBody>
      </p:sp>
      <p:sp>
        <p:nvSpPr>
          <p:cNvPr id="571397" name="Oval 5"/>
          <p:cNvSpPr>
            <a:spLocks noChangeArrowheads="1"/>
          </p:cNvSpPr>
          <p:nvPr/>
        </p:nvSpPr>
        <p:spPr bwMode="auto">
          <a:xfrm>
            <a:off x="1763713" y="1916113"/>
            <a:ext cx="1152525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 i="0">
                <a:solidFill>
                  <a:schemeClr val="tx1"/>
                </a:solidFill>
              </a:rPr>
              <a:t>net</a:t>
            </a:r>
            <a:r>
              <a:rPr lang="en-US" altLang="zh-CN" sz="1800">
                <a:solidFill>
                  <a:schemeClr val="tx1"/>
                </a:solidFill>
              </a:rPr>
              <a:t>_</a:t>
            </a:r>
            <a:r>
              <a:rPr lang="en-US" altLang="zh-CN" sz="1800" i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571398" name="Oval 6"/>
          <p:cNvSpPr>
            <a:spLocks noChangeArrowheads="1"/>
          </p:cNvSpPr>
          <p:nvPr/>
        </p:nvSpPr>
        <p:spPr bwMode="auto">
          <a:xfrm>
            <a:off x="3706813" y="1916113"/>
            <a:ext cx="1152525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 i="0">
                <a:solidFill>
                  <a:schemeClr val="tx1"/>
                </a:solidFill>
              </a:rPr>
              <a:t>net</a:t>
            </a:r>
            <a:r>
              <a:rPr lang="en-US" altLang="zh-CN" sz="1800">
                <a:solidFill>
                  <a:schemeClr val="tx1"/>
                </a:solidFill>
              </a:rPr>
              <a:t>_</a:t>
            </a:r>
            <a:r>
              <a:rPr lang="en-US" altLang="zh-CN" sz="1800" i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571399" name="Oval 7"/>
          <p:cNvSpPr>
            <a:spLocks noChangeArrowheads="1"/>
          </p:cNvSpPr>
          <p:nvPr/>
        </p:nvSpPr>
        <p:spPr bwMode="auto">
          <a:xfrm>
            <a:off x="5651500" y="1916113"/>
            <a:ext cx="1152525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 i="0">
                <a:solidFill>
                  <a:schemeClr val="tx1"/>
                </a:solidFill>
              </a:rPr>
              <a:t>net</a:t>
            </a:r>
            <a:r>
              <a:rPr lang="en-US" altLang="zh-CN" sz="1800">
                <a:solidFill>
                  <a:schemeClr val="tx1"/>
                </a:solidFill>
              </a:rPr>
              <a:t>_</a:t>
            </a:r>
            <a:r>
              <a:rPr lang="en-US" altLang="zh-CN" sz="1800" i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71400" name="Oval 8"/>
          <p:cNvSpPr>
            <a:spLocks noChangeArrowheads="1"/>
          </p:cNvSpPr>
          <p:nvPr/>
        </p:nvSpPr>
        <p:spPr bwMode="auto">
          <a:xfrm>
            <a:off x="3563938" y="765175"/>
            <a:ext cx="1439862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 i="0">
                <a:solidFill>
                  <a:schemeClr val="tx1"/>
                </a:solidFill>
              </a:rPr>
              <a:t>netif_rx</a:t>
            </a:r>
          </a:p>
        </p:txBody>
      </p:sp>
      <p:sp>
        <p:nvSpPr>
          <p:cNvPr id="571401" name="Rectangle 9"/>
          <p:cNvSpPr>
            <a:spLocks noChangeArrowheads="1"/>
          </p:cNvSpPr>
          <p:nvPr/>
        </p:nvSpPr>
        <p:spPr bwMode="auto">
          <a:xfrm>
            <a:off x="2689225" y="549275"/>
            <a:ext cx="73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i="0">
                <a:solidFill>
                  <a:schemeClr val="tx1"/>
                </a:solidFill>
                <a:latin typeface="Arial" pitchFamily="34" charset="0"/>
              </a:rPr>
              <a:t>dev.c</a:t>
            </a:r>
          </a:p>
        </p:txBody>
      </p:sp>
      <p:sp>
        <p:nvSpPr>
          <p:cNvPr id="571402" name="Rectangle 10"/>
          <p:cNvSpPr>
            <a:spLocks noChangeArrowheads="1"/>
          </p:cNvSpPr>
          <p:nvPr/>
        </p:nvSpPr>
        <p:spPr bwMode="auto">
          <a:xfrm>
            <a:off x="1547813" y="15573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i="0">
                <a:solidFill>
                  <a:schemeClr val="tx1"/>
                </a:solidFill>
                <a:latin typeface="Arial" pitchFamily="34" charset="0"/>
              </a:rPr>
              <a:t>driver.c</a:t>
            </a:r>
          </a:p>
        </p:txBody>
      </p:sp>
      <p:sp>
        <p:nvSpPr>
          <p:cNvPr id="571403" name="Rectangle 11"/>
          <p:cNvSpPr>
            <a:spLocks noChangeArrowheads="1"/>
          </p:cNvSpPr>
          <p:nvPr/>
        </p:nvSpPr>
        <p:spPr bwMode="auto">
          <a:xfrm>
            <a:off x="2700338" y="549275"/>
            <a:ext cx="3238500" cy="10064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1404" name="Rectangle 12"/>
          <p:cNvSpPr>
            <a:spLocks noChangeArrowheads="1"/>
          </p:cNvSpPr>
          <p:nvPr/>
        </p:nvSpPr>
        <p:spPr bwMode="auto">
          <a:xfrm>
            <a:off x="1476375" y="1557338"/>
            <a:ext cx="5472113" cy="223202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1405" name="Line 13"/>
          <p:cNvSpPr>
            <a:spLocks noChangeShapeType="1"/>
          </p:cNvSpPr>
          <p:nvPr/>
        </p:nvSpPr>
        <p:spPr bwMode="auto">
          <a:xfrm flipV="1">
            <a:off x="4284663" y="1196975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1406" name="Line 14"/>
          <p:cNvSpPr>
            <a:spLocks noChangeShapeType="1"/>
          </p:cNvSpPr>
          <p:nvPr/>
        </p:nvSpPr>
        <p:spPr bwMode="auto">
          <a:xfrm flipH="1" flipV="1">
            <a:off x="2268538" y="2349500"/>
            <a:ext cx="2016125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1407" name="Line 15"/>
          <p:cNvSpPr>
            <a:spLocks noChangeShapeType="1"/>
          </p:cNvSpPr>
          <p:nvPr/>
        </p:nvSpPr>
        <p:spPr bwMode="auto">
          <a:xfrm flipV="1">
            <a:off x="4284663" y="2349500"/>
            <a:ext cx="194310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47813" y="2559050"/>
            <a:ext cx="2736850" cy="582613"/>
            <a:chOff x="385" y="2795"/>
            <a:chExt cx="1724" cy="367"/>
          </a:xfrm>
        </p:grpSpPr>
        <p:sp>
          <p:nvSpPr>
            <p:cNvPr id="571409" name="Rectangle 17"/>
            <p:cNvSpPr>
              <a:spLocks noChangeArrowheads="1"/>
            </p:cNvSpPr>
            <p:nvPr/>
          </p:nvSpPr>
          <p:spPr bwMode="auto">
            <a:xfrm>
              <a:off x="385" y="2795"/>
              <a:ext cx="13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solidFill>
                    <a:schemeClr val="tx1"/>
                  </a:solidFill>
                  <a:latin typeface="Arial" pitchFamily="34" charset="0"/>
                </a:rPr>
                <a:t>Completing</a:t>
              </a:r>
            </a:p>
          </p:txBody>
        </p:sp>
        <p:sp>
          <p:nvSpPr>
            <p:cNvPr id="571410" name="Rectangle 18"/>
            <p:cNvSpPr>
              <a:spLocks noChangeArrowheads="1"/>
            </p:cNvSpPr>
            <p:nvPr/>
          </p:nvSpPr>
          <p:spPr bwMode="auto">
            <a:xfrm>
              <a:off x="385" y="2931"/>
              <a:ext cx="17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>
                  <a:solidFill>
                    <a:schemeClr val="tx1"/>
                  </a:solidFill>
                  <a:latin typeface="Arial" pitchFamily="34" charset="0"/>
                </a:rPr>
                <a:t>a transmission process</a:t>
              </a:r>
            </a:p>
          </p:txBody>
        </p:sp>
      </p:grpSp>
      <p:sp>
        <p:nvSpPr>
          <p:cNvPr id="571411" name="Rectangle 19"/>
          <p:cNvSpPr>
            <a:spLocks noChangeArrowheads="1"/>
          </p:cNvSpPr>
          <p:nvPr/>
        </p:nvSpPr>
        <p:spPr bwMode="auto">
          <a:xfrm>
            <a:off x="3205163" y="2414588"/>
            <a:ext cx="2303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1"/>
                </a:solidFill>
                <a:latin typeface="Arial" pitchFamily="34" charset="0"/>
              </a:rPr>
              <a:t>Receiving a packet</a:t>
            </a:r>
          </a:p>
        </p:txBody>
      </p:sp>
      <p:sp>
        <p:nvSpPr>
          <p:cNvPr id="571412" name="Rectangle 20"/>
          <p:cNvSpPr>
            <a:spLocks noChangeArrowheads="1"/>
          </p:cNvSpPr>
          <p:nvPr/>
        </p:nvSpPr>
        <p:spPr bwMode="auto">
          <a:xfrm>
            <a:off x="5148263" y="2708275"/>
            <a:ext cx="1728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1"/>
                </a:solidFill>
                <a:latin typeface="Arial" pitchFamily="34" charset="0"/>
              </a:rPr>
              <a:t>Error situation</a:t>
            </a:r>
          </a:p>
        </p:txBody>
      </p:sp>
      <p:sp>
        <p:nvSpPr>
          <p:cNvPr id="571413" name="Line 21"/>
          <p:cNvSpPr>
            <a:spLocks noChangeShapeType="1"/>
          </p:cNvSpPr>
          <p:nvPr/>
        </p:nvSpPr>
        <p:spPr bwMode="auto">
          <a:xfrm flipV="1">
            <a:off x="4284663" y="2349500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1414" name="Rectangle 22"/>
          <p:cNvSpPr>
            <a:spLocks noChangeArrowheads="1"/>
          </p:cNvSpPr>
          <p:nvPr/>
        </p:nvSpPr>
        <p:spPr bwMode="auto">
          <a:xfrm>
            <a:off x="971550" y="5535613"/>
            <a:ext cx="73469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0">
                <a:solidFill>
                  <a:schemeClr val="tx1"/>
                </a:solidFill>
              </a:rPr>
              <a:t>Figure 5-5. A network adapter uses an interrupt to send messages.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5" name="Rectangle 5"/>
          <p:cNvSpPr>
            <a:spLocks noChangeArrowheads="1"/>
          </p:cNvSpPr>
          <p:nvPr/>
        </p:nvSpPr>
        <p:spPr bwMode="auto">
          <a:xfrm>
            <a:off x="1468438" y="6491288"/>
            <a:ext cx="6127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i="0">
                <a:solidFill>
                  <a:schemeClr val="tx1"/>
                </a:solidFill>
                <a:latin typeface="Arial" pitchFamily="34" charset="0"/>
              </a:rPr>
              <a:t>Figure 6-2. Activity forms in the Linux network architecture.</a:t>
            </a:r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347663" y="188913"/>
            <a:ext cx="8545512" cy="6064250"/>
            <a:chOff x="219" y="119"/>
            <a:chExt cx="5383" cy="3820"/>
          </a:xfrm>
        </p:grpSpPr>
        <p:sp>
          <p:nvSpPr>
            <p:cNvPr id="609286" name="Rectangle 6"/>
            <p:cNvSpPr>
              <a:spLocks noChangeArrowheads="1"/>
            </p:cNvSpPr>
            <p:nvPr/>
          </p:nvSpPr>
          <p:spPr bwMode="auto">
            <a:xfrm>
              <a:off x="613" y="2477"/>
              <a:ext cx="1587" cy="72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</a:rPr>
                <a:t>Hardware interrupt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429" y="2024"/>
              <a:ext cx="363" cy="362"/>
              <a:chOff x="2744" y="2614"/>
              <a:chExt cx="363" cy="362"/>
            </a:xfrm>
          </p:grpSpPr>
          <p:sp>
            <p:nvSpPr>
              <p:cNvPr id="609287" name="AutoShape 7"/>
              <p:cNvSpPr>
                <a:spLocks noChangeArrowheads="1"/>
              </p:cNvSpPr>
              <p:nvPr/>
            </p:nvSpPr>
            <p:spPr bwMode="auto">
              <a:xfrm>
                <a:off x="2789" y="2614"/>
                <a:ext cx="317" cy="318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288" name="Line 8"/>
              <p:cNvSpPr>
                <a:spLocks noChangeShapeType="1"/>
              </p:cNvSpPr>
              <p:nvPr/>
            </p:nvSpPr>
            <p:spPr bwMode="auto">
              <a:xfrm>
                <a:off x="2835" y="270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289" name="Line 9"/>
              <p:cNvSpPr>
                <a:spLocks noChangeShapeType="1"/>
              </p:cNvSpPr>
              <p:nvPr/>
            </p:nvSpPr>
            <p:spPr bwMode="auto">
              <a:xfrm>
                <a:off x="2835" y="2750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290" name="Line 10"/>
              <p:cNvSpPr>
                <a:spLocks noChangeShapeType="1"/>
              </p:cNvSpPr>
              <p:nvPr/>
            </p:nvSpPr>
            <p:spPr bwMode="auto">
              <a:xfrm>
                <a:off x="2835" y="2795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292" name="Rectangle 12"/>
              <p:cNvSpPr>
                <a:spLocks noChangeArrowheads="1"/>
              </p:cNvSpPr>
              <p:nvPr/>
            </p:nvSpPr>
            <p:spPr bwMode="auto">
              <a:xfrm>
                <a:off x="2744" y="2886"/>
                <a:ext cx="363" cy="9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976" y="2024"/>
              <a:ext cx="363" cy="362"/>
              <a:chOff x="2744" y="2614"/>
              <a:chExt cx="363" cy="362"/>
            </a:xfrm>
          </p:grpSpPr>
          <p:sp>
            <p:nvSpPr>
              <p:cNvPr id="609295" name="AutoShape 15"/>
              <p:cNvSpPr>
                <a:spLocks noChangeArrowheads="1"/>
              </p:cNvSpPr>
              <p:nvPr/>
            </p:nvSpPr>
            <p:spPr bwMode="auto">
              <a:xfrm>
                <a:off x="2789" y="2614"/>
                <a:ext cx="317" cy="318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296" name="Line 16"/>
              <p:cNvSpPr>
                <a:spLocks noChangeShapeType="1"/>
              </p:cNvSpPr>
              <p:nvPr/>
            </p:nvSpPr>
            <p:spPr bwMode="auto">
              <a:xfrm>
                <a:off x="2835" y="270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297" name="Line 17"/>
              <p:cNvSpPr>
                <a:spLocks noChangeShapeType="1"/>
              </p:cNvSpPr>
              <p:nvPr/>
            </p:nvSpPr>
            <p:spPr bwMode="auto">
              <a:xfrm>
                <a:off x="2835" y="2750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298" name="Line 18"/>
              <p:cNvSpPr>
                <a:spLocks noChangeShapeType="1"/>
              </p:cNvSpPr>
              <p:nvPr/>
            </p:nvSpPr>
            <p:spPr bwMode="auto">
              <a:xfrm>
                <a:off x="2835" y="2795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299" name="Rectangle 19"/>
              <p:cNvSpPr>
                <a:spLocks noChangeArrowheads="1"/>
              </p:cNvSpPr>
              <p:nvPr/>
            </p:nvSpPr>
            <p:spPr bwMode="auto">
              <a:xfrm>
                <a:off x="2744" y="2886"/>
                <a:ext cx="363" cy="9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20"/>
            <p:cNvGrpSpPr>
              <a:grpSpLocks/>
            </p:cNvGrpSpPr>
            <p:nvPr/>
          </p:nvGrpSpPr>
          <p:grpSpPr bwMode="auto">
            <a:xfrm flipV="1">
              <a:off x="3924" y="1979"/>
              <a:ext cx="363" cy="362"/>
              <a:chOff x="2744" y="2614"/>
              <a:chExt cx="363" cy="362"/>
            </a:xfrm>
          </p:grpSpPr>
          <p:sp>
            <p:nvSpPr>
              <p:cNvPr id="609301" name="AutoShape 21"/>
              <p:cNvSpPr>
                <a:spLocks noChangeArrowheads="1"/>
              </p:cNvSpPr>
              <p:nvPr/>
            </p:nvSpPr>
            <p:spPr bwMode="auto">
              <a:xfrm>
                <a:off x="2789" y="2614"/>
                <a:ext cx="317" cy="318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302" name="Line 22"/>
              <p:cNvSpPr>
                <a:spLocks noChangeShapeType="1"/>
              </p:cNvSpPr>
              <p:nvPr/>
            </p:nvSpPr>
            <p:spPr bwMode="auto">
              <a:xfrm>
                <a:off x="2835" y="270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303" name="Line 23"/>
              <p:cNvSpPr>
                <a:spLocks noChangeShapeType="1"/>
              </p:cNvSpPr>
              <p:nvPr/>
            </p:nvSpPr>
            <p:spPr bwMode="auto">
              <a:xfrm>
                <a:off x="2835" y="2750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304" name="Line 24"/>
              <p:cNvSpPr>
                <a:spLocks noChangeShapeType="1"/>
              </p:cNvSpPr>
              <p:nvPr/>
            </p:nvSpPr>
            <p:spPr bwMode="auto">
              <a:xfrm>
                <a:off x="2835" y="2795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305" name="Rectangle 25"/>
              <p:cNvSpPr>
                <a:spLocks noChangeArrowheads="1"/>
              </p:cNvSpPr>
              <p:nvPr/>
            </p:nvSpPr>
            <p:spPr bwMode="auto">
              <a:xfrm>
                <a:off x="2744" y="2886"/>
                <a:ext cx="363" cy="9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 flipV="1">
              <a:off x="4514" y="1978"/>
              <a:ext cx="363" cy="362"/>
              <a:chOff x="2744" y="2614"/>
              <a:chExt cx="363" cy="362"/>
            </a:xfrm>
          </p:grpSpPr>
          <p:sp>
            <p:nvSpPr>
              <p:cNvPr id="609307" name="AutoShape 27"/>
              <p:cNvSpPr>
                <a:spLocks noChangeArrowheads="1"/>
              </p:cNvSpPr>
              <p:nvPr/>
            </p:nvSpPr>
            <p:spPr bwMode="auto">
              <a:xfrm>
                <a:off x="2789" y="2614"/>
                <a:ext cx="317" cy="318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9308" name="Line 28"/>
              <p:cNvSpPr>
                <a:spLocks noChangeShapeType="1"/>
              </p:cNvSpPr>
              <p:nvPr/>
            </p:nvSpPr>
            <p:spPr bwMode="auto">
              <a:xfrm>
                <a:off x="2835" y="270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309" name="Line 29"/>
              <p:cNvSpPr>
                <a:spLocks noChangeShapeType="1"/>
              </p:cNvSpPr>
              <p:nvPr/>
            </p:nvSpPr>
            <p:spPr bwMode="auto">
              <a:xfrm>
                <a:off x="2835" y="2750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310" name="Line 30"/>
              <p:cNvSpPr>
                <a:spLocks noChangeShapeType="1"/>
              </p:cNvSpPr>
              <p:nvPr/>
            </p:nvSpPr>
            <p:spPr bwMode="auto">
              <a:xfrm>
                <a:off x="2835" y="2795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311" name="Rectangle 31"/>
              <p:cNvSpPr>
                <a:spLocks noChangeArrowheads="1"/>
              </p:cNvSpPr>
              <p:nvPr/>
            </p:nvSpPr>
            <p:spPr bwMode="auto">
              <a:xfrm>
                <a:off x="2744" y="2886"/>
                <a:ext cx="363" cy="9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9312" name="Rectangle 32"/>
            <p:cNvSpPr>
              <a:spLocks noChangeArrowheads="1"/>
            </p:cNvSpPr>
            <p:nvPr/>
          </p:nvSpPr>
          <p:spPr bwMode="auto">
            <a:xfrm>
              <a:off x="3652" y="2477"/>
              <a:ext cx="589" cy="72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b="1" i="0">
                  <a:solidFill>
                    <a:schemeClr val="tx1"/>
                  </a:solidFill>
                </a:rPr>
                <a:t>Net_RX-</a:t>
              </a:r>
            </a:p>
            <a:p>
              <a:pPr marL="342900" indent="-342900" algn="ctr"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</a:rPr>
                <a:t>Soft-IRQ</a:t>
              </a:r>
            </a:p>
          </p:txBody>
        </p:sp>
        <p:sp>
          <p:nvSpPr>
            <p:cNvPr id="609313" name="Rectangle 33"/>
            <p:cNvSpPr>
              <a:spLocks noChangeArrowheads="1"/>
            </p:cNvSpPr>
            <p:nvPr/>
          </p:nvSpPr>
          <p:spPr bwMode="auto">
            <a:xfrm>
              <a:off x="4241" y="2477"/>
              <a:ext cx="409" cy="72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</a:rPr>
                <a:t>System</a:t>
              </a:r>
            </a:p>
            <a:p>
              <a:pPr marL="342900" indent="-342900" algn="ctr"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</a:rPr>
                <a:t>calls</a:t>
              </a:r>
            </a:p>
          </p:txBody>
        </p:sp>
        <p:sp>
          <p:nvSpPr>
            <p:cNvPr id="609314" name="Rectangle 34"/>
            <p:cNvSpPr>
              <a:spLocks noChangeArrowheads="1"/>
            </p:cNvSpPr>
            <p:nvPr/>
          </p:nvSpPr>
          <p:spPr bwMode="auto">
            <a:xfrm>
              <a:off x="4650" y="2477"/>
              <a:ext cx="589" cy="72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b="1" i="0">
                  <a:solidFill>
                    <a:schemeClr val="tx1"/>
                  </a:solidFill>
                </a:rPr>
                <a:t>Net_TX-</a:t>
              </a:r>
            </a:p>
            <a:p>
              <a:pPr marL="342900" indent="-342900" algn="ctr">
                <a:buFontTx/>
                <a:buNone/>
              </a:pPr>
              <a:r>
                <a:rPr lang="en-US" altLang="zh-CN" sz="1600" b="1">
                  <a:solidFill>
                    <a:schemeClr val="tx1"/>
                  </a:solidFill>
                </a:rPr>
                <a:t>Soft-IRQ</a:t>
              </a:r>
            </a:p>
          </p:txBody>
        </p:sp>
        <p:sp>
          <p:nvSpPr>
            <p:cNvPr id="609338" name="Rectangle 58"/>
            <p:cNvSpPr>
              <a:spLocks noChangeArrowheads="1"/>
            </p:cNvSpPr>
            <p:nvPr/>
          </p:nvSpPr>
          <p:spPr bwMode="auto">
            <a:xfrm>
              <a:off x="567" y="2069"/>
              <a:ext cx="4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0">
                  <a:solidFill>
                    <a:schemeClr val="tx1"/>
                  </a:solidFill>
                  <a:latin typeface="Arial" pitchFamily="34" charset="0"/>
                </a:rPr>
                <a:t>CPU1</a:t>
              </a:r>
            </a:p>
          </p:txBody>
        </p:sp>
        <p:sp>
          <p:nvSpPr>
            <p:cNvPr id="609339" name="Rectangle 59"/>
            <p:cNvSpPr>
              <a:spLocks noChangeArrowheads="1"/>
            </p:cNvSpPr>
            <p:nvPr/>
          </p:nvSpPr>
          <p:spPr bwMode="auto">
            <a:xfrm>
              <a:off x="1792" y="2069"/>
              <a:ext cx="4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0">
                  <a:solidFill>
                    <a:schemeClr val="tx1"/>
                  </a:solidFill>
                  <a:latin typeface="Arial" pitchFamily="34" charset="0"/>
                </a:rPr>
                <a:t>CPU2</a:t>
              </a:r>
            </a:p>
          </p:txBody>
        </p:sp>
        <p:sp>
          <p:nvSpPr>
            <p:cNvPr id="609340" name="Rectangle 60"/>
            <p:cNvSpPr>
              <a:spLocks noChangeArrowheads="1"/>
            </p:cNvSpPr>
            <p:nvPr/>
          </p:nvSpPr>
          <p:spPr bwMode="auto">
            <a:xfrm>
              <a:off x="3607" y="2114"/>
              <a:ext cx="4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0">
                  <a:solidFill>
                    <a:schemeClr val="tx1"/>
                  </a:solidFill>
                  <a:latin typeface="Arial" pitchFamily="34" charset="0"/>
                </a:rPr>
                <a:t>eth0</a:t>
              </a:r>
            </a:p>
          </p:txBody>
        </p:sp>
        <p:sp>
          <p:nvSpPr>
            <p:cNvPr id="609341" name="Rectangle 61"/>
            <p:cNvSpPr>
              <a:spLocks noChangeArrowheads="1"/>
            </p:cNvSpPr>
            <p:nvPr/>
          </p:nvSpPr>
          <p:spPr bwMode="auto">
            <a:xfrm>
              <a:off x="4876" y="2114"/>
              <a:ext cx="4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0">
                  <a:solidFill>
                    <a:schemeClr val="tx1"/>
                  </a:solidFill>
                  <a:latin typeface="Arial" pitchFamily="34" charset="0"/>
                </a:rPr>
                <a:t>eth1</a:t>
              </a:r>
            </a:p>
          </p:txBody>
        </p:sp>
        <p:sp>
          <p:nvSpPr>
            <p:cNvPr id="609342" name="Rectangle 62"/>
            <p:cNvSpPr>
              <a:spLocks noChangeArrowheads="1"/>
            </p:cNvSpPr>
            <p:nvPr/>
          </p:nvSpPr>
          <p:spPr bwMode="auto">
            <a:xfrm>
              <a:off x="613" y="255"/>
              <a:ext cx="4626" cy="4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</a:rPr>
                <a:t>Application processes</a:t>
              </a:r>
            </a:p>
          </p:txBody>
        </p:sp>
        <p:grpSp>
          <p:nvGrpSpPr>
            <p:cNvPr id="7" name="Group 69"/>
            <p:cNvGrpSpPr>
              <a:grpSpLocks/>
            </p:cNvGrpSpPr>
            <p:nvPr/>
          </p:nvGrpSpPr>
          <p:grpSpPr bwMode="auto">
            <a:xfrm>
              <a:off x="613" y="844"/>
              <a:ext cx="4626" cy="998"/>
              <a:chOff x="567" y="935"/>
              <a:chExt cx="4626" cy="998"/>
            </a:xfrm>
          </p:grpSpPr>
          <p:sp>
            <p:nvSpPr>
              <p:cNvPr id="609343" name="Rectangle 63"/>
              <p:cNvSpPr>
                <a:spLocks noChangeArrowheads="1"/>
              </p:cNvSpPr>
              <p:nvPr/>
            </p:nvSpPr>
            <p:spPr bwMode="auto">
              <a:xfrm>
                <a:off x="567" y="935"/>
                <a:ext cx="1587" cy="99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b="1" i="0">
                    <a:solidFill>
                      <a:schemeClr val="tx1"/>
                    </a:solidFill>
                  </a:rPr>
                  <a:t>NET_RX_SOFTIRQ</a:t>
                </a:r>
              </a:p>
              <a:p>
                <a:pPr marL="342900" indent="-342900" algn="ctr"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</a:rPr>
                  <a:t>Software interrupt</a:t>
                </a:r>
              </a:p>
            </p:txBody>
          </p:sp>
          <p:sp>
            <p:nvSpPr>
              <p:cNvPr id="609344" name="Line 64"/>
              <p:cNvSpPr>
                <a:spLocks noChangeShapeType="1"/>
              </p:cNvSpPr>
              <p:nvPr/>
            </p:nvSpPr>
            <p:spPr bwMode="auto">
              <a:xfrm>
                <a:off x="2154" y="1207"/>
                <a:ext cx="0" cy="45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345" name="Rectangle 65"/>
              <p:cNvSpPr>
                <a:spLocks noChangeArrowheads="1"/>
              </p:cNvSpPr>
              <p:nvPr/>
            </p:nvSpPr>
            <p:spPr bwMode="auto">
              <a:xfrm>
                <a:off x="3606" y="935"/>
                <a:ext cx="1587" cy="998"/>
              </a:xfrm>
              <a:prstGeom prst="rect">
                <a:avLst/>
              </a:prstGeom>
              <a:noFill/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</a:rPr>
                  <a:t>System calls</a:t>
                </a:r>
              </a:p>
              <a:p>
                <a:pPr marL="342900" indent="-342900" algn="ctr">
                  <a:buFontTx/>
                  <a:buNone/>
                </a:pPr>
                <a:endParaRPr lang="en-US" altLang="zh-CN" sz="1600" b="1">
                  <a:solidFill>
                    <a:schemeClr val="tx1"/>
                  </a:solidFill>
                </a:endParaRPr>
              </a:p>
              <a:p>
                <a:pPr marL="342900" indent="-342900" algn="ctr">
                  <a:buFontTx/>
                  <a:buNone/>
                </a:pP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9346" name="Line 66"/>
              <p:cNvSpPr>
                <a:spLocks noChangeShapeType="1"/>
              </p:cNvSpPr>
              <p:nvPr/>
            </p:nvSpPr>
            <p:spPr bwMode="auto">
              <a:xfrm>
                <a:off x="3606" y="1207"/>
                <a:ext cx="0" cy="45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347" name="Line 67"/>
              <p:cNvSpPr>
                <a:spLocks noChangeShapeType="1"/>
              </p:cNvSpPr>
              <p:nvPr/>
            </p:nvSpPr>
            <p:spPr bwMode="auto">
              <a:xfrm>
                <a:off x="2154" y="1207"/>
                <a:ext cx="14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9348" name="Line 68"/>
              <p:cNvSpPr>
                <a:spLocks noChangeShapeType="1"/>
              </p:cNvSpPr>
              <p:nvPr/>
            </p:nvSpPr>
            <p:spPr bwMode="auto">
              <a:xfrm>
                <a:off x="2154" y="1661"/>
                <a:ext cx="14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609351" name="Picture 7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15" y="3430"/>
              <a:ext cx="798" cy="509"/>
            </a:xfrm>
            <a:prstGeom prst="rect">
              <a:avLst/>
            </a:prstGeom>
            <a:noFill/>
          </p:spPr>
        </p:pic>
        <p:pic>
          <p:nvPicPr>
            <p:cNvPr id="609352" name="Picture 7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21" y="3420"/>
              <a:ext cx="798" cy="509"/>
            </a:xfrm>
            <a:prstGeom prst="rect">
              <a:avLst/>
            </a:prstGeom>
            <a:noFill/>
          </p:spPr>
        </p:pic>
        <p:sp>
          <p:nvSpPr>
            <p:cNvPr id="609353" name="Line 73"/>
            <p:cNvSpPr>
              <a:spLocks noChangeShapeType="1"/>
            </p:cNvSpPr>
            <p:nvPr/>
          </p:nvSpPr>
          <p:spPr bwMode="auto">
            <a:xfrm>
              <a:off x="613" y="1842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9354" name="Line 74"/>
            <p:cNvSpPr>
              <a:spLocks noChangeShapeType="1"/>
            </p:cNvSpPr>
            <p:nvPr/>
          </p:nvSpPr>
          <p:spPr bwMode="auto">
            <a:xfrm>
              <a:off x="2200" y="1888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9355" name="Line 75"/>
            <p:cNvSpPr>
              <a:spLocks noChangeShapeType="1"/>
            </p:cNvSpPr>
            <p:nvPr/>
          </p:nvSpPr>
          <p:spPr bwMode="auto">
            <a:xfrm>
              <a:off x="3652" y="1842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9356" name="Line 76"/>
            <p:cNvSpPr>
              <a:spLocks noChangeShapeType="1"/>
            </p:cNvSpPr>
            <p:nvPr/>
          </p:nvSpPr>
          <p:spPr bwMode="auto">
            <a:xfrm>
              <a:off x="5239" y="1842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9358" name="Line 78"/>
            <p:cNvSpPr>
              <a:spLocks noChangeShapeType="1"/>
            </p:cNvSpPr>
            <p:nvPr/>
          </p:nvSpPr>
          <p:spPr bwMode="auto">
            <a:xfrm flipH="1" flipV="1">
              <a:off x="1157" y="2387"/>
              <a:ext cx="272" cy="99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9359" name="Arc 79"/>
            <p:cNvSpPr>
              <a:spLocks/>
            </p:cNvSpPr>
            <p:nvPr/>
          </p:nvSpPr>
          <p:spPr bwMode="auto">
            <a:xfrm flipV="1">
              <a:off x="1157" y="481"/>
              <a:ext cx="1043" cy="149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61" name="Arc 81"/>
            <p:cNvSpPr>
              <a:spLocks/>
            </p:cNvSpPr>
            <p:nvPr/>
          </p:nvSpPr>
          <p:spPr bwMode="auto">
            <a:xfrm flipH="1">
              <a:off x="1202" y="527"/>
              <a:ext cx="953" cy="149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stealth" w="lg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63" name="Arc 83"/>
            <p:cNvSpPr>
              <a:spLocks/>
            </p:cNvSpPr>
            <p:nvPr/>
          </p:nvSpPr>
          <p:spPr bwMode="auto">
            <a:xfrm>
              <a:off x="3742" y="527"/>
              <a:ext cx="953" cy="145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66" name="Arc 86"/>
            <p:cNvSpPr>
              <a:spLocks/>
            </p:cNvSpPr>
            <p:nvPr/>
          </p:nvSpPr>
          <p:spPr bwMode="auto">
            <a:xfrm flipH="1">
              <a:off x="1658" y="1298"/>
              <a:ext cx="1223" cy="680"/>
            </a:xfrm>
            <a:custGeom>
              <a:avLst/>
              <a:gdLst>
                <a:gd name="G0" fmla="+- 33 0 0"/>
                <a:gd name="G1" fmla="+- 21600 0 0"/>
                <a:gd name="G2" fmla="+- 21600 0 0"/>
                <a:gd name="T0" fmla="*/ 0 w 21633"/>
                <a:gd name="T1" fmla="*/ 0 h 21600"/>
                <a:gd name="T2" fmla="*/ 21633 w 21633"/>
                <a:gd name="T3" fmla="*/ 21600 h 21600"/>
                <a:gd name="T4" fmla="*/ 33 w 216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3" h="21600" fill="none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</a:path>
                <a:path w="21633" h="21600" stroke="0" extrusionOk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962" y="0"/>
                    <a:pt x="21633" y="9670"/>
                    <a:pt x="21633" y="21600"/>
                  </a:cubicBezTo>
                  <a:lnTo>
                    <a:pt x="33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none" w="lg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67" name="Arc 87"/>
            <p:cNvSpPr>
              <a:spLocks/>
            </p:cNvSpPr>
            <p:nvPr/>
          </p:nvSpPr>
          <p:spPr bwMode="auto">
            <a:xfrm>
              <a:off x="2790" y="1298"/>
              <a:ext cx="1315" cy="7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68" name="Line 88"/>
            <p:cNvSpPr>
              <a:spLocks noChangeShapeType="1"/>
            </p:cNvSpPr>
            <p:nvPr/>
          </p:nvSpPr>
          <p:spPr bwMode="auto">
            <a:xfrm flipH="1" flipV="1">
              <a:off x="4151" y="2341"/>
              <a:ext cx="227" cy="104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stealth" w="lg" len="lg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9369" name="Arc 89"/>
            <p:cNvSpPr>
              <a:spLocks/>
            </p:cNvSpPr>
            <p:nvPr/>
          </p:nvSpPr>
          <p:spPr bwMode="auto">
            <a:xfrm flipV="1">
              <a:off x="4695" y="1706"/>
              <a:ext cx="363" cy="2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71" name="Rectangle 91"/>
            <p:cNvSpPr>
              <a:spLocks noChangeArrowheads="1"/>
            </p:cNvSpPr>
            <p:nvPr/>
          </p:nvSpPr>
          <p:spPr bwMode="auto">
            <a:xfrm>
              <a:off x="4967" y="1547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2000" b="1" i="0">
                  <a:solidFill>
                    <a:schemeClr val="tx1"/>
                  </a:solidFill>
                  <a:latin typeface="Arial" pitchFamily="34" charset="0"/>
                </a:rPr>
                <a:t>*</a:t>
              </a:r>
            </a:p>
          </p:txBody>
        </p:sp>
        <p:sp>
          <p:nvSpPr>
            <p:cNvPr id="609373" name="AutoShape 93"/>
            <p:cNvSpPr>
              <a:spLocks/>
            </p:cNvSpPr>
            <p:nvPr/>
          </p:nvSpPr>
          <p:spPr bwMode="auto">
            <a:xfrm>
              <a:off x="431" y="844"/>
              <a:ext cx="136" cy="2359"/>
            </a:xfrm>
            <a:prstGeom prst="leftBrace">
              <a:avLst>
                <a:gd name="adj1" fmla="val 14454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74" name="AutoShape 94"/>
            <p:cNvSpPr>
              <a:spLocks/>
            </p:cNvSpPr>
            <p:nvPr/>
          </p:nvSpPr>
          <p:spPr bwMode="auto">
            <a:xfrm>
              <a:off x="431" y="255"/>
              <a:ext cx="136" cy="499"/>
            </a:xfrm>
            <a:prstGeom prst="leftBrace">
              <a:avLst>
                <a:gd name="adj1" fmla="val 3057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75" name="Rectangle 95"/>
            <p:cNvSpPr>
              <a:spLocks noChangeArrowheads="1"/>
            </p:cNvSpPr>
            <p:nvPr/>
          </p:nvSpPr>
          <p:spPr bwMode="auto">
            <a:xfrm rot="-5400000">
              <a:off x="-4" y="1929"/>
              <a:ext cx="6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i="0">
                  <a:solidFill>
                    <a:schemeClr val="tx1"/>
                  </a:solidFill>
                  <a:latin typeface="Arial" pitchFamily="34" charset="0"/>
                </a:rPr>
                <a:t>Layer 1-4</a:t>
              </a:r>
            </a:p>
          </p:txBody>
        </p:sp>
        <p:sp>
          <p:nvSpPr>
            <p:cNvPr id="609376" name="Rectangle 96"/>
            <p:cNvSpPr>
              <a:spLocks noChangeArrowheads="1"/>
            </p:cNvSpPr>
            <p:nvPr/>
          </p:nvSpPr>
          <p:spPr bwMode="auto">
            <a:xfrm rot="-5400000">
              <a:off x="53" y="375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i="0">
                  <a:solidFill>
                    <a:schemeClr val="tx1"/>
                  </a:solidFill>
                  <a:latin typeface="Arial" pitchFamily="34" charset="0"/>
                </a:rPr>
                <a:t>Layer 5</a:t>
              </a:r>
            </a:p>
          </p:txBody>
        </p:sp>
        <p:sp>
          <p:nvSpPr>
            <p:cNvPr id="609377" name="Rectangle 97"/>
            <p:cNvSpPr>
              <a:spLocks noChangeArrowheads="1"/>
            </p:cNvSpPr>
            <p:nvPr/>
          </p:nvSpPr>
          <p:spPr bwMode="auto">
            <a:xfrm rot="5400000" flipV="1">
              <a:off x="4753" y="918"/>
              <a:ext cx="1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i="0">
                  <a:solidFill>
                    <a:schemeClr val="tx1"/>
                  </a:solidFill>
                  <a:latin typeface="Arial" pitchFamily="34" charset="0"/>
                </a:rPr>
                <a:t>* </a:t>
              </a:r>
              <a:r>
                <a:rPr kumimoji="0" lang="en-US" altLang="zh-CN" sz="1600" b="1">
                  <a:solidFill>
                    <a:schemeClr val="tx1"/>
                  </a:solidFill>
                  <a:latin typeface="Arial" pitchFamily="34" charset="0"/>
                </a:rPr>
                <a:t>Kernel activities</a:t>
              </a:r>
            </a:p>
          </p:txBody>
        </p:sp>
        <p:sp>
          <p:nvSpPr>
            <p:cNvPr id="609378" name="Rectangle 98"/>
            <p:cNvSpPr>
              <a:spLocks noChangeArrowheads="1"/>
            </p:cNvSpPr>
            <p:nvPr/>
          </p:nvSpPr>
          <p:spPr bwMode="auto">
            <a:xfrm rot="-5400000">
              <a:off x="4294" y="1215"/>
              <a:ext cx="24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i="0">
                  <a:solidFill>
                    <a:schemeClr val="tx1"/>
                  </a:solidFill>
                  <a:latin typeface="Arial" pitchFamily="34" charset="0"/>
                </a:rPr>
                <a:t>(interrupts, tasklets, timer handlers, etc.)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9" name="Rectangle 5"/>
          <p:cNvSpPr>
            <a:spLocks noChangeArrowheads="1"/>
          </p:cNvSpPr>
          <p:nvPr/>
        </p:nvSpPr>
        <p:spPr bwMode="auto">
          <a:xfrm>
            <a:off x="1116013" y="6491288"/>
            <a:ext cx="7537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i="0">
                <a:solidFill>
                  <a:schemeClr val="tx1"/>
                </a:solidFill>
                <a:latin typeface="Arial" pitchFamily="34" charset="0"/>
              </a:rPr>
              <a:t>Figure 6-3. The path of a packet in the data-link layer of the Linux kernel.</a:t>
            </a:r>
          </a:p>
        </p:txBody>
      </p:sp>
      <p:grpSp>
        <p:nvGrpSpPr>
          <p:cNvPr id="2" name="Group 144"/>
          <p:cNvGrpSpPr>
            <a:grpSpLocks/>
          </p:cNvGrpSpPr>
          <p:nvPr/>
        </p:nvGrpSpPr>
        <p:grpSpPr bwMode="auto">
          <a:xfrm>
            <a:off x="179388" y="333375"/>
            <a:ext cx="8426450" cy="5991225"/>
            <a:chOff x="113" y="210"/>
            <a:chExt cx="5308" cy="3774"/>
          </a:xfrm>
        </p:grpSpPr>
        <p:pic>
          <p:nvPicPr>
            <p:cNvPr id="610432" name="Picture 1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95" y="3475"/>
              <a:ext cx="798" cy="509"/>
            </a:xfrm>
            <a:prstGeom prst="rect">
              <a:avLst/>
            </a:prstGeom>
            <a:noFill/>
          </p:spPr>
        </p:pic>
        <p:grpSp>
          <p:nvGrpSpPr>
            <p:cNvPr id="3" name="Group 59"/>
            <p:cNvGrpSpPr>
              <a:grpSpLocks/>
            </p:cNvGrpSpPr>
            <p:nvPr/>
          </p:nvGrpSpPr>
          <p:grpSpPr bwMode="auto">
            <a:xfrm>
              <a:off x="567" y="2324"/>
              <a:ext cx="1724" cy="607"/>
              <a:chOff x="2290" y="3249"/>
              <a:chExt cx="1724" cy="607"/>
            </a:xfrm>
          </p:grpSpPr>
          <p:sp>
            <p:nvSpPr>
              <p:cNvPr id="610336" name="Oval 32"/>
              <p:cNvSpPr>
                <a:spLocks noChangeArrowheads="1"/>
              </p:cNvSpPr>
              <p:nvPr/>
            </p:nvSpPr>
            <p:spPr bwMode="auto">
              <a:xfrm>
                <a:off x="2789" y="3294"/>
                <a:ext cx="680" cy="182"/>
              </a:xfrm>
              <a:prstGeom prst="ellipse">
                <a:avLst/>
              </a:prstGeom>
              <a:solidFill>
                <a:srgbClr val="DDDDDD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netif_rx</a:t>
                </a:r>
              </a:p>
            </p:txBody>
          </p:sp>
          <p:sp>
            <p:nvSpPr>
              <p:cNvPr id="610355" name="Rectangle 51"/>
              <p:cNvSpPr>
                <a:spLocks noChangeArrowheads="1"/>
              </p:cNvSpPr>
              <p:nvPr/>
            </p:nvSpPr>
            <p:spPr bwMode="auto">
              <a:xfrm>
                <a:off x="2290" y="3249"/>
                <a:ext cx="1724" cy="363"/>
              </a:xfrm>
              <a:prstGeom prst="rect">
                <a:avLst/>
              </a:prstGeom>
              <a:solidFill>
                <a:srgbClr val="DDDDDD"/>
              </a:solidFill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56" name="Rectangle 52"/>
              <p:cNvSpPr>
                <a:spLocks noChangeArrowheads="1"/>
              </p:cNvSpPr>
              <p:nvPr/>
            </p:nvSpPr>
            <p:spPr bwMode="auto">
              <a:xfrm>
                <a:off x="3288" y="3612"/>
                <a:ext cx="725" cy="226"/>
              </a:xfrm>
              <a:prstGeom prst="rect">
                <a:avLst/>
              </a:prstGeom>
              <a:solidFill>
                <a:srgbClr val="DDDDDD"/>
              </a:solidFill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58" name="Rectangle 54"/>
              <p:cNvSpPr>
                <a:spLocks noChangeArrowheads="1"/>
              </p:cNvSpPr>
              <p:nvPr/>
            </p:nvSpPr>
            <p:spPr bwMode="auto">
              <a:xfrm>
                <a:off x="3268" y="3612"/>
                <a:ext cx="73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b="1" i="0">
                    <a:solidFill>
                      <a:schemeClr val="tx1"/>
                    </a:solidFill>
                    <a:latin typeface="Arial" pitchFamily="34" charset="0"/>
                  </a:rPr>
                  <a:t>eth_type_trans()</a:t>
                </a:r>
              </a:p>
            </p:txBody>
          </p:sp>
          <p:sp>
            <p:nvSpPr>
              <p:cNvPr id="610359" name="Rectangle 55"/>
              <p:cNvSpPr>
                <a:spLocks noChangeArrowheads="1"/>
              </p:cNvSpPr>
              <p:nvPr/>
            </p:nvSpPr>
            <p:spPr bwMode="auto">
              <a:xfrm>
                <a:off x="3301" y="3702"/>
                <a:ext cx="71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b="1" i="0">
                    <a:solidFill>
                      <a:schemeClr val="tx1"/>
                    </a:solidFill>
                    <a:latin typeface="Arial" pitchFamily="34" charset="0"/>
                  </a:rPr>
                  <a:t>dev_alloc_skb()</a:t>
                </a:r>
              </a:p>
            </p:txBody>
          </p:sp>
          <p:sp>
            <p:nvSpPr>
              <p:cNvPr id="610361" name="Rectangle 57"/>
              <p:cNvSpPr>
                <a:spLocks noChangeArrowheads="1"/>
              </p:cNvSpPr>
              <p:nvPr/>
            </p:nvSpPr>
            <p:spPr bwMode="auto">
              <a:xfrm>
                <a:off x="2335" y="3249"/>
                <a:ext cx="42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i="0">
                    <a:solidFill>
                      <a:schemeClr val="tx1"/>
                    </a:solidFill>
                    <a:latin typeface="Arial" pitchFamily="34" charset="0"/>
                  </a:rPr>
                  <a:t>dev.c</a:t>
                </a:r>
              </a:p>
            </p:txBody>
          </p:sp>
        </p:grpSp>
        <p:sp>
          <p:nvSpPr>
            <p:cNvPr id="610353" name="Rectangle 49"/>
            <p:cNvSpPr>
              <a:spLocks noChangeArrowheads="1"/>
            </p:cNvSpPr>
            <p:nvPr/>
          </p:nvSpPr>
          <p:spPr bwMode="auto">
            <a:xfrm>
              <a:off x="567" y="618"/>
              <a:ext cx="1724" cy="998"/>
            </a:xfrm>
            <a:prstGeom prst="rect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52" name="Rectangle 48"/>
            <p:cNvSpPr>
              <a:spLocks noChangeArrowheads="1"/>
            </p:cNvSpPr>
            <p:nvPr/>
          </p:nvSpPr>
          <p:spPr bwMode="auto">
            <a:xfrm>
              <a:off x="3696" y="618"/>
              <a:ext cx="1724" cy="816"/>
            </a:xfrm>
            <a:prstGeom prst="rect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51" name="Rectangle 47"/>
            <p:cNvSpPr>
              <a:spLocks noChangeArrowheads="1"/>
            </p:cNvSpPr>
            <p:nvPr/>
          </p:nvSpPr>
          <p:spPr bwMode="auto">
            <a:xfrm>
              <a:off x="3696" y="1933"/>
              <a:ext cx="1724" cy="1043"/>
            </a:xfrm>
            <a:prstGeom prst="rect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1031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39" y="3475"/>
              <a:ext cx="798" cy="509"/>
            </a:xfrm>
            <a:prstGeom prst="rect">
              <a:avLst/>
            </a:prstGeom>
            <a:noFill/>
          </p:spPr>
        </p:pic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1474" y="1753"/>
              <a:ext cx="363" cy="362"/>
              <a:chOff x="2744" y="2614"/>
              <a:chExt cx="363" cy="362"/>
            </a:xfrm>
          </p:grpSpPr>
          <p:sp>
            <p:nvSpPr>
              <p:cNvPr id="610312" name="AutoShape 8"/>
              <p:cNvSpPr>
                <a:spLocks noChangeArrowheads="1"/>
              </p:cNvSpPr>
              <p:nvPr/>
            </p:nvSpPr>
            <p:spPr bwMode="auto">
              <a:xfrm>
                <a:off x="2789" y="2614"/>
                <a:ext cx="317" cy="318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13" name="Line 9"/>
              <p:cNvSpPr>
                <a:spLocks noChangeShapeType="1"/>
              </p:cNvSpPr>
              <p:nvPr/>
            </p:nvSpPr>
            <p:spPr bwMode="auto">
              <a:xfrm>
                <a:off x="2835" y="270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0314" name="Line 10"/>
              <p:cNvSpPr>
                <a:spLocks noChangeShapeType="1"/>
              </p:cNvSpPr>
              <p:nvPr/>
            </p:nvSpPr>
            <p:spPr bwMode="auto">
              <a:xfrm>
                <a:off x="2835" y="2750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0315" name="Line 11"/>
              <p:cNvSpPr>
                <a:spLocks noChangeShapeType="1"/>
              </p:cNvSpPr>
              <p:nvPr/>
            </p:nvSpPr>
            <p:spPr bwMode="auto">
              <a:xfrm>
                <a:off x="2835" y="2795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0316" name="Rectangle 12"/>
              <p:cNvSpPr>
                <a:spLocks noChangeArrowheads="1"/>
              </p:cNvSpPr>
              <p:nvPr/>
            </p:nvSpPr>
            <p:spPr bwMode="auto">
              <a:xfrm>
                <a:off x="2744" y="2886"/>
                <a:ext cx="363" cy="9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 flipV="1">
              <a:off x="4059" y="1480"/>
              <a:ext cx="363" cy="362"/>
              <a:chOff x="2744" y="2614"/>
              <a:chExt cx="363" cy="362"/>
            </a:xfrm>
          </p:grpSpPr>
          <p:sp>
            <p:nvSpPr>
              <p:cNvPr id="610318" name="AutoShape 14"/>
              <p:cNvSpPr>
                <a:spLocks noChangeArrowheads="1"/>
              </p:cNvSpPr>
              <p:nvPr/>
            </p:nvSpPr>
            <p:spPr bwMode="auto">
              <a:xfrm>
                <a:off x="2789" y="2614"/>
                <a:ext cx="317" cy="318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19" name="Line 15"/>
              <p:cNvSpPr>
                <a:spLocks noChangeShapeType="1"/>
              </p:cNvSpPr>
              <p:nvPr/>
            </p:nvSpPr>
            <p:spPr bwMode="auto">
              <a:xfrm>
                <a:off x="2835" y="270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0320" name="Line 16"/>
              <p:cNvSpPr>
                <a:spLocks noChangeShapeType="1"/>
              </p:cNvSpPr>
              <p:nvPr/>
            </p:nvSpPr>
            <p:spPr bwMode="auto">
              <a:xfrm>
                <a:off x="2835" y="2750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0321" name="Line 17"/>
              <p:cNvSpPr>
                <a:spLocks noChangeShapeType="1"/>
              </p:cNvSpPr>
              <p:nvPr/>
            </p:nvSpPr>
            <p:spPr bwMode="auto">
              <a:xfrm>
                <a:off x="2835" y="2795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0322" name="Rectangle 18"/>
              <p:cNvSpPr>
                <a:spLocks noChangeArrowheads="1"/>
              </p:cNvSpPr>
              <p:nvPr/>
            </p:nvSpPr>
            <p:spPr bwMode="auto">
              <a:xfrm>
                <a:off x="2744" y="2886"/>
                <a:ext cx="363" cy="9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975" y="1752"/>
              <a:ext cx="363" cy="362"/>
              <a:chOff x="2744" y="2614"/>
              <a:chExt cx="363" cy="362"/>
            </a:xfrm>
          </p:grpSpPr>
          <p:sp>
            <p:nvSpPr>
              <p:cNvPr id="610324" name="AutoShape 20"/>
              <p:cNvSpPr>
                <a:spLocks noChangeArrowheads="1"/>
              </p:cNvSpPr>
              <p:nvPr/>
            </p:nvSpPr>
            <p:spPr bwMode="auto">
              <a:xfrm>
                <a:off x="2789" y="2614"/>
                <a:ext cx="317" cy="318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25" name="Line 21"/>
              <p:cNvSpPr>
                <a:spLocks noChangeShapeType="1"/>
              </p:cNvSpPr>
              <p:nvPr/>
            </p:nvSpPr>
            <p:spPr bwMode="auto">
              <a:xfrm>
                <a:off x="2835" y="270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0326" name="Line 22"/>
              <p:cNvSpPr>
                <a:spLocks noChangeShapeType="1"/>
              </p:cNvSpPr>
              <p:nvPr/>
            </p:nvSpPr>
            <p:spPr bwMode="auto">
              <a:xfrm>
                <a:off x="2835" y="2750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0327" name="Line 23"/>
              <p:cNvSpPr>
                <a:spLocks noChangeShapeType="1"/>
              </p:cNvSpPr>
              <p:nvPr/>
            </p:nvSpPr>
            <p:spPr bwMode="auto">
              <a:xfrm>
                <a:off x="2835" y="2795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0328" name="Rectangle 24"/>
              <p:cNvSpPr>
                <a:spLocks noChangeArrowheads="1"/>
              </p:cNvSpPr>
              <p:nvPr/>
            </p:nvSpPr>
            <p:spPr bwMode="auto">
              <a:xfrm>
                <a:off x="2744" y="2886"/>
                <a:ext cx="363" cy="9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 flipV="1">
              <a:off x="4694" y="1480"/>
              <a:ext cx="363" cy="362"/>
              <a:chOff x="2744" y="2614"/>
              <a:chExt cx="363" cy="362"/>
            </a:xfrm>
          </p:grpSpPr>
          <p:sp>
            <p:nvSpPr>
              <p:cNvPr id="610330" name="AutoShape 26"/>
              <p:cNvSpPr>
                <a:spLocks noChangeArrowheads="1"/>
              </p:cNvSpPr>
              <p:nvPr/>
            </p:nvSpPr>
            <p:spPr bwMode="auto">
              <a:xfrm>
                <a:off x="2789" y="2614"/>
                <a:ext cx="317" cy="318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0331" name="Line 27"/>
              <p:cNvSpPr>
                <a:spLocks noChangeShapeType="1"/>
              </p:cNvSpPr>
              <p:nvPr/>
            </p:nvSpPr>
            <p:spPr bwMode="auto">
              <a:xfrm>
                <a:off x="2835" y="270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0332" name="Line 28"/>
              <p:cNvSpPr>
                <a:spLocks noChangeShapeType="1"/>
              </p:cNvSpPr>
              <p:nvPr/>
            </p:nvSpPr>
            <p:spPr bwMode="auto">
              <a:xfrm>
                <a:off x="2835" y="2750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0333" name="Line 29"/>
              <p:cNvSpPr>
                <a:spLocks noChangeShapeType="1"/>
              </p:cNvSpPr>
              <p:nvPr/>
            </p:nvSpPr>
            <p:spPr bwMode="auto">
              <a:xfrm>
                <a:off x="2835" y="2795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0334" name="Rectangle 30"/>
              <p:cNvSpPr>
                <a:spLocks noChangeArrowheads="1"/>
              </p:cNvSpPr>
              <p:nvPr/>
            </p:nvSpPr>
            <p:spPr bwMode="auto">
              <a:xfrm>
                <a:off x="2744" y="2886"/>
                <a:ext cx="363" cy="9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0338" name="Oval 34"/>
            <p:cNvSpPr>
              <a:spLocks noChangeArrowheads="1"/>
            </p:cNvSpPr>
            <p:nvPr/>
          </p:nvSpPr>
          <p:spPr bwMode="auto">
            <a:xfrm>
              <a:off x="1111" y="1253"/>
              <a:ext cx="635" cy="181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do_softirq</a:t>
              </a:r>
            </a:p>
          </p:txBody>
        </p:sp>
        <p:sp>
          <p:nvSpPr>
            <p:cNvPr id="610339" name="Oval 35"/>
            <p:cNvSpPr>
              <a:spLocks noChangeArrowheads="1"/>
            </p:cNvSpPr>
            <p:nvPr/>
          </p:nvSpPr>
          <p:spPr bwMode="auto">
            <a:xfrm>
              <a:off x="1020" y="753"/>
              <a:ext cx="771" cy="18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net_rx_action</a:t>
              </a:r>
            </a:p>
          </p:txBody>
        </p:sp>
        <p:sp>
          <p:nvSpPr>
            <p:cNvPr id="610340" name="Oval 36"/>
            <p:cNvSpPr>
              <a:spLocks noChangeArrowheads="1"/>
            </p:cNvSpPr>
            <p:nvPr/>
          </p:nvSpPr>
          <p:spPr bwMode="auto">
            <a:xfrm>
              <a:off x="2653" y="709"/>
              <a:ext cx="816" cy="226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handle_bridge</a:t>
              </a:r>
            </a:p>
          </p:txBody>
        </p:sp>
        <p:sp>
          <p:nvSpPr>
            <p:cNvPr id="610341" name="Oval 37"/>
            <p:cNvSpPr>
              <a:spLocks noChangeArrowheads="1"/>
            </p:cNvSpPr>
            <p:nvPr/>
          </p:nvSpPr>
          <p:spPr bwMode="auto">
            <a:xfrm>
              <a:off x="4014" y="3112"/>
              <a:ext cx="1089" cy="18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dev-&gt;hard_start_xmit</a:t>
              </a:r>
            </a:p>
          </p:txBody>
        </p:sp>
        <p:sp>
          <p:nvSpPr>
            <p:cNvPr id="610342" name="Oval 38"/>
            <p:cNvSpPr>
              <a:spLocks noChangeArrowheads="1"/>
            </p:cNvSpPr>
            <p:nvPr/>
          </p:nvSpPr>
          <p:spPr bwMode="auto">
            <a:xfrm>
              <a:off x="3878" y="2704"/>
              <a:ext cx="1089" cy="18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dev-&gt;qdisc-&gt;dequeue</a:t>
              </a:r>
            </a:p>
          </p:txBody>
        </p:sp>
        <p:sp>
          <p:nvSpPr>
            <p:cNvPr id="610343" name="Oval 39"/>
            <p:cNvSpPr>
              <a:spLocks noChangeArrowheads="1"/>
            </p:cNvSpPr>
            <p:nvPr/>
          </p:nvSpPr>
          <p:spPr bwMode="auto">
            <a:xfrm>
              <a:off x="3969" y="2387"/>
              <a:ext cx="725" cy="18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qdisc_restart</a:t>
              </a:r>
            </a:p>
          </p:txBody>
        </p:sp>
        <p:sp>
          <p:nvSpPr>
            <p:cNvPr id="610344" name="Oval 40"/>
            <p:cNvSpPr>
              <a:spLocks noChangeArrowheads="1"/>
            </p:cNvSpPr>
            <p:nvPr/>
          </p:nvSpPr>
          <p:spPr bwMode="auto">
            <a:xfrm>
              <a:off x="4059" y="2069"/>
              <a:ext cx="590" cy="18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qdisc_run</a:t>
              </a:r>
            </a:p>
          </p:txBody>
        </p:sp>
        <p:sp>
          <p:nvSpPr>
            <p:cNvPr id="610345" name="Oval 41"/>
            <p:cNvSpPr>
              <a:spLocks noChangeArrowheads="1"/>
            </p:cNvSpPr>
            <p:nvPr/>
          </p:nvSpPr>
          <p:spPr bwMode="auto">
            <a:xfrm>
              <a:off x="4786" y="2024"/>
              <a:ext cx="589" cy="18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200" i="0">
                  <a:solidFill>
                    <a:schemeClr val="tx1"/>
                  </a:solidFill>
                </a:rPr>
                <a:t>net_tx_action</a:t>
              </a:r>
            </a:p>
          </p:txBody>
        </p:sp>
        <p:sp>
          <p:nvSpPr>
            <p:cNvPr id="610346" name="Oval 42"/>
            <p:cNvSpPr>
              <a:spLocks noChangeArrowheads="1"/>
            </p:cNvSpPr>
            <p:nvPr/>
          </p:nvSpPr>
          <p:spPr bwMode="auto">
            <a:xfrm>
              <a:off x="3787" y="1026"/>
              <a:ext cx="862" cy="363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dev-&gt;qdisc-&gt;</a:t>
              </a:r>
            </a:p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enqueue</a:t>
              </a:r>
            </a:p>
          </p:txBody>
        </p:sp>
        <p:sp>
          <p:nvSpPr>
            <p:cNvPr id="610347" name="Oval 43"/>
            <p:cNvSpPr>
              <a:spLocks noChangeArrowheads="1"/>
            </p:cNvSpPr>
            <p:nvPr/>
          </p:nvSpPr>
          <p:spPr bwMode="auto">
            <a:xfrm>
              <a:off x="4332" y="754"/>
              <a:ext cx="907" cy="227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dev_queue_xmit</a:t>
              </a:r>
            </a:p>
          </p:txBody>
        </p:sp>
        <p:sp>
          <p:nvSpPr>
            <p:cNvPr id="610348" name="Oval 44"/>
            <p:cNvSpPr>
              <a:spLocks noChangeArrowheads="1"/>
            </p:cNvSpPr>
            <p:nvPr/>
          </p:nvSpPr>
          <p:spPr bwMode="auto">
            <a:xfrm>
              <a:off x="3787" y="346"/>
              <a:ext cx="545" cy="181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arp_send</a:t>
              </a:r>
            </a:p>
          </p:txBody>
        </p:sp>
        <p:sp>
          <p:nvSpPr>
            <p:cNvPr id="610349" name="Oval 45"/>
            <p:cNvSpPr>
              <a:spLocks noChangeArrowheads="1"/>
            </p:cNvSpPr>
            <p:nvPr/>
          </p:nvSpPr>
          <p:spPr bwMode="auto">
            <a:xfrm>
              <a:off x="4604" y="346"/>
              <a:ext cx="771" cy="181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ip_queue_xmit</a:t>
              </a:r>
            </a:p>
          </p:txBody>
        </p:sp>
        <p:sp>
          <p:nvSpPr>
            <p:cNvPr id="610350" name="Rectangle 46"/>
            <p:cNvSpPr>
              <a:spLocks noChangeArrowheads="1"/>
            </p:cNvSpPr>
            <p:nvPr/>
          </p:nvSpPr>
          <p:spPr bwMode="auto">
            <a:xfrm>
              <a:off x="3696" y="2976"/>
              <a:ext cx="1724" cy="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35" name="Oval 31"/>
            <p:cNvSpPr>
              <a:spLocks noChangeArrowheads="1"/>
            </p:cNvSpPr>
            <p:nvPr/>
          </p:nvSpPr>
          <p:spPr bwMode="auto">
            <a:xfrm>
              <a:off x="975" y="2976"/>
              <a:ext cx="907" cy="18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net_interrupt</a:t>
              </a:r>
            </a:p>
          </p:txBody>
        </p:sp>
        <p:sp>
          <p:nvSpPr>
            <p:cNvPr id="610364" name="Line 60"/>
            <p:cNvSpPr>
              <a:spLocks noChangeShapeType="1"/>
            </p:cNvSpPr>
            <p:nvPr/>
          </p:nvSpPr>
          <p:spPr bwMode="auto">
            <a:xfrm>
              <a:off x="567" y="2296"/>
              <a:ext cx="0" cy="10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65" name="Line 61"/>
            <p:cNvSpPr>
              <a:spLocks noChangeShapeType="1"/>
            </p:cNvSpPr>
            <p:nvPr/>
          </p:nvSpPr>
          <p:spPr bwMode="auto">
            <a:xfrm>
              <a:off x="2290" y="2296"/>
              <a:ext cx="0" cy="10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66" name="Line 62"/>
            <p:cNvSpPr>
              <a:spLocks noChangeShapeType="1"/>
            </p:cNvSpPr>
            <p:nvPr/>
          </p:nvSpPr>
          <p:spPr bwMode="auto">
            <a:xfrm>
              <a:off x="1565" y="2659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67" name="Line 63"/>
            <p:cNvSpPr>
              <a:spLocks noChangeShapeType="1"/>
            </p:cNvSpPr>
            <p:nvPr/>
          </p:nvSpPr>
          <p:spPr bwMode="auto">
            <a:xfrm>
              <a:off x="567" y="2296"/>
              <a:ext cx="17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69" name="Line 65"/>
            <p:cNvSpPr>
              <a:spLocks noChangeShapeType="1"/>
            </p:cNvSpPr>
            <p:nvPr/>
          </p:nvSpPr>
          <p:spPr bwMode="auto">
            <a:xfrm>
              <a:off x="567" y="3339"/>
              <a:ext cx="17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70" name="Line 66"/>
            <p:cNvSpPr>
              <a:spLocks noChangeShapeType="1"/>
            </p:cNvSpPr>
            <p:nvPr/>
          </p:nvSpPr>
          <p:spPr bwMode="auto">
            <a:xfrm>
              <a:off x="567" y="2659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71" name="Line 67"/>
            <p:cNvSpPr>
              <a:spLocks noChangeShapeType="1"/>
            </p:cNvSpPr>
            <p:nvPr/>
          </p:nvSpPr>
          <p:spPr bwMode="auto">
            <a:xfrm>
              <a:off x="1565" y="2931"/>
              <a:ext cx="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72" name="Rectangle 68"/>
            <p:cNvSpPr>
              <a:spLocks noChangeArrowheads="1"/>
            </p:cNvSpPr>
            <p:nvPr/>
          </p:nvSpPr>
          <p:spPr bwMode="auto">
            <a:xfrm>
              <a:off x="567" y="2674"/>
              <a:ext cx="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>
                  <a:solidFill>
                    <a:schemeClr val="tx1"/>
                  </a:solidFill>
                  <a:latin typeface="Arial" pitchFamily="34" charset="0"/>
                </a:rPr>
                <a:t>driver.c</a:t>
              </a:r>
            </a:p>
          </p:txBody>
        </p:sp>
        <p:sp>
          <p:nvSpPr>
            <p:cNvPr id="610374" name="Rectangle 70"/>
            <p:cNvSpPr>
              <a:spLocks noChangeArrowheads="1"/>
            </p:cNvSpPr>
            <p:nvPr/>
          </p:nvSpPr>
          <p:spPr bwMode="auto">
            <a:xfrm>
              <a:off x="3696" y="255"/>
              <a:ext cx="681" cy="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75" name="Rectangle 71"/>
            <p:cNvSpPr>
              <a:spLocks noChangeArrowheads="1"/>
            </p:cNvSpPr>
            <p:nvPr/>
          </p:nvSpPr>
          <p:spPr bwMode="auto">
            <a:xfrm>
              <a:off x="4558" y="255"/>
              <a:ext cx="863" cy="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76" name="Rectangle 72"/>
            <p:cNvSpPr>
              <a:spLocks noChangeArrowheads="1"/>
            </p:cNvSpPr>
            <p:nvPr/>
          </p:nvSpPr>
          <p:spPr bwMode="auto">
            <a:xfrm>
              <a:off x="4377" y="255"/>
              <a:ext cx="181" cy="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77" name="Rectangle 73"/>
            <p:cNvSpPr>
              <a:spLocks noChangeArrowheads="1"/>
            </p:cNvSpPr>
            <p:nvPr/>
          </p:nvSpPr>
          <p:spPr bwMode="auto">
            <a:xfrm>
              <a:off x="567" y="255"/>
              <a:ext cx="499" cy="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78" name="Rectangle 74"/>
            <p:cNvSpPr>
              <a:spLocks noChangeArrowheads="1"/>
            </p:cNvSpPr>
            <p:nvPr/>
          </p:nvSpPr>
          <p:spPr bwMode="auto">
            <a:xfrm>
              <a:off x="1701" y="255"/>
              <a:ext cx="589" cy="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79" name="Rectangle 75"/>
            <p:cNvSpPr>
              <a:spLocks noChangeArrowheads="1"/>
            </p:cNvSpPr>
            <p:nvPr/>
          </p:nvSpPr>
          <p:spPr bwMode="auto">
            <a:xfrm>
              <a:off x="1066" y="255"/>
              <a:ext cx="499" cy="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80" name="Rectangle 76"/>
            <p:cNvSpPr>
              <a:spLocks noChangeArrowheads="1"/>
            </p:cNvSpPr>
            <p:nvPr/>
          </p:nvSpPr>
          <p:spPr bwMode="auto">
            <a:xfrm>
              <a:off x="1565" y="255"/>
              <a:ext cx="136" cy="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81" name="Line 77"/>
            <p:cNvSpPr>
              <a:spLocks noChangeShapeType="1"/>
            </p:cNvSpPr>
            <p:nvPr/>
          </p:nvSpPr>
          <p:spPr bwMode="auto">
            <a:xfrm>
              <a:off x="567" y="1616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82" name="Line 78"/>
            <p:cNvSpPr>
              <a:spLocks noChangeShapeType="1"/>
            </p:cNvSpPr>
            <p:nvPr/>
          </p:nvSpPr>
          <p:spPr bwMode="auto">
            <a:xfrm>
              <a:off x="2290" y="1616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83" name="Line 79"/>
            <p:cNvSpPr>
              <a:spLocks noChangeShapeType="1"/>
            </p:cNvSpPr>
            <p:nvPr/>
          </p:nvSpPr>
          <p:spPr bwMode="auto">
            <a:xfrm>
              <a:off x="3696" y="1434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84" name="Line 80"/>
            <p:cNvSpPr>
              <a:spLocks noChangeShapeType="1"/>
            </p:cNvSpPr>
            <p:nvPr/>
          </p:nvSpPr>
          <p:spPr bwMode="auto">
            <a:xfrm>
              <a:off x="5420" y="1434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85" name="Oval 81"/>
            <p:cNvSpPr>
              <a:spLocks noChangeArrowheads="1"/>
            </p:cNvSpPr>
            <p:nvPr/>
          </p:nvSpPr>
          <p:spPr bwMode="auto">
            <a:xfrm>
              <a:off x="612" y="300"/>
              <a:ext cx="408" cy="181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arp_rcv</a:t>
              </a:r>
            </a:p>
          </p:txBody>
        </p:sp>
        <p:sp>
          <p:nvSpPr>
            <p:cNvPr id="610386" name="Oval 82"/>
            <p:cNvSpPr>
              <a:spLocks noChangeArrowheads="1"/>
            </p:cNvSpPr>
            <p:nvPr/>
          </p:nvSpPr>
          <p:spPr bwMode="auto">
            <a:xfrm>
              <a:off x="1111" y="300"/>
              <a:ext cx="408" cy="181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ip_rcv</a:t>
              </a:r>
            </a:p>
          </p:txBody>
        </p:sp>
        <p:sp>
          <p:nvSpPr>
            <p:cNvPr id="610387" name="Oval 83"/>
            <p:cNvSpPr>
              <a:spLocks noChangeArrowheads="1"/>
            </p:cNvSpPr>
            <p:nvPr/>
          </p:nvSpPr>
          <p:spPr bwMode="auto">
            <a:xfrm>
              <a:off x="1746" y="300"/>
              <a:ext cx="499" cy="227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200" i="0">
                  <a:solidFill>
                    <a:schemeClr val="tx1"/>
                  </a:solidFill>
                </a:rPr>
                <a:t>p8022_rcv</a:t>
              </a:r>
            </a:p>
          </p:txBody>
        </p:sp>
        <p:sp>
          <p:nvSpPr>
            <p:cNvPr id="610388" name="Rectangle 84"/>
            <p:cNvSpPr>
              <a:spLocks noChangeArrowheads="1"/>
            </p:cNvSpPr>
            <p:nvPr/>
          </p:nvSpPr>
          <p:spPr bwMode="auto">
            <a:xfrm>
              <a:off x="612" y="1842"/>
              <a:ext cx="37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0">
                  <a:solidFill>
                    <a:schemeClr val="tx1"/>
                  </a:solidFill>
                  <a:latin typeface="Arial" pitchFamily="34" charset="0"/>
                </a:rPr>
                <a:t>CPU1</a:t>
              </a:r>
            </a:p>
          </p:txBody>
        </p:sp>
        <p:sp>
          <p:nvSpPr>
            <p:cNvPr id="610389" name="Rectangle 85"/>
            <p:cNvSpPr>
              <a:spLocks noChangeArrowheads="1"/>
            </p:cNvSpPr>
            <p:nvPr/>
          </p:nvSpPr>
          <p:spPr bwMode="auto">
            <a:xfrm>
              <a:off x="1829" y="1842"/>
              <a:ext cx="37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0">
                  <a:solidFill>
                    <a:schemeClr val="tx1"/>
                  </a:solidFill>
                  <a:latin typeface="Arial" pitchFamily="34" charset="0"/>
                </a:rPr>
                <a:t>CPU2</a:t>
              </a:r>
            </a:p>
          </p:txBody>
        </p:sp>
        <p:sp>
          <p:nvSpPr>
            <p:cNvPr id="610390" name="Rectangle 86"/>
            <p:cNvSpPr>
              <a:spLocks noChangeArrowheads="1"/>
            </p:cNvSpPr>
            <p:nvPr/>
          </p:nvSpPr>
          <p:spPr bwMode="auto">
            <a:xfrm>
              <a:off x="3787" y="1570"/>
              <a:ext cx="3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0">
                  <a:solidFill>
                    <a:schemeClr val="tx1"/>
                  </a:solidFill>
                  <a:latin typeface="Arial" pitchFamily="34" charset="0"/>
                </a:rPr>
                <a:t>eth0</a:t>
              </a:r>
            </a:p>
          </p:txBody>
        </p:sp>
        <p:sp>
          <p:nvSpPr>
            <p:cNvPr id="610391" name="Rectangle 87"/>
            <p:cNvSpPr>
              <a:spLocks noChangeArrowheads="1"/>
            </p:cNvSpPr>
            <p:nvPr/>
          </p:nvSpPr>
          <p:spPr bwMode="auto">
            <a:xfrm>
              <a:off x="5103" y="1579"/>
              <a:ext cx="3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0">
                  <a:solidFill>
                    <a:schemeClr val="tx1"/>
                  </a:solidFill>
                  <a:latin typeface="Arial" pitchFamily="34" charset="0"/>
                </a:rPr>
                <a:t>eth1</a:t>
              </a:r>
            </a:p>
          </p:txBody>
        </p:sp>
        <p:sp>
          <p:nvSpPr>
            <p:cNvPr id="610392" name="Line 88"/>
            <p:cNvSpPr>
              <a:spLocks noChangeShapeType="1"/>
            </p:cNvSpPr>
            <p:nvPr/>
          </p:nvSpPr>
          <p:spPr bwMode="auto">
            <a:xfrm>
              <a:off x="2291" y="618"/>
              <a:ext cx="14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93" name="Line 89"/>
            <p:cNvSpPr>
              <a:spLocks noChangeShapeType="1"/>
            </p:cNvSpPr>
            <p:nvPr/>
          </p:nvSpPr>
          <p:spPr bwMode="auto">
            <a:xfrm>
              <a:off x="2290" y="1071"/>
              <a:ext cx="14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95" name="Line 91"/>
            <p:cNvSpPr>
              <a:spLocks noChangeShapeType="1"/>
            </p:cNvSpPr>
            <p:nvPr/>
          </p:nvSpPr>
          <p:spPr bwMode="auto">
            <a:xfrm flipV="1">
              <a:off x="1429" y="3158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96" name="Line 92"/>
            <p:cNvSpPr>
              <a:spLocks noChangeShapeType="1"/>
            </p:cNvSpPr>
            <p:nvPr/>
          </p:nvSpPr>
          <p:spPr bwMode="auto">
            <a:xfrm flipH="1" flipV="1">
              <a:off x="1156" y="1979"/>
              <a:ext cx="27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97" name="Line 93"/>
            <p:cNvSpPr>
              <a:spLocks noChangeShapeType="1"/>
            </p:cNvSpPr>
            <p:nvPr/>
          </p:nvSpPr>
          <p:spPr bwMode="auto">
            <a:xfrm flipH="1" flipV="1">
              <a:off x="1429" y="1434"/>
              <a:ext cx="226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98" name="Line 94"/>
            <p:cNvSpPr>
              <a:spLocks noChangeShapeType="1"/>
            </p:cNvSpPr>
            <p:nvPr/>
          </p:nvSpPr>
          <p:spPr bwMode="auto">
            <a:xfrm flipV="1">
              <a:off x="1429" y="935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99" name="Line 95"/>
            <p:cNvSpPr>
              <a:spLocks noChangeShapeType="1"/>
            </p:cNvSpPr>
            <p:nvPr/>
          </p:nvSpPr>
          <p:spPr bwMode="auto">
            <a:xfrm flipV="1">
              <a:off x="1791" y="845"/>
              <a:ext cx="8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400" name="Line 96"/>
            <p:cNvSpPr>
              <a:spLocks noChangeShapeType="1"/>
            </p:cNvSpPr>
            <p:nvPr/>
          </p:nvSpPr>
          <p:spPr bwMode="auto">
            <a:xfrm flipV="1">
              <a:off x="3606" y="845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401" name="Line 97"/>
            <p:cNvSpPr>
              <a:spLocks noChangeShapeType="1"/>
            </p:cNvSpPr>
            <p:nvPr/>
          </p:nvSpPr>
          <p:spPr bwMode="auto">
            <a:xfrm flipH="1">
              <a:off x="4468" y="981"/>
              <a:ext cx="317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402" name="Line 98"/>
            <p:cNvSpPr>
              <a:spLocks noChangeShapeType="1"/>
            </p:cNvSpPr>
            <p:nvPr/>
          </p:nvSpPr>
          <p:spPr bwMode="auto">
            <a:xfrm>
              <a:off x="4332" y="225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403" name="Line 99"/>
            <p:cNvSpPr>
              <a:spLocks noChangeShapeType="1"/>
            </p:cNvSpPr>
            <p:nvPr/>
          </p:nvSpPr>
          <p:spPr bwMode="auto">
            <a:xfrm>
              <a:off x="4377" y="2568"/>
              <a:ext cx="136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404" name="Line 100"/>
            <p:cNvSpPr>
              <a:spLocks noChangeShapeType="1"/>
            </p:cNvSpPr>
            <p:nvPr/>
          </p:nvSpPr>
          <p:spPr bwMode="auto">
            <a:xfrm>
              <a:off x="4558" y="2886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405" name="Line 101"/>
            <p:cNvSpPr>
              <a:spLocks noChangeShapeType="1"/>
            </p:cNvSpPr>
            <p:nvPr/>
          </p:nvSpPr>
          <p:spPr bwMode="auto">
            <a:xfrm>
              <a:off x="4558" y="3294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406" name="Line 102"/>
            <p:cNvSpPr>
              <a:spLocks noChangeShapeType="1"/>
            </p:cNvSpPr>
            <p:nvPr/>
          </p:nvSpPr>
          <p:spPr bwMode="auto">
            <a:xfrm flipH="1">
              <a:off x="4649" y="2115"/>
              <a:ext cx="136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407" name="Line 103"/>
            <p:cNvSpPr>
              <a:spLocks noChangeShapeType="1"/>
            </p:cNvSpPr>
            <p:nvPr/>
          </p:nvSpPr>
          <p:spPr bwMode="auto">
            <a:xfrm flipH="1">
              <a:off x="4785" y="527"/>
              <a:ext cx="182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408" name="Line 104"/>
            <p:cNvSpPr>
              <a:spLocks noChangeShapeType="1"/>
            </p:cNvSpPr>
            <p:nvPr/>
          </p:nvSpPr>
          <p:spPr bwMode="auto">
            <a:xfrm flipH="1" flipV="1">
              <a:off x="1292" y="482"/>
              <a:ext cx="13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409" name="Line 105"/>
            <p:cNvSpPr>
              <a:spLocks noChangeShapeType="1"/>
            </p:cNvSpPr>
            <p:nvPr/>
          </p:nvSpPr>
          <p:spPr bwMode="auto">
            <a:xfrm flipH="1" flipV="1">
              <a:off x="1519" y="391"/>
              <a:ext cx="22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410" name="Line 106"/>
            <p:cNvSpPr>
              <a:spLocks noChangeShapeType="1"/>
            </p:cNvSpPr>
            <p:nvPr/>
          </p:nvSpPr>
          <p:spPr bwMode="auto">
            <a:xfrm flipH="1">
              <a:off x="4241" y="1389"/>
              <a:ext cx="0" cy="22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412" name="Arc 108"/>
            <p:cNvSpPr>
              <a:spLocks/>
            </p:cNvSpPr>
            <p:nvPr/>
          </p:nvSpPr>
          <p:spPr bwMode="auto">
            <a:xfrm flipH="1">
              <a:off x="1429" y="2795"/>
              <a:ext cx="187" cy="181"/>
            </a:xfrm>
            <a:custGeom>
              <a:avLst/>
              <a:gdLst>
                <a:gd name="G0" fmla="+- 713 0 0"/>
                <a:gd name="G1" fmla="+- 21600 0 0"/>
                <a:gd name="G2" fmla="+- 21600 0 0"/>
                <a:gd name="T0" fmla="*/ 0 w 22313"/>
                <a:gd name="T1" fmla="*/ 12 h 21600"/>
                <a:gd name="T2" fmla="*/ 22313 w 22313"/>
                <a:gd name="T3" fmla="*/ 21600 h 21600"/>
                <a:gd name="T4" fmla="*/ 713 w 223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13" h="21600" fill="none" extrusionOk="0">
                  <a:moveTo>
                    <a:pt x="-1" y="11"/>
                  </a:moveTo>
                  <a:cubicBezTo>
                    <a:pt x="237" y="3"/>
                    <a:pt x="475" y="-1"/>
                    <a:pt x="713" y="0"/>
                  </a:cubicBezTo>
                  <a:cubicBezTo>
                    <a:pt x="12642" y="0"/>
                    <a:pt x="22313" y="9670"/>
                    <a:pt x="22313" y="21600"/>
                  </a:cubicBezTo>
                </a:path>
                <a:path w="22313" h="21600" stroke="0" extrusionOk="0">
                  <a:moveTo>
                    <a:pt x="-1" y="11"/>
                  </a:moveTo>
                  <a:cubicBezTo>
                    <a:pt x="237" y="3"/>
                    <a:pt x="475" y="-1"/>
                    <a:pt x="713" y="0"/>
                  </a:cubicBezTo>
                  <a:cubicBezTo>
                    <a:pt x="12642" y="0"/>
                    <a:pt x="22313" y="9670"/>
                    <a:pt x="22313" y="21600"/>
                  </a:cubicBezTo>
                  <a:lnTo>
                    <a:pt x="713" y="21600"/>
                  </a:lnTo>
                  <a:close/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413" name="Arc 109"/>
            <p:cNvSpPr>
              <a:spLocks/>
            </p:cNvSpPr>
            <p:nvPr/>
          </p:nvSpPr>
          <p:spPr bwMode="auto">
            <a:xfrm flipH="1">
              <a:off x="1429" y="2886"/>
              <a:ext cx="187" cy="89"/>
            </a:xfrm>
            <a:custGeom>
              <a:avLst/>
              <a:gdLst>
                <a:gd name="G0" fmla="+- 713 0 0"/>
                <a:gd name="G1" fmla="+- 21600 0 0"/>
                <a:gd name="G2" fmla="+- 21600 0 0"/>
                <a:gd name="T0" fmla="*/ 0 w 22313"/>
                <a:gd name="T1" fmla="*/ 12 h 21600"/>
                <a:gd name="T2" fmla="*/ 22313 w 22313"/>
                <a:gd name="T3" fmla="*/ 21600 h 21600"/>
                <a:gd name="T4" fmla="*/ 713 w 2231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13" h="21600" fill="none" extrusionOk="0">
                  <a:moveTo>
                    <a:pt x="-1" y="11"/>
                  </a:moveTo>
                  <a:cubicBezTo>
                    <a:pt x="237" y="3"/>
                    <a:pt x="475" y="-1"/>
                    <a:pt x="713" y="0"/>
                  </a:cubicBezTo>
                  <a:cubicBezTo>
                    <a:pt x="12642" y="0"/>
                    <a:pt x="22313" y="9670"/>
                    <a:pt x="22313" y="21600"/>
                  </a:cubicBezTo>
                </a:path>
                <a:path w="22313" h="21600" stroke="0" extrusionOk="0">
                  <a:moveTo>
                    <a:pt x="-1" y="11"/>
                  </a:moveTo>
                  <a:cubicBezTo>
                    <a:pt x="237" y="3"/>
                    <a:pt x="475" y="-1"/>
                    <a:pt x="713" y="0"/>
                  </a:cubicBezTo>
                  <a:cubicBezTo>
                    <a:pt x="12642" y="0"/>
                    <a:pt x="22313" y="9670"/>
                    <a:pt x="22313" y="21600"/>
                  </a:cubicBezTo>
                  <a:lnTo>
                    <a:pt x="713" y="21600"/>
                  </a:lnTo>
                  <a:close/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414" name="Arc 110"/>
            <p:cNvSpPr>
              <a:spLocks/>
            </p:cNvSpPr>
            <p:nvPr/>
          </p:nvSpPr>
          <p:spPr bwMode="auto">
            <a:xfrm flipH="1">
              <a:off x="3923" y="1842"/>
              <a:ext cx="409" cy="953"/>
            </a:xfrm>
            <a:custGeom>
              <a:avLst/>
              <a:gdLst>
                <a:gd name="G0" fmla="+- 0 0 0"/>
                <a:gd name="G1" fmla="+- 20369 0 0"/>
                <a:gd name="G2" fmla="+- 21600 0 0"/>
                <a:gd name="T0" fmla="*/ 7189 w 21600"/>
                <a:gd name="T1" fmla="*/ 0 h 20369"/>
                <a:gd name="T2" fmla="*/ 21600 w 21600"/>
                <a:gd name="T3" fmla="*/ 20369 h 20369"/>
                <a:gd name="T4" fmla="*/ 0 w 21600"/>
                <a:gd name="T5" fmla="*/ 20369 h 20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369" fill="none" extrusionOk="0">
                  <a:moveTo>
                    <a:pt x="7188" y="0"/>
                  </a:moveTo>
                  <a:cubicBezTo>
                    <a:pt x="15824" y="3048"/>
                    <a:pt x="21600" y="11210"/>
                    <a:pt x="21600" y="20369"/>
                  </a:cubicBezTo>
                </a:path>
                <a:path w="21600" h="20369" stroke="0" extrusionOk="0">
                  <a:moveTo>
                    <a:pt x="7188" y="0"/>
                  </a:moveTo>
                  <a:cubicBezTo>
                    <a:pt x="15824" y="3048"/>
                    <a:pt x="21600" y="11210"/>
                    <a:pt x="21600" y="20369"/>
                  </a:cubicBezTo>
                  <a:lnTo>
                    <a:pt x="0" y="20369"/>
                  </a:lnTo>
                  <a:close/>
                </a:path>
              </a:pathLst>
            </a:custGeom>
            <a:noFill/>
            <a:ln w="28575">
              <a:solidFill>
                <a:srgbClr val="0033CC"/>
              </a:solidFill>
              <a:prstDash val="dash"/>
              <a:round/>
              <a:headEnd type="stealth" w="lg" len="lg"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416" name="Line 112"/>
            <p:cNvSpPr>
              <a:spLocks noChangeShapeType="1"/>
            </p:cNvSpPr>
            <p:nvPr/>
          </p:nvSpPr>
          <p:spPr bwMode="auto">
            <a:xfrm flipH="1">
              <a:off x="4195" y="981"/>
              <a:ext cx="590" cy="4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417" name="Rectangle 113"/>
            <p:cNvSpPr>
              <a:spLocks noChangeArrowheads="1"/>
            </p:cNvSpPr>
            <p:nvPr/>
          </p:nvSpPr>
          <p:spPr bwMode="auto">
            <a:xfrm>
              <a:off x="4332" y="30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b="1" i="0">
                  <a:solidFill>
                    <a:schemeClr val="tx1"/>
                  </a:solidFill>
                  <a:latin typeface="Arial" pitchFamily="34" charset="0"/>
                </a:rPr>
                <a:t>…</a:t>
              </a:r>
            </a:p>
          </p:txBody>
        </p:sp>
        <p:sp>
          <p:nvSpPr>
            <p:cNvPr id="610419" name="Rectangle 115"/>
            <p:cNvSpPr>
              <a:spLocks noChangeArrowheads="1"/>
            </p:cNvSpPr>
            <p:nvPr/>
          </p:nvSpPr>
          <p:spPr bwMode="auto">
            <a:xfrm>
              <a:off x="1519" y="30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b="1" i="0">
                  <a:solidFill>
                    <a:schemeClr val="tx1"/>
                  </a:solidFill>
                  <a:latin typeface="Arial" pitchFamily="34" charset="0"/>
                </a:rPr>
                <a:t>..</a:t>
              </a:r>
            </a:p>
          </p:txBody>
        </p:sp>
        <p:sp>
          <p:nvSpPr>
            <p:cNvPr id="610420" name="Rectangle 116"/>
            <p:cNvSpPr>
              <a:spLocks noChangeArrowheads="1"/>
            </p:cNvSpPr>
            <p:nvPr/>
          </p:nvSpPr>
          <p:spPr bwMode="auto">
            <a:xfrm>
              <a:off x="3742" y="618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i="0">
                  <a:solidFill>
                    <a:schemeClr val="tx1"/>
                  </a:solidFill>
                  <a:latin typeface="Arial" pitchFamily="34" charset="0"/>
                </a:rPr>
                <a:t>dev.c</a:t>
              </a:r>
            </a:p>
          </p:txBody>
        </p:sp>
        <p:sp>
          <p:nvSpPr>
            <p:cNvPr id="610422" name="Rectangle 118"/>
            <p:cNvSpPr>
              <a:spLocks noChangeArrowheads="1"/>
            </p:cNvSpPr>
            <p:nvPr/>
          </p:nvSpPr>
          <p:spPr bwMode="auto">
            <a:xfrm>
              <a:off x="567" y="587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i="0">
                  <a:solidFill>
                    <a:schemeClr val="tx1"/>
                  </a:solidFill>
                  <a:latin typeface="Arial" pitchFamily="34" charset="0"/>
                </a:rPr>
                <a:t>dev.c</a:t>
              </a:r>
            </a:p>
          </p:txBody>
        </p:sp>
        <p:sp>
          <p:nvSpPr>
            <p:cNvPr id="610423" name="Rectangle 119"/>
            <p:cNvSpPr>
              <a:spLocks noChangeArrowheads="1"/>
            </p:cNvSpPr>
            <p:nvPr/>
          </p:nvSpPr>
          <p:spPr bwMode="auto">
            <a:xfrm>
              <a:off x="1746" y="853"/>
              <a:ext cx="91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0">
                  <a:solidFill>
                    <a:schemeClr val="tx1"/>
                  </a:solidFill>
                  <a:latin typeface="Arial" pitchFamily="34" charset="0"/>
                </a:rPr>
                <a:t>CONFIG_BRIDGE</a:t>
              </a:r>
            </a:p>
          </p:txBody>
        </p:sp>
        <p:sp>
          <p:nvSpPr>
            <p:cNvPr id="610424" name="Rectangle 120"/>
            <p:cNvSpPr>
              <a:spLocks noChangeArrowheads="1"/>
            </p:cNvSpPr>
            <p:nvPr/>
          </p:nvSpPr>
          <p:spPr bwMode="auto">
            <a:xfrm>
              <a:off x="565" y="1434"/>
              <a:ext cx="54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0">
                  <a:solidFill>
                    <a:schemeClr val="tx1"/>
                  </a:solidFill>
                  <a:latin typeface="Arial" pitchFamily="34" charset="0"/>
                </a:rPr>
                <a:t>Scheduler</a:t>
              </a:r>
            </a:p>
          </p:txBody>
        </p:sp>
        <p:sp>
          <p:nvSpPr>
            <p:cNvPr id="610425" name="Rectangle 121"/>
            <p:cNvSpPr>
              <a:spLocks noChangeArrowheads="1"/>
            </p:cNvSpPr>
            <p:nvPr/>
          </p:nvSpPr>
          <p:spPr bwMode="auto">
            <a:xfrm>
              <a:off x="4874" y="2568"/>
              <a:ext cx="54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0">
                  <a:solidFill>
                    <a:schemeClr val="tx1"/>
                  </a:solidFill>
                  <a:latin typeface="Arial" pitchFamily="34" charset="0"/>
                </a:rPr>
                <a:t>Scheduler</a:t>
              </a:r>
            </a:p>
          </p:txBody>
        </p:sp>
        <p:sp>
          <p:nvSpPr>
            <p:cNvPr id="610426" name="Rectangle 122"/>
            <p:cNvSpPr>
              <a:spLocks noChangeArrowheads="1"/>
            </p:cNvSpPr>
            <p:nvPr/>
          </p:nvSpPr>
          <p:spPr bwMode="auto">
            <a:xfrm>
              <a:off x="567" y="2123"/>
              <a:ext cx="167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0">
                  <a:solidFill>
                    <a:schemeClr val="accent2"/>
                  </a:solidFill>
                  <a:latin typeface="Arial" pitchFamily="34" charset="0"/>
                </a:rPr>
                <a:t>softnet_data[cpu</a:t>
              </a:r>
              <a:r>
                <a:rPr kumimoji="0" lang="en-US" altLang="zh-CN" sz="1200" i="0" baseline="-25000">
                  <a:solidFill>
                    <a:schemeClr val="accent2"/>
                  </a:solidFill>
                  <a:latin typeface="Arial" pitchFamily="34" charset="0"/>
                </a:rPr>
                <a:t>n</a:t>
              </a:r>
              <a:r>
                <a:rPr kumimoji="0" lang="en-US" altLang="zh-CN" sz="1200" i="0">
                  <a:solidFill>
                    <a:schemeClr val="accent2"/>
                  </a:solidFill>
                  <a:latin typeface="Arial" pitchFamily="34" charset="0"/>
                </a:rPr>
                <a:t>].input_pkt_queue</a:t>
              </a:r>
            </a:p>
          </p:txBody>
        </p:sp>
        <p:sp>
          <p:nvSpPr>
            <p:cNvPr id="610427" name="Rectangle 123"/>
            <p:cNvSpPr>
              <a:spLocks noChangeArrowheads="1"/>
            </p:cNvSpPr>
            <p:nvPr/>
          </p:nvSpPr>
          <p:spPr bwMode="auto">
            <a:xfrm>
              <a:off x="2253" y="581"/>
              <a:ext cx="5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>
                  <a:solidFill>
                    <a:schemeClr val="tx1"/>
                  </a:solidFill>
                  <a:latin typeface="Arial" pitchFamily="34" charset="0"/>
                </a:rPr>
                <a:t>br_input.c</a:t>
              </a:r>
            </a:p>
          </p:txBody>
        </p:sp>
        <p:sp>
          <p:nvSpPr>
            <p:cNvPr id="610428" name="AutoShape 124"/>
            <p:cNvSpPr>
              <a:spLocks/>
            </p:cNvSpPr>
            <p:nvPr/>
          </p:nvSpPr>
          <p:spPr bwMode="auto">
            <a:xfrm>
              <a:off x="385" y="663"/>
              <a:ext cx="136" cy="3311"/>
            </a:xfrm>
            <a:prstGeom prst="leftBrace">
              <a:avLst>
                <a:gd name="adj1" fmla="val 72586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429" name="Rectangle 125"/>
            <p:cNvSpPr>
              <a:spLocks noChangeArrowheads="1"/>
            </p:cNvSpPr>
            <p:nvPr/>
          </p:nvSpPr>
          <p:spPr bwMode="auto">
            <a:xfrm rot="-5400000">
              <a:off x="-544" y="2228"/>
              <a:ext cx="15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0">
                  <a:solidFill>
                    <a:schemeClr val="tx1"/>
                  </a:solidFill>
                  <a:latin typeface="Arial" pitchFamily="34" charset="0"/>
                </a:rPr>
                <a:t>data-link layer (OSI layer 1+2)</a:t>
              </a:r>
            </a:p>
          </p:txBody>
        </p:sp>
        <p:sp>
          <p:nvSpPr>
            <p:cNvPr id="610430" name="AutoShape 126"/>
            <p:cNvSpPr>
              <a:spLocks/>
            </p:cNvSpPr>
            <p:nvPr/>
          </p:nvSpPr>
          <p:spPr bwMode="auto">
            <a:xfrm>
              <a:off x="385" y="255"/>
              <a:ext cx="136" cy="363"/>
            </a:xfrm>
            <a:prstGeom prst="leftBrace">
              <a:avLst>
                <a:gd name="adj1" fmla="val 222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431" name="Rectangle 127"/>
            <p:cNvSpPr>
              <a:spLocks noChangeArrowheads="1"/>
            </p:cNvSpPr>
            <p:nvPr/>
          </p:nvSpPr>
          <p:spPr bwMode="auto">
            <a:xfrm rot="-5400000">
              <a:off x="-31" y="354"/>
              <a:ext cx="46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0">
                  <a:solidFill>
                    <a:schemeClr val="tx1"/>
                  </a:solidFill>
                  <a:latin typeface="Arial" pitchFamily="34" charset="0"/>
                </a:rPr>
                <a:t>Layer 3</a:t>
              </a:r>
            </a:p>
          </p:txBody>
        </p:sp>
        <p:sp>
          <p:nvSpPr>
            <p:cNvPr id="610433" name="Oval 129"/>
            <p:cNvSpPr>
              <a:spLocks noChangeArrowheads="1"/>
            </p:cNvSpPr>
            <p:nvPr/>
          </p:nvSpPr>
          <p:spPr bwMode="auto">
            <a:xfrm>
              <a:off x="1111" y="2387"/>
              <a:ext cx="589" cy="18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netif_rx</a:t>
              </a:r>
            </a:p>
          </p:txBody>
        </p:sp>
        <p:sp>
          <p:nvSpPr>
            <p:cNvPr id="610434" name="Line 130"/>
            <p:cNvSpPr>
              <a:spLocks noChangeShapeType="1"/>
            </p:cNvSpPr>
            <p:nvPr/>
          </p:nvSpPr>
          <p:spPr bwMode="auto">
            <a:xfrm flipV="1">
              <a:off x="1429" y="2568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435" name="Rectangle 131"/>
            <p:cNvSpPr>
              <a:spLocks noChangeArrowheads="1"/>
            </p:cNvSpPr>
            <p:nvPr/>
          </p:nvSpPr>
          <p:spPr bwMode="auto">
            <a:xfrm>
              <a:off x="1547" y="581"/>
              <a:ext cx="74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0">
                  <a:solidFill>
                    <a:schemeClr val="tx1"/>
                  </a:solidFill>
                  <a:latin typeface="Arial" pitchFamily="34" charset="0"/>
                </a:rPr>
                <a:t>ETH_P_802_2</a:t>
              </a:r>
            </a:p>
          </p:txBody>
        </p:sp>
        <p:sp>
          <p:nvSpPr>
            <p:cNvPr id="610436" name="Arc 132"/>
            <p:cNvSpPr>
              <a:spLocks/>
            </p:cNvSpPr>
            <p:nvPr/>
          </p:nvSpPr>
          <p:spPr bwMode="auto">
            <a:xfrm flipV="1">
              <a:off x="1565" y="527"/>
              <a:ext cx="453" cy="22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33CC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437" name="Rectangle 133"/>
            <p:cNvSpPr>
              <a:spLocks noChangeArrowheads="1"/>
            </p:cNvSpPr>
            <p:nvPr/>
          </p:nvSpPr>
          <p:spPr bwMode="auto">
            <a:xfrm>
              <a:off x="3696" y="1933"/>
              <a:ext cx="4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i="0">
                  <a:solidFill>
                    <a:schemeClr val="tx1"/>
                  </a:solidFill>
                  <a:latin typeface="Arial" pitchFamily="34" charset="0"/>
                </a:rPr>
                <a:t>dev.c</a:t>
              </a:r>
            </a:p>
          </p:txBody>
        </p:sp>
        <p:sp>
          <p:nvSpPr>
            <p:cNvPr id="610438" name="Rectangle 134"/>
            <p:cNvSpPr>
              <a:spLocks noChangeArrowheads="1"/>
            </p:cNvSpPr>
            <p:nvPr/>
          </p:nvSpPr>
          <p:spPr bwMode="auto">
            <a:xfrm>
              <a:off x="3651" y="2976"/>
              <a:ext cx="4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driver.c</a:t>
              </a:r>
            </a:p>
          </p:txBody>
        </p:sp>
        <p:grpSp>
          <p:nvGrpSpPr>
            <p:cNvPr id="8" name="Group 137"/>
            <p:cNvGrpSpPr>
              <a:grpSpLocks/>
            </p:cNvGrpSpPr>
            <p:nvPr/>
          </p:nvGrpSpPr>
          <p:grpSpPr bwMode="auto">
            <a:xfrm>
              <a:off x="612" y="1253"/>
              <a:ext cx="273" cy="227"/>
              <a:chOff x="2653" y="3475"/>
              <a:chExt cx="363" cy="364"/>
            </a:xfrm>
          </p:grpSpPr>
          <p:sp>
            <p:nvSpPr>
              <p:cNvPr id="610439" name="AutoShape 135"/>
              <p:cNvSpPr>
                <a:spLocks noChangeArrowheads="1"/>
              </p:cNvSpPr>
              <p:nvPr/>
            </p:nvSpPr>
            <p:spPr bwMode="auto">
              <a:xfrm>
                <a:off x="2653" y="3475"/>
                <a:ext cx="363" cy="182"/>
              </a:xfrm>
              <a:prstGeom prst="curvedDownArrow">
                <a:avLst>
                  <a:gd name="adj1" fmla="val 39890"/>
                  <a:gd name="adj2" fmla="val 79780"/>
                  <a:gd name="adj3" fmla="val 33333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endParaRPr lang="zh-CN" altLang="zh-CN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10440" name="AutoShape 136"/>
              <p:cNvSpPr>
                <a:spLocks noChangeArrowheads="1"/>
              </p:cNvSpPr>
              <p:nvPr/>
            </p:nvSpPr>
            <p:spPr bwMode="auto">
              <a:xfrm flipH="1">
                <a:off x="2653" y="3657"/>
                <a:ext cx="318" cy="182"/>
              </a:xfrm>
              <a:prstGeom prst="curvedUpArrow">
                <a:avLst>
                  <a:gd name="adj1" fmla="val 34945"/>
                  <a:gd name="adj2" fmla="val 69890"/>
                  <a:gd name="adj3" fmla="val 33333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0442" name="Line 138"/>
            <p:cNvSpPr>
              <a:spLocks noChangeShapeType="1"/>
            </p:cNvSpPr>
            <p:nvPr/>
          </p:nvSpPr>
          <p:spPr bwMode="auto">
            <a:xfrm flipV="1">
              <a:off x="884" y="134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39"/>
            <p:cNvGrpSpPr>
              <a:grpSpLocks/>
            </p:cNvGrpSpPr>
            <p:nvPr/>
          </p:nvGrpSpPr>
          <p:grpSpPr bwMode="auto">
            <a:xfrm>
              <a:off x="4967" y="2387"/>
              <a:ext cx="273" cy="227"/>
              <a:chOff x="2653" y="3475"/>
              <a:chExt cx="363" cy="364"/>
            </a:xfrm>
          </p:grpSpPr>
          <p:sp>
            <p:nvSpPr>
              <p:cNvPr id="610444" name="AutoShape 140"/>
              <p:cNvSpPr>
                <a:spLocks noChangeArrowheads="1"/>
              </p:cNvSpPr>
              <p:nvPr/>
            </p:nvSpPr>
            <p:spPr bwMode="auto">
              <a:xfrm>
                <a:off x="2653" y="3475"/>
                <a:ext cx="363" cy="182"/>
              </a:xfrm>
              <a:prstGeom prst="curvedDownArrow">
                <a:avLst>
                  <a:gd name="adj1" fmla="val 39890"/>
                  <a:gd name="adj2" fmla="val 79780"/>
                  <a:gd name="adj3" fmla="val 33333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endParaRPr lang="zh-CN" altLang="zh-CN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10445" name="AutoShape 141"/>
              <p:cNvSpPr>
                <a:spLocks noChangeArrowheads="1"/>
              </p:cNvSpPr>
              <p:nvPr/>
            </p:nvSpPr>
            <p:spPr bwMode="auto">
              <a:xfrm flipH="1">
                <a:off x="2653" y="3657"/>
                <a:ext cx="318" cy="182"/>
              </a:xfrm>
              <a:prstGeom prst="curvedUpArrow">
                <a:avLst>
                  <a:gd name="adj1" fmla="val 34945"/>
                  <a:gd name="adj2" fmla="val 69890"/>
                  <a:gd name="adj3" fmla="val 33333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0446" name="Line 142"/>
            <p:cNvSpPr>
              <a:spLocks noChangeShapeType="1"/>
            </p:cNvSpPr>
            <p:nvPr/>
          </p:nvSpPr>
          <p:spPr bwMode="auto">
            <a:xfrm flipV="1">
              <a:off x="5103" y="2205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468313" y="6491288"/>
            <a:ext cx="8172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i="0">
                <a:solidFill>
                  <a:schemeClr val="tx1"/>
                </a:solidFill>
                <a:latin typeface="Arial" pitchFamily="34" charset="0"/>
              </a:rPr>
              <a:t>Figure 6-4. The process involved when sending a packet by dev_queue_xmit().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403350" y="188913"/>
            <a:ext cx="6481763" cy="6353175"/>
            <a:chOff x="884" y="119"/>
            <a:chExt cx="4083" cy="4002"/>
          </a:xfrm>
        </p:grpSpPr>
        <p:sp>
          <p:nvSpPr>
            <p:cNvPr id="611353" name="Rectangle 25"/>
            <p:cNvSpPr>
              <a:spLocks noChangeArrowheads="1"/>
            </p:cNvSpPr>
            <p:nvPr/>
          </p:nvSpPr>
          <p:spPr bwMode="auto">
            <a:xfrm>
              <a:off x="884" y="255"/>
              <a:ext cx="2450" cy="2631"/>
            </a:xfrm>
            <a:prstGeom prst="rect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61133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01" y="3612"/>
              <a:ext cx="798" cy="509"/>
            </a:xfrm>
            <a:prstGeom prst="rect">
              <a:avLst/>
            </a:prstGeom>
            <a:noFill/>
          </p:spPr>
        </p:pic>
        <p:sp>
          <p:nvSpPr>
            <p:cNvPr id="611335" name="Oval 7"/>
            <p:cNvSpPr>
              <a:spLocks noChangeArrowheads="1"/>
            </p:cNvSpPr>
            <p:nvPr/>
          </p:nvSpPr>
          <p:spPr bwMode="auto">
            <a:xfrm>
              <a:off x="1610" y="3022"/>
              <a:ext cx="1089" cy="227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dev-&gt;hard_start_xmit</a:t>
              </a:r>
            </a:p>
          </p:txBody>
        </p:sp>
        <p:sp>
          <p:nvSpPr>
            <p:cNvPr id="611336" name="Oval 8"/>
            <p:cNvSpPr>
              <a:spLocks noChangeArrowheads="1"/>
            </p:cNvSpPr>
            <p:nvPr/>
          </p:nvSpPr>
          <p:spPr bwMode="auto">
            <a:xfrm>
              <a:off x="2064" y="2568"/>
              <a:ext cx="1089" cy="18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dev-&gt;qdisc-&gt;dequeue</a:t>
              </a:r>
            </a:p>
          </p:txBody>
        </p:sp>
        <p:sp>
          <p:nvSpPr>
            <p:cNvPr id="611337" name="Oval 9"/>
            <p:cNvSpPr>
              <a:spLocks noChangeArrowheads="1"/>
            </p:cNvSpPr>
            <p:nvPr/>
          </p:nvSpPr>
          <p:spPr bwMode="auto">
            <a:xfrm>
              <a:off x="1111" y="2568"/>
              <a:ext cx="725" cy="18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qdisc_restart</a:t>
              </a:r>
            </a:p>
          </p:txBody>
        </p:sp>
        <p:sp>
          <p:nvSpPr>
            <p:cNvPr id="611338" name="Oval 10"/>
            <p:cNvSpPr>
              <a:spLocks noChangeArrowheads="1"/>
            </p:cNvSpPr>
            <p:nvPr/>
          </p:nvSpPr>
          <p:spPr bwMode="auto">
            <a:xfrm>
              <a:off x="1202" y="2024"/>
              <a:ext cx="635" cy="27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qdisc_run</a:t>
              </a:r>
            </a:p>
          </p:txBody>
        </p:sp>
        <p:sp>
          <p:nvSpPr>
            <p:cNvPr id="611339" name="Oval 11"/>
            <p:cNvSpPr>
              <a:spLocks noChangeArrowheads="1"/>
            </p:cNvSpPr>
            <p:nvPr/>
          </p:nvSpPr>
          <p:spPr bwMode="auto">
            <a:xfrm>
              <a:off x="975" y="935"/>
              <a:ext cx="1043" cy="227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dev-&gt;qdisc-&gt;enqueue</a:t>
              </a:r>
            </a:p>
          </p:txBody>
        </p:sp>
        <p:sp>
          <p:nvSpPr>
            <p:cNvPr id="611340" name="Oval 12"/>
            <p:cNvSpPr>
              <a:spLocks noChangeArrowheads="1"/>
            </p:cNvSpPr>
            <p:nvPr/>
          </p:nvSpPr>
          <p:spPr bwMode="auto">
            <a:xfrm>
              <a:off x="1747" y="391"/>
              <a:ext cx="952" cy="227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dev_queue_xmit</a:t>
              </a:r>
            </a:p>
          </p:txBody>
        </p:sp>
        <p:sp>
          <p:nvSpPr>
            <p:cNvPr id="611341" name="Oval 13"/>
            <p:cNvSpPr>
              <a:spLocks noChangeArrowheads="1"/>
            </p:cNvSpPr>
            <p:nvPr/>
          </p:nvSpPr>
          <p:spPr bwMode="auto">
            <a:xfrm>
              <a:off x="2472" y="2069"/>
              <a:ext cx="726" cy="18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net_tx_action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 flipV="1">
              <a:off x="1927" y="1480"/>
              <a:ext cx="363" cy="362"/>
              <a:chOff x="2744" y="2614"/>
              <a:chExt cx="363" cy="362"/>
            </a:xfrm>
          </p:grpSpPr>
          <p:sp>
            <p:nvSpPr>
              <p:cNvPr id="611343" name="AutoShape 15"/>
              <p:cNvSpPr>
                <a:spLocks noChangeArrowheads="1"/>
              </p:cNvSpPr>
              <p:nvPr/>
            </p:nvSpPr>
            <p:spPr bwMode="auto">
              <a:xfrm>
                <a:off x="2789" y="2614"/>
                <a:ext cx="317" cy="318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1344" name="Line 16"/>
              <p:cNvSpPr>
                <a:spLocks noChangeShapeType="1"/>
              </p:cNvSpPr>
              <p:nvPr/>
            </p:nvSpPr>
            <p:spPr bwMode="auto">
              <a:xfrm>
                <a:off x="2835" y="2704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1345" name="Line 17"/>
              <p:cNvSpPr>
                <a:spLocks noChangeShapeType="1"/>
              </p:cNvSpPr>
              <p:nvPr/>
            </p:nvSpPr>
            <p:spPr bwMode="auto">
              <a:xfrm>
                <a:off x="2835" y="2750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1346" name="Line 18"/>
              <p:cNvSpPr>
                <a:spLocks noChangeShapeType="1"/>
              </p:cNvSpPr>
              <p:nvPr/>
            </p:nvSpPr>
            <p:spPr bwMode="auto">
              <a:xfrm>
                <a:off x="2835" y="2795"/>
                <a:ext cx="2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1347" name="Rectangle 19"/>
              <p:cNvSpPr>
                <a:spLocks noChangeArrowheads="1"/>
              </p:cNvSpPr>
              <p:nvPr/>
            </p:nvSpPr>
            <p:spPr bwMode="auto">
              <a:xfrm>
                <a:off x="2744" y="2886"/>
                <a:ext cx="363" cy="90"/>
              </a:xfrm>
              <a:prstGeom prst="rect">
                <a:avLst/>
              </a:prstGeom>
              <a:solidFill>
                <a:srgbClr val="DDDDDD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1348" name="Oval 20"/>
            <p:cNvSpPr>
              <a:spLocks noChangeArrowheads="1"/>
            </p:cNvSpPr>
            <p:nvPr/>
          </p:nvSpPr>
          <p:spPr bwMode="auto">
            <a:xfrm>
              <a:off x="2517" y="935"/>
              <a:ext cx="726" cy="227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timer_handler</a:t>
              </a:r>
            </a:p>
          </p:txBody>
        </p:sp>
        <p:sp>
          <p:nvSpPr>
            <p:cNvPr id="611349" name="AutoShape 21"/>
            <p:cNvSpPr>
              <a:spLocks noChangeArrowheads="1"/>
            </p:cNvSpPr>
            <p:nvPr/>
          </p:nvSpPr>
          <p:spPr bwMode="auto">
            <a:xfrm>
              <a:off x="2109" y="935"/>
              <a:ext cx="409" cy="182"/>
            </a:xfrm>
            <a:prstGeom prst="rightArrow">
              <a:avLst>
                <a:gd name="adj1" fmla="val 50000"/>
                <a:gd name="adj2" fmla="val 56181"/>
              </a:avLst>
            </a:prstGeom>
            <a:solidFill>
              <a:srgbClr val="3366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Timer</a:t>
              </a:r>
            </a:p>
          </p:txBody>
        </p:sp>
        <p:sp>
          <p:nvSpPr>
            <p:cNvPr id="611350" name="Rectangle 22"/>
            <p:cNvSpPr>
              <a:spLocks noChangeArrowheads="1"/>
            </p:cNvSpPr>
            <p:nvPr/>
          </p:nvSpPr>
          <p:spPr bwMode="auto">
            <a:xfrm>
              <a:off x="2064" y="981"/>
              <a:ext cx="23" cy="79"/>
            </a:xfrm>
            <a:prstGeom prst="rect">
              <a:avLst/>
            </a:prstGeom>
            <a:solidFill>
              <a:srgbClr val="3366FF"/>
            </a:solidFill>
            <a:ln w="19050" algn="ctr">
              <a:solidFill>
                <a:srgbClr val="0033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51" name="Rectangle 23"/>
            <p:cNvSpPr>
              <a:spLocks noChangeArrowheads="1"/>
            </p:cNvSpPr>
            <p:nvPr/>
          </p:nvSpPr>
          <p:spPr bwMode="auto">
            <a:xfrm>
              <a:off x="884" y="2886"/>
              <a:ext cx="2450" cy="49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52" name="Rectangle 24"/>
            <p:cNvSpPr>
              <a:spLocks noChangeArrowheads="1"/>
            </p:cNvSpPr>
            <p:nvPr/>
          </p:nvSpPr>
          <p:spPr bwMode="auto">
            <a:xfrm>
              <a:off x="930" y="2886"/>
              <a:ext cx="48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driver.c</a:t>
              </a:r>
            </a:p>
          </p:txBody>
        </p:sp>
        <p:sp>
          <p:nvSpPr>
            <p:cNvPr id="611354" name="Rectangle 26"/>
            <p:cNvSpPr>
              <a:spLocks noChangeArrowheads="1"/>
            </p:cNvSpPr>
            <p:nvPr/>
          </p:nvSpPr>
          <p:spPr bwMode="auto">
            <a:xfrm>
              <a:off x="884" y="244"/>
              <a:ext cx="11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0">
                  <a:solidFill>
                    <a:schemeClr val="tx1"/>
                  </a:solidFill>
                  <a:latin typeface="Arial" pitchFamily="34" charset="0"/>
                </a:rPr>
                <a:t>dev.c</a:t>
              </a:r>
              <a:r>
                <a:rPr kumimoji="0" lang="en-US" altLang="zh-CN" sz="1200" i="0">
                  <a:solidFill>
                    <a:schemeClr val="tx1"/>
                  </a:solidFill>
                  <a:latin typeface="Arial" pitchFamily="34" charset="0"/>
                </a:rPr>
                <a:t>, </a:t>
              </a:r>
              <a:r>
                <a:rPr kumimoji="0" lang="en-US" altLang="zh-CN" sz="1400" i="0">
                  <a:solidFill>
                    <a:schemeClr val="tx1"/>
                  </a:solidFill>
                  <a:latin typeface="Arial" pitchFamily="34" charset="0"/>
                </a:rPr>
                <a:t>net/sched</a:t>
              </a:r>
              <a:r>
                <a:rPr kumimoji="0" lang="en-US" altLang="zh-CN" sz="1200" i="0">
                  <a:solidFill>
                    <a:schemeClr val="tx1"/>
                  </a:solidFill>
                  <a:latin typeface="Arial" pitchFamily="34" charset="0"/>
                </a:rPr>
                <a:t>/*</a:t>
              </a:r>
            </a:p>
          </p:txBody>
        </p:sp>
        <p:sp>
          <p:nvSpPr>
            <p:cNvPr id="611355" name="Line 27"/>
            <p:cNvSpPr>
              <a:spLocks noChangeShapeType="1"/>
            </p:cNvSpPr>
            <p:nvPr/>
          </p:nvSpPr>
          <p:spPr bwMode="auto">
            <a:xfrm>
              <a:off x="2109" y="3249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56" name="Line 28"/>
            <p:cNvSpPr>
              <a:spLocks noChangeShapeType="1"/>
            </p:cNvSpPr>
            <p:nvPr/>
          </p:nvSpPr>
          <p:spPr bwMode="auto">
            <a:xfrm>
              <a:off x="1474" y="1162"/>
              <a:ext cx="0" cy="8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57" name="Line 29"/>
            <p:cNvSpPr>
              <a:spLocks noChangeShapeType="1"/>
            </p:cNvSpPr>
            <p:nvPr/>
          </p:nvSpPr>
          <p:spPr bwMode="auto">
            <a:xfrm flipH="1">
              <a:off x="1474" y="229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58" name="Line 30"/>
            <p:cNvSpPr>
              <a:spLocks noChangeShapeType="1"/>
            </p:cNvSpPr>
            <p:nvPr/>
          </p:nvSpPr>
          <p:spPr bwMode="auto">
            <a:xfrm>
              <a:off x="2245" y="119"/>
              <a:ext cx="0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59" name="Line 31"/>
            <p:cNvSpPr>
              <a:spLocks noChangeShapeType="1"/>
            </p:cNvSpPr>
            <p:nvPr/>
          </p:nvSpPr>
          <p:spPr bwMode="auto">
            <a:xfrm flipH="1">
              <a:off x="1474" y="618"/>
              <a:ext cx="771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60" name="Line 32"/>
            <p:cNvSpPr>
              <a:spLocks noChangeShapeType="1"/>
            </p:cNvSpPr>
            <p:nvPr/>
          </p:nvSpPr>
          <p:spPr bwMode="auto">
            <a:xfrm flipH="1">
              <a:off x="2109" y="2750"/>
              <a:ext cx="499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61" name="Line 33"/>
            <p:cNvSpPr>
              <a:spLocks noChangeShapeType="1"/>
            </p:cNvSpPr>
            <p:nvPr/>
          </p:nvSpPr>
          <p:spPr bwMode="auto">
            <a:xfrm>
              <a:off x="2154" y="1842"/>
              <a:ext cx="454" cy="726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dash"/>
              <a:round/>
              <a:headEnd type="stealth" w="lg" len="lg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62" name="Line 34"/>
            <p:cNvSpPr>
              <a:spLocks noChangeShapeType="1"/>
            </p:cNvSpPr>
            <p:nvPr/>
          </p:nvSpPr>
          <p:spPr bwMode="auto">
            <a:xfrm>
              <a:off x="1474" y="1162"/>
              <a:ext cx="680" cy="40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prstDash val="dash"/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63" name="Oval 35"/>
            <p:cNvSpPr>
              <a:spLocks noChangeArrowheads="1"/>
            </p:cNvSpPr>
            <p:nvPr/>
          </p:nvSpPr>
          <p:spPr bwMode="auto">
            <a:xfrm>
              <a:off x="3967" y="2069"/>
              <a:ext cx="726" cy="18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do_softirq</a:t>
              </a:r>
            </a:p>
          </p:txBody>
        </p:sp>
        <p:sp>
          <p:nvSpPr>
            <p:cNvPr id="611364" name="Oval 36"/>
            <p:cNvSpPr>
              <a:spLocks noChangeArrowheads="1"/>
            </p:cNvSpPr>
            <p:nvPr/>
          </p:nvSpPr>
          <p:spPr bwMode="auto">
            <a:xfrm>
              <a:off x="3922" y="1298"/>
              <a:ext cx="862" cy="226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cpu_raise_softirq</a:t>
              </a:r>
            </a:p>
          </p:txBody>
        </p:sp>
        <p:sp>
          <p:nvSpPr>
            <p:cNvPr id="611365" name="Oval 37"/>
            <p:cNvSpPr>
              <a:spLocks noChangeArrowheads="1"/>
            </p:cNvSpPr>
            <p:nvPr/>
          </p:nvSpPr>
          <p:spPr bwMode="auto">
            <a:xfrm>
              <a:off x="3967" y="935"/>
              <a:ext cx="726" cy="227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400" i="0">
                  <a:solidFill>
                    <a:schemeClr val="tx1"/>
                  </a:solidFill>
                </a:rPr>
                <a:t>netif_schedule</a:t>
              </a:r>
            </a:p>
          </p:txBody>
        </p:sp>
        <p:sp>
          <p:nvSpPr>
            <p:cNvPr id="611366" name="Line 38"/>
            <p:cNvSpPr>
              <a:spLocks noChangeShapeType="1"/>
            </p:cNvSpPr>
            <p:nvPr/>
          </p:nvSpPr>
          <p:spPr bwMode="auto">
            <a:xfrm flipH="1">
              <a:off x="3198" y="2160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67" name="Line 39"/>
            <p:cNvSpPr>
              <a:spLocks noChangeShapeType="1"/>
            </p:cNvSpPr>
            <p:nvPr/>
          </p:nvSpPr>
          <p:spPr bwMode="auto">
            <a:xfrm>
              <a:off x="3243" y="1026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68" name="Line 40"/>
            <p:cNvSpPr>
              <a:spLocks noChangeShapeType="1"/>
            </p:cNvSpPr>
            <p:nvPr/>
          </p:nvSpPr>
          <p:spPr bwMode="auto">
            <a:xfrm>
              <a:off x="4330" y="1162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4239" y="1707"/>
              <a:ext cx="227" cy="181"/>
              <a:chOff x="2653" y="3475"/>
              <a:chExt cx="363" cy="364"/>
            </a:xfrm>
          </p:grpSpPr>
          <p:sp>
            <p:nvSpPr>
              <p:cNvPr id="611370" name="AutoShape 42"/>
              <p:cNvSpPr>
                <a:spLocks noChangeArrowheads="1"/>
              </p:cNvSpPr>
              <p:nvPr/>
            </p:nvSpPr>
            <p:spPr bwMode="auto">
              <a:xfrm>
                <a:off x="2653" y="3475"/>
                <a:ext cx="363" cy="182"/>
              </a:xfrm>
              <a:prstGeom prst="curvedDownArrow">
                <a:avLst>
                  <a:gd name="adj1" fmla="val 39890"/>
                  <a:gd name="adj2" fmla="val 79780"/>
                  <a:gd name="adj3" fmla="val 33333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endParaRPr lang="zh-CN" altLang="zh-CN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11371" name="AutoShape 43"/>
              <p:cNvSpPr>
                <a:spLocks noChangeArrowheads="1"/>
              </p:cNvSpPr>
              <p:nvPr/>
            </p:nvSpPr>
            <p:spPr bwMode="auto">
              <a:xfrm flipH="1">
                <a:off x="2653" y="3657"/>
                <a:ext cx="318" cy="182"/>
              </a:xfrm>
              <a:prstGeom prst="curvedUpArrow">
                <a:avLst>
                  <a:gd name="adj1" fmla="val 34945"/>
                  <a:gd name="adj2" fmla="val 69890"/>
                  <a:gd name="adj3" fmla="val 33333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1372" name="Line 44"/>
            <p:cNvSpPr>
              <a:spLocks noChangeShapeType="1"/>
            </p:cNvSpPr>
            <p:nvPr/>
          </p:nvSpPr>
          <p:spPr bwMode="auto">
            <a:xfrm>
              <a:off x="4330" y="1525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73" name="Line 45"/>
            <p:cNvSpPr>
              <a:spLocks noChangeShapeType="1"/>
            </p:cNvSpPr>
            <p:nvPr/>
          </p:nvSpPr>
          <p:spPr bwMode="auto">
            <a:xfrm>
              <a:off x="4330" y="188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74" name="Rectangle 46"/>
            <p:cNvSpPr>
              <a:spLocks noChangeArrowheads="1"/>
            </p:cNvSpPr>
            <p:nvPr/>
          </p:nvSpPr>
          <p:spPr bwMode="auto">
            <a:xfrm>
              <a:off x="4421" y="1752"/>
              <a:ext cx="54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0">
                  <a:solidFill>
                    <a:schemeClr val="tx1"/>
                  </a:solidFill>
                  <a:latin typeface="Arial" pitchFamily="34" charset="0"/>
                </a:rPr>
                <a:t>Scheduler</a:t>
              </a:r>
            </a:p>
          </p:txBody>
        </p:sp>
        <p:sp>
          <p:nvSpPr>
            <p:cNvPr id="611375" name="Rectangle 47"/>
            <p:cNvSpPr>
              <a:spLocks noChangeArrowheads="1"/>
            </p:cNvSpPr>
            <p:nvPr/>
          </p:nvSpPr>
          <p:spPr bwMode="auto">
            <a:xfrm>
              <a:off x="3288" y="1933"/>
              <a:ext cx="9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200" i="0">
                  <a:solidFill>
                    <a:schemeClr val="tx1"/>
                  </a:solidFill>
                  <a:latin typeface="Arial" pitchFamily="34" charset="0"/>
                </a:rPr>
                <a:t>NET_TX_SOFTIRQ</a:t>
              </a:r>
            </a:p>
          </p:txBody>
        </p:sp>
        <p:sp>
          <p:nvSpPr>
            <p:cNvPr id="611376" name="Rectangle 48"/>
            <p:cNvSpPr>
              <a:spLocks noChangeArrowheads="1"/>
            </p:cNvSpPr>
            <p:nvPr/>
          </p:nvSpPr>
          <p:spPr bwMode="auto">
            <a:xfrm>
              <a:off x="3288" y="618"/>
              <a:ext cx="117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softirq.c, netdevice.h</a:t>
              </a:r>
            </a:p>
          </p:txBody>
        </p:sp>
        <p:sp>
          <p:nvSpPr>
            <p:cNvPr id="611377" name="Rectangle 49"/>
            <p:cNvSpPr>
              <a:spLocks noChangeArrowheads="1"/>
            </p:cNvSpPr>
            <p:nvPr/>
          </p:nvSpPr>
          <p:spPr bwMode="auto">
            <a:xfrm>
              <a:off x="3334" y="618"/>
              <a:ext cx="1587" cy="176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78" name="Line 50"/>
            <p:cNvSpPr>
              <a:spLocks noChangeShapeType="1"/>
            </p:cNvSpPr>
            <p:nvPr/>
          </p:nvSpPr>
          <p:spPr bwMode="auto">
            <a:xfrm flipH="1">
              <a:off x="1837" y="2160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79" name="Line 51"/>
            <p:cNvSpPr>
              <a:spLocks noChangeShapeType="1"/>
            </p:cNvSpPr>
            <p:nvPr/>
          </p:nvSpPr>
          <p:spPr bwMode="auto">
            <a:xfrm>
              <a:off x="1837" y="2659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7" name="Rectangle 5"/>
          <p:cNvSpPr>
            <a:spLocks noChangeArrowheads="1"/>
          </p:cNvSpPr>
          <p:nvPr/>
        </p:nvSpPr>
        <p:spPr bwMode="auto">
          <a:xfrm>
            <a:off x="1476375" y="6491288"/>
            <a:ext cx="579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i="0">
                <a:solidFill>
                  <a:schemeClr val="tx1"/>
                </a:solidFill>
                <a:latin typeface="Arial" pitchFamily="34" charset="0"/>
              </a:rPr>
              <a:t>Figure 6-5. Managing protocols above network devices.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042988" y="115888"/>
            <a:ext cx="6697662" cy="5907087"/>
            <a:chOff x="657" y="73"/>
            <a:chExt cx="4219" cy="3721"/>
          </a:xfrm>
        </p:grpSpPr>
        <p:sp>
          <p:nvSpPr>
            <p:cNvPr id="612358" name="Rectangle 6"/>
            <p:cNvSpPr>
              <a:spLocks noChangeArrowheads="1"/>
            </p:cNvSpPr>
            <p:nvPr/>
          </p:nvSpPr>
          <p:spPr bwMode="auto">
            <a:xfrm>
              <a:off x="657" y="3022"/>
              <a:ext cx="998" cy="18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b="1" i="0">
                  <a:solidFill>
                    <a:schemeClr val="tx1"/>
                  </a:solidFill>
                </a:rPr>
                <a:t>ptype_all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2018" y="3022"/>
              <a:ext cx="1134" cy="772"/>
              <a:chOff x="4626" y="1842"/>
              <a:chExt cx="1134" cy="681"/>
            </a:xfrm>
          </p:grpSpPr>
          <p:sp>
            <p:nvSpPr>
              <p:cNvPr id="612359" name="Rectangle 7"/>
              <p:cNvSpPr>
                <a:spLocks noChangeArrowheads="1"/>
              </p:cNvSpPr>
              <p:nvPr/>
            </p:nvSpPr>
            <p:spPr bwMode="auto">
              <a:xfrm>
                <a:off x="4626" y="1842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b="1" i="0">
                    <a:solidFill>
                      <a:schemeClr val="tx1"/>
                    </a:solidFill>
                  </a:rPr>
                  <a:t>: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ETH_P_ALL</a:t>
                </a:r>
              </a:p>
            </p:txBody>
          </p:sp>
          <p:sp>
            <p:nvSpPr>
              <p:cNvPr id="612361" name="Rectangle 9"/>
              <p:cNvSpPr>
                <a:spLocks noChangeArrowheads="1"/>
              </p:cNvSpPr>
              <p:nvPr/>
            </p:nvSpPr>
            <p:spPr bwMode="auto">
              <a:xfrm>
                <a:off x="4626" y="2251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612362" name="Rectangle 10"/>
              <p:cNvSpPr>
                <a:spLocks noChangeArrowheads="1"/>
              </p:cNvSpPr>
              <p:nvPr/>
            </p:nvSpPr>
            <p:spPr bwMode="auto">
              <a:xfrm>
                <a:off x="4626" y="1979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dev</a:t>
                </a:r>
              </a:p>
            </p:txBody>
          </p:sp>
          <p:sp>
            <p:nvSpPr>
              <p:cNvPr id="612364" name="Rectangle 12"/>
              <p:cNvSpPr>
                <a:spLocks noChangeArrowheads="1"/>
              </p:cNvSpPr>
              <p:nvPr/>
            </p:nvSpPr>
            <p:spPr bwMode="auto">
              <a:xfrm>
                <a:off x="4626" y="2115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func</a:t>
                </a:r>
              </a:p>
            </p:txBody>
          </p:sp>
          <p:sp>
            <p:nvSpPr>
              <p:cNvPr id="612365" name="Rectangle 13"/>
              <p:cNvSpPr>
                <a:spLocks noChangeArrowheads="1"/>
              </p:cNvSpPr>
              <p:nvPr/>
            </p:nvSpPr>
            <p:spPr bwMode="auto">
              <a:xfrm>
                <a:off x="4626" y="2387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next</a:t>
                </a:r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606" y="3022"/>
              <a:ext cx="1134" cy="771"/>
              <a:chOff x="4626" y="1842"/>
              <a:chExt cx="1134" cy="681"/>
            </a:xfrm>
          </p:grpSpPr>
          <p:sp>
            <p:nvSpPr>
              <p:cNvPr id="612369" name="Rectangle 17"/>
              <p:cNvSpPr>
                <a:spLocks noChangeArrowheads="1"/>
              </p:cNvSpPr>
              <p:nvPr/>
            </p:nvSpPr>
            <p:spPr bwMode="auto">
              <a:xfrm>
                <a:off x="4626" y="1842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b="1" i="0">
                    <a:solidFill>
                      <a:schemeClr val="tx1"/>
                    </a:solidFill>
                  </a:rPr>
                  <a:t>: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ETH_P_ALL</a:t>
                </a:r>
              </a:p>
            </p:txBody>
          </p:sp>
          <p:sp>
            <p:nvSpPr>
              <p:cNvPr id="612370" name="Rectangle 18"/>
              <p:cNvSpPr>
                <a:spLocks noChangeArrowheads="1"/>
              </p:cNvSpPr>
              <p:nvPr/>
            </p:nvSpPr>
            <p:spPr bwMode="auto">
              <a:xfrm>
                <a:off x="4626" y="2251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612371" name="Rectangle 19"/>
              <p:cNvSpPr>
                <a:spLocks noChangeArrowheads="1"/>
              </p:cNvSpPr>
              <p:nvPr/>
            </p:nvSpPr>
            <p:spPr bwMode="auto">
              <a:xfrm>
                <a:off x="4626" y="1979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dev</a:t>
                </a:r>
              </a:p>
            </p:txBody>
          </p:sp>
          <p:sp>
            <p:nvSpPr>
              <p:cNvPr id="612372" name="Rectangle 20"/>
              <p:cNvSpPr>
                <a:spLocks noChangeArrowheads="1"/>
              </p:cNvSpPr>
              <p:nvPr/>
            </p:nvSpPr>
            <p:spPr bwMode="auto">
              <a:xfrm>
                <a:off x="4626" y="2115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func</a:t>
                </a:r>
              </a:p>
            </p:txBody>
          </p:sp>
          <p:sp>
            <p:nvSpPr>
              <p:cNvPr id="612373" name="Rectangle 21"/>
              <p:cNvSpPr>
                <a:spLocks noChangeArrowheads="1"/>
              </p:cNvSpPr>
              <p:nvPr/>
            </p:nvSpPr>
            <p:spPr bwMode="auto">
              <a:xfrm>
                <a:off x="4626" y="2387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next</a:t>
                </a:r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290" y="300"/>
              <a:ext cx="1134" cy="771"/>
              <a:chOff x="4626" y="1842"/>
              <a:chExt cx="1134" cy="681"/>
            </a:xfrm>
          </p:grpSpPr>
          <p:sp>
            <p:nvSpPr>
              <p:cNvPr id="612375" name="Rectangle 23"/>
              <p:cNvSpPr>
                <a:spLocks noChangeArrowheads="1"/>
              </p:cNvSpPr>
              <p:nvPr/>
            </p:nvSpPr>
            <p:spPr bwMode="auto">
              <a:xfrm>
                <a:off x="4626" y="1842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b="1" i="0">
                    <a:solidFill>
                      <a:schemeClr val="tx1"/>
                    </a:solidFill>
                  </a:rPr>
                  <a:t>: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ETH_P_ARP</a:t>
                </a:r>
              </a:p>
            </p:txBody>
          </p:sp>
          <p:sp>
            <p:nvSpPr>
              <p:cNvPr id="612376" name="Rectangle 24"/>
              <p:cNvSpPr>
                <a:spLocks noChangeArrowheads="1"/>
              </p:cNvSpPr>
              <p:nvPr/>
            </p:nvSpPr>
            <p:spPr bwMode="auto">
              <a:xfrm>
                <a:off x="4626" y="2251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data:</a:t>
                </a:r>
                <a:r>
                  <a:rPr lang="en-US" altLang="zh-CN" sz="1600" b="1" i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12377" name="Rectangle 25"/>
              <p:cNvSpPr>
                <a:spLocks noChangeArrowheads="1"/>
              </p:cNvSpPr>
              <p:nvPr/>
            </p:nvSpPr>
            <p:spPr bwMode="auto">
              <a:xfrm>
                <a:off x="4626" y="1979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dev: </a:t>
                </a:r>
                <a:r>
                  <a:rPr lang="en-US" altLang="zh-CN" sz="1600" b="1" i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612378" name="Rectangle 26"/>
              <p:cNvSpPr>
                <a:spLocks noChangeArrowheads="1"/>
              </p:cNvSpPr>
              <p:nvPr/>
            </p:nvSpPr>
            <p:spPr bwMode="auto">
              <a:xfrm>
                <a:off x="4626" y="2115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func</a:t>
                </a:r>
              </a:p>
            </p:txBody>
          </p:sp>
          <p:sp>
            <p:nvSpPr>
              <p:cNvPr id="612379" name="Rectangle 27"/>
              <p:cNvSpPr>
                <a:spLocks noChangeArrowheads="1"/>
              </p:cNvSpPr>
              <p:nvPr/>
            </p:nvSpPr>
            <p:spPr bwMode="auto">
              <a:xfrm>
                <a:off x="4626" y="2387"/>
                <a:ext cx="1134" cy="13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next</a:t>
                </a:r>
              </a:p>
            </p:txBody>
          </p:sp>
        </p:grpSp>
        <p:sp>
          <p:nvSpPr>
            <p:cNvPr id="612381" name="Rectangle 29"/>
            <p:cNvSpPr>
              <a:spLocks noChangeArrowheads="1"/>
            </p:cNvSpPr>
            <p:nvPr/>
          </p:nvSpPr>
          <p:spPr bwMode="auto">
            <a:xfrm>
              <a:off x="2290" y="1298"/>
              <a:ext cx="1134" cy="1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type</a:t>
              </a:r>
              <a:r>
                <a:rPr lang="en-US" altLang="zh-CN" sz="1600" b="1" i="0">
                  <a:solidFill>
                    <a:schemeClr val="tx1"/>
                  </a:solidFill>
                </a:rPr>
                <a:t>:</a:t>
              </a:r>
              <a:r>
                <a:rPr lang="en-US" altLang="zh-CN" sz="1600" b="1">
                  <a:solidFill>
                    <a:schemeClr val="tx1"/>
                  </a:solidFill>
                </a:rPr>
                <a:t>ETH_P_IP</a:t>
              </a:r>
            </a:p>
          </p:txBody>
        </p:sp>
        <p:sp>
          <p:nvSpPr>
            <p:cNvPr id="612382" name="Rectangle 30"/>
            <p:cNvSpPr>
              <a:spLocks noChangeArrowheads="1"/>
            </p:cNvSpPr>
            <p:nvPr/>
          </p:nvSpPr>
          <p:spPr bwMode="auto">
            <a:xfrm>
              <a:off x="2290" y="1761"/>
              <a:ext cx="1134" cy="1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data: </a:t>
              </a:r>
              <a:r>
                <a:rPr lang="en-US" altLang="zh-CN" sz="1600" b="1" i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2383" name="Rectangle 31"/>
            <p:cNvSpPr>
              <a:spLocks noChangeArrowheads="1"/>
            </p:cNvSpPr>
            <p:nvPr/>
          </p:nvSpPr>
          <p:spPr bwMode="auto">
            <a:xfrm>
              <a:off x="2290" y="1453"/>
              <a:ext cx="1134" cy="1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dev:</a:t>
              </a:r>
              <a:r>
                <a:rPr lang="en-US" altLang="zh-CN" sz="1600" b="1">
                  <a:solidFill>
                    <a:schemeClr val="tx1"/>
                  </a:solidFill>
                </a:rPr>
                <a:t> NULL</a:t>
              </a:r>
            </a:p>
          </p:txBody>
        </p:sp>
        <p:sp>
          <p:nvSpPr>
            <p:cNvPr id="612384" name="Rectangle 32"/>
            <p:cNvSpPr>
              <a:spLocks noChangeArrowheads="1"/>
            </p:cNvSpPr>
            <p:nvPr/>
          </p:nvSpPr>
          <p:spPr bwMode="auto">
            <a:xfrm>
              <a:off x="2290" y="1607"/>
              <a:ext cx="1134" cy="1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func</a:t>
              </a:r>
            </a:p>
          </p:txBody>
        </p:sp>
        <p:sp>
          <p:nvSpPr>
            <p:cNvPr id="612385" name="Rectangle 33"/>
            <p:cNvSpPr>
              <a:spLocks noChangeArrowheads="1"/>
            </p:cNvSpPr>
            <p:nvPr/>
          </p:nvSpPr>
          <p:spPr bwMode="auto">
            <a:xfrm>
              <a:off x="2290" y="1915"/>
              <a:ext cx="1134" cy="1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612386" name="Rectangle 34"/>
            <p:cNvSpPr>
              <a:spLocks noChangeArrowheads="1"/>
            </p:cNvSpPr>
            <p:nvPr/>
          </p:nvSpPr>
          <p:spPr bwMode="auto">
            <a:xfrm>
              <a:off x="3923" y="845"/>
              <a:ext cx="953" cy="22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packet_type</a:t>
              </a:r>
            </a:p>
          </p:txBody>
        </p:sp>
        <p:sp>
          <p:nvSpPr>
            <p:cNvPr id="612387" name="Rectangle 35"/>
            <p:cNvSpPr>
              <a:spLocks noChangeArrowheads="1"/>
            </p:cNvSpPr>
            <p:nvPr/>
          </p:nvSpPr>
          <p:spPr bwMode="auto">
            <a:xfrm>
              <a:off x="2290" y="2296"/>
              <a:ext cx="1134" cy="22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packet_type</a:t>
              </a:r>
            </a:p>
          </p:txBody>
        </p:sp>
        <p:sp>
          <p:nvSpPr>
            <p:cNvPr id="612388" name="Rectangle 36"/>
            <p:cNvSpPr>
              <a:spLocks noChangeArrowheads="1"/>
            </p:cNvSpPr>
            <p:nvPr/>
          </p:nvSpPr>
          <p:spPr bwMode="auto">
            <a:xfrm>
              <a:off x="657" y="255"/>
              <a:ext cx="998" cy="18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ptype_base[16]</a:t>
              </a:r>
            </a:p>
          </p:txBody>
        </p:sp>
        <p:sp>
          <p:nvSpPr>
            <p:cNvPr id="612389" name="Line 37"/>
            <p:cNvSpPr>
              <a:spLocks noChangeShapeType="1"/>
            </p:cNvSpPr>
            <p:nvPr/>
          </p:nvSpPr>
          <p:spPr bwMode="auto">
            <a:xfrm>
              <a:off x="1655" y="3113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390" name="Line 38"/>
            <p:cNvSpPr>
              <a:spLocks noChangeShapeType="1"/>
            </p:cNvSpPr>
            <p:nvPr/>
          </p:nvSpPr>
          <p:spPr bwMode="auto">
            <a:xfrm>
              <a:off x="1973" y="2432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391" name="Line 39"/>
            <p:cNvSpPr>
              <a:spLocks noChangeShapeType="1"/>
            </p:cNvSpPr>
            <p:nvPr/>
          </p:nvSpPr>
          <p:spPr bwMode="auto">
            <a:xfrm>
              <a:off x="1973" y="1389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392" name="Line 40"/>
            <p:cNvSpPr>
              <a:spLocks noChangeShapeType="1"/>
            </p:cNvSpPr>
            <p:nvPr/>
          </p:nvSpPr>
          <p:spPr bwMode="auto">
            <a:xfrm>
              <a:off x="1655" y="346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393" name="Line 41"/>
            <p:cNvSpPr>
              <a:spLocks noChangeShapeType="1"/>
            </p:cNvSpPr>
            <p:nvPr/>
          </p:nvSpPr>
          <p:spPr bwMode="auto">
            <a:xfrm>
              <a:off x="3424" y="663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394" name="Rectangle 42"/>
            <p:cNvSpPr>
              <a:spLocks noChangeArrowheads="1"/>
            </p:cNvSpPr>
            <p:nvPr/>
          </p:nvSpPr>
          <p:spPr bwMode="auto">
            <a:xfrm>
              <a:off x="3742" y="527"/>
              <a:ext cx="6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i="0">
                  <a:solidFill>
                    <a:schemeClr val="tx1"/>
                  </a:solidFill>
                  <a:latin typeface="Arial" pitchFamily="34" charset="0"/>
                </a:rPr>
                <a:t>arp_rcv()</a:t>
              </a:r>
            </a:p>
          </p:txBody>
        </p:sp>
        <p:sp>
          <p:nvSpPr>
            <p:cNvPr id="612395" name="Rectangle 43"/>
            <p:cNvSpPr>
              <a:spLocks noChangeArrowheads="1"/>
            </p:cNvSpPr>
            <p:nvPr/>
          </p:nvSpPr>
          <p:spPr bwMode="auto">
            <a:xfrm>
              <a:off x="3787" y="1525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i="0">
                  <a:solidFill>
                    <a:schemeClr val="tx1"/>
                  </a:solidFill>
                  <a:latin typeface="Arial" pitchFamily="34" charset="0"/>
                </a:rPr>
                <a:t>ip_rcv()</a:t>
              </a:r>
            </a:p>
          </p:txBody>
        </p:sp>
        <p:sp>
          <p:nvSpPr>
            <p:cNvPr id="612396" name="Rectangle 44"/>
            <p:cNvSpPr>
              <a:spLocks noChangeArrowheads="1"/>
            </p:cNvSpPr>
            <p:nvPr/>
          </p:nvSpPr>
          <p:spPr bwMode="auto">
            <a:xfrm>
              <a:off x="2237" y="2840"/>
              <a:ext cx="7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packet_type</a:t>
              </a:r>
              <a:endParaRPr kumimoji="0" lang="en-US" altLang="zh-CN" sz="1400" i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12398" name="Rectangle 46"/>
            <p:cNvSpPr>
              <a:spLocks noChangeArrowheads="1"/>
            </p:cNvSpPr>
            <p:nvPr/>
          </p:nvSpPr>
          <p:spPr bwMode="auto">
            <a:xfrm>
              <a:off x="2509" y="73"/>
              <a:ext cx="7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packet_type</a:t>
              </a:r>
              <a:endParaRPr kumimoji="0" lang="en-US" altLang="zh-CN" sz="1400" i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12399" name="Rectangle 47"/>
            <p:cNvSpPr>
              <a:spLocks noChangeArrowheads="1"/>
            </p:cNvSpPr>
            <p:nvPr/>
          </p:nvSpPr>
          <p:spPr bwMode="auto">
            <a:xfrm>
              <a:off x="3840" y="2840"/>
              <a:ext cx="7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packet_type</a:t>
              </a:r>
              <a:endParaRPr kumimoji="0" lang="en-US" altLang="zh-CN" sz="1400" i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12400" name="Line 48"/>
            <p:cNvSpPr>
              <a:spLocks noChangeShapeType="1"/>
            </p:cNvSpPr>
            <p:nvPr/>
          </p:nvSpPr>
          <p:spPr bwMode="auto">
            <a:xfrm>
              <a:off x="1973" y="346"/>
              <a:ext cx="0" cy="20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401" name="Line 49"/>
            <p:cNvSpPr>
              <a:spLocks noChangeShapeType="1"/>
            </p:cNvSpPr>
            <p:nvPr/>
          </p:nvSpPr>
          <p:spPr bwMode="auto">
            <a:xfrm>
              <a:off x="3424" y="1661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402" name="Line 50"/>
            <p:cNvSpPr>
              <a:spLocks noChangeShapeType="1"/>
            </p:cNvSpPr>
            <p:nvPr/>
          </p:nvSpPr>
          <p:spPr bwMode="auto">
            <a:xfrm>
              <a:off x="3424" y="935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403" name="Rectangle 51"/>
            <p:cNvSpPr>
              <a:spLocks noChangeArrowheads="1"/>
            </p:cNvSpPr>
            <p:nvPr/>
          </p:nvSpPr>
          <p:spPr bwMode="auto">
            <a:xfrm>
              <a:off x="2018" y="116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i="0">
                  <a:solidFill>
                    <a:schemeClr val="tx1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612404" name="Rectangle 52"/>
            <p:cNvSpPr>
              <a:spLocks noChangeArrowheads="1"/>
            </p:cNvSpPr>
            <p:nvPr/>
          </p:nvSpPr>
          <p:spPr bwMode="auto">
            <a:xfrm>
              <a:off x="2018" y="11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i="0">
                  <a:solidFill>
                    <a:schemeClr val="tx1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612405" name="Rectangle 53"/>
            <p:cNvSpPr>
              <a:spLocks noChangeArrowheads="1"/>
            </p:cNvSpPr>
            <p:nvPr/>
          </p:nvSpPr>
          <p:spPr bwMode="auto">
            <a:xfrm>
              <a:off x="2018" y="2205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i="0">
                  <a:solidFill>
                    <a:schemeClr val="tx1"/>
                  </a:solidFill>
                  <a:latin typeface="Arial" pitchFamily="34" charset="0"/>
                </a:rPr>
                <a:t>16</a:t>
              </a:r>
            </a:p>
          </p:txBody>
        </p:sp>
        <p:sp>
          <p:nvSpPr>
            <p:cNvPr id="612406" name="Rectangle 54"/>
            <p:cNvSpPr>
              <a:spLocks noChangeArrowheads="1"/>
            </p:cNvSpPr>
            <p:nvPr/>
          </p:nvSpPr>
          <p:spPr bwMode="auto">
            <a:xfrm>
              <a:off x="2653" y="2069"/>
              <a:ext cx="3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600" b="1" i="0">
                  <a:solidFill>
                    <a:schemeClr val="tx1"/>
                  </a:solidFill>
                  <a:latin typeface="Arial" pitchFamily="34" charset="0"/>
                </a:rPr>
                <a:t>…</a:t>
              </a:r>
            </a:p>
          </p:txBody>
        </p:sp>
        <p:sp>
          <p:nvSpPr>
            <p:cNvPr id="612407" name="Line 55"/>
            <p:cNvSpPr>
              <a:spLocks noChangeShapeType="1"/>
            </p:cNvSpPr>
            <p:nvPr/>
          </p:nvSpPr>
          <p:spPr bwMode="auto">
            <a:xfrm flipH="1">
              <a:off x="3379" y="3113"/>
              <a:ext cx="0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408" name="Line 56"/>
            <p:cNvSpPr>
              <a:spLocks noChangeShapeType="1"/>
            </p:cNvSpPr>
            <p:nvPr/>
          </p:nvSpPr>
          <p:spPr bwMode="auto">
            <a:xfrm>
              <a:off x="3152" y="311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2409" name="Line 57"/>
            <p:cNvSpPr>
              <a:spLocks noChangeShapeType="1"/>
            </p:cNvSpPr>
            <p:nvPr/>
          </p:nvSpPr>
          <p:spPr bwMode="auto">
            <a:xfrm>
              <a:off x="3379" y="3702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771525" y="6446838"/>
            <a:ext cx="7600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i="0">
                <a:solidFill>
                  <a:schemeClr val="tx1"/>
                </a:solidFill>
                <a:latin typeface="Arial" pitchFamily="34" charset="0"/>
              </a:rPr>
              <a:t>Figure 14-4. Architecture of the Internet Protocol implementation in Linux.</a:t>
            </a:r>
          </a:p>
        </p:txBody>
      </p:sp>
      <p:sp>
        <p:nvSpPr>
          <p:cNvPr id="659476" name="Rectangle 20"/>
          <p:cNvSpPr>
            <a:spLocks noChangeArrowheads="1"/>
          </p:cNvSpPr>
          <p:nvPr/>
        </p:nvSpPr>
        <p:spPr bwMode="auto">
          <a:xfrm>
            <a:off x="6732588" y="5014913"/>
            <a:ext cx="1871662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85" name="Rectangle 29"/>
          <p:cNvSpPr>
            <a:spLocks noChangeArrowheads="1"/>
          </p:cNvSpPr>
          <p:nvPr/>
        </p:nvSpPr>
        <p:spPr bwMode="auto">
          <a:xfrm>
            <a:off x="6732588" y="620713"/>
            <a:ext cx="1871662" cy="439261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523" name="Rectangle 67"/>
          <p:cNvSpPr>
            <a:spLocks noChangeArrowheads="1"/>
          </p:cNvSpPr>
          <p:nvPr/>
        </p:nvSpPr>
        <p:spPr bwMode="auto">
          <a:xfrm>
            <a:off x="4787900" y="4437063"/>
            <a:ext cx="2016125" cy="10795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514" name="Rectangle 58"/>
          <p:cNvSpPr>
            <a:spLocks noChangeArrowheads="1"/>
          </p:cNvSpPr>
          <p:nvPr/>
        </p:nvSpPr>
        <p:spPr bwMode="auto">
          <a:xfrm>
            <a:off x="2339975" y="1341438"/>
            <a:ext cx="2232025" cy="8636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7" name="Rectangle 11"/>
          <p:cNvSpPr>
            <a:spLocks noChangeArrowheads="1"/>
          </p:cNvSpPr>
          <p:nvPr/>
        </p:nvSpPr>
        <p:spPr bwMode="auto">
          <a:xfrm>
            <a:off x="2339975" y="3284538"/>
            <a:ext cx="1655763" cy="1800225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468313" y="5086350"/>
            <a:ext cx="1871662" cy="10795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63" name="Oval 7"/>
          <p:cNvSpPr>
            <a:spLocks noChangeArrowheads="1"/>
          </p:cNvSpPr>
          <p:nvPr/>
        </p:nvSpPr>
        <p:spPr bwMode="auto">
          <a:xfrm>
            <a:off x="684213" y="5516563"/>
            <a:ext cx="1439862" cy="360362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net_rx_action</a:t>
            </a:r>
          </a:p>
        </p:txBody>
      </p:sp>
      <p:sp>
        <p:nvSpPr>
          <p:cNvPr id="659464" name="Oval 8"/>
          <p:cNvSpPr>
            <a:spLocks noChangeArrowheads="1"/>
          </p:cNvSpPr>
          <p:nvPr/>
        </p:nvSpPr>
        <p:spPr bwMode="auto">
          <a:xfrm>
            <a:off x="755650" y="4508500"/>
            <a:ext cx="1368425" cy="360363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 dirty="0" err="1">
                <a:solidFill>
                  <a:schemeClr val="tx1"/>
                </a:solidFill>
              </a:rPr>
              <a:t>ip_rcv</a:t>
            </a:r>
            <a:endParaRPr lang="en-US" altLang="zh-CN" sz="1600" i="0" dirty="0">
              <a:solidFill>
                <a:schemeClr val="tx1"/>
              </a:solidFill>
            </a:endParaRPr>
          </a:p>
        </p:txBody>
      </p:sp>
      <p:sp>
        <p:nvSpPr>
          <p:cNvPr id="659465" name="Oval 9"/>
          <p:cNvSpPr>
            <a:spLocks noChangeArrowheads="1"/>
          </p:cNvSpPr>
          <p:nvPr/>
        </p:nvSpPr>
        <p:spPr bwMode="auto">
          <a:xfrm>
            <a:off x="2482850" y="4508500"/>
            <a:ext cx="1368425" cy="360363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 dirty="0" err="1">
                <a:solidFill>
                  <a:schemeClr val="tx1"/>
                </a:solidFill>
              </a:rPr>
              <a:t>ip_route_input</a:t>
            </a:r>
            <a:endParaRPr lang="en-US" altLang="zh-CN" sz="1600" i="0" dirty="0">
              <a:solidFill>
                <a:schemeClr val="tx1"/>
              </a:solidFill>
            </a:endParaRPr>
          </a:p>
        </p:txBody>
      </p:sp>
      <p:sp>
        <p:nvSpPr>
          <p:cNvPr id="659466" name="AutoShape 10"/>
          <p:cNvSpPr>
            <a:spLocks noChangeArrowheads="1"/>
          </p:cNvSpPr>
          <p:nvPr/>
        </p:nvSpPr>
        <p:spPr bwMode="auto">
          <a:xfrm>
            <a:off x="2411413" y="3573463"/>
            <a:ext cx="1512887" cy="649287"/>
          </a:xfrm>
          <a:prstGeom prst="can">
            <a:avLst>
              <a:gd name="adj" fmla="val 17583"/>
            </a:avLst>
          </a:prstGeom>
          <a:solidFill>
            <a:srgbClr val="96969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 dirty="0">
                <a:solidFill>
                  <a:schemeClr val="tx1"/>
                </a:solidFill>
              </a:rPr>
              <a:t>Forwarding</a:t>
            </a:r>
          </a:p>
          <a:p>
            <a:pPr marL="342900" indent="-342900" algn="ctr">
              <a:buFontTx/>
              <a:buNone/>
            </a:pPr>
            <a:r>
              <a:rPr lang="en-US" altLang="zh-CN" sz="1600" i="0" dirty="0">
                <a:solidFill>
                  <a:schemeClr val="tx1"/>
                </a:solidFill>
              </a:rPr>
              <a:t>Information Base</a:t>
            </a:r>
          </a:p>
        </p:txBody>
      </p:sp>
      <p:sp>
        <p:nvSpPr>
          <p:cNvPr id="659468" name="Rectangle 12"/>
          <p:cNvSpPr>
            <a:spLocks noChangeArrowheads="1"/>
          </p:cNvSpPr>
          <p:nvPr/>
        </p:nvSpPr>
        <p:spPr bwMode="auto">
          <a:xfrm>
            <a:off x="468313" y="5084763"/>
            <a:ext cx="719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 i="0">
                <a:solidFill>
                  <a:schemeClr val="tx1"/>
                </a:solidFill>
                <a:latin typeface="Arial" pitchFamily="34" charset="0"/>
              </a:rPr>
              <a:t>dev.c</a:t>
            </a:r>
          </a:p>
        </p:txBody>
      </p:sp>
      <p:sp>
        <p:nvSpPr>
          <p:cNvPr id="659469" name="Rectangle 13"/>
          <p:cNvSpPr>
            <a:spLocks noChangeArrowheads="1"/>
          </p:cNvSpPr>
          <p:nvPr/>
        </p:nvSpPr>
        <p:spPr bwMode="auto">
          <a:xfrm>
            <a:off x="2843213" y="3213100"/>
            <a:ext cx="1223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 dirty="0">
                <a:solidFill>
                  <a:schemeClr val="tx1"/>
                </a:solidFill>
                <a:latin typeface="Arial" pitchFamily="34" charset="0"/>
              </a:rPr>
              <a:t>ROUTING</a:t>
            </a:r>
          </a:p>
        </p:txBody>
      </p:sp>
      <p:sp>
        <p:nvSpPr>
          <p:cNvPr id="659470" name="Oval 14"/>
          <p:cNvSpPr>
            <a:spLocks noChangeArrowheads="1"/>
          </p:cNvSpPr>
          <p:nvPr/>
        </p:nvSpPr>
        <p:spPr bwMode="auto">
          <a:xfrm>
            <a:off x="755650" y="3357563"/>
            <a:ext cx="1368425" cy="360362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ip_rcv_finish</a:t>
            </a:r>
          </a:p>
        </p:txBody>
      </p:sp>
      <p:sp>
        <p:nvSpPr>
          <p:cNvPr id="659471" name="Rectangle 15"/>
          <p:cNvSpPr>
            <a:spLocks noChangeArrowheads="1"/>
          </p:cNvSpPr>
          <p:nvPr/>
        </p:nvSpPr>
        <p:spPr bwMode="auto">
          <a:xfrm>
            <a:off x="611188" y="3933825"/>
            <a:ext cx="1584325" cy="2841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i="0">
                <a:solidFill>
                  <a:schemeClr val="tx1"/>
                </a:solidFill>
                <a:latin typeface="Arial" pitchFamily="34" charset="0"/>
              </a:rPr>
              <a:t>IP_PRE_ROUTING</a:t>
            </a:r>
          </a:p>
        </p:txBody>
      </p:sp>
      <p:sp>
        <p:nvSpPr>
          <p:cNvPr id="659472" name="Oval 16"/>
          <p:cNvSpPr>
            <a:spLocks noChangeArrowheads="1"/>
          </p:cNvSpPr>
          <p:nvPr/>
        </p:nvSpPr>
        <p:spPr bwMode="auto">
          <a:xfrm>
            <a:off x="684213" y="2492375"/>
            <a:ext cx="1439862" cy="360363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ip_local_deliver</a:t>
            </a:r>
          </a:p>
        </p:txBody>
      </p:sp>
      <p:sp>
        <p:nvSpPr>
          <p:cNvPr id="659473" name="Oval 17"/>
          <p:cNvSpPr>
            <a:spLocks noChangeArrowheads="1"/>
          </p:cNvSpPr>
          <p:nvPr/>
        </p:nvSpPr>
        <p:spPr bwMode="auto">
          <a:xfrm>
            <a:off x="684213" y="1268413"/>
            <a:ext cx="1439862" cy="360362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 dirty="0" err="1">
                <a:solidFill>
                  <a:schemeClr val="tx1"/>
                </a:solidFill>
              </a:rPr>
              <a:t>ip_local_deliver</a:t>
            </a:r>
            <a:endParaRPr lang="en-US" altLang="zh-CN" sz="1600" i="0" dirty="0">
              <a:solidFill>
                <a:schemeClr val="tx1"/>
              </a:solidFill>
            </a:endParaRPr>
          </a:p>
        </p:txBody>
      </p:sp>
      <p:sp>
        <p:nvSpPr>
          <p:cNvPr id="659474" name="Rectangle 18"/>
          <p:cNvSpPr>
            <a:spLocks noChangeArrowheads="1"/>
          </p:cNvSpPr>
          <p:nvPr/>
        </p:nvSpPr>
        <p:spPr bwMode="auto">
          <a:xfrm>
            <a:off x="611188" y="1916113"/>
            <a:ext cx="1584325" cy="2841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i="0">
                <a:solidFill>
                  <a:schemeClr val="tx1"/>
                </a:solidFill>
                <a:latin typeface="Arial" pitchFamily="34" charset="0"/>
              </a:rPr>
              <a:t>IP_LOCAL_INPUT</a:t>
            </a:r>
          </a:p>
        </p:txBody>
      </p:sp>
      <p:sp>
        <p:nvSpPr>
          <p:cNvPr id="659475" name="Rectangle 19"/>
          <p:cNvSpPr>
            <a:spLocks noChangeArrowheads="1"/>
          </p:cNvSpPr>
          <p:nvPr/>
        </p:nvSpPr>
        <p:spPr bwMode="auto">
          <a:xfrm>
            <a:off x="468313" y="692150"/>
            <a:ext cx="1871662" cy="439261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9477" name="Oval 21"/>
          <p:cNvSpPr>
            <a:spLocks noChangeArrowheads="1"/>
          </p:cNvSpPr>
          <p:nvPr/>
        </p:nvSpPr>
        <p:spPr bwMode="auto">
          <a:xfrm>
            <a:off x="6948488" y="5445125"/>
            <a:ext cx="1439862" cy="360363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dev_queue_xmit</a:t>
            </a:r>
          </a:p>
        </p:txBody>
      </p:sp>
      <p:sp>
        <p:nvSpPr>
          <p:cNvPr id="659478" name="Oval 22"/>
          <p:cNvSpPr>
            <a:spLocks noChangeArrowheads="1"/>
          </p:cNvSpPr>
          <p:nvPr/>
        </p:nvSpPr>
        <p:spPr bwMode="auto">
          <a:xfrm>
            <a:off x="6877050" y="4437063"/>
            <a:ext cx="1584325" cy="360362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ip_finish_output2</a:t>
            </a:r>
          </a:p>
        </p:txBody>
      </p:sp>
      <p:sp>
        <p:nvSpPr>
          <p:cNvPr id="659479" name="Rectangle 23"/>
          <p:cNvSpPr>
            <a:spLocks noChangeArrowheads="1"/>
          </p:cNvSpPr>
          <p:nvPr/>
        </p:nvSpPr>
        <p:spPr bwMode="auto">
          <a:xfrm>
            <a:off x="7885113" y="5013325"/>
            <a:ext cx="719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 i="0">
                <a:solidFill>
                  <a:schemeClr val="tx1"/>
                </a:solidFill>
                <a:latin typeface="Arial" pitchFamily="34" charset="0"/>
              </a:rPr>
              <a:t>dev.c</a:t>
            </a:r>
          </a:p>
        </p:txBody>
      </p:sp>
      <p:sp>
        <p:nvSpPr>
          <p:cNvPr id="659480" name="Oval 24"/>
          <p:cNvSpPr>
            <a:spLocks noChangeArrowheads="1"/>
          </p:cNvSpPr>
          <p:nvPr/>
        </p:nvSpPr>
        <p:spPr bwMode="auto">
          <a:xfrm>
            <a:off x="6877050" y="3286125"/>
            <a:ext cx="1584325" cy="360363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ip_finish_output</a:t>
            </a:r>
          </a:p>
        </p:txBody>
      </p:sp>
      <p:sp>
        <p:nvSpPr>
          <p:cNvPr id="659481" name="Rectangle 25"/>
          <p:cNvSpPr>
            <a:spLocks noChangeArrowheads="1"/>
          </p:cNvSpPr>
          <p:nvPr/>
        </p:nvSpPr>
        <p:spPr bwMode="auto">
          <a:xfrm>
            <a:off x="6875463" y="3862388"/>
            <a:ext cx="1657350" cy="2841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i="0">
                <a:solidFill>
                  <a:schemeClr val="tx1"/>
                </a:solidFill>
                <a:latin typeface="Arial" pitchFamily="34" charset="0"/>
              </a:rPr>
              <a:t>IP_POST_ROUTING</a:t>
            </a:r>
          </a:p>
        </p:txBody>
      </p:sp>
      <p:sp>
        <p:nvSpPr>
          <p:cNvPr id="659482" name="Oval 26"/>
          <p:cNvSpPr>
            <a:spLocks noChangeArrowheads="1"/>
          </p:cNvSpPr>
          <p:nvPr/>
        </p:nvSpPr>
        <p:spPr bwMode="auto">
          <a:xfrm>
            <a:off x="6948488" y="2133600"/>
            <a:ext cx="1439862" cy="360363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ip_queue_xmit2</a:t>
            </a:r>
          </a:p>
        </p:txBody>
      </p:sp>
      <p:sp>
        <p:nvSpPr>
          <p:cNvPr id="659483" name="Oval 27"/>
          <p:cNvSpPr>
            <a:spLocks noChangeArrowheads="1"/>
          </p:cNvSpPr>
          <p:nvPr/>
        </p:nvSpPr>
        <p:spPr bwMode="auto">
          <a:xfrm>
            <a:off x="6948488" y="1054100"/>
            <a:ext cx="1439862" cy="360363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ip_queue_xmit</a:t>
            </a:r>
          </a:p>
        </p:txBody>
      </p:sp>
      <p:sp>
        <p:nvSpPr>
          <p:cNvPr id="659484" name="Rectangle 28"/>
          <p:cNvSpPr>
            <a:spLocks noChangeArrowheads="1"/>
          </p:cNvSpPr>
          <p:nvPr/>
        </p:nvSpPr>
        <p:spPr bwMode="auto">
          <a:xfrm>
            <a:off x="6875463" y="1633538"/>
            <a:ext cx="1657350" cy="28416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i="0">
                <a:solidFill>
                  <a:schemeClr val="tx1"/>
                </a:solidFill>
                <a:latin typeface="Arial" pitchFamily="34" charset="0"/>
              </a:rPr>
              <a:t>IP_LOCAL_OUTPUT</a:t>
            </a:r>
          </a:p>
        </p:txBody>
      </p:sp>
      <p:sp>
        <p:nvSpPr>
          <p:cNvPr id="659486" name="Oval 30"/>
          <p:cNvSpPr>
            <a:spLocks noChangeArrowheads="1"/>
          </p:cNvSpPr>
          <p:nvPr/>
        </p:nvSpPr>
        <p:spPr bwMode="auto">
          <a:xfrm>
            <a:off x="6948488" y="2709863"/>
            <a:ext cx="1439862" cy="360362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ip_output</a:t>
            </a:r>
          </a:p>
        </p:txBody>
      </p:sp>
      <p:sp>
        <p:nvSpPr>
          <p:cNvPr id="659487" name="Line 31"/>
          <p:cNvSpPr>
            <a:spLocks noChangeShapeType="1"/>
          </p:cNvSpPr>
          <p:nvPr/>
        </p:nvSpPr>
        <p:spPr bwMode="auto">
          <a:xfrm flipV="1">
            <a:off x="1403350" y="4868863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488" name="Line 32"/>
          <p:cNvSpPr>
            <a:spLocks noChangeShapeType="1"/>
          </p:cNvSpPr>
          <p:nvPr/>
        </p:nvSpPr>
        <p:spPr bwMode="auto">
          <a:xfrm flipV="1">
            <a:off x="1403350" y="4221163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489" name="Line 33"/>
          <p:cNvSpPr>
            <a:spLocks noChangeShapeType="1"/>
          </p:cNvSpPr>
          <p:nvPr/>
        </p:nvSpPr>
        <p:spPr bwMode="auto">
          <a:xfrm flipV="1">
            <a:off x="1403350" y="3716338"/>
            <a:ext cx="0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490" name="Line 34"/>
          <p:cNvSpPr>
            <a:spLocks noChangeShapeType="1"/>
          </p:cNvSpPr>
          <p:nvPr/>
        </p:nvSpPr>
        <p:spPr bwMode="auto">
          <a:xfrm flipV="1">
            <a:off x="1403350" y="2852738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491" name="Line 35"/>
          <p:cNvSpPr>
            <a:spLocks noChangeShapeType="1"/>
          </p:cNvSpPr>
          <p:nvPr/>
        </p:nvSpPr>
        <p:spPr bwMode="auto">
          <a:xfrm flipV="1">
            <a:off x="1403350" y="22050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492" name="Line 36"/>
          <p:cNvSpPr>
            <a:spLocks noChangeShapeType="1"/>
          </p:cNvSpPr>
          <p:nvPr/>
        </p:nvSpPr>
        <p:spPr bwMode="auto">
          <a:xfrm flipV="1">
            <a:off x="1403350" y="162877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493" name="Rectangle 37"/>
          <p:cNvSpPr>
            <a:spLocks noChangeArrowheads="1"/>
          </p:cNvSpPr>
          <p:nvPr/>
        </p:nvSpPr>
        <p:spPr bwMode="auto">
          <a:xfrm>
            <a:off x="468313" y="188913"/>
            <a:ext cx="8135937" cy="3603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Higher layers</a:t>
            </a:r>
          </a:p>
        </p:txBody>
      </p:sp>
      <p:sp>
        <p:nvSpPr>
          <p:cNvPr id="659494" name="Line 38"/>
          <p:cNvSpPr>
            <a:spLocks noChangeShapeType="1"/>
          </p:cNvSpPr>
          <p:nvPr/>
        </p:nvSpPr>
        <p:spPr bwMode="auto">
          <a:xfrm>
            <a:off x="7669213" y="4797425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496" name="Line 40"/>
          <p:cNvSpPr>
            <a:spLocks noChangeShapeType="1"/>
          </p:cNvSpPr>
          <p:nvPr/>
        </p:nvSpPr>
        <p:spPr bwMode="auto">
          <a:xfrm>
            <a:off x="7669213" y="4149725"/>
            <a:ext cx="0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497" name="Line 41"/>
          <p:cNvSpPr>
            <a:spLocks noChangeShapeType="1"/>
          </p:cNvSpPr>
          <p:nvPr/>
        </p:nvSpPr>
        <p:spPr bwMode="auto">
          <a:xfrm>
            <a:off x="7669213" y="3644900"/>
            <a:ext cx="0" cy="217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498" name="Line 42"/>
          <p:cNvSpPr>
            <a:spLocks noChangeShapeType="1"/>
          </p:cNvSpPr>
          <p:nvPr/>
        </p:nvSpPr>
        <p:spPr bwMode="auto">
          <a:xfrm>
            <a:off x="7669213" y="307022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499" name="Line 43"/>
          <p:cNvSpPr>
            <a:spLocks noChangeShapeType="1"/>
          </p:cNvSpPr>
          <p:nvPr/>
        </p:nvSpPr>
        <p:spPr bwMode="auto">
          <a:xfrm>
            <a:off x="7669213" y="24939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00" name="Line 44"/>
          <p:cNvSpPr>
            <a:spLocks noChangeShapeType="1"/>
          </p:cNvSpPr>
          <p:nvPr/>
        </p:nvSpPr>
        <p:spPr bwMode="auto">
          <a:xfrm>
            <a:off x="7669213" y="1917700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01" name="Line 45"/>
          <p:cNvSpPr>
            <a:spLocks noChangeShapeType="1"/>
          </p:cNvSpPr>
          <p:nvPr/>
        </p:nvSpPr>
        <p:spPr bwMode="auto">
          <a:xfrm>
            <a:off x="7669213" y="1412875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02" name="Rectangle 46"/>
          <p:cNvSpPr>
            <a:spLocks noChangeArrowheads="1"/>
          </p:cNvSpPr>
          <p:nvPr/>
        </p:nvSpPr>
        <p:spPr bwMode="auto">
          <a:xfrm>
            <a:off x="468313" y="692150"/>
            <a:ext cx="1081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ip_input.c</a:t>
            </a:r>
          </a:p>
        </p:txBody>
      </p:sp>
      <p:sp>
        <p:nvSpPr>
          <p:cNvPr id="659503" name="Rectangle 47"/>
          <p:cNvSpPr>
            <a:spLocks noChangeArrowheads="1"/>
          </p:cNvSpPr>
          <p:nvPr/>
        </p:nvSpPr>
        <p:spPr bwMode="auto">
          <a:xfrm>
            <a:off x="6732588" y="6207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ip_output.c</a:t>
            </a:r>
          </a:p>
        </p:txBody>
      </p:sp>
      <p:sp>
        <p:nvSpPr>
          <p:cNvPr id="659504" name="Rectangle 48"/>
          <p:cNvSpPr>
            <a:spLocks noChangeArrowheads="1"/>
          </p:cNvSpPr>
          <p:nvPr/>
        </p:nvSpPr>
        <p:spPr bwMode="auto">
          <a:xfrm>
            <a:off x="5434013" y="2205038"/>
            <a:ext cx="1370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ip_forward.c</a:t>
            </a:r>
          </a:p>
        </p:txBody>
      </p:sp>
      <p:sp>
        <p:nvSpPr>
          <p:cNvPr id="659505" name="Oval 49"/>
          <p:cNvSpPr>
            <a:spLocks noChangeArrowheads="1"/>
          </p:cNvSpPr>
          <p:nvPr/>
        </p:nvSpPr>
        <p:spPr bwMode="auto">
          <a:xfrm>
            <a:off x="2555875" y="2708275"/>
            <a:ext cx="1368425" cy="360363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ip_forward</a:t>
            </a:r>
          </a:p>
        </p:txBody>
      </p:sp>
      <p:sp>
        <p:nvSpPr>
          <p:cNvPr id="659506" name="Oval 50"/>
          <p:cNvSpPr>
            <a:spLocks noChangeArrowheads="1"/>
          </p:cNvSpPr>
          <p:nvPr/>
        </p:nvSpPr>
        <p:spPr bwMode="auto">
          <a:xfrm>
            <a:off x="4787900" y="2781300"/>
            <a:ext cx="1728788" cy="360363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ip_forward_finish</a:t>
            </a:r>
          </a:p>
        </p:txBody>
      </p:sp>
      <p:sp>
        <p:nvSpPr>
          <p:cNvPr id="659507" name="Oval 51"/>
          <p:cNvSpPr>
            <a:spLocks noChangeArrowheads="1"/>
          </p:cNvSpPr>
          <p:nvPr/>
        </p:nvSpPr>
        <p:spPr bwMode="auto">
          <a:xfrm>
            <a:off x="5076825" y="3357563"/>
            <a:ext cx="1368425" cy="360362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ip_fragment</a:t>
            </a:r>
          </a:p>
        </p:txBody>
      </p:sp>
      <p:sp>
        <p:nvSpPr>
          <p:cNvPr id="659508" name="Rectangle 52"/>
          <p:cNvSpPr>
            <a:spLocks noChangeArrowheads="1"/>
          </p:cNvSpPr>
          <p:nvPr/>
        </p:nvSpPr>
        <p:spPr bwMode="auto">
          <a:xfrm>
            <a:off x="3924300" y="2276475"/>
            <a:ext cx="1223963" cy="28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200" i="0">
                <a:solidFill>
                  <a:schemeClr val="tx1"/>
                </a:solidFill>
                <a:latin typeface="Arial" pitchFamily="34" charset="0"/>
              </a:rPr>
              <a:t>IP_FORWARD</a:t>
            </a:r>
          </a:p>
        </p:txBody>
      </p:sp>
      <p:sp>
        <p:nvSpPr>
          <p:cNvPr id="659509" name="Line 53"/>
          <p:cNvSpPr>
            <a:spLocks noChangeShapeType="1"/>
          </p:cNvSpPr>
          <p:nvPr/>
        </p:nvSpPr>
        <p:spPr bwMode="auto">
          <a:xfrm flipV="1">
            <a:off x="3203575" y="4221163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10" name="Line 54"/>
          <p:cNvSpPr>
            <a:spLocks noChangeShapeType="1"/>
          </p:cNvSpPr>
          <p:nvPr/>
        </p:nvSpPr>
        <p:spPr bwMode="auto">
          <a:xfrm flipV="1">
            <a:off x="2124075" y="2852738"/>
            <a:ext cx="4318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11" name="Line 55"/>
          <p:cNvSpPr>
            <a:spLocks noChangeShapeType="1"/>
          </p:cNvSpPr>
          <p:nvPr/>
        </p:nvSpPr>
        <p:spPr bwMode="auto">
          <a:xfrm flipV="1">
            <a:off x="2124075" y="1916113"/>
            <a:ext cx="431800" cy="1657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12" name="Oval 56"/>
          <p:cNvSpPr>
            <a:spLocks noChangeArrowheads="1"/>
          </p:cNvSpPr>
          <p:nvPr/>
        </p:nvSpPr>
        <p:spPr bwMode="auto">
          <a:xfrm>
            <a:off x="2555875" y="1700213"/>
            <a:ext cx="1368425" cy="360362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ip_mr_input</a:t>
            </a:r>
          </a:p>
        </p:txBody>
      </p:sp>
      <p:sp>
        <p:nvSpPr>
          <p:cNvPr id="659513" name="Rectangle 57"/>
          <p:cNvSpPr>
            <a:spLocks noChangeArrowheads="1"/>
          </p:cNvSpPr>
          <p:nvPr/>
        </p:nvSpPr>
        <p:spPr bwMode="auto">
          <a:xfrm>
            <a:off x="3273425" y="1341438"/>
            <a:ext cx="1370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MULTICAST</a:t>
            </a:r>
          </a:p>
        </p:txBody>
      </p:sp>
      <p:sp>
        <p:nvSpPr>
          <p:cNvPr id="659516" name="Line 60"/>
          <p:cNvSpPr>
            <a:spLocks noChangeShapeType="1"/>
          </p:cNvSpPr>
          <p:nvPr/>
        </p:nvSpPr>
        <p:spPr bwMode="auto">
          <a:xfrm flipV="1">
            <a:off x="3132138" y="2420938"/>
            <a:ext cx="792162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17" name="Line 61"/>
          <p:cNvSpPr>
            <a:spLocks noChangeShapeType="1"/>
          </p:cNvSpPr>
          <p:nvPr/>
        </p:nvSpPr>
        <p:spPr bwMode="auto">
          <a:xfrm>
            <a:off x="5148263" y="2347913"/>
            <a:ext cx="647700" cy="433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19" name="Line 63"/>
          <p:cNvSpPr>
            <a:spLocks noChangeShapeType="1"/>
          </p:cNvSpPr>
          <p:nvPr/>
        </p:nvSpPr>
        <p:spPr bwMode="auto">
          <a:xfrm>
            <a:off x="5795963" y="3141663"/>
            <a:ext cx="0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20" name="Line 64"/>
          <p:cNvSpPr>
            <a:spLocks noChangeShapeType="1"/>
          </p:cNvSpPr>
          <p:nvPr/>
        </p:nvSpPr>
        <p:spPr bwMode="auto">
          <a:xfrm>
            <a:off x="6516688" y="2997200"/>
            <a:ext cx="360362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21" name="Line 65"/>
          <p:cNvSpPr>
            <a:spLocks noChangeShapeType="1"/>
          </p:cNvSpPr>
          <p:nvPr/>
        </p:nvSpPr>
        <p:spPr bwMode="auto">
          <a:xfrm>
            <a:off x="6443663" y="3500438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22" name="Oval 66"/>
          <p:cNvSpPr>
            <a:spLocks noChangeArrowheads="1"/>
          </p:cNvSpPr>
          <p:nvPr/>
        </p:nvSpPr>
        <p:spPr bwMode="auto">
          <a:xfrm>
            <a:off x="5076825" y="4724400"/>
            <a:ext cx="1584325" cy="647700"/>
          </a:xfrm>
          <a:prstGeom prst="ellipse">
            <a:avLst/>
          </a:prstGeom>
          <a:solidFill>
            <a:srgbClr val="DDDDDD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neigh_resolve_</a:t>
            </a:r>
          </a:p>
          <a:p>
            <a:pPr marL="342900" indent="-342900" algn="ctr">
              <a:buFontTx/>
              <a:buNone/>
            </a:pPr>
            <a:r>
              <a:rPr lang="en-US" altLang="zh-CN" sz="1600" i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659524" name="Rectangle 68"/>
          <p:cNvSpPr>
            <a:spLocks noChangeArrowheads="1"/>
          </p:cNvSpPr>
          <p:nvPr/>
        </p:nvSpPr>
        <p:spPr bwMode="auto">
          <a:xfrm>
            <a:off x="4787900" y="4437063"/>
            <a:ext cx="720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ARP</a:t>
            </a:r>
          </a:p>
        </p:txBody>
      </p:sp>
      <p:sp>
        <p:nvSpPr>
          <p:cNvPr id="659525" name="Line 69"/>
          <p:cNvSpPr>
            <a:spLocks noChangeShapeType="1"/>
          </p:cNvSpPr>
          <p:nvPr/>
        </p:nvSpPr>
        <p:spPr bwMode="auto">
          <a:xfrm flipH="1">
            <a:off x="6372225" y="4652963"/>
            <a:ext cx="504825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26" name="Line 70"/>
          <p:cNvSpPr>
            <a:spLocks noChangeShapeType="1"/>
          </p:cNvSpPr>
          <p:nvPr/>
        </p:nvSpPr>
        <p:spPr bwMode="auto">
          <a:xfrm>
            <a:off x="6011863" y="5373688"/>
            <a:ext cx="93662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27" name="Line 71"/>
          <p:cNvSpPr>
            <a:spLocks noChangeShapeType="1"/>
          </p:cNvSpPr>
          <p:nvPr/>
        </p:nvSpPr>
        <p:spPr bwMode="auto">
          <a:xfrm>
            <a:off x="2339975" y="2205038"/>
            <a:ext cx="4392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28" name="Line 72"/>
          <p:cNvSpPr>
            <a:spLocks noChangeShapeType="1"/>
          </p:cNvSpPr>
          <p:nvPr/>
        </p:nvSpPr>
        <p:spPr bwMode="auto">
          <a:xfrm>
            <a:off x="3995738" y="3933825"/>
            <a:ext cx="273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59529" name="Line 73"/>
          <p:cNvSpPr>
            <a:spLocks noChangeShapeType="1"/>
          </p:cNvSpPr>
          <p:nvPr/>
        </p:nvSpPr>
        <p:spPr bwMode="auto">
          <a:xfrm flipH="1" flipV="1">
            <a:off x="2124075" y="472440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1387475" y="6518275"/>
            <a:ext cx="636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i="0">
                <a:solidFill>
                  <a:schemeClr val="tx1"/>
                </a:solidFill>
                <a:latin typeface="Arial" pitchFamily="34" charset="0"/>
              </a:rPr>
              <a:t>Figure 14-5. Hash table used to multiplex transport protocols.</a:t>
            </a:r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179388" y="260350"/>
            <a:ext cx="8569325" cy="5976938"/>
            <a:chOff x="113" y="164"/>
            <a:chExt cx="5398" cy="3765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245" y="2024"/>
              <a:ext cx="1270" cy="1215"/>
              <a:chOff x="4195" y="2750"/>
              <a:chExt cx="1270" cy="1215"/>
            </a:xfrm>
          </p:grpSpPr>
          <p:sp>
            <p:nvSpPr>
              <p:cNvPr id="660487" name="Rectangle 7"/>
              <p:cNvSpPr>
                <a:spLocks noChangeArrowheads="1"/>
              </p:cNvSpPr>
              <p:nvPr/>
            </p:nvSpPr>
            <p:spPr bwMode="auto">
              <a:xfrm>
                <a:off x="4195" y="2750"/>
                <a:ext cx="1270" cy="1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handler</a:t>
                </a: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0488" name="Rectangle 8"/>
              <p:cNvSpPr>
                <a:spLocks noChangeArrowheads="1"/>
              </p:cNvSpPr>
              <p:nvPr/>
            </p:nvSpPr>
            <p:spPr bwMode="auto">
              <a:xfrm>
                <a:off x="4195" y="3268"/>
                <a:ext cx="1270" cy="1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400" i="0">
                    <a:solidFill>
                      <a:schemeClr val="tx1"/>
                    </a:solidFill>
                  </a:rPr>
                  <a:t>protocol:</a:t>
                </a:r>
                <a:r>
                  <a:rPr lang="en-US" altLang="zh-CN" sz="1400" b="1" i="0">
                    <a:solidFill>
                      <a:schemeClr val="tx1"/>
                    </a:solidFill>
                  </a:rPr>
                  <a:t>IPPROTO_IGMP</a:t>
                </a:r>
              </a:p>
            </p:txBody>
          </p:sp>
          <p:sp>
            <p:nvSpPr>
              <p:cNvPr id="660489" name="Rectangle 9"/>
              <p:cNvSpPr>
                <a:spLocks noChangeArrowheads="1"/>
              </p:cNvSpPr>
              <p:nvPr/>
            </p:nvSpPr>
            <p:spPr bwMode="auto">
              <a:xfrm>
                <a:off x="4195" y="2923"/>
                <a:ext cx="1270" cy="173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err_handler</a:t>
                </a:r>
              </a:p>
            </p:txBody>
          </p:sp>
          <p:sp>
            <p:nvSpPr>
              <p:cNvPr id="660490" name="Rectangle 10"/>
              <p:cNvSpPr>
                <a:spLocks noChangeArrowheads="1"/>
              </p:cNvSpPr>
              <p:nvPr/>
            </p:nvSpPr>
            <p:spPr bwMode="auto">
              <a:xfrm>
                <a:off x="4195" y="3096"/>
                <a:ext cx="1270" cy="1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sp>
            <p:nvSpPr>
              <p:cNvPr id="660491" name="Rectangle 11"/>
              <p:cNvSpPr>
                <a:spLocks noChangeArrowheads="1"/>
              </p:cNvSpPr>
              <p:nvPr/>
            </p:nvSpPr>
            <p:spPr bwMode="auto">
              <a:xfrm>
                <a:off x="4195" y="3440"/>
                <a:ext cx="1270" cy="1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copy</a:t>
                </a:r>
              </a:p>
            </p:txBody>
          </p:sp>
          <p:sp>
            <p:nvSpPr>
              <p:cNvPr id="660492" name="Rectangle 12"/>
              <p:cNvSpPr>
                <a:spLocks noChangeArrowheads="1"/>
              </p:cNvSpPr>
              <p:nvPr/>
            </p:nvSpPr>
            <p:spPr bwMode="auto">
              <a:xfrm>
                <a:off x="4195" y="3612"/>
                <a:ext cx="1270" cy="1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data</a:t>
                </a: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0495" name="Rectangle 15"/>
              <p:cNvSpPr>
                <a:spLocks noChangeArrowheads="1"/>
              </p:cNvSpPr>
              <p:nvPr/>
            </p:nvSpPr>
            <p:spPr bwMode="auto">
              <a:xfrm>
                <a:off x="4195" y="3793"/>
                <a:ext cx="1270" cy="1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name:“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IGMP</a:t>
                </a:r>
                <a:r>
                  <a:rPr lang="en-US" altLang="zh-CN" sz="1600" i="0">
                    <a:solidFill>
                      <a:schemeClr val="tx1"/>
                    </a:solidFill>
                  </a:rPr>
                  <a:t>”</a:t>
                </a: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2245" y="346"/>
              <a:ext cx="1270" cy="1215"/>
              <a:chOff x="4195" y="2750"/>
              <a:chExt cx="1270" cy="1215"/>
            </a:xfrm>
          </p:grpSpPr>
          <p:sp>
            <p:nvSpPr>
              <p:cNvPr id="660498" name="Rectangle 18"/>
              <p:cNvSpPr>
                <a:spLocks noChangeArrowheads="1"/>
              </p:cNvSpPr>
              <p:nvPr/>
            </p:nvSpPr>
            <p:spPr bwMode="auto">
              <a:xfrm>
                <a:off x="4195" y="2750"/>
                <a:ext cx="1270" cy="1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handler</a:t>
                </a: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0499" name="Rectangle 19"/>
              <p:cNvSpPr>
                <a:spLocks noChangeArrowheads="1"/>
              </p:cNvSpPr>
              <p:nvPr/>
            </p:nvSpPr>
            <p:spPr bwMode="auto">
              <a:xfrm>
                <a:off x="4195" y="3268"/>
                <a:ext cx="1270" cy="1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400" i="0">
                    <a:solidFill>
                      <a:schemeClr val="tx1"/>
                    </a:solidFill>
                  </a:rPr>
                  <a:t>protocol:</a:t>
                </a:r>
                <a:r>
                  <a:rPr lang="en-US" altLang="zh-CN" sz="1400" b="1" i="0">
                    <a:solidFill>
                      <a:schemeClr val="tx1"/>
                    </a:solidFill>
                  </a:rPr>
                  <a:t>IPPROTO_UDP</a:t>
                </a:r>
              </a:p>
            </p:txBody>
          </p:sp>
          <p:sp>
            <p:nvSpPr>
              <p:cNvPr id="660500" name="Rectangle 20"/>
              <p:cNvSpPr>
                <a:spLocks noChangeArrowheads="1"/>
              </p:cNvSpPr>
              <p:nvPr/>
            </p:nvSpPr>
            <p:spPr bwMode="auto">
              <a:xfrm>
                <a:off x="4195" y="2923"/>
                <a:ext cx="1270" cy="173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err_handler</a:t>
                </a:r>
              </a:p>
            </p:txBody>
          </p:sp>
          <p:sp>
            <p:nvSpPr>
              <p:cNvPr id="660501" name="Rectangle 21"/>
              <p:cNvSpPr>
                <a:spLocks noChangeArrowheads="1"/>
              </p:cNvSpPr>
              <p:nvPr/>
            </p:nvSpPr>
            <p:spPr bwMode="auto">
              <a:xfrm>
                <a:off x="4195" y="3096"/>
                <a:ext cx="1270" cy="1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sp>
            <p:nvSpPr>
              <p:cNvPr id="660502" name="Rectangle 22"/>
              <p:cNvSpPr>
                <a:spLocks noChangeArrowheads="1"/>
              </p:cNvSpPr>
              <p:nvPr/>
            </p:nvSpPr>
            <p:spPr bwMode="auto">
              <a:xfrm>
                <a:off x="4195" y="3440"/>
                <a:ext cx="1270" cy="1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copy</a:t>
                </a:r>
              </a:p>
            </p:txBody>
          </p:sp>
          <p:sp>
            <p:nvSpPr>
              <p:cNvPr id="660503" name="Rectangle 23"/>
              <p:cNvSpPr>
                <a:spLocks noChangeArrowheads="1"/>
              </p:cNvSpPr>
              <p:nvPr/>
            </p:nvSpPr>
            <p:spPr bwMode="auto">
              <a:xfrm>
                <a:off x="4195" y="3612"/>
                <a:ext cx="1270" cy="1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data</a:t>
                </a: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0504" name="Rectangle 24"/>
              <p:cNvSpPr>
                <a:spLocks noChangeArrowheads="1"/>
              </p:cNvSpPr>
              <p:nvPr/>
            </p:nvSpPr>
            <p:spPr bwMode="auto">
              <a:xfrm>
                <a:off x="4195" y="3793"/>
                <a:ext cx="1270" cy="1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name:“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UDP</a:t>
                </a:r>
                <a:r>
                  <a:rPr lang="en-US" altLang="zh-CN" sz="1600" i="0">
                    <a:solidFill>
                      <a:schemeClr val="tx1"/>
                    </a:solidFill>
                  </a:rPr>
                  <a:t>”</a:t>
                </a: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0505" name="Rectangle 25"/>
            <p:cNvSpPr>
              <a:spLocks noChangeArrowheads="1"/>
            </p:cNvSpPr>
            <p:nvPr/>
          </p:nvSpPr>
          <p:spPr bwMode="auto">
            <a:xfrm>
              <a:off x="3787" y="300"/>
              <a:ext cx="5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0">
                  <a:solidFill>
                    <a:schemeClr val="tx1"/>
                  </a:solidFill>
                  <a:latin typeface="Arial" pitchFamily="34" charset="0"/>
                </a:rPr>
                <a:t>udp_rcv()</a:t>
              </a:r>
            </a:p>
          </p:txBody>
        </p:sp>
        <p:sp>
          <p:nvSpPr>
            <p:cNvPr id="660506" name="Rectangle 26"/>
            <p:cNvSpPr>
              <a:spLocks noChangeArrowheads="1"/>
            </p:cNvSpPr>
            <p:nvPr/>
          </p:nvSpPr>
          <p:spPr bwMode="auto">
            <a:xfrm>
              <a:off x="3787" y="471"/>
              <a:ext cx="5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0">
                  <a:solidFill>
                    <a:schemeClr val="tx1"/>
                  </a:solidFill>
                  <a:latin typeface="Arial" pitchFamily="34" charset="0"/>
                </a:rPr>
                <a:t>udp_err()</a:t>
              </a:r>
            </a:p>
          </p:txBody>
        </p:sp>
        <p:sp>
          <p:nvSpPr>
            <p:cNvPr id="660507" name="Rectangle 27"/>
            <p:cNvSpPr>
              <a:spLocks noChangeArrowheads="1"/>
            </p:cNvSpPr>
            <p:nvPr/>
          </p:nvSpPr>
          <p:spPr bwMode="auto">
            <a:xfrm>
              <a:off x="3787" y="1978"/>
              <a:ext cx="6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0">
                  <a:solidFill>
                    <a:schemeClr val="tx1"/>
                  </a:solidFill>
                  <a:latin typeface="Arial" pitchFamily="34" charset="0"/>
                </a:rPr>
                <a:t>igmp_rcv()</a:t>
              </a:r>
            </a:p>
          </p:txBody>
        </p:sp>
        <p:sp>
          <p:nvSpPr>
            <p:cNvPr id="660508" name="Rectangle 28"/>
            <p:cNvSpPr>
              <a:spLocks noChangeArrowheads="1"/>
            </p:cNvSpPr>
            <p:nvPr/>
          </p:nvSpPr>
          <p:spPr bwMode="auto">
            <a:xfrm>
              <a:off x="3787" y="2149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0">
                  <a:solidFill>
                    <a:schemeClr val="tx1"/>
                  </a:solidFill>
                  <a:latin typeface="Arial" pitchFamily="34" charset="0"/>
                </a:rPr>
                <a:t>Null</a:t>
              </a:r>
            </a:p>
          </p:txBody>
        </p: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2200" y="3612"/>
              <a:ext cx="1315" cy="317"/>
              <a:chOff x="4105" y="3566"/>
              <a:chExt cx="1315" cy="317"/>
            </a:xfrm>
          </p:grpSpPr>
          <p:sp>
            <p:nvSpPr>
              <p:cNvPr id="660509" name="Rectangle 29"/>
              <p:cNvSpPr>
                <a:spLocks noChangeArrowheads="1"/>
              </p:cNvSpPr>
              <p:nvPr/>
            </p:nvSpPr>
            <p:spPr bwMode="auto">
              <a:xfrm>
                <a:off x="4150" y="3566"/>
                <a:ext cx="1270" cy="317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0510" name="Rectangle 30"/>
              <p:cNvSpPr>
                <a:spLocks noChangeArrowheads="1"/>
              </p:cNvSpPr>
              <p:nvPr/>
            </p:nvSpPr>
            <p:spPr bwMode="auto">
              <a:xfrm>
                <a:off x="4105" y="3566"/>
                <a:ext cx="95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1">
                    <a:solidFill>
                      <a:schemeClr val="tx1"/>
                    </a:solidFill>
                    <a:latin typeface="Arial" pitchFamily="34" charset="0"/>
                  </a:rPr>
                  <a:t>inet_protocol</a:t>
                </a:r>
              </a:p>
            </p:txBody>
          </p:sp>
        </p:grp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4196" y="709"/>
              <a:ext cx="1315" cy="317"/>
              <a:chOff x="4105" y="3566"/>
              <a:chExt cx="1315" cy="317"/>
            </a:xfrm>
          </p:grpSpPr>
          <p:sp>
            <p:nvSpPr>
              <p:cNvPr id="660513" name="Rectangle 33"/>
              <p:cNvSpPr>
                <a:spLocks noChangeArrowheads="1"/>
              </p:cNvSpPr>
              <p:nvPr/>
            </p:nvSpPr>
            <p:spPr bwMode="auto">
              <a:xfrm>
                <a:off x="4150" y="3566"/>
                <a:ext cx="1270" cy="317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0514" name="Rectangle 34"/>
              <p:cNvSpPr>
                <a:spLocks noChangeArrowheads="1"/>
              </p:cNvSpPr>
              <p:nvPr/>
            </p:nvSpPr>
            <p:spPr bwMode="auto">
              <a:xfrm>
                <a:off x="4105" y="3566"/>
                <a:ext cx="95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1">
                    <a:solidFill>
                      <a:schemeClr val="tx1"/>
                    </a:solidFill>
                    <a:latin typeface="Arial" pitchFamily="34" charset="0"/>
                  </a:rPr>
                  <a:t>inet_protocol</a:t>
                </a:r>
              </a:p>
            </p:txBody>
          </p:sp>
        </p:grpSp>
        <p:sp>
          <p:nvSpPr>
            <p:cNvPr id="660515" name="Line 35"/>
            <p:cNvSpPr>
              <a:spLocks noChangeShapeType="1"/>
            </p:cNvSpPr>
            <p:nvPr/>
          </p:nvSpPr>
          <p:spPr bwMode="auto">
            <a:xfrm>
              <a:off x="1429" y="48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516" name="Line 36"/>
            <p:cNvSpPr>
              <a:spLocks noChangeShapeType="1"/>
            </p:cNvSpPr>
            <p:nvPr/>
          </p:nvSpPr>
          <p:spPr bwMode="auto">
            <a:xfrm>
              <a:off x="1610" y="2069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517" name="Line 37"/>
            <p:cNvSpPr>
              <a:spLocks noChangeShapeType="1"/>
            </p:cNvSpPr>
            <p:nvPr/>
          </p:nvSpPr>
          <p:spPr bwMode="auto">
            <a:xfrm>
              <a:off x="1610" y="3793"/>
              <a:ext cx="6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518" name="Line 38"/>
            <p:cNvSpPr>
              <a:spLocks noChangeShapeType="1"/>
            </p:cNvSpPr>
            <p:nvPr/>
          </p:nvSpPr>
          <p:spPr bwMode="auto">
            <a:xfrm>
              <a:off x="3515" y="39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519" name="Line 39"/>
            <p:cNvSpPr>
              <a:spLocks noChangeShapeType="1"/>
            </p:cNvSpPr>
            <p:nvPr/>
          </p:nvSpPr>
          <p:spPr bwMode="auto">
            <a:xfrm>
              <a:off x="3515" y="572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520" name="Line 40"/>
            <p:cNvSpPr>
              <a:spLocks noChangeShapeType="1"/>
            </p:cNvSpPr>
            <p:nvPr/>
          </p:nvSpPr>
          <p:spPr bwMode="auto">
            <a:xfrm>
              <a:off x="3515" y="2069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521" name="Line 41"/>
            <p:cNvSpPr>
              <a:spLocks noChangeShapeType="1"/>
            </p:cNvSpPr>
            <p:nvPr/>
          </p:nvSpPr>
          <p:spPr bwMode="auto">
            <a:xfrm>
              <a:off x="3515" y="225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522" name="Line 42"/>
            <p:cNvSpPr>
              <a:spLocks noChangeShapeType="1"/>
            </p:cNvSpPr>
            <p:nvPr/>
          </p:nvSpPr>
          <p:spPr bwMode="auto">
            <a:xfrm>
              <a:off x="3515" y="754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523" name="Line 43"/>
            <p:cNvSpPr>
              <a:spLocks noChangeShapeType="1"/>
            </p:cNvSpPr>
            <p:nvPr/>
          </p:nvSpPr>
          <p:spPr bwMode="auto">
            <a:xfrm flipH="1">
              <a:off x="1610" y="482"/>
              <a:ext cx="0" cy="33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0525" name="Rectangle 45"/>
            <p:cNvSpPr>
              <a:spLocks noChangeArrowheads="1"/>
            </p:cNvSpPr>
            <p:nvPr/>
          </p:nvSpPr>
          <p:spPr bwMode="auto">
            <a:xfrm>
              <a:off x="113" y="346"/>
              <a:ext cx="1406" cy="227"/>
            </a:xfrm>
            <a:prstGeom prst="rect">
              <a:avLst/>
            </a:prstGeom>
            <a:solidFill>
              <a:srgbClr val="EAEAEA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200" i="0">
                  <a:solidFill>
                    <a:schemeClr val="tx1"/>
                  </a:solidFill>
                </a:rPr>
                <a:t>inet_protos[MAX_INET_PROTOS]</a:t>
              </a:r>
            </a:p>
          </p:txBody>
        </p:sp>
        <p:sp>
          <p:nvSpPr>
            <p:cNvPr id="660575" name="Rectangle 95"/>
            <p:cNvSpPr>
              <a:spLocks noChangeArrowheads="1"/>
            </p:cNvSpPr>
            <p:nvPr/>
          </p:nvSpPr>
          <p:spPr bwMode="auto">
            <a:xfrm>
              <a:off x="1791" y="1859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0">
                  <a:solidFill>
                    <a:schemeClr val="tx1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660576" name="Rectangle 96"/>
            <p:cNvSpPr>
              <a:spLocks noChangeArrowheads="1"/>
            </p:cNvSpPr>
            <p:nvPr/>
          </p:nvSpPr>
          <p:spPr bwMode="auto">
            <a:xfrm>
              <a:off x="1791" y="241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0">
                  <a:solidFill>
                    <a:schemeClr val="tx1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660577" name="Rectangle 97"/>
            <p:cNvSpPr>
              <a:spLocks noChangeArrowheads="1"/>
            </p:cNvSpPr>
            <p:nvPr/>
          </p:nvSpPr>
          <p:spPr bwMode="auto">
            <a:xfrm>
              <a:off x="1565" y="3512"/>
              <a:ext cx="73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0">
                  <a:solidFill>
                    <a:schemeClr val="tx1"/>
                  </a:solidFill>
                  <a:latin typeface="Arial" pitchFamily="34" charset="0"/>
                </a:rPr>
                <a:t>MAX_INET_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0">
                  <a:solidFill>
                    <a:schemeClr val="tx1"/>
                  </a:solidFill>
                  <a:latin typeface="Arial" pitchFamily="34" charset="0"/>
                </a:rPr>
                <a:t>PROTOS</a:t>
              </a:r>
            </a:p>
          </p:txBody>
        </p:sp>
        <p:sp>
          <p:nvSpPr>
            <p:cNvPr id="660578" name="Rectangle 98"/>
            <p:cNvSpPr>
              <a:spLocks noChangeArrowheads="1"/>
            </p:cNvSpPr>
            <p:nvPr/>
          </p:nvSpPr>
          <p:spPr bwMode="auto">
            <a:xfrm>
              <a:off x="2426" y="164"/>
              <a:ext cx="8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inet_protocol</a:t>
              </a:r>
              <a:endParaRPr kumimoji="0" lang="en-US" altLang="zh-CN" sz="1400" i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60579" name="Rectangle 99"/>
            <p:cNvSpPr>
              <a:spLocks noChangeArrowheads="1"/>
            </p:cNvSpPr>
            <p:nvPr/>
          </p:nvSpPr>
          <p:spPr bwMode="auto">
            <a:xfrm>
              <a:off x="2401" y="1832"/>
              <a:ext cx="8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inet_protocol</a:t>
              </a:r>
              <a:endParaRPr kumimoji="0" lang="en-US" altLang="zh-CN" sz="1400" i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7" name="Rectangle 5"/>
          <p:cNvSpPr>
            <a:spLocks noChangeArrowheads="1"/>
          </p:cNvSpPr>
          <p:nvPr/>
        </p:nvSpPr>
        <p:spPr bwMode="auto">
          <a:xfrm>
            <a:off x="377825" y="6165850"/>
            <a:ext cx="838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i="0">
                <a:solidFill>
                  <a:schemeClr val="tx1"/>
                </a:solidFill>
                <a:latin typeface="Arial" pitchFamily="34" charset="0"/>
              </a:rPr>
              <a:t>Figure 14-8. Data structures to manage IP network devices and their parameters.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323850" y="260350"/>
            <a:ext cx="8345488" cy="5327650"/>
            <a:chOff x="204" y="346"/>
            <a:chExt cx="5257" cy="3356"/>
          </a:xfrm>
        </p:grpSpPr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4105" y="1797"/>
              <a:ext cx="726" cy="272"/>
              <a:chOff x="5964" y="2024"/>
              <a:chExt cx="726" cy="272"/>
            </a:xfrm>
          </p:grpSpPr>
          <p:sp>
            <p:nvSpPr>
              <p:cNvPr id="663605" name="Rectangle 53"/>
              <p:cNvSpPr>
                <a:spLocks noChangeArrowheads="1"/>
              </p:cNvSpPr>
              <p:nvPr/>
            </p:nvSpPr>
            <p:spPr bwMode="auto">
              <a:xfrm>
                <a:off x="6010" y="2024"/>
                <a:ext cx="680" cy="2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606" name="Rectangle 54"/>
              <p:cNvSpPr>
                <a:spLocks noChangeArrowheads="1"/>
              </p:cNvSpPr>
              <p:nvPr/>
            </p:nvSpPr>
            <p:spPr bwMode="auto">
              <a:xfrm>
                <a:off x="5964" y="2024"/>
                <a:ext cx="68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1">
                    <a:solidFill>
                      <a:schemeClr val="tx1"/>
                    </a:solidFill>
                    <a:latin typeface="Arial" pitchFamily="34" charset="0"/>
                  </a:rPr>
                  <a:t>ip_mc_list</a:t>
                </a:r>
              </a:p>
            </p:txBody>
          </p:sp>
        </p:grpSp>
        <p:sp>
          <p:nvSpPr>
            <p:cNvPr id="663558" name="Rectangle 6"/>
            <p:cNvSpPr>
              <a:spLocks noChangeArrowheads="1"/>
            </p:cNvSpPr>
            <p:nvPr/>
          </p:nvSpPr>
          <p:spPr bwMode="auto">
            <a:xfrm>
              <a:off x="476" y="1037"/>
              <a:ext cx="1134" cy="154"/>
            </a:xfrm>
            <a:prstGeom prst="rect">
              <a:avLst/>
            </a:prstGeom>
            <a:solidFill>
              <a:srgbClr val="C0C0C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name:</a:t>
              </a:r>
              <a:r>
                <a:rPr lang="en-US" altLang="zh-CN" sz="1600" b="1">
                  <a:solidFill>
                    <a:schemeClr val="tx1"/>
                  </a:solidFill>
                </a:rPr>
                <a:t>eth0</a:t>
              </a:r>
            </a:p>
          </p:txBody>
        </p:sp>
        <p:sp>
          <p:nvSpPr>
            <p:cNvPr id="663559" name="Rectangle 7"/>
            <p:cNvSpPr>
              <a:spLocks noChangeArrowheads="1"/>
            </p:cNvSpPr>
            <p:nvPr/>
          </p:nvSpPr>
          <p:spPr bwMode="auto">
            <a:xfrm>
              <a:off x="476" y="1501"/>
              <a:ext cx="1134" cy="1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b="1" i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663560" name="Rectangle 8"/>
            <p:cNvSpPr>
              <a:spLocks noChangeArrowheads="1"/>
            </p:cNvSpPr>
            <p:nvPr/>
          </p:nvSpPr>
          <p:spPr bwMode="auto">
            <a:xfrm>
              <a:off x="476" y="1192"/>
              <a:ext cx="1134" cy="154"/>
            </a:xfrm>
            <a:prstGeom prst="rect">
              <a:avLst/>
            </a:prstGeom>
            <a:solidFill>
              <a:srgbClr val="C0C0C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state</a:t>
              </a:r>
            </a:p>
          </p:txBody>
        </p:sp>
        <p:sp>
          <p:nvSpPr>
            <p:cNvPr id="663561" name="Rectangle 9"/>
            <p:cNvSpPr>
              <a:spLocks noChangeArrowheads="1"/>
            </p:cNvSpPr>
            <p:nvPr/>
          </p:nvSpPr>
          <p:spPr bwMode="auto">
            <a:xfrm>
              <a:off x="476" y="1346"/>
              <a:ext cx="1134" cy="155"/>
            </a:xfrm>
            <a:prstGeom prst="rect">
              <a:avLst/>
            </a:prstGeom>
            <a:solidFill>
              <a:srgbClr val="C0C0C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next</a:t>
              </a:r>
            </a:p>
          </p:txBody>
        </p:sp>
        <p:sp>
          <p:nvSpPr>
            <p:cNvPr id="663562" name="Rectangle 10"/>
            <p:cNvSpPr>
              <a:spLocks noChangeArrowheads="1"/>
            </p:cNvSpPr>
            <p:nvPr/>
          </p:nvSpPr>
          <p:spPr bwMode="auto">
            <a:xfrm>
              <a:off x="476" y="1655"/>
              <a:ext cx="1134" cy="15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Hardware</a:t>
              </a:r>
            </a:p>
          </p:txBody>
        </p:sp>
        <p:sp>
          <p:nvSpPr>
            <p:cNvPr id="663563" name="Rectangle 11"/>
            <p:cNvSpPr>
              <a:spLocks noChangeArrowheads="1"/>
            </p:cNvSpPr>
            <p:nvPr/>
          </p:nvSpPr>
          <p:spPr bwMode="auto">
            <a:xfrm>
              <a:off x="476" y="1808"/>
              <a:ext cx="1134" cy="17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MAC layer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663564" name="Rectangle 12"/>
            <p:cNvSpPr>
              <a:spLocks noChangeArrowheads="1"/>
            </p:cNvSpPr>
            <p:nvPr/>
          </p:nvSpPr>
          <p:spPr bwMode="auto">
            <a:xfrm>
              <a:off x="587" y="845"/>
              <a:ext cx="84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b="1">
                  <a:solidFill>
                    <a:schemeClr val="tx1"/>
                  </a:solidFill>
                  <a:latin typeface="Arial" pitchFamily="34" charset="0"/>
                </a:rPr>
                <a:t>net_device</a:t>
              </a:r>
              <a:endParaRPr kumimoji="0" lang="en-US" altLang="zh-CN" sz="1400" b="1" i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63565" name="Rectangle 13"/>
            <p:cNvSpPr>
              <a:spLocks noChangeArrowheads="1"/>
            </p:cNvSpPr>
            <p:nvPr/>
          </p:nvSpPr>
          <p:spPr bwMode="auto">
            <a:xfrm>
              <a:off x="476" y="1979"/>
              <a:ext cx="1134" cy="49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Network layer</a:t>
              </a:r>
            </a:p>
            <a:p>
              <a:pPr marL="342900" indent="-342900" algn="ctr">
                <a:buFontTx/>
                <a:buNone/>
              </a:pPr>
              <a:endParaRPr lang="en-US" altLang="zh-CN" sz="1600">
                <a:solidFill>
                  <a:schemeClr val="tx1"/>
                </a:solidFill>
              </a:endParaRPr>
            </a:p>
            <a:p>
              <a:pPr marL="342900" indent="-342900" algn="ctr">
                <a:buFontTx/>
                <a:buNone/>
              </a:pP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663566" name="Rectangle 14"/>
            <p:cNvSpPr>
              <a:spLocks noChangeArrowheads="1"/>
            </p:cNvSpPr>
            <p:nvPr/>
          </p:nvSpPr>
          <p:spPr bwMode="auto">
            <a:xfrm>
              <a:off x="522" y="2115"/>
              <a:ext cx="1043" cy="154"/>
            </a:xfrm>
            <a:prstGeom prst="rect">
              <a:avLst/>
            </a:prstGeom>
            <a:solidFill>
              <a:srgbClr val="C0C0C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ip_ptr</a:t>
              </a:r>
            </a:p>
          </p:txBody>
        </p:sp>
        <p:sp>
          <p:nvSpPr>
            <p:cNvPr id="663568" name="Rectangle 16"/>
            <p:cNvSpPr>
              <a:spLocks noChangeArrowheads="1"/>
            </p:cNvSpPr>
            <p:nvPr/>
          </p:nvSpPr>
          <p:spPr bwMode="auto">
            <a:xfrm>
              <a:off x="793" y="2247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b="1" i="0">
                  <a:solidFill>
                    <a:schemeClr val="tx1"/>
                  </a:solidFill>
                  <a:latin typeface="Arial" pitchFamily="34" charset="0"/>
                </a:rPr>
                <a:t>…</a:t>
              </a:r>
            </a:p>
          </p:txBody>
        </p:sp>
        <p:grpSp>
          <p:nvGrpSpPr>
            <p:cNvPr id="4" name="Group 29"/>
            <p:cNvGrpSpPr>
              <a:grpSpLocks/>
            </p:cNvGrpSpPr>
            <p:nvPr/>
          </p:nvGrpSpPr>
          <p:grpSpPr bwMode="auto">
            <a:xfrm>
              <a:off x="2200" y="346"/>
              <a:ext cx="1134" cy="1043"/>
              <a:chOff x="5760" y="618"/>
              <a:chExt cx="1134" cy="1043"/>
            </a:xfrm>
          </p:grpSpPr>
          <p:sp>
            <p:nvSpPr>
              <p:cNvPr id="663571" name="Rectangle 19"/>
              <p:cNvSpPr>
                <a:spLocks noChangeArrowheads="1"/>
              </p:cNvSpPr>
              <p:nvPr/>
            </p:nvSpPr>
            <p:spPr bwMode="auto">
              <a:xfrm>
                <a:off x="5760" y="810"/>
                <a:ext cx="1134" cy="154"/>
              </a:xfrm>
              <a:prstGeom prst="rect">
                <a:avLst/>
              </a:prstGeom>
              <a:solidFill>
                <a:srgbClr val="C0C0C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name:</a:t>
                </a:r>
                <a:r>
                  <a:rPr lang="en-US" altLang="zh-CN" sz="1600" b="1">
                    <a:solidFill>
                      <a:schemeClr val="tx1"/>
                    </a:solidFill>
                  </a:rPr>
                  <a:t>eth1</a:t>
                </a:r>
              </a:p>
            </p:txBody>
          </p:sp>
          <p:sp>
            <p:nvSpPr>
              <p:cNvPr id="663572" name="Rectangle 20"/>
              <p:cNvSpPr>
                <a:spLocks noChangeArrowheads="1"/>
              </p:cNvSpPr>
              <p:nvPr/>
            </p:nvSpPr>
            <p:spPr bwMode="auto">
              <a:xfrm>
                <a:off x="5760" y="967"/>
                <a:ext cx="1134" cy="154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663577" name="Rectangle 25"/>
              <p:cNvSpPr>
                <a:spLocks noChangeArrowheads="1"/>
              </p:cNvSpPr>
              <p:nvPr/>
            </p:nvSpPr>
            <p:spPr bwMode="auto">
              <a:xfrm>
                <a:off x="5871" y="618"/>
                <a:ext cx="8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1">
                    <a:solidFill>
                      <a:schemeClr val="tx1"/>
                    </a:solidFill>
                    <a:latin typeface="Arial" pitchFamily="34" charset="0"/>
                  </a:rPr>
                  <a:t>net_device</a:t>
                </a:r>
                <a:endParaRPr kumimoji="0" lang="en-US" altLang="zh-CN" sz="1400" b="1" i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663578" name="Rectangle 26"/>
              <p:cNvSpPr>
                <a:spLocks noChangeArrowheads="1"/>
              </p:cNvSpPr>
              <p:nvPr/>
            </p:nvSpPr>
            <p:spPr bwMode="auto">
              <a:xfrm>
                <a:off x="5760" y="1127"/>
                <a:ext cx="1134" cy="499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Network layer</a:t>
                </a:r>
              </a:p>
              <a:p>
                <a:pPr marL="342900" indent="-342900" algn="ctr">
                  <a:buFontTx/>
                  <a:buNone/>
                </a:pPr>
                <a:endParaRPr lang="en-US" altLang="zh-CN" sz="1600">
                  <a:solidFill>
                    <a:schemeClr val="tx1"/>
                  </a:solidFill>
                </a:endParaRPr>
              </a:p>
              <a:p>
                <a:pPr marL="342900" indent="-342900" algn="ctr">
                  <a:buFontTx/>
                  <a:buNone/>
                </a:pP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3579" name="Rectangle 27"/>
              <p:cNvSpPr>
                <a:spLocks noChangeArrowheads="1"/>
              </p:cNvSpPr>
              <p:nvPr/>
            </p:nvSpPr>
            <p:spPr bwMode="auto">
              <a:xfrm>
                <a:off x="5806" y="1298"/>
                <a:ext cx="1043" cy="154"/>
              </a:xfrm>
              <a:prstGeom prst="rect">
                <a:avLst/>
              </a:prstGeom>
              <a:solidFill>
                <a:srgbClr val="C0C0C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ip_ptr</a:t>
                </a:r>
              </a:p>
            </p:txBody>
          </p:sp>
          <p:sp>
            <p:nvSpPr>
              <p:cNvPr id="663580" name="Rectangle 28"/>
              <p:cNvSpPr>
                <a:spLocks noChangeArrowheads="1"/>
              </p:cNvSpPr>
              <p:nvPr/>
            </p:nvSpPr>
            <p:spPr bwMode="auto">
              <a:xfrm>
                <a:off x="6077" y="1430"/>
                <a:ext cx="4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 b="1" i="0">
                    <a:solidFill>
                      <a:schemeClr val="tx1"/>
                    </a:solidFill>
                    <a:latin typeface="Arial" pitchFamily="34" charset="0"/>
                  </a:rPr>
                  <a:t>…</a:t>
                </a:r>
              </a:p>
            </p:txBody>
          </p:sp>
        </p:grp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3741" y="981"/>
              <a:ext cx="1180" cy="272"/>
              <a:chOff x="3696" y="527"/>
              <a:chExt cx="1180" cy="272"/>
            </a:xfrm>
          </p:grpSpPr>
          <p:sp>
            <p:nvSpPr>
              <p:cNvPr id="663583" name="Rectangle 31"/>
              <p:cNvSpPr>
                <a:spLocks noChangeArrowheads="1"/>
              </p:cNvSpPr>
              <p:nvPr/>
            </p:nvSpPr>
            <p:spPr bwMode="auto">
              <a:xfrm>
                <a:off x="3742" y="527"/>
                <a:ext cx="1134" cy="2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584" name="Rectangle 32"/>
              <p:cNvSpPr>
                <a:spLocks noChangeArrowheads="1"/>
              </p:cNvSpPr>
              <p:nvPr/>
            </p:nvSpPr>
            <p:spPr bwMode="auto">
              <a:xfrm>
                <a:off x="3696" y="527"/>
                <a:ext cx="6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1">
                    <a:solidFill>
                      <a:schemeClr val="tx1"/>
                    </a:solidFill>
                    <a:latin typeface="Arial" pitchFamily="34" charset="0"/>
                  </a:rPr>
                  <a:t>in_device</a:t>
                </a:r>
              </a:p>
            </p:txBody>
          </p:sp>
        </p:grpSp>
        <p:grpSp>
          <p:nvGrpSpPr>
            <p:cNvPr id="6" name="Group 46"/>
            <p:cNvGrpSpPr>
              <a:grpSpLocks/>
            </p:cNvGrpSpPr>
            <p:nvPr/>
          </p:nvGrpSpPr>
          <p:grpSpPr bwMode="auto">
            <a:xfrm>
              <a:off x="2200" y="1706"/>
              <a:ext cx="1134" cy="1996"/>
              <a:chOff x="6010" y="1706"/>
              <a:chExt cx="1134" cy="1996"/>
            </a:xfrm>
          </p:grpSpPr>
          <p:sp>
            <p:nvSpPr>
              <p:cNvPr id="663586" name="Rectangle 34"/>
              <p:cNvSpPr>
                <a:spLocks noChangeArrowheads="1"/>
              </p:cNvSpPr>
              <p:nvPr/>
            </p:nvSpPr>
            <p:spPr bwMode="auto">
              <a:xfrm>
                <a:off x="6010" y="1898"/>
                <a:ext cx="1134" cy="154"/>
              </a:xfrm>
              <a:prstGeom prst="rect">
                <a:avLst/>
              </a:prstGeom>
              <a:solidFill>
                <a:srgbClr val="C0C0C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dev</a:t>
                </a: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3587" name="Rectangle 35"/>
              <p:cNvSpPr>
                <a:spLocks noChangeArrowheads="1"/>
              </p:cNvSpPr>
              <p:nvPr/>
            </p:nvSpPr>
            <p:spPr bwMode="auto">
              <a:xfrm>
                <a:off x="6010" y="2362"/>
                <a:ext cx="1134" cy="154"/>
              </a:xfrm>
              <a:prstGeom prst="rect">
                <a:avLst/>
              </a:prstGeom>
              <a:solidFill>
                <a:srgbClr val="C0C0C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dead</a:t>
                </a:r>
              </a:p>
            </p:txBody>
          </p:sp>
          <p:sp>
            <p:nvSpPr>
              <p:cNvPr id="663588" name="Rectangle 36"/>
              <p:cNvSpPr>
                <a:spLocks noChangeArrowheads="1"/>
              </p:cNvSpPr>
              <p:nvPr/>
            </p:nvSpPr>
            <p:spPr bwMode="auto">
              <a:xfrm>
                <a:off x="6010" y="2053"/>
                <a:ext cx="1134" cy="154"/>
              </a:xfrm>
              <a:prstGeom prst="rect">
                <a:avLst/>
              </a:prstGeom>
              <a:solidFill>
                <a:srgbClr val="C0C0C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refcnt</a:t>
                </a:r>
              </a:p>
            </p:txBody>
          </p:sp>
          <p:sp>
            <p:nvSpPr>
              <p:cNvPr id="663589" name="Rectangle 37"/>
              <p:cNvSpPr>
                <a:spLocks noChangeArrowheads="1"/>
              </p:cNvSpPr>
              <p:nvPr/>
            </p:nvSpPr>
            <p:spPr bwMode="auto">
              <a:xfrm>
                <a:off x="6010" y="2207"/>
                <a:ext cx="1134" cy="155"/>
              </a:xfrm>
              <a:prstGeom prst="rect">
                <a:avLst/>
              </a:prstGeom>
              <a:solidFill>
                <a:srgbClr val="C0C0C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lock</a:t>
                </a:r>
              </a:p>
            </p:txBody>
          </p:sp>
          <p:sp>
            <p:nvSpPr>
              <p:cNvPr id="663590" name="Rectangle 38"/>
              <p:cNvSpPr>
                <a:spLocks noChangeArrowheads="1"/>
              </p:cNvSpPr>
              <p:nvPr/>
            </p:nvSpPr>
            <p:spPr bwMode="auto">
              <a:xfrm>
                <a:off x="6010" y="2516"/>
                <a:ext cx="1134" cy="154"/>
              </a:xfrm>
              <a:prstGeom prst="rect">
                <a:avLst/>
              </a:prstGeom>
              <a:solidFill>
                <a:srgbClr val="C0C0C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ifa_list</a:t>
                </a:r>
              </a:p>
            </p:txBody>
          </p:sp>
          <p:sp>
            <p:nvSpPr>
              <p:cNvPr id="663591" name="Rectangle 39"/>
              <p:cNvSpPr>
                <a:spLocks noChangeArrowheads="1"/>
              </p:cNvSpPr>
              <p:nvPr/>
            </p:nvSpPr>
            <p:spPr bwMode="auto">
              <a:xfrm>
                <a:off x="6010" y="2669"/>
                <a:ext cx="1134" cy="154"/>
              </a:xfrm>
              <a:prstGeom prst="rect">
                <a:avLst/>
              </a:prstGeom>
              <a:solidFill>
                <a:srgbClr val="C0C0C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mc_list</a:t>
                </a:r>
                <a:endParaRPr lang="en-US" altLang="zh-CN" sz="1600" b="1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3592" name="Rectangle 40"/>
              <p:cNvSpPr>
                <a:spLocks noChangeArrowheads="1"/>
              </p:cNvSpPr>
              <p:nvPr/>
            </p:nvSpPr>
            <p:spPr bwMode="auto">
              <a:xfrm>
                <a:off x="6121" y="1706"/>
                <a:ext cx="84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1">
                    <a:solidFill>
                      <a:schemeClr val="tx1"/>
                    </a:solidFill>
                    <a:latin typeface="Arial" pitchFamily="34" charset="0"/>
                  </a:rPr>
                  <a:t>in_device</a:t>
                </a:r>
                <a:endParaRPr kumimoji="0" lang="en-US" altLang="zh-CN" sz="1400" b="1" i="0">
                  <a:solidFill>
                    <a:schemeClr val="tx1"/>
                  </a:solidFill>
                  <a:latin typeface="Arial" pitchFamily="34" charset="0"/>
                </a:endParaRPr>
              </a:p>
            </p:txBody>
          </p:sp>
          <p:sp>
            <p:nvSpPr>
              <p:cNvPr id="663593" name="Rectangle 41"/>
              <p:cNvSpPr>
                <a:spLocks noChangeArrowheads="1"/>
              </p:cNvSpPr>
              <p:nvPr/>
            </p:nvSpPr>
            <p:spPr bwMode="auto">
              <a:xfrm>
                <a:off x="6010" y="3203"/>
                <a:ext cx="1134" cy="499"/>
              </a:xfrm>
              <a:prstGeom prst="rect">
                <a:avLst/>
              </a:prstGeom>
              <a:solidFill>
                <a:srgbClr val="C0C0C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cnf</a:t>
                </a:r>
              </a:p>
              <a:p>
                <a:pPr marL="342900" indent="-342900" algn="ctr">
                  <a:buFontTx/>
                  <a:buNone/>
                </a:pPr>
                <a:endParaRPr lang="en-US" altLang="zh-CN" sz="1600" i="0">
                  <a:solidFill>
                    <a:schemeClr val="tx1"/>
                  </a:solidFill>
                </a:endParaRPr>
              </a:p>
              <a:p>
                <a:pPr marL="342900" indent="-342900" algn="ctr">
                  <a:buFontTx/>
                  <a:buNone/>
                </a:pPr>
                <a:endParaRPr lang="en-US" altLang="zh-CN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3594" name="Rectangle 42"/>
              <p:cNvSpPr>
                <a:spLocks noChangeArrowheads="1"/>
              </p:cNvSpPr>
              <p:nvPr/>
            </p:nvSpPr>
            <p:spPr bwMode="auto">
              <a:xfrm>
                <a:off x="6056" y="3419"/>
                <a:ext cx="1043" cy="154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>
                  <a:buFontTx/>
                  <a:buNone/>
                </a:pPr>
                <a:r>
                  <a:rPr lang="en-US" altLang="zh-CN" sz="1600">
                    <a:solidFill>
                      <a:schemeClr val="tx1"/>
                    </a:solidFill>
                  </a:rPr>
                  <a:t>ipv4_devconf</a:t>
                </a:r>
              </a:p>
            </p:txBody>
          </p:sp>
          <p:sp>
            <p:nvSpPr>
              <p:cNvPr id="663596" name="Rectangle 44"/>
              <p:cNvSpPr>
                <a:spLocks noChangeArrowheads="1"/>
              </p:cNvSpPr>
              <p:nvPr/>
            </p:nvSpPr>
            <p:spPr bwMode="auto">
              <a:xfrm>
                <a:off x="6010" y="2823"/>
                <a:ext cx="1134" cy="199"/>
              </a:xfrm>
              <a:prstGeom prst="rect">
                <a:avLst/>
              </a:prstGeom>
              <a:solidFill>
                <a:srgbClr val="C0C0C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mr_v1_seen</a:t>
                </a:r>
              </a:p>
            </p:txBody>
          </p:sp>
          <p:sp>
            <p:nvSpPr>
              <p:cNvPr id="663597" name="Rectangle 45"/>
              <p:cNvSpPr>
                <a:spLocks noChangeArrowheads="1"/>
              </p:cNvSpPr>
              <p:nvPr/>
            </p:nvSpPr>
            <p:spPr bwMode="auto">
              <a:xfrm>
                <a:off x="6010" y="3022"/>
                <a:ext cx="1134" cy="182"/>
              </a:xfrm>
              <a:prstGeom prst="rect">
                <a:avLst/>
              </a:prstGeom>
              <a:solidFill>
                <a:srgbClr val="C0C0C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600" i="0">
                    <a:solidFill>
                      <a:schemeClr val="tx1"/>
                    </a:solidFill>
                  </a:rPr>
                  <a:t>arp_parms</a:t>
                </a:r>
                <a:endParaRPr lang="en-US" altLang="zh-CN" sz="1600" b="1" i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4468" y="1480"/>
              <a:ext cx="726" cy="272"/>
              <a:chOff x="5511" y="1253"/>
              <a:chExt cx="726" cy="272"/>
            </a:xfrm>
          </p:grpSpPr>
          <p:sp>
            <p:nvSpPr>
              <p:cNvPr id="663601" name="Rectangle 49"/>
              <p:cNvSpPr>
                <a:spLocks noChangeArrowheads="1"/>
              </p:cNvSpPr>
              <p:nvPr/>
            </p:nvSpPr>
            <p:spPr bwMode="auto">
              <a:xfrm>
                <a:off x="5557" y="1253"/>
                <a:ext cx="680" cy="2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602" name="Rectangle 50"/>
              <p:cNvSpPr>
                <a:spLocks noChangeArrowheads="1"/>
              </p:cNvSpPr>
              <p:nvPr/>
            </p:nvSpPr>
            <p:spPr bwMode="auto">
              <a:xfrm>
                <a:off x="5511" y="1253"/>
                <a:ext cx="6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1">
                    <a:solidFill>
                      <a:schemeClr val="tx1"/>
                    </a:solidFill>
                    <a:latin typeface="Arial" pitchFamily="34" charset="0"/>
                  </a:rPr>
                  <a:t>in_ifaddr</a:t>
                </a:r>
              </a:p>
            </p:txBody>
          </p:sp>
        </p:grpSp>
        <p:grpSp>
          <p:nvGrpSpPr>
            <p:cNvPr id="8" name="Group 56"/>
            <p:cNvGrpSpPr>
              <a:grpSpLocks/>
            </p:cNvGrpSpPr>
            <p:nvPr/>
          </p:nvGrpSpPr>
          <p:grpSpPr bwMode="auto">
            <a:xfrm>
              <a:off x="3742" y="2296"/>
              <a:ext cx="726" cy="272"/>
              <a:chOff x="5511" y="1253"/>
              <a:chExt cx="726" cy="272"/>
            </a:xfrm>
          </p:grpSpPr>
          <p:sp>
            <p:nvSpPr>
              <p:cNvPr id="663609" name="Rectangle 57"/>
              <p:cNvSpPr>
                <a:spLocks noChangeArrowheads="1"/>
              </p:cNvSpPr>
              <p:nvPr/>
            </p:nvSpPr>
            <p:spPr bwMode="auto">
              <a:xfrm>
                <a:off x="5557" y="1253"/>
                <a:ext cx="680" cy="2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610" name="Rectangle 58"/>
              <p:cNvSpPr>
                <a:spLocks noChangeArrowheads="1"/>
              </p:cNvSpPr>
              <p:nvPr/>
            </p:nvSpPr>
            <p:spPr bwMode="auto">
              <a:xfrm>
                <a:off x="5511" y="1253"/>
                <a:ext cx="6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1">
                    <a:solidFill>
                      <a:schemeClr val="tx1"/>
                    </a:solidFill>
                    <a:latin typeface="Arial" pitchFamily="34" charset="0"/>
                  </a:rPr>
                  <a:t>in_ifaddr</a:t>
                </a:r>
              </a:p>
            </p:txBody>
          </p:sp>
        </p:grpSp>
        <p:grpSp>
          <p:nvGrpSpPr>
            <p:cNvPr id="9" name="Group 59"/>
            <p:cNvGrpSpPr>
              <a:grpSpLocks/>
            </p:cNvGrpSpPr>
            <p:nvPr/>
          </p:nvGrpSpPr>
          <p:grpSpPr bwMode="auto">
            <a:xfrm>
              <a:off x="4694" y="2296"/>
              <a:ext cx="726" cy="272"/>
              <a:chOff x="5511" y="1253"/>
              <a:chExt cx="726" cy="272"/>
            </a:xfrm>
          </p:grpSpPr>
          <p:sp>
            <p:nvSpPr>
              <p:cNvPr id="663612" name="Rectangle 60"/>
              <p:cNvSpPr>
                <a:spLocks noChangeArrowheads="1"/>
              </p:cNvSpPr>
              <p:nvPr/>
            </p:nvSpPr>
            <p:spPr bwMode="auto">
              <a:xfrm>
                <a:off x="5557" y="1253"/>
                <a:ext cx="680" cy="2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613" name="Rectangle 61"/>
              <p:cNvSpPr>
                <a:spLocks noChangeArrowheads="1"/>
              </p:cNvSpPr>
              <p:nvPr/>
            </p:nvSpPr>
            <p:spPr bwMode="auto">
              <a:xfrm>
                <a:off x="5511" y="1253"/>
                <a:ext cx="6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1">
                    <a:solidFill>
                      <a:schemeClr val="tx1"/>
                    </a:solidFill>
                    <a:latin typeface="Arial" pitchFamily="34" charset="0"/>
                  </a:rPr>
                  <a:t>in_ifaddr</a:t>
                </a:r>
              </a:p>
            </p:txBody>
          </p:sp>
        </p:grpSp>
        <p:grpSp>
          <p:nvGrpSpPr>
            <p:cNvPr id="10" name="Group 62"/>
            <p:cNvGrpSpPr>
              <a:grpSpLocks/>
            </p:cNvGrpSpPr>
            <p:nvPr/>
          </p:nvGrpSpPr>
          <p:grpSpPr bwMode="auto">
            <a:xfrm>
              <a:off x="3742" y="2614"/>
              <a:ext cx="726" cy="272"/>
              <a:chOff x="5964" y="2024"/>
              <a:chExt cx="726" cy="272"/>
            </a:xfrm>
          </p:grpSpPr>
          <p:sp>
            <p:nvSpPr>
              <p:cNvPr id="663615" name="Rectangle 63"/>
              <p:cNvSpPr>
                <a:spLocks noChangeArrowheads="1"/>
              </p:cNvSpPr>
              <p:nvPr/>
            </p:nvSpPr>
            <p:spPr bwMode="auto">
              <a:xfrm>
                <a:off x="6010" y="2024"/>
                <a:ext cx="680" cy="2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616" name="Rectangle 64"/>
              <p:cNvSpPr>
                <a:spLocks noChangeArrowheads="1"/>
              </p:cNvSpPr>
              <p:nvPr/>
            </p:nvSpPr>
            <p:spPr bwMode="auto">
              <a:xfrm>
                <a:off x="5964" y="2024"/>
                <a:ext cx="68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1">
                    <a:solidFill>
                      <a:schemeClr val="tx1"/>
                    </a:solidFill>
                    <a:latin typeface="Arial" pitchFamily="34" charset="0"/>
                  </a:rPr>
                  <a:t>ip_mc_list</a:t>
                </a:r>
              </a:p>
            </p:txBody>
          </p:sp>
        </p:grpSp>
        <p:grpSp>
          <p:nvGrpSpPr>
            <p:cNvPr id="11" name="Group 65"/>
            <p:cNvGrpSpPr>
              <a:grpSpLocks/>
            </p:cNvGrpSpPr>
            <p:nvPr/>
          </p:nvGrpSpPr>
          <p:grpSpPr bwMode="auto">
            <a:xfrm>
              <a:off x="4150" y="3067"/>
              <a:ext cx="726" cy="272"/>
              <a:chOff x="5964" y="2024"/>
              <a:chExt cx="726" cy="272"/>
            </a:xfrm>
          </p:grpSpPr>
          <p:sp>
            <p:nvSpPr>
              <p:cNvPr id="663618" name="Rectangle 66"/>
              <p:cNvSpPr>
                <a:spLocks noChangeArrowheads="1"/>
              </p:cNvSpPr>
              <p:nvPr/>
            </p:nvSpPr>
            <p:spPr bwMode="auto">
              <a:xfrm>
                <a:off x="6010" y="2024"/>
                <a:ext cx="680" cy="2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619" name="Rectangle 67"/>
              <p:cNvSpPr>
                <a:spLocks noChangeArrowheads="1"/>
              </p:cNvSpPr>
              <p:nvPr/>
            </p:nvSpPr>
            <p:spPr bwMode="auto">
              <a:xfrm>
                <a:off x="5964" y="2024"/>
                <a:ext cx="68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1">
                    <a:solidFill>
                      <a:schemeClr val="tx1"/>
                    </a:solidFill>
                    <a:latin typeface="Arial" pitchFamily="34" charset="0"/>
                  </a:rPr>
                  <a:t>ip_mc_list</a:t>
                </a:r>
              </a:p>
            </p:txBody>
          </p:sp>
        </p:grpSp>
        <p:grpSp>
          <p:nvGrpSpPr>
            <p:cNvPr id="12" name="Group 71"/>
            <p:cNvGrpSpPr>
              <a:grpSpLocks/>
            </p:cNvGrpSpPr>
            <p:nvPr/>
          </p:nvGrpSpPr>
          <p:grpSpPr bwMode="auto">
            <a:xfrm>
              <a:off x="3718" y="3430"/>
              <a:ext cx="976" cy="272"/>
              <a:chOff x="5760" y="3475"/>
              <a:chExt cx="976" cy="272"/>
            </a:xfrm>
          </p:grpSpPr>
          <p:sp>
            <p:nvSpPr>
              <p:cNvPr id="663621" name="Rectangle 69"/>
              <p:cNvSpPr>
                <a:spLocks noChangeArrowheads="1"/>
              </p:cNvSpPr>
              <p:nvPr/>
            </p:nvSpPr>
            <p:spPr bwMode="auto">
              <a:xfrm>
                <a:off x="5806" y="3475"/>
                <a:ext cx="930" cy="272"/>
              </a:xfrm>
              <a:prstGeom prst="rect">
                <a:avLst/>
              </a:prstGeom>
              <a:solidFill>
                <a:srgbClr val="EAEAEA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3622" name="Rectangle 70"/>
              <p:cNvSpPr>
                <a:spLocks noChangeArrowheads="1"/>
              </p:cNvSpPr>
              <p:nvPr/>
            </p:nvSpPr>
            <p:spPr bwMode="auto">
              <a:xfrm>
                <a:off x="5760" y="3475"/>
                <a:ext cx="93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1">
                    <a:solidFill>
                      <a:schemeClr val="tx1"/>
                    </a:solidFill>
                    <a:latin typeface="Arial" pitchFamily="34" charset="0"/>
                  </a:rPr>
                  <a:t>neigh_parms</a:t>
                </a:r>
              </a:p>
            </p:txBody>
          </p:sp>
        </p:grpSp>
        <p:sp>
          <p:nvSpPr>
            <p:cNvPr id="663624" name="Rectangle 72"/>
            <p:cNvSpPr>
              <a:spLocks noChangeArrowheads="1"/>
            </p:cNvSpPr>
            <p:nvPr/>
          </p:nvSpPr>
          <p:spPr bwMode="auto">
            <a:xfrm>
              <a:off x="204" y="482"/>
              <a:ext cx="816" cy="226"/>
            </a:xfrm>
            <a:prstGeom prst="rect">
              <a:avLst/>
            </a:prstGeom>
            <a:solidFill>
              <a:srgbClr val="C0C0C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600" i="0">
                  <a:solidFill>
                    <a:schemeClr val="tx1"/>
                  </a:solidFill>
                </a:rPr>
                <a:t>dev_base</a:t>
              </a:r>
            </a:p>
          </p:txBody>
        </p:sp>
        <p:sp>
          <p:nvSpPr>
            <p:cNvPr id="663625" name="Line 73"/>
            <p:cNvSpPr>
              <a:spLocks noChangeShapeType="1"/>
            </p:cNvSpPr>
            <p:nvPr/>
          </p:nvSpPr>
          <p:spPr bwMode="auto">
            <a:xfrm>
              <a:off x="3288" y="1071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26" name="Line 74"/>
            <p:cNvSpPr>
              <a:spLocks noChangeShapeType="1"/>
            </p:cNvSpPr>
            <p:nvPr/>
          </p:nvSpPr>
          <p:spPr bwMode="auto">
            <a:xfrm>
              <a:off x="4332" y="1616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27" name="Line 75"/>
            <p:cNvSpPr>
              <a:spLocks noChangeShapeType="1"/>
            </p:cNvSpPr>
            <p:nvPr/>
          </p:nvSpPr>
          <p:spPr bwMode="auto">
            <a:xfrm>
              <a:off x="3969" y="1888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28" name="Line 76"/>
            <p:cNvSpPr>
              <a:spLocks noChangeShapeType="1"/>
            </p:cNvSpPr>
            <p:nvPr/>
          </p:nvSpPr>
          <p:spPr bwMode="auto">
            <a:xfrm>
              <a:off x="3969" y="1253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29" name="Line 77"/>
            <p:cNvSpPr>
              <a:spLocks noChangeShapeType="1"/>
            </p:cNvSpPr>
            <p:nvPr/>
          </p:nvSpPr>
          <p:spPr bwMode="auto">
            <a:xfrm>
              <a:off x="4332" y="125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30" name="Line 78"/>
            <p:cNvSpPr>
              <a:spLocks noChangeShapeType="1"/>
            </p:cNvSpPr>
            <p:nvPr/>
          </p:nvSpPr>
          <p:spPr bwMode="auto">
            <a:xfrm>
              <a:off x="1973" y="61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31" name="Line 79"/>
            <p:cNvSpPr>
              <a:spLocks noChangeShapeType="1"/>
            </p:cNvSpPr>
            <p:nvPr/>
          </p:nvSpPr>
          <p:spPr bwMode="auto">
            <a:xfrm>
              <a:off x="1973" y="618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32" name="Line 80"/>
            <p:cNvSpPr>
              <a:spLocks noChangeShapeType="1"/>
            </p:cNvSpPr>
            <p:nvPr/>
          </p:nvSpPr>
          <p:spPr bwMode="auto">
            <a:xfrm>
              <a:off x="1610" y="1434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33" name="Line 81"/>
            <p:cNvSpPr>
              <a:spLocks noChangeShapeType="1"/>
            </p:cNvSpPr>
            <p:nvPr/>
          </p:nvSpPr>
          <p:spPr bwMode="auto">
            <a:xfrm>
              <a:off x="340" y="1570"/>
              <a:ext cx="3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34" name="Line 82"/>
            <p:cNvSpPr>
              <a:spLocks noChangeShapeType="1"/>
            </p:cNvSpPr>
            <p:nvPr/>
          </p:nvSpPr>
          <p:spPr bwMode="auto">
            <a:xfrm>
              <a:off x="3470" y="1570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35" name="Line 83"/>
            <p:cNvSpPr>
              <a:spLocks noChangeShapeType="1"/>
            </p:cNvSpPr>
            <p:nvPr/>
          </p:nvSpPr>
          <p:spPr bwMode="auto">
            <a:xfrm>
              <a:off x="3334" y="1979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36" name="Line 84"/>
            <p:cNvSpPr>
              <a:spLocks noChangeShapeType="1"/>
            </p:cNvSpPr>
            <p:nvPr/>
          </p:nvSpPr>
          <p:spPr bwMode="auto">
            <a:xfrm>
              <a:off x="340" y="799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37" name="Line 85"/>
            <p:cNvSpPr>
              <a:spLocks noChangeShapeType="1"/>
            </p:cNvSpPr>
            <p:nvPr/>
          </p:nvSpPr>
          <p:spPr bwMode="auto">
            <a:xfrm>
              <a:off x="340" y="1117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38" name="Line 86"/>
            <p:cNvSpPr>
              <a:spLocks noChangeShapeType="1"/>
            </p:cNvSpPr>
            <p:nvPr/>
          </p:nvSpPr>
          <p:spPr bwMode="auto">
            <a:xfrm>
              <a:off x="340" y="799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39" name="Line 87"/>
            <p:cNvSpPr>
              <a:spLocks noChangeShapeType="1"/>
            </p:cNvSpPr>
            <p:nvPr/>
          </p:nvSpPr>
          <p:spPr bwMode="auto">
            <a:xfrm>
              <a:off x="1247" y="572"/>
              <a:ext cx="0" cy="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40" name="Line 88"/>
            <p:cNvSpPr>
              <a:spLocks noChangeShapeType="1"/>
            </p:cNvSpPr>
            <p:nvPr/>
          </p:nvSpPr>
          <p:spPr bwMode="auto">
            <a:xfrm>
              <a:off x="1020" y="572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41" name="Line 89"/>
            <p:cNvSpPr>
              <a:spLocks noChangeShapeType="1"/>
            </p:cNvSpPr>
            <p:nvPr/>
          </p:nvSpPr>
          <p:spPr bwMode="auto">
            <a:xfrm>
              <a:off x="1927" y="1979"/>
              <a:ext cx="1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42" name="Line 90"/>
            <p:cNvSpPr>
              <a:spLocks noChangeShapeType="1"/>
            </p:cNvSpPr>
            <p:nvPr/>
          </p:nvSpPr>
          <p:spPr bwMode="auto">
            <a:xfrm>
              <a:off x="1928" y="1979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43" name="Line 91"/>
            <p:cNvSpPr>
              <a:spLocks noChangeShapeType="1"/>
            </p:cNvSpPr>
            <p:nvPr/>
          </p:nvSpPr>
          <p:spPr bwMode="auto">
            <a:xfrm>
              <a:off x="1565" y="2205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44" name="Line 92"/>
            <p:cNvSpPr>
              <a:spLocks noChangeShapeType="1"/>
            </p:cNvSpPr>
            <p:nvPr/>
          </p:nvSpPr>
          <p:spPr bwMode="auto">
            <a:xfrm>
              <a:off x="3514" y="2433"/>
              <a:ext cx="1" cy="1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45" name="Line 93"/>
            <p:cNvSpPr>
              <a:spLocks noChangeShapeType="1"/>
            </p:cNvSpPr>
            <p:nvPr/>
          </p:nvSpPr>
          <p:spPr bwMode="auto">
            <a:xfrm>
              <a:off x="3515" y="243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46" name="Line 94"/>
            <p:cNvSpPr>
              <a:spLocks noChangeShapeType="1"/>
            </p:cNvSpPr>
            <p:nvPr/>
          </p:nvSpPr>
          <p:spPr bwMode="auto">
            <a:xfrm>
              <a:off x="3334" y="2568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47" name="Line 95"/>
            <p:cNvSpPr>
              <a:spLocks noChangeShapeType="1"/>
            </p:cNvSpPr>
            <p:nvPr/>
          </p:nvSpPr>
          <p:spPr bwMode="auto">
            <a:xfrm>
              <a:off x="3334" y="2750"/>
              <a:ext cx="4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48" name="Line 96"/>
            <p:cNvSpPr>
              <a:spLocks noChangeShapeType="1"/>
            </p:cNvSpPr>
            <p:nvPr/>
          </p:nvSpPr>
          <p:spPr bwMode="auto">
            <a:xfrm>
              <a:off x="4468" y="238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49" name="Line 97"/>
            <p:cNvSpPr>
              <a:spLocks noChangeShapeType="1"/>
            </p:cNvSpPr>
            <p:nvPr/>
          </p:nvSpPr>
          <p:spPr bwMode="auto">
            <a:xfrm>
              <a:off x="4014" y="3158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50" name="Line 98"/>
            <p:cNvSpPr>
              <a:spLocks noChangeShapeType="1"/>
            </p:cNvSpPr>
            <p:nvPr/>
          </p:nvSpPr>
          <p:spPr bwMode="auto">
            <a:xfrm>
              <a:off x="4014" y="2976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51" name="Line 99"/>
            <p:cNvSpPr>
              <a:spLocks noChangeShapeType="1"/>
            </p:cNvSpPr>
            <p:nvPr/>
          </p:nvSpPr>
          <p:spPr bwMode="auto">
            <a:xfrm>
              <a:off x="4014" y="2976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52" name="Line 100"/>
            <p:cNvSpPr>
              <a:spLocks noChangeShapeType="1"/>
            </p:cNvSpPr>
            <p:nvPr/>
          </p:nvSpPr>
          <p:spPr bwMode="auto">
            <a:xfrm>
              <a:off x="4604" y="2750"/>
              <a:ext cx="0" cy="2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53" name="Line 101"/>
            <p:cNvSpPr>
              <a:spLocks noChangeShapeType="1"/>
            </p:cNvSpPr>
            <p:nvPr/>
          </p:nvSpPr>
          <p:spPr bwMode="auto">
            <a:xfrm>
              <a:off x="4468" y="275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54" name="Line 102"/>
            <p:cNvSpPr>
              <a:spLocks noChangeShapeType="1"/>
            </p:cNvSpPr>
            <p:nvPr/>
          </p:nvSpPr>
          <p:spPr bwMode="auto">
            <a:xfrm>
              <a:off x="4876" y="3158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55" name="Rectangle 103"/>
            <p:cNvSpPr>
              <a:spLocks noChangeArrowheads="1"/>
            </p:cNvSpPr>
            <p:nvPr/>
          </p:nvSpPr>
          <p:spPr bwMode="auto">
            <a:xfrm>
              <a:off x="5057" y="3022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b="1" i="0">
                  <a:solidFill>
                    <a:schemeClr val="tx1"/>
                  </a:solidFill>
                  <a:latin typeface="Arial" pitchFamily="34" charset="0"/>
                </a:rPr>
                <a:t>…</a:t>
              </a:r>
            </a:p>
          </p:txBody>
        </p:sp>
        <p:sp>
          <p:nvSpPr>
            <p:cNvPr id="663656" name="Line 104"/>
            <p:cNvSpPr>
              <a:spLocks noChangeShapeType="1"/>
            </p:cNvSpPr>
            <p:nvPr/>
          </p:nvSpPr>
          <p:spPr bwMode="auto">
            <a:xfrm>
              <a:off x="3560" y="3113"/>
              <a:ext cx="1" cy="4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57" name="Line 105"/>
            <p:cNvSpPr>
              <a:spLocks noChangeShapeType="1"/>
            </p:cNvSpPr>
            <p:nvPr/>
          </p:nvSpPr>
          <p:spPr bwMode="auto">
            <a:xfrm>
              <a:off x="3560" y="352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3658" name="Line 106"/>
            <p:cNvSpPr>
              <a:spLocks noChangeShapeType="1"/>
            </p:cNvSpPr>
            <p:nvPr/>
          </p:nvSpPr>
          <p:spPr bwMode="auto">
            <a:xfrm>
              <a:off x="3334" y="3113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9" name="Rectangle 5"/>
          <p:cNvSpPr>
            <a:spLocks noChangeArrowheads="1"/>
          </p:cNvSpPr>
          <p:nvPr/>
        </p:nvSpPr>
        <p:spPr bwMode="auto">
          <a:xfrm>
            <a:off x="257175" y="6518275"/>
            <a:ext cx="862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1"/>
                </a:solidFill>
                <a:latin typeface="Arial" pitchFamily="34" charset="0"/>
              </a:rPr>
              <a:t>Figure 24-2. Partial representation of how packets are handled in the TCP instance.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515938" y="188913"/>
            <a:ext cx="8016875" cy="6192837"/>
            <a:chOff x="325" y="119"/>
            <a:chExt cx="5050" cy="3901"/>
          </a:xfrm>
        </p:grpSpPr>
        <p:sp>
          <p:nvSpPr>
            <p:cNvPr id="871430" name="Oval 6"/>
            <p:cNvSpPr>
              <a:spLocks noChangeArrowheads="1"/>
            </p:cNvSpPr>
            <p:nvPr/>
          </p:nvSpPr>
          <p:spPr bwMode="auto">
            <a:xfrm>
              <a:off x="522" y="3566"/>
              <a:ext cx="952" cy="27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ip_local_deliver</a:t>
              </a:r>
            </a:p>
          </p:txBody>
        </p:sp>
        <p:sp>
          <p:nvSpPr>
            <p:cNvPr id="871431" name="Oval 7"/>
            <p:cNvSpPr>
              <a:spLocks noChangeArrowheads="1"/>
            </p:cNvSpPr>
            <p:nvPr/>
          </p:nvSpPr>
          <p:spPr bwMode="auto">
            <a:xfrm>
              <a:off x="1292" y="2931"/>
              <a:ext cx="862" cy="27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tcp_v4_rcv</a:t>
              </a:r>
            </a:p>
          </p:txBody>
        </p:sp>
        <p:sp>
          <p:nvSpPr>
            <p:cNvPr id="871432" name="Oval 8"/>
            <p:cNvSpPr>
              <a:spLocks noChangeArrowheads="1"/>
            </p:cNvSpPr>
            <p:nvPr/>
          </p:nvSpPr>
          <p:spPr bwMode="auto">
            <a:xfrm>
              <a:off x="1292" y="2523"/>
              <a:ext cx="862" cy="27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tcp_v4_do_rcv</a:t>
              </a:r>
            </a:p>
          </p:txBody>
        </p:sp>
        <p:sp>
          <p:nvSpPr>
            <p:cNvPr id="871433" name="Oval 9"/>
            <p:cNvSpPr>
              <a:spLocks noChangeArrowheads="1"/>
            </p:cNvSpPr>
            <p:nvPr/>
          </p:nvSpPr>
          <p:spPr bwMode="auto">
            <a:xfrm>
              <a:off x="1292" y="1752"/>
              <a:ext cx="862" cy="363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tcp_rcv_</a:t>
              </a:r>
            </a:p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established</a:t>
              </a:r>
            </a:p>
          </p:txBody>
        </p:sp>
        <p:sp>
          <p:nvSpPr>
            <p:cNvPr id="871434" name="Oval 10"/>
            <p:cNvSpPr>
              <a:spLocks noChangeArrowheads="1"/>
            </p:cNvSpPr>
            <p:nvPr/>
          </p:nvSpPr>
          <p:spPr bwMode="auto">
            <a:xfrm>
              <a:off x="1383" y="1207"/>
              <a:ext cx="681" cy="27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tcp_data</a:t>
              </a:r>
            </a:p>
          </p:txBody>
        </p:sp>
        <p:sp>
          <p:nvSpPr>
            <p:cNvPr id="871435" name="Oval 11"/>
            <p:cNvSpPr>
              <a:spLocks noChangeArrowheads="1"/>
            </p:cNvSpPr>
            <p:nvPr/>
          </p:nvSpPr>
          <p:spPr bwMode="auto">
            <a:xfrm>
              <a:off x="385" y="1752"/>
              <a:ext cx="862" cy="409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tcp_rcv_</a:t>
              </a:r>
            </a:p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state_process</a:t>
              </a:r>
            </a:p>
          </p:txBody>
        </p:sp>
        <p:sp>
          <p:nvSpPr>
            <p:cNvPr id="871437" name="Oval 13"/>
            <p:cNvSpPr>
              <a:spLocks noChangeArrowheads="1"/>
            </p:cNvSpPr>
            <p:nvPr/>
          </p:nvSpPr>
          <p:spPr bwMode="auto">
            <a:xfrm>
              <a:off x="1292" y="754"/>
              <a:ext cx="862" cy="27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tcp_data_queue</a:t>
              </a:r>
            </a:p>
          </p:txBody>
        </p:sp>
        <p:sp>
          <p:nvSpPr>
            <p:cNvPr id="871438" name="Oval 14"/>
            <p:cNvSpPr>
              <a:spLocks noChangeArrowheads="1"/>
            </p:cNvSpPr>
            <p:nvPr/>
          </p:nvSpPr>
          <p:spPr bwMode="auto">
            <a:xfrm>
              <a:off x="1111" y="210"/>
              <a:ext cx="861" cy="27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sk-&gt;data_ready</a:t>
              </a:r>
            </a:p>
          </p:txBody>
        </p:sp>
        <p:sp>
          <p:nvSpPr>
            <p:cNvPr id="871440" name="Oval 16"/>
            <p:cNvSpPr>
              <a:spLocks noChangeArrowheads="1"/>
            </p:cNvSpPr>
            <p:nvPr/>
          </p:nvSpPr>
          <p:spPr bwMode="auto">
            <a:xfrm>
              <a:off x="4468" y="210"/>
              <a:ext cx="635" cy="27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send</a:t>
              </a:r>
            </a:p>
          </p:txBody>
        </p:sp>
        <p:sp>
          <p:nvSpPr>
            <p:cNvPr id="871441" name="Oval 17"/>
            <p:cNvSpPr>
              <a:spLocks noChangeArrowheads="1"/>
            </p:cNvSpPr>
            <p:nvPr/>
          </p:nvSpPr>
          <p:spPr bwMode="auto">
            <a:xfrm>
              <a:off x="2880" y="2659"/>
              <a:ext cx="816" cy="318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tcp_write_</a:t>
              </a:r>
            </a:p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xmit</a:t>
              </a:r>
            </a:p>
          </p:txBody>
        </p:sp>
        <p:sp>
          <p:nvSpPr>
            <p:cNvPr id="871442" name="Oval 18"/>
            <p:cNvSpPr>
              <a:spLocks noChangeArrowheads="1"/>
            </p:cNvSpPr>
            <p:nvPr/>
          </p:nvSpPr>
          <p:spPr bwMode="auto">
            <a:xfrm>
              <a:off x="3651" y="2115"/>
              <a:ext cx="907" cy="409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tcp_re-</a:t>
              </a:r>
            </a:p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transmit_skb</a:t>
              </a:r>
            </a:p>
          </p:txBody>
        </p:sp>
        <p:sp>
          <p:nvSpPr>
            <p:cNvPr id="871443" name="Oval 19"/>
            <p:cNvSpPr>
              <a:spLocks noChangeArrowheads="1"/>
            </p:cNvSpPr>
            <p:nvPr/>
          </p:nvSpPr>
          <p:spPr bwMode="auto">
            <a:xfrm>
              <a:off x="3696" y="1570"/>
              <a:ext cx="771" cy="363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tcp_write_</a:t>
              </a:r>
            </a:p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timer</a:t>
              </a:r>
            </a:p>
          </p:txBody>
        </p:sp>
        <p:sp>
          <p:nvSpPr>
            <p:cNvPr id="871444" name="Oval 20"/>
            <p:cNvSpPr>
              <a:spLocks noChangeArrowheads="1"/>
            </p:cNvSpPr>
            <p:nvPr/>
          </p:nvSpPr>
          <p:spPr bwMode="auto">
            <a:xfrm>
              <a:off x="2200" y="1298"/>
              <a:ext cx="862" cy="363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tcp_data_</a:t>
              </a:r>
            </a:p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snd_check</a:t>
              </a:r>
            </a:p>
          </p:txBody>
        </p:sp>
        <p:sp>
          <p:nvSpPr>
            <p:cNvPr id="871445" name="Oval 21"/>
            <p:cNvSpPr>
              <a:spLocks noChangeArrowheads="1"/>
            </p:cNvSpPr>
            <p:nvPr/>
          </p:nvSpPr>
          <p:spPr bwMode="auto">
            <a:xfrm>
              <a:off x="3016" y="1026"/>
              <a:ext cx="907" cy="454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tcp_send_</a:t>
              </a:r>
            </a:p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(delayed)_ack</a:t>
              </a:r>
            </a:p>
          </p:txBody>
        </p:sp>
        <p:sp>
          <p:nvSpPr>
            <p:cNvPr id="871446" name="Oval 22"/>
            <p:cNvSpPr>
              <a:spLocks noChangeArrowheads="1"/>
            </p:cNvSpPr>
            <p:nvPr/>
          </p:nvSpPr>
          <p:spPr bwMode="auto">
            <a:xfrm>
              <a:off x="2291" y="1797"/>
              <a:ext cx="680" cy="27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tcp_ack</a:t>
              </a:r>
            </a:p>
          </p:txBody>
        </p:sp>
        <p:sp>
          <p:nvSpPr>
            <p:cNvPr id="871447" name="Oval 23"/>
            <p:cNvSpPr>
              <a:spLocks noChangeArrowheads="1"/>
            </p:cNvSpPr>
            <p:nvPr/>
          </p:nvSpPr>
          <p:spPr bwMode="auto">
            <a:xfrm>
              <a:off x="4377" y="3566"/>
              <a:ext cx="862" cy="27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ip_queue_xmit</a:t>
              </a:r>
            </a:p>
          </p:txBody>
        </p:sp>
        <p:sp>
          <p:nvSpPr>
            <p:cNvPr id="871448" name="Oval 24"/>
            <p:cNvSpPr>
              <a:spLocks noChangeArrowheads="1"/>
            </p:cNvSpPr>
            <p:nvPr/>
          </p:nvSpPr>
          <p:spPr bwMode="auto">
            <a:xfrm>
              <a:off x="4331" y="2840"/>
              <a:ext cx="953" cy="27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tcp_transmit_skb</a:t>
              </a:r>
            </a:p>
          </p:txBody>
        </p:sp>
        <p:sp>
          <p:nvSpPr>
            <p:cNvPr id="871449" name="Oval 25"/>
            <p:cNvSpPr>
              <a:spLocks noChangeArrowheads="1"/>
            </p:cNvSpPr>
            <p:nvPr/>
          </p:nvSpPr>
          <p:spPr bwMode="auto">
            <a:xfrm>
              <a:off x="4377" y="1162"/>
              <a:ext cx="862" cy="27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tcp_send_skb</a:t>
              </a:r>
            </a:p>
          </p:txBody>
        </p:sp>
        <p:sp>
          <p:nvSpPr>
            <p:cNvPr id="871450" name="Oval 26"/>
            <p:cNvSpPr>
              <a:spLocks noChangeArrowheads="1"/>
            </p:cNvSpPr>
            <p:nvPr/>
          </p:nvSpPr>
          <p:spPr bwMode="auto">
            <a:xfrm>
              <a:off x="4377" y="754"/>
              <a:ext cx="862" cy="27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tcp_sendmsg</a:t>
              </a:r>
            </a:p>
          </p:txBody>
        </p:sp>
        <p:sp>
          <p:nvSpPr>
            <p:cNvPr id="871451" name="Line 27"/>
            <p:cNvSpPr>
              <a:spLocks noChangeShapeType="1"/>
            </p:cNvSpPr>
            <p:nvPr/>
          </p:nvSpPr>
          <p:spPr bwMode="auto">
            <a:xfrm flipV="1">
              <a:off x="1746" y="2115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52" name="Rectangle 28"/>
            <p:cNvSpPr>
              <a:spLocks noChangeArrowheads="1"/>
            </p:cNvSpPr>
            <p:nvPr/>
          </p:nvSpPr>
          <p:spPr bwMode="auto">
            <a:xfrm>
              <a:off x="340" y="3340"/>
              <a:ext cx="1225" cy="68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453" name="Rectangle 29"/>
            <p:cNvSpPr>
              <a:spLocks noChangeArrowheads="1"/>
            </p:cNvSpPr>
            <p:nvPr/>
          </p:nvSpPr>
          <p:spPr bwMode="auto">
            <a:xfrm>
              <a:off x="4196" y="3340"/>
              <a:ext cx="1179" cy="68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454" name="Rectangle 30"/>
            <p:cNvSpPr>
              <a:spLocks noChangeArrowheads="1"/>
            </p:cNvSpPr>
            <p:nvPr/>
          </p:nvSpPr>
          <p:spPr bwMode="auto">
            <a:xfrm>
              <a:off x="340" y="663"/>
              <a:ext cx="5035" cy="263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455" name="Rectangle 31"/>
            <p:cNvSpPr>
              <a:spLocks noChangeArrowheads="1"/>
            </p:cNvSpPr>
            <p:nvPr/>
          </p:nvSpPr>
          <p:spPr bwMode="auto">
            <a:xfrm>
              <a:off x="340" y="119"/>
              <a:ext cx="5035" cy="45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456" name="Rectangle 32"/>
            <p:cNvSpPr>
              <a:spLocks noChangeArrowheads="1"/>
            </p:cNvSpPr>
            <p:nvPr/>
          </p:nvSpPr>
          <p:spPr bwMode="auto">
            <a:xfrm>
              <a:off x="339" y="3329"/>
              <a:ext cx="6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1">
                  <a:solidFill>
                    <a:schemeClr val="tx1"/>
                  </a:solidFill>
                  <a:latin typeface="Arial" pitchFamily="34" charset="0"/>
                </a:rPr>
                <a:t>ip_input.c</a:t>
              </a:r>
            </a:p>
          </p:txBody>
        </p:sp>
        <p:sp>
          <p:nvSpPr>
            <p:cNvPr id="871457" name="Rectangle 33"/>
            <p:cNvSpPr>
              <a:spLocks noChangeArrowheads="1"/>
            </p:cNvSpPr>
            <p:nvPr/>
          </p:nvSpPr>
          <p:spPr bwMode="auto">
            <a:xfrm>
              <a:off x="4195" y="3294"/>
              <a:ext cx="68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 i="1">
                  <a:solidFill>
                    <a:schemeClr val="tx1"/>
                  </a:solidFill>
                  <a:latin typeface="Arial" pitchFamily="34" charset="0"/>
                </a:rPr>
                <a:t>ip_output.c</a:t>
              </a:r>
            </a:p>
          </p:txBody>
        </p:sp>
        <p:sp>
          <p:nvSpPr>
            <p:cNvPr id="871458" name="Rectangle 34"/>
            <p:cNvSpPr>
              <a:spLocks noChangeArrowheads="1"/>
            </p:cNvSpPr>
            <p:nvPr/>
          </p:nvSpPr>
          <p:spPr bwMode="auto">
            <a:xfrm>
              <a:off x="431" y="743"/>
              <a:ext cx="36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TCP</a:t>
              </a:r>
            </a:p>
          </p:txBody>
        </p:sp>
        <p:sp>
          <p:nvSpPr>
            <p:cNvPr id="871459" name="Line 35"/>
            <p:cNvSpPr>
              <a:spLocks noChangeShapeType="1"/>
            </p:cNvSpPr>
            <p:nvPr/>
          </p:nvSpPr>
          <p:spPr bwMode="auto">
            <a:xfrm flipV="1">
              <a:off x="975" y="383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61" name="Line 37"/>
            <p:cNvSpPr>
              <a:spLocks noChangeShapeType="1"/>
            </p:cNvSpPr>
            <p:nvPr/>
          </p:nvSpPr>
          <p:spPr bwMode="auto">
            <a:xfrm flipV="1">
              <a:off x="1746" y="2795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62" name="Line 38"/>
            <p:cNvSpPr>
              <a:spLocks noChangeShapeType="1"/>
            </p:cNvSpPr>
            <p:nvPr/>
          </p:nvSpPr>
          <p:spPr bwMode="auto">
            <a:xfrm flipV="1">
              <a:off x="1746" y="1026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63" name="Line 39"/>
            <p:cNvSpPr>
              <a:spLocks noChangeShapeType="1"/>
            </p:cNvSpPr>
            <p:nvPr/>
          </p:nvSpPr>
          <p:spPr bwMode="auto">
            <a:xfrm flipV="1">
              <a:off x="1746" y="1480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64" name="Line 40"/>
            <p:cNvSpPr>
              <a:spLocks noChangeShapeType="1"/>
            </p:cNvSpPr>
            <p:nvPr/>
          </p:nvSpPr>
          <p:spPr bwMode="auto">
            <a:xfrm>
              <a:off x="4785" y="482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65" name="Line 41"/>
            <p:cNvSpPr>
              <a:spLocks noChangeShapeType="1"/>
            </p:cNvSpPr>
            <p:nvPr/>
          </p:nvSpPr>
          <p:spPr bwMode="auto">
            <a:xfrm>
              <a:off x="4785" y="102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66" name="Line 42"/>
            <p:cNvSpPr>
              <a:spLocks noChangeShapeType="1"/>
            </p:cNvSpPr>
            <p:nvPr/>
          </p:nvSpPr>
          <p:spPr bwMode="auto">
            <a:xfrm>
              <a:off x="4785" y="1479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67" name="Line 43"/>
            <p:cNvSpPr>
              <a:spLocks noChangeShapeType="1"/>
            </p:cNvSpPr>
            <p:nvPr/>
          </p:nvSpPr>
          <p:spPr bwMode="auto">
            <a:xfrm flipH="1">
              <a:off x="4195" y="1298"/>
              <a:ext cx="18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68" name="Line 44"/>
            <p:cNvSpPr>
              <a:spLocks noChangeShapeType="1"/>
            </p:cNvSpPr>
            <p:nvPr/>
          </p:nvSpPr>
          <p:spPr bwMode="auto">
            <a:xfrm>
              <a:off x="4785" y="3112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69" name="Line 45"/>
            <p:cNvSpPr>
              <a:spLocks noChangeShapeType="1"/>
            </p:cNvSpPr>
            <p:nvPr/>
          </p:nvSpPr>
          <p:spPr bwMode="auto">
            <a:xfrm>
              <a:off x="4785" y="3838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70" name="Oval 46"/>
            <p:cNvSpPr>
              <a:spLocks noChangeArrowheads="1"/>
            </p:cNvSpPr>
            <p:nvPr/>
          </p:nvSpPr>
          <p:spPr bwMode="auto">
            <a:xfrm>
              <a:off x="2518" y="709"/>
              <a:ext cx="816" cy="362"/>
            </a:xfrm>
            <a:prstGeom prst="ellipse">
              <a:avLst/>
            </a:prstGeom>
            <a:solidFill>
              <a:srgbClr val="DDDDDD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tcp_ack</a:t>
              </a:r>
            </a:p>
            <a:p>
              <a:pPr marL="342900" indent="-342900" algn="ctr">
                <a:lnSpc>
                  <a:spcPct val="90000"/>
                </a:lnSpc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snd_check</a:t>
              </a:r>
            </a:p>
          </p:txBody>
        </p:sp>
        <p:sp>
          <p:nvSpPr>
            <p:cNvPr id="871471" name="Line 47"/>
            <p:cNvSpPr>
              <a:spLocks noChangeShapeType="1"/>
            </p:cNvSpPr>
            <p:nvPr/>
          </p:nvSpPr>
          <p:spPr bwMode="auto">
            <a:xfrm flipV="1">
              <a:off x="975" y="3203"/>
              <a:ext cx="771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72" name="Line 48"/>
            <p:cNvSpPr>
              <a:spLocks noChangeShapeType="1"/>
            </p:cNvSpPr>
            <p:nvPr/>
          </p:nvSpPr>
          <p:spPr bwMode="auto">
            <a:xfrm flipV="1">
              <a:off x="839" y="1616"/>
              <a:ext cx="0" cy="1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73" name="Line 49"/>
            <p:cNvSpPr>
              <a:spLocks noChangeShapeType="1"/>
            </p:cNvSpPr>
            <p:nvPr/>
          </p:nvSpPr>
          <p:spPr bwMode="auto">
            <a:xfrm flipV="1">
              <a:off x="2154" y="1933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74" name="Line 50"/>
            <p:cNvSpPr>
              <a:spLocks noChangeShapeType="1"/>
            </p:cNvSpPr>
            <p:nvPr/>
          </p:nvSpPr>
          <p:spPr bwMode="auto">
            <a:xfrm flipH="1" flipV="1">
              <a:off x="884" y="2160"/>
              <a:ext cx="862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76" name="Arc 52"/>
            <p:cNvSpPr>
              <a:spLocks/>
            </p:cNvSpPr>
            <p:nvPr/>
          </p:nvSpPr>
          <p:spPr bwMode="auto">
            <a:xfrm rot="4095869" flipV="1">
              <a:off x="1050" y="2821"/>
              <a:ext cx="239" cy="2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447"/>
                <a:gd name="T1" fmla="*/ 0 h 21600"/>
                <a:gd name="T2" fmla="*/ 21447 w 21447"/>
                <a:gd name="T3" fmla="*/ 19032 h 21600"/>
                <a:gd name="T4" fmla="*/ 0 w 2144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47" h="21600" fill="none" extrusionOk="0">
                  <a:moveTo>
                    <a:pt x="-1" y="0"/>
                  </a:moveTo>
                  <a:cubicBezTo>
                    <a:pt x="10936" y="0"/>
                    <a:pt x="20146" y="8173"/>
                    <a:pt x="21446" y="19032"/>
                  </a:cubicBezTo>
                </a:path>
                <a:path w="21447" h="21600" stroke="0" extrusionOk="0">
                  <a:moveTo>
                    <a:pt x="-1" y="0"/>
                  </a:moveTo>
                  <a:cubicBezTo>
                    <a:pt x="10936" y="0"/>
                    <a:pt x="20146" y="8173"/>
                    <a:pt x="21446" y="190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477" name="Rectangle 53"/>
            <p:cNvSpPr>
              <a:spLocks noChangeArrowheads="1"/>
            </p:cNvSpPr>
            <p:nvPr/>
          </p:nvSpPr>
          <p:spPr bwMode="auto">
            <a:xfrm>
              <a:off x="325" y="2704"/>
              <a:ext cx="106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__tcp_v4_lookup( )</a:t>
              </a:r>
            </a:p>
          </p:txBody>
        </p:sp>
        <p:sp>
          <p:nvSpPr>
            <p:cNvPr id="871478" name="Rectangle 54"/>
            <p:cNvSpPr>
              <a:spLocks noChangeArrowheads="1"/>
            </p:cNvSpPr>
            <p:nvPr/>
          </p:nvSpPr>
          <p:spPr bwMode="auto">
            <a:xfrm>
              <a:off x="1342" y="2160"/>
              <a:ext cx="117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TCP_ESTABLISHED</a:t>
              </a:r>
            </a:p>
          </p:txBody>
        </p:sp>
        <p:sp>
          <p:nvSpPr>
            <p:cNvPr id="871480" name="Line 56"/>
            <p:cNvSpPr>
              <a:spLocks noChangeShapeType="1"/>
            </p:cNvSpPr>
            <p:nvPr/>
          </p:nvSpPr>
          <p:spPr bwMode="auto">
            <a:xfrm flipH="1" flipV="1">
              <a:off x="1202" y="1480"/>
              <a:ext cx="544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81" name="Rectangle 57"/>
            <p:cNvSpPr>
              <a:spLocks noChangeArrowheads="1"/>
            </p:cNvSpPr>
            <p:nvPr/>
          </p:nvSpPr>
          <p:spPr bwMode="auto">
            <a:xfrm rot="-5400000">
              <a:off x="779" y="1040"/>
              <a:ext cx="681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Fast Path</a:t>
              </a:r>
            </a:p>
          </p:txBody>
        </p:sp>
        <p:sp>
          <p:nvSpPr>
            <p:cNvPr id="871482" name="Line 58"/>
            <p:cNvSpPr>
              <a:spLocks noChangeShapeType="1"/>
            </p:cNvSpPr>
            <p:nvPr/>
          </p:nvSpPr>
          <p:spPr bwMode="auto">
            <a:xfrm flipV="1">
              <a:off x="1156" y="482"/>
              <a:ext cx="318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84" name="Line 60"/>
            <p:cNvSpPr>
              <a:spLocks noChangeShapeType="1"/>
            </p:cNvSpPr>
            <p:nvPr/>
          </p:nvSpPr>
          <p:spPr bwMode="auto">
            <a:xfrm flipH="1" flipV="1">
              <a:off x="1519" y="482"/>
              <a:ext cx="227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86" name="Arc 62"/>
            <p:cNvSpPr>
              <a:spLocks/>
            </p:cNvSpPr>
            <p:nvPr/>
          </p:nvSpPr>
          <p:spPr bwMode="auto">
            <a:xfrm rot="7608544" flipV="1">
              <a:off x="1836" y="1180"/>
              <a:ext cx="975" cy="458"/>
            </a:xfrm>
            <a:custGeom>
              <a:avLst/>
              <a:gdLst>
                <a:gd name="G0" fmla="+- 14964 0 0"/>
                <a:gd name="G1" fmla="+- 21600 0 0"/>
                <a:gd name="G2" fmla="+- 21600 0 0"/>
                <a:gd name="T0" fmla="*/ 0 w 33720"/>
                <a:gd name="T1" fmla="*/ 6024 h 21600"/>
                <a:gd name="T2" fmla="*/ 33720 w 33720"/>
                <a:gd name="T3" fmla="*/ 10887 h 21600"/>
                <a:gd name="T4" fmla="*/ 14964 w 33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20" h="21600" fill="none" extrusionOk="0">
                  <a:moveTo>
                    <a:pt x="-1" y="6023"/>
                  </a:moveTo>
                  <a:cubicBezTo>
                    <a:pt x="4022" y="2158"/>
                    <a:pt x="9385" y="-1"/>
                    <a:pt x="14964" y="0"/>
                  </a:cubicBezTo>
                  <a:cubicBezTo>
                    <a:pt x="22716" y="0"/>
                    <a:pt x="29874" y="4154"/>
                    <a:pt x="33720" y="10886"/>
                  </a:cubicBezTo>
                </a:path>
                <a:path w="33720" h="21600" stroke="0" extrusionOk="0">
                  <a:moveTo>
                    <a:pt x="-1" y="6023"/>
                  </a:moveTo>
                  <a:cubicBezTo>
                    <a:pt x="4022" y="2158"/>
                    <a:pt x="9385" y="-1"/>
                    <a:pt x="14964" y="0"/>
                  </a:cubicBezTo>
                  <a:cubicBezTo>
                    <a:pt x="22716" y="0"/>
                    <a:pt x="29874" y="4154"/>
                    <a:pt x="33720" y="10886"/>
                  </a:cubicBezTo>
                  <a:lnTo>
                    <a:pt x="14964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487" name="Arc 63"/>
            <p:cNvSpPr>
              <a:spLocks/>
            </p:cNvSpPr>
            <p:nvPr/>
          </p:nvSpPr>
          <p:spPr bwMode="auto">
            <a:xfrm rot="7458519" flipV="1">
              <a:off x="2090" y="1528"/>
              <a:ext cx="341" cy="458"/>
            </a:xfrm>
            <a:custGeom>
              <a:avLst/>
              <a:gdLst>
                <a:gd name="G0" fmla="+- 8009 0 0"/>
                <a:gd name="G1" fmla="+- 21600 0 0"/>
                <a:gd name="G2" fmla="+- 21600 0 0"/>
                <a:gd name="T0" fmla="*/ 0 w 20686"/>
                <a:gd name="T1" fmla="*/ 1540 h 21600"/>
                <a:gd name="T2" fmla="*/ 20686 w 20686"/>
                <a:gd name="T3" fmla="*/ 4112 h 21600"/>
                <a:gd name="T4" fmla="*/ 8009 w 2068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86" h="21600" fill="none" extrusionOk="0">
                  <a:moveTo>
                    <a:pt x="-1" y="1539"/>
                  </a:moveTo>
                  <a:cubicBezTo>
                    <a:pt x="2547" y="522"/>
                    <a:pt x="5265" y="-1"/>
                    <a:pt x="8009" y="0"/>
                  </a:cubicBezTo>
                  <a:cubicBezTo>
                    <a:pt x="12562" y="0"/>
                    <a:pt x="16999" y="1439"/>
                    <a:pt x="20686" y="4111"/>
                  </a:cubicBezTo>
                </a:path>
                <a:path w="20686" h="21600" stroke="0" extrusionOk="0">
                  <a:moveTo>
                    <a:pt x="-1" y="1539"/>
                  </a:moveTo>
                  <a:cubicBezTo>
                    <a:pt x="2547" y="522"/>
                    <a:pt x="5265" y="-1"/>
                    <a:pt x="8009" y="0"/>
                  </a:cubicBezTo>
                  <a:cubicBezTo>
                    <a:pt x="12562" y="0"/>
                    <a:pt x="16999" y="1439"/>
                    <a:pt x="20686" y="4111"/>
                  </a:cubicBezTo>
                  <a:lnTo>
                    <a:pt x="8009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lg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490" name="Line 66"/>
            <p:cNvSpPr>
              <a:spLocks noChangeShapeType="1"/>
            </p:cNvSpPr>
            <p:nvPr/>
          </p:nvSpPr>
          <p:spPr bwMode="auto">
            <a:xfrm flipV="1">
              <a:off x="2608" y="1661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91" name="Line 67"/>
            <p:cNvSpPr>
              <a:spLocks noChangeShapeType="1"/>
            </p:cNvSpPr>
            <p:nvPr/>
          </p:nvSpPr>
          <p:spPr bwMode="auto">
            <a:xfrm>
              <a:off x="3061" y="1525"/>
              <a:ext cx="227" cy="1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92" name="Line 68"/>
            <p:cNvSpPr>
              <a:spLocks noChangeShapeType="1"/>
            </p:cNvSpPr>
            <p:nvPr/>
          </p:nvSpPr>
          <p:spPr bwMode="auto">
            <a:xfrm>
              <a:off x="3334" y="890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93" name="Line 69"/>
            <p:cNvSpPr>
              <a:spLocks noChangeShapeType="1"/>
            </p:cNvSpPr>
            <p:nvPr/>
          </p:nvSpPr>
          <p:spPr bwMode="auto">
            <a:xfrm>
              <a:off x="4059" y="1933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94" name="Line 70"/>
            <p:cNvSpPr>
              <a:spLocks noChangeShapeType="1"/>
            </p:cNvSpPr>
            <p:nvPr/>
          </p:nvSpPr>
          <p:spPr bwMode="auto">
            <a:xfrm>
              <a:off x="4105" y="2523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95" name="Line 71"/>
            <p:cNvSpPr>
              <a:spLocks noChangeShapeType="1"/>
            </p:cNvSpPr>
            <p:nvPr/>
          </p:nvSpPr>
          <p:spPr bwMode="auto">
            <a:xfrm>
              <a:off x="3696" y="2795"/>
              <a:ext cx="636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496" name="Arc 72"/>
            <p:cNvSpPr>
              <a:spLocks/>
            </p:cNvSpPr>
            <p:nvPr/>
          </p:nvSpPr>
          <p:spPr bwMode="auto">
            <a:xfrm rot="5254100" flipV="1">
              <a:off x="3136" y="1780"/>
              <a:ext cx="1574" cy="9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56"/>
                <a:gd name="T1" fmla="*/ 0 h 21600"/>
                <a:gd name="T2" fmla="*/ 21556 w 21556"/>
                <a:gd name="T3" fmla="*/ 20226 h 21600"/>
                <a:gd name="T4" fmla="*/ 0 w 2155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56" h="21600" fill="none" extrusionOk="0">
                  <a:moveTo>
                    <a:pt x="-1" y="0"/>
                  </a:moveTo>
                  <a:cubicBezTo>
                    <a:pt x="11395" y="0"/>
                    <a:pt x="20831" y="8853"/>
                    <a:pt x="21556" y="20225"/>
                  </a:cubicBezTo>
                </a:path>
                <a:path w="21556" h="21600" stroke="0" extrusionOk="0">
                  <a:moveTo>
                    <a:pt x="-1" y="0"/>
                  </a:moveTo>
                  <a:cubicBezTo>
                    <a:pt x="11395" y="0"/>
                    <a:pt x="20831" y="8853"/>
                    <a:pt x="21556" y="2022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497" name="Rectangle 73"/>
            <p:cNvSpPr>
              <a:spLocks noChangeArrowheads="1"/>
            </p:cNvSpPr>
            <p:nvPr/>
          </p:nvSpPr>
          <p:spPr bwMode="auto">
            <a:xfrm>
              <a:off x="385" y="1434"/>
              <a:ext cx="73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Section 24.3</a:t>
              </a:r>
            </a:p>
          </p:txBody>
        </p:sp>
        <p:sp>
          <p:nvSpPr>
            <p:cNvPr id="871498" name="Rectangle 74"/>
            <p:cNvSpPr>
              <a:spLocks noChangeArrowheads="1"/>
            </p:cNvSpPr>
            <p:nvPr/>
          </p:nvSpPr>
          <p:spPr bwMode="auto">
            <a:xfrm>
              <a:off x="2074" y="1570"/>
              <a:ext cx="352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Pure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ACK</a:t>
              </a:r>
            </a:p>
          </p:txBody>
        </p:sp>
        <p:sp>
          <p:nvSpPr>
            <p:cNvPr id="871501" name="Rectangle 77"/>
            <p:cNvSpPr>
              <a:spLocks noChangeArrowheads="1"/>
            </p:cNvSpPr>
            <p:nvPr/>
          </p:nvSpPr>
          <p:spPr bwMode="auto">
            <a:xfrm rot="-5400000">
              <a:off x="1662" y="1473"/>
              <a:ext cx="40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Slow Path</a:t>
              </a:r>
            </a:p>
          </p:txBody>
        </p:sp>
        <p:sp>
          <p:nvSpPr>
            <p:cNvPr id="871502" name="Line 78"/>
            <p:cNvSpPr>
              <a:spLocks noChangeShapeType="1"/>
            </p:cNvSpPr>
            <p:nvPr/>
          </p:nvSpPr>
          <p:spPr bwMode="auto">
            <a:xfrm>
              <a:off x="4059" y="1434"/>
              <a:ext cx="0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79"/>
            <p:cNvGrpSpPr>
              <a:grpSpLocks/>
            </p:cNvGrpSpPr>
            <p:nvPr/>
          </p:nvGrpSpPr>
          <p:grpSpPr bwMode="auto">
            <a:xfrm>
              <a:off x="3969" y="1207"/>
              <a:ext cx="182" cy="182"/>
              <a:chOff x="2789" y="3748"/>
              <a:chExt cx="182" cy="182"/>
            </a:xfrm>
          </p:grpSpPr>
          <p:sp>
            <p:nvSpPr>
              <p:cNvPr id="871504" name="Oval 80"/>
              <p:cNvSpPr>
                <a:spLocks noChangeArrowheads="1"/>
              </p:cNvSpPr>
              <p:nvPr/>
            </p:nvSpPr>
            <p:spPr bwMode="auto">
              <a:xfrm>
                <a:off x="2789" y="3748"/>
                <a:ext cx="182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1505" name="Line 81"/>
              <p:cNvSpPr>
                <a:spLocks noChangeShapeType="1"/>
              </p:cNvSpPr>
              <p:nvPr/>
            </p:nvSpPr>
            <p:spPr bwMode="auto">
              <a:xfrm>
                <a:off x="2880" y="3748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506" name="Line 82"/>
              <p:cNvSpPr>
                <a:spLocks noChangeShapeType="1"/>
              </p:cNvSpPr>
              <p:nvPr/>
            </p:nvSpPr>
            <p:spPr bwMode="auto">
              <a:xfrm rot="18828034">
                <a:off x="2925" y="3838"/>
                <a:ext cx="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1507" name="Rectangle 83"/>
            <p:cNvSpPr>
              <a:spLocks noChangeArrowheads="1"/>
            </p:cNvSpPr>
            <p:nvPr/>
          </p:nvSpPr>
          <p:spPr bwMode="auto">
            <a:xfrm>
              <a:off x="4020" y="935"/>
              <a:ext cx="538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Retrans.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400">
                  <a:solidFill>
                    <a:schemeClr val="tx1"/>
                  </a:solidFill>
                  <a:latin typeface="Arial" pitchFamily="34" charset="0"/>
                </a:rPr>
                <a:t>Timer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098" name="Picture 2" descr="6-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0050" y="115888"/>
            <a:ext cx="5953125" cy="6308725"/>
          </a:xfrm>
          <a:prstGeom prst="rect">
            <a:avLst/>
          </a:prstGeom>
          <a:noFill/>
        </p:spPr>
      </p:pic>
      <p:sp>
        <p:nvSpPr>
          <p:cNvPr id="900099" name="Text Box 3"/>
          <p:cNvSpPr txBox="1">
            <a:spLocks noChangeArrowheads="1"/>
          </p:cNvSpPr>
          <p:nvPr/>
        </p:nvSpPr>
        <p:spPr bwMode="auto">
          <a:xfrm>
            <a:off x="323850" y="1341438"/>
            <a:ext cx="2016125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en-US" altLang="zh-CN" sz="1800">
                <a:solidFill>
                  <a:schemeClr val="tx1"/>
                </a:solidFill>
              </a:rPr>
              <a:t>The heavy solid line is the normal path for a client.  The heavy dashed line is the normal path for a server.  The light lines are unusual events.  Each transition is labeled by the event causing it and the action resulting from it, separated by a slash.</a:t>
            </a:r>
          </a:p>
        </p:txBody>
      </p:sp>
      <p:sp>
        <p:nvSpPr>
          <p:cNvPr id="900100" name="Rectangle 4"/>
          <p:cNvSpPr>
            <a:spLocks noChangeArrowheads="1"/>
          </p:cNvSpPr>
          <p:nvPr/>
        </p:nvSpPr>
        <p:spPr bwMode="auto">
          <a:xfrm>
            <a:off x="323850" y="6450013"/>
            <a:ext cx="5295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chemeClr val="tx1"/>
                </a:solidFill>
              </a:rPr>
              <a:t>TCP connection management finite state machine.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38" name="Rectangle 66"/>
          <p:cNvSpPr>
            <a:spLocks noChangeArrowheads="1"/>
          </p:cNvSpPr>
          <p:nvPr/>
        </p:nvSpPr>
        <p:spPr bwMode="auto">
          <a:xfrm>
            <a:off x="179388" y="1700213"/>
            <a:ext cx="8785225" cy="30241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zh-CN" altLang="zh-CN" sz="16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1042988" y="6491288"/>
            <a:ext cx="661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chemeClr val="tx1"/>
                </a:solidFill>
                <a:latin typeface="Arial" pitchFamily="34" charset="0"/>
              </a:rPr>
              <a:t>Figure 2-1. Structure of the Linux kernel according to [RuCo01].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323850" y="260350"/>
            <a:ext cx="6911975" cy="7921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Applications, Tools</a:t>
            </a: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323850" y="1844675"/>
            <a:ext cx="1295400" cy="720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Process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 management</a:t>
            </a:r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1692275" y="1844675"/>
            <a:ext cx="1295400" cy="720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Memory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 management</a:t>
            </a:r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132138" y="1844675"/>
            <a:ext cx="1295400" cy="720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File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systems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4500563" y="1844675"/>
            <a:ext cx="1295400" cy="720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Device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drivers</a:t>
            </a: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5940425" y="1844675"/>
            <a:ext cx="1295400" cy="720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Network</a:t>
            </a:r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323850" y="3141663"/>
            <a:ext cx="1295400" cy="15113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Scheduler,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Architecture-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specific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code</a:t>
            </a:r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1692275" y="3141663"/>
            <a:ext cx="1295400" cy="15113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Memory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manager</a:t>
            </a:r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4500563" y="3141663"/>
            <a:ext cx="1295400" cy="15113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Character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devices</a:t>
            </a:r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3132138" y="3141663"/>
            <a:ext cx="1295400" cy="7207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File system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types</a:t>
            </a: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3132138" y="3933825"/>
            <a:ext cx="1295400" cy="7207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Block devices</a:t>
            </a:r>
          </a:p>
        </p:txBody>
      </p:sp>
      <p:sp>
        <p:nvSpPr>
          <p:cNvPr id="182289" name="Rectangle 17"/>
          <p:cNvSpPr>
            <a:spLocks noChangeArrowheads="1"/>
          </p:cNvSpPr>
          <p:nvPr/>
        </p:nvSpPr>
        <p:spPr bwMode="auto">
          <a:xfrm>
            <a:off x="5940425" y="3141663"/>
            <a:ext cx="1295400" cy="7207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Network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protocols</a:t>
            </a:r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5940425" y="3933825"/>
            <a:ext cx="1295400" cy="7207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Network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drivers</a:t>
            </a: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323850" y="5229225"/>
            <a:ext cx="1295400" cy="720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CPU</a:t>
            </a: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1763713" y="5229225"/>
            <a:ext cx="1295400" cy="720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RAM</a:t>
            </a:r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3132138" y="5229225"/>
            <a:ext cx="1295400" cy="720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Hard disk,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CD, Floppy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disk</a:t>
            </a:r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4500563" y="5229225"/>
            <a:ext cx="1295400" cy="720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Various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Terminal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equipment</a:t>
            </a:r>
          </a:p>
        </p:txBody>
      </p:sp>
      <p:sp>
        <p:nvSpPr>
          <p:cNvPr id="182295" name="Rectangle 23"/>
          <p:cNvSpPr>
            <a:spLocks noChangeArrowheads="1"/>
          </p:cNvSpPr>
          <p:nvPr/>
        </p:nvSpPr>
        <p:spPr bwMode="auto">
          <a:xfrm>
            <a:off x="5940425" y="5229225"/>
            <a:ext cx="1295400" cy="72072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Network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tx1"/>
                </a:solidFill>
                <a:latin typeface="Arial" pitchFamily="34" charset="0"/>
              </a:rPr>
              <a:t>adapter</a:t>
            </a:r>
          </a:p>
        </p:txBody>
      </p:sp>
      <p:sp>
        <p:nvSpPr>
          <p:cNvPr id="182296" name="Line 24"/>
          <p:cNvSpPr>
            <a:spLocks noChangeShapeType="1"/>
          </p:cNvSpPr>
          <p:nvPr/>
        </p:nvSpPr>
        <p:spPr bwMode="auto">
          <a:xfrm>
            <a:off x="971550" y="4724400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297" name="Line 25"/>
          <p:cNvSpPr>
            <a:spLocks noChangeShapeType="1"/>
          </p:cNvSpPr>
          <p:nvPr/>
        </p:nvSpPr>
        <p:spPr bwMode="auto">
          <a:xfrm>
            <a:off x="2339975" y="4724400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298" name="Line 26"/>
          <p:cNvSpPr>
            <a:spLocks noChangeShapeType="1"/>
          </p:cNvSpPr>
          <p:nvPr/>
        </p:nvSpPr>
        <p:spPr bwMode="auto">
          <a:xfrm>
            <a:off x="3779838" y="4724400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299" name="Line 27"/>
          <p:cNvSpPr>
            <a:spLocks noChangeShapeType="1"/>
          </p:cNvSpPr>
          <p:nvPr/>
        </p:nvSpPr>
        <p:spPr bwMode="auto">
          <a:xfrm>
            <a:off x="5148263" y="4724400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00" name="Line 28"/>
          <p:cNvSpPr>
            <a:spLocks noChangeShapeType="1"/>
          </p:cNvSpPr>
          <p:nvPr/>
        </p:nvSpPr>
        <p:spPr bwMode="auto">
          <a:xfrm>
            <a:off x="6588125" y="4724400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stealth" w="lg" len="lg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01" name="Line 29"/>
          <p:cNvSpPr>
            <a:spLocks noChangeShapeType="1"/>
          </p:cNvSpPr>
          <p:nvPr/>
        </p:nvSpPr>
        <p:spPr bwMode="auto">
          <a:xfrm>
            <a:off x="971550" y="1052513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02" name="Line 30"/>
          <p:cNvSpPr>
            <a:spLocks noChangeShapeType="1"/>
          </p:cNvSpPr>
          <p:nvPr/>
        </p:nvSpPr>
        <p:spPr bwMode="auto">
          <a:xfrm>
            <a:off x="2339975" y="1052513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03" name="Line 31"/>
          <p:cNvSpPr>
            <a:spLocks noChangeShapeType="1"/>
          </p:cNvSpPr>
          <p:nvPr/>
        </p:nvSpPr>
        <p:spPr bwMode="auto">
          <a:xfrm>
            <a:off x="3779838" y="1052513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04" name="Line 32"/>
          <p:cNvSpPr>
            <a:spLocks noChangeShapeType="1"/>
          </p:cNvSpPr>
          <p:nvPr/>
        </p:nvSpPr>
        <p:spPr bwMode="auto">
          <a:xfrm>
            <a:off x="5148263" y="1052513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05" name="Line 33"/>
          <p:cNvSpPr>
            <a:spLocks noChangeShapeType="1"/>
          </p:cNvSpPr>
          <p:nvPr/>
        </p:nvSpPr>
        <p:spPr bwMode="auto">
          <a:xfrm>
            <a:off x="6588125" y="1052513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06" name="Line 34"/>
          <p:cNvSpPr>
            <a:spLocks noChangeShapeType="1"/>
          </p:cNvSpPr>
          <p:nvPr/>
        </p:nvSpPr>
        <p:spPr bwMode="auto">
          <a:xfrm flipH="1">
            <a:off x="7235825" y="62071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07" name="Line 35"/>
          <p:cNvSpPr>
            <a:spLocks noChangeShapeType="1"/>
          </p:cNvSpPr>
          <p:nvPr/>
        </p:nvSpPr>
        <p:spPr bwMode="auto">
          <a:xfrm flipH="1">
            <a:off x="7235825" y="2205038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08" name="Line 36"/>
          <p:cNvSpPr>
            <a:spLocks noChangeShapeType="1"/>
          </p:cNvSpPr>
          <p:nvPr/>
        </p:nvSpPr>
        <p:spPr bwMode="auto">
          <a:xfrm flipH="1">
            <a:off x="7235825" y="2852738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09" name="Line 37"/>
          <p:cNvSpPr>
            <a:spLocks noChangeShapeType="1"/>
          </p:cNvSpPr>
          <p:nvPr/>
        </p:nvSpPr>
        <p:spPr bwMode="auto">
          <a:xfrm flipH="1">
            <a:off x="7235825" y="3500438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10" name="Line 38"/>
          <p:cNvSpPr>
            <a:spLocks noChangeShapeType="1"/>
          </p:cNvSpPr>
          <p:nvPr/>
        </p:nvSpPr>
        <p:spPr bwMode="auto">
          <a:xfrm flipH="1">
            <a:off x="7235825" y="4292600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11" name="Line 39"/>
          <p:cNvSpPr>
            <a:spLocks noChangeShapeType="1"/>
          </p:cNvSpPr>
          <p:nvPr/>
        </p:nvSpPr>
        <p:spPr bwMode="auto">
          <a:xfrm flipH="1">
            <a:off x="7235825" y="5516563"/>
            <a:ext cx="360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12" name="Text Box 40"/>
          <p:cNvSpPr txBox="1">
            <a:spLocks noChangeArrowheads="1"/>
          </p:cNvSpPr>
          <p:nvPr/>
        </p:nvSpPr>
        <p:spPr bwMode="auto">
          <a:xfrm>
            <a:off x="7667625" y="5373688"/>
            <a:ext cx="10080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Hardware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7596188" y="4005263"/>
            <a:ext cx="1079500" cy="552450"/>
            <a:chOff x="6010" y="2931"/>
            <a:chExt cx="680" cy="348"/>
          </a:xfrm>
        </p:grpSpPr>
        <p:sp>
          <p:nvSpPr>
            <p:cNvPr id="182313" name="Text Box 41"/>
            <p:cNvSpPr txBox="1">
              <a:spLocks noChangeArrowheads="1"/>
            </p:cNvSpPr>
            <p:nvPr/>
          </p:nvSpPr>
          <p:spPr bwMode="auto">
            <a:xfrm>
              <a:off x="6010" y="2931"/>
              <a:ext cx="63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Hardware</a:t>
              </a:r>
            </a:p>
          </p:txBody>
        </p:sp>
        <p:sp>
          <p:nvSpPr>
            <p:cNvPr id="182314" name="Text Box 42"/>
            <p:cNvSpPr txBox="1">
              <a:spLocks noChangeArrowheads="1"/>
            </p:cNvSpPr>
            <p:nvPr/>
          </p:nvSpPr>
          <p:spPr bwMode="auto">
            <a:xfrm>
              <a:off x="6055" y="3067"/>
              <a:ext cx="63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Support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7524750" y="3236913"/>
            <a:ext cx="1079500" cy="552450"/>
            <a:chOff x="6010" y="2931"/>
            <a:chExt cx="680" cy="348"/>
          </a:xfrm>
        </p:grpSpPr>
        <p:sp>
          <p:nvSpPr>
            <p:cNvPr id="182318" name="Text Box 46"/>
            <p:cNvSpPr txBox="1">
              <a:spLocks noChangeArrowheads="1"/>
            </p:cNvSpPr>
            <p:nvPr/>
          </p:nvSpPr>
          <p:spPr bwMode="auto">
            <a:xfrm>
              <a:off x="6010" y="2931"/>
              <a:ext cx="63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Software</a:t>
              </a:r>
            </a:p>
          </p:txBody>
        </p:sp>
        <p:sp>
          <p:nvSpPr>
            <p:cNvPr id="182319" name="Text Box 47"/>
            <p:cNvSpPr txBox="1">
              <a:spLocks noChangeArrowheads="1"/>
            </p:cNvSpPr>
            <p:nvPr/>
          </p:nvSpPr>
          <p:spPr bwMode="auto">
            <a:xfrm>
              <a:off x="6055" y="3067"/>
              <a:ext cx="63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Support</a:t>
              </a:r>
            </a:p>
          </p:txBody>
        </p:sp>
      </p:grpSp>
      <p:sp>
        <p:nvSpPr>
          <p:cNvPr id="182320" name="Text Box 48"/>
          <p:cNvSpPr txBox="1">
            <a:spLocks noChangeArrowheads="1"/>
          </p:cNvSpPr>
          <p:nvPr/>
        </p:nvSpPr>
        <p:spPr bwMode="auto">
          <a:xfrm>
            <a:off x="7667625" y="476250"/>
            <a:ext cx="11525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User space</a:t>
            </a:r>
          </a:p>
        </p:txBody>
      </p:sp>
      <p:sp>
        <p:nvSpPr>
          <p:cNvPr id="182321" name="Text Box 49"/>
          <p:cNvSpPr txBox="1">
            <a:spLocks noChangeArrowheads="1"/>
          </p:cNvSpPr>
          <p:nvPr/>
        </p:nvSpPr>
        <p:spPr bwMode="auto">
          <a:xfrm>
            <a:off x="7596188" y="1412875"/>
            <a:ext cx="14398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Linux-Kernel</a:t>
            </a:r>
          </a:p>
        </p:txBody>
      </p:sp>
      <p:sp>
        <p:nvSpPr>
          <p:cNvPr id="182322" name="Text Box 50"/>
          <p:cNvSpPr txBox="1">
            <a:spLocks noChangeArrowheads="1"/>
          </p:cNvSpPr>
          <p:nvPr/>
        </p:nvSpPr>
        <p:spPr bwMode="auto">
          <a:xfrm>
            <a:off x="3203575" y="1196975"/>
            <a:ext cx="12239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System calls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1835150" y="2565400"/>
            <a:ext cx="1079500" cy="552450"/>
            <a:chOff x="6010" y="2931"/>
            <a:chExt cx="680" cy="348"/>
          </a:xfrm>
        </p:grpSpPr>
        <p:sp>
          <p:nvSpPr>
            <p:cNvPr id="182324" name="Text Box 52"/>
            <p:cNvSpPr txBox="1">
              <a:spLocks noChangeArrowheads="1"/>
            </p:cNvSpPr>
            <p:nvPr/>
          </p:nvSpPr>
          <p:spPr bwMode="auto">
            <a:xfrm>
              <a:off x="6010" y="2931"/>
              <a:ext cx="63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Virtual</a:t>
              </a:r>
            </a:p>
          </p:txBody>
        </p:sp>
        <p:sp>
          <p:nvSpPr>
            <p:cNvPr id="182325" name="Text Box 53"/>
            <p:cNvSpPr txBox="1">
              <a:spLocks noChangeArrowheads="1"/>
            </p:cNvSpPr>
            <p:nvPr/>
          </p:nvSpPr>
          <p:spPr bwMode="auto">
            <a:xfrm>
              <a:off x="6055" y="3067"/>
              <a:ext cx="635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memory</a:t>
              </a:r>
            </a:p>
          </p:txBody>
        </p:sp>
      </p:grpSp>
      <p:sp>
        <p:nvSpPr>
          <p:cNvPr id="182327" name="Text Box 55"/>
          <p:cNvSpPr txBox="1">
            <a:spLocks noChangeArrowheads="1"/>
          </p:cNvSpPr>
          <p:nvPr/>
        </p:nvSpPr>
        <p:spPr bwMode="auto">
          <a:xfrm>
            <a:off x="3276600" y="2565400"/>
            <a:ext cx="10080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Files,</a:t>
            </a:r>
          </a:p>
        </p:txBody>
      </p:sp>
      <p:sp>
        <p:nvSpPr>
          <p:cNvPr id="182328" name="Text Box 56"/>
          <p:cNvSpPr txBox="1">
            <a:spLocks noChangeArrowheads="1"/>
          </p:cNvSpPr>
          <p:nvPr/>
        </p:nvSpPr>
        <p:spPr bwMode="auto">
          <a:xfrm>
            <a:off x="3348038" y="2781300"/>
            <a:ext cx="11525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directories</a:t>
            </a:r>
          </a:p>
        </p:txBody>
      </p: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4500563" y="2565400"/>
            <a:ext cx="1512887" cy="552450"/>
            <a:chOff x="5919" y="2704"/>
            <a:chExt cx="953" cy="348"/>
          </a:xfrm>
        </p:grpSpPr>
        <p:sp>
          <p:nvSpPr>
            <p:cNvPr id="182330" name="Text Box 58"/>
            <p:cNvSpPr txBox="1">
              <a:spLocks noChangeArrowheads="1"/>
            </p:cNvSpPr>
            <p:nvPr/>
          </p:nvSpPr>
          <p:spPr bwMode="auto">
            <a:xfrm>
              <a:off x="5919" y="2704"/>
              <a:ext cx="95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Device access,</a:t>
              </a:r>
            </a:p>
          </p:txBody>
        </p:sp>
        <p:sp>
          <p:nvSpPr>
            <p:cNvPr id="182331" name="Text Box 59"/>
            <p:cNvSpPr txBox="1">
              <a:spLocks noChangeArrowheads="1"/>
            </p:cNvSpPr>
            <p:nvPr/>
          </p:nvSpPr>
          <p:spPr bwMode="auto">
            <a:xfrm>
              <a:off x="5964" y="2840"/>
              <a:ext cx="86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terminals</a:t>
              </a: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5795963" y="2565400"/>
            <a:ext cx="1512887" cy="552450"/>
            <a:chOff x="5919" y="2704"/>
            <a:chExt cx="953" cy="348"/>
          </a:xfrm>
        </p:grpSpPr>
        <p:sp>
          <p:nvSpPr>
            <p:cNvPr id="182334" name="Text Box 62"/>
            <p:cNvSpPr txBox="1">
              <a:spLocks noChangeArrowheads="1"/>
            </p:cNvSpPr>
            <p:nvPr/>
          </p:nvSpPr>
          <p:spPr bwMode="auto">
            <a:xfrm>
              <a:off x="5919" y="2704"/>
              <a:ext cx="953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Network</a:t>
              </a:r>
            </a:p>
          </p:txBody>
        </p:sp>
        <p:sp>
          <p:nvSpPr>
            <p:cNvPr id="182335" name="Text Box 63"/>
            <p:cNvSpPr txBox="1">
              <a:spLocks noChangeArrowheads="1"/>
            </p:cNvSpPr>
            <p:nvPr/>
          </p:nvSpPr>
          <p:spPr bwMode="auto">
            <a:xfrm>
              <a:off x="5964" y="2840"/>
              <a:ext cx="862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600">
                  <a:solidFill>
                    <a:schemeClr val="tx1"/>
                  </a:solidFill>
                </a:rPr>
                <a:t>Functionality</a:t>
              </a:r>
            </a:p>
          </p:txBody>
        </p:sp>
      </p:grpSp>
      <p:sp>
        <p:nvSpPr>
          <p:cNvPr id="182336" name="Text Box 64"/>
          <p:cNvSpPr txBox="1">
            <a:spLocks noChangeArrowheads="1"/>
          </p:cNvSpPr>
          <p:nvPr/>
        </p:nvSpPr>
        <p:spPr bwMode="auto">
          <a:xfrm>
            <a:off x="250825" y="2708275"/>
            <a:ext cx="140493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Multitasking</a:t>
            </a:r>
          </a:p>
        </p:txBody>
      </p:sp>
      <p:sp>
        <p:nvSpPr>
          <p:cNvPr id="182337" name="Rectangle 65"/>
          <p:cNvSpPr>
            <a:spLocks noChangeArrowheads="1"/>
          </p:cNvSpPr>
          <p:nvPr/>
        </p:nvSpPr>
        <p:spPr bwMode="auto">
          <a:xfrm>
            <a:off x="539750" y="981075"/>
            <a:ext cx="9144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2339" name="Text Box 67"/>
          <p:cNvSpPr txBox="1">
            <a:spLocks noChangeArrowheads="1"/>
          </p:cNvSpPr>
          <p:nvPr/>
        </p:nvSpPr>
        <p:spPr bwMode="auto">
          <a:xfrm>
            <a:off x="7561263" y="2660650"/>
            <a:ext cx="13319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Functionality</a:t>
            </a:r>
          </a:p>
        </p:txBody>
      </p:sp>
      <p:sp>
        <p:nvSpPr>
          <p:cNvPr id="182340" name="Text Box 68"/>
          <p:cNvSpPr txBox="1">
            <a:spLocks noChangeArrowheads="1"/>
          </p:cNvSpPr>
          <p:nvPr/>
        </p:nvSpPr>
        <p:spPr bwMode="auto">
          <a:xfrm>
            <a:off x="7524750" y="2012950"/>
            <a:ext cx="12255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802" name="Group 2"/>
          <p:cNvGraphicFramePr>
            <a:graphicFrameLocks noGrp="1"/>
          </p:cNvGraphicFramePr>
          <p:nvPr>
            <p:ph/>
          </p:nvPr>
        </p:nvGraphicFramePr>
        <p:xfrm>
          <a:off x="250825" y="404813"/>
          <a:ext cx="8713788" cy="5486400"/>
        </p:xfrm>
        <a:graphic>
          <a:graphicData uri="http://schemas.openxmlformats.org/drawingml/2006/table">
            <a:tbl>
              <a:tblPr/>
              <a:tblGrid>
                <a:gridCol w="3544888"/>
                <a:gridCol w="5168900"/>
              </a:tblGrid>
              <a:tr h="446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Functionality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Functions for Dynamic Registration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Character devices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(un)register_chrdev(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Block devices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(un)register_blkdev(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Binary formats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(un)register_binfmt(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File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(un)register_filesystem(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Serial interfaces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(un)register_serial(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Network adapters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(un)register_netdev(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Layer-3 protocols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dev_add_pack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 ), </a:t>
                      </a:r>
                      <a:r>
                        <a:rPr kumimoji="1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dev_remove_pack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Layer-4 protocols (TCP/IP)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inet_add_protocol( ), inet_del_protocol(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Console drivers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tty_(un)register_driver(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Symbol tables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(un)register_symtab(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Modules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init_module( ), cleanup_module(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2843" name="Rectangle 43"/>
          <p:cNvSpPr>
            <a:spLocks noChangeArrowheads="1"/>
          </p:cNvSpPr>
          <p:nvPr/>
        </p:nvSpPr>
        <p:spPr bwMode="auto">
          <a:xfrm>
            <a:off x="971550" y="6172200"/>
            <a:ext cx="70294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Table 2-1. Interfaces in the Linux kernel to embed new functionalities.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r>
              <a:rPr lang="en-US" altLang="zh-CN" sz="4000" b="1"/>
              <a:t>Device Drivers</a:t>
            </a:r>
            <a:r>
              <a:rPr lang="en-US" altLang="zh-CN" sz="4000"/>
              <a:t> 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77225" cy="5184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In UNIX, physical devices are hidden from the user and accessible only over the file system.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Device drivers in the form of modules can be added or removed in Linux at any time</a:t>
            </a:r>
            <a:r>
              <a:rPr lang="en-US" altLang="zh-CN" sz="2400"/>
              <a:t>.</a:t>
            </a:r>
          </a:p>
          <a:p>
            <a:pPr>
              <a:lnSpc>
                <a:spcPct val="80000"/>
              </a:lnSpc>
            </a:pPr>
            <a:r>
              <a:rPr kumimoji="0" lang="en-US" altLang="zh-CN" sz="2400"/>
              <a:t>Device number: 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/>
              <a:t>The </a:t>
            </a:r>
            <a:r>
              <a:rPr kumimoji="0" lang="en-US" altLang="zh-CN" sz="2000">
                <a:solidFill>
                  <a:schemeClr val="accent2"/>
                </a:solidFill>
              </a:rPr>
              <a:t>major number</a:t>
            </a:r>
            <a:r>
              <a:rPr kumimoji="0" lang="en-US" altLang="zh-CN" sz="2000"/>
              <a:t> identifies the driver of a device. 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/>
              <a:t>The </a:t>
            </a:r>
            <a:r>
              <a:rPr kumimoji="0" lang="en-US" altLang="zh-CN" sz="2000">
                <a:solidFill>
                  <a:schemeClr val="accent2"/>
                </a:solidFill>
              </a:rPr>
              <a:t>minor number</a:t>
            </a:r>
            <a:r>
              <a:rPr kumimoji="0" lang="en-US" altLang="zh-CN" sz="2000"/>
              <a:t> is used to distinguish different devices used by the same driver    </a:t>
            </a:r>
            <a:r>
              <a:rPr lang="en-US" altLang="zh-CN" sz="2000"/>
              <a:t> 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Linux differs between two types of physical devices 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Block-oriented devices: A block-oriented driver can be registered with the kernel function </a:t>
            </a:r>
            <a:r>
              <a:rPr lang="en-US" altLang="zh-CN" sz="2000">
                <a:solidFill>
                  <a:schemeClr val="accent2"/>
                </a:solidFill>
              </a:rPr>
              <a:t>register_blkdev()</a:t>
            </a:r>
            <a:r>
              <a:rPr lang="en-US" altLang="zh-CN" sz="2000"/>
              <a:t>. If the function was completed successfully, then the driver can be addressed by the returned major number. </a:t>
            </a:r>
          </a:p>
          <a:p>
            <a:pPr lvl="1">
              <a:lnSpc>
                <a:spcPct val="80000"/>
              </a:lnSpc>
            </a:pPr>
            <a:r>
              <a:rPr lang="en-US" altLang="zh-CN" sz="2000"/>
              <a:t>Character-oriented devices: normally accessed in sequential order; use </a:t>
            </a:r>
            <a:r>
              <a:rPr lang="en-US" altLang="zh-CN" sz="2000">
                <a:solidFill>
                  <a:schemeClr val="accent2"/>
                </a:solidFill>
              </a:rPr>
              <a:t>register_chrdev()</a:t>
            </a:r>
            <a:r>
              <a:rPr lang="en-US" altLang="zh-CN" sz="2000"/>
              <a:t> to register </a:t>
            </a:r>
          </a:p>
          <a:p>
            <a:pPr>
              <a:lnSpc>
                <a:spcPct val="80000"/>
              </a:lnSpc>
            </a:pPr>
            <a:r>
              <a:rPr lang="en-US" altLang="zh-CN" sz="2400"/>
              <a:t>The command </a:t>
            </a:r>
            <a:r>
              <a:rPr lang="en-US" altLang="zh-CN" sz="2400">
                <a:solidFill>
                  <a:schemeClr val="accent2"/>
                </a:solidFill>
              </a:rPr>
              <a:t>mknod /dev/name typ major minor</a:t>
            </a:r>
            <a:r>
              <a:rPr lang="en-US" altLang="zh-CN" sz="2400"/>
              <a:t> : used to create an entry an entry in the /dev directory </a:t>
            </a:r>
          </a:p>
          <a:p>
            <a:pPr lvl="1">
              <a:lnSpc>
                <a:spcPct val="80000"/>
              </a:lnSpc>
            </a:pPr>
            <a:endParaRPr lang="en-US" altLang="zh-CN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0350"/>
            <a:ext cx="7772400" cy="6121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struct file_operations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       struct module     *owner;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       int               (*lssek) (file, offset, origin);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       int               (*read) (file, buffer, count, pos);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       int               (*write) (file, buffer, count, pos);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       int               (*readdir) (file, dir);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       int               (*poll) (file, poll_table);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       int               (*ioctl) (inode, file, cmd, unsigned arg);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   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       int               (*open) (inode, file);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       int               (*release) (inode, file);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   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/>
          </a:p>
        </p:txBody>
      </p:sp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1042988" y="6218238"/>
            <a:ext cx="62658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Figure 2-8. File operations on a device driver.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720725"/>
          </a:xfrm>
        </p:spPr>
        <p:txBody>
          <a:bodyPr/>
          <a:lstStyle/>
          <a:p>
            <a:r>
              <a:rPr lang="en-US" altLang="zh-CN" sz="4000" b="1"/>
              <a:t>Device Drivers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899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 driver is addressed over a virtual file in UNIX 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owner</a:t>
            </a:r>
            <a:r>
              <a:rPr lang="en-US" altLang="zh-CN" sz="2400"/>
              <a:t> refers to the module implemented by the driver (for a module-based driver); 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lseek()</a:t>
            </a:r>
            <a:r>
              <a:rPr lang="en-US" altLang="zh-CN" sz="2400"/>
              <a:t> sets the position pointer in a file. 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read()</a:t>
            </a:r>
            <a:r>
              <a:rPr lang="en-US" altLang="zh-CN" sz="2400"/>
              <a:t> transfers data from the driver to the user address space. 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write()</a:t>
            </a:r>
            <a:r>
              <a:rPr lang="en-US" altLang="zh-CN" sz="2400"/>
              <a:t> is used to transfer data from the user address space to the kernel address space 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ioctl()</a:t>
            </a:r>
            <a:r>
              <a:rPr lang="en-US" altLang="zh-CN" sz="2400"/>
              <a:t> is used to set certain parameters of a driver or device. 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>
                <a:solidFill>
                  <a:schemeClr val="accent2"/>
                </a:solidFill>
              </a:rPr>
              <a:t>open()</a:t>
            </a:r>
            <a:r>
              <a:rPr lang="en-US" altLang="zh-CN" sz="2400"/>
              <a:t> and </a:t>
            </a:r>
            <a:r>
              <a:rPr lang="en-US" altLang="zh-CN" sz="2400" b="1">
                <a:solidFill>
                  <a:schemeClr val="accent2"/>
                </a:solidFill>
              </a:rPr>
              <a:t>close()</a:t>
            </a:r>
            <a:r>
              <a:rPr lang="en-US" altLang="zh-CN" sz="2400"/>
              <a:t> are used to prepare (or postedit) a driver for subsequent (or completed) commands.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-36513" y="5975350"/>
            <a:ext cx="9315451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b="1" i="0">
                <a:solidFill>
                  <a:schemeClr val="tx1"/>
                </a:solidFill>
                <a:latin typeface="Arial" pitchFamily="34" charset="0"/>
              </a:rPr>
              <a:t>Figure 4-1. Structure of socket buffers (struct sk_buff) with packet storage locations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179388" y="549275"/>
            <a:ext cx="8713787" cy="4752975"/>
            <a:chOff x="113" y="346"/>
            <a:chExt cx="5489" cy="2994"/>
          </a:xfrm>
        </p:grpSpPr>
        <p:sp>
          <p:nvSpPr>
            <p:cNvPr id="409606" name="Rectangle 6"/>
            <p:cNvSpPr>
              <a:spLocks noChangeArrowheads="1"/>
            </p:cNvSpPr>
            <p:nvPr/>
          </p:nvSpPr>
          <p:spPr bwMode="auto">
            <a:xfrm>
              <a:off x="295" y="346"/>
              <a:ext cx="1315" cy="31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</a:rPr>
                <a:t>sk_buff_head</a:t>
              </a:r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2064" y="572"/>
              <a:ext cx="1315" cy="2723"/>
              <a:chOff x="2064" y="572"/>
              <a:chExt cx="1315" cy="2723"/>
            </a:xfrm>
          </p:grpSpPr>
          <p:sp>
            <p:nvSpPr>
              <p:cNvPr id="409608" name="Rectangle 8"/>
              <p:cNvSpPr>
                <a:spLocks noChangeArrowheads="1"/>
              </p:cNvSpPr>
              <p:nvPr/>
            </p:nvSpPr>
            <p:spPr bwMode="auto">
              <a:xfrm>
                <a:off x="2064" y="572"/>
                <a:ext cx="1315" cy="182"/>
              </a:xfrm>
              <a:prstGeom prst="rect">
                <a:avLst/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2000" b="1" i="0">
                    <a:solidFill>
                      <a:schemeClr val="tx1"/>
                    </a:solidFill>
                  </a:rPr>
                  <a:t>next</a:t>
                </a:r>
              </a:p>
            </p:txBody>
          </p:sp>
          <p:grpSp>
            <p:nvGrpSpPr>
              <p:cNvPr id="4" name="Group 24"/>
              <p:cNvGrpSpPr>
                <a:grpSpLocks/>
              </p:cNvGrpSpPr>
              <p:nvPr/>
            </p:nvGrpSpPr>
            <p:grpSpPr bwMode="auto">
              <a:xfrm>
                <a:off x="2064" y="754"/>
                <a:ext cx="1315" cy="2541"/>
                <a:chOff x="703" y="1298"/>
                <a:chExt cx="1315" cy="2541"/>
              </a:xfrm>
            </p:grpSpPr>
            <p:sp>
              <p:nvSpPr>
                <p:cNvPr id="409609" name="Rectangle 9"/>
                <p:cNvSpPr>
                  <a:spLocks noChangeArrowheads="1"/>
                </p:cNvSpPr>
                <p:nvPr/>
              </p:nvSpPr>
              <p:spPr bwMode="auto">
                <a:xfrm>
                  <a:off x="703" y="1298"/>
                  <a:ext cx="1315" cy="1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b="1" i="0">
                      <a:solidFill>
                        <a:schemeClr val="tx1"/>
                      </a:solidFill>
                    </a:rPr>
                    <a:t>prev</a:t>
                  </a:r>
                </a:p>
              </p:txBody>
            </p:sp>
            <p:sp>
              <p:nvSpPr>
                <p:cNvPr id="409611" name="Rectangle 11"/>
                <p:cNvSpPr>
                  <a:spLocks noChangeArrowheads="1"/>
                </p:cNvSpPr>
                <p:nvPr/>
              </p:nvSpPr>
              <p:spPr bwMode="auto">
                <a:xfrm>
                  <a:off x="703" y="1480"/>
                  <a:ext cx="1315" cy="1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b="1" i="0">
                      <a:solidFill>
                        <a:schemeClr val="tx1"/>
                      </a:solidFill>
                    </a:rPr>
                    <a:t>list</a:t>
                  </a:r>
                </a:p>
              </p:txBody>
            </p:sp>
            <p:sp>
              <p:nvSpPr>
                <p:cNvPr id="409612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" y="1661"/>
                  <a:ext cx="1315" cy="1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b="1" i="0">
                      <a:solidFill>
                        <a:schemeClr val="tx1"/>
                      </a:solidFill>
                    </a:rPr>
                    <a:t>stamp</a:t>
                  </a:r>
                </a:p>
              </p:txBody>
            </p:sp>
            <p:sp>
              <p:nvSpPr>
                <p:cNvPr id="409613" name="Rectangle 13"/>
                <p:cNvSpPr>
                  <a:spLocks noChangeArrowheads="1"/>
                </p:cNvSpPr>
                <p:nvPr/>
              </p:nvSpPr>
              <p:spPr bwMode="auto">
                <a:xfrm>
                  <a:off x="703" y="1842"/>
                  <a:ext cx="1315" cy="1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b="1" i="0">
                      <a:solidFill>
                        <a:schemeClr val="tx1"/>
                      </a:solidFill>
                    </a:rPr>
                    <a:t>dev</a:t>
                  </a:r>
                </a:p>
              </p:txBody>
            </p:sp>
            <p:sp>
              <p:nvSpPr>
                <p:cNvPr id="409614" name="Rectangle 14"/>
                <p:cNvSpPr>
                  <a:spLocks noChangeArrowheads="1"/>
                </p:cNvSpPr>
                <p:nvPr/>
              </p:nvSpPr>
              <p:spPr bwMode="auto">
                <a:xfrm>
                  <a:off x="703" y="2024"/>
                  <a:ext cx="1315" cy="1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b="1" i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409615" name="Rectangle 15"/>
                <p:cNvSpPr>
                  <a:spLocks noChangeArrowheads="1"/>
                </p:cNvSpPr>
                <p:nvPr/>
              </p:nvSpPr>
              <p:spPr bwMode="auto">
                <a:xfrm>
                  <a:off x="703" y="2205"/>
                  <a:ext cx="1315" cy="1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b="1" i="0">
                      <a:solidFill>
                        <a:schemeClr val="tx1"/>
                      </a:solidFill>
                    </a:rPr>
                    <a:t>nh</a:t>
                  </a:r>
                </a:p>
              </p:txBody>
            </p:sp>
            <p:sp>
              <p:nvSpPr>
                <p:cNvPr id="409616" name="Rectangle 16"/>
                <p:cNvSpPr>
                  <a:spLocks noChangeArrowheads="1"/>
                </p:cNvSpPr>
                <p:nvPr/>
              </p:nvSpPr>
              <p:spPr bwMode="auto">
                <a:xfrm>
                  <a:off x="703" y="2387"/>
                  <a:ext cx="1315" cy="1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b="1" i="0">
                      <a:solidFill>
                        <a:schemeClr val="tx1"/>
                      </a:solidFill>
                    </a:rPr>
                    <a:t>mac</a:t>
                  </a:r>
                </a:p>
              </p:txBody>
            </p:sp>
            <p:sp>
              <p:nvSpPr>
                <p:cNvPr id="409617" name="Rectangle 17"/>
                <p:cNvSpPr>
                  <a:spLocks noChangeArrowheads="1"/>
                </p:cNvSpPr>
                <p:nvPr/>
              </p:nvSpPr>
              <p:spPr bwMode="auto">
                <a:xfrm>
                  <a:off x="703" y="2568"/>
                  <a:ext cx="1315" cy="1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b="1" i="0">
                      <a:solidFill>
                        <a:schemeClr val="tx1"/>
                      </a:solidFill>
                    </a:rPr>
                    <a:t>dst</a:t>
                  </a:r>
                </a:p>
              </p:txBody>
            </p:sp>
            <p:sp>
              <p:nvSpPr>
                <p:cNvPr id="409618" name="Rectangle 18"/>
                <p:cNvSpPr>
                  <a:spLocks noChangeArrowheads="1"/>
                </p:cNvSpPr>
                <p:nvPr/>
              </p:nvSpPr>
              <p:spPr bwMode="auto">
                <a:xfrm>
                  <a:off x="703" y="2750"/>
                  <a:ext cx="1315" cy="1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b="1" i="0">
                      <a:solidFill>
                        <a:schemeClr val="tx1"/>
                      </a:solidFill>
                    </a:rPr>
                    <a:t>len</a:t>
                  </a:r>
                </a:p>
              </p:txBody>
            </p:sp>
            <p:sp>
              <p:nvSpPr>
                <p:cNvPr id="409619" name="Rectangle 19"/>
                <p:cNvSpPr>
                  <a:spLocks noChangeArrowheads="1"/>
                </p:cNvSpPr>
                <p:nvPr/>
              </p:nvSpPr>
              <p:spPr bwMode="auto">
                <a:xfrm>
                  <a:off x="703" y="2931"/>
                  <a:ext cx="1315" cy="182"/>
                </a:xfrm>
                <a:prstGeom prst="rect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b="1" i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409620" name="Rectangle 20"/>
                <p:cNvSpPr>
                  <a:spLocks noChangeArrowheads="1"/>
                </p:cNvSpPr>
                <p:nvPr/>
              </p:nvSpPr>
              <p:spPr bwMode="auto">
                <a:xfrm>
                  <a:off x="703" y="3113"/>
                  <a:ext cx="1315" cy="1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b="1" i="0">
                      <a:solidFill>
                        <a:schemeClr val="tx1"/>
                      </a:solidFill>
                    </a:rPr>
                    <a:t>head</a:t>
                  </a:r>
                </a:p>
              </p:txBody>
            </p:sp>
            <p:sp>
              <p:nvSpPr>
                <p:cNvPr id="40962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3" y="3294"/>
                  <a:ext cx="1315" cy="1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b="1" i="0">
                      <a:solidFill>
                        <a:schemeClr val="tx1"/>
                      </a:solidFill>
                    </a:rPr>
                    <a:t>data</a:t>
                  </a:r>
                </a:p>
              </p:txBody>
            </p:sp>
            <p:sp>
              <p:nvSpPr>
                <p:cNvPr id="409622" name="Rectangle 22"/>
                <p:cNvSpPr>
                  <a:spLocks noChangeArrowheads="1"/>
                </p:cNvSpPr>
                <p:nvPr/>
              </p:nvSpPr>
              <p:spPr bwMode="auto">
                <a:xfrm>
                  <a:off x="703" y="3475"/>
                  <a:ext cx="1315" cy="1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b="1" i="0">
                      <a:solidFill>
                        <a:schemeClr val="tx1"/>
                      </a:solidFill>
                    </a:rPr>
                    <a:t>tail</a:t>
                  </a:r>
                </a:p>
              </p:txBody>
            </p:sp>
            <p:sp>
              <p:nvSpPr>
                <p:cNvPr id="409623" name="Rectangle 23"/>
                <p:cNvSpPr>
                  <a:spLocks noChangeArrowheads="1"/>
                </p:cNvSpPr>
                <p:nvPr/>
              </p:nvSpPr>
              <p:spPr bwMode="auto">
                <a:xfrm>
                  <a:off x="703" y="3657"/>
                  <a:ext cx="1315" cy="182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b="1" i="0">
                      <a:solidFill>
                        <a:schemeClr val="tx1"/>
                      </a:solidFill>
                    </a:rPr>
                    <a:t>end</a:t>
                  </a:r>
                </a:p>
              </p:txBody>
            </p:sp>
          </p:grpSp>
        </p:grpSp>
        <p:sp>
          <p:nvSpPr>
            <p:cNvPr id="409626" name="Rectangle 26"/>
            <p:cNvSpPr>
              <a:spLocks noChangeArrowheads="1"/>
            </p:cNvSpPr>
            <p:nvPr/>
          </p:nvSpPr>
          <p:spPr bwMode="auto">
            <a:xfrm>
              <a:off x="3923" y="572"/>
              <a:ext cx="1315" cy="31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</a:rPr>
                <a:t>sk_buff</a:t>
              </a:r>
            </a:p>
          </p:txBody>
        </p:sp>
        <p:sp>
          <p:nvSpPr>
            <p:cNvPr id="409627" name="Rectangle 27"/>
            <p:cNvSpPr>
              <a:spLocks noChangeArrowheads="1"/>
            </p:cNvSpPr>
            <p:nvPr/>
          </p:nvSpPr>
          <p:spPr bwMode="auto">
            <a:xfrm>
              <a:off x="3923" y="1207"/>
              <a:ext cx="1315" cy="317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</a:rPr>
                <a:t>net_device</a:t>
              </a:r>
            </a:p>
          </p:txBody>
        </p:sp>
        <p:grpSp>
          <p:nvGrpSpPr>
            <p:cNvPr id="5" name="Group 47"/>
            <p:cNvGrpSpPr>
              <a:grpSpLocks/>
            </p:cNvGrpSpPr>
            <p:nvPr/>
          </p:nvGrpSpPr>
          <p:grpSpPr bwMode="auto">
            <a:xfrm>
              <a:off x="4150" y="2069"/>
              <a:ext cx="1315" cy="1271"/>
              <a:chOff x="5465" y="2205"/>
              <a:chExt cx="1315" cy="1271"/>
            </a:xfrm>
          </p:grpSpPr>
          <p:sp>
            <p:nvSpPr>
              <p:cNvPr id="409631" name="Rectangle 31"/>
              <p:cNvSpPr>
                <a:spLocks noChangeArrowheads="1"/>
              </p:cNvSpPr>
              <p:nvPr/>
            </p:nvSpPr>
            <p:spPr bwMode="auto">
              <a:xfrm>
                <a:off x="5465" y="2205"/>
                <a:ext cx="1315" cy="182"/>
              </a:xfrm>
              <a:prstGeom prst="rect">
                <a:avLst/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endParaRPr lang="zh-CN" altLang="zh-CN" sz="1800" b="1" i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632" name="Rectangle 32"/>
              <p:cNvSpPr>
                <a:spLocks noChangeArrowheads="1"/>
              </p:cNvSpPr>
              <p:nvPr/>
            </p:nvSpPr>
            <p:spPr bwMode="auto">
              <a:xfrm>
                <a:off x="5465" y="2387"/>
                <a:ext cx="1315" cy="182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800" b="1" i="0">
                    <a:solidFill>
                      <a:schemeClr val="tx1"/>
                    </a:solidFill>
                  </a:rPr>
                  <a:t>MAC header</a:t>
                </a:r>
              </a:p>
            </p:txBody>
          </p:sp>
          <p:sp>
            <p:nvSpPr>
              <p:cNvPr id="409633" name="Rectangle 33"/>
              <p:cNvSpPr>
                <a:spLocks noChangeArrowheads="1"/>
              </p:cNvSpPr>
              <p:nvPr/>
            </p:nvSpPr>
            <p:spPr bwMode="auto">
              <a:xfrm>
                <a:off x="5465" y="2568"/>
                <a:ext cx="1315" cy="182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800" b="1" i="0">
                    <a:solidFill>
                      <a:schemeClr val="tx1"/>
                    </a:solidFill>
                  </a:rPr>
                  <a:t>IP header</a:t>
                </a:r>
              </a:p>
            </p:txBody>
          </p:sp>
          <p:sp>
            <p:nvSpPr>
              <p:cNvPr id="409634" name="Rectangle 34"/>
              <p:cNvSpPr>
                <a:spLocks noChangeArrowheads="1"/>
              </p:cNvSpPr>
              <p:nvPr/>
            </p:nvSpPr>
            <p:spPr bwMode="auto">
              <a:xfrm>
                <a:off x="5465" y="2749"/>
                <a:ext cx="1315" cy="182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800" b="1" i="0">
                    <a:solidFill>
                      <a:schemeClr val="tx1"/>
                    </a:solidFill>
                  </a:rPr>
                  <a:t>UDP header</a:t>
                </a:r>
              </a:p>
            </p:txBody>
          </p:sp>
          <p:sp>
            <p:nvSpPr>
              <p:cNvPr id="409635" name="Rectangle 35"/>
              <p:cNvSpPr>
                <a:spLocks noChangeArrowheads="1"/>
              </p:cNvSpPr>
              <p:nvPr/>
            </p:nvSpPr>
            <p:spPr bwMode="auto">
              <a:xfrm>
                <a:off x="5465" y="2931"/>
                <a:ext cx="1315" cy="182"/>
              </a:xfrm>
              <a:prstGeom prst="rect">
                <a:avLst/>
              </a:prstGeom>
              <a:solidFill>
                <a:srgbClr val="969696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800" b="1" i="0">
                    <a:solidFill>
                      <a:schemeClr val="tx1"/>
                    </a:solidFill>
                  </a:rPr>
                  <a:t>UDP data</a:t>
                </a:r>
              </a:p>
            </p:txBody>
          </p:sp>
          <p:sp>
            <p:nvSpPr>
              <p:cNvPr id="409637" name="Rectangle 37"/>
              <p:cNvSpPr>
                <a:spLocks noChangeArrowheads="1"/>
              </p:cNvSpPr>
              <p:nvPr/>
            </p:nvSpPr>
            <p:spPr bwMode="auto">
              <a:xfrm>
                <a:off x="5465" y="3294"/>
                <a:ext cx="1043" cy="182"/>
              </a:xfrm>
              <a:prstGeom prst="rect">
                <a:avLst/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r>
                  <a:rPr lang="en-US" altLang="zh-CN" sz="1800" b="1" i="0">
                    <a:solidFill>
                      <a:schemeClr val="tx1"/>
                    </a:solidFill>
                  </a:rPr>
                  <a:t>datarefp: 1</a:t>
                </a:r>
              </a:p>
            </p:txBody>
          </p:sp>
          <p:sp>
            <p:nvSpPr>
              <p:cNvPr id="409646" name="Rectangle 46"/>
              <p:cNvSpPr>
                <a:spLocks noChangeArrowheads="1"/>
              </p:cNvSpPr>
              <p:nvPr/>
            </p:nvSpPr>
            <p:spPr bwMode="auto">
              <a:xfrm>
                <a:off x="5465" y="3113"/>
                <a:ext cx="1315" cy="182"/>
              </a:xfrm>
              <a:prstGeom prst="rect">
                <a:avLst/>
              </a:prstGeom>
              <a:solidFill>
                <a:srgbClr val="EAEAEA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342900" indent="-342900" algn="ctr">
                  <a:buFontTx/>
                  <a:buNone/>
                </a:pPr>
                <a:endParaRPr lang="zh-CN" altLang="zh-CN" sz="1800" b="1" i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9648" name="Text Box 48"/>
            <p:cNvSpPr txBox="1">
              <a:spLocks noChangeArrowheads="1"/>
            </p:cNvSpPr>
            <p:nvPr/>
          </p:nvSpPr>
          <p:spPr bwMode="auto">
            <a:xfrm>
              <a:off x="2064" y="346"/>
              <a:ext cx="131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</a:rPr>
                <a:t>sk_buff</a:t>
              </a:r>
            </a:p>
          </p:txBody>
        </p:sp>
        <p:sp>
          <p:nvSpPr>
            <p:cNvPr id="409649" name="Text Box 49"/>
            <p:cNvSpPr txBox="1">
              <a:spLocks noChangeArrowheads="1"/>
            </p:cNvSpPr>
            <p:nvPr/>
          </p:nvSpPr>
          <p:spPr bwMode="auto">
            <a:xfrm>
              <a:off x="3923" y="1888"/>
              <a:ext cx="1678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  <a:buFontTx/>
                <a:buNone/>
              </a:pPr>
              <a:r>
                <a:rPr lang="en-US" altLang="zh-CN" sz="1800" b="1" i="0">
                  <a:solidFill>
                    <a:schemeClr val="tx1"/>
                  </a:solidFill>
                </a:rPr>
                <a:t>Packet data storage</a:t>
              </a:r>
            </a:p>
          </p:txBody>
        </p:sp>
        <p:sp>
          <p:nvSpPr>
            <p:cNvPr id="409650" name="Line 50"/>
            <p:cNvSpPr>
              <a:spLocks noChangeShapeType="1"/>
            </p:cNvSpPr>
            <p:nvPr/>
          </p:nvSpPr>
          <p:spPr bwMode="auto">
            <a:xfrm>
              <a:off x="3379" y="3249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1" name="Line 51"/>
            <p:cNvSpPr>
              <a:spLocks noChangeShapeType="1"/>
            </p:cNvSpPr>
            <p:nvPr/>
          </p:nvSpPr>
          <p:spPr bwMode="auto">
            <a:xfrm>
              <a:off x="3379" y="3022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2" name="Line 52"/>
            <p:cNvSpPr>
              <a:spLocks noChangeShapeType="1"/>
            </p:cNvSpPr>
            <p:nvPr/>
          </p:nvSpPr>
          <p:spPr bwMode="auto">
            <a:xfrm>
              <a:off x="3379" y="663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3" name="Line 53"/>
            <p:cNvSpPr>
              <a:spLocks noChangeShapeType="1"/>
            </p:cNvSpPr>
            <p:nvPr/>
          </p:nvSpPr>
          <p:spPr bwMode="auto">
            <a:xfrm flipH="1">
              <a:off x="3379" y="799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4" name="Line 54"/>
            <p:cNvSpPr>
              <a:spLocks noChangeShapeType="1"/>
            </p:cNvSpPr>
            <p:nvPr/>
          </p:nvSpPr>
          <p:spPr bwMode="auto">
            <a:xfrm>
              <a:off x="5216" y="663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5" name="Line 55"/>
            <p:cNvSpPr>
              <a:spLocks noChangeShapeType="1"/>
            </p:cNvSpPr>
            <p:nvPr/>
          </p:nvSpPr>
          <p:spPr bwMode="auto">
            <a:xfrm flipH="1">
              <a:off x="5216" y="799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6" name="Line 56"/>
            <p:cNvSpPr>
              <a:spLocks noChangeShapeType="1"/>
            </p:cNvSpPr>
            <p:nvPr/>
          </p:nvSpPr>
          <p:spPr bwMode="auto">
            <a:xfrm>
              <a:off x="3379" y="1389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7" name="Line 57"/>
            <p:cNvSpPr>
              <a:spLocks noChangeShapeType="1"/>
            </p:cNvSpPr>
            <p:nvPr/>
          </p:nvSpPr>
          <p:spPr bwMode="auto">
            <a:xfrm>
              <a:off x="3742" y="2069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8" name="Line 58"/>
            <p:cNvSpPr>
              <a:spLocks noChangeShapeType="1"/>
            </p:cNvSpPr>
            <p:nvPr/>
          </p:nvSpPr>
          <p:spPr bwMode="auto">
            <a:xfrm>
              <a:off x="3379" y="2659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59" name="Line 59"/>
            <p:cNvSpPr>
              <a:spLocks noChangeShapeType="1"/>
            </p:cNvSpPr>
            <p:nvPr/>
          </p:nvSpPr>
          <p:spPr bwMode="auto">
            <a:xfrm flipV="1">
              <a:off x="3742" y="2069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60" name="Line 60"/>
            <p:cNvSpPr>
              <a:spLocks noChangeShapeType="1"/>
            </p:cNvSpPr>
            <p:nvPr/>
          </p:nvSpPr>
          <p:spPr bwMode="auto">
            <a:xfrm>
              <a:off x="3833" y="2251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61" name="Line 61"/>
            <p:cNvSpPr>
              <a:spLocks noChangeShapeType="1"/>
            </p:cNvSpPr>
            <p:nvPr/>
          </p:nvSpPr>
          <p:spPr bwMode="auto">
            <a:xfrm flipV="1">
              <a:off x="3379" y="2840"/>
              <a:ext cx="45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62" name="Line 62"/>
            <p:cNvSpPr>
              <a:spLocks noChangeShapeType="1"/>
            </p:cNvSpPr>
            <p:nvPr/>
          </p:nvSpPr>
          <p:spPr bwMode="auto">
            <a:xfrm flipV="1">
              <a:off x="3833" y="2251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63" name="Line 63"/>
            <p:cNvSpPr>
              <a:spLocks noChangeShapeType="1"/>
            </p:cNvSpPr>
            <p:nvPr/>
          </p:nvSpPr>
          <p:spPr bwMode="auto">
            <a:xfrm>
              <a:off x="3923" y="261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64" name="Line 64"/>
            <p:cNvSpPr>
              <a:spLocks noChangeShapeType="1"/>
            </p:cNvSpPr>
            <p:nvPr/>
          </p:nvSpPr>
          <p:spPr bwMode="auto">
            <a:xfrm>
              <a:off x="3379" y="1616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65" name="Line 65"/>
            <p:cNvSpPr>
              <a:spLocks noChangeShapeType="1"/>
            </p:cNvSpPr>
            <p:nvPr/>
          </p:nvSpPr>
          <p:spPr bwMode="auto">
            <a:xfrm flipV="1">
              <a:off x="3923" y="1615"/>
              <a:ext cx="0" cy="9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66" name="Line 66"/>
            <p:cNvSpPr>
              <a:spLocks noChangeShapeType="1"/>
            </p:cNvSpPr>
            <p:nvPr/>
          </p:nvSpPr>
          <p:spPr bwMode="auto">
            <a:xfrm>
              <a:off x="3651" y="2432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67" name="Line 67"/>
            <p:cNvSpPr>
              <a:spLocks noChangeShapeType="1"/>
            </p:cNvSpPr>
            <p:nvPr/>
          </p:nvSpPr>
          <p:spPr bwMode="auto">
            <a:xfrm flipV="1">
              <a:off x="3651" y="1752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68" name="Line 68"/>
            <p:cNvSpPr>
              <a:spLocks noChangeShapeType="1"/>
            </p:cNvSpPr>
            <p:nvPr/>
          </p:nvSpPr>
          <p:spPr bwMode="auto">
            <a:xfrm>
              <a:off x="3379" y="1752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69" name="Line 69"/>
            <p:cNvSpPr>
              <a:spLocks noChangeShapeType="1"/>
            </p:cNvSpPr>
            <p:nvPr/>
          </p:nvSpPr>
          <p:spPr bwMode="auto">
            <a:xfrm>
              <a:off x="3379" y="1933"/>
              <a:ext cx="771" cy="31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70" name="Line 70"/>
            <p:cNvSpPr>
              <a:spLocks noChangeShapeType="1"/>
            </p:cNvSpPr>
            <p:nvPr/>
          </p:nvSpPr>
          <p:spPr bwMode="auto">
            <a:xfrm>
              <a:off x="1791" y="66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71" name="Line 71"/>
            <p:cNvSpPr>
              <a:spLocks noChangeShapeType="1"/>
            </p:cNvSpPr>
            <p:nvPr/>
          </p:nvSpPr>
          <p:spPr bwMode="auto">
            <a:xfrm flipV="1">
              <a:off x="1610" y="482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72" name="Line 72"/>
            <p:cNvSpPr>
              <a:spLocks noChangeShapeType="1"/>
            </p:cNvSpPr>
            <p:nvPr/>
          </p:nvSpPr>
          <p:spPr bwMode="auto">
            <a:xfrm flipV="1">
              <a:off x="1791" y="482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73" name="Line 73"/>
            <p:cNvSpPr>
              <a:spLocks noChangeShapeType="1"/>
            </p:cNvSpPr>
            <p:nvPr/>
          </p:nvSpPr>
          <p:spPr bwMode="auto">
            <a:xfrm>
              <a:off x="113" y="482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74" name="Line 74"/>
            <p:cNvSpPr>
              <a:spLocks noChangeShapeType="1"/>
            </p:cNvSpPr>
            <p:nvPr/>
          </p:nvSpPr>
          <p:spPr bwMode="auto">
            <a:xfrm flipV="1">
              <a:off x="113" y="482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75" name="Line 75"/>
            <p:cNvSpPr>
              <a:spLocks noChangeShapeType="1"/>
            </p:cNvSpPr>
            <p:nvPr/>
          </p:nvSpPr>
          <p:spPr bwMode="auto">
            <a:xfrm flipH="1" flipV="1">
              <a:off x="113" y="845"/>
              <a:ext cx="19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9676" name="Line 76"/>
            <p:cNvSpPr>
              <a:spLocks noChangeShapeType="1"/>
            </p:cNvSpPr>
            <p:nvPr/>
          </p:nvSpPr>
          <p:spPr bwMode="auto">
            <a:xfrm flipH="1" flipV="1">
              <a:off x="113" y="981"/>
              <a:ext cx="19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987675" y="3789363"/>
            <a:ext cx="358775" cy="431800"/>
            <a:chOff x="295" y="3657"/>
            <a:chExt cx="226" cy="272"/>
          </a:xfrm>
        </p:grpSpPr>
        <p:sp>
          <p:nvSpPr>
            <p:cNvPr id="485411" name="Line 35"/>
            <p:cNvSpPr>
              <a:spLocks noChangeShapeType="1"/>
            </p:cNvSpPr>
            <p:nvPr/>
          </p:nvSpPr>
          <p:spPr bwMode="auto">
            <a:xfrm>
              <a:off x="295" y="3657"/>
              <a:ext cx="226" cy="27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12" name="Line 36"/>
            <p:cNvSpPr>
              <a:spLocks noChangeShapeType="1"/>
            </p:cNvSpPr>
            <p:nvPr/>
          </p:nvSpPr>
          <p:spPr bwMode="auto">
            <a:xfrm flipH="1">
              <a:off x="295" y="3657"/>
              <a:ext cx="226" cy="27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1403350" y="6491288"/>
            <a:ext cx="573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i="0">
                <a:solidFill>
                  <a:schemeClr val="tx1"/>
                </a:solidFill>
                <a:latin typeface="Arial" pitchFamily="34" charset="0"/>
              </a:rPr>
              <a:t>Figure 5-1. The structure of a network device interface.</a:t>
            </a:r>
          </a:p>
        </p:txBody>
      </p:sp>
      <p:pic>
        <p:nvPicPr>
          <p:cNvPr id="48538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5229225"/>
            <a:ext cx="1554162" cy="990600"/>
          </a:xfrm>
          <a:prstGeom prst="rect">
            <a:avLst/>
          </a:prstGeom>
          <a:noFill/>
        </p:spPr>
      </p:pic>
      <p:sp>
        <p:nvSpPr>
          <p:cNvPr id="485388" name="Oval 12"/>
          <p:cNvSpPr>
            <a:spLocks noChangeArrowheads="1"/>
          </p:cNvSpPr>
          <p:nvPr/>
        </p:nvSpPr>
        <p:spPr bwMode="auto">
          <a:xfrm>
            <a:off x="611188" y="3429000"/>
            <a:ext cx="936625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net_</a:t>
            </a:r>
            <a:r>
              <a:rPr lang="en-US" altLang="zh-CN" sz="1800" i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485389" name="Oval 13"/>
          <p:cNvSpPr>
            <a:spLocks noChangeArrowheads="1"/>
          </p:cNvSpPr>
          <p:nvPr/>
        </p:nvSpPr>
        <p:spPr bwMode="auto">
          <a:xfrm>
            <a:off x="1835150" y="3429000"/>
            <a:ext cx="936625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net_</a:t>
            </a:r>
            <a:r>
              <a:rPr lang="en-US" altLang="zh-CN" sz="1800" i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485390" name="Oval 14"/>
          <p:cNvSpPr>
            <a:spLocks noChangeArrowheads="1"/>
          </p:cNvSpPr>
          <p:nvPr/>
        </p:nvSpPr>
        <p:spPr bwMode="auto">
          <a:xfrm>
            <a:off x="900113" y="4221163"/>
            <a:ext cx="1439862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net_</a:t>
            </a:r>
            <a:r>
              <a:rPr lang="en-US" altLang="zh-CN" sz="1800" i="0">
                <a:solidFill>
                  <a:schemeClr val="tx1"/>
                </a:solidFill>
              </a:rPr>
              <a:t>interrupt</a:t>
            </a:r>
          </a:p>
        </p:txBody>
      </p:sp>
      <p:sp>
        <p:nvSpPr>
          <p:cNvPr id="485391" name="Line 15"/>
          <p:cNvSpPr>
            <a:spLocks noChangeShapeType="1"/>
          </p:cNvSpPr>
          <p:nvPr/>
        </p:nvSpPr>
        <p:spPr bwMode="auto">
          <a:xfrm flipH="1" flipV="1">
            <a:off x="1042988" y="3860800"/>
            <a:ext cx="50482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392" name="Line 16"/>
          <p:cNvSpPr>
            <a:spLocks noChangeShapeType="1"/>
          </p:cNvSpPr>
          <p:nvPr/>
        </p:nvSpPr>
        <p:spPr bwMode="auto">
          <a:xfrm flipV="1">
            <a:off x="1547813" y="3860800"/>
            <a:ext cx="720725" cy="360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393" name="Line 17"/>
          <p:cNvSpPr>
            <a:spLocks noChangeShapeType="1"/>
          </p:cNvSpPr>
          <p:nvPr/>
        </p:nvSpPr>
        <p:spPr bwMode="auto">
          <a:xfrm flipH="1" flipV="1">
            <a:off x="1547813" y="4652963"/>
            <a:ext cx="12954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394" name="Oval 18"/>
          <p:cNvSpPr>
            <a:spLocks noChangeArrowheads="1"/>
          </p:cNvSpPr>
          <p:nvPr/>
        </p:nvSpPr>
        <p:spPr bwMode="auto">
          <a:xfrm>
            <a:off x="3492500" y="3357563"/>
            <a:ext cx="1620838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net_</a:t>
            </a:r>
            <a:r>
              <a:rPr lang="en-US" altLang="zh-CN" sz="1800" i="0">
                <a:solidFill>
                  <a:schemeClr val="tx1"/>
                </a:solidFill>
              </a:rPr>
              <a:t>start_xmit</a:t>
            </a:r>
          </a:p>
        </p:txBody>
      </p:sp>
      <p:sp>
        <p:nvSpPr>
          <p:cNvPr id="485395" name="Rectangle 19"/>
          <p:cNvSpPr>
            <a:spLocks noChangeArrowheads="1"/>
          </p:cNvSpPr>
          <p:nvPr/>
        </p:nvSpPr>
        <p:spPr bwMode="auto">
          <a:xfrm>
            <a:off x="3563938" y="3933825"/>
            <a:ext cx="576262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skb</a:t>
            </a:r>
          </a:p>
        </p:txBody>
      </p:sp>
      <p:sp>
        <p:nvSpPr>
          <p:cNvPr id="485397" name="Rectangle 21"/>
          <p:cNvSpPr>
            <a:spLocks noChangeArrowheads="1"/>
          </p:cNvSpPr>
          <p:nvPr/>
        </p:nvSpPr>
        <p:spPr bwMode="auto">
          <a:xfrm>
            <a:off x="3203575" y="4292600"/>
            <a:ext cx="576263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skb</a:t>
            </a:r>
          </a:p>
        </p:txBody>
      </p:sp>
      <p:sp>
        <p:nvSpPr>
          <p:cNvPr id="485398" name="Rectangle 22"/>
          <p:cNvSpPr>
            <a:spLocks noChangeArrowheads="1"/>
          </p:cNvSpPr>
          <p:nvPr/>
        </p:nvSpPr>
        <p:spPr bwMode="auto">
          <a:xfrm>
            <a:off x="2843213" y="3933825"/>
            <a:ext cx="576262" cy="215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skb</a:t>
            </a:r>
          </a:p>
        </p:txBody>
      </p:sp>
      <p:sp>
        <p:nvSpPr>
          <p:cNvPr id="485399" name="Oval 23"/>
          <p:cNvSpPr>
            <a:spLocks noChangeArrowheads="1"/>
          </p:cNvSpPr>
          <p:nvPr/>
        </p:nvSpPr>
        <p:spPr bwMode="auto">
          <a:xfrm>
            <a:off x="4787900" y="3860800"/>
            <a:ext cx="1008063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net_</a:t>
            </a:r>
            <a:r>
              <a:rPr lang="en-US" altLang="zh-CN" sz="1800" i="0">
                <a:solidFill>
                  <a:schemeClr val="tx1"/>
                </a:solidFill>
              </a:rPr>
              <a:t>open</a:t>
            </a:r>
          </a:p>
        </p:txBody>
      </p:sp>
      <p:sp>
        <p:nvSpPr>
          <p:cNvPr id="485400" name="Oval 24"/>
          <p:cNvSpPr>
            <a:spLocks noChangeArrowheads="1"/>
          </p:cNvSpPr>
          <p:nvPr/>
        </p:nvSpPr>
        <p:spPr bwMode="auto">
          <a:xfrm>
            <a:off x="5724525" y="3500438"/>
            <a:ext cx="1008063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net_</a:t>
            </a:r>
            <a:r>
              <a:rPr lang="en-US" altLang="zh-CN" sz="1800" i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85401" name="Line 25"/>
          <p:cNvSpPr>
            <a:spLocks noChangeShapeType="1"/>
          </p:cNvSpPr>
          <p:nvPr/>
        </p:nvSpPr>
        <p:spPr bwMode="auto">
          <a:xfrm>
            <a:off x="5724525" y="2709863"/>
            <a:ext cx="503238" cy="790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402" name="Line 26"/>
          <p:cNvSpPr>
            <a:spLocks noChangeShapeType="1"/>
          </p:cNvSpPr>
          <p:nvPr/>
        </p:nvSpPr>
        <p:spPr bwMode="auto">
          <a:xfrm flipH="1">
            <a:off x="3924300" y="3933825"/>
            <a:ext cx="2303463" cy="1582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403" name="Line 27"/>
          <p:cNvSpPr>
            <a:spLocks noChangeShapeType="1"/>
          </p:cNvSpPr>
          <p:nvPr/>
        </p:nvSpPr>
        <p:spPr bwMode="auto">
          <a:xfrm>
            <a:off x="4716463" y="2708275"/>
            <a:ext cx="647700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404" name="Line 28"/>
          <p:cNvSpPr>
            <a:spLocks noChangeShapeType="1"/>
          </p:cNvSpPr>
          <p:nvPr/>
        </p:nvSpPr>
        <p:spPr bwMode="auto">
          <a:xfrm flipH="1">
            <a:off x="3851275" y="4292600"/>
            <a:ext cx="144145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405" name="Line 29"/>
          <p:cNvSpPr>
            <a:spLocks noChangeShapeType="1"/>
          </p:cNvSpPr>
          <p:nvPr/>
        </p:nvSpPr>
        <p:spPr bwMode="auto">
          <a:xfrm>
            <a:off x="2987675" y="2708275"/>
            <a:ext cx="1368425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406" name="Line 30"/>
          <p:cNvSpPr>
            <a:spLocks noChangeShapeType="1"/>
          </p:cNvSpPr>
          <p:nvPr/>
        </p:nvSpPr>
        <p:spPr bwMode="auto">
          <a:xfrm flipH="1">
            <a:off x="4140200" y="3789363"/>
            <a:ext cx="360363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407" name="Line 31"/>
          <p:cNvSpPr>
            <a:spLocks noChangeShapeType="1"/>
          </p:cNvSpPr>
          <p:nvPr/>
        </p:nvSpPr>
        <p:spPr bwMode="auto">
          <a:xfrm>
            <a:off x="2771775" y="3716338"/>
            <a:ext cx="360363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408" name="Line 32"/>
          <p:cNvSpPr>
            <a:spLocks noChangeShapeType="1"/>
          </p:cNvSpPr>
          <p:nvPr/>
        </p:nvSpPr>
        <p:spPr bwMode="auto">
          <a:xfrm flipH="1">
            <a:off x="3492500" y="4508500"/>
            <a:ext cx="0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409" name="Line 33"/>
          <p:cNvSpPr>
            <a:spLocks noChangeShapeType="1"/>
          </p:cNvSpPr>
          <p:nvPr/>
        </p:nvSpPr>
        <p:spPr bwMode="auto">
          <a:xfrm>
            <a:off x="3059113" y="4149725"/>
            <a:ext cx="360362" cy="1222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410" name="Line 34"/>
          <p:cNvSpPr>
            <a:spLocks noChangeShapeType="1"/>
          </p:cNvSpPr>
          <p:nvPr/>
        </p:nvSpPr>
        <p:spPr bwMode="auto">
          <a:xfrm flipH="1">
            <a:off x="3563938" y="4149725"/>
            <a:ext cx="360362" cy="1150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414" name="Rectangle 38"/>
          <p:cNvSpPr>
            <a:spLocks noChangeArrowheads="1"/>
          </p:cNvSpPr>
          <p:nvPr/>
        </p:nvSpPr>
        <p:spPr bwMode="auto">
          <a:xfrm>
            <a:off x="395288" y="3068638"/>
            <a:ext cx="6408737" cy="19446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415" name="Oval 39"/>
          <p:cNvSpPr>
            <a:spLocks noChangeArrowheads="1"/>
          </p:cNvSpPr>
          <p:nvPr/>
        </p:nvSpPr>
        <p:spPr bwMode="auto">
          <a:xfrm>
            <a:off x="1835150" y="2276475"/>
            <a:ext cx="2160588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 i="0">
                <a:solidFill>
                  <a:schemeClr val="tx1"/>
                </a:solidFill>
              </a:rPr>
              <a:t>dev-&gt;hard_start_xmit</a:t>
            </a:r>
          </a:p>
        </p:txBody>
      </p:sp>
      <p:sp>
        <p:nvSpPr>
          <p:cNvPr id="485416" name="Oval 40"/>
          <p:cNvSpPr>
            <a:spLocks noChangeArrowheads="1"/>
          </p:cNvSpPr>
          <p:nvPr/>
        </p:nvSpPr>
        <p:spPr bwMode="auto">
          <a:xfrm>
            <a:off x="4067175" y="2276475"/>
            <a:ext cx="1009650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 i="0">
                <a:solidFill>
                  <a:schemeClr val="tx1"/>
                </a:solidFill>
              </a:rPr>
              <a:t>dev-&gt;open</a:t>
            </a:r>
          </a:p>
        </p:txBody>
      </p:sp>
      <p:sp>
        <p:nvSpPr>
          <p:cNvPr id="485417" name="Oval 41"/>
          <p:cNvSpPr>
            <a:spLocks noChangeArrowheads="1"/>
          </p:cNvSpPr>
          <p:nvPr/>
        </p:nvSpPr>
        <p:spPr bwMode="auto">
          <a:xfrm>
            <a:off x="5219700" y="2276475"/>
            <a:ext cx="1009650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 i="0">
                <a:solidFill>
                  <a:schemeClr val="tx1"/>
                </a:solidFill>
              </a:rPr>
              <a:t>dev-&gt;stop</a:t>
            </a:r>
          </a:p>
        </p:txBody>
      </p:sp>
      <p:sp>
        <p:nvSpPr>
          <p:cNvPr id="485418" name="Oval 42"/>
          <p:cNvSpPr>
            <a:spLocks noChangeArrowheads="1"/>
          </p:cNvSpPr>
          <p:nvPr/>
        </p:nvSpPr>
        <p:spPr bwMode="auto">
          <a:xfrm>
            <a:off x="5364163" y="1125538"/>
            <a:ext cx="1081087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 i="0">
                <a:solidFill>
                  <a:schemeClr val="tx1"/>
                </a:solidFill>
              </a:rPr>
              <a:t>dev_close</a:t>
            </a:r>
          </a:p>
        </p:txBody>
      </p:sp>
      <p:sp>
        <p:nvSpPr>
          <p:cNvPr id="485419" name="Oval 43"/>
          <p:cNvSpPr>
            <a:spLocks noChangeArrowheads="1"/>
          </p:cNvSpPr>
          <p:nvPr/>
        </p:nvSpPr>
        <p:spPr bwMode="auto">
          <a:xfrm>
            <a:off x="4067175" y="1125538"/>
            <a:ext cx="1009650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 i="0">
                <a:solidFill>
                  <a:schemeClr val="tx1"/>
                </a:solidFill>
              </a:rPr>
              <a:t>dev_open</a:t>
            </a:r>
          </a:p>
        </p:txBody>
      </p:sp>
      <p:sp>
        <p:nvSpPr>
          <p:cNvPr id="485420" name="Oval 44"/>
          <p:cNvSpPr>
            <a:spLocks noChangeArrowheads="1"/>
          </p:cNvSpPr>
          <p:nvPr/>
        </p:nvSpPr>
        <p:spPr bwMode="auto">
          <a:xfrm>
            <a:off x="2195513" y="1125538"/>
            <a:ext cx="1655762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 i="0">
                <a:solidFill>
                  <a:schemeClr val="tx1"/>
                </a:solidFill>
              </a:rPr>
              <a:t>dev_queue_xmit</a:t>
            </a:r>
          </a:p>
        </p:txBody>
      </p:sp>
      <p:sp>
        <p:nvSpPr>
          <p:cNvPr id="485421" name="Oval 45"/>
          <p:cNvSpPr>
            <a:spLocks noChangeArrowheads="1"/>
          </p:cNvSpPr>
          <p:nvPr/>
        </p:nvSpPr>
        <p:spPr bwMode="auto">
          <a:xfrm>
            <a:off x="611188" y="1196975"/>
            <a:ext cx="1008062" cy="431800"/>
          </a:xfrm>
          <a:prstGeom prst="ellipse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 i="0">
                <a:solidFill>
                  <a:schemeClr val="tx1"/>
                </a:solidFill>
              </a:rPr>
              <a:t>netif_rx</a:t>
            </a:r>
          </a:p>
        </p:txBody>
      </p:sp>
      <p:sp>
        <p:nvSpPr>
          <p:cNvPr id="485422" name="Rectangle 46"/>
          <p:cNvSpPr>
            <a:spLocks noChangeArrowheads="1"/>
          </p:cNvSpPr>
          <p:nvPr/>
        </p:nvSpPr>
        <p:spPr bwMode="auto">
          <a:xfrm>
            <a:off x="395288" y="836613"/>
            <a:ext cx="6408737" cy="10795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423" name="Rectangle 47"/>
          <p:cNvSpPr>
            <a:spLocks noChangeArrowheads="1"/>
          </p:cNvSpPr>
          <p:nvPr/>
        </p:nvSpPr>
        <p:spPr bwMode="auto">
          <a:xfrm>
            <a:off x="1258888" y="2133600"/>
            <a:ext cx="5113337" cy="7191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424" name="AutoShape 48"/>
          <p:cNvSpPr>
            <a:spLocks noChangeArrowheads="1"/>
          </p:cNvSpPr>
          <p:nvPr/>
        </p:nvSpPr>
        <p:spPr bwMode="auto">
          <a:xfrm>
            <a:off x="1187450" y="2060575"/>
            <a:ext cx="7056438" cy="936625"/>
          </a:xfrm>
          <a:prstGeom prst="flowChartAlternateProcess">
            <a:avLst/>
          </a:prstGeom>
          <a:noFill/>
          <a:ln w="1905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5425" name="Rectangle 49"/>
          <p:cNvSpPr>
            <a:spLocks noChangeArrowheads="1"/>
          </p:cNvSpPr>
          <p:nvPr/>
        </p:nvSpPr>
        <p:spPr bwMode="auto">
          <a:xfrm>
            <a:off x="395288" y="449263"/>
            <a:ext cx="6408737" cy="242887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higher protocol instances</a:t>
            </a:r>
          </a:p>
        </p:txBody>
      </p:sp>
      <p:sp>
        <p:nvSpPr>
          <p:cNvPr id="485426" name="Line 50"/>
          <p:cNvSpPr>
            <a:spLocks noChangeShapeType="1"/>
          </p:cNvSpPr>
          <p:nvPr/>
        </p:nvSpPr>
        <p:spPr bwMode="auto">
          <a:xfrm flipH="1" flipV="1">
            <a:off x="1116013" y="1628775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427" name="Line 51"/>
          <p:cNvSpPr>
            <a:spLocks noChangeShapeType="1"/>
          </p:cNvSpPr>
          <p:nvPr/>
        </p:nvSpPr>
        <p:spPr bwMode="auto">
          <a:xfrm flipH="1">
            <a:off x="2987675" y="1557338"/>
            <a:ext cx="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429" name="Line 53"/>
          <p:cNvSpPr>
            <a:spLocks noChangeShapeType="1"/>
          </p:cNvSpPr>
          <p:nvPr/>
        </p:nvSpPr>
        <p:spPr bwMode="auto">
          <a:xfrm flipH="1">
            <a:off x="4572000" y="1557338"/>
            <a:ext cx="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5430" name="Line 54"/>
          <p:cNvSpPr>
            <a:spLocks noChangeShapeType="1"/>
          </p:cNvSpPr>
          <p:nvPr/>
        </p:nvSpPr>
        <p:spPr bwMode="auto">
          <a:xfrm flipH="1">
            <a:off x="5724525" y="1557338"/>
            <a:ext cx="215900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6804025" y="836613"/>
            <a:ext cx="2376488" cy="576262"/>
            <a:chOff x="-567" y="3657"/>
            <a:chExt cx="1497" cy="363"/>
          </a:xfrm>
        </p:grpSpPr>
        <p:sp>
          <p:nvSpPr>
            <p:cNvPr id="485431" name="Text Box 55"/>
            <p:cNvSpPr txBox="1">
              <a:spLocks noChangeArrowheads="1"/>
            </p:cNvSpPr>
            <p:nvPr/>
          </p:nvSpPr>
          <p:spPr bwMode="auto">
            <a:xfrm>
              <a:off x="-567" y="3657"/>
              <a:ext cx="1134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Tx/>
                <a:buNone/>
              </a:pPr>
              <a:r>
                <a:rPr lang="en-US" altLang="zh-CN" sz="1800" b="1" i="0">
                  <a:solidFill>
                    <a:schemeClr val="tx1"/>
                  </a:solidFill>
                </a:rPr>
                <a:t>Network device </a:t>
              </a:r>
            </a:p>
          </p:txBody>
        </p:sp>
        <p:sp>
          <p:nvSpPr>
            <p:cNvPr id="485432" name="Text Box 56"/>
            <p:cNvSpPr txBox="1">
              <a:spLocks noChangeArrowheads="1"/>
            </p:cNvSpPr>
            <p:nvPr/>
          </p:nvSpPr>
          <p:spPr bwMode="auto">
            <a:xfrm>
              <a:off x="-567" y="3806"/>
              <a:ext cx="1497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Tx/>
                <a:buNone/>
              </a:pPr>
              <a:r>
                <a:rPr lang="en-US" altLang="zh-CN" sz="1800" i="0">
                  <a:solidFill>
                    <a:schemeClr val="tx1"/>
                  </a:solidFill>
                </a:rPr>
                <a:t>(adapter-independent)</a:t>
              </a:r>
            </a:p>
          </p:txBody>
        </p:sp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6877050" y="3716338"/>
            <a:ext cx="2376488" cy="576262"/>
            <a:chOff x="-567" y="3657"/>
            <a:chExt cx="1497" cy="363"/>
          </a:xfrm>
        </p:grpSpPr>
        <p:sp>
          <p:nvSpPr>
            <p:cNvPr id="485435" name="Text Box 59"/>
            <p:cNvSpPr txBox="1">
              <a:spLocks noChangeArrowheads="1"/>
            </p:cNvSpPr>
            <p:nvPr/>
          </p:nvSpPr>
          <p:spPr bwMode="auto">
            <a:xfrm>
              <a:off x="-567" y="3657"/>
              <a:ext cx="1134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Tx/>
                <a:buNone/>
              </a:pPr>
              <a:r>
                <a:rPr lang="en-US" altLang="zh-CN" sz="1800" b="1" i="0">
                  <a:solidFill>
                    <a:schemeClr val="tx1"/>
                  </a:solidFill>
                </a:rPr>
                <a:t>Network driver </a:t>
              </a:r>
            </a:p>
          </p:txBody>
        </p:sp>
        <p:sp>
          <p:nvSpPr>
            <p:cNvPr id="485436" name="Text Box 60"/>
            <p:cNvSpPr txBox="1">
              <a:spLocks noChangeArrowheads="1"/>
            </p:cNvSpPr>
            <p:nvPr/>
          </p:nvSpPr>
          <p:spPr bwMode="auto">
            <a:xfrm>
              <a:off x="-567" y="3806"/>
              <a:ext cx="1497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Tx/>
                <a:buNone/>
              </a:pPr>
              <a:r>
                <a:rPr lang="en-US" altLang="zh-CN" sz="1800" i="0">
                  <a:solidFill>
                    <a:schemeClr val="tx1"/>
                  </a:solidFill>
                </a:rPr>
                <a:t>(adapter-specific)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7380288" y="1844675"/>
            <a:ext cx="2376487" cy="576263"/>
            <a:chOff x="-567" y="3657"/>
            <a:chExt cx="1497" cy="363"/>
          </a:xfrm>
        </p:grpSpPr>
        <p:sp>
          <p:nvSpPr>
            <p:cNvPr id="485438" name="Text Box 62"/>
            <p:cNvSpPr txBox="1">
              <a:spLocks noChangeArrowheads="1"/>
            </p:cNvSpPr>
            <p:nvPr/>
          </p:nvSpPr>
          <p:spPr bwMode="auto">
            <a:xfrm>
              <a:off x="-567" y="3657"/>
              <a:ext cx="1134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Network-devices</a:t>
              </a:r>
              <a:r>
                <a:rPr lang="en-US" altLang="zh-CN" sz="1800" i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485439" name="Text Box 63"/>
            <p:cNvSpPr txBox="1">
              <a:spLocks noChangeArrowheads="1"/>
            </p:cNvSpPr>
            <p:nvPr/>
          </p:nvSpPr>
          <p:spPr bwMode="auto">
            <a:xfrm>
              <a:off x="-567" y="3806"/>
              <a:ext cx="1497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interface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372225" y="2349500"/>
            <a:ext cx="2376488" cy="576263"/>
            <a:chOff x="-567" y="3657"/>
            <a:chExt cx="1497" cy="363"/>
          </a:xfrm>
        </p:grpSpPr>
        <p:sp>
          <p:nvSpPr>
            <p:cNvPr id="485441" name="Text Box 65"/>
            <p:cNvSpPr txBox="1">
              <a:spLocks noChangeArrowheads="1"/>
            </p:cNvSpPr>
            <p:nvPr/>
          </p:nvSpPr>
          <p:spPr bwMode="auto">
            <a:xfrm>
              <a:off x="-567" y="3657"/>
              <a:ext cx="1134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Tx/>
                <a:buNone/>
              </a:pPr>
              <a:r>
                <a:rPr lang="en-US" altLang="zh-CN" sz="1800" i="0">
                  <a:solidFill>
                    <a:schemeClr val="tx1"/>
                  </a:solidFill>
                </a:rPr>
                <a:t>Abstraction from</a:t>
              </a:r>
            </a:p>
          </p:txBody>
        </p:sp>
        <p:sp>
          <p:nvSpPr>
            <p:cNvPr id="485442" name="Text Box 66"/>
            <p:cNvSpPr txBox="1">
              <a:spLocks noChangeArrowheads="1"/>
            </p:cNvSpPr>
            <p:nvPr/>
          </p:nvSpPr>
          <p:spPr bwMode="auto">
            <a:xfrm>
              <a:off x="-567" y="3806"/>
              <a:ext cx="1497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Tx/>
                <a:buNone/>
              </a:pPr>
              <a:r>
                <a:rPr lang="en-US" altLang="zh-CN" sz="1800" i="0">
                  <a:solidFill>
                    <a:schemeClr val="tx1"/>
                  </a:solidFill>
                </a:rPr>
                <a:t>adapter specifics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2339975" y="6491288"/>
            <a:ext cx="437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i="0">
                <a:solidFill>
                  <a:schemeClr val="tx1"/>
                </a:solidFill>
                <a:latin typeface="Arial" pitchFamily="34" charset="0"/>
              </a:rPr>
              <a:t>Figure 5-3. Linking net_device structures.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611188" y="44450"/>
            <a:ext cx="8066087" cy="6192838"/>
            <a:chOff x="385" y="28"/>
            <a:chExt cx="5081" cy="3901"/>
          </a:xfrm>
        </p:grpSpPr>
        <p:grpSp>
          <p:nvGrpSpPr>
            <p:cNvPr id="3" name="Group 129"/>
            <p:cNvGrpSpPr>
              <a:grpSpLocks/>
            </p:cNvGrpSpPr>
            <p:nvPr/>
          </p:nvGrpSpPr>
          <p:grpSpPr bwMode="auto">
            <a:xfrm>
              <a:off x="725" y="1299"/>
              <a:ext cx="2971" cy="2041"/>
              <a:chOff x="4286" y="2024"/>
              <a:chExt cx="2971" cy="2041"/>
            </a:xfrm>
          </p:grpSpPr>
          <p:grpSp>
            <p:nvGrpSpPr>
              <p:cNvPr id="4" name="Group 109"/>
              <p:cNvGrpSpPr>
                <a:grpSpLocks/>
              </p:cNvGrpSpPr>
              <p:nvPr/>
            </p:nvGrpSpPr>
            <p:grpSpPr bwMode="auto">
              <a:xfrm>
                <a:off x="4286" y="2024"/>
                <a:ext cx="1225" cy="2041"/>
                <a:chOff x="6101" y="1162"/>
                <a:chExt cx="1225" cy="2041"/>
              </a:xfrm>
            </p:grpSpPr>
            <p:sp>
              <p:nvSpPr>
                <p:cNvPr id="487520" name="Rectangle 96"/>
                <p:cNvSpPr>
                  <a:spLocks noChangeArrowheads="1"/>
                </p:cNvSpPr>
                <p:nvPr/>
              </p:nvSpPr>
              <p:spPr bwMode="auto">
                <a:xfrm>
                  <a:off x="6101" y="1162"/>
                  <a:ext cx="1225" cy="136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i="0">
                      <a:solidFill>
                        <a:schemeClr val="tx1"/>
                      </a:solidFill>
                    </a:rPr>
                    <a:t>name: </a:t>
                  </a:r>
                  <a:r>
                    <a:rPr lang="en-US" altLang="zh-CN" sz="1800" b="1">
                      <a:solidFill>
                        <a:schemeClr val="tx1"/>
                      </a:solidFill>
                    </a:rPr>
                    <a:t>eth0</a:t>
                  </a:r>
                </a:p>
              </p:txBody>
            </p:sp>
            <p:sp>
              <p:nvSpPr>
                <p:cNvPr id="487521" name="Rectangle 97"/>
                <p:cNvSpPr>
                  <a:spLocks noChangeArrowheads="1"/>
                </p:cNvSpPr>
                <p:nvPr/>
              </p:nvSpPr>
              <p:spPr bwMode="auto">
                <a:xfrm>
                  <a:off x="6101" y="1298"/>
                  <a:ext cx="1225" cy="136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i="0">
                      <a:solidFill>
                        <a:schemeClr val="tx1"/>
                      </a:solidFill>
                    </a:rPr>
                    <a:t>state</a:t>
                  </a:r>
                  <a:endParaRPr lang="en-US" altLang="zh-CN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7522" name="Rectangle 98"/>
                <p:cNvSpPr>
                  <a:spLocks noChangeArrowheads="1"/>
                </p:cNvSpPr>
                <p:nvPr/>
              </p:nvSpPr>
              <p:spPr bwMode="auto">
                <a:xfrm>
                  <a:off x="6101" y="1434"/>
                  <a:ext cx="1225" cy="136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i="0">
                      <a:solidFill>
                        <a:schemeClr val="tx1"/>
                      </a:solidFill>
                    </a:rPr>
                    <a:t>next</a:t>
                  </a:r>
                  <a:endParaRPr lang="en-US" altLang="zh-CN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7523" name="Rectangle 99"/>
                <p:cNvSpPr>
                  <a:spLocks noChangeArrowheads="1"/>
                </p:cNvSpPr>
                <p:nvPr/>
              </p:nvSpPr>
              <p:spPr bwMode="auto">
                <a:xfrm>
                  <a:off x="6101" y="1570"/>
                  <a:ext cx="1225" cy="136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i="0">
                      <a:solidFill>
                        <a:schemeClr val="tx1"/>
                      </a:solidFill>
                    </a:rPr>
                    <a:t>priv</a:t>
                  </a:r>
                  <a:endParaRPr lang="en-US" altLang="zh-CN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7524" name="Rectangle 100"/>
                <p:cNvSpPr>
                  <a:spLocks noChangeArrowheads="1"/>
                </p:cNvSpPr>
                <p:nvPr/>
              </p:nvSpPr>
              <p:spPr bwMode="auto">
                <a:xfrm>
                  <a:off x="6101" y="1706"/>
                  <a:ext cx="1225" cy="136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i="0">
                      <a:solidFill>
                        <a:schemeClr val="tx1"/>
                      </a:solidFill>
                    </a:rPr>
                    <a:t>…</a:t>
                  </a:r>
                  <a:endParaRPr lang="en-US" altLang="zh-CN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7525" name="Rectangle 101"/>
                <p:cNvSpPr>
                  <a:spLocks noChangeArrowheads="1"/>
                </p:cNvSpPr>
                <p:nvPr/>
              </p:nvSpPr>
              <p:spPr bwMode="auto">
                <a:xfrm>
                  <a:off x="6101" y="1842"/>
                  <a:ext cx="1225" cy="27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>
                    <a:buFontTx/>
                    <a:buNone/>
                  </a:pPr>
                  <a:r>
                    <a:rPr lang="en-US" altLang="zh-CN" sz="1800">
                      <a:solidFill>
                        <a:schemeClr val="tx1"/>
                      </a:solidFill>
                    </a:rPr>
                    <a:t>Hardware</a:t>
                  </a:r>
                  <a:endParaRPr lang="en-US" altLang="zh-CN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7526" name="Rectangle 102"/>
                <p:cNvSpPr>
                  <a:spLocks noChangeArrowheads="1"/>
                </p:cNvSpPr>
                <p:nvPr/>
              </p:nvSpPr>
              <p:spPr bwMode="auto">
                <a:xfrm>
                  <a:off x="6101" y="2115"/>
                  <a:ext cx="1225" cy="27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>
                    <a:buFontTx/>
                    <a:buNone/>
                  </a:pPr>
                  <a:r>
                    <a:rPr lang="en-US" altLang="zh-CN" sz="1800">
                      <a:solidFill>
                        <a:schemeClr val="tx1"/>
                      </a:solidFill>
                    </a:rPr>
                    <a:t>MAC layer</a:t>
                  </a:r>
                  <a:endParaRPr lang="en-US" altLang="zh-CN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7527" name="Rectangle 103"/>
                <p:cNvSpPr>
                  <a:spLocks noChangeArrowheads="1"/>
                </p:cNvSpPr>
                <p:nvPr/>
              </p:nvSpPr>
              <p:spPr bwMode="auto">
                <a:xfrm>
                  <a:off x="6101" y="2387"/>
                  <a:ext cx="1225" cy="27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>
                    <a:buFontTx/>
                    <a:buNone/>
                  </a:pPr>
                  <a:r>
                    <a:rPr lang="en-US" altLang="zh-CN" sz="1800">
                      <a:solidFill>
                        <a:schemeClr val="tx1"/>
                      </a:solidFill>
                    </a:rPr>
                    <a:t>Network layer</a:t>
                  </a:r>
                  <a:endParaRPr lang="en-US" altLang="zh-CN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7529" name="Rectangle 105"/>
                <p:cNvSpPr>
                  <a:spLocks noChangeArrowheads="1"/>
                </p:cNvSpPr>
                <p:nvPr/>
              </p:nvSpPr>
              <p:spPr bwMode="auto">
                <a:xfrm>
                  <a:off x="6101" y="2659"/>
                  <a:ext cx="1225" cy="136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i="0">
                      <a:solidFill>
                        <a:schemeClr val="tx1"/>
                      </a:solidFill>
                    </a:rPr>
                    <a:t>open</a:t>
                  </a:r>
                  <a:endParaRPr lang="en-US" altLang="zh-CN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7530" name="Rectangle 106"/>
                <p:cNvSpPr>
                  <a:spLocks noChangeArrowheads="1"/>
                </p:cNvSpPr>
                <p:nvPr/>
              </p:nvSpPr>
              <p:spPr bwMode="auto">
                <a:xfrm>
                  <a:off x="6101" y="2795"/>
                  <a:ext cx="1225" cy="136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i="0">
                      <a:solidFill>
                        <a:schemeClr val="tx1"/>
                      </a:solidFill>
                    </a:rPr>
                    <a:t>stop</a:t>
                  </a:r>
                  <a:endParaRPr lang="en-US" altLang="zh-CN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7531" name="Rectangle 107"/>
                <p:cNvSpPr>
                  <a:spLocks noChangeArrowheads="1"/>
                </p:cNvSpPr>
                <p:nvPr/>
              </p:nvSpPr>
              <p:spPr bwMode="auto">
                <a:xfrm>
                  <a:off x="6101" y="2931"/>
                  <a:ext cx="1225" cy="136"/>
                </a:xfrm>
                <a:prstGeom prst="rect">
                  <a:avLst/>
                </a:prstGeom>
                <a:solidFill>
                  <a:srgbClr val="EAEAEA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i="0">
                      <a:solidFill>
                        <a:schemeClr val="tx1"/>
                      </a:solidFill>
                    </a:rPr>
                    <a:t>hard_start_xmit</a:t>
                  </a:r>
                  <a:endParaRPr lang="en-US" altLang="zh-CN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7532" name="Rectangle 108"/>
                <p:cNvSpPr>
                  <a:spLocks noChangeArrowheads="1"/>
                </p:cNvSpPr>
                <p:nvPr/>
              </p:nvSpPr>
              <p:spPr bwMode="auto">
                <a:xfrm>
                  <a:off x="6101" y="3067"/>
                  <a:ext cx="1225" cy="136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342900" indent="-342900" algn="ctr">
                    <a:buFontTx/>
                    <a:buNone/>
                  </a:pPr>
                  <a:r>
                    <a:rPr lang="en-US" altLang="zh-CN" sz="1800" i="0">
                      <a:solidFill>
                        <a:schemeClr val="tx1"/>
                      </a:solidFill>
                    </a:rPr>
                    <a:t>…</a:t>
                  </a:r>
                  <a:endParaRPr lang="en-US" altLang="zh-CN" sz="18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7547" name="Text Box 123"/>
              <p:cNvSpPr txBox="1">
                <a:spLocks noChangeArrowheads="1"/>
              </p:cNvSpPr>
              <p:nvPr/>
            </p:nvSpPr>
            <p:spPr bwMode="auto">
              <a:xfrm>
                <a:off x="5760" y="3430"/>
                <a:ext cx="1089" cy="2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tx1"/>
                    </a:solidFill>
                  </a:rPr>
                  <a:t>adapter_open()</a:t>
                </a:r>
              </a:p>
            </p:txBody>
          </p:sp>
          <p:sp>
            <p:nvSpPr>
              <p:cNvPr id="487548" name="Text Box 124"/>
              <p:cNvSpPr txBox="1">
                <a:spLocks noChangeArrowheads="1"/>
              </p:cNvSpPr>
              <p:nvPr/>
            </p:nvSpPr>
            <p:spPr bwMode="auto">
              <a:xfrm>
                <a:off x="5760" y="3566"/>
                <a:ext cx="1089" cy="2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tx1"/>
                    </a:solidFill>
                  </a:rPr>
                  <a:t>adapter_stop()</a:t>
                </a:r>
              </a:p>
            </p:txBody>
          </p:sp>
          <p:sp>
            <p:nvSpPr>
              <p:cNvPr id="487549" name="Text Box 125"/>
              <p:cNvSpPr txBox="1">
                <a:spLocks noChangeArrowheads="1"/>
              </p:cNvSpPr>
              <p:nvPr/>
            </p:nvSpPr>
            <p:spPr bwMode="auto">
              <a:xfrm>
                <a:off x="5760" y="3702"/>
                <a:ext cx="1497" cy="2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342900" indent="-342900">
                  <a:spcBef>
                    <a:spcPct val="5000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tx1"/>
                    </a:solidFill>
                  </a:rPr>
                  <a:t>adapter_satrt_xmit()</a:t>
                </a:r>
              </a:p>
            </p:txBody>
          </p:sp>
          <p:sp>
            <p:nvSpPr>
              <p:cNvPr id="487550" name="Line 126"/>
              <p:cNvSpPr>
                <a:spLocks noChangeShapeType="1"/>
              </p:cNvSpPr>
              <p:nvPr/>
            </p:nvSpPr>
            <p:spPr bwMode="auto">
              <a:xfrm flipV="1">
                <a:off x="5510" y="3566"/>
                <a:ext cx="273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7551" name="Line 127"/>
              <p:cNvSpPr>
                <a:spLocks noChangeShapeType="1"/>
              </p:cNvSpPr>
              <p:nvPr/>
            </p:nvSpPr>
            <p:spPr bwMode="auto">
              <a:xfrm flipV="1">
                <a:off x="5510" y="3702"/>
                <a:ext cx="273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7552" name="Line 128"/>
              <p:cNvSpPr>
                <a:spLocks noChangeShapeType="1"/>
              </p:cNvSpPr>
              <p:nvPr/>
            </p:nvSpPr>
            <p:spPr bwMode="auto">
              <a:xfrm flipV="1">
                <a:off x="5510" y="3835"/>
                <a:ext cx="273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7557" name="Rectangle 133"/>
            <p:cNvSpPr>
              <a:spLocks noChangeArrowheads="1"/>
            </p:cNvSpPr>
            <p:nvPr/>
          </p:nvSpPr>
          <p:spPr bwMode="auto">
            <a:xfrm>
              <a:off x="2358" y="255"/>
              <a:ext cx="1225" cy="13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800" i="0">
                  <a:solidFill>
                    <a:schemeClr val="tx1"/>
                  </a:solidFill>
                </a:rPr>
                <a:t>name: </a:t>
              </a:r>
              <a:r>
                <a:rPr lang="en-US" altLang="zh-CN" sz="1800" b="1">
                  <a:solidFill>
                    <a:schemeClr val="tx1"/>
                  </a:solidFill>
                </a:rPr>
                <a:t>eth1</a:t>
              </a:r>
            </a:p>
          </p:txBody>
        </p:sp>
        <p:sp>
          <p:nvSpPr>
            <p:cNvPr id="487558" name="Rectangle 134"/>
            <p:cNvSpPr>
              <a:spLocks noChangeArrowheads="1"/>
            </p:cNvSpPr>
            <p:nvPr/>
          </p:nvSpPr>
          <p:spPr bwMode="auto">
            <a:xfrm>
              <a:off x="2358" y="391"/>
              <a:ext cx="1225" cy="13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800" i="0">
                  <a:solidFill>
                    <a:schemeClr val="tx1"/>
                  </a:solidFill>
                </a:rPr>
                <a:t>state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487559" name="Rectangle 135"/>
            <p:cNvSpPr>
              <a:spLocks noChangeArrowheads="1"/>
            </p:cNvSpPr>
            <p:nvPr/>
          </p:nvSpPr>
          <p:spPr bwMode="auto">
            <a:xfrm>
              <a:off x="2358" y="527"/>
              <a:ext cx="1225" cy="13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800" i="0">
                  <a:solidFill>
                    <a:schemeClr val="tx1"/>
                  </a:solidFill>
                </a:rPr>
                <a:t>next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487560" name="Rectangle 136"/>
            <p:cNvSpPr>
              <a:spLocks noChangeArrowheads="1"/>
            </p:cNvSpPr>
            <p:nvPr/>
          </p:nvSpPr>
          <p:spPr bwMode="auto">
            <a:xfrm>
              <a:off x="2358" y="663"/>
              <a:ext cx="1225" cy="13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800" i="0">
                  <a:solidFill>
                    <a:schemeClr val="tx1"/>
                  </a:solidFill>
                </a:rPr>
                <a:t>priv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487561" name="Rectangle 137"/>
            <p:cNvSpPr>
              <a:spLocks noChangeArrowheads="1"/>
            </p:cNvSpPr>
            <p:nvPr/>
          </p:nvSpPr>
          <p:spPr bwMode="auto">
            <a:xfrm>
              <a:off x="2358" y="799"/>
              <a:ext cx="1225" cy="1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800" i="0">
                  <a:solidFill>
                    <a:schemeClr val="tx1"/>
                  </a:solidFill>
                </a:rPr>
                <a:t>…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487562" name="Rectangle 138"/>
            <p:cNvSpPr>
              <a:spLocks noChangeArrowheads="1"/>
            </p:cNvSpPr>
            <p:nvPr/>
          </p:nvSpPr>
          <p:spPr bwMode="auto">
            <a:xfrm>
              <a:off x="2358" y="935"/>
              <a:ext cx="1225" cy="27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Hardware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487563" name="Rectangle 139"/>
            <p:cNvSpPr>
              <a:spLocks noChangeArrowheads="1"/>
            </p:cNvSpPr>
            <p:nvPr/>
          </p:nvSpPr>
          <p:spPr bwMode="auto">
            <a:xfrm>
              <a:off x="2358" y="1208"/>
              <a:ext cx="1225" cy="27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MAC layer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487564" name="Rectangle 140"/>
            <p:cNvSpPr>
              <a:spLocks noChangeArrowheads="1"/>
            </p:cNvSpPr>
            <p:nvPr/>
          </p:nvSpPr>
          <p:spPr bwMode="auto">
            <a:xfrm>
              <a:off x="2358" y="1480"/>
              <a:ext cx="1225" cy="27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Network layer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487565" name="Rectangle 141"/>
            <p:cNvSpPr>
              <a:spLocks noChangeArrowheads="1"/>
            </p:cNvSpPr>
            <p:nvPr/>
          </p:nvSpPr>
          <p:spPr bwMode="auto">
            <a:xfrm>
              <a:off x="2358" y="1752"/>
              <a:ext cx="1225" cy="13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800" i="0">
                  <a:solidFill>
                    <a:schemeClr val="tx1"/>
                  </a:solidFill>
                </a:rPr>
                <a:t>open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487566" name="Rectangle 142"/>
            <p:cNvSpPr>
              <a:spLocks noChangeArrowheads="1"/>
            </p:cNvSpPr>
            <p:nvPr/>
          </p:nvSpPr>
          <p:spPr bwMode="auto">
            <a:xfrm>
              <a:off x="2358" y="1888"/>
              <a:ext cx="1225" cy="13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800" i="0">
                  <a:solidFill>
                    <a:schemeClr val="tx1"/>
                  </a:solidFill>
                </a:rPr>
                <a:t>stop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487567" name="Rectangle 143"/>
            <p:cNvSpPr>
              <a:spLocks noChangeArrowheads="1"/>
            </p:cNvSpPr>
            <p:nvPr/>
          </p:nvSpPr>
          <p:spPr bwMode="auto">
            <a:xfrm>
              <a:off x="2358" y="2024"/>
              <a:ext cx="1225" cy="13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800" i="0">
                  <a:solidFill>
                    <a:schemeClr val="tx1"/>
                  </a:solidFill>
                </a:rPr>
                <a:t>hard_start_xmit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487568" name="Rectangle 144"/>
            <p:cNvSpPr>
              <a:spLocks noChangeArrowheads="1"/>
            </p:cNvSpPr>
            <p:nvPr/>
          </p:nvSpPr>
          <p:spPr bwMode="auto">
            <a:xfrm>
              <a:off x="2358" y="2160"/>
              <a:ext cx="1225" cy="13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800" i="0">
                  <a:solidFill>
                    <a:schemeClr val="tx1"/>
                  </a:solidFill>
                </a:rPr>
                <a:t>…</a:t>
              </a:r>
              <a:endParaRPr lang="en-US" altLang="zh-CN" sz="1800" b="1">
                <a:solidFill>
                  <a:schemeClr val="tx1"/>
                </a:solidFill>
              </a:endParaRPr>
            </a:p>
          </p:txBody>
        </p:sp>
        <p:sp>
          <p:nvSpPr>
            <p:cNvPr id="487569" name="Text Box 145"/>
            <p:cNvSpPr txBox="1">
              <a:spLocks noChangeArrowheads="1"/>
            </p:cNvSpPr>
            <p:nvPr/>
          </p:nvSpPr>
          <p:spPr bwMode="auto">
            <a:xfrm>
              <a:off x="3832" y="1661"/>
              <a:ext cx="1089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adapter_open()</a:t>
              </a:r>
            </a:p>
          </p:txBody>
        </p:sp>
        <p:sp>
          <p:nvSpPr>
            <p:cNvPr id="487570" name="Text Box 146"/>
            <p:cNvSpPr txBox="1">
              <a:spLocks noChangeArrowheads="1"/>
            </p:cNvSpPr>
            <p:nvPr/>
          </p:nvSpPr>
          <p:spPr bwMode="auto">
            <a:xfrm>
              <a:off x="3832" y="1797"/>
              <a:ext cx="1089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adapter_stop()</a:t>
              </a:r>
            </a:p>
          </p:txBody>
        </p:sp>
        <p:sp>
          <p:nvSpPr>
            <p:cNvPr id="487571" name="Text Box 147"/>
            <p:cNvSpPr txBox="1">
              <a:spLocks noChangeArrowheads="1"/>
            </p:cNvSpPr>
            <p:nvPr/>
          </p:nvSpPr>
          <p:spPr bwMode="auto">
            <a:xfrm>
              <a:off x="3832" y="1933"/>
              <a:ext cx="1497" cy="2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adapter_satrt_xmit()</a:t>
              </a:r>
            </a:p>
          </p:txBody>
        </p:sp>
        <p:sp>
          <p:nvSpPr>
            <p:cNvPr id="487572" name="Line 148"/>
            <p:cNvSpPr>
              <a:spLocks noChangeShapeType="1"/>
            </p:cNvSpPr>
            <p:nvPr/>
          </p:nvSpPr>
          <p:spPr bwMode="auto">
            <a:xfrm flipV="1">
              <a:off x="3582" y="1797"/>
              <a:ext cx="27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73" name="Line 149"/>
            <p:cNvSpPr>
              <a:spLocks noChangeShapeType="1"/>
            </p:cNvSpPr>
            <p:nvPr/>
          </p:nvSpPr>
          <p:spPr bwMode="auto">
            <a:xfrm flipV="1">
              <a:off x="3582" y="1933"/>
              <a:ext cx="27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74" name="Line 150"/>
            <p:cNvSpPr>
              <a:spLocks noChangeShapeType="1"/>
            </p:cNvSpPr>
            <p:nvPr/>
          </p:nvSpPr>
          <p:spPr bwMode="auto">
            <a:xfrm flipV="1">
              <a:off x="3582" y="2066"/>
              <a:ext cx="273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75" name="Rectangle 151"/>
            <p:cNvSpPr>
              <a:spLocks noChangeArrowheads="1"/>
            </p:cNvSpPr>
            <p:nvPr/>
          </p:nvSpPr>
          <p:spPr bwMode="auto">
            <a:xfrm>
              <a:off x="748" y="3566"/>
              <a:ext cx="1497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Local1</a:t>
              </a:r>
            </a:p>
            <a:p>
              <a:pPr marL="342900" indent="-342900"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private driver structure</a:t>
              </a:r>
            </a:p>
          </p:txBody>
        </p:sp>
        <p:sp>
          <p:nvSpPr>
            <p:cNvPr id="487576" name="Line 152"/>
            <p:cNvSpPr>
              <a:spLocks noChangeShapeType="1"/>
            </p:cNvSpPr>
            <p:nvPr/>
          </p:nvSpPr>
          <p:spPr bwMode="auto">
            <a:xfrm flipV="1">
              <a:off x="385" y="374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77" name="Line 153"/>
            <p:cNvSpPr>
              <a:spLocks noChangeShapeType="1"/>
            </p:cNvSpPr>
            <p:nvPr/>
          </p:nvSpPr>
          <p:spPr bwMode="auto">
            <a:xfrm flipV="1">
              <a:off x="385" y="1752"/>
              <a:ext cx="0" cy="19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79" name="Line 155"/>
            <p:cNvSpPr>
              <a:spLocks noChangeShapeType="1"/>
            </p:cNvSpPr>
            <p:nvPr/>
          </p:nvSpPr>
          <p:spPr bwMode="auto">
            <a:xfrm>
              <a:off x="385" y="1752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80" name="Line 156"/>
            <p:cNvSpPr>
              <a:spLocks noChangeShapeType="1"/>
            </p:cNvSpPr>
            <p:nvPr/>
          </p:nvSpPr>
          <p:spPr bwMode="auto">
            <a:xfrm flipV="1">
              <a:off x="1973" y="1661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81" name="Line 157"/>
            <p:cNvSpPr>
              <a:spLocks noChangeShapeType="1"/>
            </p:cNvSpPr>
            <p:nvPr/>
          </p:nvSpPr>
          <p:spPr bwMode="auto">
            <a:xfrm flipV="1">
              <a:off x="2064" y="301"/>
              <a:ext cx="0" cy="13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82" name="Line 158"/>
            <p:cNvSpPr>
              <a:spLocks noChangeShapeType="1"/>
            </p:cNvSpPr>
            <p:nvPr/>
          </p:nvSpPr>
          <p:spPr bwMode="auto">
            <a:xfrm flipV="1">
              <a:off x="2064" y="30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83" name="Rectangle 159"/>
            <p:cNvSpPr>
              <a:spLocks noChangeArrowheads="1"/>
            </p:cNvSpPr>
            <p:nvPr/>
          </p:nvSpPr>
          <p:spPr bwMode="auto">
            <a:xfrm>
              <a:off x="385" y="255"/>
              <a:ext cx="771" cy="182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buFontTx/>
                <a:buNone/>
              </a:pPr>
              <a:r>
                <a:rPr lang="en-US" altLang="zh-CN" sz="1800" i="0">
                  <a:solidFill>
                    <a:schemeClr val="tx1"/>
                  </a:solidFill>
                </a:rPr>
                <a:t>dev_base</a:t>
              </a:r>
            </a:p>
          </p:txBody>
        </p:sp>
        <p:sp>
          <p:nvSpPr>
            <p:cNvPr id="487584" name="Line 160"/>
            <p:cNvSpPr>
              <a:spLocks noChangeShapeType="1"/>
            </p:cNvSpPr>
            <p:nvPr/>
          </p:nvSpPr>
          <p:spPr bwMode="auto">
            <a:xfrm flipV="1">
              <a:off x="431" y="664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85" name="Line 161"/>
            <p:cNvSpPr>
              <a:spLocks noChangeShapeType="1"/>
            </p:cNvSpPr>
            <p:nvPr/>
          </p:nvSpPr>
          <p:spPr bwMode="auto">
            <a:xfrm flipV="1">
              <a:off x="431" y="1344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86" name="Line 162"/>
            <p:cNvSpPr>
              <a:spLocks noChangeShapeType="1"/>
            </p:cNvSpPr>
            <p:nvPr/>
          </p:nvSpPr>
          <p:spPr bwMode="auto">
            <a:xfrm flipV="1">
              <a:off x="1383" y="346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87" name="Line 163"/>
            <p:cNvSpPr>
              <a:spLocks noChangeShapeType="1"/>
            </p:cNvSpPr>
            <p:nvPr/>
          </p:nvSpPr>
          <p:spPr bwMode="auto">
            <a:xfrm flipV="1">
              <a:off x="431" y="664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88" name="Line 164"/>
            <p:cNvSpPr>
              <a:spLocks noChangeShapeType="1"/>
            </p:cNvSpPr>
            <p:nvPr/>
          </p:nvSpPr>
          <p:spPr bwMode="auto">
            <a:xfrm flipV="1">
              <a:off x="1156" y="346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89" name="Rectangle 165"/>
            <p:cNvSpPr>
              <a:spLocks noChangeArrowheads="1"/>
            </p:cNvSpPr>
            <p:nvPr/>
          </p:nvSpPr>
          <p:spPr bwMode="auto">
            <a:xfrm>
              <a:off x="3969" y="1253"/>
              <a:ext cx="1497" cy="363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Local2</a:t>
              </a:r>
            </a:p>
            <a:p>
              <a:pPr marL="342900" indent="-342900">
                <a:buFontTx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private driver structure</a:t>
              </a:r>
            </a:p>
          </p:txBody>
        </p:sp>
        <p:sp>
          <p:nvSpPr>
            <p:cNvPr id="487590" name="Line 166"/>
            <p:cNvSpPr>
              <a:spLocks noChangeShapeType="1"/>
            </p:cNvSpPr>
            <p:nvPr/>
          </p:nvSpPr>
          <p:spPr bwMode="auto">
            <a:xfrm flipV="1">
              <a:off x="3560" y="75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91" name="Line 167"/>
            <p:cNvSpPr>
              <a:spLocks noChangeShapeType="1"/>
            </p:cNvSpPr>
            <p:nvPr/>
          </p:nvSpPr>
          <p:spPr bwMode="auto">
            <a:xfrm flipV="1">
              <a:off x="3787" y="754"/>
              <a:ext cx="0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92" name="Line 168"/>
            <p:cNvSpPr>
              <a:spLocks noChangeShapeType="1"/>
            </p:cNvSpPr>
            <p:nvPr/>
          </p:nvSpPr>
          <p:spPr bwMode="auto">
            <a:xfrm flipV="1">
              <a:off x="3787" y="1435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93" name="Rectangle 169"/>
            <p:cNvSpPr>
              <a:spLocks noChangeArrowheads="1"/>
            </p:cNvSpPr>
            <p:nvPr/>
          </p:nvSpPr>
          <p:spPr bwMode="auto">
            <a:xfrm>
              <a:off x="4558" y="482"/>
              <a:ext cx="771" cy="318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</a:rPr>
                <a:t>net_device</a:t>
              </a:r>
              <a:endParaRPr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487594" name="Line 170"/>
            <p:cNvSpPr>
              <a:spLocks noChangeShapeType="1"/>
            </p:cNvSpPr>
            <p:nvPr/>
          </p:nvSpPr>
          <p:spPr bwMode="auto">
            <a:xfrm flipV="1">
              <a:off x="3606" y="573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87596" name="Rectangle 172"/>
            <p:cNvSpPr>
              <a:spLocks noChangeArrowheads="1"/>
            </p:cNvSpPr>
            <p:nvPr/>
          </p:nvSpPr>
          <p:spPr bwMode="auto">
            <a:xfrm>
              <a:off x="884" y="1071"/>
              <a:ext cx="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b="1">
                  <a:solidFill>
                    <a:schemeClr val="tx1"/>
                  </a:solidFill>
                  <a:latin typeface="Arial" pitchFamily="34" charset="0"/>
                </a:rPr>
                <a:t>net_device</a:t>
              </a:r>
            </a:p>
          </p:txBody>
        </p:sp>
        <p:sp>
          <p:nvSpPr>
            <p:cNvPr id="487597" name="Rectangle 173"/>
            <p:cNvSpPr>
              <a:spLocks noChangeArrowheads="1"/>
            </p:cNvSpPr>
            <p:nvPr/>
          </p:nvSpPr>
          <p:spPr bwMode="auto">
            <a:xfrm>
              <a:off x="2519" y="28"/>
              <a:ext cx="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0" lang="en-US" altLang="zh-CN" sz="1800" b="1">
                  <a:solidFill>
                    <a:schemeClr val="tx1"/>
                  </a:solidFill>
                  <a:latin typeface="Arial" pitchFamily="34" charset="0"/>
                </a:rPr>
                <a:t>net_device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1276</Words>
  <Application>Microsoft Office PowerPoint</Application>
  <PresentationFormat>全屏显示(4:3)</PresentationFormat>
  <Paragraphs>496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Times New Roman</vt:lpstr>
      <vt:lpstr>Office 主题</vt:lpstr>
      <vt:lpstr>Linux网络体系结构</vt:lpstr>
      <vt:lpstr>PowerPoint 演示文稿</vt:lpstr>
      <vt:lpstr>PowerPoint 演示文稿</vt:lpstr>
      <vt:lpstr>Device Drivers </vt:lpstr>
      <vt:lpstr>PowerPoint 演示文稿</vt:lpstr>
      <vt:lpstr>Device Drivers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I3</dc:creator>
  <cp:lastModifiedBy>微软用户</cp:lastModifiedBy>
  <cp:revision>6</cp:revision>
  <dcterms:created xsi:type="dcterms:W3CDTF">2013-09-01T00:09:33Z</dcterms:created>
  <dcterms:modified xsi:type="dcterms:W3CDTF">2015-10-08T03:27:55Z</dcterms:modified>
</cp:coreProperties>
</file>