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9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56" r:id="rId13"/>
    <p:sldId id="267" r:id="rId14"/>
    <p:sldId id="257" r:id="rId15"/>
    <p:sldId id="258" r:id="rId16"/>
    <p:sldId id="259" r:id="rId17"/>
    <p:sldId id="260" r:id="rId18"/>
    <p:sldId id="265" r:id="rId19"/>
    <p:sldId id="261" r:id="rId20"/>
    <p:sldId id="263" r:id="rId21"/>
    <p:sldId id="262" r:id="rId22"/>
    <p:sldId id="264" r:id="rId23"/>
    <p:sldId id="26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83621" autoAdjust="0"/>
  </p:normalViewPr>
  <p:slideViewPr>
    <p:cSldViewPr snapToGrid="0">
      <p:cViewPr varScale="1">
        <p:scale>
          <a:sx n="65" d="100"/>
          <a:sy n="65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13A71-4FE4-4051-B639-F099AC31B2CD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AFE6B-0AE2-4DFD-932E-15E32E56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25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Fisher’s exact test </a:t>
            </a:r>
            <a:r>
              <a:rPr lang="zh-CN" altLang="en-US" dirty="0"/>
              <a:t>费希尔精确检验</a:t>
            </a:r>
          </a:p>
          <a:p>
            <a:r>
              <a:rPr lang="zh-CN" altLang="en-US" dirty="0"/>
              <a:t>用于分析列联表（</a:t>
            </a:r>
            <a:r>
              <a:rPr lang="en-US" altLang="zh-CN" dirty="0"/>
              <a:t>contingency tables</a:t>
            </a:r>
            <a:r>
              <a:rPr lang="zh-CN" altLang="en-US" dirty="0"/>
              <a:t>）统计显著性检验方法，它用于检验两个分类的关联。虽然实际中常常使用于小数据情况，但同样适用于大样本的情况。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AFE6B-0AE2-4DFD-932E-15E32E56E5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458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二项分布检验：根据</a:t>
            </a:r>
            <a:endParaRPr lang="en-US" altLang="zh-CN" dirty="0"/>
          </a:p>
          <a:p>
            <a:r>
              <a:rPr lang="en-US" altLang="zh-CN" dirty="0"/>
              <a:t>If annotators were indeed choosing randomly, they would be expected to agree in 50% of cases</a:t>
            </a:r>
          </a:p>
          <a:p>
            <a:r>
              <a:rPr lang="en-US" altLang="zh-CN" dirty="0"/>
              <a:t>In most comparisons the value of S is in the range of 0.2 to 0.4, which can be considered “Fair agreement”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AFE6B-0AE2-4DFD-932E-15E32E56E5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23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80BEB-A282-408B-8C91-98668AB64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5B1F6E-0EF2-45D9-9BF1-5356B4BD0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4DF57-2AA0-48A4-A2E2-F3FFFBAB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634B-1BA7-4637-8B84-4C96B379D6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BFC88-99A4-4CA2-B72C-BB72CB85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4ACA2-973B-4E3E-8FBA-E277E72A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8248-B7E1-42B7-97D5-1659E36F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4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36E37-35F7-4089-8C9A-D5A525EC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720887-5D34-4963-9316-E4E2B2727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4F0DA-E227-440F-B464-43AACE77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634B-1BA7-4637-8B84-4C96B379D6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433E1-FE31-44EB-91D8-D5D55582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BA863-061F-4F80-816A-BEF883E5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8248-B7E1-42B7-97D5-1659E36F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5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4B7B67-6803-4781-8587-494DCF071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1D938E-F142-452B-B0AB-B3BC1EB8D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C505B-2BD8-469E-9C57-DD98E763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634B-1BA7-4637-8B84-4C96B379D6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A78B6-48FE-4C58-958A-5E613982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0617B-FF8D-496B-A469-AA6B37A4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8248-B7E1-42B7-97D5-1659E36F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7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807E8-23BF-4528-B004-B66ACD66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BE8AF-61FB-4453-8B69-924AAD1E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616AD-B545-4156-8782-B7507DC4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634B-1BA7-4637-8B84-4C96B379D6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20B53-BAAE-484F-BE1E-A78D69CC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F441F-A4CE-4B01-A634-DD68B2E4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8248-B7E1-42B7-97D5-1659E36F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1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E58A0-CE6C-4AC4-8585-684246F7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AAA39-5512-4EBF-9980-754B588B8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1CE9E-D114-4B11-9FF5-0F452D3C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634B-1BA7-4637-8B84-4C96B379D6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CF29F-6B63-4A60-81A0-93A5213A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B143F-A48D-4410-9126-09F19C51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8248-B7E1-42B7-97D5-1659E36F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5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9DE3B-F1C3-4AEA-AADF-44B34617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9ED33-65FE-48A9-8E2F-F19A96D0E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E484D-3D92-4B82-AD27-8508B950F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443788-3CBF-4CD9-8A4B-EB0091C1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634B-1BA7-4637-8B84-4C96B379D6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338E52-E0BD-4883-8EC9-B8167630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B063F7-639E-4229-B2EE-A77B501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8248-B7E1-42B7-97D5-1659E36F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9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5BC08-6A04-446E-B7A1-6AFA6898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DE27CB-F3FA-4560-8ECB-F8ACFED17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C54307-9BFA-4074-B71E-317387E71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7BE563-FDFC-4809-9B9D-C503A31DD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B14A57-85F5-4104-9B16-E74B8EA83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A2327E-BA13-4397-B6BD-DB8537DE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634B-1BA7-4637-8B84-4C96B379D6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798EF9-4998-44F8-9E3C-2B3014ED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6B6E73-6002-4240-8E45-2AD88B39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8248-B7E1-42B7-97D5-1659E36F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48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46DA4-DB1C-4A3B-8882-0E69AF0A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A620D5-4C73-4BCF-BE41-A301F8A6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634B-1BA7-4637-8B84-4C96B379D6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F574A1-8BF2-4000-88ED-6A87494B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B2702F-9A0A-4E31-B7B8-3513C5E5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8248-B7E1-42B7-97D5-1659E36F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0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D01313-938B-47C0-BAF2-0086DA9A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634B-1BA7-4637-8B84-4C96B379D6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9235A9-AFA8-4D3B-8DAD-BA5BFF24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FEB3F7-BA07-4998-9207-503C280C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8248-B7E1-42B7-97D5-1659E36F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67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3F219-8B5E-4D9F-8D77-99D6294D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B6613-E31D-4960-A067-2971BC4D8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CA03A3-C8F2-4BA3-AE78-580E71631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3F839-3281-419A-98E5-1D9AC76C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634B-1BA7-4637-8B84-4C96B379D6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8CED45-87FE-467D-A343-BFD099B5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7A181-EB8D-400B-A0A4-17368BA3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8248-B7E1-42B7-97D5-1659E36F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9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7340D-1131-4DA9-86DB-5349DB38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4C6023-51CA-4CF4-AE97-92C829090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5D04BC-EF8B-41C5-9E01-339AE5AE7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E31DD0-6D96-49FF-A165-4C2A183E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634B-1BA7-4637-8B84-4C96B379D6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D9D587-D62B-4A7B-941A-11CF04C1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C5A7F4-D29A-4E92-BEB6-6B19E33C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8248-B7E1-42B7-97D5-1659E36F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34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032828-BFA6-4EF1-8C7D-F169834E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EFEE1-DBEC-494A-8396-1F3851CF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9AD77-6857-4F87-905D-D44FC7F54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A634B-1BA7-4637-8B84-4C96B379D6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73B38-74DA-4C5A-88CF-C8713F6A6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533AC-4CF9-4979-92D0-D24B307F9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8248-B7E1-42B7-97D5-1659E36FB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07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78335-6C28-40BA-AFA2-2B3332AD0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88014" cy="23876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The origin of the generated conversational model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613B4D-0E41-4BC8-AA4A-146831804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2555" y="4501689"/>
            <a:ext cx="2025445" cy="571756"/>
          </a:xfrm>
        </p:spPr>
        <p:txBody>
          <a:bodyPr/>
          <a:lstStyle/>
          <a:p>
            <a:r>
              <a:rPr lang="zh-CN" altLang="en-US" sz="2000" dirty="0"/>
              <a:t>张璐 </a:t>
            </a:r>
            <a:r>
              <a:rPr lang="en-US" altLang="zh-CN" sz="2000" dirty="0"/>
              <a:t>2019.09.08</a:t>
            </a:r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68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80346-91D8-440B-971B-597E9810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Result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944EC-CC03-400B-B7B2-149745C79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849" y="4158124"/>
            <a:ext cx="10515600" cy="21426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P-value: exact Binomial significance test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S coefficient: a measure of agreement between annotators for each experiment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Automatic Evaluation: BLEU  grades an out- put candidate according to n-gram matches to one or more reference outputs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AAE23C-A714-421B-B1E1-B7DB417D8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5845"/>
            <a:ext cx="10601249" cy="274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0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30F88-C853-4D79-B505-E1AF0E77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Discuss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389ED-9EC2-4F91-912C-EC3480242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612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Much room for improvement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Design appropriate word alignment and decoding algorithm account for the selective nature of response in dialogue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Simply add more training data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One to one vs one to many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Unaligned words/phrases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6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282B7-C3B8-404B-9FF7-F3EB283AA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485" y="1887310"/>
            <a:ext cx="8597030" cy="200684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A Neural Conversational Model</a:t>
            </a:r>
            <a:br>
              <a:rPr lang="en-US" altLang="zh-CN" dirty="0"/>
            </a:br>
            <a:r>
              <a:rPr lang="en-US" altLang="zh-CN" dirty="0"/>
              <a:t>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94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07ED2E3-27A2-4B8B-8FD8-97DEC6524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104" y="1207391"/>
            <a:ext cx="4977791" cy="482602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533F582-894D-4FCD-9E11-B5A8836252BC}"/>
              </a:ext>
            </a:extLst>
          </p:cNvPr>
          <p:cNvSpPr/>
          <p:nvPr/>
        </p:nvSpPr>
        <p:spPr>
          <a:xfrm>
            <a:off x="4041058" y="2344994"/>
            <a:ext cx="3701845" cy="471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4A8369-EF33-4629-8A5D-24AEE4C7D7A1}"/>
              </a:ext>
            </a:extLst>
          </p:cNvPr>
          <p:cNvSpPr/>
          <p:nvPr/>
        </p:nvSpPr>
        <p:spPr>
          <a:xfrm>
            <a:off x="4041057" y="4694902"/>
            <a:ext cx="4439266" cy="791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30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7ABA3-89D7-4307-801D-94A0A63D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outline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BE1AD-684B-4DF1-993D-0A92A21A6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514" y="1702888"/>
            <a:ext cx="3094972" cy="388339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Goal</a:t>
            </a:r>
          </a:p>
          <a:p>
            <a:endParaRPr lang="en-US" altLang="zh-CN" dirty="0"/>
          </a:p>
          <a:p>
            <a:r>
              <a:rPr lang="en-US" altLang="zh-CN" dirty="0"/>
              <a:t>Dataset</a:t>
            </a:r>
          </a:p>
          <a:p>
            <a:endParaRPr lang="en-US" altLang="zh-CN" dirty="0"/>
          </a:p>
          <a:p>
            <a:r>
              <a:rPr lang="en-US" altLang="zh-CN" dirty="0"/>
              <a:t>Model</a:t>
            </a:r>
          </a:p>
          <a:p>
            <a:endParaRPr lang="en-US" altLang="zh-CN" dirty="0"/>
          </a:p>
          <a:p>
            <a:r>
              <a:rPr lang="en-US" altLang="zh-CN" dirty="0"/>
              <a:t>Result</a:t>
            </a:r>
          </a:p>
          <a:p>
            <a:endParaRPr lang="en-US" altLang="zh-CN" dirty="0"/>
          </a:p>
          <a:p>
            <a:r>
              <a:rPr lang="en-US" altLang="zh-CN" dirty="0"/>
              <a:t>Discuss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96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A5E0D-6F4E-4136-B88F-096CED46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Goal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2AA0A-0D37-49D2-9CBB-0F3013309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614766"/>
            <a:ext cx="9283874" cy="667054"/>
          </a:xfrm>
        </p:spPr>
        <p:txBody>
          <a:bodyPr/>
          <a:lstStyle/>
          <a:p>
            <a:r>
              <a:rPr lang="en-US" altLang="zh-CN" dirty="0"/>
              <a:t>Train an </a:t>
            </a:r>
            <a:r>
              <a:rPr lang="en-US" altLang="zh-CN" b="1" dirty="0"/>
              <a:t>end-to-end</a:t>
            </a:r>
            <a:r>
              <a:rPr lang="en-US" altLang="zh-CN" dirty="0"/>
              <a:t> </a:t>
            </a:r>
            <a:r>
              <a:rPr lang="en-US" altLang="zh-CN" b="1" dirty="0"/>
              <a:t>data-driven</a:t>
            </a:r>
            <a:r>
              <a:rPr lang="en-US" altLang="zh-CN" dirty="0"/>
              <a:t> conversational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990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83B30-6B06-46E0-BBDA-1C49EE62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Dataset 1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215F3-1682-4460-8202-D675FFF0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173" y="1690688"/>
            <a:ext cx="8781790" cy="37484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A closed-domain IT helpdesk troubleshooting dataset</a:t>
            </a:r>
          </a:p>
          <a:p>
            <a:endParaRPr lang="en-US" altLang="zh-CN" dirty="0"/>
          </a:p>
          <a:p>
            <a:r>
              <a:rPr lang="en-US" altLang="zh-CN" dirty="0"/>
              <a:t>Typical interactions are 400 words long</a:t>
            </a:r>
          </a:p>
          <a:p>
            <a:endParaRPr lang="en-US" altLang="zh-CN" dirty="0"/>
          </a:p>
          <a:p>
            <a:r>
              <a:rPr lang="en-US" altLang="zh-CN" dirty="0"/>
              <a:t>Turn taking is clearly signaled</a:t>
            </a:r>
          </a:p>
          <a:p>
            <a:endParaRPr lang="en-US" altLang="zh-CN" dirty="0"/>
          </a:p>
          <a:p>
            <a:r>
              <a:rPr lang="en-US" altLang="zh-CN" dirty="0"/>
              <a:t>Training Set: 30M tokens   Validation Set: 3M tokens</a:t>
            </a:r>
          </a:p>
          <a:p>
            <a:endParaRPr lang="en-US" altLang="zh-CN" dirty="0"/>
          </a:p>
          <a:p>
            <a:r>
              <a:rPr lang="en-US" altLang="zh-CN" dirty="0"/>
              <a:t>Process: remove common names, numbers, and full URLs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977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0F657-11E3-4D01-95FB-DEBF8F8B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Dataset 2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5C0F5-378A-4AF9-AA62-471F610D3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124" y="1860723"/>
            <a:ext cx="9645041" cy="385114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An open-domain movie transcript dataset: </a:t>
            </a:r>
            <a:r>
              <a:rPr lang="en-US" altLang="zh-CN" dirty="0" err="1"/>
              <a:t>OpenSubtitles</a:t>
            </a:r>
            <a:r>
              <a:rPr lang="en-US" altLang="zh-CN" dirty="0"/>
              <a:t> dataset</a:t>
            </a:r>
          </a:p>
          <a:p>
            <a:endParaRPr lang="en-US" altLang="zh-CN" dirty="0"/>
          </a:p>
          <a:p>
            <a:r>
              <a:rPr lang="en-US" altLang="zh-CN" dirty="0"/>
              <a:t>Noisy and Large</a:t>
            </a:r>
          </a:p>
          <a:p>
            <a:endParaRPr lang="en-US" altLang="zh-CN" dirty="0"/>
          </a:p>
          <a:p>
            <a:r>
              <a:rPr lang="en-US" altLang="zh-CN" dirty="0"/>
              <a:t>Training Set: 62M sentence/923M tokens Validation set: 26M sentence/395M tokens</a:t>
            </a:r>
          </a:p>
          <a:p>
            <a:endParaRPr lang="en-US" altLang="zh-CN" dirty="0"/>
          </a:p>
          <a:p>
            <a:r>
              <a:rPr lang="en-US" altLang="zh-CN" dirty="0"/>
              <a:t>Remove XML tags and non-conversational text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050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DFAD2-EA4A-4912-AFC7-15B598FD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Model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F94D7-2EA4-42A5-9452-4B66AF324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905" y="3639268"/>
            <a:ext cx="10695662" cy="28897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Maximize the cross entropy of the correct sequence given its context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a “greedy” inference approach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Sequence to Sequence Learning with Neural Network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LSTM performs well on long sentences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LSTM learns better when the source sentences are reversed (NMT)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89C83B-7872-4780-AA72-668F2454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936" y="328996"/>
            <a:ext cx="6593660" cy="310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E2FE1-7FB8-4C3D-B03C-903091BA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Experiments 1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7F55F-D85D-4EF4-9ECF-7B0107E4E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55" y="2041416"/>
            <a:ext cx="8969679" cy="35952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IT Helpdesk Troubleshooting experiments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 single layer LSTM with 1024 memory cells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Stochastic gradient descent and gradient clipping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Vocabulary: most common 20K words including special tokens indicating turn taking and actor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030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F5C5D-8887-4857-944A-292BA6C1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735" y="2464495"/>
            <a:ext cx="9990638" cy="96450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Data-Driven Response Generation in Social Media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41834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28494-AF1C-4D11-8691-D388D7F3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Experiments 2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F8843-3B68-44A0-843D-6BBEE048E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762" y="1875729"/>
            <a:ext cx="9383038" cy="348541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 err="1"/>
              <a:t>OpenSubtitles</a:t>
            </a:r>
            <a:r>
              <a:rPr lang="en-US" altLang="zh-CN" sz="2200" dirty="0"/>
              <a:t> experiments</a:t>
            </a:r>
          </a:p>
          <a:p>
            <a:pPr>
              <a:lnSpc>
                <a:spcPct val="150000"/>
              </a:lnSpc>
            </a:pPr>
            <a:r>
              <a:rPr lang="en-US" altLang="zh-CN" sz="2200" dirty="0"/>
              <a:t>A two-layered LSTM with 4096 memory cells</a:t>
            </a:r>
          </a:p>
          <a:p>
            <a:pPr>
              <a:lnSpc>
                <a:spcPct val="150000"/>
              </a:lnSpc>
            </a:pPr>
            <a:r>
              <a:rPr lang="en-US" altLang="zh-CN" sz="2200" dirty="0" err="1"/>
              <a:t>AdaGrad</a:t>
            </a:r>
            <a:r>
              <a:rPr lang="en-US" altLang="zh-CN" sz="2200" dirty="0"/>
              <a:t> and gradient clipping</a:t>
            </a:r>
          </a:p>
          <a:p>
            <a:pPr>
              <a:lnSpc>
                <a:spcPct val="150000"/>
              </a:lnSpc>
            </a:pPr>
            <a:r>
              <a:rPr lang="en-US" altLang="zh-CN" sz="2200" dirty="0"/>
              <a:t>To speed up the </a:t>
            </a:r>
            <a:r>
              <a:rPr lang="en-US" altLang="zh-CN" sz="2200" dirty="0" err="1"/>
              <a:t>softmax</a:t>
            </a:r>
            <a:r>
              <a:rPr lang="en-US" altLang="zh-CN" sz="2200" dirty="0"/>
              <a:t>, project the memory cells to 2048 linear units before feeding the information to the classifier</a:t>
            </a:r>
          </a:p>
          <a:p>
            <a:pPr>
              <a:lnSpc>
                <a:spcPct val="150000"/>
              </a:lnSpc>
            </a:pPr>
            <a:r>
              <a:rPr lang="en-US" altLang="zh-CN" sz="2200" dirty="0"/>
              <a:t>Vocabulary: most frequent 100K words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755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48F88-B3A3-4294-B2BD-14C51163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Result 1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72260-7626-4557-A5C7-7E2CD176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970" y="1778371"/>
            <a:ext cx="8581373" cy="393349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IT Helpdesk Troubleshooting experiments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Perplexity: 8   n-gram model:18</a:t>
            </a:r>
          </a:p>
          <a:p>
            <a:pPr>
              <a:lnSpc>
                <a:spcPct val="170000"/>
              </a:lnSpc>
            </a:pPr>
            <a:endParaRPr lang="en-US" altLang="zh-CN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err="1"/>
              <a:t>OpenSubtitles</a:t>
            </a:r>
            <a:r>
              <a:rPr lang="en-US" altLang="zh-CN" dirty="0"/>
              <a:t> experiments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Perplexity: 17   smoothed 5-gram model: 28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adding the soft attention mechanism did not significantly improve the perplexity on neither training or validation sets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659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FE87-6086-4BD7-955D-5352B4EC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Result 2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B0F66-9264-4D34-8374-81D0F3DA7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124" y="1690688"/>
            <a:ext cx="7241088" cy="294394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b="1" dirty="0"/>
              <a:t>Human Evaluation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Four different human were asked to pick which of the two bots they preferred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Allowed to declare a tie if both answers were of equal quality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If three out four human judges agreed, record the score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16F4F9C-7D69-4970-90E4-EBBA4C13A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016746"/>
              </p:ext>
            </p:extLst>
          </p:nvPr>
        </p:nvGraphicFramePr>
        <p:xfrm>
          <a:off x="2086627" y="5167311"/>
          <a:ext cx="8360082" cy="11125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93347">
                  <a:extLst>
                    <a:ext uri="{9D8B030D-6E8A-4147-A177-3AD203B41FA5}">
                      <a16:colId xmlns:a16="http://schemas.microsoft.com/office/drawing/2014/main" val="1565596370"/>
                    </a:ext>
                  </a:extLst>
                </a:gridCol>
                <a:gridCol w="1393347">
                  <a:extLst>
                    <a:ext uri="{9D8B030D-6E8A-4147-A177-3AD203B41FA5}">
                      <a16:colId xmlns:a16="http://schemas.microsoft.com/office/drawing/2014/main" val="1610146052"/>
                    </a:ext>
                  </a:extLst>
                </a:gridCol>
                <a:gridCol w="1393347">
                  <a:extLst>
                    <a:ext uri="{9D8B030D-6E8A-4147-A177-3AD203B41FA5}">
                      <a16:colId xmlns:a16="http://schemas.microsoft.com/office/drawing/2014/main" val="1515144224"/>
                    </a:ext>
                  </a:extLst>
                </a:gridCol>
                <a:gridCol w="1393347">
                  <a:extLst>
                    <a:ext uri="{9D8B030D-6E8A-4147-A177-3AD203B41FA5}">
                      <a16:colId xmlns:a16="http://schemas.microsoft.com/office/drawing/2014/main" val="3680911726"/>
                    </a:ext>
                  </a:extLst>
                </a:gridCol>
                <a:gridCol w="1759558">
                  <a:extLst>
                    <a:ext uri="{9D8B030D-6E8A-4147-A177-3AD203B41FA5}">
                      <a16:colId xmlns:a16="http://schemas.microsoft.com/office/drawing/2014/main" val="3982843561"/>
                    </a:ext>
                  </a:extLst>
                </a:gridCol>
                <a:gridCol w="1027136">
                  <a:extLst>
                    <a:ext uri="{9D8B030D-6E8A-4147-A177-3AD203B41FA5}">
                      <a16:colId xmlns:a16="http://schemas.microsoft.com/office/drawing/2014/main" val="3996673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Win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Lose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Disagreement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98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NCM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5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CleverBot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174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46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2252-9CCF-4C23-8F47-F8C64C7C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Discuss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216F4-0D80-4D78-8509-17744FFF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83" y="1302708"/>
            <a:ext cx="11161734" cy="534861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Highlight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Generalize to new questions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Remember facts, understand contexts, perform common sense reasoning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Drawbacks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Give simple, short, sometimes unsatisfying answers to questions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the objective function being optimized </a:t>
            </a:r>
            <a:r>
              <a:rPr lang="en-US" altLang="zh-CN" b="1" dirty="0"/>
              <a:t>does not capture the actual objective achieved through human communication</a:t>
            </a:r>
            <a:r>
              <a:rPr lang="en-US" altLang="zh-CN" dirty="0"/>
              <a:t>, which is typically longer term and based on exchange of information rather than next step prediction.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The lack of a model to ensure </a:t>
            </a:r>
            <a:r>
              <a:rPr lang="en-US" altLang="zh-CN" b="1" dirty="0"/>
              <a:t>consistency</a:t>
            </a:r>
            <a:r>
              <a:rPr lang="en-US" altLang="zh-CN" dirty="0"/>
              <a:t> and general </a:t>
            </a:r>
            <a:r>
              <a:rPr lang="en-US" altLang="zh-CN" b="1" dirty="0"/>
              <a:t>world knowledge</a:t>
            </a:r>
            <a:r>
              <a:rPr lang="en-US" altLang="zh-CN" dirty="0"/>
              <a:t> is another obvious limitation of a purely unsupervised model.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Open research problem of </a:t>
            </a:r>
            <a:r>
              <a:rPr lang="en-US" altLang="zh-CN" b="1" dirty="0"/>
              <a:t>designing a good metric</a:t>
            </a:r>
            <a:r>
              <a:rPr lang="en-US" altLang="zh-CN" dirty="0"/>
              <a:t> to quick measure the quality of a conversational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39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E46A3-85C0-4EFD-BC79-14AF1DC1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Goal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7D932-1D32-460F-89D0-2C2C9523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70" y="2982738"/>
            <a:ext cx="11683130" cy="89252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Train a </a:t>
            </a:r>
            <a:r>
              <a:rPr lang="en-US" altLang="zh-CN" sz="2400" b="1" dirty="0"/>
              <a:t>phrased-based statistical machine translation model </a:t>
            </a:r>
            <a:r>
              <a:rPr lang="en-US" altLang="zh-CN" sz="2400" dirty="0"/>
              <a:t>to generate response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784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4201B-DF7A-4F04-BF90-267BA414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Data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4F2DC-2410-4040-AD0C-0968BDC7C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990" y="2581905"/>
            <a:ext cx="7930019" cy="1694189"/>
          </a:xfrm>
        </p:spPr>
        <p:txBody>
          <a:bodyPr/>
          <a:lstStyle/>
          <a:p>
            <a:r>
              <a:rPr lang="en-US" altLang="zh-CN" dirty="0"/>
              <a:t>1.3 million conversations scraped from Twitter</a:t>
            </a:r>
          </a:p>
          <a:p>
            <a:endParaRPr lang="en-US" altLang="zh-CN" dirty="0"/>
          </a:p>
          <a:p>
            <a:r>
              <a:rPr lang="en-US" altLang="zh-CN" dirty="0"/>
              <a:t>First two utterances from each conversation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74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97BF7-C99B-4214-B36B-B0689E11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Model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B57BA-A947-44E9-8DCC-BFE6A83F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Response Generation as Translation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Ensure r is an appropriate response to s </a:t>
            </a:r>
            <a:r>
              <a:rPr lang="en-US" altLang="zh-CN" dirty="0">
                <a:sym typeface="Wingdings" panose="05000000000000000000" pitchFamily="2" charset="2"/>
              </a:rPr>
              <a:t> p(</a:t>
            </a:r>
            <a:r>
              <a:rPr lang="en-US" altLang="zh-CN" dirty="0" err="1">
                <a:sym typeface="Wingdings" panose="05000000000000000000" pitchFamily="2" charset="2"/>
              </a:rPr>
              <a:t>s|r</a:t>
            </a:r>
            <a:r>
              <a:rPr lang="en-US" altLang="zh-CN" dirty="0">
                <a:sym typeface="Wingdings" panose="05000000000000000000" pitchFamily="2" charset="2"/>
              </a:rPr>
              <a:t>), p(</a:t>
            </a:r>
            <a:r>
              <a:rPr lang="en-US" altLang="zh-CN" dirty="0" err="1">
                <a:sym typeface="Wingdings" panose="05000000000000000000" pitchFamily="2" charset="2"/>
              </a:rPr>
              <a:t>r|s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Ensure r is a well-formed response </a:t>
            </a:r>
            <a:r>
              <a:rPr lang="en-US" altLang="zh-CN" dirty="0">
                <a:sym typeface="Wingdings" panose="05000000000000000000" pitchFamily="2" charset="2"/>
              </a:rPr>
              <a:t> n-gram language model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904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17CB5-7525-4249-BAF8-C3076AE1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Challenge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73659-0DF0-43DE-8E4D-0BB6052EA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305" y="2039770"/>
            <a:ext cx="7867389" cy="1769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Lexical Repetition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Penalize lexical similarity with Jaccard similarity 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541F73-DCCC-49C1-8D3E-316E821ED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049" y="4311366"/>
            <a:ext cx="3214644" cy="757296"/>
          </a:xfrm>
          <a:prstGeom prst="rect">
            <a:avLst/>
          </a:prstGeom>
        </p:spPr>
      </p:pic>
      <p:pic>
        <p:nvPicPr>
          <p:cNvPr id="1026" name="Picture 2" descr="Д - Дов:• ">
            <a:extLst>
              <a:ext uri="{FF2B5EF4-FFF2-40B4-BE49-F238E27FC236}">
                <a16:creationId xmlns:a16="http://schemas.microsoft.com/office/drawing/2014/main" id="{9D65607D-E521-4C88-B7EF-5E483AC60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65" y="4222255"/>
            <a:ext cx="4756357" cy="75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23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3B79E-84DF-4440-BB94-44C177C1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Challenge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A872F-56AE-4937-B4F6-6D5B70D9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Word Alignment</a:t>
            </a:r>
          </a:p>
          <a:p>
            <a:r>
              <a:rPr lang="en-US" altLang="zh-CN" dirty="0"/>
              <a:t>Fisher’s Exact Test  </a:t>
            </a:r>
            <a:r>
              <a:rPr lang="en-US" altLang="zh-CN" dirty="0">
                <a:sym typeface="Wingdings" panose="05000000000000000000" pitchFamily="2" charset="2"/>
              </a:rPr>
              <a:t> filter out pairs with low correlation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p-value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E6A856-6AAF-40EA-8B23-0DA7AC450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32" y="3825981"/>
            <a:ext cx="5067012" cy="14551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670CA7-51C3-4869-99DD-FB8080409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858" y="4000973"/>
            <a:ext cx="5249497" cy="11051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275CB6-D2F6-44F7-A874-7474EEC9F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691" y="2174734"/>
            <a:ext cx="4109189" cy="29313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88FD77-0D48-439C-BA8C-ABC0F5FCC6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6462" y="838470"/>
            <a:ext cx="2878311" cy="544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7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D9275-4503-4A09-9E49-97831312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Experiments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3A47E-2A45-42CF-B594-C74CCD9F4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Phase-table: 5M phrases with highest association according the Fisher Exact Test statistic</a:t>
            </a:r>
          </a:p>
          <a:p>
            <a:endParaRPr lang="en-US" altLang="zh-CN" dirty="0"/>
          </a:p>
          <a:p>
            <a:r>
              <a:rPr lang="en-US" altLang="zh-CN" dirty="0"/>
              <a:t>Language model: 1.3M responses from the training data, along with roughly 1M replies collected using Twitter’s streaming API</a:t>
            </a:r>
          </a:p>
          <a:p>
            <a:endParaRPr lang="en-US" altLang="zh-CN" dirty="0"/>
          </a:p>
          <a:p>
            <a:r>
              <a:rPr lang="en-US" altLang="zh-CN" dirty="0"/>
              <a:t>Use the default feature weights provided by Moses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831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88478-BF95-49E8-9389-8F4ECEBE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Result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C2B3A-9464-44EF-8E01-96AB72AE4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Human evaluation</a:t>
            </a:r>
          </a:p>
          <a:p>
            <a:endParaRPr lang="en-US" altLang="zh-CN" dirty="0"/>
          </a:p>
          <a:p>
            <a:r>
              <a:rPr lang="en-US" altLang="zh-CN" dirty="0"/>
              <a:t>Test set: 200 tweets for each experiment</a:t>
            </a:r>
          </a:p>
          <a:p>
            <a:endParaRPr lang="en-US" altLang="zh-CN" dirty="0"/>
          </a:p>
          <a:p>
            <a:r>
              <a:rPr lang="en-US" altLang="zh-CN" dirty="0"/>
              <a:t>Pairwise comparisons</a:t>
            </a:r>
          </a:p>
          <a:p>
            <a:endParaRPr lang="en-US" altLang="zh-CN" dirty="0"/>
          </a:p>
          <a:p>
            <a:r>
              <a:rPr lang="en-US" altLang="zh-CN" dirty="0"/>
              <a:t>An appropriate response: on the same topic, make sense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755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743</Words>
  <Application>Microsoft Office PowerPoint</Application>
  <PresentationFormat>宽屏</PresentationFormat>
  <Paragraphs>146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The origin of the generated conversational model</vt:lpstr>
      <vt:lpstr>Data-Driven Response Generation in Social Media</vt:lpstr>
      <vt:lpstr>Goal </vt:lpstr>
      <vt:lpstr>Data</vt:lpstr>
      <vt:lpstr>Model </vt:lpstr>
      <vt:lpstr>Challenge </vt:lpstr>
      <vt:lpstr>Challenge  </vt:lpstr>
      <vt:lpstr>Experiments</vt:lpstr>
      <vt:lpstr>Result </vt:lpstr>
      <vt:lpstr>Result </vt:lpstr>
      <vt:lpstr>Discuss</vt:lpstr>
      <vt:lpstr>A Neural Conversational Model                       </vt:lpstr>
      <vt:lpstr>PowerPoint 演示文稿</vt:lpstr>
      <vt:lpstr>outline</vt:lpstr>
      <vt:lpstr>Goal</vt:lpstr>
      <vt:lpstr>Dataset 1</vt:lpstr>
      <vt:lpstr>Dataset 2</vt:lpstr>
      <vt:lpstr>Model </vt:lpstr>
      <vt:lpstr>Experiments 1</vt:lpstr>
      <vt:lpstr>Experiments 2</vt:lpstr>
      <vt:lpstr>Result 1</vt:lpstr>
      <vt:lpstr>Result 2</vt:lpstr>
      <vt:lpstr>Discuss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Conversational Model                       --Seq2Seq</dc:title>
  <dc:creator>张 璐</dc:creator>
  <cp:lastModifiedBy>张 璐</cp:lastModifiedBy>
  <cp:revision>39</cp:revision>
  <dcterms:created xsi:type="dcterms:W3CDTF">2019-09-05T14:01:54Z</dcterms:created>
  <dcterms:modified xsi:type="dcterms:W3CDTF">2019-09-08T10:00:10Z</dcterms:modified>
</cp:coreProperties>
</file>