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8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707"/>
  </p:normalViewPr>
  <p:slideViewPr>
    <p:cSldViewPr snapToGrid="0" snapToObjects="1">
      <p:cViewPr>
        <p:scale>
          <a:sx n="69" d="100"/>
          <a:sy n="69" d="100"/>
        </p:scale>
        <p:origin x="9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A276-9E85-CC40-B6CF-F6BD0836A5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A5B7-649C-AA40-A047-3849E01F54D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Introduction to NL2SQL</a:t>
            </a:r>
            <a:endParaRPr kumimoji="1"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Zecheng</a:t>
            </a:r>
            <a:r>
              <a:rPr kumimoji="1" lang="en-US" altLang="zh-CN" dirty="0" smtClean="0"/>
              <a:t> Zhan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2019/09/08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51" y="139826"/>
            <a:ext cx="2823148" cy="107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86410" y="336837"/>
            <a:ext cx="1851148" cy="58682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spc="116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References</a:t>
            </a:r>
            <a:endParaRPr lang="zh-CN" altLang="en-US" sz="2900" dirty="0">
              <a:solidFill>
                <a:srgbClr val="181818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06288" y="954321"/>
            <a:ext cx="11400661" cy="38369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400" spc="68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endParaRPr lang="en-US" altLang="zh-CN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51" y="139826"/>
            <a:ext cx="2823148" cy="10779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8416" y="1981142"/>
            <a:ext cx="10226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A Syntactic Neural Model for General-Purpose Code Generation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Towards Complex Text-to-SQL in Cross-Domain Database with Intermediate Representation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SEQ2SQL: GENERATING STRUCTURED QUERIES FROM NATURAL LANGUAGE USING REINFORCEMENT LEARNING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SQLNet</a:t>
            </a:r>
            <a:r>
              <a:rPr lang="en-US" altLang="zh-CN" dirty="0" smtClean="0"/>
              <a:t>: GENERATING STRUCTURED QUERIES FROM NATURAL LANGUAGE WITHOUT REINFORCEMENT LEARNING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TypeSQL: Knowledge-based Type-Aware Neural Text-to-SQL Generation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TRANX: A Transition-based Neural Abstract Syntax Parser for Semantic Parsing and Code Generation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Spider: A Large-Scale Human-Labeled Dataset for Complex and Cross-Domain Semantic Parsing and Text-to-SQL Task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Representing Schema Structure with Graph Neural Networks for Text-to-SQL Parsing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err="1" smtClean="0"/>
              <a:t>SyntaxSQLNet</a:t>
            </a:r>
            <a:r>
              <a:rPr kumimoji="1" lang="en-US" altLang="zh-CN" dirty="0" smtClean="0"/>
              <a:t>: Syntax Tree Networks for Complex and Cross-</a:t>
            </a:r>
            <a:r>
              <a:rPr kumimoji="1" lang="en-US" altLang="zh-CN" dirty="0" err="1" smtClean="0"/>
              <a:t>DomainText</a:t>
            </a:r>
            <a:r>
              <a:rPr kumimoji="1" lang="en-US" altLang="zh-CN" dirty="0" smtClean="0"/>
              <a:t>-to-SQL Task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Global Reasoning over Database Structures for Text-to-SQL Parsing</a:t>
            </a:r>
            <a:endParaRPr kumimoji="1"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" y="0"/>
            <a:ext cx="12183557" cy="6858000"/>
          </a:xfrm>
          <a:prstGeom prst="rect">
            <a:avLst/>
          </a:prstGeom>
        </p:spPr>
      </p:pic>
      <p:sp>
        <p:nvSpPr>
          <p:cNvPr id="10" name="Shape 130"/>
          <p:cNvSpPr/>
          <p:nvPr/>
        </p:nvSpPr>
        <p:spPr>
          <a:xfrm>
            <a:off x="1646815" y="3181753"/>
            <a:ext cx="1643014" cy="49449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b="1" spc="116">
                <a:solidFill>
                  <a:srgbClr val="373D4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CONTENT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1" name="Shape 130"/>
          <p:cNvSpPr/>
          <p:nvPr/>
        </p:nvSpPr>
        <p:spPr>
          <a:xfrm>
            <a:off x="4601569" y="1795867"/>
            <a:ext cx="862608" cy="49449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b="1" spc="116">
                <a:solidFill>
                  <a:srgbClr val="373D4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rgbClr val="FF6A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</a:t>
            </a:r>
            <a:endParaRPr lang="en-US" altLang="zh-CN" sz="2400" dirty="0">
              <a:solidFill>
                <a:srgbClr val="FF6A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Shape 130"/>
          <p:cNvSpPr/>
          <p:nvPr/>
        </p:nvSpPr>
        <p:spPr>
          <a:xfrm>
            <a:off x="6436138" y="2553756"/>
            <a:ext cx="745140" cy="49449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b="1" spc="116">
                <a:solidFill>
                  <a:srgbClr val="373D4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Why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Shape 130"/>
          <p:cNvSpPr/>
          <p:nvPr/>
        </p:nvSpPr>
        <p:spPr>
          <a:xfrm>
            <a:off x="8055225" y="3408627"/>
            <a:ext cx="745140" cy="49449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b="1" spc="116">
                <a:solidFill>
                  <a:srgbClr val="373D4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Shape 130"/>
          <p:cNvSpPr/>
          <p:nvPr/>
        </p:nvSpPr>
        <p:spPr>
          <a:xfrm>
            <a:off x="9745572" y="4253316"/>
            <a:ext cx="746744" cy="49449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b="1" spc="116">
                <a:solidFill>
                  <a:srgbClr val="373D4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Shape 349"/>
          <p:cNvSpPr/>
          <p:nvPr/>
        </p:nvSpPr>
        <p:spPr>
          <a:xfrm>
            <a:off x="386410" y="336837"/>
            <a:ext cx="51361" cy="58682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spc="116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endParaRPr sz="2900" dirty="0">
              <a:solidFill>
                <a:srgbClr val="181818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51" y="139826"/>
            <a:ext cx="2823148" cy="10779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86410" y="336837"/>
            <a:ext cx="2883675" cy="58682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spc="116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What is NL2SQL</a:t>
            </a:r>
            <a:endParaRPr lang="zh-CN" altLang="en-US" sz="2900" dirty="0">
              <a:solidFill>
                <a:srgbClr val="181818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06288" y="954321"/>
            <a:ext cx="11400661" cy="38369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400" spc="68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r>
              <a:rPr lang="en-US" altLang="zh-CN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Semantic</a:t>
            </a:r>
            <a:r>
              <a:rPr lang="zh-CN" altLang="en-US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Parsing : NL2SQL</a:t>
            </a:r>
            <a:endParaRPr lang="en-US" altLang="zh-CN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6288" y="1613521"/>
            <a:ext cx="50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自然语言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要查询的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schema]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输出：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51" y="139826"/>
            <a:ext cx="2823148" cy="10779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12" y="3089375"/>
            <a:ext cx="9824412" cy="28825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75584" y="6386274"/>
            <a:ext cx="124168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1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US" altLang="zh-CN" sz="11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SQLNet</a:t>
            </a:r>
            <a:r>
              <a:rPr lang="en-US" altLang="zh-CN" sz="11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: GENERATING STRUCTURED QUERIES FROM NATURAL LANGUAGE WITHOUT REINFORCEMENT LEARNING”</a:t>
            </a:r>
            <a:r>
              <a:rPr lang="zh-CN" altLang="en-US" sz="11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2017</a:t>
            </a:r>
            <a:endParaRPr lang="en-US" altLang="zh-CN" sz="1100" i="1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86410" y="336837"/>
            <a:ext cx="2830327" cy="58682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spc="116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How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to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NL2SQL</a:t>
            </a:r>
            <a:endParaRPr lang="zh-CN" altLang="en-US" sz="2900" dirty="0">
              <a:solidFill>
                <a:srgbClr val="181818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06288" y="954321"/>
            <a:ext cx="11400661" cy="38369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400" spc="68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r>
              <a:rPr lang="en-US" altLang="zh-CN" sz="1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Implication: </a:t>
            </a:r>
            <a:r>
              <a:rPr lang="en-US" altLang="zh-CN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NL2SQL</a:t>
            </a:r>
            <a:endParaRPr lang="en-US" altLang="zh-CN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6288" y="1613521"/>
            <a:ext cx="5956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Sketch-Based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SQLNet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TypeSQL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IncSQL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SQLova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Generated-Based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Seq2SQL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SyntaxSQLNet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Coares2Fine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IRNet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51" y="139826"/>
            <a:ext cx="2823148" cy="10779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86410" y="336837"/>
            <a:ext cx="5277983" cy="58682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spc="116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How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to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NL2SQL: Sketch-Based</a:t>
            </a:r>
            <a:endParaRPr lang="zh-CN" altLang="en-US" sz="2900" dirty="0">
              <a:solidFill>
                <a:srgbClr val="181818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06288" y="954321"/>
            <a:ext cx="11400661" cy="38369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400" spc="68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r>
              <a:rPr lang="en-US" altLang="zh-CN" sz="1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Implication: </a:t>
            </a:r>
            <a:r>
              <a:rPr lang="en-US" altLang="zh-CN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NL2SQL:Sketch-Based</a:t>
            </a:r>
            <a:endParaRPr lang="en-US" altLang="zh-CN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6288" y="1613521"/>
            <a:ext cx="5956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Sketch-Based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SQLNet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TypeSQL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IncSQL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SQLova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51" y="139826"/>
            <a:ext cx="2823148" cy="10779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25" y="2032300"/>
            <a:ext cx="6604000" cy="2612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0" y="5378450"/>
            <a:ext cx="6184900" cy="927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20443" y="3366354"/>
            <a:ext cx="7372350" cy="623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What about Complex SQL with Cross Domain ?</a:t>
            </a:r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86410" y="336837"/>
            <a:ext cx="5503301" cy="58682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spc="116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How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to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NL2SQL: Spider </a:t>
            </a:r>
            <a:r>
              <a:rPr lang="en-US" altLang="zh-CN" sz="2900" dirty="0" err="1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DateSet</a:t>
            </a:r>
            <a:endParaRPr lang="zh-CN" altLang="en-US" sz="2900" dirty="0">
              <a:solidFill>
                <a:srgbClr val="181818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06288" y="954320"/>
            <a:ext cx="11400661" cy="38369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400" spc="68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r>
              <a:rPr lang="en-US" altLang="zh-CN" sz="1800" dirty="0"/>
              <a:t>Yale Semantic Parsing and Text-to-SQL </a:t>
            </a:r>
            <a:r>
              <a:rPr lang="en-US" altLang="zh-CN" sz="1800" dirty="0" smtClean="0"/>
              <a:t>Challenge</a:t>
            </a:r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51" y="139826"/>
            <a:ext cx="2823148" cy="10779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288" y="1613521"/>
            <a:ext cx="5956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Complex SQL queries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Different SQL Components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GroupBy;OrderBy;Limit;Having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Nested Query(Sub-query) 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Cross Domain Databases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Multi-Table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25" y="1613521"/>
            <a:ext cx="4940300" cy="441166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84494" y="6442258"/>
            <a:ext cx="124168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1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“Spider: A Large-Scale Human-Labeled Dataset for Complex and Cross-Domain Semantic Parsing and Text-to-SQL Task”</a:t>
            </a:r>
            <a:r>
              <a:rPr lang="zh-CN" altLang="en-US" sz="11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EMNLP’18</a:t>
            </a:r>
            <a:endParaRPr lang="en-US" altLang="zh-CN" sz="1100" i="1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86410" y="336837"/>
            <a:ext cx="5838778" cy="58682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spc="116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How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to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NL2SQL: Generated-Based</a:t>
            </a:r>
            <a:endParaRPr lang="zh-CN" altLang="en-US" sz="2900" dirty="0">
              <a:solidFill>
                <a:srgbClr val="181818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06288" y="954321"/>
            <a:ext cx="11400661" cy="38369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400" spc="68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r>
              <a:rPr lang="en-US" altLang="zh-CN" sz="1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Implication: </a:t>
            </a:r>
            <a:r>
              <a:rPr lang="en-US" altLang="zh-CN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NL2SQL:</a:t>
            </a:r>
            <a:r>
              <a:rPr lang="en-US" altLang="zh-CN" sz="1800" dirty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Generated</a:t>
            </a:r>
            <a:r>
              <a:rPr lang="en-US" altLang="zh-CN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-Based</a:t>
            </a:r>
            <a:endParaRPr lang="en-US" altLang="zh-CN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51" y="139826"/>
            <a:ext cx="2823148" cy="10779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288" y="1613521"/>
            <a:ext cx="5658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符合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语法规范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Vanilla Seq2Seq [X]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Seq2Tree (Search Constrained Seq2Seq)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如何处理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Cross-domain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Schema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Linking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08" y="3199810"/>
            <a:ext cx="6823635" cy="249466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86410" y="336837"/>
            <a:ext cx="5838778" cy="58682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spc="116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How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to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NL2SQL: Generated-Based</a:t>
            </a:r>
            <a:endParaRPr lang="zh-CN" altLang="en-US" sz="2900" dirty="0">
              <a:solidFill>
                <a:srgbClr val="181818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06288" y="954321"/>
            <a:ext cx="11400661" cy="38369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400" spc="68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r>
              <a:rPr lang="en-US" altLang="zh-CN" sz="1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Implication: </a:t>
            </a:r>
            <a:r>
              <a:rPr lang="en-US" altLang="zh-CN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NL2SQL:</a:t>
            </a:r>
            <a:r>
              <a:rPr lang="en-US" altLang="zh-CN" sz="1800" dirty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Generated</a:t>
            </a:r>
            <a:r>
              <a:rPr lang="en-US" altLang="zh-CN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-Based</a:t>
            </a:r>
            <a:endParaRPr lang="en-US" altLang="zh-CN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51" y="139826"/>
            <a:ext cx="2823148" cy="10779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6410" y="15888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符合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语法规范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Vanilla Seq2Seq [X]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Seq2Tree (Search Constrained Seq2Seq)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8" y="2763054"/>
            <a:ext cx="4705077" cy="391289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61584" y="17301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如何处理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Cross-domain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Schema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Linking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65" y="2986986"/>
            <a:ext cx="6900464" cy="234137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51" y="139826"/>
            <a:ext cx="2823148" cy="10779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91" y="1738159"/>
            <a:ext cx="9412393" cy="4678739"/>
          </a:xfrm>
          <a:prstGeom prst="rect">
            <a:avLst/>
          </a:prstGeom>
        </p:spPr>
      </p:pic>
      <p:sp>
        <p:nvSpPr>
          <p:cNvPr id="9" name="Shape 313"/>
          <p:cNvSpPr/>
          <p:nvPr/>
        </p:nvSpPr>
        <p:spPr>
          <a:xfrm>
            <a:off x="386410" y="336837"/>
            <a:ext cx="5838778" cy="58682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5800" spc="116">
                <a:solidFill>
                  <a:srgbClr val="373D41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lvl1pPr>
          </a:lstStyle>
          <a:p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How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to</a:t>
            </a:r>
            <a:r>
              <a:rPr lang="zh-CN" altLang="en-US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 </a:t>
            </a:r>
            <a:r>
              <a:rPr lang="en-US" altLang="zh-CN" sz="2900" dirty="0" smtClean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NL2SQL: Generated-Based</a:t>
            </a:r>
            <a:endParaRPr lang="zh-CN" altLang="en-US" sz="2900" dirty="0">
              <a:solidFill>
                <a:srgbClr val="181818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  <p:sp>
        <p:nvSpPr>
          <p:cNvPr id="10" name="Shape 314"/>
          <p:cNvSpPr/>
          <p:nvPr/>
        </p:nvSpPr>
        <p:spPr>
          <a:xfrm>
            <a:off x="406288" y="954321"/>
            <a:ext cx="11400661" cy="38369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3400" spc="68">
                <a:solidFill>
                  <a:srgbClr val="373D41"/>
                </a:solidFill>
                <a:latin typeface="FZLanTingHei-L-GBK"/>
                <a:ea typeface="FZLanTingHei-L-GBK"/>
                <a:cs typeface="FZLanTingHei-L-GBK"/>
                <a:sym typeface="FZLanTingHei-L-GBK"/>
              </a:defRPr>
            </a:lvl1pPr>
          </a:lstStyle>
          <a:p>
            <a:r>
              <a:rPr lang="en-US" altLang="zh-CN" sz="1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Implication: </a:t>
            </a:r>
            <a:r>
              <a:rPr lang="en-US" altLang="zh-CN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NL2SQL:</a:t>
            </a:r>
            <a:r>
              <a:rPr lang="en-US" altLang="zh-CN" sz="1800" dirty="0">
                <a:solidFill>
                  <a:srgbClr val="181818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Generated</a:t>
            </a:r>
            <a:r>
              <a:rPr lang="en-US" altLang="zh-CN" sz="18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-Based</a:t>
            </a:r>
            <a:endParaRPr lang="en-US" altLang="zh-CN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2033</Words>
  <Application>WPS 演示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Arial</vt:lpstr>
      <vt:lpstr>Times New Roman</vt:lpstr>
      <vt:lpstr>微软雅黑</vt:lpstr>
      <vt:lpstr>FZLanTingHei-M-GBK</vt:lpstr>
      <vt:lpstr>FZLanTingHei-M-GBK</vt:lpstr>
      <vt:lpstr>FZLanTingHei-L-GBK</vt:lpstr>
      <vt:lpstr>DengXian</vt:lpstr>
      <vt:lpstr>Segoe Print</vt:lpstr>
      <vt:lpstr>Arial Unicode MS</vt:lpstr>
      <vt:lpstr>DengXian Light</vt:lpstr>
      <vt:lpstr>Calibri</vt:lpstr>
      <vt:lpstr>Office 主题</vt:lpstr>
      <vt:lpstr>Introduction to NL2SQL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高久怡</cp:lastModifiedBy>
  <cp:revision>11</cp:revision>
  <dcterms:created xsi:type="dcterms:W3CDTF">2019-09-08T02:32:00Z</dcterms:created>
  <dcterms:modified xsi:type="dcterms:W3CDTF">2019-09-09T06:31:49Z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