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6" r:id="rId12"/>
    <p:sldId id="282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74" autoAdjust="0"/>
  </p:normalViewPr>
  <p:slideViewPr>
    <p:cSldViewPr snapToGrid="0">
      <p:cViewPr varScale="1">
        <p:scale>
          <a:sx n="85" d="100"/>
          <a:sy n="85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72724-0FC2-4167-BAE5-9F9BE2CDF865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AD0544CE-205A-4454-8968-1418B5C6537B}">
      <dgm:prSet phldrT="[Text]" custT="1"/>
      <dgm:spPr>
        <a:noFill/>
      </dgm:spPr>
      <dgm:t>
        <a:bodyPr/>
        <a:lstStyle/>
        <a:p>
          <a:r>
            <a:rPr lang="en-US" altLang="zh-CN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Nodes</a:t>
          </a:r>
          <a:endParaRPr lang="zh-CN" altLang="en-US" sz="36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094AD3-0D56-4F6A-B57E-C07EE0BFBA50}" type="parTrans" cxnId="{91EA9B00-6E40-4F42-8357-7234382F0DBE}">
      <dgm:prSet/>
      <dgm:spPr/>
      <dgm:t>
        <a:bodyPr/>
        <a:lstStyle/>
        <a:p>
          <a:endParaRPr lang="zh-CN" altLang="en-US"/>
        </a:p>
      </dgm:t>
    </dgm:pt>
    <dgm:pt modelId="{C3EB5721-69C3-458F-B31F-AF8D7673459D}" type="sibTrans" cxnId="{91EA9B00-6E40-4F42-8357-7234382F0DBE}">
      <dgm:prSet/>
      <dgm:spPr/>
      <dgm:t>
        <a:bodyPr/>
        <a:lstStyle/>
        <a:p>
          <a:endParaRPr lang="zh-CN" altLang="en-US"/>
        </a:p>
      </dgm:t>
    </dgm:pt>
    <dgm:pt modelId="{2CDE8A88-C501-4AA7-B8EF-EEBDBDB1DA2B}">
      <dgm:prSet phldrT="[Text]" custT="1"/>
      <dgm:spPr>
        <a:noFill/>
      </dgm:spPr>
      <dgm:t>
        <a:bodyPr/>
        <a:lstStyle/>
        <a:p>
          <a:r>
            <a:rPr lang="en-US" altLang="zh-CN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Vectors</a:t>
          </a:r>
          <a:endParaRPr lang="zh-CN" altLang="en-US" sz="36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4DC7BE-5690-4B48-B566-DE7876781AE5}" type="parTrans" cxnId="{9A856FDE-4E5C-480B-931D-5E4ACA4D76FD}">
      <dgm:prSet/>
      <dgm:spPr/>
      <dgm:t>
        <a:bodyPr/>
        <a:lstStyle/>
        <a:p>
          <a:endParaRPr lang="zh-CN" altLang="en-US"/>
        </a:p>
      </dgm:t>
    </dgm:pt>
    <dgm:pt modelId="{5762DF50-5E43-4048-A491-3C03B4A81C7A}" type="sibTrans" cxnId="{9A856FDE-4E5C-480B-931D-5E4ACA4D76FD}">
      <dgm:prSet/>
      <dgm:spPr/>
      <dgm:t>
        <a:bodyPr/>
        <a:lstStyle/>
        <a:p>
          <a:endParaRPr lang="zh-CN" altLang="en-US"/>
        </a:p>
      </dgm:t>
    </dgm:pt>
    <dgm:pt modelId="{EA2823B9-6D2B-446C-A9D6-F7B07A9571AD}" type="pres">
      <dgm:prSet presAssocID="{5AB72724-0FC2-4167-BAE5-9F9BE2CDF865}" presName="Name0" presStyleCnt="0">
        <dgm:presLayoutVars>
          <dgm:dir/>
          <dgm:resizeHandles val="exact"/>
        </dgm:presLayoutVars>
      </dgm:prSet>
      <dgm:spPr/>
    </dgm:pt>
    <dgm:pt modelId="{E1556E14-777A-4AF0-99B4-E92580C96923}" type="pres">
      <dgm:prSet presAssocID="{AD0544CE-205A-4454-8968-1418B5C6537B}" presName="node" presStyleLbl="node1" presStyleIdx="0" presStyleCnt="2" custScaleX="27558" custScaleY="38595">
        <dgm:presLayoutVars>
          <dgm:bulletEnabled val="1"/>
        </dgm:presLayoutVars>
      </dgm:prSet>
      <dgm:spPr/>
    </dgm:pt>
    <dgm:pt modelId="{58E38931-2B2D-40B3-A088-995B278FCC6F}" type="pres">
      <dgm:prSet presAssocID="{C3EB5721-69C3-458F-B31F-AF8D7673459D}" presName="sibTrans" presStyleLbl="sibTrans2D1" presStyleIdx="0" presStyleCnt="1" custScaleY="26004"/>
      <dgm:spPr/>
    </dgm:pt>
    <dgm:pt modelId="{367587F9-8491-4424-AF67-3B39B5409350}" type="pres">
      <dgm:prSet presAssocID="{C3EB5721-69C3-458F-B31F-AF8D7673459D}" presName="connectorText" presStyleLbl="sibTrans2D1" presStyleIdx="0" presStyleCnt="1"/>
      <dgm:spPr/>
    </dgm:pt>
    <dgm:pt modelId="{46DF3A3A-884D-4BFC-8FF1-5DFDA03D5E3C}" type="pres">
      <dgm:prSet presAssocID="{2CDE8A88-C501-4AA7-B8EF-EEBDBDB1DA2B}" presName="node" presStyleLbl="node1" presStyleIdx="1" presStyleCnt="2" custScaleX="27558" custScaleY="38595">
        <dgm:presLayoutVars>
          <dgm:bulletEnabled val="1"/>
        </dgm:presLayoutVars>
      </dgm:prSet>
      <dgm:spPr/>
    </dgm:pt>
  </dgm:ptLst>
  <dgm:cxnLst>
    <dgm:cxn modelId="{91EA9B00-6E40-4F42-8357-7234382F0DBE}" srcId="{5AB72724-0FC2-4167-BAE5-9F9BE2CDF865}" destId="{AD0544CE-205A-4454-8968-1418B5C6537B}" srcOrd="0" destOrd="0" parTransId="{2C094AD3-0D56-4F6A-B57E-C07EE0BFBA50}" sibTransId="{C3EB5721-69C3-458F-B31F-AF8D7673459D}"/>
    <dgm:cxn modelId="{B9AB7129-5E7B-40C3-BC2A-F40794EEF6EF}" type="presOf" srcId="{C3EB5721-69C3-458F-B31F-AF8D7673459D}" destId="{58E38931-2B2D-40B3-A088-995B278FCC6F}" srcOrd="0" destOrd="0" presId="urn:microsoft.com/office/officeart/2005/8/layout/process1"/>
    <dgm:cxn modelId="{F334B035-EA29-42F0-995F-8C76DEFB6624}" type="presOf" srcId="{5AB72724-0FC2-4167-BAE5-9F9BE2CDF865}" destId="{EA2823B9-6D2B-446C-A9D6-F7B07A9571AD}" srcOrd="0" destOrd="0" presId="urn:microsoft.com/office/officeart/2005/8/layout/process1"/>
    <dgm:cxn modelId="{F00DCA76-58D4-4002-BD13-AC75231F2733}" type="presOf" srcId="{AD0544CE-205A-4454-8968-1418B5C6537B}" destId="{E1556E14-777A-4AF0-99B4-E92580C96923}" srcOrd="0" destOrd="0" presId="urn:microsoft.com/office/officeart/2005/8/layout/process1"/>
    <dgm:cxn modelId="{9A856FDE-4E5C-480B-931D-5E4ACA4D76FD}" srcId="{5AB72724-0FC2-4167-BAE5-9F9BE2CDF865}" destId="{2CDE8A88-C501-4AA7-B8EF-EEBDBDB1DA2B}" srcOrd="1" destOrd="0" parTransId="{1A4DC7BE-5690-4B48-B566-DE7876781AE5}" sibTransId="{5762DF50-5E43-4048-A491-3C03B4A81C7A}"/>
    <dgm:cxn modelId="{0EA388EF-4FB8-470F-AA83-A3EC76FD4127}" type="presOf" srcId="{C3EB5721-69C3-458F-B31F-AF8D7673459D}" destId="{367587F9-8491-4424-AF67-3B39B5409350}" srcOrd="1" destOrd="0" presId="urn:microsoft.com/office/officeart/2005/8/layout/process1"/>
    <dgm:cxn modelId="{070711F0-83C6-4986-A19D-9F0CAE583BA8}" type="presOf" srcId="{2CDE8A88-C501-4AA7-B8EF-EEBDBDB1DA2B}" destId="{46DF3A3A-884D-4BFC-8FF1-5DFDA03D5E3C}" srcOrd="0" destOrd="0" presId="urn:microsoft.com/office/officeart/2005/8/layout/process1"/>
    <dgm:cxn modelId="{E26B74D0-D308-4D45-B6D5-2A0F9A06829E}" type="presParOf" srcId="{EA2823B9-6D2B-446C-A9D6-F7B07A9571AD}" destId="{E1556E14-777A-4AF0-99B4-E92580C96923}" srcOrd="0" destOrd="0" presId="urn:microsoft.com/office/officeart/2005/8/layout/process1"/>
    <dgm:cxn modelId="{D14C0F94-9041-479D-B7F7-D1CBB2B7C764}" type="presParOf" srcId="{EA2823B9-6D2B-446C-A9D6-F7B07A9571AD}" destId="{58E38931-2B2D-40B3-A088-995B278FCC6F}" srcOrd="1" destOrd="0" presId="urn:microsoft.com/office/officeart/2005/8/layout/process1"/>
    <dgm:cxn modelId="{6AEDC9A3-EBA1-435E-9B76-21B00B34ECB4}" type="presParOf" srcId="{58E38931-2B2D-40B3-A088-995B278FCC6F}" destId="{367587F9-8491-4424-AF67-3B39B5409350}" srcOrd="0" destOrd="0" presId="urn:microsoft.com/office/officeart/2005/8/layout/process1"/>
    <dgm:cxn modelId="{B37EA59C-7739-4CDB-9139-99A3CA2801E8}" type="presParOf" srcId="{EA2823B9-6D2B-446C-A9D6-F7B07A9571AD}" destId="{46DF3A3A-884D-4BFC-8FF1-5DFDA03D5E3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56E14-777A-4AF0-99B4-E92580C96923}">
      <dsp:nvSpPr>
        <dsp:cNvPr id="0" name=""/>
        <dsp:cNvSpPr/>
      </dsp:nvSpPr>
      <dsp:spPr>
        <a:xfrm>
          <a:off x="183239" y="0"/>
          <a:ext cx="1988234" cy="85104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Nodes</a:t>
          </a:r>
          <a:endParaRPr lang="zh-CN" altLang="en-US" sz="3600" kern="12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8165" y="24926"/>
        <a:ext cx="1938382" cy="801188"/>
      </dsp:txXfrm>
    </dsp:sp>
    <dsp:sp modelId="{58E38931-2B2D-40B3-A088-995B278FCC6F}">
      <dsp:nvSpPr>
        <dsp:cNvPr id="0" name=""/>
        <dsp:cNvSpPr/>
      </dsp:nvSpPr>
      <dsp:spPr>
        <a:xfrm>
          <a:off x="2892947" y="314867"/>
          <a:ext cx="1529522" cy="22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892947" y="359128"/>
        <a:ext cx="1463131" cy="132782"/>
      </dsp:txXfrm>
    </dsp:sp>
    <dsp:sp modelId="{46DF3A3A-884D-4BFC-8FF1-5DFDA03D5E3C}">
      <dsp:nvSpPr>
        <dsp:cNvPr id="0" name=""/>
        <dsp:cNvSpPr/>
      </dsp:nvSpPr>
      <dsp:spPr>
        <a:xfrm>
          <a:off x="5057365" y="0"/>
          <a:ext cx="1988234" cy="85104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Vectors</a:t>
          </a:r>
          <a:endParaRPr lang="zh-CN" altLang="en-US" sz="3600" kern="1200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82291" y="24926"/>
        <a:ext cx="1938382" cy="801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BA6A-16B5-4BA1-AA37-828596037723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53CF-F60F-402E-AA81-F35149451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2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yes the name sounds a little obscure if you are not familiar with the area.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3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8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give a quick proof of it, which is not shown on the paper.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24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They are doing experiments on four dataset: synthetic data, Cora is a citation network of academic papers. </a:t>
            </a:r>
          </a:p>
          <a:p>
            <a:r>
              <a:rPr lang="en-US" altLang="zh-CN" dirty="0"/>
              <a:t>the evaluation is done on four applications: </a:t>
            </a:r>
          </a:p>
          <a:p>
            <a:r>
              <a:rPr lang="en-US" altLang="zh-CN" dirty="0"/>
              <a:t>On the right side, we can see the specific metrics for each application.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8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is to reconstruct the graph edges based on the proximity between nodes.  We will use the inner product between embedding vectors to reconstruct the proximity matrix.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Notice that this is done on training set.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9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done on testing set.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6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is not essentially different from link prediction, but from vertex perspective. </a:t>
            </a:r>
          </a:p>
          <a:p>
            <a:r>
              <a:rPr lang="en-US" altLang="zh-CN" dirty="0"/>
              <a:t>for some sampled nodes, we hide 20% outgoing edges as ground. then derive the top100 vertexes with the highest proximity as recommendation candidates.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experiments which prove its superiority.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Many data are in the format of graph: social network, web link, and ofc in program analysis : call graph, CFG,</a:t>
            </a:r>
            <a:r>
              <a:rPr lang="zh-CN" altLang="en-US" dirty="0"/>
              <a:t> </a:t>
            </a:r>
            <a:r>
              <a:rPr lang="en-US" altLang="zh-CN" dirty="0"/>
              <a:t>VFG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Project nodes of the graph into a vector space, while preserving the structure and inherent properties of the graph. </a:t>
            </a:r>
          </a:p>
          <a:p>
            <a:r>
              <a:rPr lang="en-US" altLang="zh-CN" dirty="0"/>
              <a:t>Simply put, Using vectors to represent nodes. </a:t>
            </a:r>
          </a:p>
          <a:p>
            <a:r>
              <a:rPr lang="en-US" altLang="zh-CN" dirty="0"/>
              <a:t>So, why should we do that?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properties coincides with high-order proximities of nodes. i.e. Katz Index, Rooted PageRank</a:t>
            </a:r>
          </a:p>
          <a:p>
            <a:r>
              <a:rPr lang="en-US" altLang="zh-CN" dirty="0"/>
              <a:t>We can also view this HOP of nodes, as a matrix representation which preserves the AT property.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2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1s is similar to 3t,4t because there is direct edge between 1-&gt;3 and 1-&gt;4</a:t>
            </a:r>
          </a:p>
          <a:p>
            <a:r>
              <a:rPr lang="en-US" altLang="zh-CN" dirty="0"/>
              <a:t>1-&gt;6 is closer to 1-&gt;5 (higher probability)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5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inverse matrix A-1 undoes whatever A did.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 matrices are invertible: A-1 exists if and only if det(A) != 0.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 matrices contain entries on the diagonal and zeros everywhere else.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‘eigen’ is German word self.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 is an eigenvalue and e is an eigenvector of the matrix A.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shows that: Multiply A by one of its eigenvectors e, and the result is the same vector scaled by the constant.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is a matrix whose columns are eigenvectors of, and capital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lamba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diagonal matrix containing the eigenvalues of 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SVD: generalization of the eigen-decomposition which can be used to analyze rectangular matrices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9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A_ij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edge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j) exists, otherwise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A_ij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 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denotes vertex i's outgoing edges; 1s 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Col_i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denotes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vetex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i's incoming edges;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tells us information about the connectivity in G.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of A: A_2_ij: number of ways to go from vertex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j in two steps.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9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transpose of Ut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 and Ut are both N by k matrix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question becomes finding an embedding matrix U, to approximate S,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to put in another way, minimize the distance between U and 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 norm: the square root of the sum of the squared vector values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of them can be put in a general formulation, which will facilitate the following computation.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53CF-F60F-402E-AA81-F351494516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CB0D-4CB6-446F-9806-BA5C135E8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EAC13-6151-457C-95FF-36572516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7CC2-A6A8-4C5A-87FE-5E27212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4683-3448-4A87-882E-DA13ECDC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E44D-A790-489D-A887-A0085046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8C70-E771-4278-9FD5-8F1FE8DF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CEDE-C836-47AA-BAB3-0161D2A5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4C97-751B-4FA2-B37D-8E77453A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F511-F92B-4EB9-9454-4DB2CE9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3063-E870-4994-B42C-9BA26F46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5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05AD2-8102-431D-A97F-B43DF61CD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9E57A-FBF4-44C7-831C-17AD1145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A40B-7AA9-4095-B215-2C761D8C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EC36-08C0-4027-9E15-BBA9C89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DC5D-1528-4554-95FA-B5662E4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9AD8-B74B-4072-BC91-FE6CD9D3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C43C-A282-4E0E-97C3-FFA6E690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6FA0-1636-44A8-8EE7-AF59C948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A6A3-52BB-42B9-A723-5121D385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FDA7-87B8-497C-8809-32F1A2E3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6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5F3-1A85-46A3-8B89-91E704CF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31FA-2EC6-4516-861E-3C191B7E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6C43-6E04-4BDA-9DE7-BDAEBB5A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A35-3E40-4E7C-A11A-1CCBD5B9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8111-6A63-43A5-BCB3-A0FCC54A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8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40F1-BEB0-4C9A-AE01-25A80F17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25B0-82F5-482B-B7D8-8FF02504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787C-0A2F-4B0D-8648-65091BB9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72848-30D8-46F5-B4C1-801F7837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06749-1660-4615-888E-3EEFA4B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AD17E-02D7-40E7-9FEF-B0B1D1DA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AD97-A8B6-4968-9822-BD0CA74A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2737-0C29-4F6E-AF45-0D1FFF80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2067-F6C6-41B5-A2C2-347CA273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4F53D-1DCB-4F93-A507-9543E60AE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D9E8A-3426-4A83-BF75-0A6E632C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A5C92-B91F-446A-BD94-D47084C2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3E6B7-A0CA-4D03-B4F9-9F828B33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D8558-48DB-4ED9-96B6-346790C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029E-FA41-4CE3-BE40-F2BA6FDB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EA5EC-43A7-404B-A87A-4D3CFE10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859EF-0CDD-4D2E-B0D2-743B756B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D384A-9A00-45C9-9886-6DD8B8B8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54C5D-163C-468B-B101-5AFA68F2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666BE-7021-4B78-84C1-1ADE561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4A4E-75BB-474E-BACF-931DB25C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7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2F90-72EB-4F21-A1EE-0DF4072F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EECC-24CC-4C28-9F31-F76A2B4A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8BF2-E40F-4268-80E0-4C1480CB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9FE2B-42AF-45E5-91C3-4DC709C7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C5D38-A263-4E9A-89FC-03D2F952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F8387-EEBF-46FD-BDA6-E1D177AC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F529-0C58-4C7D-AEFD-1F1CBD61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D2577-AC08-45EE-90C8-F358ED6A8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E36-CCE0-46F6-AC35-0A0E8A50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2101-31E3-4840-B741-BCCC0E10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4408F-C9BE-479E-8361-FDF60040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92187-90CF-4C8F-A39D-45A3E022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3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8DDA8-11FA-4553-AB18-805D4BAE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1606-4E80-4CFD-9726-F2A822E7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A34B-40E3-496B-9D1E-84A11F27F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ABD9-E3A5-45BC-AB15-F8ABE46FDC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C11A-C91C-4829-B73F-5E1EED22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9BFC-E294-4995-BB0D-3B3357B3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194A-0223-4553-8528-7A308EDAB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75E18-9914-460F-AA2A-A8AE0DFDA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8587" y="965198"/>
            <a:ext cx="7489829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Asymmetric Transitivity Preserving Graph Embedding</a:t>
            </a:r>
            <a:endParaRPr lang="zh-CN" altLang="en-US" sz="4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3B89E-900D-4072-BDE3-FA28E0D47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107" y="3153506"/>
            <a:ext cx="2707937" cy="91049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Mingshan </a:t>
            </a:r>
          </a:p>
          <a:p>
            <a:pPr algn="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7 June 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0387"/>
            <a:ext cx="10515600" cy="2670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(S):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Katz Index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Rooted PageRank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Adamic-Adar</a:t>
            </a: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14E547-15AE-47DC-B932-F07D953A06CB}"/>
              </a:ext>
            </a:extLst>
          </p:cNvPr>
          <p:cNvGrpSpPr/>
          <p:nvPr/>
        </p:nvGrpSpPr>
        <p:grpSpPr>
          <a:xfrm>
            <a:off x="3905763" y="2227055"/>
            <a:ext cx="4226275" cy="1953970"/>
            <a:chOff x="3862648" y="2380340"/>
            <a:chExt cx="4226275" cy="195397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51542B07-066C-4B22-BBBB-EFC4BFA78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48" y="2380340"/>
              <a:ext cx="4115011" cy="538705"/>
            </a:xfrm>
            <a:prstGeom prst="rect">
              <a:avLst/>
            </a:prstGeom>
          </p:spPr>
        </p:pic>
        <p:pic>
          <p:nvPicPr>
            <p:cNvPr id="8" name="Picture 7" descr="A close up of a clock&#10;&#10;Description automatically generated">
              <a:extLst>
                <a:ext uri="{FF2B5EF4-FFF2-40B4-BE49-F238E27FC236}">
                  <a16:creationId xmlns:a16="http://schemas.microsoft.com/office/drawing/2014/main" id="{F4C0571D-AC61-4057-BD8D-73606C38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48" y="3019844"/>
              <a:ext cx="4226275" cy="442616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8CC7EF1B-524B-4733-8E37-0EF665BF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76" y="3558601"/>
              <a:ext cx="2857647" cy="3111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81036D-62CD-459E-B643-91845270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76" y="4010443"/>
              <a:ext cx="3079908" cy="323867"/>
            </a:xfrm>
            <a:prstGeom prst="rect">
              <a:avLst/>
            </a:prstGeom>
          </p:spPr>
        </p:pic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49D0036-B6C5-4F6C-BFB3-C80F22A1C708}"/>
              </a:ext>
            </a:extLst>
          </p:cNvPr>
          <p:cNvSpPr/>
          <p:nvPr/>
        </p:nvSpPr>
        <p:spPr>
          <a:xfrm>
            <a:off x="8150411" y="2227055"/>
            <a:ext cx="271610" cy="1953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5C76AFE6-C637-4EEB-BD69-65C546A1F2DE}"/>
              </a:ext>
            </a:extLst>
          </p:cNvPr>
          <p:cNvSpPr/>
          <p:nvPr/>
        </p:nvSpPr>
        <p:spPr>
          <a:xfrm>
            <a:off x="4922013" y="2376013"/>
            <a:ext cx="435433" cy="234075"/>
          </a:xfrm>
          <a:prstGeom prst="bracketPair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0271270-B0B9-4949-B593-AD78DC1DC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73" y="3016943"/>
            <a:ext cx="1512697" cy="374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D6A08C-B82F-4624-B1D9-9F536D8B8C6B}"/>
              </a:ext>
            </a:extLst>
          </p:cNvPr>
          <p:cNvSpPr txBox="1"/>
          <p:nvPr/>
        </p:nvSpPr>
        <p:spPr>
          <a:xfrm>
            <a:off x="10346026" y="3016780"/>
            <a:ext cx="6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9E1C49B-BC3E-418D-8914-10127C5CD3E3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255955" y="4082850"/>
            <a:ext cx="1450939" cy="111880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E70EF8-DB32-4C82-8C74-AF3050902A8B}"/>
              </a:ext>
            </a:extLst>
          </p:cNvPr>
          <p:cNvGrpSpPr/>
          <p:nvPr/>
        </p:nvGrpSpPr>
        <p:grpSpPr>
          <a:xfrm>
            <a:off x="2795156" y="4580281"/>
            <a:ext cx="5626865" cy="1574881"/>
            <a:chOff x="2795156" y="4580281"/>
            <a:chExt cx="5626865" cy="157488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ED0C48-2D7C-4E1F-9C84-B1AD319267EE}"/>
                </a:ext>
              </a:extLst>
            </p:cNvPr>
            <p:cNvGrpSpPr/>
            <p:nvPr/>
          </p:nvGrpSpPr>
          <p:grpSpPr>
            <a:xfrm>
              <a:off x="3659276" y="4580281"/>
              <a:ext cx="4762745" cy="1574881"/>
              <a:chOff x="4063357" y="4651294"/>
              <a:chExt cx="4762745" cy="1574881"/>
            </a:xfrm>
          </p:grpSpPr>
          <p:pic>
            <p:nvPicPr>
              <p:cNvPr id="23" name="Picture 2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C9618A1-2013-4E1A-AA44-A1900CA4F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3357" y="4651294"/>
                <a:ext cx="4762745" cy="1574881"/>
              </a:xfrm>
              <a:prstGeom prst="rect">
                <a:avLst/>
              </a:prstGeom>
            </p:spPr>
          </p:pic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85915E45-9FD9-4699-953F-83DCAC02FA6B}"/>
                  </a:ext>
                </a:extLst>
              </p:cNvPr>
              <p:cNvSpPr/>
              <p:nvPr/>
            </p:nvSpPr>
            <p:spPr>
              <a:xfrm>
                <a:off x="4198035" y="5756031"/>
                <a:ext cx="198119" cy="386862"/>
              </a:xfrm>
              <a:prstGeom prst="leftBrac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369230E6-E7BF-485E-BF04-9723A19CD102}"/>
                  </a:ext>
                </a:extLst>
              </p:cNvPr>
              <p:cNvSpPr/>
              <p:nvPr/>
            </p:nvSpPr>
            <p:spPr>
              <a:xfrm>
                <a:off x="4198035" y="5349053"/>
                <a:ext cx="198119" cy="386862"/>
              </a:xfrm>
              <a:prstGeom prst="lef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767E88-EDA6-4413-ABAF-EE3F7A47E9F4}"/>
                </a:ext>
              </a:extLst>
            </p:cNvPr>
            <p:cNvSpPr txBox="1"/>
            <p:nvPr/>
          </p:nvSpPr>
          <p:spPr>
            <a:xfrm>
              <a:off x="2795156" y="5303059"/>
              <a:ext cx="869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Global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246F88-773D-441C-8357-52FFE1F1E47B}"/>
                </a:ext>
              </a:extLst>
            </p:cNvPr>
            <p:cNvSpPr txBox="1"/>
            <p:nvPr/>
          </p:nvSpPr>
          <p:spPr>
            <a:xfrm>
              <a:off x="2857432" y="5702548"/>
              <a:ext cx="869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Local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5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8A1E0C0-AA38-46BB-A0BA-26023E0C6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3" y="1612110"/>
            <a:ext cx="5263662" cy="498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71530-40E5-4DC4-A090-8160CDAFC32C}"/>
              </a:ext>
            </a:extLst>
          </p:cNvPr>
          <p:cNvSpPr txBox="1"/>
          <p:nvPr/>
        </p:nvSpPr>
        <p:spPr>
          <a:xfrm>
            <a:off x="1418490" y="2147028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objective is to find an optimal rank-K approximation of 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34E7B-794D-40A1-A2C9-B79C6B10DD3B}"/>
              </a:ext>
            </a:extLst>
          </p:cNvPr>
          <p:cNvSpPr txBox="1"/>
          <p:nvPr/>
        </p:nvSpPr>
        <p:spPr>
          <a:xfrm>
            <a:off x="1418490" y="2746785"/>
            <a:ext cx="962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Performing SVD on S, and using the largest K singular value and corresponding singular vectors to construct the optimal embedding vectors.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350F2-442E-4C1E-93A1-818147D1A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3" y="3614644"/>
            <a:ext cx="4556478" cy="830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9E4F5-E087-4CE7-9425-9348823F54DE}"/>
              </a:ext>
            </a:extLst>
          </p:cNvPr>
          <p:cNvSpPr txBox="1"/>
          <p:nvPr/>
        </p:nvSpPr>
        <p:spPr>
          <a:xfrm>
            <a:off x="1418490" y="4541450"/>
            <a:ext cx="490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Thus, the vectors we aim to find are: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A70282CB-BFCB-4AE5-9676-BD27BE3ED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3" y="5037723"/>
            <a:ext cx="4866439" cy="776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7DB912-5B50-4D04-8019-26749A06FB58}"/>
              </a:ext>
            </a:extLst>
          </p:cNvPr>
          <p:cNvSpPr txBox="1"/>
          <p:nvPr/>
        </p:nvSpPr>
        <p:spPr>
          <a:xfrm>
            <a:off x="7415664" y="4445641"/>
            <a:ext cx="239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 expensive!</a:t>
            </a:r>
            <a:endParaRPr lang="zh-CN" altLang="en-US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449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72D80-4E27-4E1C-B539-D965379C8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75" y="1261922"/>
            <a:ext cx="4729857" cy="452772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71F447-00C5-4827-A785-50227853F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75" y="5812734"/>
            <a:ext cx="4729857" cy="542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94FB73-EFD7-4C07-9C7F-B94A1D5776E2}"/>
              </a:ext>
            </a:extLst>
          </p:cNvPr>
          <p:cNvSpPr/>
          <p:nvPr/>
        </p:nvSpPr>
        <p:spPr>
          <a:xfrm>
            <a:off x="4662309" y="3618463"/>
            <a:ext cx="1986845" cy="7285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44B27-ED94-4F10-8EA3-150F3FB5E022}"/>
              </a:ext>
            </a:extLst>
          </p:cNvPr>
          <p:cNvSpPr/>
          <p:nvPr/>
        </p:nvSpPr>
        <p:spPr>
          <a:xfrm>
            <a:off x="4829313" y="5812734"/>
            <a:ext cx="1597380" cy="5248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3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58" y="1550460"/>
            <a:ext cx="8926286" cy="2204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Instead of performing standard SVD on S, to get 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A7A83DE-76E6-412A-99BA-31A16C7D1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24" y="2798225"/>
            <a:ext cx="1728768" cy="4276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BBE107D-F0DA-48FD-8846-9DB4BBFE1D76}"/>
              </a:ext>
            </a:extLst>
          </p:cNvPr>
          <p:cNvGrpSpPr/>
          <p:nvPr/>
        </p:nvGrpSpPr>
        <p:grpSpPr>
          <a:xfrm>
            <a:off x="1440546" y="2136442"/>
            <a:ext cx="5529979" cy="381020"/>
            <a:chOff x="1440546" y="2162155"/>
            <a:chExt cx="5529979" cy="381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9E49-96BC-421A-A3A5-C5ADBBBB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546" y="2193561"/>
              <a:ext cx="1587582" cy="3048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813797-8248-4EBC-B1E5-8FDD0C8E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74" y="2185905"/>
              <a:ext cx="1606633" cy="342918"/>
            </a:xfrm>
            <a:prstGeom prst="rect">
              <a:avLst/>
            </a:prstGeom>
          </p:spPr>
        </p:pic>
        <p:pic>
          <p:nvPicPr>
            <p:cNvPr id="10" name="Picture 9" descr="A picture containing parrot, animal&#10;&#10;Description automatically generated">
              <a:extLst>
                <a:ext uri="{FF2B5EF4-FFF2-40B4-BE49-F238E27FC236}">
                  <a16:creationId xmlns:a16="http://schemas.microsoft.com/office/drawing/2014/main" id="{804B756E-8F50-436D-9D85-2BBD1FE10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644" y="2162155"/>
              <a:ext cx="1574881" cy="38102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88EA02-1E12-427F-8E9C-7A564C76813E}"/>
              </a:ext>
            </a:extLst>
          </p:cNvPr>
          <p:cNvSpPr txBox="1"/>
          <p:nvPr/>
        </p:nvSpPr>
        <p:spPr>
          <a:xfrm>
            <a:off x="1312676" y="2828671"/>
            <a:ext cx="974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and through performing JDGSVD on Mg and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can get: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2EC30-1EF3-4394-979F-CC2EEBCC1AE6}"/>
              </a:ext>
            </a:extLst>
          </p:cNvPr>
          <p:cNvGrpSpPr/>
          <p:nvPr/>
        </p:nvGrpSpPr>
        <p:grpSpPr>
          <a:xfrm>
            <a:off x="1440546" y="3810792"/>
            <a:ext cx="7597855" cy="374669"/>
            <a:chOff x="1353460" y="5242670"/>
            <a:chExt cx="7597855" cy="3746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61A62ED-F499-48B4-85BE-542531082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488" y="5242670"/>
              <a:ext cx="1555830" cy="37466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6BB5DB-7E5F-43C2-BB91-A7100525C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460" y="5258638"/>
              <a:ext cx="1581231" cy="34291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FF035AC-F813-42C2-B729-10721BFD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6154" y="5283318"/>
              <a:ext cx="1739691" cy="33402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0D11B5-F1CB-4466-93EB-89B256C59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682" y="5260918"/>
              <a:ext cx="1606633" cy="34291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E920A6-9E96-4AB9-8149-42980D1A2C00}"/>
              </a:ext>
            </a:extLst>
          </p:cNvPr>
          <p:cNvSpPr txBox="1"/>
          <p:nvPr/>
        </p:nvSpPr>
        <p:spPr>
          <a:xfrm>
            <a:off x="1367047" y="4540943"/>
            <a:ext cx="884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And calculating                           through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 descr="A picture containing parrot, animal&#10;&#10;Description automatically generated">
            <a:extLst>
              <a:ext uri="{FF2B5EF4-FFF2-40B4-BE49-F238E27FC236}">
                <a16:creationId xmlns:a16="http://schemas.microsoft.com/office/drawing/2014/main" id="{9B18181B-65D2-4BBA-B83C-5ED34F775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03" y="4556859"/>
            <a:ext cx="1574881" cy="38102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8D317708-CFF3-49FE-A707-9C771DC5F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32" y="5134912"/>
            <a:ext cx="4045158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5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ACD22421-E500-42F4-A985-80F2E555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36" y="1448601"/>
            <a:ext cx="7889927" cy="50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1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227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Approximation Error</a:t>
            </a: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101E9-49CD-4D6F-82B6-AF2C3AEBDFC6}"/>
              </a:ext>
            </a:extLst>
          </p:cNvPr>
          <p:cNvGrpSpPr/>
          <p:nvPr/>
        </p:nvGrpSpPr>
        <p:grpSpPr>
          <a:xfrm>
            <a:off x="2546274" y="2208911"/>
            <a:ext cx="6771898" cy="3822064"/>
            <a:chOff x="1044045" y="2382340"/>
            <a:chExt cx="6267527" cy="34004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B19870-A2A8-4AFB-B433-FD5D86DCA45C}"/>
                </a:ext>
              </a:extLst>
            </p:cNvPr>
            <p:cNvGrpSpPr/>
            <p:nvPr/>
          </p:nvGrpSpPr>
          <p:grpSpPr>
            <a:xfrm>
              <a:off x="1044045" y="2382340"/>
              <a:ext cx="6267527" cy="3400467"/>
              <a:chOff x="1044045" y="2382340"/>
              <a:chExt cx="6267527" cy="340046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DEA5DF6-0FA6-4664-BCD6-51469D9E4D0C}"/>
                  </a:ext>
                </a:extLst>
              </p:cNvPr>
              <p:cNvGrpSpPr/>
              <p:nvPr/>
            </p:nvGrpSpPr>
            <p:grpSpPr>
              <a:xfrm>
                <a:off x="1044045" y="2382340"/>
                <a:ext cx="6267527" cy="3400467"/>
                <a:chOff x="1044045" y="2382340"/>
                <a:chExt cx="6267527" cy="3400467"/>
              </a:xfrm>
            </p:grpSpPr>
            <p:pic>
              <p:nvPicPr>
                <p:cNvPr id="5" name="Picture 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372953C5-B6BF-48F0-B908-D43C63903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045" y="2382340"/>
                  <a:ext cx="6267527" cy="3400467"/>
                </a:xfrm>
                <a:prstGeom prst="rect">
                  <a:avLst/>
                </a:prstGeom>
              </p:spPr>
            </p:pic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0D8FDBAB-6B7F-4952-8F67-27170A325C85}"/>
                    </a:ext>
                  </a:extLst>
                </p:cNvPr>
                <p:cNvSpPr/>
                <p:nvPr/>
              </p:nvSpPr>
              <p:spPr>
                <a:xfrm>
                  <a:off x="4343400" y="3352800"/>
                  <a:ext cx="1143000" cy="729774"/>
                </a:xfrm>
                <a:custGeom>
                  <a:avLst/>
                  <a:gdLst>
                    <a:gd name="connsiteX0" fmla="*/ 0 w 1143000"/>
                    <a:gd name="connsiteY0" fmla="*/ 718457 h 729774"/>
                    <a:gd name="connsiteX1" fmla="*/ 10886 w 1143000"/>
                    <a:gd name="connsiteY1" fmla="*/ 664029 h 729774"/>
                    <a:gd name="connsiteX2" fmla="*/ 32657 w 1143000"/>
                    <a:gd name="connsiteY2" fmla="*/ 598714 h 729774"/>
                    <a:gd name="connsiteX3" fmla="*/ 65314 w 1143000"/>
                    <a:gd name="connsiteY3" fmla="*/ 609600 h 729774"/>
                    <a:gd name="connsiteX4" fmla="*/ 87086 w 1143000"/>
                    <a:gd name="connsiteY4" fmla="*/ 674914 h 729774"/>
                    <a:gd name="connsiteX5" fmla="*/ 108857 w 1143000"/>
                    <a:gd name="connsiteY5" fmla="*/ 696686 h 729774"/>
                    <a:gd name="connsiteX6" fmla="*/ 119743 w 1143000"/>
                    <a:gd name="connsiteY6" fmla="*/ 729343 h 729774"/>
                    <a:gd name="connsiteX7" fmla="*/ 141514 w 1143000"/>
                    <a:gd name="connsiteY7" fmla="*/ 707571 h 729774"/>
                    <a:gd name="connsiteX8" fmla="*/ 163286 w 1143000"/>
                    <a:gd name="connsiteY8" fmla="*/ 642257 h 729774"/>
                    <a:gd name="connsiteX9" fmla="*/ 185057 w 1143000"/>
                    <a:gd name="connsiteY9" fmla="*/ 609600 h 729774"/>
                    <a:gd name="connsiteX10" fmla="*/ 217714 w 1143000"/>
                    <a:gd name="connsiteY10" fmla="*/ 500743 h 729774"/>
                    <a:gd name="connsiteX11" fmla="*/ 228600 w 1143000"/>
                    <a:gd name="connsiteY11" fmla="*/ 446314 h 729774"/>
                    <a:gd name="connsiteX12" fmla="*/ 250371 w 1143000"/>
                    <a:gd name="connsiteY12" fmla="*/ 381000 h 729774"/>
                    <a:gd name="connsiteX13" fmla="*/ 283029 w 1143000"/>
                    <a:gd name="connsiteY13" fmla="*/ 283029 h 729774"/>
                    <a:gd name="connsiteX14" fmla="*/ 304800 w 1143000"/>
                    <a:gd name="connsiteY14" fmla="*/ 217714 h 729774"/>
                    <a:gd name="connsiteX15" fmla="*/ 337457 w 1143000"/>
                    <a:gd name="connsiteY15" fmla="*/ 152400 h 729774"/>
                    <a:gd name="connsiteX16" fmla="*/ 370114 w 1143000"/>
                    <a:gd name="connsiteY16" fmla="*/ 32657 h 729774"/>
                    <a:gd name="connsiteX17" fmla="*/ 381000 w 1143000"/>
                    <a:gd name="connsiteY17" fmla="*/ 0 h 729774"/>
                    <a:gd name="connsiteX18" fmla="*/ 1143000 w 1143000"/>
                    <a:gd name="connsiteY18" fmla="*/ 0 h 729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3000" h="729774">
                      <a:moveTo>
                        <a:pt x="0" y="718457"/>
                      </a:moveTo>
                      <a:cubicBezTo>
                        <a:pt x="3629" y="700314"/>
                        <a:pt x="6018" y="681879"/>
                        <a:pt x="10886" y="664029"/>
                      </a:cubicBezTo>
                      <a:cubicBezTo>
                        <a:pt x="16924" y="641888"/>
                        <a:pt x="32657" y="598714"/>
                        <a:pt x="32657" y="598714"/>
                      </a:cubicBezTo>
                      <a:cubicBezTo>
                        <a:pt x="43543" y="602343"/>
                        <a:pt x="58645" y="600263"/>
                        <a:pt x="65314" y="609600"/>
                      </a:cubicBezTo>
                      <a:cubicBezTo>
                        <a:pt x="78653" y="628274"/>
                        <a:pt x="70859" y="658686"/>
                        <a:pt x="87086" y="674914"/>
                      </a:cubicBezTo>
                      <a:lnTo>
                        <a:pt x="108857" y="696686"/>
                      </a:lnTo>
                      <a:cubicBezTo>
                        <a:pt x="112486" y="707572"/>
                        <a:pt x="108857" y="725715"/>
                        <a:pt x="119743" y="729343"/>
                      </a:cubicBezTo>
                      <a:cubicBezTo>
                        <a:pt x="129480" y="732588"/>
                        <a:pt x="136924" y="716751"/>
                        <a:pt x="141514" y="707571"/>
                      </a:cubicBezTo>
                      <a:cubicBezTo>
                        <a:pt x="151777" y="687045"/>
                        <a:pt x="150556" y="661352"/>
                        <a:pt x="163286" y="642257"/>
                      </a:cubicBezTo>
                      <a:cubicBezTo>
                        <a:pt x="170543" y="631371"/>
                        <a:pt x="179744" y="621555"/>
                        <a:pt x="185057" y="609600"/>
                      </a:cubicBezTo>
                      <a:cubicBezTo>
                        <a:pt x="197122" y="582454"/>
                        <a:pt x="210676" y="532414"/>
                        <a:pt x="217714" y="500743"/>
                      </a:cubicBezTo>
                      <a:cubicBezTo>
                        <a:pt x="221728" y="482681"/>
                        <a:pt x="223732" y="464164"/>
                        <a:pt x="228600" y="446314"/>
                      </a:cubicBezTo>
                      <a:cubicBezTo>
                        <a:pt x="234638" y="424174"/>
                        <a:pt x="243114" y="402771"/>
                        <a:pt x="250371" y="381000"/>
                      </a:cubicBezTo>
                      <a:lnTo>
                        <a:pt x="283029" y="283029"/>
                      </a:lnTo>
                      <a:cubicBezTo>
                        <a:pt x="283031" y="283024"/>
                        <a:pt x="304796" y="217719"/>
                        <a:pt x="304800" y="217714"/>
                      </a:cubicBezTo>
                      <a:cubicBezTo>
                        <a:pt x="326084" y="185788"/>
                        <a:pt x="328443" y="188454"/>
                        <a:pt x="337457" y="152400"/>
                      </a:cubicBezTo>
                      <a:cubicBezTo>
                        <a:pt x="368231" y="29307"/>
                        <a:pt x="323407" y="172778"/>
                        <a:pt x="370114" y="32657"/>
                      </a:cubicBezTo>
                      <a:cubicBezTo>
                        <a:pt x="373743" y="21771"/>
                        <a:pt x="369525" y="0"/>
                        <a:pt x="381000" y="0"/>
                      </a:cubicBezTo>
                      <a:lnTo>
                        <a:pt x="1143000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57F124-A7D9-47B1-B106-4795205E7C62}"/>
                  </a:ext>
                </a:extLst>
              </p:cNvPr>
              <p:cNvSpPr/>
              <p:nvPr/>
            </p:nvSpPr>
            <p:spPr>
              <a:xfrm>
                <a:off x="3919067" y="3396344"/>
                <a:ext cx="229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kern="0" dirty="0">
                    <a:solidFill>
                      <a:srgbClr val="C00000"/>
                    </a:solidFill>
                    <a:cs typeface="CMMI10"/>
                  </a:rPr>
                  <a:t>Τ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A0ADF0-E536-4C4D-9838-6D579CCAE75B}"/>
                </a:ext>
              </a:extLst>
            </p:cNvPr>
            <p:cNvSpPr/>
            <p:nvPr/>
          </p:nvSpPr>
          <p:spPr>
            <a:xfrm>
              <a:off x="3753051" y="4525132"/>
              <a:ext cx="229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0" dirty="0">
                  <a:solidFill>
                    <a:srgbClr val="C00000"/>
                  </a:solidFill>
                  <a:cs typeface="CMMI10"/>
                </a:rPr>
                <a:t>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D6A62A-7076-492B-8297-356EE551445C}"/>
                </a:ext>
              </a:extLst>
            </p:cNvPr>
            <p:cNvSpPr/>
            <p:nvPr/>
          </p:nvSpPr>
          <p:spPr>
            <a:xfrm>
              <a:off x="4187966" y="4590056"/>
              <a:ext cx="1143000" cy="729774"/>
            </a:xfrm>
            <a:custGeom>
              <a:avLst/>
              <a:gdLst>
                <a:gd name="connsiteX0" fmla="*/ 0 w 1143000"/>
                <a:gd name="connsiteY0" fmla="*/ 718457 h 729774"/>
                <a:gd name="connsiteX1" fmla="*/ 10886 w 1143000"/>
                <a:gd name="connsiteY1" fmla="*/ 664029 h 729774"/>
                <a:gd name="connsiteX2" fmla="*/ 32657 w 1143000"/>
                <a:gd name="connsiteY2" fmla="*/ 598714 h 729774"/>
                <a:gd name="connsiteX3" fmla="*/ 65314 w 1143000"/>
                <a:gd name="connsiteY3" fmla="*/ 609600 h 729774"/>
                <a:gd name="connsiteX4" fmla="*/ 87086 w 1143000"/>
                <a:gd name="connsiteY4" fmla="*/ 674914 h 729774"/>
                <a:gd name="connsiteX5" fmla="*/ 108857 w 1143000"/>
                <a:gd name="connsiteY5" fmla="*/ 696686 h 729774"/>
                <a:gd name="connsiteX6" fmla="*/ 119743 w 1143000"/>
                <a:gd name="connsiteY6" fmla="*/ 729343 h 729774"/>
                <a:gd name="connsiteX7" fmla="*/ 141514 w 1143000"/>
                <a:gd name="connsiteY7" fmla="*/ 707571 h 729774"/>
                <a:gd name="connsiteX8" fmla="*/ 163286 w 1143000"/>
                <a:gd name="connsiteY8" fmla="*/ 642257 h 729774"/>
                <a:gd name="connsiteX9" fmla="*/ 185057 w 1143000"/>
                <a:gd name="connsiteY9" fmla="*/ 609600 h 729774"/>
                <a:gd name="connsiteX10" fmla="*/ 217714 w 1143000"/>
                <a:gd name="connsiteY10" fmla="*/ 500743 h 729774"/>
                <a:gd name="connsiteX11" fmla="*/ 228600 w 1143000"/>
                <a:gd name="connsiteY11" fmla="*/ 446314 h 729774"/>
                <a:gd name="connsiteX12" fmla="*/ 250371 w 1143000"/>
                <a:gd name="connsiteY12" fmla="*/ 381000 h 729774"/>
                <a:gd name="connsiteX13" fmla="*/ 283029 w 1143000"/>
                <a:gd name="connsiteY13" fmla="*/ 283029 h 729774"/>
                <a:gd name="connsiteX14" fmla="*/ 304800 w 1143000"/>
                <a:gd name="connsiteY14" fmla="*/ 217714 h 729774"/>
                <a:gd name="connsiteX15" fmla="*/ 337457 w 1143000"/>
                <a:gd name="connsiteY15" fmla="*/ 152400 h 729774"/>
                <a:gd name="connsiteX16" fmla="*/ 370114 w 1143000"/>
                <a:gd name="connsiteY16" fmla="*/ 32657 h 729774"/>
                <a:gd name="connsiteX17" fmla="*/ 381000 w 1143000"/>
                <a:gd name="connsiteY17" fmla="*/ 0 h 729774"/>
                <a:gd name="connsiteX18" fmla="*/ 1143000 w 1143000"/>
                <a:gd name="connsiteY18" fmla="*/ 0 h 7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0" h="729774">
                  <a:moveTo>
                    <a:pt x="0" y="718457"/>
                  </a:moveTo>
                  <a:cubicBezTo>
                    <a:pt x="3629" y="700314"/>
                    <a:pt x="6018" y="681879"/>
                    <a:pt x="10886" y="664029"/>
                  </a:cubicBezTo>
                  <a:cubicBezTo>
                    <a:pt x="16924" y="641888"/>
                    <a:pt x="32657" y="598714"/>
                    <a:pt x="32657" y="598714"/>
                  </a:cubicBezTo>
                  <a:cubicBezTo>
                    <a:pt x="43543" y="602343"/>
                    <a:pt x="58645" y="600263"/>
                    <a:pt x="65314" y="609600"/>
                  </a:cubicBezTo>
                  <a:cubicBezTo>
                    <a:pt x="78653" y="628274"/>
                    <a:pt x="70859" y="658686"/>
                    <a:pt x="87086" y="674914"/>
                  </a:cubicBezTo>
                  <a:lnTo>
                    <a:pt x="108857" y="696686"/>
                  </a:lnTo>
                  <a:cubicBezTo>
                    <a:pt x="112486" y="707572"/>
                    <a:pt x="108857" y="725715"/>
                    <a:pt x="119743" y="729343"/>
                  </a:cubicBezTo>
                  <a:cubicBezTo>
                    <a:pt x="129480" y="732588"/>
                    <a:pt x="136924" y="716751"/>
                    <a:pt x="141514" y="707571"/>
                  </a:cubicBezTo>
                  <a:cubicBezTo>
                    <a:pt x="151777" y="687045"/>
                    <a:pt x="150556" y="661352"/>
                    <a:pt x="163286" y="642257"/>
                  </a:cubicBezTo>
                  <a:cubicBezTo>
                    <a:pt x="170543" y="631371"/>
                    <a:pt x="179744" y="621555"/>
                    <a:pt x="185057" y="609600"/>
                  </a:cubicBezTo>
                  <a:cubicBezTo>
                    <a:pt x="197122" y="582454"/>
                    <a:pt x="210676" y="532414"/>
                    <a:pt x="217714" y="500743"/>
                  </a:cubicBezTo>
                  <a:cubicBezTo>
                    <a:pt x="221728" y="482681"/>
                    <a:pt x="223732" y="464164"/>
                    <a:pt x="228600" y="446314"/>
                  </a:cubicBezTo>
                  <a:cubicBezTo>
                    <a:pt x="234638" y="424174"/>
                    <a:pt x="243114" y="402771"/>
                    <a:pt x="250371" y="381000"/>
                  </a:cubicBezTo>
                  <a:lnTo>
                    <a:pt x="283029" y="283029"/>
                  </a:lnTo>
                  <a:cubicBezTo>
                    <a:pt x="283031" y="283024"/>
                    <a:pt x="304796" y="217719"/>
                    <a:pt x="304800" y="217714"/>
                  </a:cubicBezTo>
                  <a:cubicBezTo>
                    <a:pt x="326084" y="185788"/>
                    <a:pt x="328443" y="188454"/>
                    <a:pt x="337457" y="152400"/>
                  </a:cubicBezTo>
                  <a:cubicBezTo>
                    <a:pt x="368231" y="29307"/>
                    <a:pt x="323407" y="172778"/>
                    <a:pt x="370114" y="32657"/>
                  </a:cubicBezTo>
                  <a:cubicBezTo>
                    <a:pt x="373743" y="21771"/>
                    <a:pt x="369525" y="0"/>
                    <a:pt x="381000" y="0"/>
                  </a:cubicBezTo>
                  <a:lnTo>
                    <a:pt x="1143000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25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81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74636"/>
            <a:ext cx="10911840" cy="4926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Dataset:</a:t>
            </a:r>
          </a:p>
          <a:p>
            <a:pPr marL="457200" indent="-457200">
              <a:buAutoNum type="arabicPeriod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Baseline methods:</a:t>
            </a: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LINE,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DeepWalk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PPE, Common Neighbors, Adamic-Adar</a:t>
            </a:r>
          </a:p>
          <a:p>
            <a:pPr marL="457200" indent="-457200">
              <a:buAutoNum type="arabicPeriod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3. Applications: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Error of approximation       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Graph reconstruction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Vertex recommendation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F8F631-E295-4075-ABAD-28DE8E3E3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53598"/>
              </p:ext>
            </p:extLst>
          </p:nvPr>
        </p:nvGraphicFramePr>
        <p:xfrm>
          <a:off x="1174750" y="1855168"/>
          <a:ext cx="8128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974765338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374513118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7269882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617218590"/>
                    </a:ext>
                  </a:extLst>
                </a:gridCol>
                <a:gridCol w="2490470">
                  <a:extLst>
                    <a:ext uri="{9D8B030D-6E8A-4147-A177-3AD203B41FA5}">
                      <a16:colId xmlns:a16="http://schemas.microsoft.com/office/drawing/2014/main" val="1032810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SN-Twitter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SN-</a:t>
                      </a:r>
                      <a:r>
                        <a:rPr lang="en-US" altLang="zh-CN" dirty="0" err="1"/>
                        <a:t>TWeibo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|V|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465,017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1,944,589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3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|E|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144,555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834,797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50,655,143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339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1D1C75-AAE4-45DD-9E10-3845F4CCB2F0}"/>
              </a:ext>
            </a:extLst>
          </p:cNvPr>
          <p:cNvSpPr txBox="1"/>
          <p:nvPr/>
        </p:nvSpPr>
        <p:spPr>
          <a:xfrm>
            <a:off x="5006340" y="4693435"/>
            <a:ext cx="139446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A91F5BD-6CA0-4AC7-A6DC-1838BB529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31" y="4543325"/>
            <a:ext cx="1767657" cy="47292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D18B6A-8DC3-4CF3-AF3C-F965216CB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31" y="5188885"/>
            <a:ext cx="3162683" cy="47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E271D-610D-40FB-BA0C-799477B52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31" y="5834444"/>
            <a:ext cx="1818487" cy="4717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501913-D390-4B97-A54F-1D142F8FFEC7}"/>
              </a:ext>
            </a:extLst>
          </p:cNvPr>
          <p:cNvCxnSpPr/>
          <p:nvPr/>
        </p:nvCxnSpPr>
        <p:spPr>
          <a:xfrm>
            <a:off x="3566160" y="4869180"/>
            <a:ext cx="6005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DD8184-5C1A-4737-9F93-1639A0810409}"/>
              </a:ext>
            </a:extLst>
          </p:cNvPr>
          <p:cNvCxnSpPr>
            <a:cxnSpLocks/>
          </p:cNvCxnSpPr>
          <p:nvPr/>
        </p:nvCxnSpPr>
        <p:spPr>
          <a:xfrm>
            <a:off x="3729990" y="5958840"/>
            <a:ext cx="4367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705674-D0DE-49E2-9725-4AA29D8DEDFA}"/>
              </a:ext>
            </a:extLst>
          </p:cNvPr>
          <p:cNvCxnSpPr>
            <a:cxnSpLocks/>
          </p:cNvCxnSpPr>
          <p:nvPr/>
        </p:nvCxnSpPr>
        <p:spPr>
          <a:xfrm>
            <a:off x="3425190" y="5273040"/>
            <a:ext cx="741551" cy="15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84A6C-186B-4133-8BCE-FB89113C492F}"/>
              </a:ext>
            </a:extLst>
          </p:cNvPr>
          <p:cNvCxnSpPr>
            <a:cxnSpLocks/>
          </p:cNvCxnSpPr>
          <p:nvPr/>
        </p:nvCxnSpPr>
        <p:spPr>
          <a:xfrm flipV="1">
            <a:off x="2743200" y="5425348"/>
            <a:ext cx="1423541" cy="194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5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146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06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of proximity approximation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F4CF5B4-AE5F-4A2C-86D9-C110ED01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70" y="1829710"/>
            <a:ext cx="9080660" cy="42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5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018556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4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Reconstruction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9240C7C-6D53-42FF-A402-3925B2C73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70" y="0"/>
            <a:ext cx="4507363" cy="67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en-US" altLang="zh-CN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018556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4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4366797-7693-4E88-83D9-DEB6B2C33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19" y="93052"/>
            <a:ext cx="4670324" cy="667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4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87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0.    Graph Embedding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Asymmetric transitivity in Social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 &amp;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(Linear Algebra Background)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727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449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15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Recommendation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8AD707D-9D8D-4A8E-8D8E-9B842B8F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1" y="2387688"/>
            <a:ext cx="10139509" cy="27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449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3832E7-2F11-4785-8683-F5EB4BE6CCBC}"/>
              </a:ext>
            </a:extLst>
          </p:cNvPr>
          <p:cNvGrpSpPr/>
          <p:nvPr/>
        </p:nvGrpSpPr>
        <p:grpSpPr>
          <a:xfrm>
            <a:off x="2885630" y="2117922"/>
            <a:ext cx="6420739" cy="768342"/>
            <a:chOff x="2746356" y="1514183"/>
            <a:chExt cx="6641057" cy="768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7B9A3B-C1FB-445A-B530-F51837CE36F9}"/>
                </a:ext>
              </a:extLst>
            </p:cNvPr>
            <p:cNvGrpSpPr/>
            <p:nvPr/>
          </p:nvGrpSpPr>
          <p:grpSpPr>
            <a:xfrm>
              <a:off x="2746356" y="1574639"/>
              <a:ext cx="6641057" cy="707886"/>
              <a:chOff x="2162156" y="1645759"/>
              <a:chExt cx="6641057" cy="70788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CF87-0D20-4F75-B61D-4124205C0A28}"/>
                  </a:ext>
                </a:extLst>
              </p:cNvPr>
              <p:cNvSpPr txBox="1"/>
              <p:nvPr/>
            </p:nvSpPr>
            <p:spPr>
              <a:xfrm>
                <a:off x="2162156" y="1834410"/>
                <a:ext cx="228636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Embedding Vectors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C8061-889A-4F6A-92DD-E1A109025CD6}"/>
                  </a:ext>
                </a:extLst>
              </p:cNvPr>
              <p:cNvSpPr txBox="1"/>
              <p:nvPr/>
            </p:nvSpPr>
            <p:spPr>
              <a:xfrm>
                <a:off x="6436718" y="1645759"/>
                <a:ext cx="236649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High-Order Proximity Matrix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CFF56F-FFF8-40D8-B130-90FC2D094CA8}"/>
                </a:ext>
              </a:extLst>
            </p:cNvPr>
            <p:cNvCxnSpPr>
              <a:cxnSpLocks/>
            </p:cNvCxnSpPr>
            <p:nvPr/>
          </p:nvCxnSpPr>
          <p:spPr>
            <a:xfrm>
              <a:off x="5344160" y="1994332"/>
              <a:ext cx="1219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9C3C67-F474-42F6-9970-4A328AD27998}"/>
                </a:ext>
              </a:extLst>
            </p:cNvPr>
            <p:cNvSpPr txBox="1"/>
            <p:nvPr/>
          </p:nvSpPr>
          <p:spPr>
            <a:xfrm>
              <a:off x="5155864" y="1514183"/>
              <a:ext cx="1646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Approximate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39E06E-7A7E-4441-87C9-0BC1FAD8E433}"/>
              </a:ext>
            </a:extLst>
          </p:cNvPr>
          <p:cNvSpPr txBox="1"/>
          <p:nvPr/>
        </p:nvSpPr>
        <p:spPr>
          <a:xfrm>
            <a:off x="2867506" y="3717511"/>
            <a:ext cx="276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HOPE Algorithm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09934-F004-4B7C-93D6-4A0BFA9D52BF}"/>
              </a:ext>
            </a:extLst>
          </p:cNvPr>
          <p:cNvSpPr txBox="1"/>
          <p:nvPr/>
        </p:nvSpPr>
        <p:spPr>
          <a:xfrm>
            <a:off x="1862260" y="1631936"/>
            <a:ext cx="201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Contributions: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2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1E52AB-8C76-49DC-A7F0-DD2FE16B1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288521"/>
              </p:ext>
            </p:extLst>
          </p:nvPr>
        </p:nvGraphicFramePr>
        <p:xfrm>
          <a:off x="2481580" y="1935908"/>
          <a:ext cx="7228840" cy="85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F712AE-8972-4B5A-9EC3-0DDF29DB6A73}"/>
              </a:ext>
            </a:extLst>
          </p:cNvPr>
          <p:cNvSpPr/>
          <p:nvPr/>
        </p:nvSpPr>
        <p:spPr>
          <a:xfrm>
            <a:off x="2481580" y="3274254"/>
            <a:ext cx="8755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Apply classic vector-based machine learning techniques to process graph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Facilitate parallelization of graph analysis;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Graph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Classification …</a:t>
            </a:r>
          </a:p>
        </p:txBody>
      </p:sp>
    </p:spTree>
    <p:extLst>
      <p:ext uri="{BB962C8B-B14F-4D97-AF65-F5344CB8AC3E}">
        <p14:creationId xmlns:p14="http://schemas.microsoft.com/office/powerpoint/2010/main" val="21779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907"/>
            <a:ext cx="10515600" cy="81677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Asymmetric transitivity in Social Network</a:t>
            </a:r>
            <a:b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252202-7F05-45D5-A7F2-DE2440182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56" y="2228666"/>
            <a:ext cx="6447969" cy="2659935"/>
          </a:xfr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BB1AB27-37F6-4929-8283-05444873FF7C}"/>
              </a:ext>
            </a:extLst>
          </p:cNvPr>
          <p:cNvGrpSpPr/>
          <p:nvPr/>
        </p:nvGrpSpPr>
        <p:grpSpPr>
          <a:xfrm>
            <a:off x="536338" y="2186551"/>
            <a:ext cx="4018280" cy="3480959"/>
            <a:chOff x="950104" y="2336562"/>
            <a:chExt cx="4309442" cy="357459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72E0FE-7628-4FF4-BDEA-8411956F14E2}"/>
                </a:ext>
              </a:extLst>
            </p:cNvPr>
            <p:cNvSpPr/>
            <p:nvPr/>
          </p:nvSpPr>
          <p:spPr>
            <a:xfrm>
              <a:off x="4569795" y="2336562"/>
              <a:ext cx="689751" cy="721969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C00000"/>
                  </a:solidFill>
                </a:rPr>
                <a:t>u5</a:t>
              </a:r>
              <a:endPara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092166-2948-42D7-9903-9C7A9D1ABBC5}"/>
                </a:ext>
              </a:extLst>
            </p:cNvPr>
            <p:cNvSpPr/>
            <p:nvPr/>
          </p:nvSpPr>
          <p:spPr>
            <a:xfrm>
              <a:off x="3233686" y="3377392"/>
              <a:ext cx="673940" cy="637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u3</a:t>
              </a:r>
              <a:endPara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DC6ABA-FCD3-433E-B86B-F7C8EF80BCD1}"/>
                </a:ext>
              </a:extLst>
            </p:cNvPr>
            <p:cNvSpPr/>
            <p:nvPr/>
          </p:nvSpPr>
          <p:spPr>
            <a:xfrm>
              <a:off x="4406874" y="4050330"/>
              <a:ext cx="689751" cy="721968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u4</a:t>
              </a:r>
              <a:endPara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9189BE-4616-439C-84E5-8BFB63E32044}"/>
                </a:ext>
              </a:extLst>
            </p:cNvPr>
            <p:cNvCxnSpPr>
              <a:cxnSpLocks/>
              <a:stCxn id="72" idx="7"/>
              <a:endCxn id="9" idx="3"/>
            </p:cNvCxnSpPr>
            <p:nvPr/>
          </p:nvCxnSpPr>
          <p:spPr>
            <a:xfrm flipV="1">
              <a:off x="3105028" y="3921720"/>
              <a:ext cx="227355" cy="14734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C93FE3-CBE3-43A5-AB29-5477DDBE9BDA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>
            <a:xfrm flipV="1">
              <a:off x="3808930" y="2952801"/>
              <a:ext cx="861877" cy="517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AFD172-180A-4E04-AEEF-444CE9B58136}"/>
                </a:ext>
              </a:extLst>
            </p:cNvPr>
            <p:cNvCxnSpPr>
              <a:cxnSpLocks/>
              <a:stCxn id="72" idx="7"/>
              <a:endCxn id="10" idx="3"/>
            </p:cNvCxnSpPr>
            <p:nvPr/>
          </p:nvCxnSpPr>
          <p:spPr>
            <a:xfrm flipV="1">
              <a:off x="3105028" y="4666569"/>
              <a:ext cx="1402858" cy="72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C60599-67CF-4543-8D1C-3FC8DEE93F65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4751750" y="3058531"/>
              <a:ext cx="162921" cy="99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27CD0E2-44CD-4EB1-8146-A0394808B5D4}"/>
                </a:ext>
              </a:extLst>
            </p:cNvPr>
            <p:cNvSpPr/>
            <p:nvPr/>
          </p:nvSpPr>
          <p:spPr>
            <a:xfrm>
              <a:off x="2529784" y="5306593"/>
              <a:ext cx="673940" cy="604567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u2</a:t>
              </a:r>
              <a:endPara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C7189D3-1C6B-4A25-9F84-06FF909D7642}"/>
                </a:ext>
              </a:extLst>
            </p:cNvPr>
            <p:cNvCxnSpPr>
              <a:cxnSpLocks/>
              <a:stCxn id="72" idx="7"/>
            </p:cNvCxnSpPr>
            <p:nvPr/>
          </p:nvCxnSpPr>
          <p:spPr>
            <a:xfrm flipV="1">
              <a:off x="3105028" y="3058531"/>
              <a:ext cx="1646723" cy="233659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0E0761D-2486-494E-808A-CC543DDD4239}"/>
                </a:ext>
              </a:extLst>
            </p:cNvPr>
            <p:cNvSpPr/>
            <p:nvPr/>
          </p:nvSpPr>
          <p:spPr>
            <a:xfrm>
              <a:off x="950104" y="3492216"/>
              <a:ext cx="673940" cy="604567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u1</a:t>
              </a:r>
              <a:endPara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1E56CF9-FB02-4F2B-837E-9762762FC861}"/>
                </a:ext>
              </a:extLst>
            </p:cNvPr>
            <p:cNvCxnSpPr>
              <a:cxnSpLocks/>
              <a:stCxn id="111" idx="6"/>
              <a:endCxn id="9" idx="2"/>
            </p:cNvCxnSpPr>
            <p:nvPr/>
          </p:nvCxnSpPr>
          <p:spPr>
            <a:xfrm flipV="1">
              <a:off x="1624044" y="3696252"/>
              <a:ext cx="1609642" cy="982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77FD5B1-6282-48D0-A63F-085C87588A71}"/>
                </a:ext>
              </a:extLst>
            </p:cNvPr>
            <p:cNvCxnSpPr>
              <a:cxnSpLocks/>
              <a:stCxn id="111" idx="7"/>
              <a:endCxn id="8" idx="2"/>
            </p:cNvCxnSpPr>
            <p:nvPr/>
          </p:nvCxnSpPr>
          <p:spPr>
            <a:xfrm flipV="1">
              <a:off x="1525348" y="2697547"/>
              <a:ext cx="3044447" cy="88320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5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INTUITION &amp; SOLUTION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82540A-875F-4BD3-B828-A6B0F608442C}"/>
              </a:ext>
            </a:extLst>
          </p:cNvPr>
          <p:cNvGrpSpPr/>
          <p:nvPr/>
        </p:nvGrpSpPr>
        <p:grpSpPr>
          <a:xfrm>
            <a:off x="3258434" y="1881057"/>
            <a:ext cx="5439091" cy="1046466"/>
            <a:chOff x="2343157" y="1760387"/>
            <a:chExt cx="7546514" cy="20907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D0DEEB-F968-4E06-B62F-787924C5F350}"/>
                </a:ext>
              </a:extLst>
            </p:cNvPr>
            <p:cNvGrpSpPr/>
            <p:nvPr/>
          </p:nvGrpSpPr>
          <p:grpSpPr>
            <a:xfrm>
              <a:off x="2343157" y="2414200"/>
              <a:ext cx="1988234" cy="851040"/>
              <a:chOff x="183239" y="0"/>
              <a:chExt cx="1988234" cy="85104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E86819B-0735-4FA2-9D4B-4C60828D5769}"/>
                  </a:ext>
                </a:extLst>
              </p:cNvPr>
              <p:cNvSpPr/>
              <p:nvPr/>
            </p:nvSpPr>
            <p:spPr>
              <a:xfrm>
                <a:off x="183239" y="0"/>
                <a:ext cx="1988234" cy="851040"/>
              </a:xfrm>
              <a:prstGeom prst="roundRect">
                <a:avLst>
                  <a:gd name="adj" fmla="val 10000"/>
                </a:avLst>
              </a:pr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FA6C70E0-4730-4DC9-B247-8FAAA2D5F0F1}"/>
                  </a:ext>
                </a:extLst>
              </p:cNvPr>
              <p:cNvSpPr txBox="1"/>
              <p:nvPr/>
            </p:nvSpPr>
            <p:spPr>
              <a:xfrm>
                <a:off x="208165" y="24926"/>
                <a:ext cx="1938382" cy="8011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800" kern="12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zh-CN" altLang="en-US" sz="2800" kern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DE5819-180C-4C69-8706-12170B3126A8}"/>
                </a:ext>
              </a:extLst>
            </p:cNvPr>
            <p:cNvGrpSpPr/>
            <p:nvPr/>
          </p:nvGrpSpPr>
          <p:grpSpPr>
            <a:xfrm>
              <a:off x="6633002" y="1760387"/>
              <a:ext cx="3256669" cy="851040"/>
              <a:chOff x="5057365" y="0"/>
              <a:chExt cx="1988234" cy="85104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7405C3A-AEC1-419B-AB27-45450D7CDBDF}"/>
                  </a:ext>
                </a:extLst>
              </p:cNvPr>
              <p:cNvSpPr/>
              <p:nvPr/>
            </p:nvSpPr>
            <p:spPr>
              <a:xfrm>
                <a:off x="5057365" y="0"/>
                <a:ext cx="1988234" cy="851040"/>
              </a:xfrm>
              <a:prstGeom prst="roundRect">
                <a:avLst>
                  <a:gd name="adj" fmla="val 10000"/>
                </a:avLst>
              </a:pr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: Rounded Corners 4">
                <a:extLst>
                  <a:ext uri="{FF2B5EF4-FFF2-40B4-BE49-F238E27FC236}">
                    <a16:creationId xmlns:a16="http://schemas.microsoft.com/office/drawing/2014/main" id="{46CB4982-0436-4335-AE01-5C4D5E0C5AA3}"/>
                  </a:ext>
                </a:extLst>
              </p:cNvPr>
              <p:cNvSpPr txBox="1"/>
              <p:nvPr/>
            </p:nvSpPr>
            <p:spPr>
              <a:xfrm>
                <a:off x="5082291" y="24926"/>
                <a:ext cx="1938382" cy="8011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800" kern="12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Source vector</a:t>
                </a:r>
                <a:endParaRPr lang="zh-CN" altLang="en-US" sz="2800" kern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4A1876-EAB3-4595-95E4-3B94C12FB838}"/>
                </a:ext>
              </a:extLst>
            </p:cNvPr>
            <p:cNvGrpSpPr/>
            <p:nvPr/>
          </p:nvGrpSpPr>
          <p:grpSpPr>
            <a:xfrm>
              <a:off x="6633001" y="3000083"/>
              <a:ext cx="3256669" cy="851040"/>
              <a:chOff x="5057365" y="0"/>
              <a:chExt cx="1988234" cy="85104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2F633CD-70A9-4C8C-A7A9-EF9934362448}"/>
                  </a:ext>
                </a:extLst>
              </p:cNvPr>
              <p:cNvSpPr/>
              <p:nvPr/>
            </p:nvSpPr>
            <p:spPr>
              <a:xfrm>
                <a:off x="5057365" y="0"/>
                <a:ext cx="1988234" cy="851040"/>
              </a:xfrm>
              <a:prstGeom prst="roundRect">
                <a:avLst>
                  <a:gd name="adj" fmla="val 10000"/>
                </a:avLst>
              </a:pr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ctangle: Rounded Corners 4">
                <a:extLst>
                  <a:ext uri="{FF2B5EF4-FFF2-40B4-BE49-F238E27FC236}">
                    <a16:creationId xmlns:a16="http://schemas.microsoft.com/office/drawing/2014/main" id="{BDB4A456-0E37-44A8-A4D9-063C882D33A2}"/>
                  </a:ext>
                </a:extLst>
              </p:cNvPr>
              <p:cNvSpPr txBox="1"/>
              <p:nvPr/>
            </p:nvSpPr>
            <p:spPr>
              <a:xfrm>
                <a:off x="5082291" y="24926"/>
                <a:ext cx="1938382" cy="8011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Target</a:t>
                </a:r>
                <a:r>
                  <a:rPr lang="en-US" altLang="zh-CN" sz="2800" kern="12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vector</a:t>
                </a:r>
                <a:endParaRPr lang="zh-CN" altLang="en-US" sz="2800" kern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BE5E28-CF38-4B6E-A690-1960F87EC588}"/>
                </a:ext>
              </a:extLst>
            </p:cNvPr>
            <p:cNvGrpSpPr/>
            <p:nvPr/>
          </p:nvGrpSpPr>
          <p:grpSpPr>
            <a:xfrm>
              <a:off x="4823462" y="2718126"/>
              <a:ext cx="1529522" cy="221304"/>
              <a:chOff x="2892947" y="314867"/>
              <a:chExt cx="1529522" cy="221304"/>
            </a:xfrm>
          </p:grpSpPr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E5BCCA2C-7BFF-4DE2-93E3-7D7F50D52A6C}"/>
                  </a:ext>
                </a:extLst>
              </p:cNvPr>
              <p:cNvSpPr/>
              <p:nvPr/>
            </p:nvSpPr>
            <p:spPr>
              <a:xfrm>
                <a:off x="2892947" y="314867"/>
                <a:ext cx="1529522" cy="221304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Arrow: Right 4">
                <a:extLst>
                  <a:ext uri="{FF2B5EF4-FFF2-40B4-BE49-F238E27FC236}">
                    <a16:creationId xmlns:a16="http://schemas.microsoft.com/office/drawing/2014/main" id="{80ED9900-48B3-4763-8931-23037ABE2E9B}"/>
                  </a:ext>
                </a:extLst>
              </p:cNvPr>
              <p:cNvSpPr txBox="1"/>
              <p:nvPr/>
            </p:nvSpPr>
            <p:spPr>
              <a:xfrm>
                <a:off x="2892947" y="359128"/>
                <a:ext cx="1463131" cy="1327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" kern="12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DF5E4-9AE3-4BAC-B989-932A01B6EB59}"/>
              </a:ext>
            </a:extLst>
          </p:cNvPr>
          <p:cNvSpPr/>
          <p:nvPr/>
        </p:nvSpPr>
        <p:spPr>
          <a:xfrm>
            <a:off x="2685419" y="3532864"/>
            <a:ext cx="9039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more and the shorter paths from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0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000" b="0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10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more similar should be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0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’s source vector and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000" b="0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10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’s target vector.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534655-063F-4799-903E-6BEC8CC3A370}"/>
              </a:ext>
            </a:extLst>
          </p:cNvPr>
          <p:cNvCxnSpPr/>
          <p:nvPr/>
        </p:nvCxnSpPr>
        <p:spPr>
          <a:xfrm>
            <a:off x="5943600" y="4363861"/>
            <a:ext cx="0" cy="54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8B000A-2CD4-45C4-8991-49D6D00B761B}"/>
              </a:ext>
            </a:extLst>
          </p:cNvPr>
          <p:cNvSpPr txBox="1"/>
          <p:nvPr/>
        </p:nvSpPr>
        <p:spPr>
          <a:xfrm>
            <a:off x="4518607" y="4896599"/>
            <a:ext cx="318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High-Order Proximity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E6A58F-50A2-4576-88DD-F22C32139ACB}"/>
              </a:ext>
            </a:extLst>
          </p:cNvPr>
          <p:cNvGrpSpPr/>
          <p:nvPr/>
        </p:nvGrpSpPr>
        <p:grpSpPr>
          <a:xfrm>
            <a:off x="2915920" y="4153363"/>
            <a:ext cx="6217920" cy="1057649"/>
            <a:chOff x="2727960" y="1476172"/>
            <a:chExt cx="6431280" cy="10576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4B0A90-8FAD-4CB4-BB0C-F0F87A9C006C}"/>
                </a:ext>
              </a:extLst>
            </p:cNvPr>
            <p:cNvGrpSpPr/>
            <p:nvPr/>
          </p:nvGrpSpPr>
          <p:grpSpPr>
            <a:xfrm>
              <a:off x="2727960" y="1476172"/>
              <a:ext cx="6431280" cy="1057649"/>
              <a:chOff x="2143760" y="1547292"/>
              <a:chExt cx="6431280" cy="105764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F774C0-8C3E-4DC0-B4F6-8304B4E05B4E}"/>
                  </a:ext>
                </a:extLst>
              </p:cNvPr>
              <p:cNvSpPr/>
              <p:nvPr/>
            </p:nvSpPr>
            <p:spPr>
              <a:xfrm>
                <a:off x="2143760" y="1547292"/>
                <a:ext cx="2479040" cy="10363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B037D-BADA-41F2-A536-38BECDF87A97}"/>
                  </a:ext>
                </a:extLst>
              </p:cNvPr>
              <p:cNvSpPr txBox="1"/>
              <p:nvPr/>
            </p:nvSpPr>
            <p:spPr>
              <a:xfrm>
                <a:off x="2685632" y="1711509"/>
                <a:ext cx="14256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Embedding Vectors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AD4B83-297C-4C48-9D77-9653374B8974}"/>
                  </a:ext>
                </a:extLst>
              </p:cNvPr>
              <p:cNvSpPr/>
              <p:nvPr/>
            </p:nvSpPr>
            <p:spPr>
              <a:xfrm>
                <a:off x="6096000" y="1547292"/>
                <a:ext cx="2479040" cy="10363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CD5750-3E1D-4A08-8B36-EB5E985896BD}"/>
                  </a:ext>
                </a:extLst>
              </p:cNvPr>
              <p:cNvSpPr txBox="1"/>
              <p:nvPr/>
            </p:nvSpPr>
            <p:spPr>
              <a:xfrm>
                <a:off x="6739554" y="1589278"/>
                <a:ext cx="14256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High-Order Proximity</a:t>
                </a:r>
              </a:p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2221CAA-AFD9-48C4-9F7D-F419B6A5A2A9}"/>
                </a:ext>
              </a:extLst>
            </p:cNvPr>
            <p:cNvCxnSpPr>
              <a:cxnSpLocks/>
            </p:cNvCxnSpPr>
            <p:nvPr/>
          </p:nvCxnSpPr>
          <p:spPr>
            <a:xfrm>
              <a:off x="5344160" y="1994332"/>
              <a:ext cx="1219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DBB352-CDBD-415F-97C7-FFD26E23C735}"/>
                </a:ext>
              </a:extLst>
            </p:cNvPr>
            <p:cNvSpPr txBox="1"/>
            <p:nvPr/>
          </p:nvSpPr>
          <p:spPr>
            <a:xfrm>
              <a:off x="5155864" y="1514183"/>
              <a:ext cx="1646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Approximate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0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2363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F104C64-2459-43C8-AA9F-AC56892ED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69" y="1341463"/>
            <a:ext cx="9713862" cy="4561497"/>
          </a:xfrm>
        </p:spPr>
      </p:pic>
    </p:spTree>
    <p:extLst>
      <p:ext uri="{BB962C8B-B14F-4D97-AF65-F5344CB8AC3E}">
        <p14:creationId xmlns:p14="http://schemas.microsoft.com/office/powerpoint/2010/main" val="221822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ALGEBRA BASIS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25175-03BB-4A88-918F-EEBB814F3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1570" y="1628217"/>
                <a:ext cx="11065330" cy="45979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 Inverse: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AA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A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= I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Nonsingular matrix: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that has a matrix inverse.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 transpose: (ABC)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C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Diagonal matrix: Any square diagonal matrix is a symmetric matrix: A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A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Orthogonal matrix:  O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O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Eigenvalues and eigenvectors: 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zh-CN" altLang="zh-CN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zh-C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zh-CN" altLang="zh-CN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endParaRPr lang="en-US" altLang="zh-CN" sz="24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Eigendecomposition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= Q</a:t>
                </a:r>
                <a:r>
                  <a:rPr lang="zh-C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normal matrices A = O</a:t>
                </a:r>
                <a:r>
                  <a:rPr lang="zh-C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endParaRPr lang="zh-CN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Singular Value Decomposition (SVD)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= U</a:t>
                </a:r>
                <a:r>
                  <a:rPr lang="zh-C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altLang="zh-C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25175-03BB-4A88-918F-EEBB814F3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570" y="1628217"/>
                <a:ext cx="11065330" cy="4597958"/>
              </a:xfrm>
              <a:blipFill>
                <a:blip r:embed="rId3"/>
                <a:stretch>
                  <a:fillRect l="-882" t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1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b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493118"/>
            <a:ext cx="10515600" cy="464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Notations:</a:t>
            </a: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 = {V, E}</a:t>
            </a: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 = {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… 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…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 , N is the number of vertexes.</a:t>
            </a:r>
          </a:p>
          <a:p>
            <a:pPr marL="0" indent="0">
              <a:buNone/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= (v</a:t>
            </a:r>
            <a:r>
              <a:rPr lang="en-US" altLang="zh-C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 represents a directed edge form v</a:t>
            </a:r>
            <a:r>
              <a:rPr lang="en-US" altLang="zh-C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altLang="zh-CN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A: adjacency matrix 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NxN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S: high-order proximity matrix 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NxN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proximity between v</a:t>
            </a:r>
            <a:r>
              <a:rPr lang="en-US" altLang="zh-C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altLang="zh-CN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 = [U</a:t>
            </a:r>
            <a:r>
              <a:rPr lang="en-US" altLang="zh-C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U</a:t>
            </a:r>
            <a:r>
              <a:rPr lang="en-US" altLang="zh-C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] is the embedding matrix,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embedding vector for v</a:t>
            </a:r>
            <a:r>
              <a:rPr lang="en-US" altLang="zh-C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zh-C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U</a:t>
            </a:r>
            <a:r>
              <a:rPr lang="en-US" altLang="zh-CN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zh-C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NxK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are the source embedding vectors and target embedding vectors, K is embedding dimensions.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716F-6F11-49F3-8A20-EB882B3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449"/>
            <a:ext cx="10515600" cy="81677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PROXIMITY PRESERVED EMBEDDING</a:t>
            </a:r>
            <a:endParaRPr lang="zh-CN" alt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175-03BB-4A88-918F-EEBB814F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38"/>
            <a:ext cx="10515600" cy="450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Definition: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Embedding to approximate high-order proximity</a:t>
            </a:r>
          </a:p>
          <a:p>
            <a:pPr marL="0" indent="0">
              <a:buNone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A8FE6198-1775-4273-BD56-0E9E5DFBE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36" y="3178764"/>
            <a:ext cx="6375728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1098</Words>
  <Application>Microsoft Office PowerPoint</Application>
  <PresentationFormat>Widescreen</PresentationFormat>
  <Paragraphs>187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Cambria Math</vt:lpstr>
      <vt:lpstr>Office Theme</vt:lpstr>
      <vt:lpstr>Asymmetric Transitivity Preserving Graph Embedding</vt:lpstr>
      <vt:lpstr>OUTLINE</vt:lpstr>
      <vt:lpstr>GRAPH EMBEDDING</vt:lpstr>
      <vt:lpstr>Asymmetric transitivity in Social Network </vt:lpstr>
      <vt:lpstr>INTUITION &amp; SOLUTION</vt:lpstr>
      <vt:lpstr>EXAMPLE</vt:lpstr>
      <vt:lpstr>LINEAR ALGEBRA BASIS</vt:lpstr>
      <vt:lpstr>HIGH-ORDER PROXIMITY PRESERVED EMBEDDING </vt:lpstr>
      <vt:lpstr>HIGH-ORDER PROXIMITY PRESERVED EMBEDDING</vt:lpstr>
      <vt:lpstr>HIGH-ORDER PROXIMITY PRESERVED EMBEDDING</vt:lpstr>
      <vt:lpstr>HIGH-ORDER PROXIMITY PRESERVED EMBEDDING</vt:lpstr>
      <vt:lpstr>HIGH-ORDER PROXIMITY PRESERVED EMBEDDING</vt:lpstr>
      <vt:lpstr>HIGH-ORDER PROXIMITY PRESERVED EMBEDDING</vt:lpstr>
      <vt:lpstr>HIGH-ORDER PROXIMITY PRESERVED EMBEDDING</vt:lpstr>
      <vt:lpstr>HIGH-ORDER PROXIMITY PRESERVED EMBEDDING</vt:lpstr>
      <vt:lpstr>EXPERIMENT</vt:lpstr>
      <vt:lpstr>EXPERIMENT</vt:lpstr>
      <vt:lpstr>EXPERIMENT</vt:lpstr>
      <vt:lpstr>EXPERIMENT</vt:lpstr>
      <vt:lpstr>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Transitivity Preserving Graph Embedding</dc:title>
  <dc:creator>Mingshan Jia</dc:creator>
  <cp:lastModifiedBy>Mingshan Jia</cp:lastModifiedBy>
  <cp:revision>56</cp:revision>
  <dcterms:created xsi:type="dcterms:W3CDTF">2019-06-03T05:43:17Z</dcterms:created>
  <dcterms:modified xsi:type="dcterms:W3CDTF">2019-06-07T03:57:49Z</dcterms:modified>
</cp:coreProperties>
</file>