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760" r:id="rId2"/>
    <p:sldId id="830" r:id="rId3"/>
    <p:sldId id="804" r:id="rId4"/>
    <p:sldId id="815" r:id="rId5"/>
    <p:sldId id="816" r:id="rId6"/>
    <p:sldId id="831" r:id="rId7"/>
    <p:sldId id="833" r:id="rId8"/>
    <p:sldId id="762" r:id="rId9"/>
    <p:sldId id="819" r:id="rId10"/>
    <p:sldId id="818" r:id="rId11"/>
    <p:sldId id="820" r:id="rId12"/>
    <p:sldId id="821" r:id="rId13"/>
    <p:sldId id="823" r:id="rId14"/>
    <p:sldId id="824" r:id="rId15"/>
    <p:sldId id="825" r:id="rId16"/>
    <p:sldId id="827" r:id="rId17"/>
    <p:sldId id="828" r:id="rId18"/>
    <p:sldId id="829" r:id="rId19"/>
    <p:sldId id="803" r:id="rId20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2" userDrawn="1">
          <p15:clr>
            <a:srgbClr val="A4A3A4"/>
          </p15:clr>
        </p15:guide>
        <p15:guide id="2" pos="5488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98"/>
    <a:srgbClr val="0067B2"/>
    <a:srgbClr val="CC0033"/>
    <a:srgbClr val="C00000"/>
    <a:srgbClr val="F7F7F7"/>
    <a:srgbClr val="18840D"/>
    <a:srgbClr val="224330"/>
    <a:srgbClr val="0154A1"/>
    <a:srgbClr val="FC3335"/>
    <a:srgbClr val="522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0" autoAdjust="0"/>
    <p:restoredTop sz="95349" autoAdjust="0"/>
  </p:normalViewPr>
  <p:slideViewPr>
    <p:cSldViewPr snapToGrid="0" showGuides="1">
      <p:cViewPr varScale="1">
        <p:scale>
          <a:sx n="69" d="100"/>
          <a:sy n="69" d="100"/>
        </p:scale>
        <p:origin x="1364" y="44"/>
      </p:cViewPr>
      <p:guideLst>
        <p:guide pos="272"/>
        <p:guide pos="5488"/>
        <p:guide orient="horz" pos="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4026" y="-12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dirty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fld id="{83A91915-E571-4570-80B3-E65B02A79A95}" type="datetimeFigureOut">
              <a:rPr lang="zh-CN" altLang="en-US"/>
              <a:pPr>
                <a:defRPr/>
              </a:pPr>
              <a:t>2019/4/26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dirty="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微软雅黑" panose="020B0503020204020204" pitchFamily="34" charset="-122"/>
              </a:defRPr>
            </a:lvl1pPr>
          </a:lstStyle>
          <a:p>
            <a:fld id="{E0BB458E-555F-42C7-BDA8-CA9357AC47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3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 dirty="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B48A77E-79FB-4BFF-B1F0-CFD29F3086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348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3337" cy="38354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 </a:t>
            </a:r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97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3337" cy="38354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 </a:t>
            </a:r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308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90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453759" y="6511210"/>
            <a:ext cx="1775294" cy="21544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zh-CN" sz="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 of Technology Sydney</a:t>
            </a:r>
            <a:endParaRPr lang="zh-CN" altLang="en-US" sz="800" b="1" kern="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4" y="343048"/>
            <a:ext cx="358775" cy="53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93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70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098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04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 userDrawn="1"/>
        </p:nvSpPr>
        <p:spPr bwMode="auto">
          <a:xfrm>
            <a:off x="2081213" y="2679700"/>
            <a:ext cx="550227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4" r:id="rId2"/>
    <p:sldLayoutId id="2147483672" r:id="rId3"/>
    <p:sldLayoutId id="2147483675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1"/>
          <p:cNvPicPr/>
          <p:nvPr/>
        </p:nvPicPr>
        <p:blipFill>
          <a:blip r:embed="rId3"/>
          <a:srcRect t="15195"/>
          <a:stretch/>
        </p:blipFill>
        <p:spPr>
          <a:xfrm>
            <a:off x="0" y="0"/>
            <a:ext cx="9142200" cy="58143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0" y="2842200"/>
            <a:ext cx="9142200" cy="2049840"/>
          </a:xfrm>
          <a:custGeom>
            <a:avLst/>
            <a:gdLst/>
            <a:ahLst/>
            <a:cxnLst/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9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0" y="3380040"/>
            <a:ext cx="9142200" cy="3476160"/>
          </a:xfrm>
          <a:custGeom>
            <a:avLst/>
            <a:gdLst/>
            <a:ahLst/>
            <a:cxnLst/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rotWithShape="0">
            <a:gsLst>
              <a:gs pos="17000">
                <a:schemeClr val="bg1"/>
              </a:gs>
              <a:gs pos="100000">
                <a:srgbClr val="EEEEEE"/>
              </a:gs>
            </a:gsLst>
            <a:lin ang="270000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443520" y="5815800"/>
            <a:ext cx="4283280" cy="90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200" b="1" spc="-1" dirty="0" smtClean="0">
              <a:solidFill>
                <a:srgbClr val="80808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lang="en-US" sz="1200" b="1" spc="-1" dirty="0" smtClean="0">
                <a:solidFill>
                  <a:srgbClr val="808080"/>
                </a:solidFill>
                <a:latin typeface="微软雅黑"/>
                <a:ea typeface="微软雅黑"/>
              </a:rPr>
              <a:t>Yanxin Zhang </a:t>
            </a:r>
          </a:p>
          <a:p>
            <a:pPr>
              <a:lnSpc>
                <a:spcPct val="150000"/>
              </a:lnSpc>
            </a:pPr>
            <a:r>
              <a:rPr lang="en-US" sz="1200" b="1" spc="-1" dirty="0" smtClean="0">
                <a:solidFill>
                  <a:srgbClr val="808080"/>
                </a:solidFill>
                <a:latin typeface="微软雅黑"/>
                <a:ea typeface="微软雅黑"/>
              </a:rPr>
              <a:t>School </a:t>
            </a:r>
            <a:r>
              <a:rPr lang="en-US" sz="1200" b="1" spc="-1" dirty="0">
                <a:solidFill>
                  <a:srgbClr val="808080"/>
                </a:solidFill>
                <a:latin typeface="微软雅黑"/>
                <a:ea typeface="微软雅黑"/>
              </a:rPr>
              <a:t>of </a:t>
            </a:r>
            <a:r>
              <a:rPr lang="en-US" sz="1200" b="1" spc="-1" dirty="0" smtClean="0">
                <a:solidFill>
                  <a:srgbClr val="808080"/>
                </a:solidFill>
                <a:latin typeface="微软雅黑"/>
                <a:ea typeface="微软雅黑"/>
              </a:rPr>
              <a:t>Software , Faculty of Engineering and IT</a:t>
            </a:r>
            <a:endParaRPr lang="en-US" sz="1200" spc="-1" dirty="0"/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443519" y="4859912"/>
            <a:ext cx="7241135" cy="12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200" b="1" i="1" dirty="0"/>
              <a:t>A Large-Scale Empirical Study on the Effects of Code Obfuscations on Android Apps and Anti-Malware Products</a:t>
            </a:r>
            <a:endParaRPr lang="en-US" sz="2200" b="1" strike="noStrike" spc="-1" dirty="0" smtClean="0">
              <a:solidFill>
                <a:srgbClr val="008A98"/>
              </a:solidFill>
              <a:latin typeface="Arial"/>
              <a:ea typeface="宋体"/>
            </a:endParaRPr>
          </a:p>
        </p:txBody>
      </p:sp>
      <p:pic>
        <p:nvPicPr>
          <p:cNvPr id="97" name="图片 7"/>
          <p:cNvPicPr/>
          <p:nvPr/>
        </p:nvPicPr>
        <p:blipFill>
          <a:blip r:embed="rId4"/>
          <a:stretch/>
        </p:blipFill>
        <p:spPr>
          <a:xfrm>
            <a:off x="7975800" y="5398920"/>
            <a:ext cx="734760" cy="1099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7137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Research Questions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91128" y="1698154"/>
            <a:ext cx="751839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 smtClean="0"/>
              <a:t>RQ1. How is the accuracy of anti-malware products affected by obfuscation strategies?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 smtClean="0"/>
              <a:t>RQ2. How is the accuracy of anti-malware products affected by obfuscation tools?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 smtClean="0"/>
              <a:t>RQ3. How is the accuracy of anti-malware products affected by the year an app is created?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 smtClean="0"/>
              <a:t>RQ4. To what extent do obfuscation tools result in valid, installable, and runnable apps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5247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Methodology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0" y="1181737"/>
            <a:ext cx="47105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200" dirty="0" smtClean="0"/>
              <a:t>3000 Google Play apps  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200" dirty="0" smtClean="0"/>
              <a:t>3000 Malicious apps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6" y="2566662"/>
            <a:ext cx="7301717" cy="35817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41819" y="1729621"/>
            <a:ext cx="35282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 smtClean="0"/>
              <a:t>73,362 </a:t>
            </a:r>
            <a:r>
              <a:rPr lang="en-AU" sz="2000" dirty="0"/>
              <a:t>obfuscated apps</a:t>
            </a:r>
            <a:endParaRPr lang="en-AU" sz="2200" dirty="0" smtClean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 bwMode="auto">
          <a:xfrm>
            <a:off x="4442690" y="1929676"/>
            <a:ext cx="1099129" cy="0"/>
          </a:xfrm>
          <a:prstGeom prst="straightConnector1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28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Methodology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7" y="2647228"/>
            <a:ext cx="3107666" cy="2044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46" y="1588651"/>
            <a:ext cx="3868271" cy="413644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>
            <a:off x="3565235" y="3656876"/>
            <a:ext cx="1099129" cy="0"/>
          </a:xfrm>
          <a:prstGeom prst="straightConnector1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91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478" y="371408"/>
            <a:ext cx="8229600" cy="533400"/>
          </a:xfrm>
        </p:spPr>
        <p:txBody>
          <a:bodyPr/>
          <a:lstStyle/>
          <a:p>
            <a:r>
              <a:rPr lang="en-US" altLang="en-US" sz="2000" dirty="0" smtClean="0"/>
              <a:t>Finding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– RQ1. </a:t>
            </a:r>
            <a:r>
              <a:rPr lang="en-AU" altLang="en-US" sz="2000" dirty="0"/>
              <a:t>How </a:t>
            </a:r>
            <a:r>
              <a:rPr lang="en-AU" altLang="en-US" sz="2000" dirty="0" smtClean="0"/>
              <a:t>is </a:t>
            </a:r>
            <a:r>
              <a:rPr lang="en-AU" altLang="en-US" sz="2000" dirty="0"/>
              <a:t>the accuracy of </a:t>
            </a:r>
            <a:r>
              <a:rPr lang="en-AU" altLang="en-US" sz="2000" dirty="0" smtClean="0"/>
              <a:t>anti-malware</a:t>
            </a:r>
            <a:br>
              <a:rPr lang="en-AU" altLang="en-US" sz="2000" dirty="0" smtClean="0"/>
            </a:br>
            <a:r>
              <a:rPr lang="en-AU" altLang="en-US" sz="2000" dirty="0" smtClean="0"/>
              <a:t>products </a:t>
            </a:r>
            <a:r>
              <a:rPr lang="en-AU" altLang="en-US" sz="2000" dirty="0"/>
              <a:t>affected by obfuscation strategies?</a:t>
            </a:r>
            <a:r>
              <a:rPr lang="en-US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/>
            </a:r>
            <a:br>
              <a:rPr lang="en-US" spc="-1" dirty="0" smtClean="0">
                <a:solidFill>
                  <a:srgbClr val="262626"/>
                </a:solidFill>
                <a:latin typeface="微软雅黑"/>
                <a:ea typeface="微软雅黑"/>
              </a:rPr>
            </a:br>
            <a:endParaRPr lang="en-AU" dirty="0"/>
          </a:p>
        </p:txBody>
      </p:sp>
      <p:pic>
        <p:nvPicPr>
          <p:cNvPr id="1026" name="Picture 2" descr="https://www.ics.uci.edu/~seal/projects/obfuscation/res/anti_malware_products_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" y="2097809"/>
            <a:ext cx="8878365" cy="245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0157" y="4823198"/>
            <a:ext cx="8878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b="1" dirty="0"/>
              <a:t>Finding 1: Code obfuscation significantly impacts Android anti-malware products. The average detection rate for the top anti-malware products decreases from 87% to 67% -- 20% decrease.</a:t>
            </a:r>
          </a:p>
        </p:txBody>
      </p:sp>
    </p:spTree>
    <p:extLst>
      <p:ext uri="{BB962C8B-B14F-4D97-AF65-F5344CB8AC3E}">
        <p14:creationId xmlns:p14="http://schemas.microsoft.com/office/powerpoint/2010/main" val="39020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478" y="371408"/>
            <a:ext cx="8229600" cy="533400"/>
          </a:xfrm>
        </p:spPr>
        <p:txBody>
          <a:bodyPr/>
          <a:lstStyle/>
          <a:p>
            <a:r>
              <a:rPr lang="en-US" altLang="en-US" sz="2000" dirty="0" smtClean="0"/>
              <a:t>Finding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– RQ1. </a:t>
            </a:r>
            <a:r>
              <a:rPr lang="en-AU" altLang="en-US" sz="2000" dirty="0"/>
              <a:t>How </a:t>
            </a:r>
            <a:r>
              <a:rPr lang="en-AU" altLang="en-US" sz="2000" dirty="0" smtClean="0"/>
              <a:t>is </a:t>
            </a:r>
            <a:r>
              <a:rPr lang="en-AU" altLang="en-US" sz="2000" dirty="0"/>
              <a:t>the accuracy of </a:t>
            </a:r>
            <a:r>
              <a:rPr lang="en-AU" altLang="en-US" sz="2000" dirty="0" smtClean="0"/>
              <a:t>anti-malware</a:t>
            </a:r>
            <a:br>
              <a:rPr lang="en-AU" altLang="en-US" sz="2000" dirty="0" smtClean="0"/>
            </a:br>
            <a:r>
              <a:rPr lang="en-AU" altLang="en-US" sz="2000" dirty="0" smtClean="0"/>
              <a:t>products </a:t>
            </a:r>
            <a:r>
              <a:rPr lang="en-AU" altLang="en-US" sz="2000" dirty="0"/>
              <a:t>affected by obfuscation strategies?</a:t>
            </a:r>
            <a:r>
              <a:rPr lang="en-US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/>
            </a:r>
            <a:br>
              <a:rPr lang="en-US" spc="-1" dirty="0" smtClean="0">
                <a:solidFill>
                  <a:srgbClr val="262626"/>
                </a:solidFill>
                <a:latin typeface="微软雅黑"/>
                <a:ea typeface="微软雅黑"/>
              </a:rPr>
            </a:b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453204" y="1821383"/>
            <a:ext cx="83028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/>
              <a:t>Finding 2: Majority of the Android anti-malware products are severely impacted by certain trivial obfuscation strategies, such as MAN. On average, MAN obfuscation decreases a product's detection rate by 28%.</a:t>
            </a:r>
          </a:p>
          <a:p>
            <a:endParaRPr lang="en-AU" sz="1600" b="1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AU" sz="1600" b="1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AU" sz="1600" b="1" dirty="0"/>
              <a:t>Finding 3: REF transformations make apps look suspicious, increasing the chance of an app being </a:t>
            </a:r>
            <a:r>
              <a:rPr lang="en-AU" sz="1600" b="1" dirty="0" err="1"/>
              <a:t>labeled</a:t>
            </a:r>
            <a:r>
              <a:rPr lang="en-AU" sz="1600" b="1" dirty="0"/>
              <a:t> as malicious.</a:t>
            </a:r>
          </a:p>
          <a:p>
            <a:endParaRPr lang="en-AU" sz="1600" b="1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AU" sz="1600" b="1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AU" sz="1600" b="1" dirty="0"/>
              <a:t>Finding 4: In general, combined transformations do not affect detection rates more than single transformations: The average detection rate of anti-malware products is 61% for single nontrivial obfuscations, and 61% for combined obfuscations</a:t>
            </a:r>
            <a:r>
              <a:rPr lang="en-AU" sz="1600" b="1" dirty="0" smtClean="0"/>
              <a:t>.</a:t>
            </a:r>
          </a:p>
          <a:p>
            <a:endParaRPr lang="en-AU" sz="1600" b="1" dirty="0"/>
          </a:p>
          <a:p>
            <a:endParaRPr lang="en-AU" sz="1600" b="1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AU" sz="1600" b="1" dirty="0"/>
              <a:t>Finding 5: ENC_IDR and CF_ENC_IDR are the most successful transformations for evading anti-malware products.</a:t>
            </a:r>
          </a:p>
          <a:p>
            <a:endParaRPr lang="en-AU" sz="1600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478" y="371408"/>
            <a:ext cx="8229600" cy="533400"/>
          </a:xfrm>
        </p:spPr>
        <p:txBody>
          <a:bodyPr/>
          <a:lstStyle/>
          <a:p>
            <a:r>
              <a:rPr lang="en-US" altLang="en-US" sz="2000" dirty="0" smtClean="0"/>
              <a:t>Finding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– </a:t>
            </a:r>
            <a:r>
              <a:rPr lang="en-AU" altLang="en-US" sz="2000" dirty="0"/>
              <a:t>RQ2. How is the accuracy of anti-malware </a:t>
            </a:r>
            <a:r>
              <a:rPr lang="en-AU" altLang="en-US" sz="2000" dirty="0" smtClean="0"/>
              <a:t>products </a:t>
            </a:r>
            <a:br>
              <a:rPr lang="en-AU" altLang="en-US" sz="2000" dirty="0" smtClean="0"/>
            </a:br>
            <a:r>
              <a:rPr lang="en-AU" altLang="en-US" sz="2000" dirty="0" smtClean="0"/>
              <a:t>affected </a:t>
            </a:r>
            <a:r>
              <a:rPr lang="en-AU" altLang="en-US" sz="2000" dirty="0"/>
              <a:t>by obfuscation tools?</a:t>
            </a:r>
            <a:br>
              <a:rPr lang="en-AU" altLang="en-US" sz="2000" dirty="0"/>
            </a:br>
            <a:endParaRPr lang="en-AU" alt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43579" y="2158268"/>
            <a:ext cx="83028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 b="1" dirty="0"/>
              <a:t>Finding 6: ADAM and </a:t>
            </a:r>
            <a:r>
              <a:rPr lang="en-AU" sz="1800" b="1" dirty="0" err="1"/>
              <a:t>Apktool</a:t>
            </a:r>
            <a:r>
              <a:rPr lang="en-AU" sz="1800" b="1" dirty="0"/>
              <a:t>/</a:t>
            </a:r>
            <a:r>
              <a:rPr lang="en-AU" sz="1800" b="1" dirty="0" err="1"/>
              <a:t>Jarsigner</a:t>
            </a:r>
            <a:r>
              <a:rPr lang="en-AU" sz="1800" b="1" dirty="0"/>
              <a:t> result in obfuscations that reduce anti-malware product accuracy the least, which is useful for benign authors, but works against the goals of malware authors.</a:t>
            </a:r>
          </a:p>
          <a:p>
            <a:endParaRPr lang="en-AU" sz="1800" b="1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AU" sz="1800" b="1" i="0" dirty="0" smtClean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AU" sz="1800" b="1" dirty="0"/>
              <a:t>Finding 7: </a:t>
            </a:r>
            <a:r>
              <a:rPr lang="en-AU" sz="1800" b="1" dirty="0" err="1"/>
              <a:t>DashO</a:t>
            </a:r>
            <a:r>
              <a:rPr lang="en-AU" sz="1800" b="1" dirty="0"/>
              <a:t> reduces the accuracy of anti-malware products more than other obfuscation tools in our study.</a:t>
            </a:r>
          </a:p>
          <a:p>
            <a:endParaRPr lang="en-AU" sz="1800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478" y="371408"/>
            <a:ext cx="8229600" cy="533400"/>
          </a:xfrm>
        </p:spPr>
        <p:txBody>
          <a:bodyPr/>
          <a:lstStyle/>
          <a:p>
            <a:r>
              <a:rPr lang="en-US" altLang="en-US" sz="2000" dirty="0" smtClean="0"/>
              <a:t>Finding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– </a:t>
            </a:r>
            <a:r>
              <a:rPr lang="en-AU" altLang="en-US" sz="2000" dirty="0"/>
              <a:t>RQ3. How is the accuracy of anti-malware </a:t>
            </a:r>
            <a:r>
              <a:rPr lang="en-AU" altLang="en-US" sz="2000" dirty="0" smtClean="0"/>
              <a:t/>
            </a:r>
            <a:br>
              <a:rPr lang="en-AU" altLang="en-US" sz="2000" dirty="0" smtClean="0"/>
            </a:br>
            <a:r>
              <a:rPr lang="en-AU" altLang="en-US" sz="2000" dirty="0" smtClean="0"/>
              <a:t>products </a:t>
            </a:r>
            <a:r>
              <a:rPr lang="en-AU" altLang="en-US" sz="2000" dirty="0"/>
              <a:t>affected by the year an app is created?</a:t>
            </a:r>
            <a:br>
              <a:rPr lang="en-AU" altLang="en-US" sz="2000" dirty="0"/>
            </a:br>
            <a:r>
              <a:rPr lang="en-AU" altLang="en-US" sz="2000" dirty="0"/>
              <a:t/>
            </a:r>
            <a:br>
              <a:rPr lang="en-AU" altLang="en-US" sz="2000" dirty="0"/>
            </a:br>
            <a:endParaRPr lang="en-AU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566862"/>
            <a:ext cx="5448300" cy="3724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690" y="5353026"/>
            <a:ext cx="8234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 b="1" dirty="0"/>
              <a:t>Finding 8: The average detection rates of anti-malware products tend to decrease over time, indicating that such products are slow to adopt signatures of malicious apps.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18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478" y="371408"/>
            <a:ext cx="8229600" cy="533400"/>
          </a:xfrm>
        </p:spPr>
        <p:txBody>
          <a:bodyPr/>
          <a:lstStyle/>
          <a:p>
            <a:r>
              <a:rPr lang="en-US" altLang="en-US" sz="2000" dirty="0" smtClean="0"/>
              <a:t>Finding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– </a:t>
            </a:r>
            <a:r>
              <a:rPr lang="en-AU" altLang="en-US" sz="2000" dirty="0"/>
              <a:t>RQ4. To what extent do obfuscation tools result </a:t>
            </a:r>
            <a:r>
              <a:rPr lang="en-AU" altLang="en-US" sz="2000" dirty="0" smtClean="0"/>
              <a:t/>
            </a:r>
            <a:br>
              <a:rPr lang="en-AU" altLang="en-US" sz="2000" dirty="0" smtClean="0"/>
            </a:br>
            <a:r>
              <a:rPr lang="en-AU" altLang="en-US" sz="2000" dirty="0" smtClean="0"/>
              <a:t>in </a:t>
            </a:r>
            <a:r>
              <a:rPr lang="en-AU" altLang="en-US" sz="2000" dirty="0"/>
              <a:t>valid, installable, and runnable apps?</a:t>
            </a:r>
            <a:br>
              <a:rPr lang="en-AU" altLang="en-US" sz="2000" dirty="0"/>
            </a:br>
            <a:r>
              <a:rPr lang="en-AU" altLang="en-US" sz="2000" dirty="0"/>
              <a:t/>
            </a:r>
            <a:br>
              <a:rPr lang="en-AU" altLang="en-US" sz="2000" dirty="0"/>
            </a:br>
            <a:endParaRPr lang="en-AU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95" y="1852180"/>
            <a:ext cx="7668114" cy="23326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345" y="4669535"/>
            <a:ext cx="8234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 b="1" dirty="0"/>
              <a:t>Finding 9: The percentage of obfuscated apps that are both installable and runnable in an order-aware fashion varies from 0%-62%. These results suggest a significant need for improving obfuscation tools so that applying their transformations retain an app's original </a:t>
            </a:r>
            <a:r>
              <a:rPr lang="en-AU" sz="1800" b="1" dirty="0" err="1"/>
              <a:t>behavior</a:t>
            </a:r>
            <a:r>
              <a:rPr lang="en-AU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7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478" y="371408"/>
            <a:ext cx="8229600" cy="533400"/>
          </a:xfrm>
        </p:spPr>
        <p:txBody>
          <a:bodyPr/>
          <a:lstStyle/>
          <a:p>
            <a:r>
              <a:rPr lang="en-AU" altLang="en-US" sz="2000" dirty="0" smtClean="0"/>
              <a:t>Opportunity for future work</a:t>
            </a:r>
            <a:endParaRPr lang="en-AU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49564" y="2074116"/>
            <a:ext cx="82342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 b="1" dirty="0" smtClean="0"/>
              <a:t>The </a:t>
            </a:r>
            <a:r>
              <a:rPr lang="en-AU" sz="1800" b="1" dirty="0"/>
              <a:t>study indicates that many of </a:t>
            </a:r>
            <a:r>
              <a:rPr lang="en-AU" sz="1800" b="1" dirty="0" smtClean="0"/>
              <a:t>the </a:t>
            </a:r>
            <a:r>
              <a:rPr lang="en-AU" sz="1800" b="1" dirty="0"/>
              <a:t>transformations result in invalid, non-installable, or </a:t>
            </a:r>
            <a:r>
              <a:rPr lang="en-US" altLang="zh-CN" sz="1800" b="1" dirty="0" smtClean="0"/>
              <a:t>non-</a:t>
            </a:r>
            <a:r>
              <a:rPr lang="en-AU" sz="1800" b="1" dirty="0" smtClean="0"/>
              <a:t>runnable </a:t>
            </a:r>
            <a:r>
              <a:rPr lang="en-AU" sz="1800" b="1" dirty="0"/>
              <a:t>apps (Finding 9)</a:t>
            </a:r>
          </a:p>
          <a:p>
            <a:endParaRPr lang="en-AU" sz="1800" b="1" dirty="0"/>
          </a:p>
          <a:p>
            <a:r>
              <a:rPr lang="en-AU" sz="1800" b="1" dirty="0" smtClean="0"/>
              <a:t>Results </a:t>
            </a:r>
            <a:r>
              <a:rPr lang="en-AU" sz="1800" b="1" dirty="0"/>
              <a:t>suggest a significant need for improving obfuscation tools so that applying their transformations retain an app's original </a:t>
            </a:r>
            <a:r>
              <a:rPr lang="en-AU" sz="1800" b="1" dirty="0" err="1"/>
              <a:t>behavior</a:t>
            </a:r>
            <a:r>
              <a:rPr lang="en-AU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5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图片 7"/>
          <p:cNvPicPr/>
          <p:nvPr/>
        </p:nvPicPr>
        <p:blipFill>
          <a:blip r:embed="rId2"/>
          <a:srcRect t="15195"/>
          <a:stretch/>
        </p:blipFill>
        <p:spPr>
          <a:xfrm>
            <a:off x="0" y="0"/>
            <a:ext cx="9142200" cy="581436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0" y="2842200"/>
            <a:ext cx="9142200" cy="2049840"/>
          </a:xfrm>
          <a:custGeom>
            <a:avLst/>
            <a:gdLst/>
            <a:ahLst/>
            <a:cxnLst/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9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0" y="3380040"/>
            <a:ext cx="9142200" cy="3476160"/>
          </a:xfrm>
          <a:custGeom>
            <a:avLst/>
            <a:gdLst/>
            <a:ahLst/>
            <a:cxnLst/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rotWithShape="0">
            <a:gsLst>
              <a:gs pos="17000">
                <a:schemeClr val="bg1"/>
              </a:gs>
              <a:gs pos="100000">
                <a:srgbClr val="EEEEEE"/>
              </a:gs>
            </a:gsLst>
            <a:lin ang="270000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4895640" y="5247360"/>
            <a:ext cx="391932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4000" b="1" strike="noStrike" spc="-1">
                <a:solidFill>
                  <a:srgbClr val="008A98"/>
                </a:solidFill>
                <a:latin typeface="Arial"/>
                <a:ea typeface="微软雅黑"/>
              </a:rPr>
              <a:t>Thanks</a:t>
            </a:r>
            <a:r>
              <a:rPr lang="en-US" sz="4000" b="1" strike="noStrike" spc="-1">
                <a:solidFill>
                  <a:srgbClr val="C00000"/>
                </a:solidFill>
                <a:latin typeface="Arial"/>
                <a:ea typeface="微软雅黑"/>
              </a:rPr>
              <a:t> </a:t>
            </a:r>
            <a:r>
              <a:t/>
            </a:r>
            <a:br/>
            <a:r>
              <a:rPr lang="en-US" sz="2400" b="1" strike="noStrike" spc="-1">
                <a:solidFill>
                  <a:srgbClr val="808080"/>
                </a:solidFill>
                <a:latin typeface="Arial"/>
                <a:ea typeface="微软雅黑"/>
              </a:rPr>
              <a:t>For Your Listening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11" name="图片 8"/>
          <p:cNvPicPr/>
          <p:nvPr/>
        </p:nvPicPr>
        <p:blipFill>
          <a:blip r:embed="rId3"/>
          <a:stretch/>
        </p:blipFill>
        <p:spPr>
          <a:xfrm>
            <a:off x="714240" y="5806800"/>
            <a:ext cx="321120" cy="480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253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4367160" cy="6856200"/>
          </a:xfrm>
          <a:prstGeom prst="rect">
            <a:avLst/>
          </a:prstGeom>
          <a:gradFill rotWithShape="0">
            <a:gsLst>
              <a:gs pos="0">
                <a:schemeClr val="accent1">
                  <a:alpha val="9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图片 1"/>
          <p:cNvPicPr/>
          <p:nvPr/>
        </p:nvPicPr>
        <p:blipFill>
          <a:blip r:embed="rId3"/>
          <a:stretch/>
        </p:blipFill>
        <p:spPr>
          <a:xfrm>
            <a:off x="0" y="1991880"/>
            <a:ext cx="4534920" cy="302292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 rot="5400000" flipV="1">
            <a:off x="1269000" y="-1271160"/>
            <a:ext cx="1825560" cy="4367160"/>
          </a:xfrm>
          <a:prstGeom prst="rect">
            <a:avLst/>
          </a:prstGeom>
          <a:gradFill rotWithShape="0">
            <a:gsLst>
              <a:gs pos="0">
                <a:schemeClr val="accent1">
                  <a:alpha val="9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 rot="5400000">
            <a:off x="1373760" y="3861000"/>
            <a:ext cx="1623240" cy="4367160"/>
          </a:xfrm>
          <a:prstGeom prst="rect">
            <a:avLst/>
          </a:prstGeom>
          <a:gradFill rotWithShape="0">
            <a:gsLst>
              <a:gs pos="0">
                <a:schemeClr val="accent1">
                  <a:alpha val="9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2" name="Group 4"/>
          <p:cNvGrpSpPr/>
          <p:nvPr/>
        </p:nvGrpSpPr>
        <p:grpSpPr>
          <a:xfrm>
            <a:off x="0" y="1070280"/>
            <a:ext cx="2752200" cy="4645080"/>
            <a:chOff x="0" y="1070280"/>
            <a:chExt cx="2752200" cy="4645080"/>
          </a:xfrm>
        </p:grpSpPr>
        <p:sp>
          <p:nvSpPr>
            <p:cNvPr id="103" name="CustomShape 5"/>
            <p:cNvSpPr/>
            <p:nvPr/>
          </p:nvSpPr>
          <p:spPr>
            <a:xfrm>
              <a:off x="2450160" y="4822920"/>
              <a:ext cx="198720" cy="19872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6"/>
            <p:cNvSpPr/>
            <p:nvPr/>
          </p:nvSpPr>
          <p:spPr>
            <a:xfrm>
              <a:off x="0" y="1070280"/>
              <a:ext cx="310320" cy="310320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7"/>
            <p:cNvSpPr/>
            <p:nvPr/>
          </p:nvSpPr>
          <p:spPr>
            <a:xfrm>
              <a:off x="1114200" y="1570320"/>
              <a:ext cx="902880" cy="902880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8"/>
            <p:cNvSpPr/>
            <p:nvPr/>
          </p:nvSpPr>
          <p:spPr>
            <a:xfrm>
              <a:off x="854280" y="5419080"/>
              <a:ext cx="296280" cy="296280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9"/>
            <p:cNvSpPr/>
            <p:nvPr/>
          </p:nvSpPr>
          <p:spPr>
            <a:xfrm>
              <a:off x="2313360" y="1153800"/>
              <a:ext cx="438840" cy="43884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CustomShape 10"/>
          <p:cNvSpPr/>
          <p:nvPr/>
        </p:nvSpPr>
        <p:spPr>
          <a:xfrm rot="16200000">
            <a:off x="363240" y="1472040"/>
            <a:ext cx="6856200" cy="3915360"/>
          </a:xfrm>
          <a:custGeom>
            <a:avLst/>
            <a:gdLst/>
            <a:ahLst/>
            <a:cxnLst/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9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1"/>
          <p:cNvSpPr/>
          <p:nvPr/>
        </p:nvSpPr>
        <p:spPr>
          <a:xfrm rot="16200000">
            <a:off x="2300760" y="-3240"/>
            <a:ext cx="6867000" cy="6877440"/>
          </a:xfrm>
          <a:custGeom>
            <a:avLst/>
            <a:gdLst/>
            <a:ahLst/>
            <a:cxnLst/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gradFill rotWithShape="0">
            <a:gsLst>
              <a:gs pos="25000">
                <a:schemeClr val="bg1"/>
              </a:gs>
              <a:gs pos="100000">
                <a:srgbClr val="EEEEEE"/>
              </a:gs>
            </a:gsLst>
            <a:lin ang="18900000"/>
          </a:gradFill>
          <a:ln>
            <a:noFill/>
          </a:ln>
          <a:effectLst>
            <a:outerShdw blurRad="25400" dist="25400" dir="10800000" algn="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2"/>
          <p:cNvSpPr/>
          <p:nvPr/>
        </p:nvSpPr>
        <p:spPr>
          <a:xfrm>
            <a:off x="4936680" y="2346149"/>
            <a:ext cx="315000" cy="3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5468400" y="2352629"/>
            <a:ext cx="2401560" cy="30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8A98"/>
                </a:solidFill>
                <a:latin typeface="微软雅黑"/>
                <a:ea typeface="微软雅黑"/>
              </a:rPr>
              <a:t>Background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4936680" y="2779949"/>
            <a:ext cx="315000" cy="3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3" name="CustomShape 15"/>
          <p:cNvSpPr/>
          <p:nvPr/>
        </p:nvSpPr>
        <p:spPr>
          <a:xfrm>
            <a:off x="5459400" y="2786069"/>
            <a:ext cx="2898360" cy="30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008A98"/>
                </a:solidFill>
                <a:latin typeface="微软雅黑"/>
                <a:ea typeface="微软雅黑"/>
              </a:rPr>
              <a:t>Research Question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4" name="CustomShape 16"/>
          <p:cNvSpPr/>
          <p:nvPr/>
        </p:nvSpPr>
        <p:spPr>
          <a:xfrm>
            <a:off x="4936680" y="3213389"/>
            <a:ext cx="315000" cy="3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5" name="CustomShape 17"/>
          <p:cNvSpPr/>
          <p:nvPr/>
        </p:nvSpPr>
        <p:spPr>
          <a:xfrm>
            <a:off x="5446080" y="3219509"/>
            <a:ext cx="3026520" cy="30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pc="-1" dirty="0" smtClean="0">
                <a:solidFill>
                  <a:srgbClr val="008A98"/>
                </a:solidFill>
                <a:latin typeface="微软雅黑"/>
                <a:ea typeface="微软雅黑"/>
              </a:rPr>
              <a:t>Methodology</a:t>
            </a:r>
            <a:r>
              <a:rPr lang="en-US" sz="1400" b="1" strike="noStrike" spc="-1" dirty="0" smtClean="0">
                <a:solidFill>
                  <a:srgbClr val="008A98"/>
                </a:solidFill>
                <a:latin typeface="微软雅黑"/>
                <a:ea typeface="微软雅黑"/>
              </a:rPr>
              <a:t>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6" name="CustomShape 18"/>
          <p:cNvSpPr/>
          <p:nvPr/>
        </p:nvSpPr>
        <p:spPr>
          <a:xfrm>
            <a:off x="4936680" y="3646829"/>
            <a:ext cx="315000" cy="3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" name="CustomShape 19"/>
          <p:cNvSpPr/>
          <p:nvPr/>
        </p:nvSpPr>
        <p:spPr>
          <a:xfrm>
            <a:off x="5415120" y="3653309"/>
            <a:ext cx="2039040" cy="30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008A98"/>
                </a:solidFill>
                <a:latin typeface="微软雅黑"/>
                <a:ea typeface="微软雅黑"/>
              </a:rPr>
              <a:t> </a:t>
            </a:r>
            <a:r>
              <a:rPr lang="en-US" sz="1400" b="1" spc="-1" dirty="0" smtClean="0">
                <a:solidFill>
                  <a:srgbClr val="008A98"/>
                </a:solidFill>
                <a:latin typeface="微软雅黑"/>
                <a:ea typeface="微软雅黑"/>
              </a:rPr>
              <a:t>Findings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19" name="图片 27"/>
          <p:cNvPicPr/>
          <p:nvPr/>
        </p:nvPicPr>
        <p:blipFill>
          <a:blip r:embed="rId4"/>
          <a:stretch/>
        </p:blipFill>
        <p:spPr>
          <a:xfrm>
            <a:off x="6393960" y="890640"/>
            <a:ext cx="734760" cy="10994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796922" y="4412886"/>
            <a:ext cx="3675678" cy="18931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This Paper – has been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published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on </a:t>
            </a:r>
            <a:r>
              <a:rPr lang="en-AU" sz="1400" dirty="0">
                <a:latin typeface="微软雅黑" pitchFamily="34" charset="-122"/>
                <a:ea typeface="微软雅黑" pitchFamily="34" charset="-122"/>
              </a:rPr>
              <a:t>International Conference on Software Engineering (ICSE)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Core Ranking A*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on 2018</a:t>
            </a:r>
            <a:endParaRPr lang="en-AU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353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Background</a:t>
            </a:r>
            <a:endParaRPr lang="zh-CN" altLang="en-US" dirty="0"/>
          </a:p>
        </p:txBody>
      </p:sp>
      <p:sp>
        <p:nvSpPr>
          <p:cNvPr id="7" name="CustomShape 2"/>
          <p:cNvSpPr/>
          <p:nvPr/>
        </p:nvSpPr>
        <p:spPr>
          <a:xfrm>
            <a:off x="467993" y="2210142"/>
            <a:ext cx="7992516" cy="3017640"/>
          </a:xfrm>
          <a:prstGeom prst="rect">
            <a:avLst/>
          </a:prstGeom>
          <a:noFill/>
          <a:ln w="5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0" strike="noStrike" spc="-1" dirty="0" smtClean="0">
                <a:latin typeface="Arial"/>
              </a:rPr>
              <a:t>Why </a:t>
            </a:r>
            <a:r>
              <a:rPr lang="en-US" sz="2000" b="0" strike="noStrike" spc="-1" dirty="0" smtClean="0">
                <a:latin typeface="Arial"/>
              </a:rPr>
              <a:t>is Android </a:t>
            </a:r>
            <a:r>
              <a:rPr lang="en-US" sz="2000" spc="-1" dirty="0">
                <a:latin typeface="Arial"/>
              </a:rPr>
              <a:t>malware </a:t>
            </a:r>
            <a:r>
              <a:rPr lang="en-AU" sz="2000" spc="-1" dirty="0">
                <a:latin typeface="Arial"/>
              </a:rPr>
              <a:t>meteoric rising?</a:t>
            </a:r>
            <a:br>
              <a:rPr lang="en-AU" sz="2000" spc="-1" dirty="0">
                <a:latin typeface="Arial"/>
              </a:rPr>
            </a:br>
            <a:endParaRPr lang="en-AU" sz="2000" spc="-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>
                <a:latin typeface="Arial"/>
              </a:rPr>
              <a:t>the relative ease of creating a piggybacked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spc="-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>
                <a:latin typeface="Arial"/>
              </a:rPr>
              <a:t>the prevalence of alternative Android app, on which malicious apps may be distributed to users.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Background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4" y="1706995"/>
            <a:ext cx="7917616" cy="44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7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Background - Obfuscation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91128" y="2404208"/>
            <a:ext cx="7518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>
                <a:latin typeface="Arial"/>
                <a:ea typeface="+mn-ea"/>
              </a:rPr>
              <a:t>Transforming a code into a form that is more difficult for humans, and possibly machines, to read, understand, and reverse engineer. </a:t>
            </a:r>
          </a:p>
          <a:p>
            <a:endParaRPr lang="en-AU" sz="2000" spc="-1" dirty="0">
              <a:latin typeface="Arial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>
                <a:latin typeface="Arial"/>
                <a:ea typeface="+mn-ea"/>
              </a:rPr>
              <a:t>These transformations change the syntax of code but not their semantics.</a:t>
            </a:r>
          </a:p>
        </p:txBody>
      </p:sp>
    </p:spTree>
    <p:extLst>
      <p:ext uri="{BB962C8B-B14F-4D97-AF65-F5344CB8AC3E}">
        <p14:creationId xmlns:p14="http://schemas.microsoft.com/office/powerpoint/2010/main" val="33326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Background - Obfuscation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430551"/>
            <a:ext cx="8307921" cy="28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262626"/>
                </a:solidFill>
                <a:latin typeface="微软雅黑"/>
                <a:ea typeface="微软雅黑"/>
              </a:rPr>
              <a:t>Background </a:t>
            </a:r>
            <a:r>
              <a:rPr lang="en-US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-</a:t>
            </a:r>
            <a:r>
              <a:rPr lang="en-AU" dirty="0" smtClean="0"/>
              <a:t> </a:t>
            </a:r>
            <a:r>
              <a:rPr lang="en-AU" dirty="0"/>
              <a:t>obfuscation strategies</a:t>
            </a:r>
            <a:r>
              <a:rPr lang="en-US" spc="-1" dirty="0">
                <a:latin typeface="Arial"/>
              </a:rPr>
              <a:t/>
            </a:r>
            <a:br>
              <a:rPr lang="en-US" spc="-1" dirty="0">
                <a:latin typeface="Arial"/>
              </a:rPr>
            </a:b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91128" y="2404208"/>
            <a:ext cx="75183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spc="-1" dirty="0" smtClean="0">
                <a:latin typeface="Arial"/>
                <a:ea typeface="+mn-ea"/>
              </a:rPr>
              <a:t>Trivial obfuscation strategies (code transformations that do not change the app’s bytecode):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spc="-1" dirty="0">
              <a:latin typeface="Arial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spc="-1" dirty="0" smtClean="0">
              <a:latin typeface="Arial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 smtClean="0">
                <a:latin typeface="Arial"/>
                <a:ea typeface="+mn-ea"/>
              </a:rPr>
              <a:t>Repackaging  (REPACK)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 err="1" smtClean="0">
                <a:latin typeface="Arial"/>
                <a:ea typeface="+mn-ea"/>
              </a:rPr>
              <a:t>Disammembling</a:t>
            </a:r>
            <a:r>
              <a:rPr lang="en-AU" sz="2000" spc="-1" dirty="0" smtClean="0">
                <a:latin typeface="Arial"/>
                <a:ea typeface="+mn-ea"/>
              </a:rPr>
              <a:t> and Reassembling (DR)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 err="1" smtClean="0">
                <a:latin typeface="Arial"/>
                <a:ea typeface="+mn-ea"/>
              </a:rPr>
              <a:t>AndroidManifest</a:t>
            </a:r>
            <a:r>
              <a:rPr lang="en-AU" sz="2000" spc="-1" dirty="0" smtClean="0">
                <a:latin typeface="Arial"/>
                <a:ea typeface="+mn-ea"/>
              </a:rPr>
              <a:t> transformation (MAN)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 smtClean="0">
                <a:latin typeface="Arial"/>
                <a:ea typeface="+mn-ea"/>
              </a:rPr>
              <a:t>Alignment (ALIGN)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spc="-1" dirty="0">
              <a:latin typeface="Arial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spc="-1" dirty="0" smtClean="0">
              <a:latin typeface="Arial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spc="-1" dirty="0"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67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262626"/>
                </a:solidFill>
                <a:latin typeface="微软雅黑"/>
                <a:ea typeface="微软雅黑"/>
              </a:rPr>
              <a:t>Background </a:t>
            </a:r>
            <a:r>
              <a:rPr lang="en-US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-</a:t>
            </a:r>
            <a:r>
              <a:rPr lang="en-AU" dirty="0" smtClean="0"/>
              <a:t> </a:t>
            </a:r>
            <a:r>
              <a:rPr lang="en-AU" dirty="0"/>
              <a:t>obfuscation strategies</a:t>
            </a:r>
            <a:r>
              <a:rPr lang="en-US" spc="-1" dirty="0">
                <a:latin typeface="Arial"/>
              </a:rPr>
              <a:t/>
            </a:r>
            <a:br>
              <a:rPr lang="en-US" spc="-1" dirty="0">
                <a:latin typeface="Arial"/>
              </a:rPr>
            </a:b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17550" y="1918071"/>
            <a:ext cx="75183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spc="-1" dirty="0" smtClean="0">
                <a:latin typeface="Arial"/>
                <a:ea typeface="+mn-ea"/>
              </a:rPr>
              <a:t>Non-trivial obfuscation strategies (code transformations that change an app’s bytecode):</a:t>
            </a:r>
            <a:endParaRPr lang="en-AU" sz="2000" spc="-1" dirty="0">
              <a:latin typeface="Arial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spc="-1" dirty="0" smtClean="0">
              <a:latin typeface="Arial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spc="-1" dirty="0" smtClean="0">
              <a:latin typeface="Arial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 smtClean="0">
                <a:latin typeface="Arial"/>
                <a:ea typeface="+mn-ea"/>
              </a:rPr>
              <a:t>Junk code insertion (JUNK)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 smtClean="0">
                <a:latin typeface="Arial"/>
                <a:ea typeface="+mn-ea"/>
              </a:rPr>
              <a:t>String encryption (ENC)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 smtClean="0">
                <a:latin typeface="Arial"/>
                <a:ea typeface="+mn-ea"/>
              </a:rPr>
              <a:t>Control-flow manipulation (CF)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 smtClean="0">
                <a:latin typeface="Arial"/>
                <a:ea typeface="+mn-ea"/>
              </a:rPr>
              <a:t>Members reordering (MR)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 smtClean="0">
                <a:latin typeface="Arial"/>
                <a:ea typeface="+mn-ea"/>
              </a:rPr>
              <a:t>Identifier Renaming (IDR)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 smtClean="0">
                <a:latin typeface="Arial"/>
                <a:ea typeface="+mn-ea"/>
              </a:rPr>
              <a:t>Class renaming (CR)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spc="-1" dirty="0" smtClean="0">
                <a:latin typeface="Arial"/>
                <a:ea typeface="+mn-ea"/>
              </a:rPr>
              <a:t>Reflection (REF)</a:t>
            </a:r>
            <a:endParaRPr lang="en-AU" sz="2000" spc="-1" dirty="0">
              <a:latin typeface="Arial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spc="-1" dirty="0" smtClean="0">
              <a:latin typeface="Arial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spc="-1" dirty="0"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3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262626"/>
                </a:solidFill>
                <a:latin typeface="微软雅黑"/>
                <a:ea typeface="微软雅黑"/>
              </a:rPr>
              <a:t>Background </a:t>
            </a:r>
            <a:r>
              <a:rPr lang="en-US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–</a:t>
            </a:r>
            <a:r>
              <a:rPr lang="en-AU" dirty="0" smtClean="0"/>
              <a:t> Obfuscation tools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91128" y="1698154"/>
            <a:ext cx="75183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200" dirty="0" smtClean="0"/>
              <a:t>Commercial tools</a:t>
            </a:r>
            <a:endParaRPr lang="en-AU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200" dirty="0" err="1" smtClean="0"/>
              <a:t>Allatori</a:t>
            </a:r>
            <a:endParaRPr lang="en-AU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200" dirty="0" err="1" smtClean="0"/>
              <a:t>DashO</a:t>
            </a:r>
            <a:endParaRPr lang="en-AU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AU" sz="2200" dirty="0" smtClean="0"/>
          </a:p>
          <a:p>
            <a:r>
              <a:rPr lang="en-AU" sz="2200" dirty="0" smtClean="0"/>
              <a:t>Open-source tools</a:t>
            </a:r>
            <a:endParaRPr lang="en-AU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200" dirty="0" err="1" smtClean="0"/>
              <a:t>ProGuard</a:t>
            </a:r>
            <a:endParaRPr lang="en-AU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200" dirty="0" err="1" smtClean="0"/>
              <a:t>Apktool</a:t>
            </a:r>
            <a:endParaRPr lang="en-AU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200" dirty="0" err="1" smtClean="0"/>
              <a:t>Jarsigner</a:t>
            </a:r>
            <a:endParaRPr lang="en-AU" sz="2200" dirty="0" smtClean="0"/>
          </a:p>
          <a:p>
            <a:endParaRPr lang="en-AU" sz="2200" dirty="0" smtClean="0"/>
          </a:p>
          <a:p>
            <a:r>
              <a:rPr lang="en-AU" sz="2200" dirty="0" smtClean="0"/>
              <a:t>Academia tools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200" dirty="0" err="1" smtClean="0"/>
              <a:t>DroidChemeleon</a:t>
            </a:r>
            <a:endParaRPr lang="en-AU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200" dirty="0" smtClean="0"/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3740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ef12e3d6a5730109fa504f9e871012e0946499"/>
</p:tagLst>
</file>

<file path=ppt/theme/theme1.xml><?xml version="1.0" encoding="utf-8"?>
<a:theme xmlns:a="http://schemas.openxmlformats.org/drawingml/2006/main" name="默认设计模板">
  <a:themeElements>
    <a:clrScheme name="自定义 30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宋体" charset="-122"/>
          </a:defRPr>
        </a:defPPr>
      </a:lstStyle>
    </a:lnDef>
    <a:txDef>
      <a:spPr>
        <a:noFill/>
      </a:spPr>
      <a:bodyPr wrap="square" rtlCol="0">
        <a:noAutofit/>
      </a:bodyPr>
      <a:lstStyle>
        <a:defPPr algn="l">
          <a:defRPr sz="18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7825</TotalTime>
  <Words>666</Words>
  <Application>Microsoft Office PowerPoint</Application>
  <PresentationFormat>On-screen Show (4:3)</PresentationFormat>
  <Paragraphs>100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微软雅黑</vt:lpstr>
      <vt:lpstr>黑体</vt:lpstr>
      <vt:lpstr>宋体</vt:lpstr>
      <vt:lpstr>Arial</vt:lpstr>
      <vt:lpstr>Helvetica</vt:lpstr>
      <vt:lpstr>Times New Roman</vt:lpstr>
      <vt:lpstr>默认设计模板</vt:lpstr>
      <vt:lpstr>PowerPoint Presentation</vt:lpstr>
      <vt:lpstr>PowerPoint Presentation</vt:lpstr>
      <vt:lpstr>Background</vt:lpstr>
      <vt:lpstr>Background</vt:lpstr>
      <vt:lpstr>Background - Obfuscation</vt:lpstr>
      <vt:lpstr>Background - Obfuscation</vt:lpstr>
      <vt:lpstr>Background - obfuscation strategies </vt:lpstr>
      <vt:lpstr>Background - obfuscation strategies </vt:lpstr>
      <vt:lpstr>Background – Obfuscation tools</vt:lpstr>
      <vt:lpstr>Research Questions</vt:lpstr>
      <vt:lpstr>Methodology</vt:lpstr>
      <vt:lpstr>Methodology</vt:lpstr>
      <vt:lpstr>Finding – RQ1. How is the accuracy of anti-malware products affected by obfuscation strategies? </vt:lpstr>
      <vt:lpstr>Finding – RQ1. How is the accuracy of anti-malware products affected by obfuscation strategies? </vt:lpstr>
      <vt:lpstr>Finding – RQ2. How is the accuracy of anti-malware products  affected by obfuscation tools? </vt:lpstr>
      <vt:lpstr>Finding – RQ3. How is the accuracy of anti-malware  products affected by the year an app is created?  </vt:lpstr>
      <vt:lpstr>Finding – RQ4. To what extent do obfuscation tools result  in valid, installable, and runnable apps?  </vt:lpstr>
      <vt:lpstr>Opportunity for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PPTfans网设计</dc:title>
  <dc:creator>林辉强</dc:creator>
  <cp:keywords>www.pptfans.cn</cp:keywords>
  <cp:lastModifiedBy>Yanxin Zhang</cp:lastModifiedBy>
  <cp:revision>1805</cp:revision>
  <cp:lastPrinted>1601-01-01T00:00:00Z</cp:lastPrinted>
  <dcterms:created xsi:type="dcterms:W3CDTF">1601-01-01T00:00:00Z</dcterms:created>
  <dcterms:modified xsi:type="dcterms:W3CDTF">2019-04-26T03:44:22Z</dcterms:modified>
  <cp:category>ppt模板设计</cp:category>
  <cp:contentStatus>pptfans网版权所有，www.pptfans.cn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