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7099300" cy="10234600"/>
  <p:embeddedFontLst>
    <p:embeddedFont>
      <p:font typeface="Ubuntu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h2err4H47AwFY68lfPs2+aDecM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regular.fntdata"/><Relationship Id="rId11" Type="http://schemas.openxmlformats.org/officeDocument/2006/relationships/slide" Target="slides/slide6.xml"/><Relationship Id="rId22" Type="http://schemas.openxmlformats.org/officeDocument/2006/relationships/font" Target="fonts/Ubuntu-italic.fntdata"/><Relationship Id="rId10" Type="http://schemas.openxmlformats.org/officeDocument/2006/relationships/slide" Target="slides/slide5.xml"/><Relationship Id="rId21" Type="http://schemas.openxmlformats.org/officeDocument/2006/relationships/font" Target="fonts/Ubuntu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Ubuntu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:notes"/>
          <p:cNvSpPr/>
          <p:nvPr>
            <p:ph idx="2" type="sldImg"/>
          </p:nvPr>
        </p:nvSpPr>
        <p:spPr>
          <a:xfrm>
            <a:off x="992160" y="768240"/>
            <a:ext cx="5113800" cy="383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p1:notes"/>
          <p:cNvSpPr txBox="1"/>
          <p:nvPr>
            <p:ph idx="1" type="body"/>
          </p:nvPr>
        </p:nvSpPr>
        <p:spPr>
          <a:xfrm>
            <a:off x="709560" y="4861080"/>
            <a:ext cx="5679000" cy="46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675" lIns="99000" spcFirstLastPara="1" rIns="99000" wrap="square" tIns="49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:notes"/>
          <p:cNvSpPr/>
          <p:nvPr/>
        </p:nvSpPr>
        <p:spPr>
          <a:xfrm>
            <a:off x="4021200" y="9721800"/>
            <a:ext cx="3075480" cy="510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7b75e329c_1_7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97b75e329c_1_7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97b75e329c_1_7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7b75e329c_1_77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7b75e329c_1_7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97b75e329c_1_77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7b75e329c_1_85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97b75e329c_1_85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97b75e329c_1_85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90704ee76_0_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990704ee76_0_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990704ee76_0_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7b75e329c_1_1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97b75e329c_1_12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7b75e329c_1_3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97b75e329c_1_3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7b75e329c_1_7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7b75e329c_1_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97b75e329c_1_7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7b75e329c_1_23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7b75e329c_1_2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97b75e329c_1_23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7b75e329c_1_4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7b75e329c_1_4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97b75e329c_1_4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7b75e329c_1_48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7b75e329c_1_4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97b75e329c_1_48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7b75e329c_1_55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7b75e329c_1_55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97b75e329c_1_55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7b75e329c_1_62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7b75e329c_1_6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97b75e329c_1_6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4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4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5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5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6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6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6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6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6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6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7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8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9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1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52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2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2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6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3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53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53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5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54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54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55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5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56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5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56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56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57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57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57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57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57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57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7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8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0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1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1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1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2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3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3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/>
          <p:nvPr/>
        </p:nvSpPr>
        <p:spPr>
          <a:xfrm>
            <a:off x="2081160" y="2679840"/>
            <a:ext cx="5501160" cy="179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3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32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/>
          <p:nvPr/>
        </p:nvSpPr>
        <p:spPr>
          <a:xfrm>
            <a:off x="2081160" y="2679840"/>
            <a:ext cx="5501160" cy="179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34"/>
          <p:cNvGrpSpPr/>
          <p:nvPr/>
        </p:nvGrpSpPr>
        <p:grpSpPr>
          <a:xfrm>
            <a:off x="0" y="6126480"/>
            <a:ext cx="9142920" cy="730440"/>
            <a:chOff x="0" y="6126480"/>
            <a:chExt cx="9142920" cy="730440"/>
          </a:xfrm>
        </p:grpSpPr>
        <p:sp>
          <p:nvSpPr>
            <p:cNvPr id="64" name="Google Shape;64;p34"/>
            <p:cNvSpPr/>
            <p:nvPr/>
          </p:nvSpPr>
          <p:spPr>
            <a:xfrm>
              <a:off x="0" y="6126480"/>
              <a:ext cx="9142920" cy="593280"/>
            </a:xfrm>
            <a:custGeom>
              <a:rect b="b" l="l" r="r" t="t"/>
              <a:pathLst>
                <a:path extrusionOk="0" h="2051818" w="9143999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>
              <a:gsLst>
                <a:gs pos="0">
                  <a:srgbClr val="008A98">
                    <a:alpha val="89803"/>
                  </a:srgbClr>
                </a:gs>
                <a:gs pos="100000">
                  <a:srgbClr val="008A98">
                    <a:alpha val="6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4"/>
            <p:cNvSpPr/>
            <p:nvPr/>
          </p:nvSpPr>
          <p:spPr>
            <a:xfrm>
              <a:off x="0" y="6284880"/>
              <a:ext cx="9142920" cy="572040"/>
            </a:xfrm>
            <a:custGeom>
              <a:rect b="b" l="l" r="r" t="t"/>
              <a:pathLst>
                <a:path extrusionOk="0" h="3478011" w="9143999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6000">
                  <a:schemeClr val="lt1"/>
                </a:gs>
                <a:gs pos="100000">
                  <a:srgbClr val="EEEEEE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" name="Google Shape;66;p34"/>
          <p:cNvGrpSpPr/>
          <p:nvPr/>
        </p:nvGrpSpPr>
        <p:grpSpPr>
          <a:xfrm>
            <a:off x="1080" y="1080"/>
            <a:ext cx="9142920" cy="1881000"/>
            <a:chOff x="1080" y="1080"/>
            <a:chExt cx="9142920" cy="1881000"/>
          </a:xfrm>
        </p:grpSpPr>
        <p:sp>
          <p:nvSpPr>
            <p:cNvPr id="67" name="Google Shape;67;p34"/>
            <p:cNvSpPr/>
            <p:nvPr/>
          </p:nvSpPr>
          <p:spPr>
            <a:xfrm rot="10800000">
              <a:off x="1080" y="601200"/>
              <a:ext cx="9142920" cy="1280880"/>
            </a:xfrm>
            <a:custGeom>
              <a:rect b="b" l="l" r="r" t="t"/>
              <a:pathLst>
                <a:path extrusionOk="0" h="2051818" w="9143999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>
              <a:gsLst>
                <a:gs pos="0">
                  <a:srgbClr val="008A98">
                    <a:alpha val="89803"/>
                  </a:srgbClr>
                </a:gs>
                <a:gs pos="100000">
                  <a:srgbClr val="008A98">
                    <a:alpha val="6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4"/>
            <p:cNvSpPr/>
            <p:nvPr/>
          </p:nvSpPr>
          <p:spPr>
            <a:xfrm rot="10800000">
              <a:off x="1080" y="1080"/>
              <a:ext cx="9142920" cy="1595520"/>
            </a:xfrm>
            <a:custGeom>
              <a:rect b="b" l="l" r="r" t="t"/>
              <a:pathLst>
                <a:path extrusionOk="0" h="3478011" w="9143999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7000">
                  <a:schemeClr val="lt1"/>
                </a:gs>
                <a:gs pos="81000">
                  <a:srgbClr val="EEEEEE"/>
                </a:gs>
                <a:gs pos="100000">
                  <a:srgbClr val="E8E8E8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34"/>
          <p:cNvSpPr/>
          <p:nvPr/>
        </p:nvSpPr>
        <p:spPr>
          <a:xfrm>
            <a:off x="8703000" y="6511320"/>
            <a:ext cx="210240" cy="214200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3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353440" y="343080"/>
            <a:ext cx="357840" cy="53532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3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2" name="Google Shape;72;p3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malgenomeproject.org/" TargetMode="External"/><Relationship Id="rId4" Type="http://schemas.openxmlformats.org/officeDocument/2006/relationships/hyperlink" Target="http://cyberscientist.org/m0droid-dataset/" TargetMode="External"/><Relationship Id="rId9" Type="http://schemas.openxmlformats.org/officeDocument/2006/relationships/hyperlink" Target="http://pralab.diee.unica.it/en/AndroidPRAGuardDataset" TargetMode="External"/><Relationship Id="rId5" Type="http://schemas.openxmlformats.org/officeDocument/2006/relationships/hyperlink" Target="http://user.informatik.uni-goettingen.de/~darp/drebin/" TargetMode="External"/><Relationship Id="rId6" Type="http://schemas.openxmlformats.org/officeDocument/2006/relationships/hyperlink" Target="http://cgi.cs.indiana.edu/~nhusted/dokuwiki/doku.php?id=datasets" TargetMode="External"/><Relationship Id="rId7" Type="http://schemas.openxmlformats.org/officeDocument/2006/relationships/hyperlink" Target="http://amd.arguslab.org/" TargetMode="External"/><Relationship Id="rId8" Type="http://schemas.openxmlformats.org/officeDocument/2006/relationships/hyperlink" Target="http://www.unb.ca/cic/datasets/android-adware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"/>
          <p:cNvPicPr preferRelativeResize="0"/>
          <p:nvPr/>
        </p:nvPicPr>
        <p:blipFill rotWithShape="1">
          <a:blip r:embed="rId3">
            <a:alphaModFix/>
          </a:blip>
          <a:srcRect b="0" l="0" r="0" t="15195"/>
          <a:stretch/>
        </p:blipFill>
        <p:spPr>
          <a:xfrm>
            <a:off x="0" y="0"/>
            <a:ext cx="9142920" cy="581508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"/>
          <p:cNvSpPr/>
          <p:nvPr/>
        </p:nvSpPr>
        <p:spPr>
          <a:xfrm>
            <a:off x="0" y="2842200"/>
            <a:ext cx="9142920" cy="2050560"/>
          </a:xfrm>
          <a:custGeom>
            <a:rect b="b" l="l" r="r" t="t"/>
            <a:pathLst>
              <a:path extrusionOk="0" h="2051818" w="9143999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gradFill>
            <a:gsLst>
              <a:gs pos="0">
                <a:srgbClr val="008A98">
                  <a:alpha val="89803"/>
                </a:srgbClr>
              </a:gs>
              <a:gs pos="100000">
                <a:srgbClr val="008A98">
                  <a:alpha val="69803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"/>
          <p:cNvSpPr/>
          <p:nvPr/>
        </p:nvSpPr>
        <p:spPr>
          <a:xfrm>
            <a:off x="0" y="3380040"/>
            <a:ext cx="9142920" cy="3476880"/>
          </a:xfrm>
          <a:custGeom>
            <a:rect b="b" l="l" r="r" t="t"/>
            <a:pathLst>
              <a:path extrusionOk="0" h="3478011" w="9143999">
                <a:moveTo>
                  <a:pt x="9143999" y="0"/>
                </a:moveTo>
                <a:lnTo>
                  <a:pt x="9143999" y="1393716"/>
                </a:lnTo>
                <a:lnTo>
                  <a:pt x="9143999" y="1513865"/>
                </a:lnTo>
                <a:lnTo>
                  <a:pt x="9143999" y="3478011"/>
                </a:lnTo>
                <a:lnTo>
                  <a:pt x="0" y="3478011"/>
                </a:lnTo>
                <a:lnTo>
                  <a:pt x="0" y="1513865"/>
                </a:lnTo>
                <a:lnTo>
                  <a:pt x="0" y="1393716"/>
                </a:lnTo>
                <a:lnTo>
                  <a:pt x="0" y="846204"/>
                </a:lnTo>
                <a:lnTo>
                  <a:pt x="303379" y="970246"/>
                </a:lnTo>
                <a:cubicBezTo>
                  <a:pt x="2685816" y="1852356"/>
                  <a:pt x="6241504" y="1135756"/>
                  <a:pt x="8360497" y="342756"/>
                </a:cubicBezTo>
                <a:cubicBezTo>
                  <a:pt x="8544757" y="273800"/>
                  <a:pt x="8739002" y="191802"/>
                  <a:pt x="8941037" y="98098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7000">
                <a:schemeClr val="lt1"/>
              </a:gs>
              <a:gs pos="100000">
                <a:srgbClr val="EEEEEE"/>
              </a:gs>
            </a:gsLst>
            <a:lin ang="2700000" scaled="0"/>
          </a:gra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"/>
          <p:cNvSpPr/>
          <p:nvPr/>
        </p:nvSpPr>
        <p:spPr>
          <a:xfrm>
            <a:off x="443520" y="5815800"/>
            <a:ext cx="4284000" cy="91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Author：</a:t>
            </a:r>
            <a:r>
              <a:rPr b="0" i="0" lang="en-US" sz="1200" u="none" cap="none" strike="noStrike"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Yanxin Zhang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School of Software Engineering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Faculty of Engineering and IT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443520" y="4933800"/>
            <a:ext cx="6905160" cy="1234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08A98"/>
                </a:solidFill>
              </a:rPr>
              <a:t>A Survey of Android Malware Detection Using Machine Learning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75800" y="5398920"/>
            <a:ext cx="735480" cy="1100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7b75e329c_1_70"/>
          <p:cNvSpPr/>
          <p:nvPr/>
        </p:nvSpPr>
        <p:spPr>
          <a:xfrm>
            <a:off x="361800" y="371520"/>
            <a:ext cx="82284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Literature Review - Classification of common machine learning algorithms based on learning method</a:t>
            </a:r>
            <a:endParaRPr sz="2400">
              <a:solidFill>
                <a:srgbClr val="26262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95" name="Google Shape;195;g97b75e329c_1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111" y="1248700"/>
            <a:ext cx="6621774" cy="521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g97b75e329c_1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250" y="1777725"/>
            <a:ext cx="8648050" cy="433674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97b75e329c_1_77"/>
          <p:cNvSpPr/>
          <p:nvPr/>
        </p:nvSpPr>
        <p:spPr>
          <a:xfrm>
            <a:off x="361800" y="371520"/>
            <a:ext cx="82284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Literature Review - Classification of common machine learning algorithms based on learning method</a:t>
            </a:r>
            <a:endParaRPr sz="2400">
              <a:solidFill>
                <a:srgbClr val="26262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97b75e329c_1_85"/>
          <p:cNvSpPr/>
          <p:nvPr/>
        </p:nvSpPr>
        <p:spPr>
          <a:xfrm>
            <a:off x="361800" y="371520"/>
            <a:ext cx="82284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RESEARCH DIRECTIONS AND CHALLENGES</a:t>
            </a:r>
            <a:endParaRPr sz="2400">
              <a:solidFill>
                <a:srgbClr val="26262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09" name="Google Shape;209;g97b75e329c_1_85"/>
          <p:cNvSpPr/>
          <p:nvPr/>
        </p:nvSpPr>
        <p:spPr>
          <a:xfrm>
            <a:off x="361800" y="2048037"/>
            <a:ext cx="8228400" cy="3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Ubuntu"/>
                <a:ea typeface="Ubuntu"/>
                <a:cs typeface="Ubuntu"/>
                <a:sym typeface="Ubuntu"/>
              </a:rPr>
              <a:t>1. </a:t>
            </a:r>
            <a:r>
              <a:rPr lang="en-US" sz="1500">
                <a:latin typeface="Ubuntu"/>
                <a:ea typeface="Ubuntu"/>
                <a:cs typeface="Ubuntu"/>
                <a:sym typeface="Ubuntu"/>
              </a:rPr>
              <a:t>ESTABLISHMENT OF THE SAMPLE SET</a:t>
            </a:r>
            <a:endParaRPr sz="1500">
              <a:latin typeface="Ubuntu"/>
              <a:ea typeface="Ubuntu"/>
              <a:cs typeface="Ubuntu"/>
              <a:sym typeface="Ubuntu"/>
            </a:endParaRPr>
          </a:p>
          <a:p>
            <a:pPr indent="-323850" lvl="0" marL="91440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SzPts val="1500"/>
              <a:buFont typeface="Ubuntu"/>
              <a:buChar char="●"/>
            </a:pPr>
            <a:r>
              <a:rPr b="1" lang="en-US" sz="1700">
                <a:highlight>
                  <a:srgbClr val="FFFFFF"/>
                </a:highlight>
                <a:uFill>
                  <a:noFill/>
                </a:uFill>
                <a:hlinkClick r:id="rId3"/>
              </a:rPr>
              <a:t>Android Malware Genome Project</a:t>
            </a:r>
            <a:r>
              <a:rPr b="1" lang="en-US" sz="1500">
                <a:latin typeface="Ubuntu"/>
                <a:ea typeface="Ubuntu"/>
                <a:cs typeface="Ubuntu"/>
                <a:sym typeface="Ubuntu"/>
              </a:rPr>
              <a:t> (2012)</a:t>
            </a:r>
            <a:endParaRPr b="1" sz="1500">
              <a:latin typeface="Ubuntu"/>
              <a:ea typeface="Ubuntu"/>
              <a:cs typeface="Ubuntu"/>
              <a:sym typeface="Ubuntu"/>
            </a:endParaRPr>
          </a:p>
          <a:p>
            <a:pPr indent="-32385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Font typeface="Ubuntu"/>
              <a:buChar char="●"/>
            </a:pPr>
            <a:r>
              <a:rPr b="1" lang="en-US" sz="1700">
                <a:highlight>
                  <a:srgbClr val="FFFFFF"/>
                </a:highlight>
                <a:uFill>
                  <a:noFill/>
                </a:uFill>
                <a:hlinkClick r:id="rId4"/>
              </a:rPr>
              <a:t>M0Droid Dataset</a:t>
            </a:r>
            <a:r>
              <a:rPr b="1" lang="en-US" sz="1700">
                <a:highlight>
                  <a:srgbClr val="FFFFFF"/>
                </a:highlight>
              </a:rPr>
              <a:t> (2015)</a:t>
            </a:r>
            <a:endParaRPr b="1" sz="1700">
              <a:highlight>
                <a:srgbClr val="FFFFFF"/>
              </a:highlight>
            </a:endParaRPr>
          </a:p>
          <a:p>
            <a:pPr indent="-33655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-US" sz="1700">
                <a:highlight>
                  <a:srgbClr val="FFFFFF"/>
                </a:highlight>
                <a:uFill>
                  <a:noFill/>
                </a:uFill>
                <a:hlinkClick r:id="rId5"/>
              </a:rPr>
              <a:t>The Drebin Dataset</a:t>
            </a:r>
            <a:r>
              <a:rPr b="1" lang="en-US" sz="1700">
                <a:highlight>
                  <a:srgbClr val="FFFFFF"/>
                </a:highlight>
              </a:rPr>
              <a:t> (2014)</a:t>
            </a:r>
            <a:endParaRPr b="1" sz="1700">
              <a:highlight>
                <a:srgbClr val="FFFFFF"/>
              </a:highlight>
            </a:endParaRPr>
          </a:p>
          <a:p>
            <a:pPr indent="-33655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-US" sz="1700">
                <a:highlight>
                  <a:srgbClr val="FFFFFF"/>
                </a:highlight>
                <a:uFill>
                  <a:noFill/>
                </a:uFill>
                <a:hlinkClick r:id="rId6"/>
              </a:rPr>
              <a:t>ContagioDump</a:t>
            </a:r>
            <a:r>
              <a:rPr b="1" lang="en-US" sz="1700">
                <a:highlight>
                  <a:srgbClr val="FFFFFF"/>
                </a:highlight>
              </a:rPr>
              <a:t> Dataset (2011)</a:t>
            </a:r>
            <a:endParaRPr b="1" sz="1700">
              <a:highlight>
                <a:srgbClr val="FFFFFF"/>
              </a:highlight>
            </a:endParaRPr>
          </a:p>
          <a:p>
            <a:pPr indent="-33655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-US" sz="1700">
                <a:highlight>
                  <a:srgbClr val="FFFFFF"/>
                </a:highlight>
                <a:uFill>
                  <a:noFill/>
                </a:uFill>
                <a:hlinkClick r:id="rId7"/>
              </a:rPr>
              <a:t>AMD Project</a:t>
            </a:r>
            <a:r>
              <a:rPr b="1" lang="en-US" sz="1700">
                <a:highlight>
                  <a:srgbClr val="FFFFFF"/>
                </a:highlight>
              </a:rPr>
              <a:t> (2017)</a:t>
            </a:r>
            <a:endParaRPr b="1" sz="1700">
              <a:highlight>
                <a:srgbClr val="FFFFFF"/>
              </a:highlight>
            </a:endParaRPr>
          </a:p>
          <a:p>
            <a:pPr indent="-33655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-US" sz="1700">
                <a:highlight>
                  <a:srgbClr val="FFFFFF"/>
                </a:highlight>
                <a:uFill>
                  <a:noFill/>
                </a:uFill>
                <a:hlinkClick r:id="rId8"/>
              </a:rPr>
              <a:t>AAGM Dataset</a:t>
            </a:r>
            <a:r>
              <a:rPr b="1" lang="en-US" sz="1700">
                <a:highlight>
                  <a:srgbClr val="FFFFFF"/>
                </a:highlight>
              </a:rPr>
              <a:t> (2017)</a:t>
            </a:r>
            <a:endParaRPr b="1" sz="1700">
              <a:highlight>
                <a:srgbClr val="FFFFFF"/>
              </a:highlight>
            </a:endParaRPr>
          </a:p>
          <a:p>
            <a:pPr indent="-33655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-US" sz="1700">
                <a:highlight>
                  <a:srgbClr val="FFFFFF"/>
                </a:highlight>
                <a:uFill>
                  <a:noFill/>
                </a:uFill>
                <a:hlinkClick r:id="rId9"/>
              </a:rPr>
              <a:t>Android PRAGuard Dataset</a:t>
            </a:r>
            <a:r>
              <a:rPr b="1" lang="en-US" sz="1700">
                <a:highlight>
                  <a:srgbClr val="FFFFFF"/>
                </a:highlight>
              </a:rPr>
              <a:t> (2015)</a:t>
            </a:r>
            <a:endParaRPr b="1" sz="17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 b="1" sz="1700">
              <a:solidFill>
                <a:srgbClr val="0366D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90704ee76_0_0"/>
          <p:cNvSpPr/>
          <p:nvPr/>
        </p:nvSpPr>
        <p:spPr>
          <a:xfrm>
            <a:off x="361800" y="371520"/>
            <a:ext cx="82284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RESEARCH DIRECTIONS AND CHALLENGES</a:t>
            </a:r>
            <a:endParaRPr sz="2400">
              <a:solidFill>
                <a:srgbClr val="26262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16" name="Google Shape;216;g990704ee76_0_0"/>
          <p:cNvSpPr/>
          <p:nvPr/>
        </p:nvSpPr>
        <p:spPr>
          <a:xfrm>
            <a:off x="361800" y="2061887"/>
            <a:ext cx="8228400" cy="3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2.   APPLICATION OF MACHINE LEARNING</a:t>
            </a:r>
            <a:endParaRPr sz="15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23850" lvl="0" marL="91440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Ubuntu"/>
              <a:buChar char="●"/>
            </a:pPr>
            <a:r>
              <a:rPr b="1" lang="en-US" sz="1700">
                <a:solidFill>
                  <a:schemeClr val="dk1"/>
                </a:solidFill>
                <a:highlight>
                  <a:schemeClr val="lt1"/>
                </a:highlight>
              </a:rPr>
              <a:t>Vulnerable to adversarial attacks</a:t>
            </a:r>
            <a:endParaRPr b="1"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385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Ubuntu"/>
              <a:buChar char="●"/>
            </a:pPr>
            <a:r>
              <a:rPr b="1" lang="en-US" sz="1700">
                <a:solidFill>
                  <a:schemeClr val="dk1"/>
                </a:solidFill>
                <a:highlight>
                  <a:schemeClr val="lt1"/>
                </a:highlight>
              </a:rPr>
              <a:t>Vulnerable to model inversion attacks</a:t>
            </a:r>
            <a:endParaRPr b="1"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655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US" sz="1700">
                <a:solidFill>
                  <a:schemeClr val="dk1"/>
                </a:solidFill>
                <a:highlight>
                  <a:schemeClr val="lt1"/>
                </a:highlight>
              </a:rPr>
              <a:t>Feature learning</a:t>
            </a:r>
            <a:endParaRPr b="1"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655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US" sz="1700">
                <a:solidFill>
                  <a:schemeClr val="dk1"/>
                </a:solidFill>
                <a:highlight>
                  <a:schemeClr val="lt1"/>
                </a:highlight>
              </a:rPr>
              <a:t>Interpretability </a:t>
            </a:r>
            <a:endParaRPr b="1"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   </a:t>
            </a:r>
            <a:endParaRPr sz="15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 b="1" sz="1700">
              <a:solidFill>
                <a:srgbClr val="0366D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1"/>
          <p:cNvPicPr preferRelativeResize="0"/>
          <p:nvPr/>
        </p:nvPicPr>
        <p:blipFill rotWithShape="1">
          <a:blip r:embed="rId3">
            <a:alphaModFix/>
          </a:blip>
          <a:srcRect b="0" l="0" r="0" t="15195"/>
          <a:stretch/>
        </p:blipFill>
        <p:spPr>
          <a:xfrm>
            <a:off x="0" y="0"/>
            <a:ext cx="9142920" cy="581508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1"/>
          <p:cNvSpPr/>
          <p:nvPr/>
        </p:nvSpPr>
        <p:spPr>
          <a:xfrm>
            <a:off x="0" y="2842200"/>
            <a:ext cx="9142920" cy="2050560"/>
          </a:xfrm>
          <a:custGeom>
            <a:rect b="b" l="l" r="r" t="t"/>
            <a:pathLst>
              <a:path extrusionOk="0" h="2051818" w="9143999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gradFill>
            <a:gsLst>
              <a:gs pos="0">
                <a:srgbClr val="008A98">
                  <a:alpha val="89803"/>
                </a:srgbClr>
              </a:gs>
              <a:gs pos="100000">
                <a:srgbClr val="008A98">
                  <a:alpha val="69803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1"/>
          <p:cNvSpPr/>
          <p:nvPr/>
        </p:nvSpPr>
        <p:spPr>
          <a:xfrm>
            <a:off x="0" y="3380040"/>
            <a:ext cx="9142920" cy="3476880"/>
          </a:xfrm>
          <a:custGeom>
            <a:rect b="b" l="l" r="r" t="t"/>
            <a:pathLst>
              <a:path extrusionOk="0" h="3478011" w="9143999">
                <a:moveTo>
                  <a:pt x="9143999" y="0"/>
                </a:moveTo>
                <a:lnTo>
                  <a:pt x="9143999" y="1393716"/>
                </a:lnTo>
                <a:lnTo>
                  <a:pt x="9143999" y="1513865"/>
                </a:lnTo>
                <a:lnTo>
                  <a:pt x="9143999" y="3478011"/>
                </a:lnTo>
                <a:lnTo>
                  <a:pt x="0" y="3478011"/>
                </a:lnTo>
                <a:lnTo>
                  <a:pt x="0" y="1513865"/>
                </a:lnTo>
                <a:lnTo>
                  <a:pt x="0" y="1393716"/>
                </a:lnTo>
                <a:lnTo>
                  <a:pt x="0" y="846204"/>
                </a:lnTo>
                <a:lnTo>
                  <a:pt x="303379" y="970246"/>
                </a:lnTo>
                <a:cubicBezTo>
                  <a:pt x="2685816" y="1852356"/>
                  <a:pt x="6241504" y="1135756"/>
                  <a:pt x="8360497" y="342756"/>
                </a:cubicBezTo>
                <a:cubicBezTo>
                  <a:pt x="8544757" y="273800"/>
                  <a:pt x="8739002" y="191802"/>
                  <a:pt x="8941037" y="98098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7000">
                <a:schemeClr val="lt1"/>
              </a:gs>
              <a:gs pos="100000">
                <a:srgbClr val="EEEEEE"/>
              </a:gs>
            </a:gsLst>
            <a:lin ang="2700000" scaled="0"/>
          </a:gra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1"/>
          <p:cNvSpPr/>
          <p:nvPr/>
        </p:nvSpPr>
        <p:spPr>
          <a:xfrm>
            <a:off x="1193040" y="5678280"/>
            <a:ext cx="3766680" cy="636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Author</a:t>
            </a:r>
            <a:r>
              <a:rPr b="0" i="0" lang="en-US" sz="1200" u="none" cap="none" strike="noStrike"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：</a:t>
            </a:r>
            <a:r>
              <a:rPr lang="en-US" sz="1200">
                <a:solidFill>
                  <a:srgbClr val="80808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Yanxin Zhang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1"/>
          <p:cNvSpPr/>
          <p:nvPr/>
        </p:nvSpPr>
        <p:spPr>
          <a:xfrm>
            <a:off x="4895640" y="5247360"/>
            <a:ext cx="3920040" cy="106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008A98"/>
                </a:solidFill>
                <a:latin typeface="Arial"/>
                <a:ea typeface="Arial"/>
                <a:cs typeface="Arial"/>
                <a:sym typeface="Arial"/>
              </a:rPr>
              <a:t>Thanks</a:t>
            </a:r>
            <a:r>
              <a:rPr b="1" i="0" lang="en-US" sz="4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For Your Listening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240" y="5806800"/>
            <a:ext cx="321840" cy="481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7b75e329c_1_12"/>
          <p:cNvSpPr/>
          <p:nvPr/>
        </p:nvSpPr>
        <p:spPr>
          <a:xfrm>
            <a:off x="361800" y="371520"/>
            <a:ext cx="82284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0" wrap="square" tIns="7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Motivation</a:t>
            </a:r>
            <a:r>
              <a:rPr lang="en-US" sz="24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- Android Malware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g97b75e329c_1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00" y="2012400"/>
            <a:ext cx="6301081" cy="396144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97b75e329c_1_12"/>
          <p:cNvSpPr/>
          <p:nvPr/>
        </p:nvSpPr>
        <p:spPr>
          <a:xfrm>
            <a:off x="5631120" y="1691280"/>
            <a:ext cx="3474600" cy="14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•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TecentSecurity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reported that there have been 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4,687,008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newly generated Android malware that infected more than 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61 million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smart phones in the first half of 2018. 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97b75e329c_1_12"/>
          <p:cNvSpPr/>
          <p:nvPr/>
        </p:nvSpPr>
        <p:spPr>
          <a:xfrm>
            <a:off x="5648400" y="3528000"/>
            <a:ext cx="3457500" cy="21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•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total number of malware has reached more than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740 million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https://www.av-text.org/en/statistic/malware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7b75e329c_1_30"/>
          <p:cNvSpPr/>
          <p:nvPr/>
        </p:nvSpPr>
        <p:spPr>
          <a:xfrm>
            <a:off x="361800" y="371520"/>
            <a:ext cx="82284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0" wrap="square" tIns="7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Motivation - Machine Learning 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g97b75e329c_1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800" y="2153430"/>
            <a:ext cx="5177337" cy="344381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97b75e329c_1_30"/>
          <p:cNvSpPr/>
          <p:nvPr/>
        </p:nvSpPr>
        <p:spPr>
          <a:xfrm>
            <a:off x="5669400" y="1512869"/>
            <a:ext cx="3474600" cy="13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Ubuntu"/>
                <a:ea typeface="Ubuntu"/>
                <a:cs typeface="Ubuntu"/>
                <a:sym typeface="Ubuntu"/>
              </a:rPr>
              <a:t>The Alpha Go has beaten the human Go player in 2016, which shows huge potential of machine learning algorithms. 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g97b75e329c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52500"/>
            <a:ext cx="8839200" cy="2794747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97b75e329c_1_7"/>
          <p:cNvSpPr/>
          <p:nvPr/>
        </p:nvSpPr>
        <p:spPr>
          <a:xfrm>
            <a:off x="361800" y="371520"/>
            <a:ext cx="82284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0" wrap="square" tIns="7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Literature Review </a:t>
            </a:r>
            <a:r>
              <a:rPr lang="en-US" sz="24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- Machine Learning Based </a:t>
            </a:r>
            <a:r>
              <a:rPr lang="en-US" sz="24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Android Malware Detection Using Statice Features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7b75e329c_1_23"/>
          <p:cNvSpPr/>
          <p:nvPr/>
        </p:nvSpPr>
        <p:spPr>
          <a:xfrm>
            <a:off x="361800" y="371520"/>
            <a:ext cx="82284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Literature Review - Machine Learning Based Android Malware Detection Using Statice Features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262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60" name="Google Shape;160;g97b75e329c_1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150" y="1466725"/>
            <a:ext cx="5866200" cy="488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7b75e329c_1_41"/>
          <p:cNvSpPr/>
          <p:nvPr/>
        </p:nvSpPr>
        <p:spPr>
          <a:xfrm>
            <a:off x="361800" y="371520"/>
            <a:ext cx="82284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Literature Review - Machine Learning Based Android Malware Detection Using Dynamic Features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262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67" name="Google Shape;167;g97b75e329c_1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00" y="1928550"/>
            <a:ext cx="8631000" cy="34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7b75e329c_1_48"/>
          <p:cNvSpPr/>
          <p:nvPr/>
        </p:nvSpPr>
        <p:spPr>
          <a:xfrm>
            <a:off x="361800" y="371520"/>
            <a:ext cx="82284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Literature Review - Machine Learning Based Android Malware Detection Using Dynamic Features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262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74" name="Google Shape;174;g97b75e329c_1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7524" y="1209050"/>
            <a:ext cx="4620400" cy="527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7b75e329c_1_55"/>
          <p:cNvSpPr/>
          <p:nvPr/>
        </p:nvSpPr>
        <p:spPr>
          <a:xfrm>
            <a:off x="361800" y="371520"/>
            <a:ext cx="82284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Literature Review - Machine Learning Based Android Malware Detection Using Hybrid Features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262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81" name="Google Shape;181;g97b75e329c_1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325" y="1373550"/>
            <a:ext cx="7765350" cy="502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7b75e329c_1_62"/>
          <p:cNvSpPr/>
          <p:nvPr/>
        </p:nvSpPr>
        <p:spPr>
          <a:xfrm>
            <a:off x="361800" y="371520"/>
            <a:ext cx="82284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Literature Review - </a:t>
            </a:r>
            <a:r>
              <a:rPr lang="en-US" sz="24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Classification of common machine learning algorithms based on learning method</a:t>
            </a:r>
            <a:endParaRPr sz="2400">
              <a:solidFill>
                <a:srgbClr val="26262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88" name="Google Shape;188;g97b75e329c_1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00" y="1987995"/>
            <a:ext cx="8839200" cy="44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08A98"/>
      </a:accent1>
      <a:accent2>
        <a:srgbClr val="94D3C2"/>
      </a:accent2>
      <a:accent3>
        <a:srgbClr val="AFEDBE"/>
      </a:accent3>
      <a:accent4>
        <a:srgbClr val="7EABD4"/>
      </a:accent4>
      <a:accent5>
        <a:srgbClr val="7188B4"/>
      </a:accent5>
      <a:accent6>
        <a:srgbClr val="F1F1F1"/>
      </a:accent6>
      <a:hlink>
        <a:srgbClr val="C00000"/>
      </a:hlink>
      <a:folHlink>
        <a:srgbClr val="00B0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08A98"/>
      </a:accent1>
      <a:accent2>
        <a:srgbClr val="94D3C2"/>
      </a:accent2>
      <a:accent3>
        <a:srgbClr val="AFEDBE"/>
      </a:accent3>
      <a:accent4>
        <a:srgbClr val="7EABD4"/>
      </a:accent4>
      <a:accent5>
        <a:srgbClr val="7188B4"/>
      </a:accent5>
      <a:accent6>
        <a:srgbClr val="F1F1F1"/>
      </a:accent6>
      <a:hlink>
        <a:srgbClr val="C00000"/>
      </a:hlink>
      <a:folHlink>
        <a:srgbClr val="00B0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08A98"/>
      </a:accent1>
      <a:accent2>
        <a:srgbClr val="94D3C2"/>
      </a:accent2>
      <a:accent3>
        <a:srgbClr val="AFEDBE"/>
      </a:accent3>
      <a:accent4>
        <a:srgbClr val="7EABD4"/>
      </a:accent4>
      <a:accent5>
        <a:srgbClr val="7188B4"/>
      </a:accent5>
      <a:accent6>
        <a:srgbClr val="F1F1F1"/>
      </a:accent6>
      <a:hlink>
        <a:srgbClr val="C00000"/>
      </a:hlink>
      <a:folHlink>
        <a:srgbClr val="00B0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林辉强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30</vt:i4>
  </property>
  <property fmtid="{D5CDD505-2E9C-101B-9397-08002B2CF9AE}" pid="12" name="Version">
    <vt:i4>1</vt:i4>
  </property>
  <property fmtid="{D5CDD505-2E9C-101B-9397-08002B2CF9AE}" pid="13" name="category">
    <vt:lpwstr>ppt模板设计</vt:lpwstr>
  </property>
  <property fmtid="{D5CDD505-2E9C-101B-9397-08002B2CF9AE}" pid="14" name="contentStatus">
    <vt:lpwstr>pptfans网版权所有，www.pptfans.cn</vt:lpwstr>
  </property>
</Properties>
</file>