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6" r:id="rId5"/>
    <p:sldId id="259" r:id="rId6"/>
    <p:sldId id="267" r:id="rId7"/>
    <p:sldId id="268" r:id="rId8"/>
    <p:sldId id="263" r:id="rId10"/>
    <p:sldId id="264" r:id="rId11"/>
    <p:sldId id="265" r:id="rId12"/>
    <p:sldId id="276" r:id="rId13"/>
    <p:sldId id="277" r:id="rId14"/>
    <p:sldId id="278" r:id="rId15"/>
    <p:sldId id="279" r:id="rId16"/>
    <p:sldId id="260" r:id="rId17"/>
    <p:sldId id="261" r:id="rId18"/>
    <p:sldId id="280" r:id="rId19"/>
    <p:sldId id="283" r:id="rId20"/>
    <p:sldId id="281" r:id="rId21"/>
    <p:sldId id="285" r:id="rId22"/>
    <p:sldId id="286" r:id="rId23"/>
    <p:sldId id="287" r:id="rId24"/>
    <p:sldId id="288" r:id="rId25"/>
    <p:sldId id="289" r:id="rId26"/>
    <p:sldId id="290" r:id="rId27"/>
    <p:sldId id="282" r:id="rId28"/>
    <p:sldId id="262" r:id="rId29"/>
    <p:sldId id="292" r:id="rId30"/>
    <p:sldId id="293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18348" y="1990090"/>
            <a:ext cx="81546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latin typeface="Times New Roman Bold" panose="02020503050405090304" charset="0"/>
                <a:cs typeface="Times New Roman Bold" panose="02020503050405090304" charset="0"/>
              </a:rPr>
              <a:t>Introduction of Quantum computing</a:t>
            </a:r>
            <a:endParaRPr lang="en-US" altLang="zh-CN" sz="40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1595" y="4324985"/>
            <a:ext cx="1908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Jiawei Ren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430" y="1680845"/>
            <a:ext cx="11914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Quantum gates: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	operation on qubits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single qubit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371600" lvl="2" indent="-457200">
              <a:buFont typeface="Arial" panose="020B0604020202090204" pitchFamily="34" charset="0"/>
              <a:buChar char="•"/>
            </a:pPr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mulple qubits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	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371600" lvl="2" indent="-457200">
              <a:buFont typeface="Arial" panose="020B0604020202090204" pitchFamily="34" charset="0"/>
              <a:buChar char="•"/>
            </a:pP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2" indent="0">
              <a:buNone/>
            </a:pP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can be written as a unitary matrix, satisfying  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065" y="4011930"/>
            <a:ext cx="18669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9065" y="191770"/>
                <a:ext cx="11914505" cy="6474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Single qubit gates: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	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X (Quantum not) gate: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2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	X(a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</a:rPr>
                  <a:t>0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|0⟩+a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</a:rPr>
                  <a:t>1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|1⟩) =a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</a:rPr>
                  <a:t>1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|0⟩+a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</a:rPr>
                  <a:t>0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|1⟩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X(a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0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|0⟩) =a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0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|1⟩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X(a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|1⟩) =a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|0⟩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914400" lvl="4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Hadamard gate: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H(a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</a:rPr>
                  <a:t>0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|0⟩+a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</a:rPr>
                  <a:t>1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|1⟩)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𝑎</m:t>
                        </m:r>
                        <m:r>
                          <a:rPr lang="en-US" altLang="zh-CN" sz="2800" baseline="-250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+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𝑎</m:t>
                        </m:r>
                        <m:r>
                          <a:rPr lang="en-US" altLang="zh-CN" sz="2800" baseline="-250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|0⟩+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𝑎</m:t>
                        </m:r>
                        <m:r>
                          <a:rPr lang="en-US" altLang="zh-CN" sz="2800" baseline="-250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−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𝑎</m:t>
                        </m:r>
                        <m:r>
                          <a:rPr lang="en-US" altLang="zh-CN" sz="2800" baseline="-250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|1⟩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Generating superposition with equal probability: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828800" lvl="6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914400" lvl="4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...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" y="191770"/>
                <a:ext cx="11914505" cy="64744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95" y="1010920"/>
            <a:ext cx="3200400" cy="93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8782"/>
          <a:stretch>
            <a:fillRect/>
          </a:stretch>
        </p:blipFill>
        <p:spPr>
          <a:xfrm>
            <a:off x="6881495" y="2593340"/>
            <a:ext cx="4064000" cy="903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095" y="4139565"/>
            <a:ext cx="49784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065" y="989330"/>
            <a:ext cx="1054100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355" y="1950720"/>
            <a:ext cx="1079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191770"/>
            <a:ext cx="119145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Multipule qubit gates: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	C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X/CNOT (control not) gate: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4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	Apply X operation on target qubit when control qubit is 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|1⟩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2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 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4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3771265"/>
            <a:ext cx="10464800" cy="532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931035"/>
            <a:ext cx="2197100" cy="163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605" y="1931035"/>
            <a:ext cx="2186940" cy="1705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25" y="2083435"/>
            <a:ext cx="10287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191770"/>
            <a:ext cx="119145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Multipule qubit gates: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	Toffoli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gate: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4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	Apply X operation on target qubit when both control qubits are 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|1⟩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2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 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4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2032000"/>
            <a:ext cx="2565400" cy="279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4826000"/>
            <a:ext cx="7569835" cy="157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95" y="2096770"/>
            <a:ext cx="3743960" cy="2729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80" y="2560320"/>
            <a:ext cx="7747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019175"/>
            <a:ext cx="10737215" cy="5461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685" y="392430"/>
            <a:ext cx="5092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Quantum AND, XOR and OR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41020" y="1506855"/>
                <a:ext cx="10626725" cy="3760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Grover's Algorithm: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Problem: unstructured search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2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Find a unique element from search space with size n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Classical: O(n) vs Quantum: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)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0" lvl="1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In general, find one good element from n elements with m good elements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0" lvl="1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 in 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  <m:t>𝑚</m:t>
                        </m:r>
                      </m:e>
                    </m:rad>
                    <m:r>
                      <a:rPr lang="en-US" altLang="zh-CN" sz="2800" i="1">
                        <a:latin typeface="Cambria Math" charset="0"/>
                        <a:cs typeface="Cambria Math" charset="0"/>
                      </a:rPr>
                      <m:t> </m:t>
                    </m:r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) time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1506855"/>
                <a:ext cx="10626725" cy="3760470"/>
              </a:xfrm>
              <a:prstGeom prst="rect">
                <a:avLst/>
              </a:prstGeom>
              <a:blipFill rotWithShape="1">
                <a:blip r:embed="rId1"/>
                <a:stretch>
                  <a:fillRect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7815" y="672465"/>
            <a:ext cx="1189418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Quantum parallelism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key feature of many quantum algorithms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Advantage: evaluate f(x) of different input x simultaneously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371600" lvl="2" indent="-457200" algn="l">
              <a:buFont typeface="Arial" panose="020B0604020202090204" pitchFamily="34" charset="0"/>
              <a:buChar char="•"/>
            </a:pP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Classically, call function n times to evaluate n outputs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371600" lvl="2" indent="-457200" algn="l">
              <a:buFont typeface="Arial" panose="020B0604020202090204" pitchFamily="34" charset="0"/>
              <a:buChar char="•"/>
            </a:pP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Quantumly, call function 1 time to evaluate n outputs but with some restrictions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1" indent="-457200"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reversible computation: size of input = size of output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ancilla qubit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y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175" y="4340860"/>
            <a:ext cx="3594100" cy="2349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5147310"/>
            <a:ext cx="1447800" cy="73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395" y="5229860"/>
            <a:ext cx="22479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1438275"/>
                <a:ext cx="11894185" cy="5262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Quantum parallelism(2)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key feature of many quantum algorithms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Advantage: evaluate f(x) of different input x simultaneously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371600" lvl="2" indent="-457200" algn="l">
                  <a:buFont typeface="Arial" panose="020B0604020202090204" pitchFamily="34" charset="0"/>
                  <a:buChar char="•"/>
                </a:pP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 indent="0" algn="l">
                  <a:buNone/>
                </a:pP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Restriction: only a pair of x and f(x) can be get after a measurement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3" indent="-457200" algn="l">
                  <a:buFont typeface="Arial" panose="020B0604020202090204" pitchFamily="34" charset="0"/>
                  <a:buChar char="•"/>
                </a:pP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To get all n f(x), we need to repeat at least n times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3" indent="-457200" algn="l">
                  <a:buFont typeface="Arial" panose="020B0604020202090204" pitchFamily="34" charset="0"/>
                  <a:buChar char="•"/>
                </a:pP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457200" lvl="2" indent="0" algn="l">
                  <a:buNone/>
                </a:pP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Example: set y = |0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⟩, suppose the input register has 2 qubits,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3" indent="0" algn="l">
                  <a:buNone/>
                </a:pP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State before oracle: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3" indent="0" algn="l">
                  <a:buNone/>
                </a:pP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State after oracle: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f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(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)⟩+|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f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(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)⟩+|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f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(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)⟩+|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f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(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)⟩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3" indent="0" algn="l">
                  <a:buNone/>
                </a:pP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After measurement:00,f(00) or 01,f(01) or 10,f(10) or 11,f(11)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8275"/>
                <a:ext cx="11894185" cy="5262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40" y="0"/>
            <a:ext cx="3594100" cy="2349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65" y="806450"/>
            <a:ext cx="1447800" cy="73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0" y="971550"/>
            <a:ext cx="22479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1055" y="480695"/>
            <a:ext cx="3390900" cy="307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34390" y="1228725"/>
                <a:ext cx="7689850" cy="367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Example of logical AND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set ancilla qubit as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|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0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⟩</m:t>
                    </m:r>
                  </m:oMath>
                </a14:m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  <a:cs typeface="Cambria Math" charset="0"/>
                        <a:sym typeface="+mn-ea"/>
                      </a:rPr>
                      <m:t>ate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  <a:cs typeface="Cambria Math" charset="0"/>
                        <a:sym typeface="+mn-ea"/>
                      </a:rPr>
                      <m:t>before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  <a:cs typeface="Cambria Math" charset="0"/>
                        <a:sym typeface="+mn-ea"/>
                      </a:rPr>
                      <m:t>oracle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: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000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010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100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110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state after oracle: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000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010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100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111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After measurement, we get one of 000, 010, 100,111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90" y="1228725"/>
                <a:ext cx="7689850" cy="3676015"/>
              </a:xfrm>
              <a:prstGeom prst="rect">
                <a:avLst/>
              </a:prstGeom>
              <a:blipFill rotWithShape="1">
                <a:blip r:embed="rId2"/>
                <a:stretch>
                  <a:fillRect r="-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5" y="931545"/>
            <a:ext cx="21844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191770"/>
            <a:ext cx="119145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Multipule qubit gates: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	Toffoli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gate: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4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	Apply X operation on target qubit when both control qubits are 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|1⟩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2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  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4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2032000"/>
            <a:ext cx="2565400" cy="279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4826000"/>
            <a:ext cx="7569835" cy="157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95" y="2096770"/>
            <a:ext cx="3743960" cy="2729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80" y="2560320"/>
            <a:ext cx="7747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741680"/>
            <a:ext cx="11914505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Classical bit: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2 basic states: 0 and 1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0"/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Quantum bit(Qubit):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2 basic states: |0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⟩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and |1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⟩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superposition: linear combination of 2 basic states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5"/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|φ⟩=a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</a:rPr>
              <a:t>0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|0⟩+a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|1⟩, where 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</a:rPr>
              <a:t>0</a:t>
            </a:r>
            <a:r>
              <a:rPr lang="en-US" altLang="zh-CN" sz="2400" baseline="30000"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+a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r>
              <a:rPr lang="en-US" altLang="zh-CN" sz="2400" baseline="30000"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= 1 and they are complex numbers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a qubit could be in state 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|0⟩, |1⟩or a linear combination of two basic states |φ⟩(SP).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lvl="2"/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2"/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0"/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A classical bit can only be in state 0 or state 1, 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0"/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but a qubit can be in a superposition 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|φ⟩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(represent 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|0⟩and |1⟩ simultaneously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)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0"/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7395" y="492760"/>
                <a:ext cx="6810375" cy="4652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Phase kickback trick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set ancilla qubit as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|−⟩=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⟩−|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ea typeface="宋体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ea typeface="宋体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>
                  <a:latin typeface="Times New Roman Regular" panose="02020503050405090304" charset="0"/>
                  <a:ea typeface="宋体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endParaRPr lang="en-US" altLang="zh-CN" sz="2800" i="1">
                  <a:latin typeface="Times New Roman Regular" panose="02020503050405090304" charset="0"/>
                  <a:ea typeface="宋体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endParaRPr lang="en-US" altLang="zh-CN" sz="2800" i="1">
                  <a:latin typeface="Times New Roman Regular" panose="02020503050405090304" charset="0"/>
                  <a:ea typeface="宋体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ea typeface="宋体" charset="0"/>
                    <a:cs typeface="Times New Roman Regular" panose="02020503050405090304" charset="0"/>
                    <a:sym typeface="+mn-ea"/>
                  </a:rPr>
                  <a:t>Example: 2-qubit input with truth table f</a:t>
                </a:r>
                <a:endParaRPr lang="en-US" altLang="zh-CN" sz="2800">
                  <a:latin typeface="Times New Roman Regular" panose="02020503050405090304" charset="0"/>
                  <a:ea typeface="宋体" charset="0"/>
                  <a:cs typeface="Times New Roman Regular" panose="02020503050405090304" charset="0"/>
                  <a:sym typeface="+mn-ea"/>
                </a:endParaRPr>
              </a:p>
              <a:p>
                <a:pPr lvl="1" algn="l"/>
                <a:r>
                  <a:rPr lang="en-US" altLang="zh-CN" sz="2800">
                    <a:latin typeface="Times New Roman Regular" panose="02020503050405090304" charset="0"/>
                    <a:ea typeface="宋体" charset="0"/>
                    <a:cs typeface="Times New Roman Regular" panose="02020503050405090304" charset="0"/>
                    <a:sym typeface="+mn-ea"/>
                  </a:rPr>
                  <a:t>state before oracle: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01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11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|−⟩</m:t>
                    </m:r>
                  </m:oMath>
                </a14:m>
                <a:endParaRPr lang="en-US" altLang="zh-CN" sz="2800">
                  <a:latin typeface="Times New Roman Regular" panose="02020503050405090304" charset="0"/>
                  <a:ea typeface="宋体" charset="0"/>
                  <a:cs typeface="Times New Roman Regular" panose="02020503050405090304" charset="0"/>
                  <a:sym typeface="+mn-ea"/>
                </a:endParaRPr>
              </a:p>
              <a:p>
                <a:pPr lvl="1" algn="l"/>
                <a:r>
                  <a:rPr lang="en-US" altLang="zh-CN" sz="2800">
                    <a:latin typeface="Times New Roman Regular" panose="02020503050405090304" charset="0"/>
                    <a:ea typeface="宋体" charset="0"/>
                    <a:cs typeface="Times New Roman Regular" panose="02020503050405090304" charset="0"/>
                    <a:sym typeface="+mn-ea"/>
                  </a:rPr>
                  <a:t>state after oracle: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01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10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⟩−|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11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  <m:r>
                      <a:rPr lang="en-US" altLang="zh-CN" sz="28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|−⟩</m:t>
                    </m:r>
                  </m:oMath>
                </a14:m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" y="492760"/>
                <a:ext cx="6810375" cy="4652010"/>
              </a:xfrm>
              <a:prstGeom prst="rect">
                <a:avLst/>
              </a:prstGeom>
              <a:blipFill rotWithShape="1">
                <a:blip r:embed="rId1"/>
                <a:stretch>
                  <a:fillRect r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810" y="881380"/>
            <a:ext cx="4568190" cy="1737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2124710"/>
            <a:ext cx="5130800" cy="90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465" y="3026410"/>
            <a:ext cx="22225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7395" y="492760"/>
                <a:ext cx="10925810" cy="500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Grover's algorithm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1. Initialization: construct all possible inputs with equal probability 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2. Oracle: mark good elements with minus sign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3. Diffusion: increase the (coefficient)probability of good elements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repeat step 2 and 3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cs typeface="Cambria Math" charset="0"/>
                      </a:rPr>
                      <m:t>𝑂</m:t>
                    </m:r>
                    <m:r>
                      <a:rPr lang="en-US" altLang="zh-CN" sz="2800" i="1">
                        <a:latin typeface="Cambria Math" charset="0"/>
                        <a:ea typeface="宋体" charset="0"/>
                        <a:cs typeface="Cambria Math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e>
                    </m:rad>
                    <m:r>
                      <a:rPr lang="en-US" altLang="zh-CN" sz="2800" i="1">
                        <a:latin typeface="Cambria Math" charset="0"/>
                        <a:ea typeface="宋体" charset="0"/>
                        <a:cs typeface="Cambria Math" charset="0"/>
                      </a:rPr>
                      <m:t> )</m:t>
                    </m:r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 times =&gt; ~100% probability to get a good element 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" y="492760"/>
                <a:ext cx="10925810" cy="50069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80" y="4198620"/>
            <a:ext cx="7074535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7395" y="440690"/>
                <a:ext cx="10925810" cy="555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Grover's algorithm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1. Initialization: construct all possible inputs with equal probability 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Apply n H gates on each qubit: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2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>
                  <a:latin typeface="Cambria Math" charset="0"/>
                  <a:cs typeface="Cambria Math" charset="0"/>
                  <a:sym typeface="+mn-ea"/>
                </a:endParaRPr>
              </a:p>
              <a:p>
                <a:pPr marL="914400" lvl="4" algn="l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110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111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800">
                            <a:latin typeface="Times New Roman Regular" panose="02020503050405090304" charset="0"/>
                            <a:cs typeface="Times New Roman Regular" panose="02020503050405090304" charset="0"/>
                          </a:rPr>
                          <m:t> 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2" algn="l"/>
                <a:r>
                  <a:rPr lang="en-US" altLang="zh-CN" sz="2800" i="1">
                    <a:latin typeface="Cambria Math" charset="0"/>
                    <a:cs typeface="Cambria Math" charset="0"/>
                    <a:sym typeface="+mn-ea"/>
                  </a:rPr>
                  <a:t>......</a:t>
                </a:r>
                <a:endParaRPr lang="en-US" altLang="zh-CN" sz="28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1"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algn="l"/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" y="440690"/>
                <a:ext cx="10925810" cy="55518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80" y="4215765"/>
            <a:ext cx="7074535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7395" y="492760"/>
            <a:ext cx="109258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Grover's algorithm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2. Oracle: mark good elements with minus sign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phase kickback trick can be used here to mark element with f(x)=1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4198620"/>
            <a:ext cx="7074535" cy="242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0" y="3296920"/>
            <a:ext cx="51308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7395" y="492760"/>
            <a:ext cx="109258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Grover's algorithm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3. Diffusion: increase the (coefficient)probability of good elements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r>
              <a:rPr lang="en-US" sz="2800">
                <a:latin typeface="Times New Roman Regular" panose="02020503050405090304" charset="0"/>
                <a:cs typeface="Times New Roman Regular" panose="02020503050405090304" charset="0"/>
              </a:rPr>
              <a:t>can be explained as inversion about mean:</a:t>
            </a:r>
            <a:endParaRPr lang="en-US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 algn="l"/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update coefficient using:a</a:t>
            </a:r>
            <a:r>
              <a:rPr lang="en-US" altLang="zh-CN" sz="2800" baseline="-25000">
                <a:latin typeface="Times New Roman Regular" panose="02020503050405090304" charset="0"/>
                <a:cs typeface="Times New Roman Regular" panose="02020503050405090304" charset="0"/>
              </a:rPr>
              <a:t>new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=2∗mean−a</a:t>
            </a:r>
            <a:r>
              <a:rPr lang="en-US" altLang="zh-CN" sz="2800" baseline="-25000">
                <a:latin typeface="Times New Roman Regular" panose="02020503050405090304" charset="0"/>
                <a:cs typeface="Times New Roman Regular" panose="02020503050405090304" charset="0"/>
              </a:rPr>
              <a:t>old</a:t>
            </a:r>
            <a:r>
              <a:rPr lang="en-US" altLang="zh-CN" sz="2800">
                <a:latin typeface="Times New Roman Regular" panose="02020503050405090304" charset="0"/>
                <a:cs typeface="Times New Roman Regular" panose="02020503050405090304" charset="0"/>
              </a:rPr>
              <a:t>.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algn="l"/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4198620"/>
            <a:ext cx="7074535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370" y="1166495"/>
            <a:ext cx="7265035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9070" y="758825"/>
                <a:ext cx="11062970" cy="580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Example: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Initialization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Oracle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0" lvl="8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               mean: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Diffusion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Oracle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8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mean: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Diffusion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stop, because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charset="0"/>
                            <a:cs typeface="Cambria Math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cs typeface="Cambria Math" charset="0"/>
                      </a:rPr>
                      <m:t>≈</m:t>
                    </m:r>
                    <m:r>
                      <a:rPr lang="en-US" altLang="zh-CN" sz="2800" i="1">
                        <a:latin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en-US" altLang="zh-CN" sz="2800" i="1">
                  <a:latin typeface="Cambria Math" charset="0"/>
                  <a:cs typeface="Cambria Math" charset="0"/>
                </a:endParaRPr>
              </a:p>
              <a:p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Measurement: 0.97</a:t>
                </a:r>
                <a:r>
                  <a:rPr lang="en-US" altLang="zh-CN" sz="2800" baseline="30000">
                    <a:latin typeface="Times New Roman Regular" panose="02020503050405090304" charset="0"/>
                    <a:cs typeface="Times New Roman Regular" panose="0202050305040509030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</a:rPr>
                  <a:t> 94%probability to get 111 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" y="758825"/>
                <a:ext cx="11062970" cy="5806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04695"/>
            <a:ext cx="7315835" cy="86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041650"/>
            <a:ext cx="8750935" cy="43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360" y="3897630"/>
            <a:ext cx="8801735" cy="419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460" y="4740910"/>
            <a:ext cx="8979535" cy="35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7115" y="2574290"/>
            <a:ext cx="406400" cy="431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050" y="4265295"/>
            <a:ext cx="469900" cy="30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540" y="3509010"/>
            <a:ext cx="28956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2912110"/>
            <a:ext cx="10440035" cy="3641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8975" y="741045"/>
            <a:ext cx="3884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Logical AND example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60" y="374650"/>
            <a:ext cx="21844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8975" y="741045"/>
            <a:ext cx="3884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Logical AND example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2905" y="1536700"/>
            <a:ext cx="4572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06390" y="2758440"/>
            <a:ext cx="152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Times New Roman Regular" panose="02020503050405090304" charset="0"/>
                <a:cs typeface="Times New Roman Regular" panose="02020503050405090304" charset="0"/>
              </a:rPr>
              <a:t>Thanks</a:t>
            </a:r>
            <a:endParaRPr lang="en-US" altLang="zh-CN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741680"/>
            <a:ext cx="1191450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Matrix reperesentation of quantum computing: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1"/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Hilbert space </a:t>
            </a:r>
            <a:r>
              <a:rPr lang="en-US" altLang="zh-CN" sz="2400" i="1">
                <a:latin typeface="Times New Roman Italic" panose="02020503050405090304" charset="0"/>
                <a:cs typeface="Times New Roman Italic" panose="02020503050405090304" charset="0"/>
              </a:rPr>
              <a:t>H</a:t>
            </a:r>
            <a:endParaRPr lang="en-US" altLang="zh-CN" sz="2400" i="1">
              <a:latin typeface="Times New Roman Italic" panose="02020503050405090304" charset="0"/>
              <a:cs typeface="Times New Roman Italic" panose="02020503050405090304" charset="0"/>
            </a:endParaRPr>
          </a:p>
          <a:p>
            <a:pPr lvl="1"/>
            <a:endParaRPr lang="en-US" altLang="zh-CN" sz="2400" i="1">
              <a:latin typeface="Times New Roman Italic" panose="02020503050405090304" charset="0"/>
              <a:cs typeface="Times New Roman Italic" panose="02020503050405090304" charset="0"/>
            </a:endParaRPr>
          </a:p>
          <a:p>
            <a:pPr lvl="1"/>
            <a:endParaRPr lang="en-US" altLang="zh-CN" sz="2400" i="1">
              <a:latin typeface="Times New Roman Italic" panose="02020503050405090304" charset="0"/>
              <a:cs typeface="Times New Roman Italic" panose="02020503050405090304" charset="0"/>
            </a:endParaRPr>
          </a:p>
          <a:p>
            <a:pPr lvl="1"/>
            <a:r>
              <a:rPr lang="en-US" altLang="zh-CN" sz="2400">
                <a:latin typeface="Times New Roman" panose="02020503050405090304" charset="0"/>
                <a:cs typeface="Times New Roman" panose="02020503050405090304" charset="0"/>
              </a:rPr>
              <a:t>1 qubit:</a:t>
            </a:r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1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035" y="2144395"/>
            <a:ext cx="2997200" cy="86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85" y="3302000"/>
            <a:ext cx="44831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9390" y="690245"/>
                <a:ext cx="11793220" cy="5478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Quantum register (multiple qubits):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8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3</a:t>
                </a:r>
                <a:r>
                  <a:rPr lang="en-US" altLang="zh-CN" sz="28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 with 3 qubits: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2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basic state: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3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|000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,|001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,|010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,|011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,|100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⟩,|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101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,|110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,|111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2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superposition: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1371600" lvl="8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3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⟩=a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0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|000⟩+a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|001⟩+a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|010⟩+a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3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|011⟩+a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4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|100⟩+a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5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|101⟩+a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6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|110⟩+a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7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|111⟩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1371600" lvl="8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							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baseline="300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e>
                    </m:nary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=</m:t>
                    </m:r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1</m:t>
                    </m:r>
                  </m:oMath>
                </a14:m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n qubits:</a:t>
                </a:r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2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superposition: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3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|φ⟩=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charset="0"/>
                            <a:cs typeface="Cambria Math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cs typeface="Cambria Math" charset="0"/>
                            <a:sym typeface="+mn-ea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aseline="-25000">
                            <a:latin typeface="Cambria Math" charset="0"/>
                            <a:cs typeface="Cambria Math" charset="0"/>
                            <a:sym typeface="+mn-ea"/>
                          </a:rPr>
                          <m:t>x</m:t>
                        </m:r>
                        <m:r>
                          <a:rPr lang="en-US" altLang="zh-CN" sz="2400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cs typeface="Cambria Math" charset="0"/>
                            <a:sym typeface="+mn-ea"/>
                          </a:rPr>
                          <m:t>x</m:t>
                        </m:r>
                        <m:r>
                          <a:rPr lang="en-US" altLang="zh-CN" sz="2400">
                            <a:latin typeface="Cambria Math" charset="0"/>
                            <a:cs typeface="Cambria Math" charset="0"/>
                            <a:sym typeface="+mn-ea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charset="0"/>
                            <a:cs typeface="Cambria Math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 baseline="300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e>
                    </m:nary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=</m:t>
                    </m:r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1</m:t>
                    </m:r>
                  </m:oMath>
                </a14:m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0"/>
                <a:endParaRPr lang="en-US" altLang="zh-CN" sz="32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n classical bits can reperent only 1 state at a time,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but n qubits can reperent 2</a:t>
                </a:r>
                <a:r>
                  <a:rPr lang="en-US" altLang="zh-CN" sz="2400" baseline="30000">
                    <a:latin typeface="Times New Roman Regular" panose="02020503050405090304" charset="0"/>
                    <a:cs typeface="Times New Roman Regular" panose="02020503050405090304" charset="0"/>
                  </a:rPr>
                  <a:t>n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simultaneously.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0" y="690245"/>
                <a:ext cx="11793220" cy="54781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9065" y="741680"/>
                <a:ext cx="11914505" cy="521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Matrix reperesentation of quantum computing: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1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Hilbert space </a:t>
                </a:r>
                <a:r>
                  <a:rPr lang="en-US" altLang="zh-CN" sz="2400" i="1">
                    <a:latin typeface="Times New Roman Italic" panose="02020503050405090304" charset="0"/>
                    <a:cs typeface="Times New Roman Italic" panose="02020503050405090304" charset="0"/>
                  </a:rPr>
                  <a:t>H</a:t>
                </a:r>
                <a:endParaRPr lang="en-US" altLang="zh-CN" sz="2400" i="1">
                  <a:latin typeface="Times New Roman Italic" panose="02020503050405090304" charset="0"/>
                  <a:cs typeface="Times New Roman Italic" panose="02020503050405090304" charset="0"/>
                </a:endParaRPr>
              </a:p>
              <a:p>
                <a:pPr lvl="1"/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tensor product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</m:oMath>
                </a14:m>
                <a:endParaRPr lang="en-US" altLang="zh-CN" sz="24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2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2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2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1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⟩=|q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⟩=|q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1"/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distribution property holds:</a:t>
                </a:r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lvl="2"/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suppose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and 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Times New Roman Regular" panose="02020503050405090304" charset="0"/>
                        <a:cs typeface="Times New Roman Regular" panose="02020503050405090304" charset="0"/>
                        <a:sym typeface="+mn-ea"/>
                      </a:rPr>
                      <m:t> </m:t>
                    </m:r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2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</m:oMath>
                </a14:m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latin typeface="Times New Roman" panose="02020503050405090304" charset="0"/>
                    <a:cs typeface="Times New Roman" panose="02020503050405090304" charset="0"/>
                  </a:rPr>
                  <a:t> =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3"/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  <a:p>
                <a:pPr lvl="1"/>
                <a:endParaRPr lang="en-US" altLang="zh-CN" sz="2400"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" y="741680"/>
                <a:ext cx="11914505" cy="52184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57630"/>
            <a:ext cx="5029200" cy="157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85" y="2932430"/>
            <a:ext cx="47117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367030"/>
            <a:ext cx="1191450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Matrix reperesentation of quantum computing(2):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lvl="3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1"/>
            <a:r>
              <a:rPr lang="en-US" altLang="zh-CN" sz="2400">
                <a:latin typeface="Times New Roman" panose="02020503050405090304" charset="0"/>
                <a:cs typeface="Times New Roman" panose="02020503050405090304" charset="0"/>
              </a:rPr>
              <a:t>multiple qubits:</a:t>
            </a:r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r>
              <a:rPr lang="en-US" altLang="zh-CN" sz="2400">
                <a:latin typeface="Times New Roman" panose="02020503050405090304" charset="0"/>
                <a:cs typeface="Times New Roman" panose="02020503050405090304" charset="0"/>
              </a:rPr>
              <a:t>For n-qubit register, basic state 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|x⟩</a:t>
            </a:r>
            <a:r>
              <a:rPr lang="en-US" altLang="zh-CN" sz="2400">
                <a:latin typeface="Times New Roman" panose="02020503050405090304" charset="0"/>
                <a:cs typeface="Times New Roman" panose="02020503050405090304" charset="0"/>
              </a:rPr>
              <a:t> is a 2</a:t>
            </a:r>
            <a:r>
              <a:rPr lang="en-US" altLang="zh-CN" sz="2400" baseline="30000">
                <a:latin typeface="Times New Roman" panose="02020503050405090304" charset="0"/>
                <a:cs typeface="Times New Roman" panose="02020503050405090304" charset="0"/>
              </a:rPr>
              <a:t>n</a:t>
            </a:r>
            <a:r>
              <a:rPr lang="en-US" altLang="zh-CN" sz="2400">
                <a:latin typeface="Times New Roman" panose="02020503050405090304" charset="0"/>
                <a:cs typeface="Times New Roman" panose="02020503050405090304" charset="0"/>
              </a:rPr>
              <a:t> by 1 matrix with only position x is 1 and all other positions are 0. </a:t>
            </a:r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2"/>
            <a:r>
              <a:rPr lang="en-US" altLang="zh-CN" sz="2400">
                <a:latin typeface="Times New Roman" panose="02020503050405090304" charset="0"/>
                <a:cs typeface="Times New Roman" panose="02020503050405090304" charset="0"/>
              </a:rPr>
              <a:t>superposition: 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|φ⟩=a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0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|00⟩+a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|01⟩+a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2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|10⟩+a</a:t>
            </a:r>
            <a:r>
              <a:rPr lang="en-US" altLang="zh-CN" sz="2400" baseline="-25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11</a:t>
            </a:r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|11⟩</a:t>
            </a:r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  <a:p>
            <a:pPr lvl="1"/>
            <a:endParaRPr lang="en-US" altLang="zh-CN" sz="2400">
              <a:latin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2410460"/>
            <a:ext cx="4699000" cy="1409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820160"/>
            <a:ext cx="4800600" cy="1308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15" y="2473960"/>
            <a:ext cx="4775200" cy="134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615" y="3803015"/>
            <a:ext cx="4749800" cy="1308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420" y="5000625"/>
            <a:ext cx="16891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9065" y="741680"/>
                <a:ext cx="11914505" cy="574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Measurement: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A way for checking which state a qubit is in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usually happens at the end of the algorithm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after measurement, a superposition will collapse to one of basic states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1 qubit: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|φ⟩=a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0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|0⟩+a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|1⟩, where 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0</a:t>
                </a:r>
                <a:r>
                  <a:rPr lang="en-US" altLang="zh-CN" sz="2400" baseline="30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+a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 baseline="30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= 1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1257300" lvl="2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Measure on |φ⟩ =&gt; 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0</a:t>
                </a:r>
                <a:r>
                  <a:rPr lang="en-US" altLang="zh-CN" sz="2400" baseline="30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probability to get |0⟩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3543300" lvl="7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 baseline="30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probability to get |1⟩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800100" lvl="1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|φ⟩=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=&gt; 50% probability to get |0⟩, 50% probability to get |1⟩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800100" lvl="1" indent="-342900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800100" lvl="1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n-qubit register:|φ⟩=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charset="0"/>
                            <a:cs typeface="Cambria Math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cs typeface="Cambria Math" charset="0"/>
                            <a:sym typeface="+mn-ea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aseline="-25000">
                            <a:latin typeface="Cambria Math" charset="0"/>
                            <a:cs typeface="Cambria Math" charset="0"/>
                            <a:sym typeface="+mn-ea"/>
                          </a:rPr>
                          <m:t>x</m:t>
                        </m:r>
                        <m:r>
                          <a:rPr lang="en-US" altLang="zh-CN" sz="24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charset="0"/>
                            <a:cs typeface="Cambria Math" charset="0"/>
                            <a:sym typeface="+mn-ea"/>
                          </a:rPr>
                          <m:t>x</m:t>
                        </m:r>
                        <m:r>
                          <a:rPr lang="en-US" altLang="zh-CN" sz="24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  <m:r>
                          <a:rPr lang="en-US" altLang="zh-CN" sz="2400" i="1" baseline="30000">
                            <a:latin typeface="Cambria Math" charset="0"/>
                            <a:cs typeface="Cambria Math" charset="0"/>
                            <a:sym typeface="+mn-ea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 baseline="30000">
                            <a:latin typeface="Cambria Math" charset="0"/>
                            <a:ea typeface="宋体" charset="0"/>
                            <a:cs typeface="Cambria Math" charset="0"/>
                            <a:sym typeface="+mn-ea"/>
                          </a:rPr>
                          <m:t>2</m:t>
                        </m:r>
                      </m:e>
                    </m:nary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=</m:t>
                    </m:r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1</m:t>
                    </m:r>
                  </m:oMath>
                </a14:m>
                <a:endParaRPr lang="en-US" altLang="zh-CN" sz="2400">
                  <a:latin typeface="Times New Roman Regular" panose="02020503050405090304" charset="0"/>
                  <a:ea typeface="宋体" charset="0"/>
                  <a:cs typeface="Times New Roman Regular" panose="02020503050405090304" charset="0"/>
                  <a:sym typeface="+mn-ea"/>
                </a:endParaRPr>
              </a:p>
              <a:p>
                <a:pPr marL="1257300" lvl="2" indent="-342900"/>
                <a:r>
                  <a:rPr lang="en-US" altLang="zh-CN" sz="2400">
                    <a:latin typeface="Times New Roman Regular" panose="02020503050405090304" charset="0"/>
                    <a:ea typeface="宋体" charset="0"/>
                    <a:cs typeface="Times New Roman Regular" panose="02020503050405090304" charset="0"/>
                    <a:sym typeface="+mn-ea"/>
                  </a:rPr>
                  <a:t>Measure on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|φ⟩ =&gt; a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x</a:t>
                </a:r>
                <a:r>
                  <a:rPr lang="en-US" altLang="zh-CN" sz="2400" baseline="30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 probability to get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charset="0"/>
                        <a:cs typeface="Cambria Math" charset="0"/>
                        <a:sym typeface="+mn-ea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  <a:cs typeface="Cambria Math" charset="0"/>
                        <a:sym typeface="+mn-ea"/>
                      </a:rPr>
                      <m:t>x</m:t>
                    </m:r>
                    <m:r>
                      <a:rPr lang="en-US" altLang="zh-CN" sz="2400">
                        <a:latin typeface="Cambria Math" charset="0"/>
                        <a:ea typeface="宋体" charset="0"/>
                        <a:cs typeface="Cambria Math" charset="0"/>
                        <a:sym typeface="+mn-ea"/>
                      </a:rPr>
                      <m:t>⟩</m:t>
                    </m:r>
                  </m:oMath>
                </a14:m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marL="1257300" lvl="2" indent="-342900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0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" y="741680"/>
                <a:ext cx="11914505" cy="57492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9065" y="741680"/>
                <a:ext cx="11914505" cy="4950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>
                    <a:latin typeface="Times New Roman Regular" panose="02020503050405090304" charset="0"/>
                    <a:cs typeface="Times New Roman Regular" panose="02020503050405090304" charset="0"/>
                  </a:rPr>
                  <a:t>Entanglement:</a:t>
                </a:r>
                <a:endParaRPr lang="en-US" altLang="zh-CN" sz="28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similar to problem of f(xy) = g(x)t(y)?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marL="800100" lvl="1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Suppose 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|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</a:rPr>
                          <m:t> </m:t>
                        </m:r>
                      </m:num>
                      <m:den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3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|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 can be rewritten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+|</m:t>
                        </m:r>
                        <m: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  <m:t>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, so two qubits are not entangeld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2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Suppose 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charset="0"/>
                            <a:cs typeface="Cambria Math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|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00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⟩+|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11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  <a:sym typeface="+mn-ea"/>
                          </a:rPr>
                          <m:t>⟩</m:t>
                        </m:r>
                        <m:r>
                          <a:rPr lang="en-US" altLang="zh-CN" sz="2400">
                            <a:latin typeface="Times New Roman Regular" panose="02020503050405090304" charset="0"/>
                            <a:cs typeface="Times New Roman Regular" panose="02020503050405090304" charset="0"/>
                          </a:rPr>
                          <m:t> 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charset="0"/>
                                <a:cs typeface="Cambria Math" charset="0"/>
                                <a:sym typeface="+mn-ea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i="1">
                  <a:latin typeface="Cambria Math" charset="0"/>
                  <a:cs typeface="Cambria Math" charset="0"/>
                  <a:sym typeface="+mn-ea"/>
                </a:endParaRPr>
              </a:p>
              <a:p>
                <a:pPr lvl="3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we can not write it like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cs typeface="Cambria Math" charset="0"/>
                        <a:sym typeface="+mn-ea"/>
                      </a:rPr>
                      <m:t>⊗</m:t>
                    </m:r>
                  </m:oMath>
                </a14:m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⟩, so two qubits are entangled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3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For this example, we have 50% of chance to get state 00 or 11 when measurement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3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Interestingly, if we get 0 from 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⟩, then we will certainly get 0 from 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⟩; if we get 1 from 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1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⟩, then we will certainly get 1 from |q</a:t>
                </a:r>
                <a:r>
                  <a:rPr lang="en-US" altLang="zh-CN" sz="2400" baseline="-250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2</a:t>
                </a:r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  <a:sym typeface="+mn-ea"/>
                  </a:rPr>
                  <a:t>⟩ and vice versa.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  <a:sym typeface="+mn-ea"/>
                </a:endParaRPr>
              </a:p>
              <a:p>
                <a:pPr lvl="3" indent="-342900"/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  <a:p>
                <a:pPr lvl="2" indent="-342900"/>
                <a:r>
                  <a:rPr lang="en-US" altLang="zh-CN" sz="2400">
                    <a:latin typeface="Times New Roman Regular" panose="02020503050405090304" charset="0"/>
                    <a:cs typeface="Times New Roman Regular" panose="02020503050405090304" charset="0"/>
                  </a:rPr>
                  <a:t>Entanglement can be used in quantum information theory, like quantum teleportation.</a:t>
                </a:r>
                <a:endParaRPr lang="en-US" altLang="zh-CN" sz="2400">
                  <a:latin typeface="Times New Roman Regular" panose="02020503050405090304" charset="0"/>
                  <a:cs typeface="Times New Roman Regular" panose="020205030504050903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" y="741680"/>
                <a:ext cx="11914505" cy="49504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741680"/>
            <a:ext cx="119145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Quantum circuit:</a:t>
            </a:r>
            <a:endParaRPr lang="en-US" altLang="zh-CN" sz="32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3200">
                <a:latin typeface="Times New Roman Regular" panose="02020503050405090304" charset="0"/>
                <a:cs typeface="Times New Roman Regular" panose="02020503050405090304" charset="0"/>
              </a:rPr>
              <a:t>	apply several operations on qubits</a:t>
            </a:r>
            <a:endParaRPr lang="en-US" altLang="zh-CN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/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1943735"/>
            <a:ext cx="9029700" cy="3924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5667</Words>
  <Application>WPS 演示</Application>
  <PresentationFormat>宽屏</PresentationFormat>
  <Paragraphs>251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方正书宋_GBK</vt:lpstr>
      <vt:lpstr>Wingdings</vt:lpstr>
      <vt:lpstr>Times New Roman Bold</vt:lpstr>
      <vt:lpstr>Times New Roman Regular</vt:lpstr>
      <vt:lpstr>Times New Roman Italic</vt:lpstr>
      <vt:lpstr>Times New Roman</vt:lpstr>
      <vt:lpstr>Cambria Math</vt:lpstr>
      <vt:lpstr>Kingsoft Math</vt:lpstr>
      <vt:lpstr>宋体</vt:lpstr>
      <vt:lpstr>Calibri</vt:lpstr>
      <vt:lpstr>Helvetica Neue</vt:lpstr>
      <vt:lpstr>微软雅黑</vt:lpstr>
      <vt:lpstr>汉仪旗黑</vt:lpstr>
      <vt:lpstr>Arial Unicode MS</vt:lpstr>
      <vt:lpstr>汉仪书宋二KW</vt:lpstr>
      <vt:lpstr>Calibri Light</vt:lpstr>
      <vt:lpstr>Apple Symbols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rjw</dc:creator>
  <cp:lastModifiedBy>rjw</cp:lastModifiedBy>
  <cp:revision>28</cp:revision>
  <dcterms:created xsi:type="dcterms:W3CDTF">2021-07-02T05:57:56Z</dcterms:created>
  <dcterms:modified xsi:type="dcterms:W3CDTF">2021-07-02T05:57:56Z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