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32"/>
  </p:notesMasterIdLst>
  <p:handoutMasterIdLst>
    <p:handoutMasterId r:id="rId33"/>
  </p:handoutMasterIdLst>
  <p:sldIdLst>
    <p:sldId id="4800" r:id="rId3"/>
    <p:sldId id="4764" r:id="rId4"/>
    <p:sldId id="4821" r:id="rId5"/>
    <p:sldId id="4816" r:id="rId6"/>
    <p:sldId id="4847" r:id="rId7"/>
    <p:sldId id="4822" r:id="rId8"/>
    <p:sldId id="4813" r:id="rId9"/>
    <p:sldId id="4825" r:id="rId10"/>
    <p:sldId id="4827" r:id="rId11"/>
    <p:sldId id="4817" r:id="rId12"/>
    <p:sldId id="4828" r:id="rId13"/>
    <p:sldId id="4829" r:id="rId14"/>
    <p:sldId id="4835" r:id="rId15"/>
    <p:sldId id="4836" r:id="rId16"/>
    <p:sldId id="4850" r:id="rId17"/>
    <p:sldId id="4833" r:id="rId18"/>
    <p:sldId id="4840" r:id="rId19"/>
    <p:sldId id="4830" r:id="rId20"/>
    <p:sldId id="4842" r:id="rId21"/>
    <p:sldId id="4843" r:id="rId22"/>
    <p:sldId id="4851" r:id="rId23"/>
    <p:sldId id="4852" r:id="rId24"/>
    <p:sldId id="4841" r:id="rId25"/>
    <p:sldId id="4844" r:id="rId26"/>
    <p:sldId id="4823" r:id="rId27"/>
    <p:sldId id="4814" r:id="rId28"/>
    <p:sldId id="4815" r:id="rId29"/>
    <p:sldId id="4845" r:id="rId30"/>
    <p:sldId id="4812" r:id="rId31"/>
  </p:sldIdLst>
  <p:sldSz cx="12858750" cy="7232650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9FAA"/>
    <a:srgbClr val="CECED0"/>
    <a:srgbClr val="FFFFFF"/>
    <a:srgbClr val="ECEAED"/>
    <a:srgbClr val="FBDBC6"/>
    <a:srgbClr val="FABAAE"/>
    <a:srgbClr val="ABCAC5"/>
    <a:srgbClr val="FAECDF"/>
    <a:srgbClr val="F9EDDF"/>
    <a:srgbClr val="67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 autoAdjust="0"/>
    <p:restoredTop sz="96327" autoAdjust="0"/>
  </p:normalViewPr>
  <p:slideViewPr>
    <p:cSldViewPr>
      <p:cViewPr varScale="1">
        <p:scale>
          <a:sx n="121" d="100"/>
          <a:sy n="121" d="100"/>
        </p:scale>
        <p:origin x="936" y="18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 everyone,  today, I’m going to talk about how to compute specifications(or summaries) for missing code.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4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7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0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AU" altLang="zh-CN" dirty="0"/>
              <a:t>When the static analysis is completed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AU" altLang="zh-CN" dirty="0"/>
              <a:t>str points to an empty set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27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points-to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starts,</a:t>
            </a:r>
            <a:r>
              <a:rPr lang="zh-CN" altLang="en-US" dirty="0"/>
              <a:t> </a:t>
            </a:r>
            <a:r>
              <a:rPr lang="en-AU" altLang="zh-CN" dirty="0"/>
              <a:t>During dynamic</a:t>
            </a:r>
            <a:r>
              <a:rPr lang="zh-CN" altLang="en-US" dirty="0"/>
              <a:t> </a:t>
            </a:r>
            <a:r>
              <a:rPr lang="en-US" altLang="zh-CN" dirty="0"/>
              <a:t>point-to</a:t>
            </a:r>
            <a:r>
              <a:rPr lang="en-AU" altLang="zh-CN" dirty="0"/>
              <a:t> analysis </a:t>
            </a:r>
            <a:r>
              <a:rPr lang="en-AU" altLang="zh-CN" dirty="0" err="1"/>
              <a:t>executio</a:t>
            </a:r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str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concrete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 err="1"/>
              <a:t>Strobj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represents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finds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counterexample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reports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13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 err="1"/>
              <a:t>anslysis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points-to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str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 err="1"/>
              <a:t>Strobj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AU" altLang="zh-CN" dirty="0"/>
              <a:t>This process continues until no new counterexample appears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66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 err="1"/>
              <a:t>anslysis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points-to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str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 err="1"/>
              <a:t>Strobj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AU" altLang="zh-CN" dirty="0"/>
              <a:t>This process continues until no new counterexample appears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finished,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counterexample,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 err="1"/>
              <a:t>correspoding</a:t>
            </a:r>
            <a:r>
              <a:rPr lang="zh-CN" altLang="en-US" dirty="0"/>
              <a:t> </a:t>
            </a:r>
            <a:r>
              <a:rPr lang="en-US" altLang="zh-CN" dirty="0"/>
              <a:t>specifications.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41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points-to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behaviours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domain-specific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behaviour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finally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domain-specific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specifications.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11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﻿Using increasingly sophisticated rounds of exploration, This</a:t>
            </a:r>
            <a:r>
              <a:rPr lang="zh-CN" altLang="en-US" dirty="0"/>
              <a:t> </a:t>
            </a:r>
            <a:r>
              <a:rPr lang="en-US" altLang="zh-CN" dirty="0"/>
              <a:t>approach generates inputs, provides these inputs to the component, and observes the resulting outputs to infer a model of the component’s behavior as a program in a domain-specific language.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6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9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﻿To guarantee soundness, static analyses often assume that all program source code can be </a:t>
            </a:r>
            <a:r>
              <a:rPr lang="en-AU" dirty="0" err="1">
                <a:latin typeface="Abadi" panose="020F0502020204030204" pitchFamily="34" charset="0"/>
                <a:cs typeface="Abadi" panose="020F0502020204030204" pitchFamily="34" charset="0"/>
              </a:rPr>
              <a:t>analyzed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.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However,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t</a:t>
            </a:r>
            <a:r>
              <a:rPr lang="en-AU" altLang="zh-CN" dirty="0">
                <a:latin typeface="Abadi" panose="020F0502020204030204" pitchFamily="34" charset="0"/>
                <a:cs typeface="Abadi" panose="020F0502020204030204" pitchFamily="34" charset="0"/>
              </a:rPr>
              <a:t>his assumption is somewhat flawed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,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because,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 err="1">
                <a:latin typeface="Abadi" panose="020F0502020204030204" pitchFamily="34" charset="0"/>
                <a:cs typeface="Abadi" panose="020F0502020204030204" pitchFamily="34" charset="0"/>
              </a:rPr>
              <a:t>nowdays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,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 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programs increasingly depend on large libraries and frameworks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whose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source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code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is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missing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or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difficult to </a:t>
            </a:r>
            <a:r>
              <a:rPr lang="en-AU" dirty="0" err="1">
                <a:latin typeface="Abadi" panose="020F0502020204030204" pitchFamily="34" charset="0"/>
                <a:cs typeface="Abadi" panose="020F0502020204030204" pitchFamily="34" charset="0"/>
              </a:rPr>
              <a:t>analyze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.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AU" altLang="zh-CN" dirty="0">
                <a:latin typeface="Abadi" panose="020F0502020204030204" pitchFamily="34" charset="0"/>
                <a:cs typeface="Abadi" panose="020F0502020204030204" pitchFamily="34" charset="0"/>
              </a:rPr>
              <a:t>﻿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Without</a:t>
            </a:r>
            <a:r>
              <a:rPr lang="en-AU" altLang="zh-CN" dirty="0">
                <a:latin typeface="Abadi" panose="020F0502020204030204" pitchFamily="34" charset="0"/>
                <a:cs typeface="Abadi" panose="020F0502020204030204" pitchFamily="34" charset="0"/>
              </a:rPr>
              <a:t> full source code, static analysis is difficult to give sound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Missing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code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(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Opaque code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)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, which is executable but whose source is unavailable or hard to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90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﻿The trace contains reads from and writes to the array</a:t>
            </a:r>
            <a:r>
              <a:rPr lang="zh-CN" altLang="en-US" dirty="0"/>
              <a:t> </a:t>
            </a:r>
            <a:r>
              <a:rPr lang="en-US" altLang="zh-CN" dirty="0"/>
              <a:t>parameter arg0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44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﻿When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abstract each trace to a trace skeleton,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summarize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AU" altLang="zh-CN" dirty="0"/>
              <a:t>﻿the structure of the computation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60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﻿When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abstract each trace to a trace skeleton,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summarize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AU" altLang="zh-CN" dirty="0"/>
              <a:t>﻿the structure of the computation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49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 err="1"/>
              <a:t>skeleten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traces</a:t>
            </a:r>
            <a:r>
              <a:rPr lang="zh-CN" altLang="en-US" dirty="0"/>
              <a:t> </a:t>
            </a:r>
            <a:r>
              <a:rPr lang="en-US" altLang="zh-CN" dirty="0"/>
              <a:t>best,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specifications.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32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58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72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performing any other analysis, such as alias analysis, Taint analysis, we need to construct the PAG of the program.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50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32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attracts me most is the third method, which I think is more suitable for generating SVF specifications However, the third method is still in the exploratory stage. If this method is really feasible, I will further elaborate this method in the following talk.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95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That's all I'm going to talk about today, thank you.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0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AU" altLang="zh-CN" dirty="0"/>
              <a:t>in the code on the right</a:t>
            </a:r>
            <a:r>
              <a:rPr lang="zh-CN" altLang="en-US" dirty="0"/>
              <a:t>，</a:t>
            </a:r>
            <a:r>
              <a:rPr lang="en-AU" altLang="zh-CN" dirty="0"/>
              <a:t>The main() function calls many library functions, such as </a:t>
            </a:r>
            <a:r>
              <a:rPr lang="en-AU" altLang="zh-CN" dirty="0" err="1"/>
              <a:t>mkStr</a:t>
            </a:r>
            <a:r>
              <a:rPr lang="en-AU" altLang="zh-CN" dirty="0"/>
              <a:t>(), </a:t>
            </a:r>
            <a:r>
              <a:rPr lang="en-AU" altLang="zh-CN" dirty="0" err="1"/>
              <a:t>list.get</a:t>
            </a:r>
            <a:r>
              <a:rPr lang="en-AU" altLang="zh-CN" dirty="0"/>
              <a:t>(), </a:t>
            </a:r>
            <a:r>
              <a:rPr lang="en-AU" altLang="zh-CN" dirty="0" err="1"/>
              <a:t>list.add</a:t>
            </a:r>
            <a:r>
              <a:rPr lang="en-AU" altLang="zh-CN" dirty="0"/>
              <a:t>(), etc.</a:t>
            </a:r>
            <a:r>
              <a:rPr lang="zh-CN" altLang="en-US" dirty="0"/>
              <a:t>，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sz="1400" dirty="0">
                <a:latin typeface="Abadi" panose="020B0604020104020204" pitchFamily="34" charset="0"/>
                <a:cs typeface="Baloo 2" panose="03080502040302020200" pitchFamily="66" charset="77"/>
              </a:rPr>
              <a:t>W</a:t>
            </a:r>
            <a:r>
              <a:rPr lang="en-US" sz="1400" dirty="0">
                <a:latin typeface="Abadi" panose="020B0604020104020204" pitchFamily="34" charset="0"/>
                <a:cs typeface="Baloo 2" panose="03080502040302020200" pitchFamily="66" charset="77"/>
              </a:rPr>
              <a:t>hether this program leaks the return value of </a:t>
            </a:r>
            <a:r>
              <a:rPr lang="en-US" sz="14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mkStr</a:t>
            </a:r>
            <a:r>
              <a:rPr lang="en-US" sz="1400" dirty="0">
                <a:latin typeface="Abadi" panose="020B0604020104020204" pitchFamily="34" charset="0"/>
                <a:cs typeface="Baloo 2" panose="03080502040302020200" pitchFamily="66" charset="77"/>
              </a:rPr>
              <a:t> to the Internet via a call to </a:t>
            </a:r>
            <a:r>
              <a:rPr lang="en-US" sz="14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sendHttp</a:t>
            </a:r>
            <a:r>
              <a:rPr lang="zh-CN" altLang="en-US" sz="1400" dirty="0">
                <a:solidFill>
                  <a:srgbClr val="FF000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 </a:t>
            </a:r>
            <a:r>
              <a:rPr lang="en-US" altLang="zh-CN" sz="1400" dirty="0">
                <a:latin typeface="Abadi" panose="020B0604020104020204" pitchFamily="34" charset="0"/>
                <a:cs typeface="Baloo 2" panose="03080502040302020200" pitchFamily="66" charset="77"/>
              </a:rPr>
              <a:t>?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available,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function()</a:t>
            </a:r>
            <a:r>
              <a:rPr lang="zh-CN" altLang="en-US" dirty="0"/>
              <a:t>，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 </a:t>
            </a:r>
            <a:r>
              <a:rPr lang="en-US" altLang="zh-CN" dirty="0"/>
              <a:t>“str”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datacopy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aliased.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4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available,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function()</a:t>
            </a:r>
            <a:r>
              <a:rPr lang="zh-CN" altLang="en-US" dirty="0"/>
              <a:t>，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 </a:t>
            </a:r>
            <a:r>
              <a:rPr lang="en-US" altLang="zh-CN" dirty="0"/>
              <a:t>“str”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datacopy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aliased.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2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missing,</a:t>
            </a:r>
            <a:r>
              <a:rPr lang="zh-CN" altLang="en-US" dirty="0"/>
              <a:t> </a:t>
            </a:r>
            <a:r>
              <a:rPr lang="en-US" altLang="zh-CN" dirty="0"/>
              <a:t>we will not know the relationship between the variable str and </a:t>
            </a:r>
            <a:r>
              <a:rPr lang="en-US" altLang="zh-CN" dirty="0" err="1"/>
              <a:t>datacopy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9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unsound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conservative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sz="1400" dirty="0"/>
              <a:t>on what those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code</a:t>
            </a:r>
            <a:r>
              <a:rPr lang="en-US" sz="1400" dirty="0"/>
              <a:t> might do.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first</a:t>
            </a:r>
            <a:r>
              <a:rPr lang="zh-CN" altLang="en-US" sz="1400" dirty="0"/>
              <a:t> </a:t>
            </a:r>
            <a:r>
              <a:rPr lang="en-US" altLang="zh-CN" sz="1400" dirty="0"/>
              <a:t>approaches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make</a:t>
            </a:r>
            <a:r>
              <a:rPr lang="zh-CN" altLang="en-US" sz="1400" dirty="0"/>
              <a:t> </a:t>
            </a:r>
            <a:r>
              <a:rPr lang="en-US" altLang="zh-CN" sz="1400" dirty="0"/>
              <a:t>optimistic</a:t>
            </a:r>
            <a:r>
              <a:rPr lang="zh-CN" altLang="en-US" sz="1400" dirty="0"/>
              <a:t> </a:t>
            </a:r>
            <a:r>
              <a:rPr lang="en-US" altLang="zh-CN" sz="1400" dirty="0"/>
              <a:t>assumptions,</a:t>
            </a:r>
            <a:r>
              <a:rPr lang="zh-CN" altLang="en-US" sz="1400" dirty="0"/>
              <a:t> </a:t>
            </a:r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assumes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no</a:t>
            </a:r>
            <a:r>
              <a:rPr lang="zh-CN" altLang="en-US" sz="1400" dirty="0"/>
              <a:t> </a:t>
            </a:r>
            <a:r>
              <a:rPr lang="en-US" altLang="zh-CN" sz="1400" dirty="0"/>
              <a:t>operations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code.</a:t>
            </a:r>
            <a:r>
              <a:rPr lang="zh-CN" altLang="en-US" sz="1400" dirty="0"/>
              <a:t> </a:t>
            </a:r>
            <a:r>
              <a:rPr lang="en-US" altLang="zh-CN" sz="1400" dirty="0"/>
              <a:t>However,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assumption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unsound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AU" altLang="zh-CN" sz="1400" dirty="0"/>
              <a:t>yields many false negatives</a:t>
            </a:r>
            <a:r>
              <a:rPr lang="en-US" altLang="zh-CN" sz="1400" dirty="0"/>
              <a:t>.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second</a:t>
            </a:r>
            <a:r>
              <a:rPr lang="zh-CN" altLang="en-US" sz="1400" dirty="0"/>
              <a:t> </a:t>
            </a:r>
            <a:r>
              <a:rPr lang="en-US" altLang="zh-CN" sz="1400" dirty="0"/>
              <a:t>assumptions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make</a:t>
            </a:r>
            <a:r>
              <a:rPr lang="zh-CN" alt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pessimistic assumptions</a:t>
            </a:r>
            <a:r>
              <a:rPr lang="en-US" altLang="zh-CN" sz="1400" dirty="0">
                <a:solidFill>
                  <a:srgbClr val="0070C0"/>
                </a:solidFill>
              </a:rPr>
              <a:t>,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it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assumes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that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missing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code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can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do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anything,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but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this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assumption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is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grossly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imprecise,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and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can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yield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many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false</a:t>
            </a:r>
            <a:r>
              <a:rPr lang="zh-CN" altLang="en-US" sz="1400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positives.</a:t>
            </a:r>
            <a:endParaRPr 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0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/>
              <a:t>The</a:t>
            </a:r>
            <a:r>
              <a:rPr lang="en-US" sz="1400" dirty="0"/>
              <a:t> </a:t>
            </a:r>
            <a:r>
              <a:rPr lang="en-US" altLang="zh-CN" sz="1400" dirty="0"/>
              <a:t>third</a:t>
            </a:r>
            <a:r>
              <a:rPr lang="zh-CN" altLang="en-US" sz="1400" dirty="0"/>
              <a:t> </a:t>
            </a:r>
            <a:r>
              <a:rPr lang="en-US" sz="1400" dirty="0"/>
              <a:t>approach to address these problems is to manually write ﻿</a:t>
            </a:r>
            <a:r>
              <a:rPr lang="en-US" sz="1800" dirty="0">
                <a:solidFill>
                  <a:srgbClr val="FF0000"/>
                </a:solidFill>
              </a:rPr>
              <a:t>specifications</a:t>
            </a:r>
            <a:r>
              <a:rPr lang="en-US" sz="1400" dirty="0"/>
              <a:t> (also known as </a:t>
            </a:r>
            <a:r>
              <a:rPr lang="en-US" altLang="zh-CN" sz="1400" dirty="0"/>
              <a:t>summaries,</a:t>
            </a:r>
            <a:r>
              <a:rPr lang="zh-CN" altLang="en-US" sz="1400" dirty="0"/>
              <a:t> </a:t>
            </a:r>
            <a:r>
              <a:rPr lang="en-US" sz="1400" dirty="0"/>
              <a:t>models,</a:t>
            </a:r>
            <a:r>
              <a:rPr lang="zh-CN" altLang="en-US" sz="1400" dirty="0"/>
              <a:t> </a:t>
            </a:r>
            <a:r>
              <a:rPr lang="en-US" sz="1400" dirty="0"/>
              <a:t>annotations, or stubs) ﻿that summarize missing code</a:t>
            </a:r>
            <a:r>
              <a:rPr lang="en-US" altLang="zh-CN" sz="1400" dirty="0"/>
              <a:t>.</a:t>
            </a:r>
            <a:r>
              <a:rPr lang="zh-CN" altLang="en-US" sz="1400" dirty="0"/>
              <a:t> </a:t>
            </a:r>
            <a:r>
              <a:rPr lang="en-AU" altLang="zh-CN" sz="1400" dirty="0"/>
              <a:t>﻿This approach is very flexible, since specifications can be used to model arbitrary missing code</a:t>
            </a:r>
            <a:r>
              <a:rPr lang="en-US" altLang="zh-CN" sz="1400" dirty="0"/>
              <a:t>.</a:t>
            </a:r>
            <a:r>
              <a:rPr lang="zh-CN" altLang="en-US" sz="1400" dirty="0"/>
              <a:t> </a:t>
            </a:r>
            <a:r>
              <a:rPr lang="en-US" altLang="zh-CN" sz="1400" dirty="0"/>
              <a:t>Although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third</a:t>
            </a:r>
            <a:r>
              <a:rPr lang="zh-CN" altLang="en-US" sz="1400" dirty="0"/>
              <a:t> </a:t>
            </a:r>
            <a:r>
              <a:rPr lang="en-US" altLang="zh-CN" sz="1400" dirty="0"/>
              <a:t>approach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very</a:t>
            </a:r>
            <a:r>
              <a:rPr lang="zh-CN" altLang="en-US" sz="1400" dirty="0"/>
              <a:t> </a:t>
            </a:r>
            <a:r>
              <a:rPr lang="en-US" altLang="zh-CN" sz="1400" dirty="0"/>
              <a:t>useful,</a:t>
            </a:r>
            <a:r>
              <a:rPr lang="zh-CN" altLang="en-US" sz="1400" dirty="0"/>
              <a:t> </a:t>
            </a:r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also</a:t>
            </a:r>
            <a:r>
              <a:rPr lang="zh-CN" altLang="en-US" sz="1400" dirty="0"/>
              <a:t> </a:t>
            </a:r>
            <a:r>
              <a:rPr lang="en-US" altLang="zh-CN" sz="1400" dirty="0"/>
              <a:t>has</a:t>
            </a:r>
            <a:r>
              <a:rPr lang="zh-CN" altLang="en-US" sz="1400" dirty="0"/>
              <a:t> </a:t>
            </a:r>
            <a:r>
              <a:rPr lang="en-US" altLang="zh-CN" sz="1400" dirty="0"/>
              <a:t>obvious</a:t>
            </a:r>
            <a:r>
              <a:rPr lang="zh-CN" altLang="en-US" sz="1400" dirty="0"/>
              <a:t> </a:t>
            </a:r>
            <a:r>
              <a:rPr lang="en-US" altLang="zh-CN" sz="1400" dirty="0"/>
              <a:t>Limitations: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first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AU" altLang="zh-CN" sz="1400" dirty="0"/>
              <a:t>﻿</a:t>
            </a:r>
            <a:r>
              <a:rPr lang="en-US" altLang="zh-CN" sz="1400" dirty="0"/>
              <a:t>H</a:t>
            </a:r>
            <a:r>
              <a:rPr lang="en-AU" altLang="zh-CN" sz="1400" dirty="0" err="1"/>
              <a:t>andwritten</a:t>
            </a:r>
            <a:r>
              <a:rPr lang="en-AU" altLang="zh-CN" sz="1400" dirty="0"/>
              <a:t> specifications can be </a:t>
            </a:r>
            <a:r>
              <a:rPr lang="en-AU" altLang="zh-CN" sz="1400" dirty="0">
                <a:solidFill>
                  <a:srgbClr val="FF0000"/>
                </a:solidFill>
              </a:rPr>
              <a:t>error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en-AU" altLang="zh-CN" sz="1400" dirty="0">
                <a:solidFill>
                  <a:srgbClr val="FF0000"/>
                </a:solidFill>
              </a:rPr>
              <a:t>prone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AU" altLang="zh-CN" sz="1400" dirty="0"/>
              <a:t>The person</a:t>
            </a:r>
            <a:r>
              <a:rPr lang="zh-CN" altLang="en-US" sz="1400" dirty="0"/>
              <a:t> </a:t>
            </a:r>
            <a:r>
              <a:rPr lang="en-US" altLang="zh-CN" sz="1400" dirty="0"/>
              <a:t>who</a:t>
            </a:r>
            <a:r>
              <a:rPr lang="en-AU" altLang="zh-CN" sz="1400" dirty="0"/>
              <a:t> writ</a:t>
            </a:r>
            <a:r>
              <a:rPr lang="en-US" altLang="zh-CN" sz="1400" dirty="0"/>
              <a:t>es</a:t>
            </a:r>
            <a:r>
              <a:rPr lang="en-AU" altLang="zh-CN" sz="1400" dirty="0"/>
              <a:t> the specification must be very familiar with missing code and must be updated whenever the missing code changes</a:t>
            </a:r>
            <a:r>
              <a:rPr lang="en-US" altLang="zh-CN" sz="1400" dirty="0"/>
              <a:t>.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second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﻿﻿Specifications are costly to write, since hundreds</a:t>
            </a:r>
            <a:r>
              <a:rPr lang="zh-CN" altLang="en-US" sz="1400" dirty="0"/>
              <a:t> </a:t>
            </a:r>
            <a:r>
              <a:rPr lang="en-US" altLang="zh-CN" sz="1400" dirty="0"/>
              <a:t>or thousands of specifications may be needed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library</a:t>
            </a:r>
            <a:r>
              <a:rPr lang="zh-CN" altLang="en-US" sz="1400" dirty="0"/>
              <a:t>  </a:t>
            </a:r>
            <a:r>
              <a:rPr lang="en-US" altLang="zh-CN" sz="1400" dirty="0"/>
              <a:t>or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framework.</a:t>
            </a:r>
            <a:endParaRPr lang="en-US" sz="14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1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today my talk mainly focuses on how to automatically infer specifications.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5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F5AA-4FE5-E24F-A168-F1F4827676FA}" type="datetime1">
              <a:rPr lang="en-AU" altLang="zh-CN" smtClean="0"/>
              <a:t>12/8/2022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27C3-E38C-8344-882D-70C53FF1587D}" type="datetime1">
              <a:rPr lang="en-AU" altLang="zh-CN" smtClean="0"/>
              <a:t>12/8/2022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2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16C3-6EA5-164E-BF87-579278725E31}" type="datetime1">
              <a:rPr lang="en-AU" altLang="zh-CN" smtClean="0"/>
              <a:t>12/8/2022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6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7CA-A024-0347-8668-CE82FF693F7B}" type="datetime1">
              <a:rPr lang="en-AU" altLang="zh-CN" smtClean="0"/>
              <a:t>12/8/2022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6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D742-A0FA-3C4D-8BDF-A31F324AB7DC}" type="datetime1">
              <a:rPr lang="en-AU" altLang="zh-CN" smtClean="0"/>
              <a:t>12/8/2022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8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B4D7-952E-D44E-BE5E-D00803B9FD8B}" type="datetime1">
              <a:rPr lang="en-AU" altLang="zh-CN" smtClean="0"/>
              <a:t>12/8/2022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2791" y="71142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8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8B3-B1A4-8245-A6D3-D13BF0A5F5B2}" type="datetime1">
              <a:rPr lang="en-AU" altLang="zh-CN" smtClean="0"/>
              <a:t>12/8/2022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9B6BA804-B731-A449-B8A6-2AE06A860E40}" type="datetime1">
              <a:rPr lang="en-AU" altLang="zh-CN" sz="2300" smtClean="0">
                <a:solidFill>
                  <a:prstClr val="black"/>
                </a:solidFill>
                <a:latin typeface="Calibri"/>
                <a:ea typeface="宋体"/>
              </a:rPr>
              <a:t>12/8/2022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310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4D2104FC-C217-D142-9A1C-2767D68E5EE5}" type="datetime1">
              <a:rPr lang="en-AU" altLang="zh-CN" sz="2300" smtClean="0">
                <a:solidFill>
                  <a:prstClr val="black"/>
                </a:solidFill>
                <a:latin typeface="Calibri"/>
                <a:ea typeface="宋体"/>
              </a:rPr>
              <a:t>12/8/2022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5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B8D9-1FAC-7F47-B4DF-58781C858714}" type="datetime1">
              <a:rPr lang="en-AU" altLang="zh-CN" smtClean="0"/>
              <a:t>12/8/2022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043E015-D426-482A-B4AB-2D5BBF0A7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3" y="307921"/>
            <a:ext cx="1834562" cy="7773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ADD938F-6F8B-4553-B9E1-D618BDF0C2EC}"/>
              </a:ext>
            </a:extLst>
          </p:cNvPr>
          <p:cNvSpPr txBox="1">
            <a:spLocks/>
          </p:cNvSpPr>
          <p:nvPr/>
        </p:nvSpPr>
        <p:spPr>
          <a:xfrm>
            <a:off x="952028" y="2020408"/>
            <a:ext cx="10513167" cy="14857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Computing</a:t>
            </a:r>
            <a:r>
              <a:rPr lang="zh-CN" altLang="en-US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Specifications</a:t>
            </a:r>
            <a:r>
              <a:rPr lang="zh-CN" altLang="en-US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for</a:t>
            </a:r>
            <a:r>
              <a:rPr lang="zh-CN" altLang="en-US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Missing</a:t>
            </a:r>
            <a:r>
              <a:rPr lang="zh-CN" altLang="en-US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Code</a:t>
            </a:r>
            <a:r>
              <a:rPr lang="zh-CN" altLang="en-US" b="1" dirty="0">
                <a:solidFill>
                  <a:prstClr val="black"/>
                </a:solidFill>
                <a:latin typeface="NimbusSanL-Regu"/>
                <a:ea typeface="隶书" panose="02010509060101010101" pitchFamily="49" charset="-122"/>
              </a:rPr>
              <a:t> </a:t>
            </a:r>
            <a:endParaRPr lang="zh-CN" altLang="en-US" sz="4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6A5E5DB-259F-4151-97A1-710FF1D2B2CB}"/>
              </a:ext>
            </a:extLst>
          </p:cNvPr>
          <p:cNvSpPr txBox="1">
            <a:spLocks/>
          </p:cNvSpPr>
          <p:nvPr/>
        </p:nvSpPr>
        <p:spPr>
          <a:xfrm>
            <a:off x="1507510" y="3904357"/>
            <a:ext cx="9144000" cy="1655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1"/>
                </a:solidFill>
              </a:rPr>
              <a:t>Shuangxiang Kan,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  <a:r>
              <a:rPr lang="zh-CN" altLang="en-US" dirty="0"/>
              <a:t> </a:t>
            </a:r>
            <a:r>
              <a:rPr lang="en-US" altLang="zh-CN" dirty="0"/>
              <a:t>Sydney</a:t>
            </a:r>
            <a:r>
              <a:rPr lang="zh-CN" altLang="en-US" dirty="0"/>
              <a:t> </a:t>
            </a:r>
            <a:r>
              <a:rPr lang="en-US" altLang="zh-CN" dirty="0"/>
              <a:t>(UTS)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1"/>
                </a:solidFill>
              </a:rPr>
              <a:t>12/8/2022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086493C5-445D-94CB-CE66-F9DCFACFC5B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 / 29</a:t>
            </a:r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E3768EFE-E6F3-947E-1D4B-E63EFF4DAF2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23A76D2C-3B5D-9F68-2B8A-4F5A35009F2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83B8D627-8AEA-1553-EF4A-B8F36DA0893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4CE798DC-CAF2-621D-36A5-B0B138822EA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AE31BAFA-F790-D596-B487-D3B68CCC418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6" name="page_footer">
            <a:extLst>
              <a:ext uri="{FF2B5EF4-FFF2-40B4-BE49-F238E27FC236}">
                <a16:creationId xmlns:a16="http://schemas.microsoft.com/office/drawing/2014/main" id="{8344D619-B940-1A1F-081C-A4C0DC174EC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7" name="page_footer">
            <a:extLst>
              <a:ext uri="{FF2B5EF4-FFF2-40B4-BE49-F238E27FC236}">
                <a16:creationId xmlns:a16="http://schemas.microsoft.com/office/drawing/2014/main" id="{A80D6A5D-2498-9ACE-C351-6F33E4CB9A4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8088E76B-BA6B-FCE2-FC94-EEFB91A59ED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page_footer">
            <a:extLst>
              <a:ext uri="{FF2B5EF4-FFF2-40B4-BE49-F238E27FC236}">
                <a16:creationId xmlns:a16="http://schemas.microsoft.com/office/drawing/2014/main" id="{0CFF8EA2-2BF3-C258-05E1-122F287E54B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10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9731-5801-A82B-D386-A3CB0BA30AB2}"/>
              </a:ext>
            </a:extLst>
          </p:cNvPr>
          <p:cNvSpPr txBox="1"/>
          <p:nvPr/>
        </p:nvSpPr>
        <p:spPr>
          <a:xfrm>
            <a:off x="812751" y="1456007"/>
            <a:ext cx="106571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automatically</a:t>
            </a:r>
            <a:r>
              <a:rPr lang="zh-CN" altLang="en-US" sz="2400" dirty="0"/>
              <a:t> </a:t>
            </a:r>
            <a:r>
              <a:rPr lang="en-US" altLang="zh-CN" sz="2400" dirty="0"/>
              <a:t>infer</a:t>
            </a:r>
            <a:r>
              <a:rPr lang="zh-CN" altLang="en-US" sz="2400" dirty="0"/>
              <a:t> </a:t>
            </a:r>
            <a:r>
              <a:rPr lang="en-US" altLang="zh-CN" sz="2400" dirty="0"/>
              <a:t>specifications</a:t>
            </a:r>
            <a:r>
              <a:rPr lang="zh-CN" altLang="en-US" sz="2400" dirty="0"/>
              <a:t> </a:t>
            </a:r>
            <a:r>
              <a:rPr lang="en-US" altLang="zh-CN" sz="2400" dirty="0"/>
              <a:t>without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r>
              <a:rPr lang="zh-CN" altLang="en-US" sz="2400" dirty="0"/>
              <a:t> </a:t>
            </a:r>
            <a:r>
              <a:rPr lang="en-US" altLang="zh-CN" sz="2400" dirty="0"/>
              <a:t>code?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Combining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en-US" sz="2400" dirty="0"/>
              <a:t> ﻿dynamic points-to analysis and</a:t>
            </a:r>
            <a:r>
              <a:rPr lang="zh-CN" altLang="en-US" sz="2400" dirty="0"/>
              <a:t> </a:t>
            </a:r>
            <a:r>
              <a:rPr lang="en-US" altLang="zh-CN" sz="2400" dirty="0"/>
              <a:t>static</a:t>
            </a:r>
            <a:r>
              <a:rPr lang="zh-CN" altLang="en-US" sz="2400" dirty="0"/>
              <a:t> </a:t>
            </a:r>
            <a:r>
              <a:rPr lang="en-US" altLang="zh-CN" sz="2400" dirty="0"/>
              <a:t>analysis.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﻿Inferring specifications</a:t>
            </a:r>
            <a:r>
              <a:rPr lang="zh-CN" altLang="en-US" sz="2400" dirty="0"/>
              <a:t> </a:t>
            </a:r>
            <a:r>
              <a:rPr lang="en-US" altLang="zh-CN" sz="2400" dirty="0"/>
              <a:t>via</a:t>
            </a:r>
            <a:r>
              <a:rPr lang="zh-CN" altLang="en-US" sz="2400" dirty="0"/>
              <a:t> </a:t>
            </a:r>
            <a:r>
              <a:rPr lang="en-US" altLang="zh-CN" sz="2400" dirty="0"/>
              <a:t>the client-observable behavior of software components. 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﻿Intercepting memory accesses from the 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 to client objects and uses this information to infer specifications.</a:t>
            </a:r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20899D32-06CA-5A65-A175-F73B8CA58A1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F750C611-5FD6-EF7F-0755-0354A01E9B5B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page_footer">
            <a:extLst>
              <a:ext uri="{FF2B5EF4-FFF2-40B4-BE49-F238E27FC236}">
                <a16:creationId xmlns:a16="http://schemas.microsoft.com/office/drawing/2014/main" id="{99A605E2-FAB3-7C5D-F21A-93788B6A7DA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8F8105AF-B02D-7B74-A60B-45CA14FC1D7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3C732CE1-9049-CE46-D5F5-437428EFE35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40D2BDA9-4A64-A5A2-3BDD-EDAD61CF8BA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2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11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79BF7-D128-58DF-C983-83AB66C84F23}"/>
              </a:ext>
            </a:extLst>
          </p:cNvPr>
          <p:cNvSpPr txBox="1"/>
          <p:nvPr/>
        </p:nvSpPr>
        <p:spPr>
          <a:xfrm>
            <a:off x="1244798" y="2616701"/>
            <a:ext cx="99371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Given a program, </a:t>
            </a:r>
            <a:r>
              <a:rPr lang="en-US" altLang="zh-CN" sz="2400" dirty="0"/>
              <a:t>the</a:t>
            </a:r>
            <a:r>
              <a:rPr lang="en-US" sz="2400" dirty="0"/>
              <a:t> system first runs the static points-to analysis that optimistically assumes missing code is empty.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 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system instruments the program to detect counterexamples to the optimistic assumptions – i.e., missing points-to edges that occur during an execution but are missing from the (optimistic) static analysis. </a:t>
            </a:r>
          </a:p>
          <a:p>
            <a:endParaRPr lang="en-US" sz="2400" dirty="0"/>
          </a:p>
          <a:p>
            <a:r>
              <a:rPr lang="en-US" sz="2400" dirty="0"/>
              <a:t>﻿</a:t>
            </a:r>
            <a:r>
              <a:rPr lang="en-US" altLang="zh-CN" sz="2400" dirty="0"/>
              <a:t>3.</a:t>
            </a:r>
            <a:r>
              <a:rPr lang="zh-CN" altLang="en-US" sz="2400" dirty="0"/>
              <a:t>   </a:t>
            </a:r>
            <a:r>
              <a:rPr lang="en-US" altLang="zh-CN" sz="2400" dirty="0"/>
              <a:t>R</a:t>
            </a:r>
            <a:r>
              <a:rPr lang="en-US" sz="2400" dirty="0"/>
              <a:t>ecomput</a:t>
            </a:r>
            <a:r>
              <a:rPr lang="en-US" altLang="zh-CN" sz="2400" dirty="0"/>
              <a:t>ing</a:t>
            </a:r>
            <a:r>
              <a:rPr lang="en-US" sz="2400" dirty="0"/>
              <a:t> the static analysis to account for this new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668735" y="816066"/>
            <a:ext cx="885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Combining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en-US" sz="2800" dirty="0"/>
              <a:t> ﻿dynamic points-to analysis and</a:t>
            </a:r>
            <a:r>
              <a:rPr lang="zh-CN" altLang="en-US" sz="2800" dirty="0"/>
              <a:t> </a:t>
            </a:r>
            <a:r>
              <a:rPr lang="en-US" altLang="zh-CN" sz="2800" dirty="0"/>
              <a:t>static</a:t>
            </a:r>
            <a:r>
              <a:rPr lang="zh-CN" altLang="en-US" sz="2800" dirty="0"/>
              <a:t> </a:t>
            </a:r>
            <a:r>
              <a:rPr lang="en-US" altLang="zh-CN" sz="2800" dirty="0"/>
              <a:t>analysis.</a:t>
            </a:r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F22E194F-8137-64AC-7EAF-2BB8E585345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A1542-DF56-A69F-5A4E-1D8665E04E65}"/>
              </a:ext>
            </a:extLst>
          </p:cNvPr>
          <p:cNvSpPr txBox="1"/>
          <p:nvPr/>
        </p:nvSpPr>
        <p:spPr>
          <a:xfrm>
            <a:off x="708712" y="1744117"/>
            <a:ext cx="1674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Procedures:</a:t>
            </a:r>
            <a:endParaRPr lang="en-US" sz="2400" dirty="0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1B13C18C-2D91-CA8B-CA45-CF67B64488D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86E3CA7F-C2BE-628E-0BCB-C6FFE87E40A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15099C5F-4128-4F95-37A0-5464797732E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EADDB6A9-8C57-F3ED-CF11-462D22E2F0E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0875AFC1-D5A7-EB86-CC1F-790C6A8A7AD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4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12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668735" y="816066"/>
            <a:ext cx="885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Combining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en-US" sz="2800" dirty="0"/>
              <a:t> ﻿dynamic points-to analysis and</a:t>
            </a:r>
            <a:r>
              <a:rPr lang="zh-CN" altLang="en-US" sz="2800" dirty="0"/>
              <a:t> </a:t>
            </a:r>
            <a:r>
              <a:rPr lang="en-US" altLang="zh-CN" sz="2800" dirty="0"/>
              <a:t>static</a:t>
            </a:r>
            <a:r>
              <a:rPr lang="zh-CN" altLang="en-US" sz="2800" dirty="0"/>
              <a:t> </a:t>
            </a:r>
            <a:r>
              <a:rPr lang="en-US" altLang="zh-CN" sz="2800" dirty="0"/>
              <a:t>analysis.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1FEC-2139-92C8-8636-3CE81ECA19F7}"/>
              </a:ext>
            </a:extLst>
          </p:cNvPr>
          <p:cNvSpPr txBox="1"/>
          <p:nvPr/>
        </p:nvSpPr>
        <p:spPr>
          <a:xfrm>
            <a:off x="6045717" y="1847262"/>
            <a:ext cx="64323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void main() // program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string str = </a:t>
            </a:r>
            <a:r>
              <a:rPr lang="en-AU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mkStr()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 list = new List(); 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list.add(str);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6.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Object data = list.get(0);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7.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if (randBool())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8.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9.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Object dataCopy = data;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10.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sendHttp(dataCopy)</a:t>
            </a:r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;</a:t>
            </a:r>
            <a:endParaRPr lang="en-AU" b="0" dirty="0">
              <a:solidFill>
                <a:srgbClr val="A79FA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11.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12.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8B416-7E2B-14AE-646D-208EA2E40060}"/>
              </a:ext>
            </a:extLst>
          </p:cNvPr>
          <p:cNvSpPr txBox="1"/>
          <p:nvPr/>
        </p:nvSpPr>
        <p:spPr>
          <a:xfrm>
            <a:off x="956767" y="2032149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analysis:</a:t>
            </a:r>
          </a:p>
          <a:p>
            <a:endParaRPr lang="en-US" dirty="0"/>
          </a:p>
          <a:p>
            <a:r>
              <a:rPr lang="en-US" altLang="zh-CN" dirty="0"/>
              <a:t>str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{}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B68CFB6E-25E9-77D9-232B-6F53EC6AAAEB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1CE6F5EF-41A8-3072-CE5D-F0A9D1DB7E5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01223A05-3D98-9231-D978-322920F4D01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6D7982EF-774B-4352-8F4A-D39CCDAFB31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F755D605-C3DB-5A7E-4F7A-0F90F81F537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FC65DF90-A28C-ED54-B498-B2A5B4186238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13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668735" y="816066"/>
            <a:ext cx="885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Combining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en-US" sz="2800" dirty="0"/>
              <a:t> ﻿dynamic points-to analysis and</a:t>
            </a:r>
            <a:r>
              <a:rPr lang="zh-CN" altLang="en-US" sz="2800" dirty="0"/>
              <a:t> </a:t>
            </a:r>
            <a:r>
              <a:rPr lang="en-US" altLang="zh-CN" sz="2800" dirty="0"/>
              <a:t>static</a:t>
            </a:r>
            <a:r>
              <a:rPr lang="zh-CN" altLang="en-US" sz="2800" dirty="0"/>
              <a:t> </a:t>
            </a:r>
            <a:r>
              <a:rPr lang="en-US" altLang="zh-CN" sz="2800" dirty="0"/>
              <a:t>analysis.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1FEC-2139-92C8-8636-3CE81ECA19F7}"/>
              </a:ext>
            </a:extLst>
          </p:cNvPr>
          <p:cNvSpPr txBox="1"/>
          <p:nvPr/>
        </p:nvSpPr>
        <p:spPr>
          <a:xfrm>
            <a:off x="6045717" y="1847262"/>
            <a:ext cx="64323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void main() // program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string str = </a:t>
            </a:r>
            <a:r>
              <a:rPr lang="en-AU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mkStr()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 list = new List(); 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list.add(str);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6.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Object data = list.get(0);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7.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if (randBool())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8.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9.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Object dataCopy = data;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10.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sendHttp(dataCopy)</a:t>
            </a:r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;</a:t>
            </a:r>
            <a:endParaRPr lang="en-AU" b="0" dirty="0">
              <a:solidFill>
                <a:srgbClr val="A79FA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11.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12.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8B416-7E2B-14AE-646D-208EA2E40060}"/>
              </a:ext>
            </a:extLst>
          </p:cNvPr>
          <p:cNvSpPr txBox="1"/>
          <p:nvPr/>
        </p:nvSpPr>
        <p:spPr>
          <a:xfrm>
            <a:off x="956767" y="2032149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analysis:</a:t>
            </a:r>
          </a:p>
          <a:p>
            <a:endParaRPr lang="en-US" dirty="0"/>
          </a:p>
          <a:p>
            <a:r>
              <a:rPr lang="en-US" altLang="zh-CN" dirty="0"/>
              <a:t>str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{}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/>
              <a:t>D</a:t>
            </a:r>
            <a:r>
              <a:rPr lang="en-US" dirty="0"/>
              <a:t>ynamic points-to analysis</a:t>
            </a:r>
            <a:r>
              <a:rPr lang="en-US" altLang="zh-CN" dirty="0"/>
              <a:t>: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str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{</a:t>
            </a:r>
            <a:r>
              <a:rPr lang="zh-CN" altLang="en-US" dirty="0">
                <a:sym typeface="Wingdings" pitchFamily="2" charset="2"/>
              </a:rPr>
              <a:t>                </a:t>
            </a:r>
            <a:r>
              <a:rPr lang="en-US" altLang="zh-CN" dirty="0">
                <a:sym typeface="Wingdings" pitchFamily="2" charset="2"/>
              </a:rPr>
              <a:t>}</a:t>
            </a:r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dirty="0">
                <a:solidFill>
                  <a:srgbClr val="00B050"/>
                </a:solidFill>
                <a:sym typeface="Wingdings" pitchFamily="2" charset="2"/>
              </a:rPr>
              <a:t>concrete</a:t>
            </a:r>
            <a:r>
              <a:rPr lang="zh-CN" altLang="en-US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Wingdings" pitchFamily="2" charset="2"/>
              </a:rPr>
              <a:t>object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4A0D-E040-AE8F-F65C-1A34216F1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39" y="3521529"/>
            <a:ext cx="927864" cy="647754"/>
          </a:xfrm>
          <a:prstGeom prst="rect">
            <a:avLst/>
          </a:prstGeom>
        </p:spPr>
      </p:pic>
      <p:sp>
        <p:nvSpPr>
          <p:cNvPr id="9" name="page_footer">
            <a:extLst>
              <a:ext uri="{FF2B5EF4-FFF2-40B4-BE49-F238E27FC236}">
                <a16:creationId xmlns:a16="http://schemas.microsoft.com/office/drawing/2014/main" id="{EA5567B7-890C-3FA4-2267-7D351400F9E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235ABAF0-6713-09B5-063D-33003738323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40E55172-E8A6-03AB-9BD0-ABC9D157BBA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9F6B820B-2186-2CE3-A356-A7DC2671F16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BF53B00F-18D1-CC98-4746-CD4DC090EEA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page_footer">
            <a:extLst>
              <a:ext uri="{FF2B5EF4-FFF2-40B4-BE49-F238E27FC236}">
                <a16:creationId xmlns:a16="http://schemas.microsoft.com/office/drawing/2014/main" id="{0FC4E0CC-FE60-7B24-B51C-BF4E0812B89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8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14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668735" y="816066"/>
            <a:ext cx="885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Combining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en-US" sz="2800" dirty="0"/>
              <a:t> ﻿dynamic points-to analysis and</a:t>
            </a:r>
            <a:r>
              <a:rPr lang="zh-CN" altLang="en-US" sz="2800" dirty="0"/>
              <a:t> </a:t>
            </a:r>
            <a:r>
              <a:rPr lang="en-US" altLang="zh-CN" sz="2800" dirty="0"/>
              <a:t>static</a:t>
            </a:r>
            <a:r>
              <a:rPr lang="zh-CN" altLang="en-US" sz="2800" dirty="0"/>
              <a:t> </a:t>
            </a:r>
            <a:r>
              <a:rPr lang="en-US" altLang="zh-CN" sz="2800" dirty="0"/>
              <a:t>analysis.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1FEC-2139-92C8-8636-3CE81ECA19F7}"/>
              </a:ext>
            </a:extLst>
          </p:cNvPr>
          <p:cNvSpPr txBox="1"/>
          <p:nvPr/>
        </p:nvSpPr>
        <p:spPr>
          <a:xfrm>
            <a:off x="6045717" y="1847262"/>
            <a:ext cx="64323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void main() // program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string str = </a:t>
            </a:r>
            <a:r>
              <a:rPr lang="en-AU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mkStr()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 list = new List(); 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list.add(str);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6.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Object data = list.get(0);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7.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if (randBool())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8.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9.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Object dataCopy = data;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10.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sendHttp(dataCopy)</a:t>
            </a:r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;</a:t>
            </a:r>
            <a:endParaRPr lang="en-AU" b="0" dirty="0">
              <a:solidFill>
                <a:srgbClr val="A79FA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11.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12.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8B416-7E2B-14AE-646D-208EA2E40060}"/>
              </a:ext>
            </a:extLst>
          </p:cNvPr>
          <p:cNvSpPr txBox="1"/>
          <p:nvPr/>
        </p:nvSpPr>
        <p:spPr>
          <a:xfrm>
            <a:off x="956767" y="2032149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analysis:</a:t>
            </a:r>
          </a:p>
          <a:p>
            <a:endParaRPr lang="en-US" dirty="0"/>
          </a:p>
          <a:p>
            <a:r>
              <a:rPr lang="en-US" altLang="zh-CN" dirty="0"/>
              <a:t>str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{}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/>
              <a:t>D</a:t>
            </a:r>
            <a:r>
              <a:rPr lang="en-US" dirty="0"/>
              <a:t>ynamic points-to analysis</a:t>
            </a:r>
            <a:r>
              <a:rPr lang="en-US" altLang="zh-CN" dirty="0"/>
              <a:t>: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str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{</a:t>
            </a:r>
            <a:r>
              <a:rPr lang="zh-CN" altLang="en-US" dirty="0">
                <a:sym typeface="Wingdings" pitchFamily="2" charset="2"/>
              </a:rPr>
              <a:t>                </a:t>
            </a:r>
            <a:r>
              <a:rPr lang="en-US" altLang="zh-CN" dirty="0">
                <a:sym typeface="Wingdings" pitchFamily="2" charset="2"/>
              </a:rPr>
              <a:t>}</a:t>
            </a:r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dirty="0">
                <a:solidFill>
                  <a:srgbClr val="00B050"/>
                </a:solidFill>
                <a:sym typeface="Wingdings" pitchFamily="2" charset="2"/>
              </a:rPr>
              <a:t>concrete</a:t>
            </a:r>
            <a:r>
              <a:rPr lang="zh-CN" altLang="en-US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Wingdings" pitchFamily="2" charset="2"/>
              </a:rPr>
              <a:t>object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analysis: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str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{</a:t>
            </a:r>
            <a:r>
              <a:rPr lang="zh-CN" altLang="en-US" dirty="0">
                <a:sym typeface="Wingdings" pitchFamily="2" charset="2"/>
              </a:rPr>
              <a:t>                </a:t>
            </a:r>
            <a:r>
              <a:rPr lang="en-US" altLang="zh-CN" dirty="0">
                <a:sym typeface="Wingdings" pitchFamily="2" charset="2"/>
              </a:rPr>
              <a:t>}</a:t>
            </a:r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dirty="0">
                <a:solidFill>
                  <a:srgbClr val="00B050"/>
                </a:solidFill>
                <a:sym typeface="Wingdings" pitchFamily="2" charset="2"/>
              </a:rPr>
              <a:t>abstract</a:t>
            </a:r>
            <a:r>
              <a:rPr lang="zh-CN" altLang="en-US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B050"/>
                </a:solidFill>
                <a:sym typeface="Wingdings" pitchFamily="2" charset="2"/>
              </a:rPr>
              <a:t>object</a:t>
            </a:r>
            <a:endParaRPr lang="en-US" altLang="zh-CN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4A0D-E040-AE8F-F65C-1A34216F1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39" y="3521529"/>
            <a:ext cx="927864" cy="647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165CF-CFC1-ECAD-4264-28D6B4D8F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839" y="4668349"/>
            <a:ext cx="927864" cy="595233"/>
          </a:xfrm>
          <a:prstGeom prst="rect">
            <a:avLst/>
          </a:prstGeom>
        </p:spPr>
      </p:pic>
      <p:sp>
        <p:nvSpPr>
          <p:cNvPr id="11" name="page_footer">
            <a:extLst>
              <a:ext uri="{FF2B5EF4-FFF2-40B4-BE49-F238E27FC236}">
                <a16:creationId xmlns:a16="http://schemas.microsoft.com/office/drawing/2014/main" id="{F35FEC27-0C75-0DD5-A7D5-363157C3718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94293160-0767-1E5D-13F2-B1B70F96C04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21071ECD-5FB6-51E1-C259-7532318D39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E19C70DA-FCDF-8D05-9D60-EDCFFDAF427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page_footer">
            <a:extLst>
              <a:ext uri="{FF2B5EF4-FFF2-40B4-BE49-F238E27FC236}">
                <a16:creationId xmlns:a16="http://schemas.microsoft.com/office/drawing/2014/main" id="{4DEFF7C8-54D8-9285-D8FA-9A1E204B6CC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7" name="page_footer">
            <a:extLst>
              <a:ext uri="{FF2B5EF4-FFF2-40B4-BE49-F238E27FC236}">
                <a16:creationId xmlns:a16="http://schemas.microsoft.com/office/drawing/2014/main" id="{6E46E56D-EF31-D2D0-D94B-DDA06997A3C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15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668735" y="816066"/>
            <a:ext cx="885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Combining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en-US" sz="2800" dirty="0"/>
              <a:t> ﻿dynamic points-to analysis and</a:t>
            </a:r>
            <a:r>
              <a:rPr lang="zh-CN" altLang="en-US" sz="2800" dirty="0"/>
              <a:t> </a:t>
            </a:r>
            <a:r>
              <a:rPr lang="en-US" altLang="zh-CN" sz="2800" dirty="0"/>
              <a:t>static</a:t>
            </a:r>
            <a:r>
              <a:rPr lang="zh-CN" altLang="en-US" sz="2800" dirty="0"/>
              <a:t> </a:t>
            </a:r>
            <a:r>
              <a:rPr lang="en-US" altLang="zh-CN" sz="2800" dirty="0"/>
              <a:t>analysis.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1FEC-2139-92C8-8636-3CE81ECA19F7}"/>
              </a:ext>
            </a:extLst>
          </p:cNvPr>
          <p:cNvSpPr txBox="1"/>
          <p:nvPr/>
        </p:nvSpPr>
        <p:spPr>
          <a:xfrm>
            <a:off x="6045717" y="1847262"/>
            <a:ext cx="64323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void main() // program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string str = </a:t>
            </a:r>
            <a:r>
              <a:rPr lang="en-AU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mkStr()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 list = new List(); 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list.add(str);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6.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Object data = list.get(0);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7.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if (randBool())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8.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9.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Object dataCopy = data;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10.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sendHttp(dataCopy)</a:t>
            </a:r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;</a:t>
            </a:r>
            <a:endParaRPr lang="en-AU" b="0" dirty="0">
              <a:solidFill>
                <a:srgbClr val="A79FA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11.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altLang="zh-CN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12.</a:t>
            </a:r>
            <a:r>
              <a:rPr lang="zh-CN" altLang="en-US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8B416-7E2B-14AE-646D-208EA2E40060}"/>
              </a:ext>
            </a:extLst>
          </p:cNvPr>
          <p:cNvSpPr txBox="1"/>
          <p:nvPr/>
        </p:nvSpPr>
        <p:spPr>
          <a:xfrm>
            <a:off x="956767" y="2032149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analysis:</a:t>
            </a:r>
          </a:p>
          <a:p>
            <a:endParaRPr lang="en-US" dirty="0"/>
          </a:p>
          <a:p>
            <a:r>
              <a:rPr lang="en-US" altLang="zh-CN" dirty="0"/>
              <a:t>str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{}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/>
              <a:t>D</a:t>
            </a:r>
            <a:r>
              <a:rPr lang="en-US" dirty="0"/>
              <a:t>ynamic points-to analysis</a:t>
            </a:r>
            <a:r>
              <a:rPr lang="en-US" altLang="zh-CN" dirty="0"/>
              <a:t>: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str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{</a:t>
            </a:r>
            <a:r>
              <a:rPr lang="zh-CN" altLang="en-US" dirty="0">
                <a:sym typeface="Wingdings" pitchFamily="2" charset="2"/>
              </a:rPr>
              <a:t>                </a:t>
            </a:r>
            <a:r>
              <a:rPr lang="en-US" altLang="zh-CN" dirty="0">
                <a:sym typeface="Wingdings" pitchFamily="2" charset="2"/>
              </a:rPr>
              <a:t>}</a:t>
            </a:r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dirty="0">
                <a:solidFill>
                  <a:srgbClr val="00B0F0"/>
                </a:solidFill>
                <a:sym typeface="Wingdings" pitchFamily="2" charset="2"/>
              </a:rPr>
              <a:t>concrete</a:t>
            </a:r>
            <a:r>
              <a:rPr lang="zh-CN" altLang="en-US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B0F0"/>
                </a:solidFill>
                <a:sym typeface="Wingdings" pitchFamily="2" charset="2"/>
              </a:rPr>
              <a:t>object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analysis: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str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{</a:t>
            </a:r>
            <a:r>
              <a:rPr lang="zh-CN" altLang="en-US" dirty="0">
                <a:sym typeface="Wingdings" pitchFamily="2" charset="2"/>
              </a:rPr>
              <a:t>                </a:t>
            </a:r>
            <a:r>
              <a:rPr lang="en-US" altLang="zh-CN" dirty="0">
                <a:sym typeface="Wingdings" pitchFamily="2" charset="2"/>
              </a:rPr>
              <a:t>}</a:t>
            </a:r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dirty="0">
                <a:solidFill>
                  <a:srgbClr val="00B0F0"/>
                </a:solidFill>
                <a:sym typeface="Wingdings" pitchFamily="2" charset="2"/>
              </a:rPr>
              <a:t>abstract</a:t>
            </a:r>
            <a:r>
              <a:rPr lang="zh-CN" altLang="en-US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B0F0"/>
                </a:solidFill>
                <a:sym typeface="Wingdings" pitchFamily="2" charset="2"/>
              </a:rPr>
              <a:t>object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4A0D-E040-AE8F-F65C-1A34216F1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39" y="3521529"/>
            <a:ext cx="927864" cy="647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165CF-CFC1-ECAD-4264-28D6B4D8F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839" y="4668349"/>
            <a:ext cx="927864" cy="595233"/>
          </a:xfrm>
          <a:prstGeom prst="rect">
            <a:avLst/>
          </a:prstGeom>
        </p:spPr>
      </p:pic>
      <p:sp>
        <p:nvSpPr>
          <p:cNvPr id="11" name="page_footer">
            <a:extLst>
              <a:ext uri="{FF2B5EF4-FFF2-40B4-BE49-F238E27FC236}">
                <a16:creationId xmlns:a16="http://schemas.microsoft.com/office/drawing/2014/main" id="{F35FEC27-0C75-0DD5-A7D5-363157C3718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94293160-0767-1E5D-13F2-B1B70F96C04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4" name="Curved Right Arrow 23">
            <a:extLst>
              <a:ext uri="{FF2B5EF4-FFF2-40B4-BE49-F238E27FC236}">
                <a16:creationId xmlns:a16="http://schemas.microsoft.com/office/drawing/2014/main" id="{0897BE9D-3CC9-824A-4DED-8D2384D524BE}"/>
              </a:ext>
            </a:extLst>
          </p:cNvPr>
          <p:cNvSpPr/>
          <p:nvPr/>
        </p:nvSpPr>
        <p:spPr>
          <a:xfrm flipH="1" flipV="1">
            <a:off x="4413151" y="3878808"/>
            <a:ext cx="432048" cy="9825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>
            <a:extLst>
              <a:ext uri="{FF2B5EF4-FFF2-40B4-BE49-F238E27FC236}">
                <a16:creationId xmlns:a16="http://schemas.microsoft.com/office/drawing/2014/main" id="{7E40B43A-ABE2-6261-3AA1-7335278F6C2D}"/>
              </a:ext>
            </a:extLst>
          </p:cNvPr>
          <p:cNvSpPr/>
          <p:nvPr/>
        </p:nvSpPr>
        <p:spPr>
          <a:xfrm>
            <a:off x="418373" y="3907055"/>
            <a:ext cx="360040" cy="9865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1DF4C9-3B03-2306-48F0-4CD586D557EB}"/>
              </a:ext>
            </a:extLst>
          </p:cNvPr>
          <p:cNvSpPr txBox="1"/>
          <p:nvPr/>
        </p:nvSpPr>
        <p:spPr>
          <a:xfrm>
            <a:off x="1265721" y="5801416"/>
            <a:ext cx="253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counterexample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page_footer">
            <a:extLst>
              <a:ext uri="{FF2B5EF4-FFF2-40B4-BE49-F238E27FC236}">
                <a16:creationId xmlns:a16="http://schemas.microsoft.com/office/drawing/2014/main" id="{7F846072-530A-4218-8633-336650AC649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2" name="page_footer">
            <a:extLst>
              <a:ext uri="{FF2B5EF4-FFF2-40B4-BE49-F238E27FC236}">
                <a16:creationId xmlns:a16="http://schemas.microsoft.com/office/drawing/2014/main" id="{708F566E-4220-1D1D-CEB6-F40CDFDA38E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3" name="page_footer">
            <a:extLst>
              <a:ext uri="{FF2B5EF4-FFF2-40B4-BE49-F238E27FC236}">
                <a16:creationId xmlns:a16="http://schemas.microsoft.com/office/drawing/2014/main" id="{83FEDEF5-44E4-015B-E03A-8EA6CDFC451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4" name="page_footer">
            <a:extLst>
              <a:ext uri="{FF2B5EF4-FFF2-40B4-BE49-F238E27FC236}">
                <a16:creationId xmlns:a16="http://schemas.microsoft.com/office/drawing/2014/main" id="{D2E00540-A394-F736-3C83-976A1C9C0B6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16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668735" y="816066"/>
            <a:ext cx="885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Combining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en-US" sz="2800" dirty="0"/>
              <a:t> ﻿dynamic points-to analysis and</a:t>
            </a:r>
            <a:r>
              <a:rPr lang="zh-CN" altLang="en-US" sz="2800" dirty="0"/>
              <a:t> </a:t>
            </a:r>
            <a:r>
              <a:rPr lang="en-US" altLang="zh-CN" sz="2800" dirty="0"/>
              <a:t>static</a:t>
            </a:r>
            <a:r>
              <a:rPr lang="zh-CN" altLang="en-US" sz="2800" dirty="0"/>
              <a:t> </a:t>
            </a:r>
            <a:r>
              <a:rPr lang="en-US" altLang="zh-CN" sz="2800" dirty="0"/>
              <a:t>analysis.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A9E33-7BDF-87B9-6CC5-4D11F67C1029}"/>
              </a:ext>
            </a:extLst>
          </p:cNvPr>
          <p:cNvSpPr txBox="1"/>
          <p:nvPr/>
        </p:nvSpPr>
        <p:spPr>
          <a:xfrm>
            <a:off x="8013551" y="2114610"/>
            <a:ext cx="4392488" cy="315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class List // library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Object f;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void add(Object </a:t>
            </a:r>
            <a:r>
              <a:rPr lang="en-AU" sz="1600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ob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 = </a:t>
            </a:r>
            <a:r>
              <a:rPr lang="en-AU" sz="1600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ob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zh-CN" altLang="en-US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Object get(int </a:t>
            </a:r>
            <a:r>
              <a:rPr lang="en-AU" sz="1600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return f;</a:t>
            </a:r>
          </a:p>
          <a:p>
            <a:r>
              <a:rPr lang="zh-CN" altLang="en-US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4D4328-D71E-4A4B-802C-A9C0D363022F}"/>
              </a:ext>
            </a:extLst>
          </p:cNvPr>
          <p:cNvSpPr/>
          <p:nvPr/>
        </p:nvSpPr>
        <p:spPr>
          <a:xfrm>
            <a:off x="5205239" y="3275737"/>
            <a:ext cx="1584176" cy="340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80B317F2-449F-ABF4-5F02-01E4EE5EBCD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7C617A-A2D7-461E-A10C-791CA09F3B0E}"/>
                  </a:ext>
                </a:extLst>
              </p:cNvPr>
              <p:cNvSpPr txBox="1"/>
              <p:nvPr/>
            </p:nvSpPr>
            <p:spPr>
              <a:xfrm>
                <a:off x="1559136" y="3277235"/>
                <a:ext cx="230425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data</a:t>
                </a:r>
                <a:r>
                  <a:rPr lang="en-US" dirty="0">
                    <a:solidFill>
                      <a:srgbClr val="FF000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𝑠𝑡𝑟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𝑜𝑏𝑗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7C617A-A2D7-461E-A10C-791CA09F3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36" y="3277235"/>
                <a:ext cx="2304256" cy="391646"/>
              </a:xfrm>
              <a:prstGeom prst="rect">
                <a:avLst/>
              </a:prstGeom>
              <a:blipFill>
                <a:blip r:embed="rId4"/>
                <a:stretch>
                  <a:fillRect l="-2186" t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198F51-42FA-0C91-18B8-A070CA535D57}"/>
              </a:ext>
            </a:extLst>
          </p:cNvPr>
          <p:cNvSpPr txBox="1"/>
          <p:nvPr/>
        </p:nvSpPr>
        <p:spPr>
          <a:xfrm>
            <a:off x="9013371" y="5731329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pecification</a:t>
            </a:r>
            <a:endParaRPr lang="en-US" dirty="0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9C75299F-B038-A44D-2603-A0FDBDC0D91B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7B781B5B-0A40-3168-21E6-DD2D88F3AFE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page_footer">
            <a:extLst>
              <a:ext uri="{FF2B5EF4-FFF2-40B4-BE49-F238E27FC236}">
                <a16:creationId xmlns:a16="http://schemas.microsoft.com/office/drawing/2014/main" id="{15006E1C-E5AD-A2D1-8584-130E46392FE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7" name="page_footer">
            <a:extLst>
              <a:ext uri="{FF2B5EF4-FFF2-40B4-BE49-F238E27FC236}">
                <a16:creationId xmlns:a16="http://schemas.microsoft.com/office/drawing/2014/main" id="{C3ADDDD9-1F6A-D734-A170-BDE9D4C8309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8" name="page_footer">
            <a:extLst>
              <a:ext uri="{FF2B5EF4-FFF2-40B4-BE49-F238E27FC236}">
                <a16:creationId xmlns:a16="http://schemas.microsoft.com/office/drawing/2014/main" id="{4EE2902F-83F0-EC5C-57DB-3A04B706661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8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17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452711" y="736005"/>
            <a:ext cx="10513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﻿Inferring specifications</a:t>
            </a:r>
            <a:r>
              <a:rPr lang="zh-CN" altLang="en-US" sz="2400" dirty="0"/>
              <a:t> </a:t>
            </a:r>
            <a:r>
              <a:rPr lang="en-US" altLang="zh-CN" sz="2400" dirty="0"/>
              <a:t>via</a:t>
            </a:r>
            <a:r>
              <a:rPr lang="zh-CN" altLang="en-US" sz="2400" dirty="0"/>
              <a:t> </a:t>
            </a:r>
            <a:r>
              <a:rPr lang="en-US" altLang="zh-CN" sz="2400" dirty="0"/>
              <a:t>the client-observable behavior of software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883B-7B22-8B30-7042-5FA7E7659594}"/>
              </a:ext>
            </a:extLst>
          </p:cNvPr>
          <p:cNvSpPr txBox="1"/>
          <p:nvPr/>
        </p:nvSpPr>
        <p:spPr>
          <a:xfrm>
            <a:off x="627591" y="2785254"/>
            <a:ext cx="3904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dirty="0"/>
              <a:t>provides </a:t>
            </a:r>
            <a:r>
              <a:rPr lang="en-US" altLang="zh-CN" dirty="0"/>
              <a:t>different</a:t>
            </a:r>
            <a:r>
              <a:rPr lang="en-US" dirty="0"/>
              <a:t> inputs to the component, and observes the resulting outputs to infer a model </a:t>
            </a:r>
          </a:p>
          <a:p>
            <a:r>
              <a:rPr lang="en-US" dirty="0"/>
              <a:t>of the component’s </a:t>
            </a:r>
            <a:r>
              <a:rPr lang="en-US" altLang="zh-CN" dirty="0"/>
              <a:t>b</a:t>
            </a:r>
            <a:r>
              <a:rPr lang="en-US" dirty="0"/>
              <a:t>ehavior</a:t>
            </a:r>
            <a:r>
              <a:rPr lang="zh-CN" altLang="en-US" dirty="0"/>
              <a:t> </a:t>
            </a:r>
            <a:r>
              <a:rPr lang="en-US" dirty="0"/>
              <a:t>as a program in a domain-specific language.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5AF12EC-78BE-424C-C87C-B1E97B15BFAD}"/>
              </a:ext>
            </a:extLst>
          </p:cNvPr>
          <p:cNvSpPr/>
          <p:nvPr/>
        </p:nvSpPr>
        <p:spPr>
          <a:xfrm>
            <a:off x="10193423" y="1658133"/>
            <a:ext cx="2344316" cy="4565388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29AF4F-FFB3-4EA3-5BCA-0578FF4BBA8E}"/>
              </a:ext>
            </a:extLst>
          </p:cNvPr>
          <p:cNvSpPr/>
          <p:nvPr/>
        </p:nvSpPr>
        <p:spPr>
          <a:xfrm>
            <a:off x="5025202" y="1643939"/>
            <a:ext cx="3892505" cy="456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F5BC5-BA56-35BA-D8B2-7B4DB96749C3}"/>
              </a:ext>
            </a:extLst>
          </p:cNvPr>
          <p:cNvSpPr txBox="1"/>
          <p:nvPr/>
        </p:nvSpPr>
        <p:spPr>
          <a:xfrm>
            <a:off x="11059212" y="183138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28CE8A-C8A6-8436-6886-1375AB1F9864}"/>
              </a:ext>
            </a:extLst>
          </p:cNvPr>
          <p:cNvSpPr/>
          <p:nvPr/>
        </p:nvSpPr>
        <p:spPr>
          <a:xfrm>
            <a:off x="10671240" y="2311056"/>
            <a:ext cx="1440160" cy="5760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3F575F1-B915-D107-CAE9-96945A28FF83}"/>
              </a:ext>
            </a:extLst>
          </p:cNvPr>
          <p:cNvSpPr/>
          <p:nvPr/>
        </p:nvSpPr>
        <p:spPr>
          <a:xfrm>
            <a:off x="10684945" y="3503070"/>
            <a:ext cx="1440160" cy="5760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2BD58E-9716-CC83-71AE-02118FE0C9A8}"/>
              </a:ext>
            </a:extLst>
          </p:cNvPr>
          <p:cNvSpPr/>
          <p:nvPr/>
        </p:nvSpPr>
        <p:spPr>
          <a:xfrm>
            <a:off x="10671240" y="4801042"/>
            <a:ext cx="1440160" cy="5760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ACC6D2-6AA4-C969-0357-FB6B445BF662}"/>
              </a:ext>
            </a:extLst>
          </p:cNvPr>
          <p:cNvSpPr/>
          <p:nvPr/>
        </p:nvSpPr>
        <p:spPr>
          <a:xfrm>
            <a:off x="5531294" y="2254828"/>
            <a:ext cx="1440160" cy="5760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95F817-97E8-6CEF-2FFD-01160C1F7BE8}"/>
              </a:ext>
            </a:extLst>
          </p:cNvPr>
          <p:cNvSpPr/>
          <p:nvPr/>
        </p:nvSpPr>
        <p:spPr>
          <a:xfrm>
            <a:off x="5404771" y="3351893"/>
            <a:ext cx="3133366" cy="92011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6068CA-9502-0C32-5894-B7DDDD1A03EE}"/>
              </a:ext>
            </a:extLst>
          </p:cNvPr>
          <p:cNvSpPr/>
          <p:nvPr/>
        </p:nvSpPr>
        <p:spPr>
          <a:xfrm>
            <a:off x="7016188" y="3523918"/>
            <a:ext cx="1440160" cy="5760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60B29EB-1165-0834-55D2-4C6C208782E4}"/>
              </a:ext>
            </a:extLst>
          </p:cNvPr>
          <p:cNvSpPr/>
          <p:nvPr/>
        </p:nvSpPr>
        <p:spPr>
          <a:xfrm>
            <a:off x="5404771" y="4718276"/>
            <a:ext cx="3133366" cy="92011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DE42870-CA76-C685-430F-4FE2480E6AAB}"/>
              </a:ext>
            </a:extLst>
          </p:cNvPr>
          <p:cNvSpPr/>
          <p:nvPr/>
        </p:nvSpPr>
        <p:spPr>
          <a:xfrm>
            <a:off x="5494239" y="3523918"/>
            <a:ext cx="1440160" cy="5760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Refine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9F1A945-411E-FB7C-F703-44100DDE735A}"/>
              </a:ext>
            </a:extLst>
          </p:cNvPr>
          <p:cNvSpPr/>
          <p:nvPr/>
        </p:nvSpPr>
        <p:spPr>
          <a:xfrm>
            <a:off x="5494239" y="4890301"/>
            <a:ext cx="1440160" cy="5760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Refine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531498D-A3B4-AEC6-A4AE-12CE064B7F17}"/>
              </a:ext>
            </a:extLst>
          </p:cNvPr>
          <p:cNvSpPr/>
          <p:nvPr/>
        </p:nvSpPr>
        <p:spPr>
          <a:xfrm>
            <a:off x="7016188" y="4890301"/>
            <a:ext cx="1440160" cy="5760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955ECB-BDCF-E9A1-12CA-C2323415CC7F}"/>
              </a:ext>
            </a:extLst>
          </p:cNvPr>
          <p:cNvCxnSpPr>
            <a:cxnSpLocks/>
          </p:cNvCxnSpPr>
          <p:nvPr/>
        </p:nvCxnSpPr>
        <p:spPr>
          <a:xfrm>
            <a:off x="7293471" y="2562354"/>
            <a:ext cx="3240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A48085-ED69-9438-B301-E392095164BB}"/>
              </a:ext>
            </a:extLst>
          </p:cNvPr>
          <p:cNvCxnSpPr>
            <a:cxnSpLocks/>
          </p:cNvCxnSpPr>
          <p:nvPr/>
        </p:nvCxnSpPr>
        <p:spPr>
          <a:xfrm>
            <a:off x="6251374" y="2850386"/>
            <a:ext cx="0" cy="63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491663-E286-AA2B-B735-B8315545F9F1}"/>
              </a:ext>
            </a:extLst>
          </p:cNvPr>
          <p:cNvCxnSpPr>
            <a:cxnSpLocks/>
          </p:cNvCxnSpPr>
          <p:nvPr/>
        </p:nvCxnSpPr>
        <p:spPr>
          <a:xfrm>
            <a:off x="6251374" y="4163903"/>
            <a:ext cx="0" cy="63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F81173-8443-EC96-26D3-38B8FCA8AE80}"/>
              </a:ext>
            </a:extLst>
          </p:cNvPr>
          <p:cNvSpPr txBox="1"/>
          <p:nvPr/>
        </p:nvSpPr>
        <p:spPr>
          <a:xfrm>
            <a:off x="6817255" y="574912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3E31D9-3D38-526C-6E49-74996DE40D50}"/>
              </a:ext>
            </a:extLst>
          </p:cNvPr>
          <p:cNvCxnSpPr>
            <a:cxnSpLocks/>
          </p:cNvCxnSpPr>
          <p:nvPr/>
        </p:nvCxnSpPr>
        <p:spPr>
          <a:xfrm>
            <a:off x="6251374" y="5466365"/>
            <a:ext cx="0" cy="63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7B7369-6752-82D7-74B7-FF6217454631}"/>
              </a:ext>
            </a:extLst>
          </p:cNvPr>
          <p:cNvCxnSpPr>
            <a:cxnSpLocks/>
          </p:cNvCxnSpPr>
          <p:nvPr/>
        </p:nvCxnSpPr>
        <p:spPr>
          <a:xfrm flipH="1">
            <a:off x="7077447" y="2661004"/>
            <a:ext cx="3456384" cy="690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074725-BFE4-E280-C970-A307F4AEE994}"/>
              </a:ext>
            </a:extLst>
          </p:cNvPr>
          <p:cNvSpPr txBox="1"/>
          <p:nvPr/>
        </p:nvSpPr>
        <p:spPr>
          <a:xfrm>
            <a:off x="8898061" y="218995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AE60EC-263F-3F0F-A585-0DA489FA7C6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456348" y="3768802"/>
            <a:ext cx="2077483" cy="43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F5889D-7445-678B-1F22-40A7F0AF757E}"/>
              </a:ext>
            </a:extLst>
          </p:cNvPr>
          <p:cNvCxnSpPr>
            <a:cxnSpLocks/>
          </p:cNvCxnSpPr>
          <p:nvPr/>
        </p:nvCxnSpPr>
        <p:spPr>
          <a:xfrm flipH="1">
            <a:off x="7150353" y="3853400"/>
            <a:ext cx="3383478" cy="766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E9BD6-C086-E0E3-75BD-256EC9CCAB97}"/>
              </a:ext>
            </a:extLst>
          </p:cNvPr>
          <p:cNvCxnSpPr>
            <a:cxnSpLocks/>
          </p:cNvCxnSpPr>
          <p:nvPr/>
        </p:nvCxnSpPr>
        <p:spPr>
          <a:xfrm flipV="1">
            <a:off x="8428602" y="5142337"/>
            <a:ext cx="2105229" cy="35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4278D1-E6DB-53E0-E3F6-F2514CF88623}"/>
              </a:ext>
            </a:extLst>
          </p:cNvPr>
          <p:cNvCxnSpPr>
            <a:cxnSpLocks/>
          </p:cNvCxnSpPr>
          <p:nvPr/>
        </p:nvCxnSpPr>
        <p:spPr>
          <a:xfrm flipH="1">
            <a:off x="7135750" y="5230861"/>
            <a:ext cx="3398081" cy="762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A3D2BD-519F-D997-9CA0-B5A4D17C9222}"/>
              </a:ext>
            </a:extLst>
          </p:cNvPr>
          <p:cNvSpPr txBox="1"/>
          <p:nvPr/>
        </p:nvSpPr>
        <p:spPr>
          <a:xfrm>
            <a:off x="8973520" y="293168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E637A9-22CF-91D6-F497-CF2985DE9108}"/>
              </a:ext>
            </a:extLst>
          </p:cNvPr>
          <p:cNvSpPr txBox="1"/>
          <p:nvPr/>
        </p:nvSpPr>
        <p:spPr>
          <a:xfrm>
            <a:off x="8856632" y="5547247"/>
            <a:ext cx="15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outputs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EA8656-86F0-ADFD-6191-5654490438BB}"/>
              </a:ext>
            </a:extLst>
          </p:cNvPr>
          <p:cNvSpPr txBox="1"/>
          <p:nvPr/>
        </p:nvSpPr>
        <p:spPr>
          <a:xfrm>
            <a:off x="8888769" y="4228859"/>
            <a:ext cx="15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outputs</a:t>
            </a:r>
            <a:endParaRPr lang="en-US" dirty="0"/>
          </a:p>
        </p:txBody>
      </p:sp>
      <p:sp>
        <p:nvSpPr>
          <p:cNvPr id="60" name="page_footer">
            <a:extLst>
              <a:ext uri="{FF2B5EF4-FFF2-40B4-BE49-F238E27FC236}">
                <a16:creationId xmlns:a16="http://schemas.microsoft.com/office/drawing/2014/main" id="{9E075412-7A1A-4BED-07BE-7CC3D1AC466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3F0CAA6F-4E5D-F0F5-04CF-213DE057D0A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D617EE05-0324-ACC7-912C-D6046E024D7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59093409-70B6-732F-FE00-D5B1B8F47AAB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0AD1CD9B-63AD-EEF3-FE88-1BD0FA5B598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B221498E-42E4-CD36-104B-E4A5CAB358AB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18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452711" y="736005"/>
            <a:ext cx="10513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﻿Inferring specifications</a:t>
            </a:r>
            <a:r>
              <a:rPr lang="zh-CN" altLang="en-US" sz="2400" dirty="0"/>
              <a:t> </a:t>
            </a:r>
            <a:r>
              <a:rPr lang="en-US" altLang="zh-CN" sz="2400" dirty="0"/>
              <a:t>via</a:t>
            </a:r>
            <a:r>
              <a:rPr lang="zh-CN" altLang="en-US" sz="2400" dirty="0"/>
              <a:t> </a:t>
            </a:r>
            <a:r>
              <a:rPr lang="en-US" altLang="zh-CN" sz="2400" dirty="0"/>
              <a:t>the client-observable behavior of software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5D112-662B-08F2-6C3D-29532A1CF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71" y="2032148"/>
            <a:ext cx="4128006" cy="2815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946695-452B-A6B8-8B23-586523024652}"/>
              </a:ext>
            </a:extLst>
          </p:cNvPr>
          <p:cNvSpPr txBox="1"/>
          <p:nvPr/>
        </p:nvSpPr>
        <p:spPr>
          <a:xfrm>
            <a:off x="2231373" y="5497552"/>
            <a:ext cx="854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﻿The domain-specific language (DSL) captures the space of </a:t>
            </a:r>
            <a:r>
              <a:rPr lang="en-US" dirty="0" err="1"/>
              <a:t>inferrable</a:t>
            </a:r>
            <a:r>
              <a:rPr 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rgbClr val="FF0000"/>
                </a:solidFill>
              </a:rPr>
              <a:t> libraries</a:t>
            </a:r>
            <a:r>
              <a:rPr lang="en-US" dirty="0"/>
              <a:t>.</a:t>
            </a:r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DF41F300-3432-7B64-A4D2-CBAADBBE77A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CD5A84B9-2D4B-51B5-188A-439E6CD2062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6583BFD-C9B4-3DBB-3601-AB87D8E9A2E3}"/>
              </a:ext>
            </a:extLst>
          </p:cNvPr>
          <p:cNvSpPr/>
          <p:nvPr/>
        </p:nvSpPr>
        <p:spPr>
          <a:xfrm>
            <a:off x="956767" y="3047878"/>
            <a:ext cx="1440160" cy="5760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Inputs/</a:t>
            </a:r>
          </a:p>
          <a:p>
            <a:pPr algn="ctr"/>
            <a:r>
              <a:rPr lang="en-US" altLang="zh-CN" dirty="0"/>
              <a:t>outputs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5D1BC58-AC4A-173B-3869-0E45E1876AED}"/>
              </a:ext>
            </a:extLst>
          </p:cNvPr>
          <p:cNvSpPr/>
          <p:nvPr/>
        </p:nvSpPr>
        <p:spPr>
          <a:xfrm>
            <a:off x="2628371" y="3251135"/>
            <a:ext cx="864096" cy="192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7A73F6-CBD8-D814-1582-47FE557ED96D}"/>
              </a:ext>
            </a:extLst>
          </p:cNvPr>
          <p:cNvSpPr/>
          <p:nvPr/>
        </p:nvSpPr>
        <p:spPr>
          <a:xfrm>
            <a:off x="7725519" y="3277998"/>
            <a:ext cx="864096" cy="192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521CF-CF3E-FC66-459C-F31646D9CE7F}"/>
              </a:ext>
            </a:extLst>
          </p:cNvPr>
          <p:cNvSpPr txBox="1"/>
          <p:nvPr/>
        </p:nvSpPr>
        <p:spPr>
          <a:xfrm>
            <a:off x="8769634" y="1860993"/>
            <a:ext cx="43924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US" altLang="zh-CN" sz="1600" dirty="0">
                <a:solidFill>
                  <a:srgbClr val="A79FAA"/>
                </a:solidFill>
                <a:latin typeface="Menlo" panose="020B0609030804020204" pitchFamily="49" charset="0"/>
              </a:rPr>
              <a:t>String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// library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Object f;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1600" dirty="0">
                <a:solidFill>
                  <a:srgbClr val="A79FAA"/>
                </a:solidFill>
                <a:latin typeface="Menlo" panose="020B0609030804020204" pitchFamily="49" charset="0"/>
              </a:rPr>
              <a:t>int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79FAA"/>
                </a:solidFill>
                <a:latin typeface="Menlo" panose="020B0609030804020204" pitchFamily="49" charset="0"/>
              </a:rPr>
              <a:t>length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…;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zh-CN" altLang="en-US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Object get(int </a:t>
            </a:r>
            <a:r>
              <a:rPr lang="en-AU" sz="1600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sz="1600" dirty="0">
                <a:solidFill>
                  <a:srgbClr val="A79FAA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A79FAA"/>
                </a:solidFill>
                <a:latin typeface="Menlo" panose="020B0609030804020204" pitchFamily="49" charset="0"/>
              </a:rPr>
              <a:t>…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AF0E2-488A-BBCD-E7CF-33C4520BFCDE}"/>
              </a:ext>
            </a:extLst>
          </p:cNvPr>
          <p:cNvSpPr txBox="1"/>
          <p:nvPr/>
        </p:nvSpPr>
        <p:spPr>
          <a:xfrm>
            <a:off x="9818259" y="4987979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pecification</a:t>
            </a:r>
            <a:endParaRPr lang="en-US" dirty="0"/>
          </a:p>
        </p:txBody>
      </p:sp>
      <p:sp>
        <p:nvSpPr>
          <p:cNvPr id="20" name="page_footer">
            <a:extLst>
              <a:ext uri="{FF2B5EF4-FFF2-40B4-BE49-F238E27FC236}">
                <a16:creationId xmlns:a16="http://schemas.microsoft.com/office/drawing/2014/main" id="{09EBA1A7-2CB6-8572-6B9F-8E6D0BA4DF5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1" name="page_footer">
            <a:extLst>
              <a:ext uri="{FF2B5EF4-FFF2-40B4-BE49-F238E27FC236}">
                <a16:creationId xmlns:a16="http://schemas.microsoft.com/office/drawing/2014/main" id="{A8DEEBF3-9CF1-2D1F-DF03-A22067EA0BF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2" name="page_footer">
            <a:extLst>
              <a:ext uri="{FF2B5EF4-FFF2-40B4-BE49-F238E27FC236}">
                <a16:creationId xmlns:a16="http://schemas.microsoft.com/office/drawing/2014/main" id="{5BE051D8-7701-8622-49B8-32F30C9231B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3" name="page_footer">
            <a:extLst>
              <a:ext uri="{FF2B5EF4-FFF2-40B4-BE49-F238E27FC236}">
                <a16:creationId xmlns:a16="http://schemas.microsoft.com/office/drawing/2014/main" id="{B01D76EF-167E-53D7-2BFF-F843D856490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19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380704" y="736005"/>
            <a:ext cx="10081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Intercepting memory accesses from the 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 to client objects and uses </a:t>
            </a:r>
          </a:p>
          <a:p>
            <a:r>
              <a:rPr lang="en-US" altLang="zh-CN" sz="2400" dirty="0"/>
              <a:t>this information to infer specifications.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C4390-725E-7601-DB84-71D962CFC92A}"/>
              </a:ext>
            </a:extLst>
          </p:cNvPr>
          <p:cNvSpPr txBox="1"/>
          <p:nvPr/>
        </p:nvSpPr>
        <p:spPr>
          <a:xfrm>
            <a:off x="812751" y="2392189"/>
            <a:ext cx="6432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var </a:t>
            </a:r>
            <a:r>
              <a:rPr lang="en-AU" sz="1400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= [ </a:t>
            </a:r>
            <a:r>
              <a:rPr lang="en-AU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'b'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'd'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AU" sz="1400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AU" sz="1400" b="0" dirty="0" err="1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shift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x is 'a' , and </a:t>
            </a:r>
            <a:r>
              <a:rPr lang="en-AU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AU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is now [ 'b' , 'c' , 'd']</a:t>
            </a:r>
            <a:endParaRPr lang="en-AU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BB75D1-E3FE-B17C-EEE4-EFFD492398F8}"/>
                  </a:ext>
                </a:extLst>
              </p:cNvPr>
              <p:cNvSpPr txBox="1"/>
              <p:nvPr/>
            </p:nvSpPr>
            <p:spPr>
              <a:xfrm>
                <a:off x="740743" y="4101798"/>
                <a:ext cx="44325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﻿For a non-empty array, shift removes its first </a:t>
                </a:r>
              </a:p>
              <a:p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AU" altLang="zh-CN" dirty="0"/>
                  <a:t>﻿(at index 0), shifts the remaining </a:t>
                </a:r>
              </a:p>
              <a:p>
                <a:r>
                  <a:rPr lang="en-AU" altLang="zh-CN" dirty="0"/>
                  <a:t>values down by one index (so the value at </a:t>
                </a:r>
              </a:p>
              <a:p>
                <a:r>
                  <a:rPr lang="en-AU" altLang="zh-CN" dirty="0"/>
                  <a:t>index 1 is shifted to 0, 2 to 1, etc.)</a:t>
                </a:r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BB75D1-E3FE-B17C-EEE4-EFFD49239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3" y="4101798"/>
                <a:ext cx="4432560" cy="1200329"/>
              </a:xfrm>
              <a:prstGeom prst="rect">
                <a:avLst/>
              </a:prstGeom>
              <a:blipFill>
                <a:blip r:embed="rId4"/>
                <a:stretch>
                  <a:fillRect l="-1143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age_footer">
            <a:extLst>
              <a:ext uri="{FF2B5EF4-FFF2-40B4-BE49-F238E27FC236}">
                <a16:creationId xmlns:a16="http://schemas.microsoft.com/office/drawing/2014/main" id="{B392EAA7-593A-4BC8-9CF2-06217A031E6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C7A2E5C6-BC07-3E86-46E8-7C238B42F57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5CDA3F9C-CAD2-7C05-41AA-52B7081EC68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1ECA91D5-61C0-1148-8FC4-F1F93EEA5B8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45333819-5EC9-AF7C-561E-BD401CB380A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928FEF52-E7B6-1917-461A-16AF57D8840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6BC0E4B4-EBBE-6827-F00B-DA26B520C1E0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 / 29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81A601-08D4-315A-CD02-BB2999566D17}"/>
              </a:ext>
            </a:extLst>
          </p:cNvPr>
          <p:cNvSpPr txBox="1">
            <a:spLocks/>
          </p:cNvSpPr>
          <p:nvPr/>
        </p:nvSpPr>
        <p:spPr>
          <a:xfrm>
            <a:off x="847725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Introduction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84C1F0-3C65-1547-24A3-214EED92EE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﻿To guarantee soundness, static analysis often assume that all program source code can be </a:t>
            </a:r>
            <a:r>
              <a:rPr lang="en-AU" dirty="0" err="1">
                <a:latin typeface="Abadi" panose="020F0502020204030204" pitchFamily="34" charset="0"/>
                <a:cs typeface="Abadi" panose="020F0502020204030204" pitchFamily="34" charset="0"/>
              </a:rPr>
              <a:t>analyzed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. This assumption has become tenuous as programs increasingly depend on large libraries and frameworks that are prohibitively difficult to </a:t>
            </a:r>
            <a:r>
              <a:rPr lang="en-AU" dirty="0" err="1">
                <a:latin typeface="Abadi" panose="020F0502020204030204" pitchFamily="34" charset="0"/>
                <a:cs typeface="Abadi" panose="020F0502020204030204" pitchFamily="34" charset="0"/>
              </a:rPr>
              <a:t>analyze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.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AU" altLang="zh-CN" dirty="0">
                <a:latin typeface="Abadi" panose="020F0502020204030204" pitchFamily="34" charset="0"/>
                <a:cs typeface="Abadi" panose="020F0502020204030204" pitchFamily="34" charset="0"/>
              </a:rPr>
              <a:t>﻿In any large software system, there are inevitably parts that are missing and cannot be handled soundly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.</a:t>
            </a:r>
            <a:endParaRPr lang="en-AU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fontAlgn="auto">
              <a:spcAft>
                <a:spcPts val="0"/>
              </a:spcAft>
            </a:pPr>
            <a:endParaRPr lang="en-AU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Missing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code</a:t>
            </a:r>
            <a:r>
              <a:rPr lang="zh-CN" altLang="en-US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(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Opaque code</a:t>
            </a:r>
            <a:r>
              <a:rPr lang="en-US" altLang="zh-CN" dirty="0">
                <a:latin typeface="Abadi" panose="020F0502020204030204" pitchFamily="34" charset="0"/>
                <a:cs typeface="Abadi" panose="020F0502020204030204" pitchFamily="34" charset="0"/>
              </a:rPr>
              <a:t>)</a:t>
            </a:r>
            <a:r>
              <a:rPr lang="en-AU" dirty="0">
                <a:latin typeface="Abadi" panose="020F0502020204030204" pitchFamily="34" charset="0"/>
                <a:cs typeface="Abadi" panose="020F0502020204030204" pitchFamily="34" charset="0"/>
              </a:rPr>
              <a:t>, which is executable but whose source is unavailable or hard to process.</a:t>
            </a:r>
          </a:p>
          <a:p>
            <a:pPr fontAlgn="auto">
              <a:spcAft>
                <a:spcPts val="0"/>
              </a:spcAft>
            </a:pPr>
            <a:endParaRPr lang="en-AU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sp>
        <p:nvSpPr>
          <p:cNvPr id="10" name="page_footer">
            <a:extLst>
              <a:ext uri="{FF2B5EF4-FFF2-40B4-BE49-F238E27FC236}">
                <a16:creationId xmlns:a16="http://schemas.microsoft.com/office/drawing/2014/main" id="{52581831-38FF-47CC-4481-1C298E5D5AA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27F6B402-ADE9-D99D-151A-BE3F63B922A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AA516776-189C-AB81-0647-9EC92A73D2F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C6231098-EDBC-5A69-8B83-EA2E49A950B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B2750BDD-8570-D562-1152-227F10FE9DB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20C93868-4EEA-D4F9-644F-CA415C39048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949C4C1B-D28F-077E-924A-64DF9567984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63AB869E-30E0-329C-E7FB-D8B640B4CDC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94ADE09D-DBE9-F84F-652C-DC376E28F56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20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452711" y="736005"/>
            <a:ext cx="10081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Intercepting memory accesses from the 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 to client objects and uses </a:t>
            </a:r>
          </a:p>
          <a:p>
            <a:r>
              <a:rPr lang="en-US" altLang="zh-CN" sz="2400" dirty="0"/>
              <a:t>this information to infer specifications.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C4390-725E-7601-DB84-71D962CFC92A}"/>
              </a:ext>
            </a:extLst>
          </p:cNvPr>
          <p:cNvSpPr txBox="1"/>
          <p:nvPr/>
        </p:nvSpPr>
        <p:spPr>
          <a:xfrm>
            <a:off x="812751" y="2392189"/>
            <a:ext cx="6432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var </a:t>
            </a:r>
            <a:r>
              <a:rPr lang="en-AU" sz="1400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= [ </a:t>
            </a:r>
            <a:r>
              <a:rPr lang="en-AU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'b'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'd'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AU" sz="1400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AU" sz="1400" b="0" dirty="0" err="1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shift</a:t>
            </a:r>
            <a:r>
              <a:rPr lang="en-AU" sz="14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AU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x is 'a' , and </a:t>
            </a:r>
            <a:r>
              <a:rPr lang="en-AU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AU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is now [ 'b' , 'c' , 'd']</a:t>
            </a:r>
            <a:endParaRPr lang="en-AU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BB75D1-E3FE-B17C-EEE4-EFFD492398F8}"/>
                  </a:ext>
                </a:extLst>
              </p:cNvPr>
              <p:cNvSpPr txBox="1"/>
              <p:nvPr/>
            </p:nvSpPr>
            <p:spPr>
              <a:xfrm>
                <a:off x="740743" y="4101798"/>
                <a:ext cx="44325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﻿For a non-empty array, shift removes its first </a:t>
                </a:r>
              </a:p>
              <a:p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AU" altLang="zh-CN" dirty="0"/>
                  <a:t>﻿(at index 0), shifts the remaining </a:t>
                </a:r>
              </a:p>
              <a:p>
                <a:r>
                  <a:rPr lang="en-AU" altLang="zh-CN" dirty="0"/>
                  <a:t>values down by one index (so the value at </a:t>
                </a:r>
              </a:p>
              <a:p>
                <a:r>
                  <a:rPr lang="en-AU" altLang="zh-CN" dirty="0"/>
                  <a:t>index 1 is shifted to 0, 2 to 1, etc.)</a:t>
                </a:r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BB75D1-E3FE-B17C-EEE4-EFFD49239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3" y="4101798"/>
                <a:ext cx="4432560" cy="1200329"/>
              </a:xfrm>
              <a:prstGeom prst="rect">
                <a:avLst/>
              </a:prstGeom>
              <a:blipFill>
                <a:blip r:embed="rId4"/>
                <a:stretch>
                  <a:fillRect l="-1143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96B9D3-3ABA-7D3A-80A5-75734CB7FC12}"/>
              </a:ext>
            </a:extLst>
          </p:cNvPr>
          <p:cNvSpPr txBox="1"/>
          <p:nvPr/>
        </p:nvSpPr>
        <p:spPr>
          <a:xfrm>
            <a:off x="6573391" y="2255138"/>
            <a:ext cx="64321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'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4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a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b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c '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d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A6822-803D-83FA-52F5-7EF6DC17F8DF}"/>
              </a:ext>
            </a:extLst>
          </p:cNvPr>
          <p:cNvSpPr txBox="1"/>
          <p:nvPr/>
        </p:nvSpPr>
        <p:spPr>
          <a:xfrm>
            <a:off x="7509495" y="5511757"/>
            <a:ext cx="2808312" cy="46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shift()</a:t>
            </a:r>
            <a:r>
              <a:rPr lang="zh-CN" altLang="en-US" sz="2400" dirty="0"/>
              <a:t> </a:t>
            </a:r>
            <a:r>
              <a:rPr lang="en-US" altLang="zh-CN" sz="2400" dirty="0"/>
              <a:t>trace</a:t>
            </a:r>
            <a:endParaRPr lang="en-US" sz="2400" dirty="0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D1971605-CE8D-D512-F92A-52FF659C556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48427002-54F4-E952-959F-021BA989045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57C9B57F-84BE-CF68-C3FE-DCE4692ADC7B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21638CD9-EDE4-86F0-9F6C-E6AB47FB7E3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page_footer">
            <a:extLst>
              <a:ext uri="{FF2B5EF4-FFF2-40B4-BE49-F238E27FC236}">
                <a16:creationId xmlns:a16="http://schemas.microsoft.com/office/drawing/2014/main" id="{E6F4DB30-5839-DA9A-A7EE-F0F64C2638D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7" name="page_footer">
            <a:extLst>
              <a:ext uri="{FF2B5EF4-FFF2-40B4-BE49-F238E27FC236}">
                <a16:creationId xmlns:a16="http://schemas.microsoft.com/office/drawing/2014/main" id="{DE66258B-1CD9-797C-A699-6CC5E8293ED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9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21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380704" y="736005"/>
            <a:ext cx="10081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Intercepting memory accesses from the 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 to client objects and uses </a:t>
            </a:r>
          </a:p>
          <a:p>
            <a:r>
              <a:rPr lang="en-US" altLang="zh-CN" sz="2400" dirty="0"/>
              <a:t>this information to infer specifications.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1C29C-00FD-F9B6-5D7E-104DB81EBC60}"/>
              </a:ext>
            </a:extLst>
          </p:cNvPr>
          <p:cNvSpPr txBox="1"/>
          <p:nvPr/>
        </p:nvSpPr>
        <p:spPr>
          <a:xfrm>
            <a:off x="1172791" y="2320182"/>
            <a:ext cx="47525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'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4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a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b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c '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d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2B0B0-22FF-A8CC-F84A-8E978B14D0B8}"/>
              </a:ext>
            </a:extLst>
          </p:cNvPr>
          <p:cNvSpPr txBox="1"/>
          <p:nvPr/>
        </p:nvSpPr>
        <p:spPr>
          <a:xfrm>
            <a:off x="2108895" y="5643296"/>
            <a:ext cx="81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trace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D5D85-B4BA-CB9F-A2A2-B4FF7696B21A}"/>
              </a:ext>
            </a:extLst>
          </p:cNvPr>
          <p:cNvSpPr txBox="1"/>
          <p:nvPr/>
        </p:nvSpPr>
        <p:spPr>
          <a:xfrm>
            <a:off x="7548010" y="5643296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trace</a:t>
            </a:r>
            <a:r>
              <a:rPr lang="zh-CN" altLang="en-US" sz="2400" dirty="0"/>
              <a:t> </a:t>
            </a:r>
            <a:r>
              <a:rPr lang="en-US" altLang="zh-CN" sz="2400" dirty="0"/>
              <a:t>skeleton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680E2-DC5F-0186-D32A-49EAEAEC839B}"/>
              </a:ext>
            </a:extLst>
          </p:cNvPr>
          <p:cNvSpPr txBox="1"/>
          <p:nvPr/>
        </p:nvSpPr>
        <p:spPr>
          <a:xfrm>
            <a:off x="6141343" y="2461198"/>
            <a:ext cx="475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lang="en-AU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AU" sz="1600" dirty="0">
                <a:solidFill>
                  <a:srgbClr val="FF0000"/>
                </a:solidFill>
                <a:latin typeface="Menlo" panose="020B0609030804020204" pitchFamily="49" charset="0"/>
              </a:rPr>
              <a:t>read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;(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read;write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delete;write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96FE2-E06D-ADDD-30DE-7F50EC0B0422}"/>
              </a:ext>
            </a:extLst>
          </p:cNvPr>
          <p:cNvSpPr txBox="1"/>
          <p:nvPr/>
        </p:nvSpPr>
        <p:spPr>
          <a:xfrm>
            <a:off x="6141343" y="4006211"/>
            <a:ext cx="6109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lang="en-AU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AU" sz="1600" dirty="0">
                <a:solidFill>
                  <a:srgbClr val="FF0000"/>
                </a:solidFill>
                <a:latin typeface="Menlo" panose="020B0609030804020204" pitchFamily="49" charset="0"/>
              </a:rPr>
              <a:t>read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;read;(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write;read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write;delete;write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20C6D-89A1-F6F9-4A4C-7E3E48E95B2F}"/>
              </a:ext>
            </a:extLst>
          </p:cNvPr>
          <p:cNvSpPr txBox="1"/>
          <p:nvPr/>
        </p:nvSpPr>
        <p:spPr>
          <a:xfrm>
            <a:off x="8469816" y="2762192"/>
            <a:ext cx="27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91D9C-9B94-A77B-C604-DBB602250D64}"/>
              </a:ext>
            </a:extLst>
          </p:cNvPr>
          <p:cNvSpPr txBox="1"/>
          <p:nvPr/>
        </p:nvSpPr>
        <p:spPr>
          <a:xfrm>
            <a:off x="8469816" y="3033323"/>
            <a:ext cx="27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E1BDB-64F4-AE56-9B30-18A3B6345364}"/>
              </a:ext>
            </a:extLst>
          </p:cNvPr>
          <p:cNvSpPr txBox="1"/>
          <p:nvPr/>
        </p:nvSpPr>
        <p:spPr>
          <a:xfrm>
            <a:off x="8469816" y="3304454"/>
            <a:ext cx="27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94443-D838-7C8C-5699-57FC3B1834BC}"/>
              </a:ext>
            </a:extLst>
          </p:cNvPr>
          <p:cNvCxnSpPr/>
          <p:nvPr/>
        </p:nvCxnSpPr>
        <p:spPr>
          <a:xfrm>
            <a:off x="6141343" y="2320182"/>
            <a:ext cx="63367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2A779E-BDDA-C2C6-8ECE-6CAB5B52270A}"/>
              </a:ext>
            </a:extLst>
          </p:cNvPr>
          <p:cNvCxnSpPr/>
          <p:nvPr/>
        </p:nvCxnSpPr>
        <p:spPr>
          <a:xfrm>
            <a:off x="6141343" y="2896245"/>
            <a:ext cx="63367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9B90C3-5F83-9114-2586-D3155DD7C942}"/>
              </a:ext>
            </a:extLst>
          </p:cNvPr>
          <p:cNvCxnSpPr/>
          <p:nvPr/>
        </p:nvCxnSpPr>
        <p:spPr>
          <a:xfrm>
            <a:off x="6203781" y="3904357"/>
            <a:ext cx="63367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49D4A-8988-34E5-CDA9-EEFB1F72B6AC}"/>
              </a:ext>
            </a:extLst>
          </p:cNvPr>
          <p:cNvCxnSpPr/>
          <p:nvPr/>
        </p:nvCxnSpPr>
        <p:spPr>
          <a:xfrm>
            <a:off x="6141343" y="4403263"/>
            <a:ext cx="63367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_footer">
            <a:extLst>
              <a:ext uri="{FF2B5EF4-FFF2-40B4-BE49-F238E27FC236}">
                <a16:creationId xmlns:a16="http://schemas.microsoft.com/office/drawing/2014/main" id="{0EE45518-E66A-D8B0-51C3-EF317F9B25B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page_footer">
            <a:extLst>
              <a:ext uri="{FF2B5EF4-FFF2-40B4-BE49-F238E27FC236}">
                <a16:creationId xmlns:a16="http://schemas.microsoft.com/office/drawing/2014/main" id="{A3427CCF-8CC1-1305-E1D5-6B5F3DC3F99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2" name="page_footer">
            <a:extLst>
              <a:ext uri="{FF2B5EF4-FFF2-40B4-BE49-F238E27FC236}">
                <a16:creationId xmlns:a16="http://schemas.microsoft.com/office/drawing/2014/main" id="{19341B60-7C5F-36EB-44AB-EE208CF6E14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3" name="page_footer">
            <a:extLst>
              <a:ext uri="{FF2B5EF4-FFF2-40B4-BE49-F238E27FC236}">
                <a16:creationId xmlns:a16="http://schemas.microsoft.com/office/drawing/2014/main" id="{485DB86A-2021-DEE1-EA72-B6E2C7D170A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5" name="page_footer">
            <a:extLst>
              <a:ext uri="{FF2B5EF4-FFF2-40B4-BE49-F238E27FC236}">
                <a16:creationId xmlns:a16="http://schemas.microsoft.com/office/drawing/2014/main" id="{357700C8-1EE1-76ED-5164-F632E2C68A4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6" name="page_footer">
            <a:extLst>
              <a:ext uri="{FF2B5EF4-FFF2-40B4-BE49-F238E27FC236}">
                <a16:creationId xmlns:a16="http://schemas.microsoft.com/office/drawing/2014/main" id="{19A947FA-B176-3383-8FB1-1CB53A4448E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22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380704" y="736005"/>
            <a:ext cx="10081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Intercepting memory accesses from the 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 to client objects and uses </a:t>
            </a:r>
          </a:p>
          <a:p>
            <a:r>
              <a:rPr lang="en-US" altLang="zh-CN" sz="2400" dirty="0"/>
              <a:t>this information to infer specifications.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1C29C-00FD-F9B6-5D7E-104DB81EBC60}"/>
              </a:ext>
            </a:extLst>
          </p:cNvPr>
          <p:cNvSpPr txBox="1"/>
          <p:nvPr/>
        </p:nvSpPr>
        <p:spPr>
          <a:xfrm>
            <a:off x="1172791" y="2320182"/>
            <a:ext cx="47525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'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4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a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b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c '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d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2B0B0-22FF-A8CC-F84A-8E978B14D0B8}"/>
              </a:ext>
            </a:extLst>
          </p:cNvPr>
          <p:cNvSpPr txBox="1"/>
          <p:nvPr/>
        </p:nvSpPr>
        <p:spPr>
          <a:xfrm>
            <a:off x="2108895" y="5643296"/>
            <a:ext cx="81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trace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D5D85-B4BA-CB9F-A2A2-B4FF7696B21A}"/>
              </a:ext>
            </a:extLst>
          </p:cNvPr>
          <p:cNvSpPr txBox="1"/>
          <p:nvPr/>
        </p:nvSpPr>
        <p:spPr>
          <a:xfrm>
            <a:off x="7548010" y="5643296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trace</a:t>
            </a:r>
            <a:r>
              <a:rPr lang="zh-CN" altLang="en-US" sz="2400" dirty="0"/>
              <a:t> </a:t>
            </a:r>
            <a:r>
              <a:rPr lang="en-US" altLang="zh-CN" sz="2400" dirty="0"/>
              <a:t>skeleton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680E2-DC5F-0186-D32A-49EAEAEC839B}"/>
              </a:ext>
            </a:extLst>
          </p:cNvPr>
          <p:cNvSpPr txBox="1"/>
          <p:nvPr/>
        </p:nvSpPr>
        <p:spPr>
          <a:xfrm>
            <a:off x="6141343" y="2461198"/>
            <a:ext cx="475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lang="en-AU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AU" sz="1600" dirty="0">
                <a:solidFill>
                  <a:srgbClr val="FF0000"/>
                </a:solidFill>
                <a:latin typeface="Menlo" panose="020B0609030804020204" pitchFamily="49" charset="0"/>
              </a:rPr>
              <a:t>read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;(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read;write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delete;write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96FE2-E06D-ADDD-30DE-7F50EC0B0422}"/>
              </a:ext>
            </a:extLst>
          </p:cNvPr>
          <p:cNvSpPr txBox="1"/>
          <p:nvPr/>
        </p:nvSpPr>
        <p:spPr>
          <a:xfrm>
            <a:off x="6141343" y="4006211"/>
            <a:ext cx="6109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lang="en-AU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AU" sz="1600" dirty="0">
                <a:solidFill>
                  <a:srgbClr val="FF0000"/>
                </a:solidFill>
                <a:latin typeface="Menlo" panose="020B0609030804020204" pitchFamily="49" charset="0"/>
              </a:rPr>
              <a:t>read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;read;(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write;read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write;delete;write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20C6D-89A1-F6F9-4A4C-7E3E48E95B2F}"/>
              </a:ext>
            </a:extLst>
          </p:cNvPr>
          <p:cNvSpPr txBox="1"/>
          <p:nvPr/>
        </p:nvSpPr>
        <p:spPr>
          <a:xfrm>
            <a:off x="8469816" y="2762192"/>
            <a:ext cx="27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91D9C-9B94-A77B-C604-DBB602250D64}"/>
              </a:ext>
            </a:extLst>
          </p:cNvPr>
          <p:cNvSpPr txBox="1"/>
          <p:nvPr/>
        </p:nvSpPr>
        <p:spPr>
          <a:xfrm>
            <a:off x="8469816" y="3033323"/>
            <a:ext cx="27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E1BDB-64F4-AE56-9B30-18A3B6345364}"/>
              </a:ext>
            </a:extLst>
          </p:cNvPr>
          <p:cNvSpPr txBox="1"/>
          <p:nvPr/>
        </p:nvSpPr>
        <p:spPr>
          <a:xfrm>
            <a:off x="8469816" y="3304454"/>
            <a:ext cx="27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94443-D838-7C8C-5699-57FC3B1834BC}"/>
              </a:ext>
            </a:extLst>
          </p:cNvPr>
          <p:cNvCxnSpPr/>
          <p:nvPr/>
        </p:nvCxnSpPr>
        <p:spPr>
          <a:xfrm>
            <a:off x="6141343" y="2320182"/>
            <a:ext cx="63367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2A779E-BDDA-C2C6-8ECE-6CAB5B52270A}"/>
              </a:ext>
            </a:extLst>
          </p:cNvPr>
          <p:cNvCxnSpPr/>
          <p:nvPr/>
        </p:nvCxnSpPr>
        <p:spPr>
          <a:xfrm>
            <a:off x="6141343" y="2896245"/>
            <a:ext cx="63367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9B90C3-5F83-9114-2586-D3155DD7C942}"/>
              </a:ext>
            </a:extLst>
          </p:cNvPr>
          <p:cNvCxnSpPr/>
          <p:nvPr/>
        </p:nvCxnSpPr>
        <p:spPr>
          <a:xfrm>
            <a:off x="6203781" y="3904357"/>
            <a:ext cx="63367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49D4A-8988-34E5-CDA9-EEFB1F72B6AC}"/>
              </a:ext>
            </a:extLst>
          </p:cNvPr>
          <p:cNvCxnSpPr/>
          <p:nvPr/>
        </p:nvCxnSpPr>
        <p:spPr>
          <a:xfrm>
            <a:off x="6141343" y="4403263"/>
            <a:ext cx="63367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_footer">
            <a:extLst>
              <a:ext uri="{FF2B5EF4-FFF2-40B4-BE49-F238E27FC236}">
                <a16:creationId xmlns:a16="http://schemas.microsoft.com/office/drawing/2014/main" id="{0EE45518-E66A-D8B0-51C3-EF317F9B25B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page_footer">
            <a:extLst>
              <a:ext uri="{FF2B5EF4-FFF2-40B4-BE49-F238E27FC236}">
                <a16:creationId xmlns:a16="http://schemas.microsoft.com/office/drawing/2014/main" id="{A3427CCF-8CC1-1305-E1D5-6B5F3DC3F99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2" name="page_footer">
            <a:extLst>
              <a:ext uri="{FF2B5EF4-FFF2-40B4-BE49-F238E27FC236}">
                <a16:creationId xmlns:a16="http://schemas.microsoft.com/office/drawing/2014/main" id="{19341B60-7C5F-36EB-44AB-EE208CF6E14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3" name="page_footer">
            <a:extLst>
              <a:ext uri="{FF2B5EF4-FFF2-40B4-BE49-F238E27FC236}">
                <a16:creationId xmlns:a16="http://schemas.microsoft.com/office/drawing/2014/main" id="{485DB86A-2021-DEE1-EA72-B6E2C7D170A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24D89F-795C-6B8A-DBB5-BB95B4F3F7AA}"/>
              </a:ext>
            </a:extLst>
          </p:cNvPr>
          <p:cNvSpPr txBox="1"/>
          <p:nvPr/>
        </p:nvSpPr>
        <p:spPr>
          <a:xfrm>
            <a:off x="10858736" y="23283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✔️</a:t>
            </a:r>
          </a:p>
        </p:txBody>
      </p:sp>
      <p:sp>
        <p:nvSpPr>
          <p:cNvPr id="25" name="page_footer">
            <a:extLst>
              <a:ext uri="{FF2B5EF4-FFF2-40B4-BE49-F238E27FC236}">
                <a16:creationId xmlns:a16="http://schemas.microsoft.com/office/drawing/2014/main" id="{D50E059F-AB56-B98E-1334-22314810067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6" name="page_footer">
            <a:extLst>
              <a:ext uri="{FF2B5EF4-FFF2-40B4-BE49-F238E27FC236}">
                <a16:creationId xmlns:a16="http://schemas.microsoft.com/office/drawing/2014/main" id="{F48F11EF-A12D-67F1-A939-95E738D5D27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23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380704" y="736005"/>
            <a:ext cx="10081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Intercepting memory accesses from the 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 to client objects and uses </a:t>
            </a:r>
          </a:p>
          <a:p>
            <a:r>
              <a:rPr lang="en-US" altLang="zh-CN" sz="2400" dirty="0"/>
              <a:t>this information to infer specifications.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C248F-3428-36D9-AADD-84E2B3F93BCB}"/>
              </a:ext>
            </a:extLst>
          </p:cNvPr>
          <p:cNvSpPr txBox="1"/>
          <p:nvPr/>
        </p:nvSpPr>
        <p:spPr>
          <a:xfrm>
            <a:off x="380704" y="3447048"/>
            <a:ext cx="475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lang="en-AU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AU" sz="1600" dirty="0">
                <a:solidFill>
                  <a:srgbClr val="FF0000"/>
                </a:solidFill>
                <a:latin typeface="Menlo" panose="020B0609030804020204" pitchFamily="49" charset="0"/>
              </a:rPr>
              <a:t>read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;(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read;write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delete;write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D276C-C8D1-39DF-EC78-8A9C5C1ECA82}"/>
              </a:ext>
            </a:extLst>
          </p:cNvPr>
          <p:cNvSpPr txBox="1"/>
          <p:nvPr/>
        </p:nvSpPr>
        <p:spPr>
          <a:xfrm>
            <a:off x="1676847" y="4840461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skeleton</a:t>
            </a:r>
            <a:endParaRPr lang="en-US" dirty="0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81A2D3F8-01D1-16F6-A57C-9C7D64F9039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FA5A8116-5F3A-72FF-AB19-3655D0A3343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F2CE96BB-240A-AA86-C358-B9875120DD8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3DEAA9ED-EE4A-65A8-9C68-D669E0FE77D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61B7F1F0-D9AF-5A69-FC5B-E47343B91B7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9A517939-A768-C93E-0734-81AF27AA253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8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24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7D6B1D12-B238-E2B0-615B-80D6A23106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18612BF3-43A6-856B-4771-E96853F80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AC77FC2-D451-29F1-82EA-8193582972F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6760B-8FF1-B501-F404-396F6D5D9276}"/>
              </a:ext>
            </a:extLst>
          </p:cNvPr>
          <p:cNvSpPr txBox="1"/>
          <p:nvPr/>
        </p:nvSpPr>
        <p:spPr>
          <a:xfrm>
            <a:off x="380704" y="736005"/>
            <a:ext cx="10081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Intercepting memory accesses from the 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 to client objects and uses </a:t>
            </a:r>
          </a:p>
          <a:p>
            <a:r>
              <a:rPr lang="en-US" altLang="zh-CN" sz="2400" dirty="0"/>
              <a:t>this information to infer specifications.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C248F-3428-36D9-AADD-84E2B3F93BCB}"/>
              </a:ext>
            </a:extLst>
          </p:cNvPr>
          <p:cNvSpPr txBox="1"/>
          <p:nvPr/>
        </p:nvSpPr>
        <p:spPr>
          <a:xfrm>
            <a:off x="380704" y="3447048"/>
            <a:ext cx="475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lang="en-AU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AU" sz="1600" dirty="0">
                <a:solidFill>
                  <a:srgbClr val="FF0000"/>
                </a:solidFill>
                <a:latin typeface="Menlo" panose="020B0609030804020204" pitchFamily="49" charset="0"/>
              </a:rPr>
              <a:t>read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;(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read;write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r>
              <a:rPr lang="en-US" altLang="zh-CN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delete;write</a:t>
            </a:r>
            <a:r>
              <a:rPr lang="en-US" altLang="zh-CN" sz="1600" dirty="0">
                <a:solidFill>
                  <a:srgbClr val="FF0000"/>
                </a:solidFill>
                <a:latin typeface="Menlo" panose="020B0609030804020204" pitchFamily="49" charset="0"/>
              </a:rPr>
              <a:t>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D276C-C8D1-39DF-EC78-8A9C5C1ECA82}"/>
              </a:ext>
            </a:extLst>
          </p:cNvPr>
          <p:cNvSpPr txBox="1"/>
          <p:nvPr/>
        </p:nvSpPr>
        <p:spPr>
          <a:xfrm>
            <a:off x="1676847" y="4840461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skeleton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D878F9-146B-B09C-A9BF-29F5F43DA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856" y="2248173"/>
            <a:ext cx="4700287" cy="3616324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A7B14D3-E904-3698-D3C3-6D714FD363B3}"/>
              </a:ext>
            </a:extLst>
          </p:cNvPr>
          <p:cNvSpPr/>
          <p:nvPr/>
        </p:nvSpPr>
        <p:spPr>
          <a:xfrm>
            <a:off x="5488503" y="3447048"/>
            <a:ext cx="1584176" cy="340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41BAB4A7-D913-42B9-A3D2-3C44813FA6E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843E3F81-15BD-E1B2-8B53-3E49E9039DE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EEDD0332-2E65-366C-C603-94C227A3C85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68DC52C4-9AF6-2DF2-2F84-CAC63EE74D1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page_footer">
            <a:extLst>
              <a:ext uri="{FF2B5EF4-FFF2-40B4-BE49-F238E27FC236}">
                <a16:creationId xmlns:a16="http://schemas.microsoft.com/office/drawing/2014/main" id="{DB7C7B6E-1270-DC19-8A49-BC5A9694ACF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7" name="page_footer">
            <a:extLst>
              <a:ext uri="{FF2B5EF4-FFF2-40B4-BE49-F238E27FC236}">
                <a16:creationId xmlns:a16="http://schemas.microsoft.com/office/drawing/2014/main" id="{12FBA56C-BDBB-9388-A3EE-4FD4BBF7318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0EFB8-7F49-9296-53EB-FDCD3197D22D}"/>
              </a:ext>
            </a:extLst>
          </p:cNvPr>
          <p:cNvSpPr txBox="1"/>
          <p:nvPr/>
        </p:nvSpPr>
        <p:spPr>
          <a:xfrm>
            <a:off x="8415356" y="6311979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25 / 29</a:t>
            </a:r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B6F0605F-97A6-5028-E389-EAD05119185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52B9D1CD-6B86-B6D6-9B3A-5A34D1CA3FC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4DB76C65-4331-1ED3-B9AE-43401094063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AC1C6-6BEB-0F5C-03F3-E12703C3DD20}"/>
              </a:ext>
            </a:extLst>
          </p:cNvPr>
          <p:cNvSpPr txBox="1"/>
          <p:nvPr/>
        </p:nvSpPr>
        <p:spPr>
          <a:xfrm>
            <a:off x="1100783" y="754511"/>
            <a:ext cx="2027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Limitations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DADAA-A778-CB43-9F65-57F7032E7302}"/>
              </a:ext>
            </a:extLst>
          </p:cNvPr>
          <p:cNvSpPr txBox="1"/>
          <p:nvPr/>
        </p:nvSpPr>
        <p:spPr>
          <a:xfrm>
            <a:off x="1244799" y="1960141"/>
            <a:ext cx="99709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AU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Soundness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AU" sz="2000" dirty="0"/>
              <a:t>guarantee</a:t>
            </a:r>
            <a:r>
              <a:rPr lang="en-US" altLang="zh-CN" sz="2000" dirty="0"/>
              <a:t>d.</a:t>
            </a:r>
            <a:r>
              <a:rPr lang="zh-CN" altLang="en-US" sz="2000" dirty="0"/>
              <a:t> 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corner</a:t>
            </a:r>
            <a:r>
              <a:rPr lang="zh-CN" altLang="en-US" sz="2000" dirty="0"/>
              <a:t> </a:t>
            </a:r>
            <a:r>
              <a:rPr lang="en-US" altLang="zh-CN" sz="2000" dirty="0"/>
              <a:t>cases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executed,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behaviors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endParaRPr lang="en-AU" altLang="zh-CN" sz="2000" dirty="0"/>
          </a:p>
          <a:p>
            <a:r>
              <a:rPr lang="zh-CN" altLang="en-US" sz="2000" dirty="0"/>
              <a:t>      </a:t>
            </a:r>
            <a:r>
              <a:rPr lang="en-US" altLang="zh-CN" sz="2000" dirty="0"/>
              <a:t>missing</a:t>
            </a:r>
            <a:r>
              <a:rPr lang="zh-CN" altLang="en-US" sz="2000" dirty="0"/>
              <a:t> </a:t>
            </a:r>
            <a:r>
              <a:rPr lang="en-US" altLang="zh-CN" sz="2000" dirty="0"/>
              <a:t>code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inferred.</a:t>
            </a:r>
          </a:p>
          <a:p>
            <a:endParaRPr lang="en-AU" altLang="zh-CN" sz="2000" dirty="0"/>
          </a:p>
          <a:p>
            <a:pPr marL="342900" indent="-342900">
              <a:buAutoNum type="arabicPeriod" startAt="2"/>
            </a:pPr>
            <a:r>
              <a:rPr lang="en-US" altLang="zh-CN" sz="2000" dirty="0"/>
              <a:t>C</a:t>
            </a:r>
            <a:r>
              <a:rPr lang="en-US" sz="2000" dirty="0"/>
              <a:t>omplex stru</a:t>
            </a:r>
            <a:r>
              <a:rPr lang="en-US" altLang="zh-CN" sz="2000" dirty="0"/>
              <a:t>cture</a:t>
            </a:r>
            <a:r>
              <a:rPr lang="en-US" sz="2000" dirty="0"/>
              <a:t>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missing</a:t>
            </a:r>
            <a:r>
              <a:rPr lang="zh-CN" altLang="en-US" sz="2000" dirty="0"/>
              <a:t> </a:t>
            </a:r>
            <a:r>
              <a:rPr lang="en-US" altLang="zh-CN" sz="2000" dirty="0"/>
              <a:t>code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difficult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infer,</a:t>
            </a:r>
            <a:r>
              <a:rPr lang="zh-CN" altLang="en-US" sz="2000" dirty="0"/>
              <a:t> </a:t>
            </a:r>
            <a:r>
              <a:rPr lang="en-US" altLang="zh-CN" sz="2000" dirty="0"/>
              <a:t>e.g.</a:t>
            </a:r>
            <a:r>
              <a:rPr lang="zh-CN" altLang="en-US" sz="2000" dirty="0"/>
              <a:t> </a:t>
            </a:r>
            <a:r>
              <a:rPr lang="en-US" altLang="zh-CN" sz="2000" dirty="0"/>
              <a:t>multiple</a:t>
            </a:r>
            <a:r>
              <a:rPr lang="en-US" sz="2000" dirty="0"/>
              <a:t> loops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conditions.</a:t>
            </a:r>
          </a:p>
          <a:p>
            <a:pPr marL="342900" indent="-342900">
              <a:buAutoNum type="arabicPeriod" startAt="2"/>
            </a:pP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   </a:t>
            </a:r>
            <a:r>
              <a:rPr lang="en-AU" altLang="zh-CN" sz="2000" dirty="0"/>
              <a:t>Only works with certain types of functions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e.g.</a:t>
            </a:r>
            <a:r>
              <a:rPr lang="zh-CN" altLang="en-US" sz="2000" dirty="0"/>
              <a:t> </a:t>
            </a:r>
            <a:r>
              <a:rPr lang="en-US" altLang="zh-CN" sz="2000" dirty="0"/>
              <a:t>string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database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functions.</a:t>
            </a:r>
            <a:endParaRPr lang="en-US" sz="2000" dirty="0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DF293B60-6343-B2FD-C6DC-46536B03C7A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CE94128E-ECF5-B007-CA9A-03E3A96E6DC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EEAAD476-FE8A-95B7-0DE5-B0A56EAD250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337E9C3C-50EC-1D74-CC50-159F84A1CC7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187BD343-E761-043F-75B9-E62AF329689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97043F10-82F0-38F8-FFFD-28C27085BA9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42A658DD-910B-6287-6B6D-ADBF48137A0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26 / 29</a:t>
            </a:r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CA84070A-DDDB-D3BB-EFD0-296E28099A5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4AD68FFD-988B-E336-4C23-E11AD39C61A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FDE96858-B0C7-023B-3CF5-5E10A08AEE8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D5167-23E0-2B3E-1598-CFFBCE463CA8}"/>
              </a:ext>
            </a:extLst>
          </p:cNvPr>
          <p:cNvSpPr txBox="1"/>
          <p:nvPr/>
        </p:nvSpPr>
        <p:spPr>
          <a:xfrm>
            <a:off x="1100783" y="754511"/>
            <a:ext cx="3171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Extern</a:t>
            </a:r>
            <a:r>
              <a:rPr lang="zh-CN" altLang="en-US" sz="3200" dirty="0"/>
              <a:t> </a:t>
            </a:r>
            <a:r>
              <a:rPr lang="en-US" altLang="zh-CN" sz="3200" dirty="0"/>
              <a:t>APIs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SVF</a:t>
            </a:r>
            <a:endParaRPr lang="en-US" sz="3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690CEB-6A0C-A7A8-57D5-4A8D0800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31" y="1672109"/>
            <a:ext cx="10101783" cy="410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age_footer">
            <a:extLst>
              <a:ext uri="{FF2B5EF4-FFF2-40B4-BE49-F238E27FC236}">
                <a16:creationId xmlns:a16="http://schemas.microsoft.com/office/drawing/2014/main" id="{D96AFF13-58A5-4092-16EB-B1B550B3C4D8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227EACDC-B7FA-D208-9B40-C7EFA1E5755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968DE1A3-375F-D37D-9BB9-B6854596E8F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page_footer">
            <a:extLst>
              <a:ext uri="{FF2B5EF4-FFF2-40B4-BE49-F238E27FC236}">
                <a16:creationId xmlns:a16="http://schemas.microsoft.com/office/drawing/2014/main" id="{A3E451FA-A09A-668F-0378-BC0A519E49A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40C2D17C-A83E-B183-E37E-BC980E3EC818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A10484BC-E208-7D21-ECD7-A1A6FCBE9E6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27 / 29</a:t>
            </a: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A435AFFF-4BD1-AABD-7C98-2AB7C4F9B1C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C8D1C3F4-A97D-4A0F-277B-F4D9922B0CB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A0EAC07E-7475-3910-50DE-756DB27646A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8AE3A-979C-FD75-9291-49AA8C393941}"/>
              </a:ext>
            </a:extLst>
          </p:cNvPr>
          <p:cNvSpPr txBox="1"/>
          <p:nvPr/>
        </p:nvSpPr>
        <p:spPr>
          <a:xfrm>
            <a:off x="1100783" y="754511"/>
            <a:ext cx="3171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Extern</a:t>
            </a:r>
            <a:r>
              <a:rPr lang="zh-CN" altLang="en-US" sz="3200" dirty="0"/>
              <a:t> </a:t>
            </a:r>
            <a:r>
              <a:rPr lang="en-US" altLang="zh-CN" sz="3200" dirty="0"/>
              <a:t>APIs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SVF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9784B-579D-C25B-855C-43ABFA226204}"/>
              </a:ext>
            </a:extLst>
          </p:cNvPr>
          <p:cNvSpPr txBox="1"/>
          <p:nvPr/>
        </p:nvSpPr>
        <p:spPr>
          <a:xfrm>
            <a:off x="1100783" y="2176165"/>
            <a:ext cx="43304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; Function </a:t>
            </a:r>
            <a:r>
              <a:rPr lang="en-US" sz="1400" dirty="0" err="1"/>
              <a:t>Attrs</a:t>
            </a:r>
            <a:r>
              <a:rPr lang="en-US" sz="1400" dirty="0"/>
              <a:t>: </a:t>
            </a:r>
            <a:r>
              <a:rPr lang="en-US" sz="1400" dirty="0" err="1"/>
              <a:t>noinline</a:t>
            </a:r>
            <a:r>
              <a:rPr lang="en-US" sz="1400" dirty="0"/>
              <a:t> </a:t>
            </a:r>
            <a:r>
              <a:rPr lang="en-US" sz="1400" dirty="0" err="1"/>
              <a:t>nounwind</a:t>
            </a:r>
            <a:r>
              <a:rPr lang="en-US" sz="1400" dirty="0"/>
              <a:t> </a:t>
            </a:r>
            <a:r>
              <a:rPr lang="en-US" sz="1400" dirty="0" err="1"/>
              <a:t>optnone</a:t>
            </a:r>
            <a:r>
              <a:rPr lang="en-US" sz="1400" dirty="0"/>
              <a:t> </a:t>
            </a:r>
            <a:r>
              <a:rPr lang="en-US" sz="1400" dirty="0" err="1"/>
              <a:t>ssp</a:t>
            </a:r>
            <a:r>
              <a:rPr lang="en-US" sz="1400" dirty="0"/>
              <a:t> </a:t>
            </a:r>
            <a:r>
              <a:rPr lang="en-US" sz="1400" dirty="0" err="1"/>
              <a:t>uwtable</a:t>
            </a:r>
            <a:endParaRPr lang="en-US" sz="1400" dirty="0"/>
          </a:p>
          <a:p>
            <a:r>
              <a:rPr lang="en-US" sz="1400" dirty="0"/>
              <a:t>define i32 @main() #0 {</a:t>
            </a:r>
          </a:p>
          <a:p>
            <a:r>
              <a:rPr lang="en-US" sz="1400" dirty="0"/>
              <a:t>  %1 = </a:t>
            </a:r>
            <a:r>
              <a:rPr lang="en-US" sz="1400" dirty="0" err="1"/>
              <a:t>alloca</a:t>
            </a:r>
            <a:r>
              <a:rPr lang="en-US" sz="1400" dirty="0"/>
              <a:t> i32, align 4</a:t>
            </a:r>
          </a:p>
          <a:p>
            <a:r>
              <a:rPr lang="en-US" sz="1400" dirty="0"/>
              <a:t>  %2 = </a:t>
            </a:r>
            <a:r>
              <a:rPr lang="en-US" sz="1400" dirty="0" err="1"/>
              <a:t>alloca</a:t>
            </a:r>
            <a:r>
              <a:rPr lang="en-US" sz="1400" dirty="0"/>
              <a:t> %struct.s1, align 8</a:t>
            </a:r>
          </a:p>
          <a:p>
            <a:r>
              <a:rPr lang="en-US" sz="1400" dirty="0"/>
              <a:t>  %3 = </a:t>
            </a:r>
            <a:r>
              <a:rPr lang="en-US" sz="1400" dirty="0" err="1"/>
              <a:t>alloca</a:t>
            </a:r>
            <a:r>
              <a:rPr lang="en-US" sz="1400" dirty="0"/>
              <a:t> %struct.s1, align 8</a:t>
            </a:r>
          </a:p>
          <a:p>
            <a:r>
              <a:rPr lang="en-US" sz="1400" dirty="0"/>
              <a:t>  store i32 0, i32* %1, align 4</a:t>
            </a:r>
          </a:p>
          <a:p>
            <a:r>
              <a:rPr lang="en-US" sz="1400" dirty="0"/>
              <a:t>  %4 = </a:t>
            </a:r>
            <a:r>
              <a:rPr lang="en-US" sz="1400" dirty="0" err="1"/>
              <a:t>bitcast</a:t>
            </a:r>
            <a:r>
              <a:rPr lang="en-US" sz="1400" dirty="0"/>
              <a:t> %struct.s1* %2 to i8*</a:t>
            </a:r>
          </a:p>
          <a:p>
            <a:r>
              <a:rPr lang="zh-CN" altLang="en-US" sz="1400" dirty="0"/>
              <a:t>  </a:t>
            </a:r>
            <a:r>
              <a:rPr lang="en-US" sz="1400" dirty="0"/>
              <a:t>%5 = </a:t>
            </a:r>
            <a:r>
              <a:rPr lang="en-US" sz="1400" dirty="0" err="1"/>
              <a:t>bitcast</a:t>
            </a:r>
            <a:r>
              <a:rPr lang="en-US" sz="1400" dirty="0"/>
              <a:t> %struct.s1* %3 to i8*</a:t>
            </a:r>
          </a:p>
          <a:p>
            <a:r>
              <a:rPr lang="en-US" sz="1400" dirty="0"/>
              <a:t>  %6 = </a:t>
            </a:r>
            <a:r>
              <a:rPr lang="en-US" sz="1400" dirty="0" err="1"/>
              <a:t>bitcast</a:t>
            </a:r>
            <a:r>
              <a:rPr lang="en-US" sz="1400" dirty="0"/>
              <a:t> %struct.s1* %2 to i8*</a:t>
            </a:r>
          </a:p>
          <a:p>
            <a:r>
              <a:rPr lang="en-US" sz="1400" dirty="0"/>
              <a:t>  %7 = call i8* </a:t>
            </a:r>
            <a:r>
              <a:rPr lang="en-US" sz="1400" dirty="0">
                <a:solidFill>
                  <a:srgbClr val="FFC000"/>
                </a:solidFill>
              </a:rPr>
              <a:t>@ </a:t>
            </a:r>
            <a:r>
              <a:rPr lang="en-US" altLang="zh-CN" sz="1400" dirty="0">
                <a:solidFill>
                  <a:srgbClr val="FFC000"/>
                </a:solidFill>
              </a:rPr>
              <a:t>foo</a:t>
            </a:r>
            <a:r>
              <a:rPr lang="en-US" sz="1400" dirty="0">
                <a:solidFill>
                  <a:srgbClr val="FFC000"/>
                </a:solidFill>
              </a:rPr>
              <a:t>(i8* %5, i8* %6, i32 16)</a:t>
            </a:r>
          </a:p>
          <a:p>
            <a:r>
              <a:rPr lang="en-US" sz="1400" dirty="0"/>
              <a:t>  ret i32 0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C000"/>
                </a:solidFill>
              </a:rPr>
              <a:t>declare i8* @ </a:t>
            </a:r>
            <a:r>
              <a:rPr lang="en-US" altLang="zh-CN" sz="1400" dirty="0">
                <a:solidFill>
                  <a:srgbClr val="FFC000"/>
                </a:solidFill>
              </a:rPr>
              <a:t>foo</a:t>
            </a:r>
            <a:r>
              <a:rPr lang="en-US" sz="1400" dirty="0">
                <a:solidFill>
                  <a:srgbClr val="FFC000"/>
                </a:solidFill>
              </a:rPr>
              <a:t>(i8*, i8*, i32)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1AB467-116D-60DE-95EC-B825FFAEF5A0}"/>
              </a:ext>
            </a:extLst>
          </p:cNvPr>
          <p:cNvSpPr txBox="1"/>
          <p:nvPr/>
        </p:nvSpPr>
        <p:spPr>
          <a:xfrm>
            <a:off x="7293471" y="1046898"/>
            <a:ext cx="64321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{</a:t>
            </a:r>
          </a:p>
          <a:p>
            <a:r>
              <a:rPr lang="zh-CN" altLang="en-US" sz="1400" dirty="0">
                <a:latin typeface="Menlo" panose="020B0609030804020204" pitchFamily="49" charset="0"/>
              </a:rPr>
              <a:t>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{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"A0",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effectLst/>
                <a:latin typeface="Menlo" panose="020B0609030804020204" pitchFamily="49" charset="0"/>
              </a:rPr>
              <a:t>dst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”</a:t>
            </a:r>
            <a:r>
              <a:rPr lang="en-US" altLang="zh-CN" sz="1400" dirty="0">
                <a:latin typeface="Menlo" panose="020B0609030804020204" pitchFamily="49" charset="0"/>
              </a:rPr>
              <a:t>Dummy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store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{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”</a:t>
            </a:r>
            <a:r>
              <a:rPr lang="en-US" altLang="zh-CN" sz="1400" b="0" dirty="0">
                <a:effectLst/>
                <a:latin typeface="Menlo" panose="020B0609030804020204" pitchFamily="49" charset="0"/>
              </a:rPr>
              <a:t>Dummy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",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effectLst/>
                <a:latin typeface="Menlo" panose="020B0609030804020204" pitchFamily="49" charset="0"/>
              </a:rPr>
              <a:t>dst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"A</a:t>
            </a:r>
            <a:r>
              <a:rPr lang="en-US" altLang="zh-CN" sz="1400" b="0" dirty="0">
                <a:effectLst/>
                <a:latin typeface="Menlo" panose="020B0609030804020204" pitchFamily="49" charset="0"/>
              </a:rPr>
              <a:t>2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"copy": {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"A0",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effectLst/>
                <a:latin typeface="Menlo" panose="020B0609030804020204" pitchFamily="49" charset="0"/>
              </a:rPr>
              <a:t>dst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”</a:t>
            </a:r>
            <a:r>
              <a:rPr lang="en-US" altLang="zh-CN" sz="1400" b="0" dirty="0">
                <a:effectLst/>
                <a:latin typeface="Menlo" panose="020B0609030804020204" pitchFamily="49" charset="0"/>
              </a:rPr>
              <a:t>A1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zh-CN" altLang="en-US" sz="1400" dirty="0">
                <a:latin typeface="Menlo" panose="020B0609030804020204" pitchFamily="49" charset="0"/>
              </a:rPr>
              <a:t>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{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"L",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effectLst/>
                <a:latin typeface="Menlo" panose="020B0609030804020204" pitchFamily="49" charset="0"/>
              </a:rPr>
              <a:t>dst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": "L"</a:t>
            </a:r>
          </a:p>
          <a:p>
            <a:r>
              <a:rPr lang="zh-CN" altLang="en-US" sz="1400" b="0" dirty="0">
                <a:effectLst/>
                <a:latin typeface="Menlo" panose="020B0609030804020204" pitchFamily="49" charset="0"/>
              </a:rPr>
              <a:t>    </a:t>
            </a:r>
            <a:r>
              <a:rPr lang="en-AU" sz="1400" b="0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AU" sz="1400" b="0" dirty="0"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FDA22-4350-F950-E7EE-AED84C163016}"/>
              </a:ext>
            </a:extLst>
          </p:cNvPr>
          <p:cNvSpPr txBox="1"/>
          <p:nvPr/>
        </p:nvSpPr>
        <p:spPr>
          <a:xfrm>
            <a:off x="8589615" y="5434269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ExtAPI.json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DA14E-AD8A-B78B-61BD-8B0A4B35F266}"/>
                  </a:ext>
                </a:extLst>
              </p:cNvPr>
              <p:cNvSpPr txBox="1"/>
              <p:nvPr/>
            </p:nvSpPr>
            <p:spPr>
              <a:xfrm>
                <a:off x="10317807" y="2924335"/>
                <a:ext cx="22792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Ai: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argument</a:t>
                </a:r>
              </a:p>
              <a:p>
                <a:r>
                  <a:rPr lang="en-US" altLang="zh-CN" dirty="0"/>
                  <a:t>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</a:p>
              <a:p>
                <a:r>
                  <a:rPr lang="en-US" altLang="zh-CN" dirty="0"/>
                  <a:t>Dummy: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dummy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DA14E-AD8A-B78B-61BD-8B0A4B35F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807" y="2924335"/>
                <a:ext cx="2279214" cy="923330"/>
              </a:xfrm>
              <a:prstGeom prst="rect">
                <a:avLst/>
              </a:prstGeom>
              <a:blipFill>
                <a:blip r:embed="rId4"/>
                <a:stretch>
                  <a:fillRect l="-2222" t="-2740" r="-1667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2A8497-9652-F7F3-5065-2A629008CE5C}"/>
              </a:ext>
            </a:extLst>
          </p:cNvPr>
          <p:cNvCxnSpPr>
            <a:cxnSpLocks/>
          </p:cNvCxnSpPr>
          <p:nvPr/>
        </p:nvCxnSpPr>
        <p:spPr>
          <a:xfrm flipV="1">
            <a:off x="4162670" y="1339286"/>
            <a:ext cx="3240360" cy="2709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ge_footer">
            <a:extLst>
              <a:ext uri="{FF2B5EF4-FFF2-40B4-BE49-F238E27FC236}">
                <a16:creationId xmlns:a16="http://schemas.microsoft.com/office/drawing/2014/main" id="{66E46AF9-2B76-BC7D-0AAF-B00BD54CE81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3CBA959E-EA6D-0E99-75B8-C6F8821DFBD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5B194A0F-54B4-D791-ADD0-C7986341E65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17DC4C82-EA59-578F-A637-08D4AF520D5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4D1C42C0-7643-04FA-7538-C5C66D538E4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7" name="page_footer">
            <a:extLst>
              <a:ext uri="{FF2B5EF4-FFF2-40B4-BE49-F238E27FC236}">
                <a16:creationId xmlns:a16="http://schemas.microsoft.com/office/drawing/2014/main" id="{E5F78D94-D616-A1A6-5941-1A5447B4B37B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5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42A658DD-910B-6287-6B6D-ADBF48137A0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28 / 29</a:t>
            </a:r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CA84070A-DDDB-D3BB-EFD0-296E28099A5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4AD68FFD-988B-E336-4C23-E11AD39C61A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FDE96858-B0C7-023B-3CF5-5E10A08AEE8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D5167-23E0-2B3E-1598-CFFBCE463CA8}"/>
              </a:ext>
            </a:extLst>
          </p:cNvPr>
          <p:cNvSpPr txBox="1"/>
          <p:nvPr/>
        </p:nvSpPr>
        <p:spPr>
          <a:xfrm>
            <a:off x="1100783" y="754511"/>
            <a:ext cx="3171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Extern</a:t>
            </a:r>
            <a:r>
              <a:rPr lang="zh-CN" altLang="en-US" sz="3200" dirty="0"/>
              <a:t> </a:t>
            </a:r>
            <a:r>
              <a:rPr lang="en-US" altLang="zh-CN" sz="3200" dirty="0"/>
              <a:t>APIs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SVF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80975-CA0B-6123-C29F-B7E9A9ECF6C6}"/>
              </a:ext>
            </a:extLst>
          </p:cNvPr>
          <p:cNvSpPr txBox="1"/>
          <p:nvPr/>
        </p:nvSpPr>
        <p:spPr>
          <a:xfrm>
            <a:off x="2036887" y="2215941"/>
            <a:ext cx="64321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'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4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a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 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b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c '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  <a:r>
              <a:rPr lang="en-AU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' d ' 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to field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of arg0 </a:t>
            </a:r>
          </a:p>
          <a:p>
            <a:r>
              <a:rPr lang="en-AU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AU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'a'</a:t>
            </a:r>
            <a:endParaRPr lang="en-AU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74C96-A3BF-378A-D2FC-51F2374D132D}"/>
              </a:ext>
            </a:extLst>
          </p:cNvPr>
          <p:cNvSpPr txBox="1"/>
          <p:nvPr/>
        </p:nvSpPr>
        <p:spPr>
          <a:xfrm>
            <a:off x="3304195" y="5609451"/>
            <a:ext cx="81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trace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846A1-54EC-0FA8-D0F0-D6E6DAF6652B}"/>
              </a:ext>
            </a:extLst>
          </p:cNvPr>
          <p:cNvSpPr txBox="1"/>
          <p:nvPr/>
        </p:nvSpPr>
        <p:spPr>
          <a:xfrm>
            <a:off x="8877647" y="2371459"/>
            <a:ext cx="642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addLoadEdge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(……)</a:t>
            </a:r>
            <a:endParaRPr lang="en-AU" b="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74462-E29D-65F3-B0F4-3E7E80540859}"/>
              </a:ext>
            </a:extLst>
          </p:cNvPr>
          <p:cNvSpPr txBox="1"/>
          <p:nvPr/>
        </p:nvSpPr>
        <p:spPr>
          <a:xfrm>
            <a:off x="8877647" y="2868845"/>
            <a:ext cx="642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Store</a:t>
            </a:r>
            <a:r>
              <a:rPr lang="en-AU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Edge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(……)</a:t>
            </a:r>
            <a:endParaRPr lang="en-AU" b="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5A294E-1CF4-6E45-38EC-271E751C65F7}"/>
              </a:ext>
            </a:extLst>
          </p:cNvPr>
          <p:cNvCxnSpPr>
            <a:cxnSpLocks/>
          </p:cNvCxnSpPr>
          <p:nvPr/>
        </p:nvCxnSpPr>
        <p:spPr>
          <a:xfrm>
            <a:off x="6177067" y="2680221"/>
            <a:ext cx="2556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48F96-0DB4-E014-2380-5D242FC90816}"/>
              </a:ext>
            </a:extLst>
          </p:cNvPr>
          <p:cNvCxnSpPr>
            <a:cxnSpLocks/>
          </p:cNvCxnSpPr>
          <p:nvPr/>
        </p:nvCxnSpPr>
        <p:spPr>
          <a:xfrm>
            <a:off x="6177067" y="3053511"/>
            <a:ext cx="2556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ge_footer">
            <a:extLst>
              <a:ext uri="{FF2B5EF4-FFF2-40B4-BE49-F238E27FC236}">
                <a16:creationId xmlns:a16="http://schemas.microsoft.com/office/drawing/2014/main" id="{9EBCCCE6-B008-EB84-7A41-D5AD0CD5970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page_footer">
            <a:extLst>
              <a:ext uri="{FF2B5EF4-FFF2-40B4-BE49-F238E27FC236}">
                <a16:creationId xmlns:a16="http://schemas.microsoft.com/office/drawing/2014/main" id="{9832853B-76C7-3298-7E8E-97C5827DE90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339121D7-F952-4C85-8849-8BA95B3A8EE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6" name="page_footer">
            <a:extLst>
              <a:ext uri="{FF2B5EF4-FFF2-40B4-BE49-F238E27FC236}">
                <a16:creationId xmlns:a16="http://schemas.microsoft.com/office/drawing/2014/main" id="{DFEBFECE-D0A8-4240-C844-4E003CAA8CA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7" name="page_footer">
            <a:extLst>
              <a:ext uri="{FF2B5EF4-FFF2-40B4-BE49-F238E27FC236}">
                <a16:creationId xmlns:a16="http://schemas.microsoft.com/office/drawing/2014/main" id="{CF17F5AD-283E-C98D-CCB5-65F74F2BC0F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9" name="page_footer">
            <a:extLst>
              <a:ext uri="{FF2B5EF4-FFF2-40B4-BE49-F238E27FC236}">
                <a16:creationId xmlns:a16="http://schemas.microsoft.com/office/drawing/2014/main" id="{97C25373-46AE-362D-EE17-91A5387D812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19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C56BBF-AFB0-421A-BFDF-576FF3064CD9}"/>
              </a:ext>
            </a:extLst>
          </p:cNvPr>
          <p:cNvSpPr txBox="1"/>
          <p:nvPr/>
        </p:nvSpPr>
        <p:spPr>
          <a:xfrm>
            <a:off x="4701183" y="3262382"/>
            <a:ext cx="3069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i="1" dirty="0">
                <a:solidFill>
                  <a:srgbClr val="000000"/>
                </a:solidFill>
                <a:effectLst/>
                <a:latin typeface="NimbusSanL-Regu"/>
              </a:rPr>
              <a:t>Thanks</a:t>
            </a:r>
          </a:p>
        </p:txBody>
      </p:sp>
      <p:sp>
        <p:nvSpPr>
          <p:cNvPr id="6" name="page_footer">
            <a:extLst>
              <a:ext uri="{FF2B5EF4-FFF2-40B4-BE49-F238E27FC236}">
                <a16:creationId xmlns:a16="http://schemas.microsoft.com/office/drawing/2014/main" id="{2E0B995A-C580-9520-6710-FF7A683478AB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29 / 29</a:t>
            </a:r>
          </a:p>
        </p:txBody>
      </p:sp>
      <p:sp>
        <p:nvSpPr>
          <p:cNvPr id="7" name="page_footer">
            <a:extLst>
              <a:ext uri="{FF2B5EF4-FFF2-40B4-BE49-F238E27FC236}">
                <a16:creationId xmlns:a16="http://schemas.microsoft.com/office/drawing/2014/main" id="{B30FBCA2-785F-7F92-F7FD-7E93C62FA43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91B3792B-9A49-F0E8-2B37-51C04054D9C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CC0267E9-2E34-571A-D547-4DFDB04C1FF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2E32342D-A432-5A1C-6478-1D8754CDD80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77640B30-7545-C9DD-7EDF-9B4124B1EA6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BCC24DE4-9645-6C4F-636A-E475550BAF8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page_footer">
            <a:extLst>
              <a:ext uri="{FF2B5EF4-FFF2-40B4-BE49-F238E27FC236}">
                <a16:creationId xmlns:a16="http://schemas.microsoft.com/office/drawing/2014/main" id="{73685BAC-7CB4-C811-BCC1-CC8E5099650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6F58E323-7195-A55F-2760-718F1CFB3F5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3C55ED51-877D-EAB9-EE97-07630D328DC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3 / 29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91906B7D-74D5-A0A7-C85E-D82035ACF23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36472-C21A-C3AF-4A82-F2B71E70090E}"/>
              </a:ext>
            </a:extLst>
          </p:cNvPr>
          <p:cNvSpPr txBox="1"/>
          <p:nvPr/>
        </p:nvSpPr>
        <p:spPr>
          <a:xfrm>
            <a:off x="6045717" y="1847262"/>
            <a:ext cx="64323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void main() // program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string </a:t>
            </a:r>
            <a:r>
              <a:rPr lang="en-AU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str = mkStr()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 list = new List(); 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list.add(str);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Object data = list.get(0);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if (randBool())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Object dataCopy = data;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AU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sendHttp(dataCopy)</a:t>
            </a:r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;</a:t>
            </a:r>
            <a:endParaRPr lang="en-AU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E6D68-E944-ABA5-2A31-B8F5A1D8EFC7}"/>
              </a:ext>
            </a:extLst>
          </p:cNvPr>
          <p:cNvSpPr txBox="1"/>
          <p:nvPr/>
        </p:nvSpPr>
        <p:spPr>
          <a:xfrm>
            <a:off x="380703" y="2831787"/>
            <a:ext cx="5184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﻿</a:t>
            </a:r>
            <a:r>
              <a:rPr lang="en-US" altLang="zh-CN" sz="2800" dirty="0">
                <a:latin typeface="Abadi" panose="020B0604020104020204" pitchFamily="34" charset="0"/>
                <a:cs typeface="Baloo 2" panose="03080502040302020200" pitchFamily="66" charset="77"/>
              </a:rPr>
              <a:t>W</a:t>
            </a:r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hether the program leaks the return value of </a:t>
            </a:r>
            <a:r>
              <a:rPr lang="en-US" sz="28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mkStr</a:t>
            </a:r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 to the Internet via a call to </a:t>
            </a:r>
            <a:r>
              <a:rPr lang="en-US" sz="28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sendHttp</a:t>
            </a:r>
            <a:r>
              <a:rPr lang="zh-CN" altLang="en-US" sz="2800" dirty="0">
                <a:solidFill>
                  <a:srgbClr val="FF000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 </a:t>
            </a:r>
            <a:r>
              <a:rPr lang="en-US" altLang="zh-CN" sz="2800" dirty="0">
                <a:latin typeface="Abadi" panose="020B0604020104020204" pitchFamily="34" charset="0"/>
                <a:cs typeface="Baloo 2" panose="03080502040302020200" pitchFamily="66" charset="77"/>
              </a:rPr>
              <a:t>?</a:t>
            </a:r>
            <a:endParaRPr lang="en-US" sz="2800" dirty="0">
              <a:latin typeface="Abadi" panose="020B0604020104020204" pitchFamily="34" charset="0"/>
              <a:cs typeface="Baloo 2" panose="03080502040302020200" pitchFamily="66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9F9B-EFA5-73ED-3CBC-C5ED74F254FE}"/>
              </a:ext>
            </a:extLst>
          </p:cNvPr>
          <p:cNvSpPr txBox="1"/>
          <p:nvPr/>
        </p:nvSpPr>
        <p:spPr>
          <a:xfrm>
            <a:off x="863926" y="5511012"/>
            <a:ext cx="5176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AU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AU" sz="2800" dirty="0" err="1">
                <a:solidFill>
                  <a:srgbClr val="00B050"/>
                </a:solidFill>
                <a:latin typeface="Menlo" panose="020B0609030804020204" pitchFamily="49" charset="0"/>
              </a:rPr>
              <a:t>dataCopy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06E3C857-014D-F14E-F8DD-ABCA5228F0C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C75B0CDF-4BBC-A827-1D52-11485B0C804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7D15FC99-B90B-3D64-814B-8D01C7DDADA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60260A70-AD9E-CF8C-2C9A-E9EEE543561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91B5937C-0C1F-7F4E-C3D8-42A6C3EF2EC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85BADAFA-4436-E717-733C-593E2F159B3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BF71C79D-6364-70D7-68CF-0A71D5C7D59E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E1C9377F-65DB-4C74-D11E-A7D25F212F4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0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4 / 29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91906B7D-74D5-A0A7-C85E-D82035ACF23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E6D68-E944-ABA5-2A31-B8F5A1D8EFC7}"/>
              </a:ext>
            </a:extLst>
          </p:cNvPr>
          <p:cNvSpPr txBox="1"/>
          <p:nvPr/>
        </p:nvSpPr>
        <p:spPr>
          <a:xfrm>
            <a:off x="380703" y="2831787"/>
            <a:ext cx="5184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﻿</a:t>
            </a:r>
            <a:r>
              <a:rPr lang="en-US" altLang="zh-CN" sz="2800" dirty="0">
                <a:latin typeface="Abadi" panose="020B0604020104020204" pitchFamily="34" charset="0"/>
                <a:cs typeface="Baloo 2" panose="03080502040302020200" pitchFamily="66" charset="77"/>
              </a:rPr>
              <a:t>W</a:t>
            </a:r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hether the program leaks the return value of </a:t>
            </a:r>
            <a:r>
              <a:rPr lang="en-US" sz="28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mkStr</a:t>
            </a:r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 to the Internet via a call to </a:t>
            </a:r>
            <a:r>
              <a:rPr lang="en-US" sz="28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sendHttp</a:t>
            </a:r>
            <a:r>
              <a:rPr lang="zh-CN" altLang="en-US" sz="2800" dirty="0">
                <a:solidFill>
                  <a:srgbClr val="FF000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 </a:t>
            </a:r>
            <a:r>
              <a:rPr lang="en-US" altLang="zh-CN" sz="2800" dirty="0">
                <a:latin typeface="Abadi" panose="020B0604020104020204" pitchFamily="34" charset="0"/>
                <a:cs typeface="Baloo 2" panose="03080502040302020200" pitchFamily="66" charset="77"/>
              </a:rPr>
              <a:t>?</a:t>
            </a:r>
            <a:endParaRPr lang="en-US" sz="2800" dirty="0">
              <a:latin typeface="Abadi" panose="020B0604020104020204" pitchFamily="34" charset="0"/>
              <a:cs typeface="Baloo 2" panose="03080502040302020200" pitchFamily="66" charset="77"/>
            </a:endParaRPr>
          </a:p>
        </p:txBody>
      </p:sp>
      <p:sp>
        <p:nvSpPr>
          <p:cNvPr id="17" name="page_footer">
            <a:extLst>
              <a:ext uri="{FF2B5EF4-FFF2-40B4-BE49-F238E27FC236}">
                <a16:creationId xmlns:a16="http://schemas.microsoft.com/office/drawing/2014/main" id="{6FFDA614-2A85-1C04-B654-C222F0FCC2E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CAA71-8FD0-A561-A3BC-7F86D2340802}"/>
              </a:ext>
            </a:extLst>
          </p:cNvPr>
          <p:cNvSpPr txBox="1"/>
          <p:nvPr/>
        </p:nvSpPr>
        <p:spPr>
          <a:xfrm>
            <a:off x="6045717" y="1847262"/>
            <a:ext cx="64323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void main() // program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string </a:t>
            </a:r>
            <a:r>
              <a:rPr lang="en-AU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str = mkStr()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	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List list = new List(); 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	</a:t>
            </a:r>
            <a:r>
              <a:rPr lang="en-AU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list.add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(str);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	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Object data = list.get(0);</a:t>
            </a:r>
          </a:p>
          <a:p>
            <a:endParaRPr lang="en-AU" b="0" dirty="0">
              <a:solidFill>
                <a:srgbClr val="A79FAA"/>
              </a:solidFill>
              <a:effectLst/>
              <a:latin typeface="Menlo" panose="020B0609030804020204" pitchFamily="49" charset="0"/>
            </a:endParaRP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if (randBool())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Object dataCopy = data;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</a:t>
            </a:r>
          </a:p>
          <a:p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		</a:t>
            </a:r>
            <a:r>
              <a:rPr lang="en-AU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sendHttp</a:t>
            </a:r>
            <a:r>
              <a:rPr lang="en-AU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(dataCopy)</a:t>
            </a:r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;</a:t>
            </a:r>
            <a:endParaRPr lang="en-AU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C0559-5A4F-482A-26DD-C03DA0E858A5}"/>
              </a:ext>
            </a:extLst>
          </p:cNvPr>
          <p:cNvSpPr txBox="1"/>
          <p:nvPr/>
        </p:nvSpPr>
        <p:spPr>
          <a:xfrm>
            <a:off x="9597726" y="1616426"/>
            <a:ext cx="158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string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mkStr()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......</a:t>
            </a:r>
          </a:p>
          <a:p>
            <a:r>
              <a:rPr lang="zh-CN" altLang="en-US" sz="800" dirty="0">
                <a:solidFill>
                  <a:srgbClr val="00B0F0"/>
                </a:solidFill>
                <a:latin typeface="Menlo" panose="020B0609030804020204" pitchFamily="49" charset="0"/>
              </a:rPr>
              <a:t>  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......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626A2-F7EC-F844-39F5-C4CAE0BD9A33}"/>
              </a:ext>
            </a:extLst>
          </p:cNvPr>
          <p:cNvSpPr txBox="1"/>
          <p:nvPr/>
        </p:nvSpPr>
        <p:spPr>
          <a:xfrm>
            <a:off x="9453711" y="4734878"/>
            <a:ext cx="23277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sendHttp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dataCopy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......</a:t>
            </a:r>
          </a:p>
          <a:p>
            <a:r>
              <a:rPr lang="zh-CN" altLang="en-US" sz="800" dirty="0">
                <a:solidFill>
                  <a:srgbClr val="00B0F0"/>
                </a:solidFill>
                <a:latin typeface="Menlo" panose="020B0609030804020204" pitchFamily="49" charset="0"/>
              </a:rPr>
              <a:t>  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......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4E0E8-931F-C454-A1E5-A9591FD9508B}"/>
              </a:ext>
            </a:extLst>
          </p:cNvPr>
          <p:cNvSpPr txBox="1"/>
          <p:nvPr/>
        </p:nvSpPr>
        <p:spPr>
          <a:xfrm>
            <a:off x="10648010" y="2454937"/>
            <a:ext cx="158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......</a:t>
            </a:r>
          </a:p>
          <a:p>
            <a:r>
              <a:rPr lang="zh-CN" altLang="en-US" sz="800" dirty="0">
                <a:solidFill>
                  <a:srgbClr val="00B0F0"/>
                </a:solidFill>
                <a:latin typeface="Menlo" panose="020B0609030804020204" pitchFamily="49" charset="0"/>
              </a:rPr>
              <a:t>  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......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7AD83-2900-6C9B-BFA8-8AB16C6793C0}"/>
              </a:ext>
            </a:extLst>
          </p:cNvPr>
          <p:cNvSpPr txBox="1"/>
          <p:nvPr/>
        </p:nvSpPr>
        <p:spPr>
          <a:xfrm>
            <a:off x="10863928" y="3361942"/>
            <a:ext cx="158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Object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get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index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......</a:t>
            </a:r>
          </a:p>
          <a:p>
            <a:r>
              <a:rPr lang="zh-CN" altLang="en-US" sz="800" dirty="0">
                <a:solidFill>
                  <a:srgbClr val="00B0F0"/>
                </a:solidFill>
                <a:latin typeface="Menlo" panose="020B0609030804020204" pitchFamily="49" charset="0"/>
              </a:rPr>
              <a:t>  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......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4" name="page_footer">
            <a:extLst>
              <a:ext uri="{FF2B5EF4-FFF2-40B4-BE49-F238E27FC236}">
                <a16:creationId xmlns:a16="http://schemas.microsoft.com/office/drawing/2014/main" id="{EA6C5543-1918-26AF-22B2-33BBC84FE31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5" name="page_footer">
            <a:extLst>
              <a:ext uri="{FF2B5EF4-FFF2-40B4-BE49-F238E27FC236}">
                <a16:creationId xmlns:a16="http://schemas.microsoft.com/office/drawing/2014/main" id="{6C6188F8-A604-85B6-CDB3-AF181D1E8D6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1244982A-20FB-BF74-7EEB-C314CB6108B9}"/>
              </a:ext>
            </a:extLst>
          </p:cNvPr>
          <p:cNvCxnSpPr/>
          <p:nvPr/>
        </p:nvCxnSpPr>
        <p:spPr>
          <a:xfrm rot="16200000" flipH="1">
            <a:off x="8051893" y="3058570"/>
            <a:ext cx="715404" cy="21602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DCF612-2FCE-0830-49D9-2F7A3F88519B}"/>
              </a:ext>
            </a:extLst>
          </p:cNvPr>
          <p:cNvCxnSpPr/>
          <p:nvPr/>
        </p:nvCxnSpPr>
        <p:spPr>
          <a:xfrm rot="5400000">
            <a:off x="8232624" y="3784844"/>
            <a:ext cx="353943" cy="21602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008C58E-3777-6773-6461-D18AEA23BA43}"/>
              </a:ext>
            </a:extLst>
          </p:cNvPr>
          <p:cNvCxnSpPr/>
          <p:nvPr/>
        </p:nvCxnSpPr>
        <p:spPr>
          <a:xfrm>
            <a:off x="8409595" y="4324647"/>
            <a:ext cx="852287" cy="76417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386EB0C-EBBB-AE37-1913-3162C9471E76}"/>
              </a:ext>
            </a:extLst>
          </p:cNvPr>
          <p:cNvCxnSpPr/>
          <p:nvPr/>
        </p:nvCxnSpPr>
        <p:spPr>
          <a:xfrm rot="16200000" flipH="1">
            <a:off x="9394822" y="5501652"/>
            <a:ext cx="261793" cy="14401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760369-EE38-01D5-C5F9-5335E52CA7A0}"/>
              </a:ext>
            </a:extLst>
          </p:cNvPr>
          <p:cNvSpPr txBox="1"/>
          <p:nvPr/>
        </p:nvSpPr>
        <p:spPr>
          <a:xfrm>
            <a:off x="877313" y="5596141"/>
            <a:ext cx="5176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AU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AU" sz="2800" dirty="0" err="1">
                <a:solidFill>
                  <a:srgbClr val="00B050"/>
                </a:solidFill>
                <a:latin typeface="Menlo" panose="020B0609030804020204" pitchFamily="49" charset="0"/>
              </a:rPr>
              <a:t>dataCopy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8966A73A-B098-A623-06E0-EF7CBCDDE56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7A05BA99-C0C7-2F4B-5B92-568504DA96F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FCC43390-58FC-560D-AD1F-CA25EE514A8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094FEB67-12B4-ABD7-E268-2D2D5E61333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194F7ACD-EA80-70AB-ABD3-C02882B4A16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5 / 29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91906B7D-74D5-A0A7-C85E-D82035ACF23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E6D68-E944-ABA5-2A31-B8F5A1D8EFC7}"/>
              </a:ext>
            </a:extLst>
          </p:cNvPr>
          <p:cNvSpPr txBox="1"/>
          <p:nvPr/>
        </p:nvSpPr>
        <p:spPr>
          <a:xfrm>
            <a:off x="380703" y="2831787"/>
            <a:ext cx="5184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﻿</a:t>
            </a:r>
            <a:r>
              <a:rPr lang="en-US" altLang="zh-CN" sz="2800" dirty="0">
                <a:latin typeface="Abadi" panose="020B0604020104020204" pitchFamily="34" charset="0"/>
                <a:cs typeface="Baloo 2" panose="03080502040302020200" pitchFamily="66" charset="77"/>
              </a:rPr>
              <a:t>W</a:t>
            </a:r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hether the program leaks the return value of </a:t>
            </a:r>
            <a:r>
              <a:rPr lang="en-US" sz="28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mkStr</a:t>
            </a:r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 to the Internet via a call to </a:t>
            </a:r>
            <a:r>
              <a:rPr lang="en-US" sz="28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sendHttp</a:t>
            </a:r>
            <a:r>
              <a:rPr lang="zh-CN" altLang="en-US" sz="2800" dirty="0">
                <a:solidFill>
                  <a:srgbClr val="FF000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 </a:t>
            </a:r>
            <a:r>
              <a:rPr lang="en-US" altLang="zh-CN" sz="2800" dirty="0">
                <a:latin typeface="Abadi" panose="020B0604020104020204" pitchFamily="34" charset="0"/>
                <a:cs typeface="Baloo 2" panose="03080502040302020200" pitchFamily="66" charset="77"/>
              </a:rPr>
              <a:t>?</a:t>
            </a:r>
            <a:endParaRPr lang="en-US" sz="2800" dirty="0">
              <a:latin typeface="Abadi" panose="020B0604020104020204" pitchFamily="34" charset="0"/>
              <a:cs typeface="Baloo 2" panose="03080502040302020200" pitchFamily="66" charset="77"/>
            </a:endParaRPr>
          </a:p>
        </p:txBody>
      </p:sp>
      <p:sp>
        <p:nvSpPr>
          <p:cNvPr id="17" name="page_footer">
            <a:extLst>
              <a:ext uri="{FF2B5EF4-FFF2-40B4-BE49-F238E27FC236}">
                <a16:creationId xmlns:a16="http://schemas.microsoft.com/office/drawing/2014/main" id="{6FFDA614-2A85-1C04-B654-C222F0FCC2E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CAA71-8FD0-A561-A3BC-7F86D2340802}"/>
              </a:ext>
            </a:extLst>
          </p:cNvPr>
          <p:cNvSpPr txBox="1"/>
          <p:nvPr/>
        </p:nvSpPr>
        <p:spPr>
          <a:xfrm>
            <a:off x="6045717" y="1847262"/>
            <a:ext cx="64323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void main() // program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string </a:t>
            </a:r>
            <a:r>
              <a:rPr lang="en-AU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str = mkStr()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	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List list = new List(); 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	</a:t>
            </a:r>
            <a:r>
              <a:rPr lang="en-AU" b="0" dirty="0" err="1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list.add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(str);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	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Object data = list.get(0);</a:t>
            </a:r>
          </a:p>
          <a:p>
            <a:endParaRPr lang="en-AU" b="0" dirty="0">
              <a:solidFill>
                <a:srgbClr val="A79FAA"/>
              </a:solidFill>
              <a:effectLst/>
              <a:latin typeface="Menlo" panose="020B0609030804020204" pitchFamily="49" charset="0"/>
            </a:endParaRP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if (randBool())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Object dataCopy = data;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</a:t>
            </a:r>
          </a:p>
          <a:p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		</a:t>
            </a:r>
            <a:r>
              <a:rPr lang="en-AU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sendHttp</a:t>
            </a:r>
            <a:r>
              <a:rPr lang="en-AU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(dataCopy)</a:t>
            </a:r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;</a:t>
            </a:r>
            <a:endParaRPr lang="en-AU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C0559-5A4F-482A-26DD-C03DA0E858A5}"/>
              </a:ext>
            </a:extLst>
          </p:cNvPr>
          <p:cNvSpPr txBox="1"/>
          <p:nvPr/>
        </p:nvSpPr>
        <p:spPr>
          <a:xfrm>
            <a:off x="9597726" y="1616426"/>
            <a:ext cx="158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string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mkStr()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......</a:t>
            </a:r>
          </a:p>
          <a:p>
            <a:r>
              <a:rPr lang="zh-CN" altLang="en-US" sz="800" dirty="0">
                <a:solidFill>
                  <a:srgbClr val="00B0F0"/>
                </a:solidFill>
                <a:latin typeface="Menlo" panose="020B0609030804020204" pitchFamily="49" charset="0"/>
              </a:rPr>
              <a:t>  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......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626A2-F7EC-F844-39F5-C4CAE0BD9A33}"/>
              </a:ext>
            </a:extLst>
          </p:cNvPr>
          <p:cNvSpPr txBox="1"/>
          <p:nvPr/>
        </p:nvSpPr>
        <p:spPr>
          <a:xfrm>
            <a:off x="9453711" y="4734878"/>
            <a:ext cx="23277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sendHttp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dataCopy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......</a:t>
            </a:r>
          </a:p>
          <a:p>
            <a:r>
              <a:rPr lang="zh-CN" altLang="en-US" sz="800" dirty="0">
                <a:solidFill>
                  <a:srgbClr val="00B0F0"/>
                </a:solidFill>
                <a:latin typeface="Menlo" panose="020B0609030804020204" pitchFamily="49" charset="0"/>
              </a:rPr>
              <a:t>  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......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4E0E8-931F-C454-A1E5-A9591FD9508B}"/>
              </a:ext>
            </a:extLst>
          </p:cNvPr>
          <p:cNvSpPr txBox="1"/>
          <p:nvPr/>
        </p:nvSpPr>
        <p:spPr>
          <a:xfrm>
            <a:off x="10648010" y="2454937"/>
            <a:ext cx="158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......</a:t>
            </a:r>
          </a:p>
          <a:p>
            <a:r>
              <a:rPr lang="zh-CN" altLang="en-US" sz="800" dirty="0">
                <a:solidFill>
                  <a:srgbClr val="00B0F0"/>
                </a:solidFill>
                <a:latin typeface="Menlo" panose="020B0609030804020204" pitchFamily="49" charset="0"/>
              </a:rPr>
              <a:t>  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......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7AD83-2900-6C9B-BFA8-8AB16C6793C0}"/>
              </a:ext>
            </a:extLst>
          </p:cNvPr>
          <p:cNvSpPr txBox="1"/>
          <p:nvPr/>
        </p:nvSpPr>
        <p:spPr>
          <a:xfrm>
            <a:off x="10863928" y="3361942"/>
            <a:ext cx="158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Object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get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index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......</a:t>
            </a:r>
          </a:p>
          <a:p>
            <a:r>
              <a:rPr lang="zh-CN" altLang="en-US" sz="800" dirty="0">
                <a:solidFill>
                  <a:srgbClr val="00B0F0"/>
                </a:solidFill>
                <a:latin typeface="Menlo" panose="020B0609030804020204" pitchFamily="49" charset="0"/>
              </a:rPr>
              <a:t>   </a:t>
            </a:r>
            <a:r>
              <a:rPr lang="en-US" altLang="zh-CN" sz="800" dirty="0">
                <a:solidFill>
                  <a:srgbClr val="00B0F0"/>
                </a:solidFill>
                <a:latin typeface="Menlo" panose="020B0609030804020204" pitchFamily="49" charset="0"/>
              </a:rPr>
              <a:t>......</a:t>
            </a:r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AU" sz="8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4" name="page_footer">
            <a:extLst>
              <a:ext uri="{FF2B5EF4-FFF2-40B4-BE49-F238E27FC236}">
                <a16:creationId xmlns:a16="http://schemas.microsoft.com/office/drawing/2014/main" id="{EA6C5543-1918-26AF-22B2-33BBC84FE31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25" name="page_footer">
            <a:extLst>
              <a:ext uri="{FF2B5EF4-FFF2-40B4-BE49-F238E27FC236}">
                <a16:creationId xmlns:a16="http://schemas.microsoft.com/office/drawing/2014/main" id="{6C6188F8-A604-85B6-CDB3-AF181D1E8D6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1244982A-20FB-BF74-7EEB-C314CB6108B9}"/>
              </a:ext>
            </a:extLst>
          </p:cNvPr>
          <p:cNvCxnSpPr/>
          <p:nvPr/>
        </p:nvCxnSpPr>
        <p:spPr>
          <a:xfrm rot="16200000" flipH="1">
            <a:off x="8051893" y="3058570"/>
            <a:ext cx="715404" cy="21602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DCF612-2FCE-0830-49D9-2F7A3F88519B}"/>
              </a:ext>
            </a:extLst>
          </p:cNvPr>
          <p:cNvCxnSpPr/>
          <p:nvPr/>
        </p:nvCxnSpPr>
        <p:spPr>
          <a:xfrm rot="5400000">
            <a:off x="8232624" y="3784844"/>
            <a:ext cx="353943" cy="21602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008C58E-3777-6773-6461-D18AEA23BA43}"/>
              </a:ext>
            </a:extLst>
          </p:cNvPr>
          <p:cNvCxnSpPr/>
          <p:nvPr/>
        </p:nvCxnSpPr>
        <p:spPr>
          <a:xfrm>
            <a:off x="8409595" y="4324647"/>
            <a:ext cx="852287" cy="76417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386EB0C-EBBB-AE37-1913-3162C9471E76}"/>
              </a:ext>
            </a:extLst>
          </p:cNvPr>
          <p:cNvCxnSpPr/>
          <p:nvPr/>
        </p:nvCxnSpPr>
        <p:spPr>
          <a:xfrm rot="16200000" flipH="1">
            <a:off x="9394822" y="5501652"/>
            <a:ext cx="261793" cy="14401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760369-EE38-01D5-C5F9-5335E52CA7A0}"/>
              </a:ext>
            </a:extLst>
          </p:cNvPr>
          <p:cNvSpPr txBox="1"/>
          <p:nvPr/>
        </p:nvSpPr>
        <p:spPr>
          <a:xfrm>
            <a:off x="877313" y="5596141"/>
            <a:ext cx="5176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AU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28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alised</a:t>
            </a:r>
            <a:r>
              <a:rPr lang="en-US" altLang="zh-CN" sz="2800" dirty="0">
                <a:solidFill>
                  <a:srgbClr val="FF0000"/>
                </a:solidFill>
                <a:latin typeface="Menlo" panose="020B0609030804020204" pitchFamily="49" charset="0"/>
              </a:rPr>
              <a:t>!</a:t>
            </a:r>
            <a:r>
              <a:rPr lang="zh-CN" altLang="en-US" sz="2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AU" sz="2800" dirty="0">
                <a:solidFill>
                  <a:srgbClr val="00B050"/>
                </a:solidFill>
                <a:latin typeface="Menlo" panose="020B0609030804020204" pitchFamily="49" charset="0"/>
              </a:rPr>
              <a:t>dataCopy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46DE1EE7-5CA5-915A-D94F-BA0712CE2CB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4D269463-E48C-6B97-D21F-F0AB610FC08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4860A6BC-D737-CDC6-E792-C605CD95FF5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CE5A73BD-63EA-52A5-F949-057A765F8116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8C9C331C-322F-63E5-0337-A110A274599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6 / 29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91906B7D-74D5-A0A7-C85E-D82035ACF23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36472-C21A-C3AF-4A82-F2B71E70090E}"/>
              </a:ext>
            </a:extLst>
          </p:cNvPr>
          <p:cNvSpPr txBox="1"/>
          <p:nvPr/>
        </p:nvSpPr>
        <p:spPr>
          <a:xfrm>
            <a:off x="6140967" y="1816125"/>
            <a:ext cx="64323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void main() // program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string </a:t>
            </a:r>
            <a:r>
              <a:rPr lang="en-AU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str = mkStr()</a:t>
            </a:r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 list = new List(); 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list.add(str);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Object data = list.get(0);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if (randBool())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{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Object dataCopy = data;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AU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sendHttp(dataCopy)</a:t>
            </a:r>
            <a:r>
              <a:rPr lang="en-AU" dirty="0">
                <a:solidFill>
                  <a:srgbClr val="A79FAA"/>
                </a:solidFill>
                <a:latin typeface="Menlo" panose="020B0609030804020204" pitchFamily="49" charset="0"/>
              </a:rPr>
              <a:t>;</a:t>
            </a:r>
            <a:endParaRPr lang="en-AU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AU" b="0" dirty="0">
                <a:solidFill>
                  <a:srgbClr val="A79FA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E6D68-E944-ABA5-2A31-B8F5A1D8EFC7}"/>
              </a:ext>
            </a:extLst>
          </p:cNvPr>
          <p:cNvSpPr txBox="1"/>
          <p:nvPr/>
        </p:nvSpPr>
        <p:spPr>
          <a:xfrm>
            <a:off x="380703" y="2831787"/>
            <a:ext cx="5184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﻿</a:t>
            </a:r>
            <a:r>
              <a:rPr lang="en-US" altLang="zh-CN" sz="2800" dirty="0">
                <a:latin typeface="Abadi" panose="020B0604020104020204" pitchFamily="34" charset="0"/>
                <a:cs typeface="Baloo 2" panose="03080502040302020200" pitchFamily="66" charset="77"/>
              </a:rPr>
              <a:t>W</a:t>
            </a:r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hether the program leaks the return value of </a:t>
            </a:r>
            <a:r>
              <a:rPr lang="en-US" sz="28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mkStr</a:t>
            </a:r>
            <a:r>
              <a:rPr lang="en-US" sz="2800" dirty="0">
                <a:latin typeface="Abadi" panose="020B0604020104020204" pitchFamily="34" charset="0"/>
                <a:cs typeface="Baloo 2" panose="03080502040302020200" pitchFamily="66" charset="77"/>
              </a:rPr>
              <a:t> to the Internet via a call to </a:t>
            </a:r>
            <a:r>
              <a:rPr lang="en-US" sz="2800" dirty="0" err="1">
                <a:solidFill>
                  <a:srgbClr val="00B05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sendHttp</a:t>
            </a:r>
            <a:r>
              <a:rPr lang="zh-CN" altLang="en-US" sz="2800" dirty="0">
                <a:solidFill>
                  <a:srgbClr val="FF0000"/>
                </a:solidFill>
                <a:latin typeface="Abadi" panose="020B0604020104020204" pitchFamily="34" charset="0"/>
                <a:cs typeface="Baloo 2" panose="03080502040302020200" pitchFamily="66" charset="77"/>
              </a:rPr>
              <a:t> </a:t>
            </a:r>
            <a:r>
              <a:rPr lang="en-US" altLang="zh-CN" sz="2800" dirty="0">
                <a:latin typeface="Abadi" panose="020B0604020104020204" pitchFamily="34" charset="0"/>
                <a:cs typeface="Baloo 2" panose="03080502040302020200" pitchFamily="66" charset="77"/>
              </a:rPr>
              <a:t>?</a:t>
            </a:r>
            <a:endParaRPr lang="en-US" sz="2800" dirty="0">
              <a:latin typeface="Abadi" panose="020B0604020104020204" pitchFamily="34" charset="0"/>
              <a:cs typeface="Baloo 2" panose="03080502040302020200" pitchFamily="66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9F9B-EFA5-73ED-3CBC-C5ED74F254FE}"/>
              </a:ext>
            </a:extLst>
          </p:cNvPr>
          <p:cNvSpPr txBox="1"/>
          <p:nvPr/>
        </p:nvSpPr>
        <p:spPr>
          <a:xfrm>
            <a:off x="692226" y="6066766"/>
            <a:ext cx="5176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AU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zh-CN" altLang="en-US" sz="28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28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alised</a:t>
            </a:r>
            <a:r>
              <a:rPr lang="en-US" altLang="zh-CN" sz="2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zh-CN" altLang="en-US" sz="2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AU" sz="2800" dirty="0">
                <a:solidFill>
                  <a:srgbClr val="00B050"/>
                </a:solidFill>
                <a:latin typeface="Menlo" panose="020B0609030804020204" pitchFamily="49" charset="0"/>
              </a:rPr>
              <a:t>dataCopy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7" name="page_footer">
            <a:extLst>
              <a:ext uri="{FF2B5EF4-FFF2-40B4-BE49-F238E27FC236}">
                <a16:creationId xmlns:a16="http://schemas.microsoft.com/office/drawing/2014/main" id="{6FFDA614-2A85-1C04-B654-C222F0FCC2E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4E73B18C-51D9-BC7E-F2A8-3672EFCAF478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5C88B3E3-E5CF-85F8-3075-B3A946016DD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41888-5119-75DE-956A-F01862432FCD}"/>
              </a:ext>
            </a:extLst>
          </p:cNvPr>
          <p:cNvSpPr txBox="1"/>
          <p:nvPr/>
        </p:nvSpPr>
        <p:spPr>
          <a:xfrm>
            <a:off x="10317807" y="2142830"/>
            <a:ext cx="244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source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code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0CD516E4-D120-5347-5021-E24CCFDD6D8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D6FDE877-06D5-B6AA-19F2-A7AAD5B562E8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page_footer">
            <a:extLst>
              <a:ext uri="{FF2B5EF4-FFF2-40B4-BE49-F238E27FC236}">
                <a16:creationId xmlns:a16="http://schemas.microsoft.com/office/drawing/2014/main" id="{1766C9CD-1C9D-9244-A8A4-E23F09DB0EA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1DFEB52A-A860-D6B9-5AF1-1DC65E22036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18B4706C-FC20-07E9-0514-ED6FEEEC1FEB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7 / 29</a:t>
            </a:r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B6F0605F-97A6-5028-E389-EAD05119185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11E72E-1F83-84BC-072D-2B6184EE3525}"/>
              </a:ext>
            </a:extLst>
          </p:cNvPr>
          <p:cNvSpPr txBox="1">
            <a:spLocks/>
          </p:cNvSpPr>
          <p:nvPr/>
        </p:nvSpPr>
        <p:spPr>
          <a:xfrm>
            <a:off x="847725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Solutions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12F3C-21B9-D450-0A25-4A3E183CCD88}"/>
              </a:ext>
            </a:extLst>
          </p:cNvPr>
          <p:cNvSpPr txBox="1"/>
          <p:nvPr/>
        </p:nvSpPr>
        <p:spPr>
          <a:xfrm>
            <a:off x="1100783" y="1600101"/>
            <a:ext cx="972107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﻿Two possible approaches are to ﻿make either unsound or overly conservative assumptions on what those </a:t>
            </a:r>
            <a:r>
              <a:rPr lang="en-US" altLang="zh-CN" sz="2400" dirty="0"/>
              <a:t>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</a:t>
            </a:r>
            <a:r>
              <a:rPr lang="en-US" sz="2400" dirty="0"/>
              <a:t> might do.</a:t>
            </a:r>
          </a:p>
          <a:p>
            <a:endParaRPr lang="en-US" sz="2400" dirty="0"/>
          </a:p>
          <a:p>
            <a:r>
              <a:rPr lang="en-US" sz="3200" dirty="0">
                <a:solidFill>
                  <a:srgbClr val="0070C0"/>
                </a:solidFill>
              </a:rPr>
              <a:t>optimistic assumptions </a:t>
            </a:r>
            <a:r>
              <a:rPr lang="zh-CN" altLang="en-US" sz="2400" dirty="0"/>
              <a:t>：</a:t>
            </a:r>
            <a:r>
              <a:rPr lang="en-US" altLang="zh-CN" sz="2400" dirty="0"/>
              <a:t>no-ops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code.</a:t>
            </a:r>
            <a:r>
              <a:rPr lang="zh-CN" altLang="en-US" sz="2400" dirty="0"/>
              <a:t> </a:t>
            </a:r>
            <a:r>
              <a:rPr lang="en-AU" altLang="zh-CN" sz="2400" dirty="0"/>
              <a:t>﻿﻿</a:t>
            </a:r>
            <a:r>
              <a:rPr lang="en-US" altLang="zh-CN" sz="2400" dirty="0">
                <a:solidFill>
                  <a:srgbClr val="FF0000"/>
                </a:solidFill>
              </a:rPr>
              <a:t>U</a:t>
            </a:r>
            <a:r>
              <a:rPr lang="en-AU" altLang="zh-CN" sz="2400" dirty="0" err="1">
                <a:solidFill>
                  <a:srgbClr val="FF0000"/>
                </a:solidFill>
              </a:rPr>
              <a:t>nsound</a:t>
            </a:r>
            <a:r>
              <a:rPr lang="en-AU" altLang="zh-CN" sz="2400" dirty="0"/>
              <a:t> and yields many false negatives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>
                <a:solidFill>
                  <a:srgbClr val="0070C0"/>
                </a:solidFill>
              </a:rPr>
              <a:t>pessimistic assumptions</a:t>
            </a:r>
            <a:r>
              <a:rPr lang="zh-CN" altLang="en-US" sz="2400" dirty="0"/>
              <a:t>：</a:t>
            </a:r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anything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missing</a:t>
            </a:r>
            <a:r>
              <a:rPr lang="zh-CN" altLang="en-US" sz="2400" dirty="0"/>
              <a:t> </a:t>
            </a:r>
            <a:r>
              <a:rPr lang="en-US" altLang="zh-CN" sz="2400" dirty="0"/>
              <a:t>code.</a:t>
            </a:r>
            <a:r>
              <a:rPr lang="zh-CN" altLang="en-US" sz="2400" dirty="0"/>
              <a:t> </a:t>
            </a:r>
            <a:r>
              <a:rPr lang="en-AU" altLang="zh-CN" sz="2400" dirty="0"/>
              <a:t>﻿﻿sound but </a:t>
            </a:r>
            <a:r>
              <a:rPr lang="en-AU" altLang="zh-CN" sz="2400" dirty="0">
                <a:solidFill>
                  <a:srgbClr val="FF0000"/>
                </a:solidFill>
              </a:rPr>
              <a:t>grossly imprecise</a:t>
            </a:r>
            <a:r>
              <a:rPr lang="en-AU" altLang="zh-CN" sz="2400" dirty="0"/>
              <a:t>, yielding many false positives.</a:t>
            </a:r>
            <a:endParaRPr lang="en-US" sz="2400" dirty="0"/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52B9D1CD-6B86-B6D6-9B3A-5A34D1CA3FC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69FBB5B5-483E-5441-4436-0EA8BA99C02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DA227873-522D-D021-DE23-70ABA360E3C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250A45D3-D5F2-8416-C914-141780245B0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page_footer">
            <a:extLst>
              <a:ext uri="{FF2B5EF4-FFF2-40B4-BE49-F238E27FC236}">
                <a16:creationId xmlns:a16="http://schemas.microsoft.com/office/drawing/2014/main" id="{8EB16A6A-5809-32EC-C907-A7FC2C409782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3C8C34CA-03B1-51EE-BBF0-88439AC472B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643167EF-CAFA-BC86-03CC-D216B9E4864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6725A6F4-C33E-E502-1988-18A94860DE9D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0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8 / 29</a:t>
            </a:r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B6F0605F-97A6-5028-E389-EAD05119185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12F3C-21B9-D450-0A25-4A3E183CCD88}"/>
              </a:ext>
            </a:extLst>
          </p:cNvPr>
          <p:cNvSpPr txBox="1"/>
          <p:nvPr/>
        </p:nvSpPr>
        <p:spPr>
          <a:xfrm>
            <a:off x="847725" y="1690200"/>
            <a:ext cx="1116124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﻿</a:t>
            </a:r>
            <a:r>
              <a:rPr lang="en-US" altLang="zh-CN" sz="2000" dirty="0"/>
              <a:t>The</a:t>
            </a:r>
            <a:r>
              <a:rPr lang="en-US" sz="2000" dirty="0"/>
              <a:t> </a:t>
            </a:r>
            <a:r>
              <a:rPr lang="en-US" altLang="zh-CN" sz="2000" dirty="0"/>
              <a:t>third</a:t>
            </a:r>
            <a:r>
              <a:rPr lang="zh-CN" altLang="en-US" sz="2000" dirty="0"/>
              <a:t> </a:t>
            </a:r>
            <a:r>
              <a:rPr lang="en-US" sz="2000" dirty="0"/>
              <a:t>approach to address these problems is to manually write ﻿</a:t>
            </a:r>
            <a:r>
              <a:rPr lang="en-US" sz="2800" dirty="0">
                <a:solidFill>
                  <a:srgbClr val="FF0000"/>
                </a:solidFill>
              </a:rPr>
              <a:t>specifications</a:t>
            </a:r>
            <a:r>
              <a:rPr lang="en-US" sz="2000" dirty="0"/>
              <a:t> (also known as </a:t>
            </a:r>
            <a:r>
              <a:rPr lang="en-US" altLang="zh-CN" sz="2000" dirty="0"/>
              <a:t>summaries,</a:t>
            </a:r>
            <a:r>
              <a:rPr lang="zh-CN" altLang="en-US" sz="2000" dirty="0"/>
              <a:t> </a:t>
            </a:r>
            <a:r>
              <a:rPr lang="en-US" sz="2000" dirty="0"/>
              <a:t>models,</a:t>
            </a:r>
            <a:r>
              <a:rPr lang="zh-CN" altLang="en-US" sz="2000" dirty="0"/>
              <a:t> </a:t>
            </a:r>
            <a:r>
              <a:rPr lang="en-US" sz="2000" dirty="0"/>
              <a:t>annotations, or stubs) ﻿that summarize missing code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AU" altLang="zh-CN" sz="2000" dirty="0"/>
              <a:t>﻿This approach is very flexible, since specifications can be used to model arbitrary missing code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Limitations:</a:t>
            </a:r>
          </a:p>
          <a:p>
            <a:r>
              <a:rPr lang="en-US" altLang="zh-CN" sz="2000" dirty="0"/>
              <a:t>	</a:t>
            </a:r>
          </a:p>
          <a:p>
            <a:pPr marL="342900" indent="-342900">
              <a:buAutoNum type="arabicPeriod"/>
            </a:pPr>
            <a:r>
              <a:rPr lang="en-AU" altLang="zh-CN" sz="2000" dirty="0"/>
              <a:t>﻿</a:t>
            </a:r>
            <a:r>
              <a:rPr lang="en-US" altLang="zh-CN" sz="2000" dirty="0"/>
              <a:t>H</a:t>
            </a:r>
            <a:r>
              <a:rPr lang="en-AU" altLang="zh-CN" sz="2000" dirty="0" err="1"/>
              <a:t>andwritten</a:t>
            </a:r>
            <a:r>
              <a:rPr lang="en-AU" altLang="zh-CN" sz="2000" dirty="0"/>
              <a:t> specifications can be </a:t>
            </a:r>
            <a:r>
              <a:rPr lang="en-AU" altLang="zh-CN" sz="2000" dirty="0">
                <a:solidFill>
                  <a:srgbClr val="FF0000"/>
                </a:solidFill>
              </a:rPr>
              <a:t>error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AU" altLang="zh-CN" sz="2000" dirty="0">
                <a:solidFill>
                  <a:srgbClr val="FF0000"/>
                </a:solidFill>
              </a:rPr>
              <a:t>prone</a:t>
            </a:r>
            <a:r>
              <a:rPr lang="en-US" altLang="zh-CN" sz="2000" dirty="0"/>
              <a:t>,</a:t>
            </a:r>
            <a:r>
              <a:rPr lang="en-AU" altLang="zh-CN" sz="2000" dirty="0"/>
              <a:t> and must be updated whenever the missing code changes.</a:t>
            </a:r>
          </a:p>
          <a:p>
            <a:pPr marL="342900" indent="-342900">
              <a:buAutoNum type="arabicPeriod"/>
            </a:pPr>
            <a:endParaRPr lang="en-AU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﻿﻿Specifications are costly to write, since many thousands of specifications may be needed</a:t>
            </a:r>
            <a:endParaRPr lang="en-US" sz="2000" dirty="0"/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52B9D1CD-6B86-B6D6-9B3A-5A34D1CA3FC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page_footer">
            <a:extLst>
              <a:ext uri="{FF2B5EF4-FFF2-40B4-BE49-F238E27FC236}">
                <a16:creationId xmlns:a16="http://schemas.microsoft.com/office/drawing/2014/main" id="{D0410E09-969E-57EF-5439-B0F4171CC5A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894CD468-0810-F733-9ECF-83D194B9E2AB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1BA74A-FABE-4703-20DC-74658CCB3F7F}"/>
              </a:ext>
            </a:extLst>
          </p:cNvPr>
          <p:cNvSpPr txBox="1">
            <a:spLocks/>
          </p:cNvSpPr>
          <p:nvPr/>
        </p:nvSpPr>
        <p:spPr>
          <a:xfrm>
            <a:off x="847725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Solutions</a:t>
            </a:r>
            <a:endParaRPr lang="en-AU" dirty="0"/>
          </a:p>
        </p:txBody>
      </p:sp>
      <p:sp>
        <p:nvSpPr>
          <p:cNvPr id="10" name="page_footer">
            <a:extLst>
              <a:ext uri="{FF2B5EF4-FFF2-40B4-BE49-F238E27FC236}">
                <a16:creationId xmlns:a16="http://schemas.microsoft.com/office/drawing/2014/main" id="{A6C2376E-29AF-54E0-9983-AF8FC39A861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page_footer">
            <a:extLst>
              <a:ext uri="{FF2B5EF4-FFF2-40B4-BE49-F238E27FC236}">
                <a16:creationId xmlns:a16="http://schemas.microsoft.com/office/drawing/2014/main" id="{996C1F03-8312-BA93-7ED8-26A2CF2ABC2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18F1CCE4-CF21-61AB-C62B-956C47D96CD9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3E62F5A7-D89E-5F21-0775-B1DC59437A87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2B29364A-F719-75A5-39D1-E9ABB3FC1A9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6DD1EC-8FD0-4B48-BB43-145EB44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35" y="269542"/>
            <a:ext cx="1834562" cy="777357"/>
          </a:xfrm>
          <a:prstGeom prst="rect">
            <a:avLst/>
          </a:prstGeom>
        </p:spPr>
      </p:pic>
      <p:sp>
        <p:nvSpPr>
          <p:cNvPr id="7" name="page_footer">
            <a:extLst>
              <a:ext uri="{FF2B5EF4-FFF2-40B4-BE49-F238E27FC236}">
                <a16:creationId xmlns:a16="http://schemas.microsoft.com/office/drawing/2014/main" id="{B6A6E355-8525-85D6-BFF0-329F32F86E3F}"/>
              </a:ext>
            </a:extLst>
          </p:cNvPr>
          <p:cNvSpPr txBox="1"/>
          <p:nvPr/>
        </p:nvSpPr>
        <p:spPr>
          <a:xfrm>
            <a:off x="11181902" y="6589986"/>
            <a:ext cx="984622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9 / 29</a:t>
            </a:r>
          </a:p>
        </p:txBody>
      </p:sp>
      <p:sp>
        <p:nvSpPr>
          <p:cNvPr id="8" name="page_footer">
            <a:extLst>
              <a:ext uri="{FF2B5EF4-FFF2-40B4-BE49-F238E27FC236}">
                <a16:creationId xmlns:a16="http://schemas.microsoft.com/office/drawing/2014/main" id="{B6F0605F-97A6-5028-E389-EAD05119185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11E72E-1F83-84BC-072D-2B6184EE3525}"/>
              </a:ext>
            </a:extLst>
          </p:cNvPr>
          <p:cNvSpPr txBox="1">
            <a:spLocks/>
          </p:cNvSpPr>
          <p:nvPr/>
        </p:nvSpPr>
        <p:spPr>
          <a:xfrm>
            <a:off x="847725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Introduction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12F3C-21B9-D450-0A25-4A3E183CCD88}"/>
              </a:ext>
            </a:extLst>
          </p:cNvPr>
          <p:cNvSpPr txBox="1"/>
          <p:nvPr/>
        </p:nvSpPr>
        <p:spPr>
          <a:xfrm>
            <a:off x="847725" y="1690200"/>
            <a:ext cx="1116124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﻿</a:t>
            </a:r>
            <a:r>
              <a:rPr lang="en-US" altLang="zh-CN" sz="2000" dirty="0"/>
              <a:t>The</a:t>
            </a:r>
            <a:r>
              <a:rPr lang="en-US" sz="2000" dirty="0"/>
              <a:t> </a:t>
            </a:r>
            <a:r>
              <a:rPr lang="en-US" altLang="zh-CN" sz="2000" dirty="0"/>
              <a:t>third</a:t>
            </a:r>
            <a:r>
              <a:rPr lang="zh-CN" altLang="en-US" sz="2000" dirty="0"/>
              <a:t> </a:t>
            </a:r>
            <a:r>
              <a:rPr lang="en-US" sz="2000" dirty="0"/>
              <a:t>approach is to manually write ﻿</a:t>
            </a:r>
            <a:r>
              <a:rPr lang="en-US" sz="2800" dirty="0">
                <a:solidFill>
                  <a:srgbClr val="FF0000"/>
                </a:solidFill>
              </a:rPr>
              <a:t>specifications</a:t>
            </a:r>
            <a:r>
              <a:rPr lang="en-US" sz="2000" dirty="0"/>
              <a:t> (also known as </a:t>
            </a:r>
            <a:r>
              <a:rPr lang="en-US" altLang="zh-CN" sz="2000" dirty="0"/>
              <a:t>summaries,</a:t>
            </a:r>
            <a:r>
              <a:rPr lang="zh-CN" altLang="en-US" sz="2000" dirty="0"/>
              <a:t> </a:t>
            </a:r>
            <a:r>
              <a:rPr lang="en-US" sz="2000" dirty="0"/>
              <a:t>models,</a:t>
            </a:r>
            <a:r>
              <a:rPr lang="zh-CN" altLang="en-US" sz="2000" dirty="0"/>
              <a:t> </a:t>
            </a:r>
            <a:r>
              <a:rPr lang="en-US" sz="2000" dirty="0"/>
              <a:t>annotations, or stubs) ﻿that summarize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behaviors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en-US" sz="2000" dirty="0"/>
              <a:t> missing code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AU" altLang="zh-CN" sz="2000" dirty="0"/>
              <a:t>﻿This approach is very flexible, since specifications can be used to model arbitrary missing code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Limitations:</a:t>
            </a:r>
          </a:p>
          <a:p>
            <a:r>
              <a:rPr lang="en-US" altLang="zh-CN" sz="2000" dirty="0"/>
              <a:t>	</a:t>
            </a:r>
          </a:p>
          <a:p>
            <a:pPr marL="342900" indent="-342900">
              <a:buAutoNum type="arabicPeriod"/>
            </a:pPr>
            <a:r>
              <a:rPr lang="en-AU" altLang="zh-CN" sz="2000" dirty="0"/>
              <a:t>﻿</a:t>
            </a:r>
            <a:r>
              <a:rPr lang="en-US" altLang="zh-CN" sz="2000" dirty="0"/>
              <a:t>H</a:t>
            </a:r>
            <a:r>
              <a:rPr lang="en-AU" altLang="zh-CN" sz="2000" dirty="0" err="1"/>
              <a:t>andwritten</a:t>
            </a:r>
            <a:r>
              <a:rPr lang="en-AU" altLang="zh-CN" sz="2000" dirty="0"/>
              <a:t> specifications can be </a:t>
            </a:r>
            <a:r>
              <a:rPr lang="en-AU" altLang="zh-CN" sz="2000" dirty="0">
                <a:solidFill>
                  <a:srgbClr val="FF0000"/>
                </a:solidFill>
              </a:rPr>
              <a:t>error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AU" altLang="zh-CN" sz="2000" dirty="0">
                <a:solidFill>
                  <a:srgbClr val="FF0000"/>
                </a:solidFill>
              </a:rPr>
              <a:t>prone</a:t>
            </a:r>
            <a:r>
              <a:rPr lang="en-US" altLang="zh-CN" sz="2000" dirty="0"/>
              <a:t>,</a:t>
            </a:r>
            <a:r>
              <a:rPr lang="en-AU" altLang="zh-CN" sz="2000" dirty="0"/>
              <a:t> and must be updated whenever the missing code changes.</a:t>
            </a:r>
          </a:p>
          <a:p>
            <a:endParaRPr lang="en-AU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﻿﻿Specifications are </a:t>
            </a:r>
            <a:r>
              <a:rPr lang="en-US" altLang="zh-CN" sz="2000" dirty="0">
                <a:solidFill>
                  <a:srgbClr val="FF0000"/>
                </a:solidFill>
              </a:rPr>
              <a:t>costly</a:t>
            </a:r>
            <a:r>
              <a:rPr lang="en-US" altLang="zh-CN" sz="2000" dirty="0"/>
              <a:t> to write, since many thousands of specifications may be needed</a:t>
            </a:r>
            <a:endParaRPr lang="en-US" sz="2000" dirty="0"/>
          </a:p>
        </p:txBody>
      </p:sp>
      <p:sp>
        <p:nvSpPr>
          <p:cNvPr id="2" name="page_footer">
            <a:extLst>
              <a:ext uri="{FF2B5EF4-FFF2-40B4-BE49-F238E27FC236}">
                <a16:creationId xmlns:a16="http://schemas.microsoft.com/office/drawing/2014/main" id="{52B9D1CD-6B86-B6D6-9B3A-5A34D1CA3FC1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E8910-32F6-3220-5446-8DDAF256C440}"/>
              </a:ext>
            </a:extLst>
          </p:cNvPr>
          <p:cNvSpPr txBox="1"/>
          <p:nvPr/>
        </p:nvSpPr>
        <p:spPr>
          <a:xfrm>
            <a:off x="3021668" y="5543511"/>
            <a:ext cx="6167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Specifications</a:t>
            </a:r>
            <a:r>
              <a:rPr lang="zh-CN" alt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inference automation</a:t>
            </a:r>
          </a:p>
        </p:txBody>
      </p:sp>
      <p:sp>
        <p:nvSpPr>
          <p:cNvPr id="4" name="page_footer">
            <a:extLst>
              <a:ext uri="{FF2B5EF4-FFF2-40B4-BE49-F238E27FC236}">
                <a16:creationId xmlns:a16="http://schemas.microsoft.com/office/drawing/2014/main" id="{4A30CBF1-586F-6362-B522-CD6778C46030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page_footer">
            <a:extLst>
              <a:ext uri="{FF2B5EF4-FFF2-40B4-BE49-F238E27FC236}">
                <a16:creationId xmlns:a16="http://schemas.microsoft.com/office/drawing/2014/main" id="{F96C02CE-7270-0FAE-D671-56946AD942D4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0" name="page_footer">
            <a:extLst>
              <a:ext uri="{FF2B5EF4-FFF2-40B4-BE49-F238E27FC236}">
                <a16:creationId xmlns:a16="http://schemas.microsoft.com/office/drawing/2014/main" id="{4D1F2503-AFC8-EDA2-728D-E239C57B2E8F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page_footer">
            <a:extLst>
              <a:ext uri="{FF2B5EF4-FFF2-40B4-BE49-F238E27FC236}">
                <a16:creationId xmlns:a16="http://schemas.microsoft.com/office/drawing/2014/main" id="{5058DC3C-E310-3D08-43D0-98901408057A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3" name="page_footer">
            <a:extLst>
              <a:ext uri="{FF2B5EF4-FFF2-40B4-BE49-F238E27FC236}">
                <a16:creationId xmlns:a16="http://schemas.microsoft.com/office/drawing/2014/main" id="{2EDA83DE-86E6-DC77-1B55-CA7E32492775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4" name="page_footer">
            <a:extLst>
              <a:ext uri="{FF2B5EF4-FFF2-40B4-BE49-F238E27FC236}">
                <a16:creationId xmlns:a16="http://schemas.microsoft.com/office/drawing/2014/main" id="{DF487AF7-536B-0A45-A2DE-2DC6EE455D0C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5" name="page_footer">
            <a:extLst>
              <a:ext uri="{FF2B5EF4-FFF2-40B4-BE49-F238E27FC236}">
                <a16:creationId xmlns:a16="http://schemas.microsoft.com/office/drawing/2014/main" id="{E19990BF-FD71-35F8-B71F-BD140F936343}"/>
              </a:ext>
            </a:extLst>
          </p:cNvPr>
          <p:cNvSpPr txBox="1"/>
          <p:nvPr/>
        </p:nvSpPr>
        <p:spPr>
          <a:xfrm>
            <a:off x="11181902" y="6589986"/>
            <a:ext cx="984622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25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1rwnie5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3638</Words>
  <Application>Microsoft Macintosh PowerPoint</Application>
  <PresentationFormat>Custom</PresentationFormat>
  <Paragraphs>512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微软雅黑</vt:lpstr>
      <vt:lpstr>NimbusSanL-Regu</vt:lpstr>
      <vt:lpstr>Abadi</vt:lpstr>
      <vt:lpstr>Arial</vt:lpstr>
      <vt:lpstr>Calibri</vt:lpstr>
      <vt:lpstr>Cambria Math</vt:lpstr>
      <vt:lpstr>Menlo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</dc:title>
  <dc:creator/>
  <cp:keywords>www.1ppt.com</cp:keywords>
  <dc:description>www.1ppt.com</dc:description>
  <cp:lastModifiedBy/>
  <cp:revision>1</cp:revision>
  <dcterms:created xsi:type="dcterms:W3CDTF">2021-05-26T00:22:03Z</dcterms:created>
  <dcterms:modified xsi:type="dcterms:W3CDTF">2022-08-13T10:14:46Z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