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75" r:id="rId3"/>
    <p:sldId id="276" r:id="rId4"/>
    <p:sldId id="257" r:id="rId5"/>
    <p:sldId id="258" r:id="rId6"/>
    <p:sldId id="260" r:id="rId7"/>
    <p:sldId id="281" r:id="rId8"/>
    <p:sldId id="280" r:id="rId9"/>
    <p:sldId id="306" r:id="rId10"/>
    <p:sldId id="286" r:id="rId11"/>
    <p:sldId id="323" r:id="rId12"/>
    <p:sldId id="310" r:id="rId13"/>
    <p:sldId id="307" r:id="rId14"/>
    <p:sldId id="308" r:id="rId15"/>
    <p:sldId id="311" r:id="rId16"/>
    <p:sldId id="309" r:id="rId17"/>
    <p:sldId id="291" r:id="rId18"/>
    <p:sldId id="324" r:id="rId19"/>
    <p:sldId id="313" r:id="rId20"/>
    <p:sldId id="293" r:id="rId21"/>
    <p:sldId id="325" r:id="rId22"/>
    <p:sldId id="315" r:id="rId23"/>
    <p:sldId id="295" r:id="rId24"/>
    <p:sldId id="326" r:id="rId25"/>
    <p:sldId id="316" r:id="rId26"/>
    <p:sldId id="297" r:id="rId27"/>
    <p:sldId id="327" r:id="rId28"/>
    <p:sldId id="314" r:id="rId29"/>
    <p:sldId id="299" r:id="rId30"/>
    <p:sldId id="328" r:id="rId31"/>
    <p:sldId id="317" r:id="rId32"/>
    <p:sldId id="301" r:id="rId33"/>
    <p:sldId id="329" r:id="rId34"/>
    <p:sldId id="318" r:id="rId35"/>
    <p:sldId id="303" r:id="rId36"/>
    <p:sldId id="330" r:id="rId37"/>
    <p:sldId id="319" r:id="rId38"/>
    <p:sldId id="320" r:id="rId39"/>
    <p:sldId id="322" r:id="rId40"/>
    <p:sldId id="321" r:id="rId41"/>
    <p:sldId id="28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796" autoAdjust="0"/>
  </p:normalViewPr>
  <p:slideViewPr>
    <p:cSldViewPr snapToGrid="0">
      <p:cViewPr varScale="1">
        <p:scale>
          <a:sx n="51" d="100"/>
          <a:sy n="51" d="100"/>
        </p:scale>
        <p:origin x="11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ABC3E6-C208-44AA-A817-A68954146279}" type="datetimeFigureOut">
              <a:rPr lang="en-AU" smtClean="0"/>
              <a:t>8/05/2022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7BF69-AFBA-4982-87EE-61759E51B8F6}" type="slidenum">
              <a:rPr lang="en-AU" smtClean="0"/>
              <a:t>‹#›</a:t>
            </a:fld>
            <a:endParaRPr lang="en-AU"/>
          </a:p>
        </p:txBody>
      </p:sp>
    </p:spTree>
    <p:extLst>
      <p:ext uri="{BB962C8B-B14F-4D97-AF65-F5344CB8AC3E}">
        <p14:creationId xmlns:p14="http://schemas.microsoft.com/office/powerpoint/2010/main" val="2210145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4A7BF69-AFBA-4982-87EE-61759E51B8F6}" type="slidenum">
              <a:rPr lang="en-AU" smtClean="0"/>
              <a:t>1</a:t>
            </a:fld>
            <a:endParaRPr lang="en-AU"/>
          </a:p>
        </p:txBody>
      </p:sp>
    </p:spTree>
    <p:extLst>
      <p:ext uri="{BB962C8B-B14F-4D97-AF65-F5344CB8AC3E}">
        <p14:creationId xmlns:p14="http://schemas.microsoft.com/office/powerpoint/2010/main" val="250707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4A7BF69-AFBA-4982-87EE-61759E51B8F6}" type="slidenum">
              <a:rPr lang="en-AU" smtClean="0"/>
              <a:t>35</a:t>
            </a:fld>
            <a:endParaRPr lang="en-AU"/>
          </a:p>
        </p:txBody>
      </p:sp>
    </p:spTree>
    <p:extLst>
      <p:ext uri="{BB962C8B-B14F-4D97-AF65-F5344CB8AC3E}">
        <p14:creationId xmlns:p14="http://schemas.microsoft.com/office/powerpoint/2010/main" val="1482512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Incentive compensation is a form of variable compensation/income in which a contributor (or other participant's) earnings are directly tied to the amount of product/project they sell, the success of their team, or the organization's success.</a:t>
            </a:r>
            <a:endParaRPr lang="en-AU" dirty="0"/>
          </a:p>
        </p:txBody>
      </p:sp>
      <p:sp>
        <p:nvSpPr>
          <p:cNvPr id="4" name="Slide Number Placeholder 3"/>
          <p:cNvSpPr>
            <a:spLocks noGrp="1"/>
          </p:cNvSpPr>
          <p:nvPr>
            <p:ph type="sldNum" sz="quarter" idx="10"/>
          </p:nvPr>
        </p:nvSpPr>
        <p:spPr/>
        <p:txBody>
          <a:bodyPr/>
          <a:lstStyle/>
          <a:p>
            <a:fld id="{64A7BF69-AFBA-4982-87EE-61759E51B8F6}" type="slidenum">
              <a:rPr lang="en-AU" smtClean="0"/>
              <a:t>3</a:t>
            </a:fld>
            <a:endParaRPr lang="en-AU"/>
          </a:p>
        </p:txBody>
      </p:sp>
    </p:spTree>
    <p:extLst>
      <p:ext uri="{BB962C8B-B14F-4D97-AF65-F5344CB8AC3E}">
        <p14:creationId xmlns:p14="http://schemas.microsoft.com/office/powerpoint/2010/main" val="163035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As of January 2021, GitHub reports having over 73 million users and at least 28 million public repositories.</a:t>
            </a:r>
            <a:endParaRPr lang="en-AU" dirty="0"/>
          </a:p>
        </p:txBody>
      </p:sp>
      <p:sp>
        <p:nvSpPr>
          <p:cNvPr id="4" name="Slide Number Placeholder 3"/>
          <p:cNvSpPr>
            <a:spLocks noGrp="1"/>
          </p:cNvSpPr>
          <p:nvPr>
            <p:ph type="sldNum" sz="quarter" idx="10"/>
          </p:nvPr>
        </p:nvSpPr>
        <p:spPr/>
        <p:txBody>
          <a:bodyPr/>
          <a:lstStyle/>
          <a:p>
            <a:fld id="{64A7BF69-AFBA-4982-87EE-61759E51B8F6}" type="slidenum">
              <a:rPr lang="en-AU" smtClean="0"/>
              <a:t>4</a:t>
            </a:fld>
            <a:endParaRPr lang="en-AU"/>
          </a:p>
        </p:txBody>
      </p:sp>
    </p:spTree>
    <p:extLst>
      <p:ext uri="{BB962C8B-B14F-4D97-AF65-F5344CB8AC3E}">
        <p14:creationId xmlns:p14="http://schemas.microsoft.com/office/powerpoint/2010/main" val="633151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Qualitative: Understanding </a:t>
            </a:r>
            <a:r>
              <a:rPr lang="en-AU" dirty="0" err="1" smtClean="0"/>
              <a:t>behaviors</a:t>
            </a:r>
            <a:r>
              <a:rPr lang="en-AU" dirty="0" smtClean="0"/>
              <a:t> of values, beliefs and assumptions [8]</a:t>
            </a:r>
          </a:p>
          <a:p>
            <a:r>
              <a:rPr lang="en-AU" dirty="0" err="1" smtClean="0"/>
              <a:t>Quantative</a:t>
            </a:r>
            <a:r>
              <a:rPr lang="en-AU" dirty="0" smtClean="0"/>
              <a:t>: Facilitated numerical data for groups and extents of agree or disagree from respondents [8]</a:t>
            </a:r>
          </a:p>
          <a:p>
            <a:endParaRPr lang="en-AU" dirty="0" smtClean="0"/>
          </a:p>
          <a:p>
            <a:r>
              <a:rPr lang="en-AU" dirty="0" smtClean="0"/>
              <a:t>[8] </a:t>
            </a:r>
            <a:r>
              <a:rPr lang="en-AU" dirty="0" err="1" smtClean="0"/>
              <a:t>Looi</a:t>
            </a:r>
            <a:r>
              <a:rPr lang="en-AU" dirty="0" smtClean="0"/>
              <a:t> </a:t>
            </a:r>
            <a:r>
              <a:rPr lang="en-AU" dirty="0" err="1" smtClean="0"/>
              <a:t>Theam</a:t>
            </a:r>
            <a:r>
              <a:rPr lang="en-AU" dirty="0" smtClean="0"/>
              <a:t> Choy. 2014. The strengths and weaknesses of research methodology: Comparison and complimentary between qualitative and quantitative approaches. IOSR Journal </a:t>
            </a:r>
            <a:r>
              <a:rPr lang="en-AU" dirty="0" err="1" smtClean="0"/>
              <a:t>ofHumanities</a:t>
            </a:r>
            <a:r>
              <a:rPr lang="en-AU" dirty="0" smtClean="0"/>
              <a:t> and Social Science 19, 4 (2014), 99–104.</a:t>
            </a:r>
          </a:p>
          <a:p>
            <a:endParaRPr lang="en-AU" dirty="0" smtClean="0"/>
          </a:p>
          <a:p>
            <a:r>
              <a:rPr lang="en-AU" dirty="0" smtClean="0"/>
              <a:t>Incrementally study publicly available resources on OSS projects . We explore iteratively, with results from prior phases informing subsequent phases of research (e.g., motivating additional research questions to examine unexpected outcomes). We often interleave quantitative and qualitative methods to explore</a:t>
            </a:r>
          </a:p>
          <a:p>
            <a:r>
              <a:rPr lang="en-AU" dirty="0" smtClean="0"/>
              <a:t>phenomena and pursue explanations.</a:t>
            </a:r>
            <a:endParaRPr lang="en-AU" dirty="0"/>
          </a:p>
        </p:txBody>
      </p:sp>
      <p:sp>
        <p:nvSpPr>
          <p:cNvPr id="4" name="Slide Number Placeholder 3"/>
          <p:cNvSpPr>
            <a:spLocks noGrp="1"/>
          </p:cNvSpPr>
          <p:nvPr>
            <p:ph type="sldNum" sz="quarter" idx="10"/>
          </p:nvPr>
        </p:nvSpPr>
        <p:spPr/>
        <p:txBody>
          <a:bodyPr/>
          <a:lstStyle/>
          <a:p>
            <a:fld id="{64A7BF69-AFBA-4982-87EE-61759E51B8F6}" type="slidenum">
              <a:rPr lang="en-AU" smtClean="0"/>
              <a:t>7</a:t>
            </a:fld>
            <a:endParaRPr lang="en-AU"/>
          </a:p>
        </p:txBody>
      </p:sp>
    </p:spTree>
    <p:extLst>
      <p:ext uri="{BB962C8B-B14F-4D97-AF65-F5344CB8AC3E}">
        <p14:creationId xmlns:p14="http://schemas.microsoft.com/office/powerpoint/2010/main" val="711750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 used a deductive approach, meaning we deduce our theory based on the existing taxonomy of ethical considerations in Crowdsourcing [20] [14] because GitHub is a crowdsourcing-based OSS development platform [22]. Our deductive approach began by deriving candidate ethical principles values, identifying keywords, distinguishing common </a:t>
            </a:r>
            <a:r>
              <a:rPr lang="en-AU" dirty="0" err="1" smtClean="0"/>
              <a:t>artifacts</a:t>
            </a:r>
            <a:r>
              <a:rPr lang="en-AU" dirty="0" smtClean="0"/>
              <a:t> used by the participants. For each issue, we first located the messages about ethic concern by searching the bug reports with secondary terms (concepts related to ethics) such as privacy, copyright, etc. Then, we manually inspected all the related report messages around the keyword, understood the context, filtered out the false positives, located the actual issue that led to occur the unethical practice, and categorized it. We took the relevant code of ethics based on the root causes and decision-making discussed in the report for the issue.</a:t>
            </a:r>
            <a:r>
              <a:rPr lang="en-AU" baseline="0" dirty="0" smtClean="0"/>
              <a:t> </a:t>
            </a:r>
          </a:p>
        </p:txBody>
      </p:sp>
      <p:sp>
        <p:nvSpPr>
          <p:cNvPr id="4" name="Slide Number Placeholder 3"/>
          <p:cNvSpPr>
            <a:spLocks noGrp="1"/>
          </p:cNvSpPr>
          <p:nvPr>
            <p:ph type="sldNum" sz="quarter" idx="10"/>
          </p:nvPr>
        </p:nvSpPr>
        <p:spPr/>
        <p:txBody>
          <a:bodyPr/>
          <a:lstStyle/>
          <a:p>
            <a:fld id="{64A7BF69-AFBA-4982-87EE-61759E51B8F6}" type="slidenum">
              <a:rPr lang="en-AU" smtClean="0"/>
              <a:t>8</a:t>
            </a:fld>
            <a:endParaRPr lang="en-AU"/>
          </a:p>
        </p:txBody>
      </p:sp>
    </p:spTree>
    <p:extLst>
      <p:ext uri="{BB962C8B-B14F-4D97-AF65-F5344CB8AC3E}">
        <p14:creationId xmlns:p14="http://schemas.microsoft.com/office/powerpoint/2010/main" val="322845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4A7BF69-AFBA-4982-87EE-61759E51B8F6}" type="slidenum">
              <a:rPr lang="en-AU" smtClean="0"/>
              <a:t>9</a:t>
            </a:fld>
            <a:endParaRPr lang="en-AU"/>
          </a:p>
        </p:txBody>
      </p:sp>
    </p:spTree>
    <p:extLst>
      <p:ext uri="{BB962C8B-B14F-4D97-AF65-F5344CB8AC3E}">
        <p14:creationId xmlns:p14="http://schemas.microsoft.com/office/powerpoint/2010/main" val="1424657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4A7BF69-AFBA-4982-87EE-61759E51B8F6}" type="slidenum">
              <a:rPr lang="en-AU" smtClean="0"/>
              <a:t>10</a:t>
            </a:fld>
            <a:endParaRPr lang="en-AU"/>
          </a:p>
        </p:txBody>
      </p:sp>
    </p:spTree>
    <p:extLst>
      <p:ext uri="{BB962C8B-B14F-4D97-AF65-F5344CB8AC3E}">
        <p14:creationId xmlns:p14="http://schemas.microsoft.com/office/powerpoint/2010/main" val="2707733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4A7BF69-AFBA-4982-87EE-61759E51B8F6}" type="slidenum">
              <a:rPr lang="en-AU" smtClean="0"/>
              <a:t>11</a:t>
            </a:fld>
            <a:endParaRPr lang="en-AU"/>
          </a:p>
        </p:txBody>
      </p:sp>
    </p:spTree>
    <p:extLst>
      <p:ext uri="{BB962C8B-B14F-4D97-AF65-F5344CB8AC3E}">
        <p14:creationId xmlns:p14="http://schemas.microsoft.com/office/powerpoint/2010/main" val="3983208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 set of rules (conditions) are used to check whether the instance is fit to these conditions. The rules are determined by some specific thresholds which are capable of predicting the probability of issues. </a:t>
            </a:r>
          </a:p>
          <a:p>
            <a:r>
              <a:rPr lang="en-AU" dirty="0" smtClean="0"/>
              <a:t>For example, SWRL rules for inferring that a particular repository belongs to “No license provided for public repository” can be built as: if a repository’s license content count (i.e., </a:t>
            </a:r>
            <a:r>
              <a:rPr lang="en-AU" dirty="0" err="1" smtClean="0"/>
              <a:t>hasL_ct_c</a:t>
            </a:r>
            <a:r>
              <a:rPr lang="en-AU" dirty="0" smtClean="0"/>
              <a:t>) is less than 1, and no license is mentioned in README.md, as shown in Fig 2(2). </a:t>
            </a:r>
          </a:p>
          <a:p>
            <a:endParaRPr lang="en-AU" dirty="0" smtClean="0"/>
          </a:p>
          <a:p>
            <a:r>
              <a:rPr lang="en-AU" dirty="0" smtClean="0"/>
              <a:t>We also formed predefined constraints based on the characteristics of each issue (e.g., for “Unmaintained Android project with paid service”, the project must be an Android app with paid service and provide Google Play store</a:t>
            </a:r>
          </a:p>
          <a:p>
            <a:r>
              <a:rPr lang="en-AU" dirty="0" smtClean="0"/>
              <a:t>link). We demonstrates our auto-detection approach in SWRL rules in Figure 2.</a:t>
            </a:r>
            <a:endParaRPr lang="en-AU" dirty="0"/>
          </a:p>
        </p:txBody>
      </p:sp>
      <p:sp>
        <p:nvSpPr>
          <p:cNvPr id="4" name="Slide Number Placeholder 3"/>
          <p:cNvSpPr>
            <a:spLocks noGrp="1"/>
          </p:cNvSpPr>
          <p:nvPr>
            <p:ph type="sldNum" sz="quarter" idx="10"/>
          </p:nvPr>
        </p:nvSpPr>
        <p:spPr/>
        <p:txBody>
          <a:bodyPr/>
          <a:lstStyle/>
          <a:p>
            <a:fld id="{64A7BF69-AFBA-4982-87EE-61759E51B8F6}" type="slidenum">
              <a:rPr lang="en-AU" smtClean="0"/>
              <a:t>15</a:t>
            </a:fld>
            <a:endParaRPr lang="en-AU"/>
          </a:p>
        </p:txBody>
      </p:sp>
    </p:spTree>
    <p:extLst>
      <p:ext uri="{BB962C8B-B14F-4D97-AF65-F5344CB8AC3E}">
        <p14:creationId xmlns:p14="http://schemas.microsoft.com/office/powerpoint/2010/main" val="8228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4E73C71-BAAD-4340-8845-0CB666C1AEAD}" type="datetime1">
              <a:rPr lang="en-AU" smtClean="0"/>
              <a:t>8/05/2022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E215F3-18C4-422D-90BF-583275410478}" type="slidenum">
              <a:rPr lang="en-AU" smtClean="0"/>
              <a:t>‹#›</a:t>
            </a:fld>
            <a:endParaRPr lang="en-AU"/>
          </a:p>
        </p:txBody>
      </p:sp>
    </p:spTree>
    <p:extLst>
      <p:ext uri="{BB962C8B-B14F-4D97-AF65-F5344CB8AC3E}">
        <p14:creationId xmlns:p14="http://schemas.microsoft.com/office/powerpoint/2010/main" val="226611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30C88B4-2E08-43D0-AC90-F76F8D0F9B67}" type="datetime1">
              <a:rPr lang="en-AU" smtClean="0"/>
              <a:t>8/05/2022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E215F3-18C4-422D-90BF-583275410478}" type="slidenum">
              <a:rPr lang="en-AU" smtClean="0"/>
              <a:t>‹#›</a:t>
            </a:fld>
            <a:endParaRPr lang="en-AU"/>
          </a:p>
        </p:txBody>
      </p:sp>
    </p:spTree>
    <p:extLst>
      <p:ext uri="{BB962C8B-B14F-4D97-AF65-F5344CB8AC3E}">
        <p14:creationId xmlns:p14="http://schemas.microsoft.com/office/powerpoint/2010/main" val="260671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88B3C11-86D5-4209-A3A3-86FED39F483B}" type="datetime1">
              <a:rPr lang="en-AU" smtClean="0"/>
              <a:t>8/05/2022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E215F3-18C4-422D-90BF-583275410478}" type="slidenum">
              <a:rPr lang="en-AU" smtClean="0"/>
              <a:t>‹#›</a:t>
            </a:fld>
            <a:endParaRPr lang="en-AU"/>
          </a:p>
        </p:txBody>
      </p:sp>
    </p:spTree>
    <p:extLst>
      <p:ext uri="{BB962C8B-B14F-4D97-AF65-F5344CB8AC3E}">
        <p14:creationId xmlns:p14="http://schemas.microsoft.com/office/powerpoint/2010/main" val="1424921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92062ED-C451-495B-8A1B-26145707B365}" type="datetime1">
              <a:rPr lang="en-AU" smtClean="0"/>
              <a:t>8/05/2022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E215F3-18C4-422D-90BF-583275410478}" type="slidenum">
              <a:rPr lang="en-AU" smtClean="0"/>
              <a:t>‹#›</a:t>
            </a:fld>
            <a:endParaRPr lang="en-AU"/>
          </a:p>
        </p:txBody>
      </p:sp>
    </p:spTree>
    <p:extLst>
      <p:ext uri="{BB962C8B-B14F-4D97-AF65-F5344CB8AC3E}">
        <p14:creationId xmlns:p14="http://schemas.microsoft.com/office/powerpoint/2010/main" val="247752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F491C6-3015-4F12-AE9C-8C201A82F68D}" type="datetime1">
              <a:rPr lang="en-AU" smtClean="0"/>
              <a:t>8/05/2022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E215F3-18C4-422D-90BF-583275410478}" type="slidenum">
              <a:rPr lang="en-AU" smtClean="0"/>
              <a:t>‹#›</a:t>
            </a:fld>
            <a:endParaRPr lang="en-AU"/>
          </a:p>
        </p:txBody>
      </p:sp>
    </p:spTree>
    <p:extLst>
      <p:ext uri="{BB962C8B-B14F-4D97-AF65-F5344CB8AC3E}">
        <p14:creationId xmlns:p14="http://schemas.microsoft.com/office/powerpoint/2010/main" val="172053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8A661F29-A5A5-4932-864E-F5947967EDC5}" type="datetime1">
              <a:rPr lang="en-AU" smtClean="0"/>
              <a:t>8/05/2022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8E215F3-18C4-422D-90BF-583275410478}" type="slidenum">
              <a:rPr lang="en-AU" smtClean="0"/>
              <a:t>‹#›</a:t>
            </a:fld>
            <a:endParaRPr lang="en-AU"/>
          </a:p>
        </p:txBody>
      </p:sp>
    </p:spTree>
    <p:extLst>
      <p:ext uri="{BB962C8B-B14F-4D97-AF65-F5344CB8AC3E}">
        <p14:creationId xmlns:p14="http://schemas.microsoft.com/office/powerpoint/2010/main" val="213367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32CAEB0-A634-47DF-9848-A2728DE9F07E}" type="datetime1">
              <a:rPr lang="en-AU" smtClean="0"/>
              <a:t>8/05/2022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8E215F3-18C4-422D-90BF-583275410478}" type="slidenum">
              <a:rPr lang="en-AU" smtClean="0"/>
              <a:t>‹#›</a:t>
            </a:fld>
            <a:endParaRPr lang="en-AU"/>
          </a:p>
        </p:txBody>
      </p:sp>
    </p:spTree>
    <p:extLst>
      <p:ext uri="{BB962C8B-B14F-4D97-AF65-F5344CB8AC3E}">
        <p14:creationId xmlns:p14="http://schemas.microsoft.com/office/powerpoint/2010/main" val="49443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33D51BA7-4243-43D2-8DA3-52FC833EB96E}" type="datetime1">
              <a:rPr lang="en-AU" smtClean="0"/>
              <a:t>8/05/2022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8E215F3-18C4-422D-90BF-583275410478}" type="slidenum">
              <a:rPr lang="en-AU" smtClean="0"/>
              <a:t>‹#›</a:t>
            </a:fld>
            <a:endParaRPr lang="en-AU"/>
          </a:p>
        </p:txBody>
      </p:sp>
    </p:spTree>
    <p:extLst>
      <p:ext uri="{BB962C8B-B14F-4D97-AF65-F5344CB8AC3E}">
        <p14:creationId xmlns:p14="http://schemas.microsoft.com/office/powerpoint/2010/main" val="165457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CBBE9A-136B-4E95-A37A-F81718DBFE55}" type="datetime1">
              <a:rPr lang="en-AU" smtClean="0"/>
              <a:t>8/05/2022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8E215F3-18C4-422D-90BF-583275410478}" type="slidenum">
              <a:rPr lang="en-AU" smtClean="0"/>
              <a:t>‹#›</a:t>
            </a:fld>
            <a:endParaRPr lang="en-AU"/>
          </a:p>
        </p:txBody>
      </p:sp>
    </p:spTree>
    <p:extLst>
      <p:ext uri="{BB962C8B-B14F-4D97-AF65-F5344CB8AC3E}">
        <p14:creationId xmlns:p14="http://schemas.microsoft.com/office/powerpoint/2010/main" val="2780386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F42C15-5B2C-4447-B5A2-7B66ADFC707D}" type="datetime1">
              <a:rPr lang="en-AU" smtClean="0"/>
              <a:t>8/05/2022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8E215F3-18C4-422D-90BF-583275410478}" type="slidenum">
              <a:rPr lang="en-AU" smtClean="0"/>
              <a:t>‹#›</a:t>
            </a:fld>
            <a:endParaRPr lang="en-AU"/>
          </a:p>
        </p:txBody>
      </p:sp>
    </p:spTree>
    <p:extLst>
      <p:ext uri="{BB962C8B-B14F-4D97-AF65-F5344CB8AC3E}">
        <p14:creationId xmlns:p14="http://schemas.microsoft.com/office/powerpoint/2010/main" val="3541402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BA72EC-69A6-4857-9625-4DE3125D366F}" type="datetime1">
              <a:rPr lang="en-AU" smtClean="0"/>
              <a:t>8/05/2022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8E215F3-18C4-422D-90BF-583275410478}" type="slidenum">
              <a:rPr lang="en-AU" smtClean="0"/>
              <a:t>‹#›</a:t>
            </a:fld>
            <a:endParaRPr lang="en-AU"/>
          </a:p>
        </p:txBody>
      </p:sp>
    </p:spTree>
    <p:extLst>
      <p:ext uri="{BB962C8B-B14F-4D97-AF65-F5344CB8AC3E}">
        <p14:creationId xmlns:p14="http://schemas.microsoft.com/office/powerpoint/2010/main" val="231228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C5A9F-C2B3-49EA-821A-61B38DCD9766}" type="datetime1">
              <a:rPr lang="en-AU" smtClean="0"/>
              <a:t>8/05/2022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215F3-18C4-422D-90BF-583275410478}" type="slidenum">
              <a:rPr lang="en-AU" smtClean="0"/>
              <a:t>‹#›</a:t>
            </a:fld>
            <a:endParaRPr lang="en-AU"/>
          </a:p>
        </p:txBody>
      </p:sp>
    </p:spTree>
    <p:extLst>
      <p:ext uri="{BB962C8B-B14F-4D97-AF65-F5344CB8AC3E}">
        <p14:creationId xmlns:p14="http://schemas.microsoft.com/office/powerpoint/2010/main" val="3428524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pkalogiros/AudioMass/issues/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mattandahalfew/Levenshtein_search/issues/23"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tranleduy2000/javaide/issues/236"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a:t>Towards Automated Detection of Unethical Issues in </a:t>
            </a:r>
            <a:r>
              <a:rPr lang="en-AU" dirty="0" smtClean="0"/>
              <a:t>Open-source Software (OSS) </a:t>
            </a:r>
            <a:r>
              <a:rPr lang="en-AU" dirty="0"/>
              <a:t>Projects</a:t>
            </a:r>
          </a:p>
        </p:txBody>
      </p:sp>
      <p:sp>
        <p:nvSpPr>
          <p:cNvPr id="2" name="Slide Number Placeholder 1"/>
          <p:cNvSpPr>
            <a:spLocks noGrp="1"/>
          </p:cNvSpPr>
          <p:nvPr>
            <p:ph type="sldNum" sz="quarter" idx="12"/>
          </p:nvPr>
        </p:nvSpPr>
        <p:spPr/>
        <p:txBody>
          <a:bodyPr/>
          <a:lstStyle/>
          <a:p>
            <a:fld id="{28E215F3-18C4-422D-90BF-583275410478}" type="slidenum">
              <a:rPr lang="en-AU" smtClean="0"/>
              <a:t>1</a:t>
            </a:fld>
            <a:endParaRPr lang="en-AU"/>
          </a:p>
        </p:txBody>
      </p:sp>
      <p:sp>
        <p:nvSpPr>
          <p:cNvPr id="9" name="Content Placeholder 2"/>
          <p:cNvSpPr>
            <a:spLocks noGrp="1"/>
          </p:cNvSpPr>
          <p:nvPr>
            <p:ph idx="1"/>
          </p:nvPr>
        </p:nvSpPr>
        <p:spPr>
          <a:xfrm>
            <a:off x="838200" y="1825625"/>
            <a:ext cx="10515600" cy="516742"/>
          </a:xfrm>
        </p:spPr>
        <p:txBody>
          <a:bodyPr/>
          <a:lstStyle/>
          <a:p>
            <a:pPr marL="0" indent="0" algn="r">
              <a:buNone/>
            </a:pPr>
            <a:r>
              <a:rPr lang="en-AU" dirty="0" smtClean="0"/>
              <a:t>Hsu Myat Win</a:t>
            </a:r>
            <a:endParaRPr lang="en-AU" dirty="0"/>
          </a:p>
        </p:txBody>
      </p:sp>
    </p:spTree>
    <p:extLst>
      <p:ext uri="{BB962C8B-B14F-4D97-AF65-F5344CB8AC3E}">
        <p14:creationId xmlns:p14="http://schemas.microsoft.com/office/powerpoint/2010/main" val="2370804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298002" y="3522707"/>
            <a:ext cx="11675273" cy="1619250"/>
          </a:xfrm>
          <a:prstGeom prst="rect">
            <a:avLst/>
          </a:prstGeom>
        </p:spPr>
      </p:pic>
      <p:pic>
        <p:nvPicPr>
          <p:cNvPr id="28" name="Picture 27"/>
          <p:cNvPicPr>
            <a:picLocks noChangeAspect="1"/>
          </p:cNvPicPr>
          <p:nvPr/>
        </p:nvPicPr>
        <p:blipFill>
          <a:blip r:embed="rId4"/>
          <a:stretch>
            <a:fillRect/>
          </a:stretch>
        </p:blipFill>
        <p:spPr>
          <a:xfrm>
            <a:off x="290348" y="1969169"/>
            <a:ext cx="11688717" cy="1647825"/>
          </a:xfrm>
          <a:prstGeom prst="rect">
            <a:avLst/>
          </a:prstGeom>
        </p:spPr>
      </p:pic>
      <p:pic>
        <p:nvPicPr>
          <p:cNvPr id="27" name="Picture 26"/>
          <p:cNvPicPr>
            <a:picLocks noChangeAspect="1"/>
          </p:cNvPicPr>
          <p:nvPr/>
        </p:nvPicPr>
        <p:blipFill>
          <a:blip r:embed="rId5"/>
          <a:stretch>
            <a:fillRect/>
          </a:stretch>
        </p:blipFill>
        <p:spPr>
          <a:xfrm>
            <a:off x="301544" y="1046590"/>
            <a:ext cx="11648387" cy="1009650"/>
          </a:xfrm>
          <a:prstGeom prst="rect">
            <a:avLst/>
          </a:prstGeom>
        </p:spPr>
      </p:pic>
      <p:sp>
        <p:nvSpPr>
          <p:cNvPr id="4" name="Slide Number Placeholder 3"/>
          <p:cNvSpPr>
            <a:spLocks noGrp="1"/>
          </p:cNvSpPr>
          <p:nvPr>
            <p:ph type="sldNum" sz="quarter" idx="12"/>
          </p:nvPr>
        </p:nvSpPr>
        <p:spPr/>
        <p:txBody>
          <a:bodyPr/>
          <a:lstStyle/>
          <a:p>
            <a:fld id="{28E215F3-18C4-422D-90BF-583275410478}" type="slidenum">
              <a:rPr lang="en-AU" smtClean="0"/>
              <a:t>10</a:t>
            </a:fld>
            <a:endParaRPr lang="en-AU"/>
          </a:p>
        </p:txBody>
      </p:sp>
      <p:sp>
        <p:nvSpPr>
          <p:cNvPr id="7" name="TextBox 6"/>
          <p:cNvSpPr txBox="1"/>
          <p:nvPr/>
        </p:nvSpPr>
        <p:spPr>
          <a:xfrm>
            <a:off x="10588518" y="134978"/>
            <a:ext cx="1553378" cy="461665"/>
          </a:xfrm>
          <a:prstGeom prst="rect">
            <a:avLst/>
          </a:prstGeom>
          <a:noFill/>
        </p:spPr>
        <p:txBody>
          <a:bodyPr wrap="square" rtlCol="0">
            <a:spAutoFit/>
          </a:bodyPr>
          <a:lstStyle/>
          <a:p>
            <a:r>
              <a:rPr lang="en-AU" sz="2400" dirty="0" smtClean="0"/>
              <a:t>Study Part</a:t>
            </a:r>
            <a:endParaRPr lang="en-AU" sz="2400" dirty="0"/>
          </a:p>
        </p:txBody>
      </p:sp>
      <p:sp>
        <p:nvSpPr>
          <p:cNvPr id="8" name="TextBox 7"/>
          <p:cNvSpPr txBox="1"/>
          <p:nvPr/>
        </p:nvSpPr>
        <p:spPr>
          <a:xfrm>
            <a:off x="0" y="0"/>
            <a:ext cx="6366076" cy="461665"/>
          </a:xfrm>
          <a:prstGeom prst="rect">
            <a:avLst/>
          </a:prstGeom>
          <a:noFill/>
        </p:spPr>
        <p:txBody>
          <a:bodyPr wrap="square" rtlCol="0">
            <a:spAutoFit/>
          </a:bodyPr>
          <a:lstStyle/>
          <a:p>
            <a:r>
              <a:rPr lang="en-AU" sz="2400" dirty="0" smtClean="0"/>
              <a:t>Possible unethical is(</a:t>
            </a:r>
            <a:r>
              <a:rPr lang="en-AU" sz="2400" b="1" dirty="0" smtClean="0"/>
              <a:t>RQ1 : </a:t>
            </a:r>
            <a:r>
              <a:rPr lang="en-AU" dirty="0"/>
              <a:t>Types of unethical issues</a:t>
            </a:r>
            <a:r>
              <a:rPr lang="en-AU" sz="2400" dirty="0" smtClean="0"/>
              <a:t>)</a:t>
            </a:r>
            <a:endParaRPr lang="en-AU" sz="2400" dirty="0"/>
          </a:p>
        </p:txBody>
      </p:sp>
      <p:pic>
        <p:nvPicPr>
          <p:cNvPr id="26" name="Picture 25"/>
          <p:cNvPicPr>
            <a:picLocks noChangeAspect="1"/>
          </p:cNvPicPr>
          <p:nvPr/>
        </p:nvPicPr>
        <p:blipFill>
          <a:blip r:embed="rId6"/>
          <a:stretch>
            <a:fillRect/>
          </a:stretch>
        </p:blipFill>
        <p:spPr>
          <a:xfrm>
            <a:off x="291462" y="718695"/>
            <a:ext cx="11668553" cy="390525"/>
          </a:xfrm>
          <a:prstGeom prst="rect">
            <a:avLst/>
          </a:prstGeom>
        </p:spPr>
      </p:pic>
      <p:pic>
        <p:nvPicPr>
          <p:cNvPr id="30" name="Picture 29"/>
          <p:cNvPicPr>
            <a:picLocks noChangeAspect="1"/>
          </p:cNvPicPr>
          <p:nvPr/>
        </p:nvPicPr>
        <p:blipFill>
          <a:blip r:embed="rId7"/>
          <a:stretch>
            <a:fillRect/>
          </a:stretch>
        </p:blipFill>
        <p:spPr>
          <a:xfrm>
            <a:off x="319083" y="5070935"/>
            <a:ext cx="11641666" cy="409575"/>
          </a:xfrm>
          <a:prstGeom prst="rect">
            <a:avLst/>
          </a:prstGeom>
        </p:spPr>
      </p:pic>
      <p:pic>
        <p:nvPicPr>
          <p:cNvPr id="31" name="Picture 30"/>
          <p:cNvPicPr>
            <a:picLocks noChangeAspect="1"/>
          </p:cNvPicPr>
          <p:nvPr/>
        </p:nvPicPr>
        <p:blipFill>
          <a:blip r:embed="rId8"/>
          <a:stretch>
            <a:fillRect/>
          </a:stretch>
        </p:blipFill>
        <p:spPr>
          <a:xfrm>
            <a:off x="298002" y="5406124"/>
            <a:ext cx="11668553" cy="857250"/>
          </a:xfrm>
          <a:prstGeom prst="rect">
            <a:avLst/>
          </a:prstGeom>
        </p:spPr>
      </p:pic>
      <p:sp>
        <p:nvSpPr>
          <p:cNvPr id="32" name="TextBox 31"/>
          <p:cNvSpPr txBox="1"/>
          <p:nvPr/>
        </p:nvSpPr>
        <p:spPr>
          <a:xfrm>
            <a:off x="6701424" y="1354220"/>
            <a:ext cx="386644" cy="400110"/>
          </a:xfrm>
          <a:prstGeom prst="rect">
            <a:avLst/>
          </a:prstGeom>
          <a:noFill/>
        </p:spPr>
        <p:txBody>
          <a:bodyPr wrap="none" rtlCol="0">
            <a:spAutoFit/>
          </a:bodyPr>
          <a:lstStyle/>
          <a:p>
            <a:r>
              <a:rPr lang="en-AU" sz="2000" b="1" dirty="0" smtClean="0">
                <a:solidFill>
                  <a:srgbClr val="0070C0"/>
                </a:solidFill>
                <a:sym typeface="Wingdings" panose="05000000000000000000" pitchFamily="2" charset="2"/>
              </a:rPr>
              <a:t></a:t>
            </a:r>
            <a:endParaRPr lang="en-AU" sz="2000" b="1" dirty="0">
              <a:solidFill>
                <a:srgbClr val="0070C0"/>
              </a:solidFill>
            </a:endParaRPr>
          </a:p>
        </p:txBody>
      </p:sp>
      <p:sp>
        <p:nvSpPr>
          <p:cNvPr id="39" name="TextBox 38"/>
          <p:cNvSpPr txBox="1"/>
          <p:nvPr/>
        </p:nvSpPr>
        <p:spPr>
          <a:xfrm>
            <a:off x="8540663" y="1055926"/>
            <a:ext cx="386644" cy="400110"/>
          </a:xfrm>
          <a:prstGeom prst="rect">
            <a:avLst/>
          </a:prstGeom>
          <a:noFill/>
        </p:spPr>
        <p:txBody>
          <a:bodyPr wrap="none" rtlCol="0">
            <a:spAutoFit/>
          </a:bodyPr>
          <a:lstStyle/>
          <a:p>
            <a:r>
              <a:rPr lang="en-AU" sz="2000" b="1" dirty="0" smtClean="0">
                <a:solidFill>
                  <a:srgbClr val="0070C0"/>
                </a:solidFill>
                <a:sym typeface="Wingdings" panose="05000000000000000000" pitchFamily="2" charset="2"/>
              </a:rPr>
              <a:t></a:t>
            </a:r>
            <a:endParaRPr lang="en-AU" sz="2000" b="1" dirty="0">
              <a:solidFill>
                <a:srgbClr val="0070C0"/>
              </a:solidFill>
            </a:endParaRPr>
          </a:p>
        </p:txBody>
      </p:sp>
      <p:sp>
        <p:nvSpPr>
          <p:cNvPr id="40" name="TextBox 39"/>
          <p:cNvSpPr txBox="1"/>
          <p:nvPr/>
        </p:nvSpPr>
        <p:spPr>
          <a:xfrm>
            <a:off x="8927307" y="2315985"/>
            <a:ext cx="386644" cy="400110"/>
          </a:xfrm>
          <a:prstGeom prst="rect">
            <a:avLst/>
          </a:prstGeom>
          <a:noFill/>
        </p:spPr>
        <p:txBody>
          <a:bodyPr wrap="none" rtlCol="0">
            <a:spAutoFit/>
          </a:bodyPr>
          <a:lstStyle/>
          <a:p>
            <a:r>
              <a:rPr lang="en-AU" sz="2000" b="1" dirty="0" smtClean="0">
                <a:solidFill>
                  <a:srgbClr val="0070C0"/>
                </a:solidFill>
                <a:sym typeface="Wingdings" panose="05000000000000000000" pitchFamily="2" charset="2"/>
              </a:rPr>
              <a:t></a:t>
            </a:r>
            <a:endParaRPr lang="en-AU" sz="2000" b="1" dirty="0">
              <a:solidFill>
                <a:srgbClr val="0070C0"/>
              </a:solidFill>
            </a:endParaRPr>
          </a:p>
        </p:txBody>
      </p:sp>
      <p:sp>
        <p:nvSpPr>
          <p:cNvPr id="41" name="TextBox 40"/>
          <p:cNvSpPr txBox="1"/>
          <p:nvPr/>
        </p:nvSpPr>
        <p:spPr>
          <a:xfrm>
            <a:off x="7427934" y="2600043"/>
            <a:ext cx="386644" cy="400110"/>
          </a:xfrm>
          <a:prstGeom prst="rect">
            <a:avLst/>
          </a:prstGeom>
          <a:noFill/>
        </p:spPr>
        <p:txBody>
          <a:bodyPr wrap="none" rtlCol="0">
            <a:spAutoFit/>
          </a:bodyPr>
          <a:lstStyle/>
          <a:p>
            <a:r>
              <a:rPr lang="en-AU" sz="2000" b="1" dirty="0" smtClean="0">
                <a:solidFill>
                  <a:srgbClr val="0070C0"/>
                </a:solidFill>
                <a:sym typeface="Wingdings" panose="05000000000000000000" pitchFamily="2" charset="2"/>
              </a:rPr>
              <a:t></a:t>
            </a:r>
            <a:endParaRPr lang="en-AU" sz="2000" b="1" dirty="0">
              <a:solidFill>
                <a:srgbClr val="0070C0"/>
              </a:solidFill>
            </a:endParaRPr>
          </a:p>
        </p:txBody>
      </p:sp>
      <p:sp>
        <p:nvSpPr>
          <p:cNvPr id="42" name="TextBox 41"/>
          <p:cNvSpPr txBox="1"/>
          <p:nvPr/>
        </p:nvSpPr>
        <p:spPr>
          <a:xfrm>
            <a:off x="7984298" y="2892678"/>
            <a:ext cx="386644" cy="400110"/>
          </a:xfrm>
          <a:prstGeom prst="rect">
            <a:avLst/>
          </a:prstGeom>
          <a:noFill/>
        </p:spPr>
        <p:txBody>
          <a:bodyPr wrap="none" rtlCol="0">
            <a:spAutoFit/>
          </a:bodyPr>
          <a:lstStyle/>
          <a:p>
            <a:r>
              <a:rPr lang="en-AU" sz="2000" b="1" dirty="0" smtClean="0">
                <a:solidFill>
                  <a:srgbClr val="0070C0"/>
                </a:solidFill>
                <a:sym typeface="Wingdings" panose="05000000000000000000" pitchFamily="2" charset="2"/>
              </a:rPr>
              <a:t></a:t>
            </a:r>
            <a:endParaRPr lang="en-AU" sz="2000" b="1" dirty="0">
              <a:solidFill>
                <a:srgbClr val="0070C0"/>
              </a:solidFill>
            </a:endParaRPr>
          </a:p>
        </p:txBody>
      </p:sp>
      <p:sp>
        <p:nvSpPr>
          <p:cNvPr id="43" name="TextBox 42"/>
          <p:cNvSpPr txBox="1"/>
          <p:nvPr/>
        </p:nvSpPr>
        <p:spPr>
          <a:xfrm>
            <a:off x="9407046" y="4476943"/>
            <a:ext cx="386644" cy="400110"/>
          </a:xfrm>
          <a:prstGeom prst="rect">
            <a:avLst/>
          </a:prstGeom>
          <a:noFill/>
        </p:spPr>
        <p:txBody>
          <a:bodyPr wrap="none" rtlCol="0">
            <a:spAutoFit/>
          </a:bodyPr>
          <a:lstStyle/>
          <a:p>
            <a:r>
              <a:rPr lang="en-AU" sz="2000" b="1" dirty="0" smtClean="0">
                <a:solidFill>
                  <a:srgbClr val="0070C0"/>
                </a:solidFill>
                <a:sym typeface="Wingdings" panose="05000000000000000000" pitchFamily="2" charset="2"/>
              </a:rPr>
              <a:t></a:t>
            </a:r>
            <a:endParaRPr lang="en-AU" sz="2000" b="1" dirty="0">
              <a:solidFill>
                <a:srgbClr val="0070C0"/>
              </a:solidFill>
            </a:endParaRPr>
          </a:p>
        </p:txBody>
      </p:sp>
      <p:sp>
        <p:nvSpPr>
          <p:cNvPr id="44" name="TextBox 43"/>
          <p:cNvSpPr txBox="1"/>
          <p:nvPr/>
        </p:nvSpPr>
        <p:spPr>
          <a:xfrm>
            <a:off x="6958826" y="5113093"/>
            <a:ext cx="386644" cy="400110"/>
          </a:xfrm>
          <a:prstGeom prst="rect">
            <a:avLst/>
          </a:prstGeom>
          <a:noFill/>
        </p:spPr>
        <p:txBody>
          <a:bodyPr wrap="none" rtlCol="0">
            <a:spAutoFit/>
          </a:bodyPr>
          <a:lstStyle/>
          <a:p>
            <a:r>
              <a:rPr lang="en-AU" sz="2000" b="1" dirty="0" smtClean="0">
                <a:solidFill>
                  <a:srgbClr val="0070C0"/>
                </a:solidFill>
                <a:sym typeface="Wingdings" panose="05000000000000000000" pitchFamily="2" charset="2"/>
              </a:rPr>
              <a:t></a:t>
            </a:r>
            <a:endParaRPr lang="en-AU" sz="2000" b="1" dirty="0">
              <a:solidFill>
                <a:srgbClr val="0070C0"/>
              </a:solidFill>
            </a:endParaRPr>
          </a:p>
        </p:txBody>
      </p:sp>
    </p:spTree>
    <p:extLst>
      <p:ext uri="{BB962C8B-B14F-4D97-AF65-F5344CB8AC3E}">
        <p14:creationId xmlns:p14="http://schemas.microsoft.com/office/powerpoint/2010/main" val="3427343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9" grpId="0"/>
      <p:bldP spid="40" grpId="0"/>
      <p:bldP spid="41" grpId="0"/>
      <p:bldP spid="42" grpId="0"/>
      <p:bldP spid="43"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69125" y="2824866"/>
            <a:ext cx="1986742" cy="631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OSS Project</a:t>
            </a:r>
            <a:endParaRPr lang="en-AU" dirty="0"/>
          </a:p>
        </p:txBody>
      </p:sp>
      <p:sp>
        <p:nvSpPr>
          <p:cNvPr id="8" name="Rectangle 7"/>
          <p:cNvSpPr/>
          <p:nvPr/>
        </p:nvSpPr>
        <p:spPr>
          <a:xfrm>
            <a:off x="5369125" y="1023120"/>
            <a:ext cx="1986742" cy="631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Repository</a:t>
            </a:r>
            <a:endParaRPr lang="en-AU" dirty="0">
              <a:solidFill>
                <a:srgbClr val="FF0000"/>
              </a:solidFill>
            </a:endParaRPr>
          </a:p>
        </p:txBody>
      </p:sp>
      <p:sp>
        <p:nvSpPr>
          <p:cNvPr id="10" name="Rectangle 9"/>
          <p:cNvSpPr/>
          <p:nvPr/>
        </p:nvSpPr>
        <p:spPr>
          <a:xfrm>
            <a:off x="8644113" y="2154346"/>
            <a:ext cx="1986742" cy="631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Source Code</a:t>
            </a:r>
            <a:endParaRPr lang="en-AU" dirty="0">
              <a:solidFill>
                <a:srgbClr val="FF0000"/>
              </a:solidFill>
            </a:endParaRPr>
          </a:p>
        </p:txBody>
      </p:sp>
      <p:sp>
        <p:nvSpPr>
          <p:cNvPr id="11" name="Rectangle 10"/>
          <p:cNvSpPr/>
          <p:nvPr/>
        </p:nvSpPr>
        <p:spPr>
          <a:xfrm>
            <a:off x="2377495" y="2311647"/>
            <a:ext cx="1986742" cy="631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License</a:t>
            </a:r>
            <a:endParaRPr lang="en-AU" dirty="0">
              <a:solidFill>
                <a:srgbClr val="FF0000"/>
              </a:solidFill>
            </a:endParaRPr>
          </a:p>
        </p:txBody>
      </p:sp>
      <p:cxnSp>
        <p:nvCxnSpPr>
          <p:cNvPr id="13" name="Straight Arrow Connector 12"/>
          <p:cNvCxnSpPr>
            <a:stCxn id="4" idx="0"/>
            <a:endCxn id="8" idx="2"/>
          </p:cNvCxnSpPr>
          <p:nvPr/>
        </p:nvCxnSpPr>
        <p:spPr>
          <a:xfrm flipV="1">
            <a:off x="6362496" y="1654888"/>
            <a:ext cx="0" cy="1169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1"/>
            <a:endCxn id="11" idx="3"/>
          </p:cNvCxnSpPr>
          <p:nvPr/>
        </p:nvCxnSpPr>
        <p:spPr>
          <a:xfrm flipH="1" flipV="1">
            <a:off x="4364237" y="2627531"/>
            <a:ext cx="1004888" cy="513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3"/>
            <a:endCxn id="10" idx="1"/>
          </p:cNvCxnSpPr>
          <p:nvPr/>
        </p:nvCxnSpPr>
        <p:spPr>
          <a:xfrm flipV="1">
            <a:off x="7355867" y="2470230"/>
            <a:ext cx="1288246" cy="6705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16200000">
            <a:off x="5574845" y="2054399"/>
            <a:ext cx="1205971" cy="369332"/>
          </a:xfrm>
          <a:prstGeom prst="rect">
            <a:avLst/>
          </a:prstGeom>
          <a:noFill/>
        </p:spPr>
        <p:txBody>
          <a:bodyPr wrap="none" rtlCol="0">
            <a:spAutoFit/>
          </a:bodyPr>
          <a:lstStyle/>
          <a:p>
            <a:r>
              <a:rPr lang="en-AU" dirty="0" smtClean="0"/>
              <a:t>is stored in</a:t>
            </a:r>
            <a:endParaRPr lang="en-AU" dirty="0"/>
          </a:p>
        </p:txBody>
      </p:sp>
      <p:sp>
        <p:nvSpPr>
          <p:cNvPr id="35" name="TextBox 34"/>
          <p:cNvSpPr txBox="1"/>
          <p:nvPr/>
        </p:nvSpPr>
        <p:spPr>
          <a:xfrm rot="19926475">
            <a:off x="7631471" y="2392138"/>
            <a:ext cx="958917" cy="369332"/>
          </a:xfrm>
          <a:prstGeom prst="rect">
            <a:avLst/>
          </a:prstGeom>
          <a:noFill/>
        </p:spPr>
        <p:txBody>
          <a:bodyPr wrap="none" rtlCol="0">
            <a:spAutoFit/>
          </a:bodyPr>
          <a:lstStyle/>
          <a:p>
            <a:r>
              <a:rPr lang="en-AU" dirty="0" smtClean="0"/>
              <a:t>includes</a:t>
            </a:r>
            <a:endParaRPr lang="en-AU" dirty="0"/>
          </a:p>
        </p:txBody>
      </p:sp>
      <p:sp>
        <p:nvSpPr>
          <p:cNvPr id="40" name="TextBox 39"/>
          <p:cNvSpPr txBox="1"/>
          <p:nvPr/>
        </p:nvSpPr>
        <p:spPr>
          <a:xfrm rot="1668826">
            <a:off x="4331973" y="2843082"/>
            <a:ext cx="965521" cy="369332"/>
          </a:xfrm>
          <a:prstGeom prst="rect">
            <a:avLst/>
          </a:prstGeom>
          <a:noFill/>
        </p:spPr>
        <p:txBody>
          <a:bodyPr wrap="none" rtlCol="0">
            <a:spAutoFit/>
          </a:bodyPr>
          <a:lstStyle/>
          <a:p>
            <a:r>
              <a:rPr lang="en-AU" dirty="0" smtClean="0"/>
              <a:t>declares</a:t>
            </a:r>
            <a:endParaRPr lang="en-AU" dirty="0"/>
          </a:p>
        </p:txBody>
      </p:sp>
      <p:sp>
        <p:nvSpPr>
          <p:cNvPr id="141" name="Rectangle 140"/>
          <p:cNvSpPr/>
          <p:nvPr/>
        </p:nvSpPr>
        <p:spPr>
          <a:xfrm>
            <a:off x="5450105" y="4717752"/>
            <a:ext cx="1986742" cy="631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Pull Request</a:t>
            </a:r>
            <a:endParaRPr lang="en-AU" dirty="0">
              <a:solidFill>
                <a:schemeClr val="tx1"/>
              </a:solidFill>
            </a:endParaRPr>
          </a:p>
        </p:txBody>
      </p:sp>
      <p:cxnSp>
        <p:nvCxnSpPr>
          <p:cNvPr id="142" name="Straight Arrow Connector 141"/>
          <p:cNvCxnSpPr>
            <a:stCxn id="4" idx="2"/>
            <a:endCxn id="141" idx="0"/>
          </p:cNvCxnSpPr>
          <p:nvPr/>
        </p:nvCxnSpPr>
        <p:spPr>
          <a:xfrm>
            <a:off x="6362496" y="3456634"/>
            <a:ext cx="80980" cy="12611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rot="16009557">
            <a:off x="5790417" y="3838380"/>
            <a:ext cx="774827" cy="369332"/>
          </a:xfrm>
          <a:prstGeom prst="rect">
            <a:avLst/>
          </a:prstGeom>
          <a:noFill/>
        </p:spPr>
        <p:txBody>
          <a:bodyPr wrap="none" rtlCol="0">
            <a:spAutoFit/>
          </a:bodyPr>
          <a:lstStyle/>
          <a:p>
            <a:r>
              <a:rPr lang="en-AU" dirty="0" smtClean="0"/>
              <a:t>allows</a:t>
            </a:r>
            <a:endParaRPr lang="en-AU" dirty="0"/>
          </a:p>
        </p:txBody>
      </p:sp>
      <p:sp>
        <p:nvSpPr>
          <p:cNvPr id="54" name="Rectangle 53"/>
          <p:cNvSpPr/>
          <p:nvPr/>
        </p:nvSpPr>
        <p:spPr>
          <a:xfrm>
            <a:off x="2879980" y="4487654"/>
            <a:ext cx="1986742" cy="631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Issues</a:t>
            </a:r>
            <a:endParaRPr lang="en-AU" dirty="0">
              <a:solidFill>
                <a:schemeClr val="tx1"/>
              </a:solidFill>
            </a:endParaRPr>
          </a:p>
        </p:txBody>
      </p:sp>
      <p:sp>
        <p:nvSpPr>
          <p:cNvPr id="55" name="TextBox 54"/>
          <p:cNvSpPr txBox="1"/>
          <p:nvPr/>
        </p:nvSpPr>
        <p:spPr>
          <a:xfrm rot="20220770">
            <a:off x="4396200" y="3663832"/>
            <a:ext cx="1011815" cy="369332"/>
          </a:xfrm>
          <a:prstGeom prst="rect">
            <a:avLst/>
          </a:prstGeom>
          <a:noFill/>
        </p:spPr>
        <p:txBody>
          <a:bodyPr wrap="none" rtlCol="0">
            <a:spAutoFit/>
          </a:bodyPr>
          <a:lstStyle/>
          <a:p>
            <a:r>
              <a:rPr lang="en-AU" dirty="0"/>
              <a:t>c</a:t>
            </a:r>
            <a:r>
              <a:rPr lang="en-AU" dirty="0" smtClean="0"/>
              <a:t>an have</a:t>
            </a:r>
            <a:endParaRPr lang="en-AU" dirty="0"/>
          </a:p>
        </p:txBody>
      </p:sp>
      <p:cxnSp>
        <p:nvCxnSpPr>
          <p:cNvPr id="56" name="Straight Arrow Connector 55"/>
          <p:cNvCxnSpPr>
            <a:stCxn id="4" idx="2"/>
            <a:endCxn id="54" idx="0"/>
          </p:cNvCxnSpPr>
          <p:nvPr/>
        </p:nvCxnSpPr>
        <p:spPr>
          <a:xfrm flipH="1">
            <a:off x="3873351" y="3456634"/>
            <a:ext cx="2489145" cy="10310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419149" y="185601"/>
            <a:ext cx="1011054" cy="50249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Soft forking</a:t>
            </a:r>
            <a:endParaRPr lang="en-AU" dirty="0">
              <a:solidFill>
                <a:schemeClr val="tx1"/>
              </a:solidFill>
            </a:endParaRPr>
          </a:p>
        </p:txBody>
      </p:sp>
      <p:sp>
        <p:nvSpPr>
          <p:cNvPr id="21" name="Rectangle 20"/>
          <p:cNvSpPr/>
          <p:nvPr/>
        </p:nvSpPr>
        <p:spPr>
          <a:xfrm>
            <a:off x="6521467" y="185601"/>
            <a:ext cx="2417947" cy="7302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Unmaintained Android project with Paid service</a:t>
            </a:r>
            <a:endParaRPr lang="en-AU" dirty="0">
              <a:solidFill>
                <a:schemeClr val="tx1"/>
              </a:solidFill>
            </a:endParaRPr>
          </a:p>
        </p:txBody>
      </p:sp>
      <p:sp>
        <p:nvSpPr>
          <p:cNvPr id="22" name="Rectangle 21"/>
          <p:cNvSpPr/>
          <p:nvPr/>
        </p:nvSpPr>
        <p:spPr>
          <a:xfrm>
            <a:off x="3649877" y="5271383"/>
            <a:ext cx="1714768" cy="35937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Self-promoting</a:t>
            </a:r>
            <a:endParaRPr lang="en-AU" dirty="0">
              <a:solidFill>
                <a:schemeClr val="tx1"/>
              </a:solidFill>
            </a:endParaRPr>
          </a:p>
        </p:txBody>
      </p:sp>
      <p:sp>
        <p:nvSpPr>
          <p:cNvPr id="24" name="Rectangle 23"/>
          <p:cNvSpPr/>
          <p:nvPr/>
        </p:nvSpPr>
        <p:spPr>
          <a:xfrm>
            <a:off x="3802472" y="5746342"/>
            <a:ext cx="1409577" cy="3789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Unfairness</a:t>
            </a:r>
            <a:endParaRPr lang="en-AU" dirty="0">
              <a:solidFill>
                <a:schemeClr val="tx1"/>
              </a:solidFill>
            </a:endParaRPr>
          </a:p>
        </p:txBody>
      </p:sp>
      <p:sp>
        <p:nvSpPr>
          <p:cNvPr id="25" name="Rectangle 24"/>
          <p:cNvSpPr/>
          <p:nvPr/>
        </p:nvSpPr>
        <p:spPr>
          <a:xfrm>
            <a:off x="8621078" y="1581749"/>
            <a:ext cx="2299816" cy="48081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No attribution to the author in cod</a:t>
            </a:r>
          </a:p>
        </p:txBody>
      </p:sp>
      <p:sp>
        <p:nvSpPr>
          <p:cNvPr id="26" name="Rectangle 25"/>
          <p:cNvSpPr/>
          <p:nvPr/>
        </p:nvSpPr>
        <p:spPr>
          <a:xfrm>
            <a:off x="8367462" y="4424121"/>
            <a:ext cx="2001731" cy="63176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Licenses </a:t>
            </a:r>
            <a:r>
              <a:rPr lang="en-AU" dirty="0" smtClean="0">
                <a:solidFill>
                  <a:schemeClr val="tx1"/>
                </a:solidFill>
              </a:rPr>
              <a:t>incompatibility</a:t>
            </a:r>
            <a:endParaRPr lang="en-AU" dirty="0">
              <a:solidFill>
                <a:schemeClr val="tx1"/>
              </a:solidFill>
            </a:endParaRPr>
          </a:p>
        </p:txBody>
      </p:sp>
      <p:sp>
        <p:nvSpPr>
          <p:cNvPr id="27" name="Rectangle 26"/>
          <p:cNvSpPr/>
          <p:nvPr/>
        </p:nvSpPr>
        <p:spPr>
          <a:xfrm>
            <a:off x="34347" y="2040694"/>
            <a:ext cx="2280492" cy="63176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No license provided for public </a:t>
            </a:r>
            <a:r>
              <a:rPr lang="en-AU" dirty="0" smtClean="0">
                <a:solidFill>
                  <a:schemeClr val="tx1"/>
                </a:solidFill>
              </a:rPr>
              <a:t>repository</a:t>
            </a:r>
            <a:endParaRPr lang="en-AU" dirty="0">
              <a:solidFill>
                <a:schemeClr val="tx1"/>
              </a:solidFill>
            </a:endParaRPr>
          </a:p>
        </p:txBody>
      </p:sp>
      <p:sp>
        <p:nvSpPr>
          <p:cNvPr id="28" name="Rectangle 27"/>
          <p:cNvSpPr/>
          <p:nvPr/>
        </p:nvSpPr>
        <p:spPr>
          <a:xfrm>
            <a:off x="3792125" y="185601"/>
            <a:ext cx="1535761" cy="4580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License </a:t>
            </a:r>
            <a:r>
              <a:rPr lang="en-AU" dirty="0" smtClean="0">
                <a:solidFill>
                  <a:schemeClr val="tx1"/>
                </a:solidFill>
              </a:rPr>
              <a:t>inconsistency</a:t>
            </a:r>
            <a:endParaRPr lang="en-AU" dirty="0">
              <a:solidFill>
                <a:schemeClr val="tx1"/>
              </a:solidFill>
            </a:endParaRPr>
          </a:p>
        </p:txBody>
      </p:sp>
      <p:sp>
        <p:nvSpPr>
          <p:cNvPr id="29" name="Rectangle 28"/>
          <p:cNvSpPr/>
          <p:nvPr/>
        </p:nvSpPr>
        <p:spPr>
          <a:xfrm>
            <a:off x="34346" y="2756057"/>
            <a:ext cx="2275859" cy="5433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Uninformed License </a:t>
            </a:r>
            <a:r>
              <a:rPr lang="en-AU" dirty="0" smtClean="0">
                <a:solidFill>
                  <a:schemeClr val="tx1"/>
                </a:solidFill>
              </a:rPr>
              <a:t>change</a:t>
            </a:r>
            <a:endParaRPr lang="en-AU" dirty="0">
              <a:solidFill>
                <a:schemeClr val="tx1"/>
              </a:solidFill>
            </a:endParaRPr>
          </a:p>
        </p:txBody>
      </p:sp>
      <p:sp>
        <p:nvSpPr>
          <p:cNvPr id="31" name="Rectangle 30"/>
          <p:cNvSpPr/>
          <p:nvPr/>
        </p:nvSpPr>
        <p:spPr>
          <a:xfrm>
            <a:off x="8644113" y="2899852"/>
            <a:ext cx="2299816" cy="48081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Privacy violation</a:t>
            </a:r>
            <a:endParaRPr lang="en-AU" dirty="0">
              <a:solidFill>
                <a:schemeClr val="tx1"/>
              </a:solidFill>
            </a:endParaRPr>
          </a:p>
        </p:txBody>
      </p:sp>
      <p:sp>
        <p:nvSpPr>
          <p:cNvPr id="34" name="Rectangle 33"/>
          <p:cNvSpPr/>
          <p:nvPr/>
        </p:nvSpPr>
        <p:spPr>
          <a:xfrm>
            <a:off x="8354487" y="3948834"/>
            <a:ext cx="1986742" cy="3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Other libraries</a:t>
            </a:r>
            <a:endParaRPr lang="en-AU" dirty="0">
              <a:solidFill>
                <a:schemeClr val="tx1"/>
              </a:solidFill>
            </a:endParaRPr>
          </a:p>
        </p:txBody>
      </p:sp>
      <p:cxnSp>
        <p:nvCxnSpPr>
          <p:cNvPr id="36" name="Straight Arrow Connector 35"/>
          <p:cNvCxnSpPr>
            <a:stCxn id="4" idx="2"/>
            <a:endCxn id="34" idx="1"/>
          </p:cNvCxnSpPr>
          <p:nvPr/>
        </p:nvCxnSpPr>
        <p:spPr>
          <a:xfrm>
            <a:off x="6362496" y="3456634"/>
            <a:ext cx="1991991" cy="67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rot="1086934">
            <a:off x="6783205" y="3817405"/>
            <a:ext cx="1289135" cy="369332"/>
          </a:xfrm>
          <a:prstGeom prst="rect">
            <a:avLst/>
          </a:prstGeom>
          <a:noFill/>
        </p:spPr>
        <p:txBody>
          <a:bodyPr wrap="none" rtlCol="0">
            <a:spAutoFit/>
          </a:bodyPr>
          <a:lstStyle/>
          <a:p>
            <a:r>
              <a:rPr lang="en-AU" dirty="0" smtClean="0"/>
              <a:t>depends on</a:t>
            </a:r>
            <a:endParaRPr lang="en-AU" dirty="0"/>
          </a:p>
        </p:txBody>
      </p:sp>
      <p:sp>
        <p:nvSpPr>
          <p:cNvPr id="39" name="Rectangle 38"/>
          <p:cNvSpPr/>
          <p:nvPr/>
        </p:nvSpPr>
        <p:spPr>
          <a:xfrm>
            <a:off x="10823565" y="2191652"/>
            <a:ext cx="1368435" cy="48081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Naming confusion</a:t>
            </a:r>
          </a:p>
        </p:txBody>
      </p:sp>
      <p:sp>
        <p:nvSpPr>
          <p:cNvPr id="41" name="Rectangle 40"/>
          <p:cNvSpPr/>
          <p:nvPr/>
        </p:nvSpPr>
        <p:spPr>
          <a:xfrm>
            <a:off x="11034192" y="1559884"/>
            <a:ext cx="1157807" cy="48081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Hacking</a:t>
            </a:r>
            <a:endParaRPr lang="en-AU" dirty="0">
              <a:solidFill>
                <a:schemeClr val="tx1"/>
              </a:solidFill>
            </a:endParaRPr>
          </a:p>
        </p:txBody>
      </p:sp>
      <p:sp>
        <p:nvSpPr>
          <p:cNvPr id="42" name="Rectangle 41"/>
          <p:cNvSpPr/>
          <p:nvPr/>
        </p:nvSpPr>
        <p:spPr>
          <a:xfrm>
            <a:off x="11034192" y="2899852"/>
            <a:ext cx="1157807" cy="48081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Offensive</a:t>
            </a:r>
          </a:p>
          <a:p>
            <a:pPr algn="ctr"/>
            <a:r>
              <a:rPr lang="en-AU" dirty="0" smtClean="0">
                <a:solidFill>
                  <a:schemeClr val="tx1"/>
                </a:solidFill>
              </a:rPr>
              <a:t>Language</a:t>
            </a:r>
            <a:endParaRPr lang="en-AU" dirty="0">
              <a:solidFill>
                <a:schemeClr val="tx1"/>
              </a:solidFill>
            </a:endParaRPr>
          </a:p>
        </p:txBody>
      </p:sp>
      <p:sp>
        <p:nvSpPr>
          <p:cNvPr id="44" name="Rectangle 43"/>
          <p:cNvSpPr/>
          <p:nvPr/>
        </p:nvSpPr>
        <p:spPr>
          <a:xfrm>
            <a:off x="9673657" y="1014528"/>
            <a:ext cx="2299816" cy="48081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No opt-in/option allowed</a:t>
            </a:r>
            <a:endParaRPr lang="en-AU" dirty="0">
              <a:solidFill>
                <a:schemeClr val="tx1"/>
              </a:solidFill>
            </a:endParaRPr>
          </a:p>
        </p:txBody>
      </p:sp>
      <p:sp>
        <p:nvSpPr>
          <p:cNvPr id="45" name="TextBox 44"/>
          <p:cNvSpPr txBox="1"/>
          <p:nvPr/>
        </p:nvSpPr>
        <p:spPr>
          <a:xfrm>
            <a:off x="0" y="-59463"/>
            <a:ext cx="2755153" cy="830997"/>
          </a:xfrm>
          <a:prstGeom prst="rect">
            <a:avLst/>
          </a:prstGeom>
          <a:noFill/>
        </p:spPr>
        <p:txBody>
          <a:bodyPr wrap="square" rtlCol="0">
            <a:spAutoFit/>
          </a:bodyPr>
          <a:lstStyle/>
          <a:p>
            <a:r>
              <a:rPr lang="en-AU" sz="2400" dirty="0" smtClean="0"/>
              <a:t>(</a:t>
            </a:r>
            <a:r>
              <a:rPr lang="en-AU" sz="2400" b="1" dirty="0"/>
              <a:t>RQ2: </a:t>
            </a:r>
            <a:r>
              <a:rPr lang="en-AU" sz="2400" dirty="0"/>
              <a:t>Affected software </a:t>
            </a:r>
            <a:r>
              <a:rPr lang="en-AU" sz="2400" dirty="0" err="1"/>
              <a:t>artifacts</a:t>
            </a:r>
            <a:r>
              <a:rPr lang="en-AU" sz="2400" dirty="0" smtClean="0"/>
              <a:t>)</a:t>
            </a:r>
            <a:endParaRPr lang="en-AU" sz="2400" dirty="0"/>
          </a:p>
        </p:txBody>
      </p:sp>
      <p:sp>
        <p:nvSpPr>
          <p:cNvPr id="38" name="TextBox 37"/>
          <p:cNvSpPr txBox="1"/>
          <p:nvPr/>
        </p:nvSpPr>
        <p:spPr>
          <a:xfrm>
            <a:off x="10638622" y="9718"/>
            <a:ext cx="1553378" cy="461665"/>
          </a:xfrm>
          <a:prstGeom prst="rect">
            <a:avLst/>
          </a:prstGeom>
          <a:noFill/>
        </p:spPr>
        <p:txBody>
          <a:bodyPr wrap="square" rtlCol="0">
            <a:spAutoFit/>
          </a:bodyPr>
          <a:lstStyle/>
          <a:p>
            <a:r>
              <a:rPr lang="en-AU" sz="2400" dirty="0" smtClean="0"/>
              <a:t>Study Part</a:t>
            </a:r>
            <a:endParaRPr lang="en-AU" sz="2400" dirty="0"/>
          </a:p>
        </p:txBody>
      </p:sp>
    </p:spTree>
    <p:custDataLst>
      <p:tags r:id="rId1"/>
    </p:custDataLst>
    <p:extLst>
      <p:ext uri="{BB962C8B-B14F-4D97-AF65-F5344CB8AC3E}">
        <p14:creationId xmlns:p14="http://schemas.microsoft.com/office/powerpoint/2010/main" val="205962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500"/>
                                        <p:tgtEl>
                                          <p:spTgt spid="4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4" grpId="0" animBg="1"/>
      <p:bldP spid="25" grpId="0" animBg="1"/>
      <p:bldP spid="26" grpId="0" animBg="1"/>
      <p:bldP spid="27" grpId="0" animBg="1"/>
      <p:bldP spid="28" grpId="0" animBg="1"/>
      <p:bldP spid="29" grpId="0" animBg="1"/>
      <p:bldP spid="31" grpId="0" animBg="1"/>
      <p:bldP spid="39" grpId="0" animBg="1"/>
      <p:bldP spid="41" grpId="0" animBg="1"/>
      <p:bldP spid="42" grpId="0" animBg="1"/>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Characteristics </a:t>
            </a:r>
            <a:r>
              <a:rPr lang="en-AU" dirty="0">
                <a:solidFill>
                  <a:srgbClr val="FF0000"/>
                </a:solidFill>
              </a:rPr>
              <a:t>of </a:t>
            </a:r>
            <a:r>
              <a:rPr lang="en-AU" dirty="0" smtClean="0">
                <a:solidFill>
                  <a:srgbClr val="FF0000"/>
                </a:solidFill>
              </a:rPr>
              <a:t>issues (RQ3)</a:t>
            </a:r>
            <a:endParaRPr lang="en-AU" dirty="0"/>
          </a:p>
        </p:txBody>
      </p:sp>
      <p:sp>
        <p:nvSpPr>
          <p:cNvPr id="3" name="Content Placeholder 2"/>
          <p:cNvSpPr>
            <a:spLocks noGrp="1"/>
          </p:cNvSpPr>
          <p:nvPr>
            <p:ph idx="1"/>
          </p:nvPr>
        </p:nvSpPr>
        <p:spPr/>
        <p:txBody>
          <a:bodyPr/>
          <a:lstStyle/>
          <a:p>
            <a:pPr marL="514350" indent="-514350">
              <a:buFont typeface="+mj-lt"/>
              <a:buAutoNum type="arabicPeriod"/>
            </a:pPr>
            <a:r>
              <a:rPr lang="en-AU" dirty="0" smtClean="0"/>
              <a:t>Popularity</a:t>
            </a:r>
            <a:r>
              <a:rPr lang="en-AU" dirty="0"/>
              <a:t>/ Ranking (fork count, star count)</a:t>
            </a:r>
          </a:p>
          <a:p>
            <a:pPr marL="514350" indent="-514350">
              <a:buFont typeface="+mj-lt"/>
              <a:buAutoNum type="arabicPeriod"/>
            </a:pPr>
            <a:r>
              <a:rPr lang="en-AU" dirty="0" smtClean="0"/>
              <a:t>Usage </a:t>
            </a:r>
            <a:r>
              <a:rPr lang="en-AU" dirty="0"/>
              <a:t>of third parties</a:t>
            </a:r>
          </a:p>
          <a:p>
            <a:pPr marL="514350" indent="-514350">
              <a:buFont typeface="+mj-lt"/>
              <a:buAutoNum type="arabicPeriod"/>
            </a:pPr>
            <a:r>
              <a:rPr lang="en-AU" dirty="0" smtClean="0"/>
              <a:t>Active </a:t>
            </a:r>
            <a:r>
              <a:rPr lang="en-AU" dirty="0"/>
              <a:t>(commit history)</a:t>
            </a:r>
          </a:p>
          <a:p>
            <a:pPr marL="514350" indent="-514350">
              <a:buFont typeface="+mj-lt"/>
              <a:buAutoNum type="arabicPeriod"/>
            </a:pPr>
            <a:r>
              <a:rPr lang="en-AU" dirty="0" smtClean="0"/>
              <a:t>Project </a:t>
            </a:r>
            <a:r>
              <a:rPr lang="en-AU" dirty="0"/>
              <a:t>age (project created date)</a:t>
            </a:r>
          </a:p>
          <a:p>
            <a:pPr marL="514350" indent="-514350">
              <a:buFont typeface="+mj-lt"/>
              <a:buAutoNum type="arabicPeriod"/>
            </a:pPr>
            <a:r>
              <a:rPr lang="en-AU" dirty="0" smtClean="0"/>
              <a:t>Contributions </a:t>
            </a:r>
            <a:r>
              <a:rPr lang="en-AU" dirty="0"/>
              <a:t>(# of contributors)</a:t>
            </a:r>
          </a:p>
        </p:txBody>
      </p:sp>
      <p:sp>
        <p:nvSpPr>
          <p:cNvPr id="4" name="Slide Number Placeholder 3"/>
          <p:cNvSpPr>
            <a:spLocks noGrp="1"/>
          </p:cNvSpPr>
          <p:nvPr>
            <p:ph type="sldNum" sz="quarter" idx="12"/>
          </p:nvPr>
        </p:nvSpPr>
        <p:spPr/>
        <p:txBody>
          <a:bodyPr/>
          <a:lstStyle/>
          <a:p>
            <a:fld id="{28E215F3-18C4-422D-90BF-583275410478}" type="slidenum">
              <a:rPr lang="en-AU" smtClean="0"/>
              <a:t>12</a:t>
            </a:fld>
            <a:endParaRPr lang="en-AU"/>
          </a:p>
        </p:txBody>
      </p:sp>
      <p:sp>
        <p:nvSpPr>
          <p:cNvPr id="6" name="TextBox 5"/>
          <p:cNvSpPr txBox="1"/>
          <p:nvPr/>
        </p:nvSpPr>
        <p:spPr>
          <a:xfrm>
            <a:off x="10638622" y="9718"/>
            <a:ext cx="1553378" cy="461665"/>
          </a:xfrm>
          <a:prstGeom prst="rect">
            <a:avLst/>
          </a:prstGeom>
          <a:noFill/>
        </p:spPr>
        <p:txBody>
          <a:bodyPr wrap="square" rtlCol="0">
            <a:spAutoFit/>
          </a:bodyPr>
          <a:lstStyle/>
          <a:p>
            <a:r>
              <a:rPr lang="en-AU" sz="2400" dirty="0" smtClean="0"/>
              <a:t>Study Part</a:t>
            </a:r>
            <a:endParaRPr lang="en-AU" sz="2400" dirty="0"/>
          </a:p>
        </p:txBody>
      </p:sp>
    </p:spTree>
    <p:extLst>
      <p:ext uri="{BB962C8B-B14F-4D97-AF65-F5344CB8AC3E}">
        <p14:creationId xmlns:p14="http://schemas.microsoft.com/office/powerpoint/2010/main" val="3072811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Auto-detection tool - </a:t>
            </a:r>
            <a:r>
              <a:rPr lang="en-AU" sz="3600" dirty="0" smtClean="0"/>
              <a:t>based on ontological engineering and Semantic Web Rule Language (SWRL) rules.</a:t>
            </a:r>
            <a:endParaRPr lang="en-AU" dirty="0"/>
          </a:p>
        </p:txBody>
      </p:sp>
      <p:sp>
        <p:nvSpPr>
          <p:cNvPr id="3" name="Content Placeholder 2"/>
          <p:cNvSpPr>
            <a:spLocks noGrp="1"/>
          </p:cNvSpPr>
          <p:nvPr>
            <p:ph idx="1"/>
          </p:nvPr>
        </p:nvSpPr>
        <p:spPr/>
        <p:txBody>
          <a:bodyPr/>
          <a:lstStyle/>
          <a:p>
            <a:pPr marL="0" indent="0">
              <a:buNone/>
            </a:pPr>
            <a:r>
              <a:rPr lang="en-AU" dirty="0" smtClean="0"/>
              <a:t>1) No License Provided For Public Repository</a:t>
            </a:r>
          </a:p>
          <a:p>
            <a:pPr marL="0" indent="0">
              <a:buNone/>
            </a:pPr>
            <a:r>
              <a:rPr lang="en-AU" dirty="0" smtClean="0"/>
              <a:t>2) License Inconsistency</a:t>
            </a:r>
          </a:p>
          <a:p>
            <a:pPr marL="0" indent="0">
              <a:buNone/>
            </a:pPr>
            <a:r>
              <a:rPr lang="en-AU" dirty="0" smtClean="0"/>
              <a:t>3) </a:t>
            </a:r>
            <a:r>
              <a:rPr lang="en-AU" dirty="0" smtClean="0">
                <a:solidFill>
                  <a:srgbClr val="FF0000"/>
                </a:solidFill>
              </a:rPr>
              <a:t>Uninformed License Change</a:t>
            </a:r>
          </a:p>
          <a:p>
            <a:pPr marL="0" indent="0">
              <a:buNone/>
            </a:pPr>
            <a:r>
              <a:rPr lang="en-AU" dirty="0" smtClean="0"/>
              <a:t>4) Unmaintained Project With Paid Service</a:t>
            </a:r>
          </a:p>
          <a:p>
            <a:pPr marL="0" indent="0">
              <a:buNone/>
            </a:pPr>
            <a:r>
              <a:rPr lang="en-AU" dirty="0" smtClean="0"/>
              <a:t>5) No Attribution To The Author In Code	</a:t>
            </a:r>
          </a:p>
          <a:p>
            <a:pPr marL="0" indent="0">
              <a:buNone/>
            </a:pPr>
            <a:r>
              <a:rPr lang="en-AU" dirty="0" smtClean="0"/>
              <a:t>6) Soft Forking</a:t>
            </a:r>
          </a:p>
          <a:p>
            <a:pPr marL="0" indent="0">
              <a:buNone/>
            </a:pPr>
            <a:r>
              <a:rPr lang="en-AU" dirty="0" smtClean="0"/>
              <a:t>7) Self Promotion</a:t>
            </a:r>
            <a:endParaRPr lang="en-AU" dirty="0"/>
          </a:p>
        </p:txBody>
      </p:sp>
      <p:sp>
        <p:nvSpPr>
          <p:cNvPr id="4" name="Slide Number Placeholder 3"/>
          <p:cNvSpPr>
            <a:spLocks noGrp="1"/>
          </p:cNvSpPr>
          <p:nvPr>
            <p:ph type="sldNum" sz="quarter" idx="12"/>
          </p:nvPr>
        </p:nvSpPr>
        <p:spPr/>
        <p:txBody>
          <a:bodyPr/>
          <a:lstStyle/>
          <a:p>
            <a:fld id="{28E215F3-18C4-422D-90BF-583275410478}" type="slidenum">
              <a:rPr lang="en-AU" smtClean="0"/>
              <a:t>13</a:t>
            </a:fld>
            <a:endParaRPr lang="en-AU"/>
          </a:p>
        </p:txBody>
      </p:sp>
      <p:sp>
        <p:nvSpPr>
          <p:cNvPr id="5" name="TextBox 4"/>
          <p:cNvSpPr txBox="1"/>
          <p:nvPr/>
        </p:nvSpPr>
        <p:spPr>
          <a:xfrm>
            <a:off x="9562641" y="9718"/>
            <a:ext cx="2629359" cy="461665"/>
          </a:xfrm>
          <a:prstGeom prst="rect">
            <a:avLst/>
          </a:prstGeom>
          <a:noFill/>
        </p:spPr>
        <p:txBody>
          <a:bodyPr wrap="square" rtlCol="0">
            <a:spAutoFit/>
          </a:bodyPr>
          <a:lstStyle/>
          <a:p>
            <a:r>
              <a:rPr lang="en-AU" sz="2400" dirty="0" smtClean="0"/>
              <a:t>Auto-detection Part</a:t>
            </a:r>
            <a:endParaRPr lang="en-AU" sz="2400" dirty="0"/>
          </a:p>
        </p:txBody>
      </p:sp>
    </p:spTree>
    <p:extLst>
      <p:ext uri="{BB962C8B-B14F-4D97-AF65-F5344CB8AC3E}">
        <p14:creationId xmlns:p14="http://schemas.microsoft.com/office/powerpoint/2010/main" val="2974692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Web Ontology Language (OWL) , Reasoners and Semantic Web Rule Language (SWRL) rules</a:t>
            </a:r>
            <a:endParaRPr lang="en-AU"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ü"/>
            </a:pPr>
            <a:r>
              <a:rPr lang="en-AU" dirty="0" smtClean="0"/>
              <a:t>To learn the </a:t>
            </a:r>
            <a:r>
              <a:rPr lang="en-AU" u="sng" dirty="0" smtClean="0"/>
              <a:t>conditions (a set of rules) </a:t>
            </a:r>
            <a:r>
              <a:rPr lang="en-AU" dirty="0" smtClean="0"/>
              <a:t>that distinguish an unethical issue from a ethical one</a:t>
            </a:r>
          </a:p>
          <a:p>
            <a:endParaRPr lang="en-AU" dirty="0"/>
          </a:p>
          <a:p>
            <a:r>
              <a:rPr lang="en-AU" dirty="0" smtClean="0"/>
              <a:t>OWL </a:t>
            </a:r>
          </a:p>
          <a:p>
            <a:pPr lvl="1"/>
            <a:r>
              <a:rPr lang="en-AU" dirty="0"/>
              <a:t>a Semantic Web language</a:t>
            </a:r>
            <a:endParaRPr lang="en-AU" dirty="0" smtClean="0"/>
          </a:p>
          <a:p>
            <a:pPr lvl="1"/>
            <a:r>
              <a:rPr lang="en-AU" dirty="0" smtClean="0"/>
              <a:t>knowledge representation languages for authoring ontologies (</a:t>
            </a:r>
            <a:r>
              <a:rPr lang="en-AU" dirty="0" err="1" smtClean="0"/>
              <a:t>eg</a:t>
            </a:r>
            <a:r>
              <a:rPr lang="en-AU" dirty="0" smtClean="0"/>
              <a:t>; class hierarchy) </a:t>
            </a:r>
          </a:p>
          <a:p>
            <a:endParaRPr lang="en-AU" i="1" dirty="0" smtClean="0"/>
          </a:p>
          <a:p>
            <a:r>
              <a:rPr lang="en-AU" i="1" dirty="0" smtClean="0"/>
              <a:t>an ontology</a:t>
            </a:r>
          </a:p>
          <a:p>
            <a:pPr lvl="1"/>
            <a:r>
              <a:rPr lang="en-AU" i="1" dirty="0" smtClean="0"/>
              <a:t>a set of concepts and categories that represent the subject. (</a:t>
            </a:r>
            <a:r>
              <a:rPr lang="en-AU" i="1" dirty="0" err="1" smtClean="0"/>
              <a:t>eg</a:t>
            </a:r>
            <a:r>
              <a:rPr lang="en-AU" i="1" dirty="0" smtClean="0"/>
              <a:t>; class)</a:t>
            </a:r>
          </a:p>
          <a:p>
            <a:pPr marL="457200" lvl="1" indent="0">
              <a:buNone/>
            </a:pPr>
            <a:r>
              <a:rPr lang="en-AU" i="1" dirty="0"/>
              <a:t>	</a:t>
            </a:r>
            <a:endParaRPr lang="en-AU" i="1" dirty="0" smtClean="0"/>
          </a:p>
          <a:p>
            <a:r>
              <a:rPr lang="en-AU" i="1" dirty="0" smtClean="0"/>
              <a:t>Reasoner</a:t>
            </a:r>
            <a:endParaRPr lang="en-AU" i="1" dirty="0"/>
          </a:p>
          <a:p>
            <a:pPr lvl="1"/>
            <a:r>
              <a:rPr lang="en-AU" i="1" dirty="0"/>
              <a:t>to check whether all the definitions in the ontology are mutually consistent and can also recognize which concepts fit under which definitions</a:t>
            </a:r>
            <a:r>
              <a:rPr lang="en-AU" i="1" dirty="0" smtClean="0"/>
              <a:t>.</a:t>
            </a:r>
          </a:p>
          <a:p>
            <a:pPr marL="457200" lvl="1" indent="0">
              <a:buNone/>
            </a:pPr>
            <a:endParaRPr lang="en-AU" dirty="0"/>
          </a:p>
          <a:p>
            <a:r>
              <a:rPr lang="en-AU" dirty="0" smtClean="0"/>
              <a:t>SWRL</a:t>
            </a:r>
          </a:p>
          <a:p>
            <a:pPr lvl="1"/>
            <a:r>
              <a:rPr lang="en-AU" dirty="0"/>
              <a:t>allows users to write rules </a:t>
            </a:r>
            <a:r>
              <a:rPr lang="en-AU" dirty="0" smtClean="0"/>
              <a:t>that </a:t>
            </a:r>
            <a:r>
              <a:rPr lang="en-AU" dirty="0"/>
              <a:t>can be expressed in terms of OWL </a:t>
            </a:r>
            <a:r>
              <a:rPr lang="en-AU" dirty="0" smtClean="0"/>
              <a:t>concepts (</a:t>
            </a:r>
            <a:r>
              <a:rPr lang="en-AU" dirty="0" err="1" smtClean="0"/>
              <a:t>eg</a:t>
            </a:r>
            <a:r>
              <a:rPr lang="en-AU" dirty="0" smtClean="0"/>
              <a:t>; conditions)</a:t>
            </a:r>
          </a:p>
          <a:p>
            <a:pPr lvl="1"/>
            <a:endParaRPr lang="en-AU" dirty="0" smtClean="0"/>
          </a:p>
        </p:txBody>
      </p:sp>
      <p:sp>
        <p:nvSpPr>
          <p:cNvPr id="4" name="Slide Number Placeholder 3"/>
          <p:cNvSpPr>
            <a:spLocks noGrp="1"/>
          </p:cNvSpPr>
          <p:nvPr>
            <p:ph type="sldNum" sz="quarter" idx="12"/>
          </p:nvPr>
        </p:nvSpPr>
        <p:spPr/>
        <p:txBody>
          <a:bodyPr/>
          <a:lstStyle/>
          <a:p>
            <a:fld id="{28E215F3-18C4-422D-90BF-583275410478}" type="slidenum">
              <a:rPr lang="en-AU" smtClean="0"/>
              <a:t>14</a:t>
            </a:fld>
            <a:endParaRPr lang="en-AU"/>
          </a:p>
        </p:txBody>
      </p:sp>
      <p:sp>
        <p:nvSpPr>
          <p:cNvPr id="5" name="TextBox 4"/>
          <p:cNvSpPr txBox="1"/>
          <p:nvPr/>
        </p:nvSpPr>
        <p:spPr>
          <a:xfrm>
            <a:off x="9562641" y="9718"/>
            <a:ext cx="2629359" cy="461665"/>
          </a:xfrm>
          <a:prstGeom prst="rect">
            <a:avLst/>
          </a:prstGeom>
          <a:noFill/>
        </p:spPr>
        <p:txBody>
          <a:bodyPr wrap="square" rtlCol="0">
            <a:spAutoFit/>
          </a:bodyPr>
          <a:lstStyle/>
          <a:p>
            <a:r>
              <a:rPr lang="en-AU" sz="2400" dirty="0" smtClean="0"/>
              <a:t>Auto-detection Part</a:t>
            </a:r>
            <a:endParaRPr lang="en-AU" sz="2400" dirty="0"/>
          </a:p>
        </p:txBody>
      </p:sp>
    </p:spTree>
    <p:extLst>
      <p:ext uri="{BB962C8B-B14F-4D97-AF65-F5344CB8AC3E}">
        <p14:creationId xmlns:p14="http://schemas.microsoft.com/office/powerpoint/2010/main" val="1187956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E215F3-18C4-422D-90BF-583275410478}" type="slidenum">
              <a:rPr lang="en-AU" smtClean="0"/>
              <a:t>15</a:t>
            </a:fld>
            <a:endParaRPr lang="en-AU"/>
          </a:p>
        </p:txBody>
      </p:sp>
      <p:pic>
        <p:nvPicPr>
          <p:cNvPr id="5" name="Picture 4"/>
          <p:cNvPicPr>
            <a:picLocks noChangeAspect="1"/>
          </p:cNvPicPr>
          <p:nvPr/>
        </p:nvPicPr>
        <p:blipFill>
          <a:blip r:embed="rId3"/>
          <a:stretch>
            <a:fillRect/>
          </a:stretch>
        </p:blipFill>
        <p:spPr>
          <a:xfrm>
            <a:off x="197442" y="386189"/>
            <a:ext cx="5669957" cy="6114052"/>
          </a:xfrm>
          <a:prstGeom prst="rect">
            <a:avLst/>
          </a:prstGeom>
          <a:ln>
            <a:solidFill>
              <a:schemeClr val="tx1"/>
            </a:solidFill>
          </a:ln>
        </p:spPr>
      </p:pic>
      <p:sp>
        <p:nvSpPr>
          <p:cNvPr id="2" name="TextBox 1"/>
          <p:cNvSpPr txBox="1"/>
          <p:nvPr/>
        </p:nvSpPr>
        <p:spPr>
          <a:xfrm>
            <a:off x="6201191" y="6169580"/>
            <a:ext cx="4818817" cy="738664"/>
          </a:xfrm>
          <a:prstGeom prst="rect">
            <a:avLst/>
          </a:prstGeom>
          <a:noFill/>
        </p:spPr>
        <p:txBody>
          <a:bodyPr wrap="square" rtlCol="0">
            <a:spAutoFit/>
          </a:bodyPr>
          <a:lstStyle/>
          <a:p>
            <a:r>
              <a:rPr lang="en-AU" sz="1400" i="1" dirty="0"/>
              <a:t>We used </a:t>
            </a:r>
            <a:r>
              <a:rPr lang="en-AU" sz="1400" i="1" u="sng" dirty="0"/>
              <a:t>GitHub API </a:t>
            </a:r>
            <a:r>
              <a:rPr lang="en-AU" sz="1400" i="1" dirty="0"/>
              <a:t>for features extraction and </a:t>
            </a:r>
            <a:r>
              <a:rPr lang="en-AU" sz="1400" i="1" dirty="0" err="1"/>
              <a:t>WebVOWL</a:t>
            </a:r>
            <a:r>
              <a:rPr lang="en-AU" sz="1400" i="1" dirty="0"/>
              <a:t> ontology visualization tool (</a:t>
            </a:r>
            <a:r>
              <a:rPr lang="en-AU" sz="1400" i="1" u="sng" dirty="0"/>
              <a:t>Protégé</a:t>
            </a:r>
            <a:r>
              <a:rPr lang="en-AU" sz="1400" i="1" dirty="0"/>
              <a:t> </a:t>
            </a:r>
            <a:r>
              <a:rPr lang="en-AU" sz="1400" i="1" dirty="0" smtClean="0"/>
              <a:t> </a:t>
            </a:r>
            <a:r>
              <a:rPr lang="en-AU" sz="1400" i="1" dirty="0"/>
              <a:t>5.5.0 [10] [11]) to define the knowledge model.</a:t>
            </a:r>
          </a:p>
        </p:txBody>
      </p:sp>
      <p:pic>
        <p:nvPicPr>
          <p:cNvPr id="7" name="Picture 6"/>
          <p:cNvPicPr>
            <a:picLocks noChangeAspect="1"/>
          </p:cNvPicPr>
          <p:nvPr/>
        </p:nvPicPr>
        <p:blipFill>
          <a:blip r:embed="rId4"/>
          <a:stretch>
            <a:fillRect/>
          </a:stretch>
        </p:blipFill>
        <p:spPr>
          <a:xfrm>
            <a:off x="6732140" y="386189"/>
            <a:ext cx="5089100" cy="5523535"/>
          </a:xfrm>
          <a:prstGeom prst="rect">
            <a:avLst/>
          </a:prstGeom>
        </p:spPr>
      </p:pic>
    </p:spTree>
    <p:extLst>
      <p:ext uri="{BB962C8B-B14F-4D97-AF65-F5344CB8AC3E}">
        <p14:creationId xmlns:p14="http://schemas.microsoft.com/office/powerpoint/2010/main" val="4227357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7" y="83764"/>
            <a:ext cx="4614949" cy="873471"/>
          </a:xfrm>
        </p:spPr>
        <p:txBody>
          <a:bodyPr/>
          <a:lstStyle/>
          <a:p>
            <a:r>
              <a:rPr lang="en-AU" dirty="0" smtClean="0"/>
              <a:t>SWRL - Example</a:t>
            </a:r>
            <a:endParaRPr lang="en-AU" dirty="0"/>
          </a:p>
        </p:txBody>
      </p:sp>
      <p:sp>
        <p:nvSpPr>
          <p:cNvPr id="3" name="Content Placeholder 2"/>
          <p:cNvSpPr>
            <a:spLocks noGrp="1"/>
          </p:cNvSpPr>
          <p:nvPr>
            <p:ph idx="1"/>
          </p:nvPr>
        </p:nvSpPr>
        <p:spPr/>
        <p:txBody>
          <a:bodyPr/>
          <a:lstStyle/>
          <a:p>
            <a:endParaRPr lang="en-AU" b="1" dirty="0"/>
          </a:p>
          <a:p>
            <a:endParaRPr lang="en-AU" b="1" dirty="0" smtClean="0"/>
          </a:p>
          <a:p>
            <a:pPr marL="0" indent="0">
              <a:buNone/>
            </a:pPr>
            <a:endParaRPr lang="en-AU" b="1" dirty="0" smtClean="0"/>
          </a:p>
          <a:p>
            <a:pPr marL="0" indent="0">
              <a:buNone/>
            </a:pPr>
            <a:endParaRPr lang="en-AU" b="1" dirty="0"/>
          </a:p>
        </p:txBody>
      </p:sp>
      <p:sp>
        <p:nvSpPr>
          <p:cNvPr id="29" name="Rounded Rectangle 28"/>
          <p:cNvSpPr/>
          <p:nvPr/>
        </p:nvSpPr>
        <p:spPr>
          <a:xfrm>
            <a:off x="4522124" y="171696"/>
            <a:ext cx="1911927" cy="2097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0" name="Rectangle 29"/>
          <p:cNvSpPr/>
          <p:nvPr/>
        </p:nvSpPr>
        <p:spPr>
          <a:xfrm>
            <a:off x="4738254" y="315884"/>
            <a:ext cx="1479665" cy="336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  Person</a:t>
            </a:r>
            <a:endParaRPr lang="en-AU" dirty="0"/>
          </a:p>
        </p:txBody>
      </p:sp>
      <p:sp>
        <p:nvSpPr>
          <p:cNvPr id="31" name="Rectangle 30"/>
          <p:cNvSpPr/>
          <p:nvPr/>
        </p:nvSpPr>
        <p:spPr>
          <a:xfrm rot="16200000">
            <a:off x="4143893" y="1172427"/>
            <a:ext cx="1188721" cy="343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Features</a:t>
            </a:r>
            <a:endParaRPr lang="en-AU" dirty="0"/>
          </a:p>
        </p:txBody>
      </p:sp>
      <p:sp>
        <p:nvSpPr>
          <p:cNvPr id="32" name="Rectangle 31"/>
          <p:cNvSpPr/>
          <p:nvPr/>
        </p:nvSpPr>
        <p:spPr>
          <a:xfrm>
            <a:off x="5004262" y="969415"/>
            <a:ext cx="1113905" cy="849637"/>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Parent</a:t>
            </a:r>
          </a:p>
          <a:p>
            <a:pPr algn="ctr"/>
            <a:r>
              <a:rPr lang="en-AU" dirty="0" smtClean="0"/>
              <a:t>Brother</a:t>
            </a:r>
          </a:p>
          <a:p>
            <a:pPr algn="ctr"/>
            <a:r>
              <a:rPr lang="en-AU" dirty="0" smtClean="0"/>
              <a:t>Uncle</a:t>
            </a:r>
            <a:endParaRPr lang="en-AU" dirty="0"/>
          </a:p>
        </p:txBody>
      </p:sp>
      <p:sp>
        <p:nvSpPr>
          <p:cNvPr id="33" name="Rounded Rectangle 32"/>
          <p:cNvSpPr/>
          <p:nvPr/>
        </p:nvSpPr>
        <p:spPr>
          <a:xfrm>
            <a:off x="2809702" y="2676698"/>
            <a:ext cx="1231469" cy="455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Person:X1</a:t>
            </a:r>
            <a:endParaRPr lang="en-AU" dirty="0"/>
          </a:p>
        </p:txBody>
      </p:sp>
      <p:sp>
        <p:nvSpPr>
          <p:cNvPr id="34" name="Rounded Rectangle 33"/>
          <p:cNvSpPr/>
          <p:nvPr/>
        </p:nvSpPr>
        <p:spPr>
          <a:xfrm>
            <a:off x="4862948" y="2681208"/>
            <a:ext cx="1197034" cy="455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Person:X2</a:t>
            </a:r>
            <a:endParaRPr lang="en-AU" dirty="0"/>
          </a:p>
        </p:txBody>
      </p:sp>
      <p:sp>
        <p:nvSpPr>
          <p:cNvPr id="36" name="Rounded Rectangle 35"/>
          <p:cNvSpPr/>
          <p:nvPr/>
        </p:nvSpPr>
        <p:spPr>
          <a:xfrm>
            <a:off x="6632371" y="2676698"/>
            <a:ext cx="1197034" cy="455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Person:X3</a:t>
            </a:r>
            <a:endParaRPr lang="en-AU" dirty="0"/>
          </a:p>
        </p:txBody>
      </p:sp>
      <p:cxnSp>
        <p:nvCxnSpPr>
          <p:cNvPr id="38" name="Straight Arrow Connector 37"/>
          <p:cNvCxnSpPr>
            <a:stCxn id="29" idx="2"/>
            <a:endCxn id="33" idx="0"/>
          </p:cNvCxnSpPr>
          <p:nvPr/>
        </p:nvCxnSpPr>
        <p:spPr>
          <a:xfrm flipH="1">
            <a:off x="3425437" y="2269375"/>
            <a:ext cx="2052651" cy="407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9" idx="2"/>
            <a:endCxn id="34" idx="0"/>
          </p:cNvCxnSpPr>
          <p:nvPr/>
        </p:nvCxnSpPr>
        <p:spPr>
          <a:xfrm flipH="1">
            <a:off x="5461465" y="2269375"/>
            <a:ext cx="16623" cy="411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9" idx="2"/>
            <a:endCxn id="36" idx="0"/>
          </p:cNvCxnSpPr>
          <p:nvPr/>
        </p:nvCxnSpPr>
        <p:spPr>
          <a:xfrm>
            <a:off x="5478088" y="2269375"/>
            <a:ext cx="1752800" cy="407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155469" y="4188904"/>
            <a:ext cx="9617826" cy="1200329"/>
          </a:xfrm>
          <a:prstGeom prst="rect">
            <a:avLst/>
          </a:prstGeom>
          <a:noFill/>
        </p:spPr>
        <p:txBody>
          <a:bodyPr wrap="square" rtlCol="0">
            <a:spAutoFit/>
          </a:bodyPr>
          <a:lstStyle/>
          <a:p>
            <a:r>
              <a:rPr lang="en-AU" dirty="0" smtClean="0"/>
              <a:t>A simple use of SWRL rules would be to assert that the combination of the </a:t>
            </a:r>
            <a:r>
              <a:rPr lang="en-AU" dirty="0" err="1" smtClean="0"/>
              <a:t>hasParent</a:t>
            </a:r>
            <a:r>
              <a:rPr lang="en-AU" dirty="0" smtClean="0"/>
              <a:t> and </a:t>
            </a:r>
            <a:r>
              <a:rPr lang="en-AU" dirty="0" err="1" smtClean="0"/>
              <a:t>hasBrother</a:t>
            </a:r>
            <a:r>
              <a:rPr lang="en-AU" dirty="0" smtClean="0"/>
              <a:t> properties implies the </a:t>
            </a:r>
            <a:r>
              <a:rPr lang="en-AU" dirty="0" err="1" smtClean="0"/>
              <a:t>hasUncle</a:t>
            </a:r>
            <a:r>
              <a:rPr lang="en-AU" dirty="0" smtClean="0"/>
              <a:t> property. Informally, this rule could be written as:</a:t>
            </a:r>
          </a:p>
          <a:p>
            <a:endParaRPr lang="en-AU" dirty="0" smtClean="0"/>
          </a:p>
          <a:p>
            <a:r>
              <a:rPr lang="en-AU" dirty="0" err="1" smtClean="0"/>
              <a:t>hasParent</a:t>
            </a:r>
            <a:r>
              <a:rPr lang="en-AU" dirty="0" smtClean="0"/>
              <a:t>(?x1,?x2) &amp; </a:t>
            </a:r>
            <a:r>
              <a:rPr lang="en-AU" dirty="0" err="1" smtClean="0"/>
              <a:t>hasBrother</a:t>
            </a:r>
            <a:r>
              <a:rPr lang="en-AU" dirty="0" smtClean="0"/>
              <a:t>(?x2,?x3) ⇒ </a:t>
            </a:r>
            <a:r>
              <a:rPr lang="en-AU" dirty="0" err="1" smtClean="0"/>
              <a:t>hasUncle</a:t>
            </a:r>
            <a:r>
              <a:rPr lang="en-AU" dirty="0" smtClean="0"/>
              <a:t>(?x1,?x3) </a:t>
            </a:r>
            <a:endParaRPr lang="en-AU" dirty="0"/>
          </a:p>
        </p:txBody>
      </p:sp>
      <p:sp>
        <p:nvSpPr>
          <p:cNvPr id="4" name="Slide Number Placeholder 3"/>
          <p:cNvSpPr>
            <a:spLocks noGrp="1"/>
          </p:cNvSpPr>
          <p:nvPr>
            <p:ph type="sldNum" sz="quarter" idx="12"/>
          </p:nvPr>
        </p:nvSpPr>
        <p:spPr/>
        <p:txBody>
          <a:bodyPr/>
          <a:lstStyle/>
          <a:p>
            <a:fld id="{28E215F3-18C4-422D-90BF-583275410478}" type="slidenum">
              <a:rPr lang="en-AU" smtClean="0"/>
              <a:t>16</a:t>
            </a:fld>
            <a:endParaRPr lang="en-AU"/>
          </a:p>
        </p:txBody>
      </p:sp>
      <p:sp>
        <p:nvSpPr>
          <p:cNvPr id="16" name="TextBox 15"/>
          <p:cNvSpPr txBox="1"/>
          <p:nvPr/>
        </p:nvSpPr>
        <p:spPr>
          <a:xfrm>
            <a:off x="9562641" y="9718"/>
            <a:ext cx="2629359" cy="461665"/>
          </a:xfrm>
          <a:prstGeom prst="rect">
            <a:avLst/>
          </a:prstGeom>
          <a:noFill/>
        </p:spPr>
        <p:txBody>
          <a:bodyPr wrap="square" rtlCol="0">
            <a:spAutoFit/>
          </a:bodyPr>
          <a:lstStyle/>
          <a:p>
            <a:r>
              <a:rPr lang="en-AU" sz="2400" dirty="0" smtClean="0"/>
              <a:t>Auto-detection Part</a:t>
            </a:r>
            <a:endParaRPr lang="en-AU" sz="2400" dirty="0"/>
          </a:p>
        </p:txBody>
      </p:sp>
    </p:spTree>
    <p:extLst>
      <p:ext uri="{BB962C8B-B14F-4D97-AF65-F5344CB8AC3E}">
        <p14:creationId xmlns:p14="http://schemas.microsoft.com/office/powerpoint/2010/main" val="3668672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1. </a:t>
            </a:r>
            <a:r>
              <a:rPr lang="en-AU" dirty="0"/>
              <a:t>No license provided for the public repository</a:t>
            </a:r>
          </a:p>
        </p:txBody>
      </p:sp>
      <p:sp>
        <p:nvSpPr>
          <p:cNvPr id="3" name="Content Placeholder 2"/>
          <p:cNvSpPr>
            <a:spLocks noGrp="1"/>
          </p:cNvSpPr>
          <p:nvPr>
            <p:ph idx="1"/>
          </p:nvPr>
        </p:nvSpPr>
        <p:spPr/>
        <p:txBody>
          <a:bodyPr/>
          <a:lstStyle/>
          <a:p>
            <a:r>
              <a:rPr lang="en-AU" dirty="0" smtClean="0"/>
              <a:t>GitHub </a:t>
            </a:r>
            <a:r>
              <a:rPr lang="en-AU" dirty="0"/>
              <a:t>encourages having a license for an open-source software project. </a:t>
            </a:r>
            <a:endParaRPr lang="en-AU" dirty="0" smtClean="0"/>
          </a:p>
          <a:p>
            <a:r>
              <a:rPr lang="en-AU" dirty="0" smtClean="0"/>
              <a:t>Licensing </a:t>
            </a:r>
            <a:r>
              <a:rPr lang="en-AU" dirty="0"/>
              <a:t>proposal is motivated by issues: wanting to know who is using the </a:t>
            </a:r>
            <a:r>
              <a:rPr lang="en-AU" dirty="0" err="1"/>
              <a:t>artifacts</a:t>
            </a:r>
            <a:r>
              <a:rPr lang="en-AU" dirty="0"/>
              <a:t>, any results obtained from its use, and the possibility of some stakeholders misinterpreting or misusing the </a:t>
            </a:r>
            <a:r>
              <a:rPr lang="en-AU" dirty="0" err="1"/>
              <a:t>artifacts</a:t>
            </a:r>
            <a:r>
              <a:rPr lang="en-AU" dirty="0"/>
              <a:t> without support from the repository owner. </a:t>
            </a:r>
            <a:endParaRPr lang="en-AU" dirty="0" smtClean="0"/>
          </a:p>
          <a:p>
            <a:r>
              <a:rPr lang="en-AU" dirty="0" smtClean="0"/>
              <a:t>If </a:t>
            </a:r>
            <a:r>
              <a:rPr lang="en-AU" b="1" i="1" u="sng" dirty="0"/>
              <a:t>no license is provided in an open-source project</a:t>
            </a:r>
            <a:r>
              <a:rPr lang="en-AU" dirty="0"/>
              <a:t>, it is a possible unethical issue (i.e., No license provided for the public repository).</a:t>
            </a:r>
          </a:p>
        </p:txBody>
      </p:sp>
      <p:sp>
        <p:nvSpPr>
          <p:cNvPr id="5" name="Title 1"/>
          <p:cNvSpPr txBox="1">
            <a:spLocks/>
          </p:cNvSpPr>
          <p:nvPr/>
        </p:nvSpPr>
        <p:spPr>
          <a:xfrm>
            <a:off x="154236" y="5453349"/>
            <a:ext cx="10515600" cy="5639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t>Motivating Example</a:t>
            </a:r>
            <a:endParaRPr lang="en-AU" sz="2800" dirty="0"/>
          </a:p>
        </p:txBody>
      </p:sp>
      <p:graphicFrame>
        <p:nvGraphicFramePr>
          <p:cNvPr id="6" name="Content Placeholder 3"/>
          <p:cNvGraphicFramePr>
            <a:graphicFrameLocks/>
          </p:cNvGraphicFramePr>
          <p:nvPr>
            <p:extLst>
              <p:ext uri="{D42A27DB-BD31-4B8C-83A1-F6EECF244321}">
                <p14:modId xmlns:p14="http://schemas.microsoft.com/office/powerpoint/2010/main" val="1727118297"/>
              </p:ext>
            </p:extLst>
          </p:nvPr>
        </p:nvGraphicFramePr>
        <p:xfrm>
          <a:off x="154236" y="5970271"/>
          <a:ext cx="11903825" cy="797387"/>
        </p:xfrm>
        <a:graphic>
          <a:graphicData uri="http://schemas.openxmlformats.org/drawingml/2006/table">
            <a:tbl>
              <a:tblPr firstRow="1" firstCol="1" bandRow="1">
                <a:tableStyleId>{5C22544A-7EE6-4342-B048-85BDC9FD1C3A}</a:tableStyleId>
              </a:tblPr>
              <a:tblGrid>
                <a:gridCol w="1629295">
                  <a:extLst>
                    <a:ext uri="{9D8B030D-6E8A-4147-A177-3AD203B41FA5}">
                      <a16:colId xmlns:a16="http://schemas.microsoft.com/office/drawing/2014/main" val="1447397997"/>
                    </a:ext>
                  </a:extLst>
                </a:gridCol>
                <a:gridCol w="2335876">
                  <a:extLst>
                    <a:ext uri="{9D8B030D-6E8A-4147-A177-3AD203B41FA5}">
                      <a16:colId xmlns:a16="http://schemas.microsoft.com/office/drawing/2014/main" val="2744958367"/>
                    </a:ext>
                  </a:extLst>
                </a:gridCol>
                <a:gridCol w="3059084">
                  <a:extLst>
                    <a:ext uri="{9D8B030D-6E8A-4147-A177-3AD203B41FA5}">
                      <a16:colId xmlns:a16="http://schemas.microsoft.com/office/drawing/2014/main" val="4289866020"/>
                    </a:ext>
                  </a:extLst>
                </a:gridCol>
                <a:gridCol w="4879570">
                  <a:extLst>
                    <a:ext uri="{9D8B030D-6E8A-4147-A177-3AD203B41FA5}">
                      <a16:colId xmlns:a16="http://schemas.microsoft.com/office/drawing/2014/main" val="2944021777"/>
                    </a:ext>
                  </a:extLst>
                </a:gridCol>
              </a:tblGrid>
              <a:tr h="340822">
                <a:tc>
                  <a:txBody>
                    <a:bodyPr/>
                    <a:lstStyle/>
                    <a:p>
                      <a:pPr>
                        <a:lnSpc>
                          <a:spcPct val="107000"/>
                        </a:lnSpc>
                        <a:spcAft>
                          <a:spcPts val="0"/>
                        </a:spcAft>
                      </a:pPr>
                      <a:r>
                        <a:rPr lang="en-AU" sz="1400" dirty="0">
                          <a:effectLst/>
                        </a:rPr>
                        <a:t>Principles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dirty="0">
                          <a:effectLst/>
                        </a:rPr>
                        <a:t>Guidelines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dirty="0">
                          <a:effectLst/>
                        </a:rPr>
                        <a:t>Type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b="1" kern="1200" dirty="0" smtClean="0">
                          <a:solidFill>
                            <a:schemeClr val="lt1"/>
                          </a:solidFill>
                          <a:effectLst/>
                          <a:latin typeface="+mn-lt"/>
                          <a:ea typeface="+mn-ea"/>
                          <a:cs typeface="+mn-cs"/>
                        </a:rPr>
                        <a:t>Examples</a:t>
                      </a:r>
                      <a:endParaRPr lang="en-AU" sz="1400" b="1" kern="1200" dirty="0">
                        <a:solidFill>
                          <a:schemeClr val="lt1"/>
                        </a:solidFill>
                        <a:effectLst/>
                        <a:latin typeface="+mn-lt"/>
                        <a:ea typeface="+mn-ea"/>
                        <a:cs typeface="+mn-cs"/>
                      </a:endParaRPr>
                    </a:p>
                  </a:txBody>
                  <a:tcPr marL="49645" marR="49645"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531311"/>
                  </a:ext>
                </a:extLst>
              </a:tr>
              <a:tr h="331532">
                <a:tc>
                  <a:txBody>
                    <a:bodyPr/>
                    <a:lstStyle/>
                    <a:p>
                      <a:pPr>
                        <a:lnSpc>
                          <a:spcPct val="107000"/>
                        </a:lnSpc>
                        <a:spcAft>
                          <a:spcPts val="0"/>
                        </a:spcAft>
                      </a:pPr>
                      <a:r>
                        <a:rPr lang="en-AU" sz="1400" b="0" dirty="0">
                          <a:solidFill>
                            <a:schemeClr val="tx1"/>
                          </a:solidFill>
                          <a:effectLst/>
                          <a:latin typeface="+mj-lt"/>
                        </a:rPr>
                        <a:t>Informed consent</a:t>
                      </a:r>
                      <a:endParaRPr lang="en-AU" sz="1400" b="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AU" sz="1400" dirty="0">
                          <a:solidFill>
                            <a:schemeClr val="tx1"/>
                          </a:solidFill>
                          <a:effectLst/>
                          <a:latin typeface="+mj-lt"/>
                        </a:rPr>
                        <a:t>To support transparency</a:t>
                      </a:r>
                      <a:endParaRPr lang="en-AU" sz="140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AU" sz="1400" b="1" dirty="0">
                          <a:solidFill>
                            <a:srgbClr val="C00000"/>
                          </a:solidFill>
                          <a:effectLst/>
                          <a:latin typeface="+mj-lt"/>
                        </a:rPr>
                        <a:t>No license provided for public repository</a:t>
                      </a:r>
                      <a:endParaRPr lang="en-AU" sz="1400" b="1" dirty="0">
                        <a:solidFill>
                          <a:srgbClr val="C00000"/>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AU" sz="1400" dirty="0" smtClean="0">
                          <a:solidFill>
                            <a:schemeClr val="tx1"/>
                          </a:solidFill>
                          <a:effectLst/>
                          <a:latin typeface="+mj-lt"/>
                          <a:ea typeface="Calibri" panose="020F0502020204030204" pitchFamily="34" charset="0"/>
                          <a:cs typeface="Times New Roman" panose="02020603050405020304" pitchFamily="18" charset="0"/>
                          <a:hlinkClick r:id="rId2"/>
                        </a:rPr>
                        <a:t>https://github.com/pkalogiros/AudioMass/issues/1</a:t>
                      </a:r>
                      <a:endParaRPr lang="en-AU" sz="1400" dirty="0" smtClean="0">
                        <a:solidFill>
                          <a:schemeClr val="tx1"/>
                        </a:solidFill>
                        <a:effectLst/>
                        <a:latin typeface="+mj-lt"/>
                        <a:ea typeface="Calibri" panose="020F0502020204030204" pitchFamily="34" charset="0"/>
                        <a:cs typeface="Times New Roman" panose="02020603050405020304" pitchFamily="18" charset="0"/>
                      </a:endParaRPr>
                    </a:p>
                    <a:p>
                      <a:pPr>
                        <a:lnSpc>
                          <a:spcPct val="107000"/>
                        </a:lnSpc>
                        <a:spcAft>
                          <a:spcPts val="0"/>
                        </a:spcAft>
                      </a:pPr>
                      <a:r>
                        <a:rPr lang="en-AU" sz="1400" dirty="0" smtClean="0">
                          <a:solidFill>
                            <a:schemeClr val="tx1"/>
                          </a:solidFill>
                          <a:effectLst/>
                          <a:latin typeface="+mj-lt"/>
                          <a:ea typeface="Calibri" panose="020F0502020204030204" pitchFamily="34" charset="0"/>
                          <a:cs typeface="Times New Roman" panose="02020603050405020304" pitchFamily="18" charset="0"/>
                        </a:rPr>
                        <a:t>https://github.com/pinellolab/AmpUMI/issues/3</a:t>
                      </a:r>
                      <a:endParaRPr lang="en-AU" sz="140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4680717"/>
                  </a:ext>
                </a:extLst>
              </a:tr>
            </a:tbl>
          </a:graphicData>
        </a:graphic>
      </p:graphicFrame>
    </p:spTree>
    <p:extLst>
      <p:ext uri="{BB962C8B-B14F-4D97-AF65-F5344CB8AC3E}">
        <p14:creationId xmlns:p14="http://schemas.microsoft.com/office/powerpoint/2010/main" val="3544889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058"/>
            <a:ext cx="11974882" cy="373931"/>
          </a:xfrm>
        </p:spPr>
        <p:txBody>
          <a:bodyPr>
            <a:normAutofit fontScale="90000"/>
          </a:bodyPr>
          <a:lstStyle/>
          <a:p>
            <a:r>
              <a:rPr lang="en-AU" dirty="0"/>
              <a:t>1. No license provided for the public </a:t>
            </a:r>
            <a:r>
              <a:rPr lang="en-AU" dirty="0" smtClean="0"/>
              <a:t>repository - Example</a:t>
            </a:r>
            <a:endParaRPr lang="en-AU"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482" y="688931"/>
            <a:ext cx="9833318" cy="5080547"/>
          </a:xfrm>
        </p:spPr>
      </p:pic>
      <p:sp>
        <p:nvSpPr>
          <p:cNvPr id="4" name="Slide Number Placeholder 3"/>
          <p:cNvSpPr>
            <a:spLocks noGrp="1"/>
          </p:cNvSpPr>
          <p:nvPr>
            <p:ph type="sldNum" sz="quarter" idx="12"/>
          </p:nvPr>
        </p:nvSpPr>
        <p:spPr/>
        <p:txBody>
          <a:bodyPr/>
          <a:lstStyle/>
          <a:p>
            <a:fld id="{28E215F3-18C4-422D-90BF-583275410478}" type="slidenum">
              <a:rPr lang="en-AU" smtClean="0"/>
              <a:t>18</a:t>
            </a:fld>
            <a:endParaRPr lang="en-AU"/>
          </a:p>
        </p:txBody>
      </p:sp>
    </p:spTree>
    <p:extLst>
      <p:ext uri="{BB962C8B-B14F-4D97-AF65-F5344CB8AC3E}">
        <p14:creationId xmlns:p14="http://schemas.microsoft.com/office/powerpoint/2010/main" val="2554657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E215F3-18C4-422D-90BF-583275410478}" type="slidenum">
              <a:rPr lang="en-AU" smtClean="0"/>
              <a:t>19</a:t>
            </a:fld>
            <a:endParaRPr lang="en-AU"/>
          </a:p>
        </p:txBody>
      </p:sp>
      <p:sp>
        <p:nvSpPr>
          <p:cNvPr id="6" name="Title 1"/>
          <p:cNvSpPr txBox="1">
            <a:spLocks/>
          </p:cNvSpPr>
          <p:nvPr/>
        </p:nvSpPr>
        <p:spPr>
          <a:xfrm>
            <a:off x="0" y="27100"/>
            <a:ext cx="817172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1. No license provided for the public repository – SWRL </a:t>
            </a:r>
            <a:endParaRPr lang="en-AU" dirty="0"/>
          </a:p>
        </p:txBody>
      </p:sp>
      <p:sp>
        <p:nvSpPr>
          <p:cNvPr id="7" name="TextBox 6"/>
          <p:cNvSpPr txBox="1"/>
          <p:nvPr/>
        </p:nvSpPr>
        <p:spPr>
          <a:xfrm>
            <a:off x="9562641" y="9718"/>
            <a:ext cx="2629359" cy="461665"/>
          </a:xfrm>
          <a:prstGeom prst="rect">
            <a:avLst/>
          </a:prstGeom>
          <a:noFill/>
        </p:spPr>
        <p:txBody>
          <a:bodyPr wrap="square" rtlCol="0">
            <a:spAutoFit/>
          </a:bodyPr>
          <a:lstStyle/>
          <a:p>
            <a:r>
              <a:rPr lang="en-AU" sz="2400" dirty="0" smtClean="0"/>
              <a:t>Auto-detection Part</a:t>
            </a:r>
            <a:endParaRPr lang="en-AU" sz="2400" dirty="0"/>
          </a:p>
        </p:txBody>
      </p:sp>
      <p:pic>
        <p:nvPicPr>
          <p:cNvPr id="8" name="Picture 7"/>
          <p:cNvPicPr>
            <a:picLocks noChangeAspect="1"/>
          </p:cNvPicPr>
          <p:nvPr/>
        </p:nvPicPr>
        <p:blipFill>
          <a:blip r:embed="rId2"/>
          <a:stretch>
            <a:fillRect/>
          </a:stretch>
        </p:blipFill>
        <p:spPr>
          <a:xfrm>
            <a:off x="240901" y="3492267"/>
            <a:ext cx="9031120" cy="2830971"/>
          </a:xfrm>
          <a:prstGeom prst="rect">
            <a:avLst/>
          </a:prstGeom>
        </p:spPr>
      </p:pic>
      <p:pic>
        <p:nvPicPr>
          <p:cNvPr id="9" name="Picture 8"/>
          <p:cNvPicPr>
            <a:picLocks noChangeAspect="1"/>
          </p:cNvPicPr>
          <p:nvPr/>
        </p:nvPicPr>
        <p:blipFill>
          <a:blip r:embed="rId3"/>
          <a:stretch>
            <a:fillRect/>
          </a:stretch>
        </p:blipFill>
        <p:spPr>
          <a:xfrm>
            <a:off x="8048132" y="0"/>
            <a:ext cx="4143868" cy="4497613"/>
          </a:xfrm>
          <a:prstGeom prst="rect">
            <a:avLst/>
          </a:prstGeom>
        </p:spPr>
      </p:pic>
    </p:spTree>
    <p:extLst>
      <p:ext uri="{BB962C8B-B14F-4D97-AF65-F5344CB8AC3E}">
        <p14:creationId xmlns:p14="http://schemas.microsoft.com/office/powerpoint/2010/main" val="3507547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a:t>
            </a:r>
            <a:endParaRPr lang="en-AU" dirty="0"/>
          </a:p>
        </p:txBody>
      </p:sp>
      <p:sp>
        <p:nvSpPr>
          <p:cNvPr id="3" name="Content Placeholder 2"/>
          <p:cNvSpPr>
            <a:spLocks noGrp="1"/>
          </p:cNvSpPr>
          <p:nvPr>
            <p:ph idx="1"/>
          </p:nvPr>
        </p:nvSpPr>
        <p:spPr/>
        <p:txBody>
          <a:bodyPr/>
          <a:lstStyle/>
          <a:p>
            <a:r>
              <a:rPr lang="en-AU" dirty="0" smtClean="0"/>
              <a:t>Background</a:t>
            </a:r>
          </a:p>
          <a:p>
            <a:r>
              <a:rPr lang="en-AU" dirty="0" smtClean="0"/>
              <a:t>Existing work and limitations</a:t>
            </a:r>
          </a:p>
          <a:p>
            <a:r>
              <a:rPr lang="en-AU" dirty="0" smtClean="0"/>
              <a:t>Our proposed solution - Methodology</a:t>
            </a:r>
          </a:p>
          <a:p>
            <a:r>
              <a:rPr lang="en-AU" dirty="0" smtClean="0"/>
              <a:t>Experiment</a:t>
            </a:r>
          </a:p>
          <a:p>
            <a:r>
              <a:rPr lang="en-AU" dirty="0" smtClean="0"/>
              <a:t>Conclusion</a:t>
            </a:r>
            <a:endParaRPr lang="en-AU" dirty="0"/>
          </a:p>
        </p:txBody>
      </p:sp>
      <p:sp>
        <p:nvSpPr>
          <p:cNvPr id="4" name="Slide Number Placeholder 3"/>
          <p:cNvSpPr>
            <a:spLocks noGrp="1"/>
          </p:cNvSpPr>
          <p:nvPr>
            <p:ph type="sldNum" sz="quarter" idx="12"/>
          </p:nvPr>
        </p:nvSpPr>
        <p:spPr/>
        <p:txBody>
          <a:bodyPr/>
          <a:lstStyle/>
          <a:p>
            <a:fld id="{28E215F3-18C4-422D-90BF-583275410478}" type="slidenum">
              <a:rPr lang="en-AU" smtClean="0"/>
              <a:t>2</a:t>
            </a:fld>
            <a:endParaRPr lang="en-AU"/>
          </a:p>
        </p:txBody>
      </p:sp>
    </p:spTree>
    <p:extLst>
      <p:ext uri="{BB962C8B-B14F-4D97-AF65-F5344CB8AC3E}">
        <p14:creationId xmlns:p14="http://schemas.microsoft.com/office/powerpoint/2010/main" val="3514212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2. </a:t>
            </a:r>
            <a:r>
              <a:rPr lang="en-AU" dirty="0"/>
              <a:t>License inconsistency</a:t>
            </a:r>
          </a:p>
        </p:txBody>
      </p:sp>
      <p:sp>
        <p:nvSpPr>
          <p:cNvPr id="3" name="Content Placeholder 2"/>
          <p:cNvSpPr>
            <a:spLocks noGrp="1"/>
          </p:cNvSpPr>
          <p:nvPr>
            <p:ph idx="1"/>
          </p:nvPr>
        </p:nvSpPr>
        <p:spPr/>
        <p:txBody>
          <a:bodyPr/>
          <a:lstStyle/>
          <a:p>
            <a:r>
              <a:rPr lang="en-AU" dirty="0" smtClean="0"/>
              <a:t>The project </a:t>
            </a:r>
            <a:r>
              <a:rPr lang="en-AU" dirty="0"/>
              <a:t>owner/contributors should have a consistent license in open-source projects. </a:t>
            </a:r>
            <a:endParaRPr lang="en-AU" dirty="0" smtClean="0"/>
          </a:p>
          <a:p>
            <a:r>
              <a:rPr lang="en-AU" dirty="0" smtClean="0"/>
              <a:t>If </a:t>
            </a:r>
            <a:r>
              <a:rPr lang="en-AU" b="1" i="1" dirty="0"/>
              <a:t>a different license is </a:t>
            </a:r>
            <a:r>
              <a:rPr lang="en-AU" b="1" i="1" dirty="0" smtClean="0"/>
              <a:t>found in repository</a:t>
            </a:r>
            <a:r>
              <a:rPr lang="en-AU" dirty="0" smtClean="0"/>
              <a:t>, </a:t>
            </a:r>
            <a:r>
              <a:rPr lang="en-AU" dirty="0"/>
              <a:t>it is a possible unethical issue (i.e., License inconsistency).</a:t>
            </a:r>
          </a:p>
        </p:txBody>
      </p:sp>
      <p:sp>
        <p:nvSpPr>
          <p:cNvPr id="5" name="Title 1"/>
          <p:cNvSpPr txBox="1">
            <a:spLocks/>
          </p:cNvSpPr>
          <p:nvPr/>
        </p:nvSpPr>
        <p:spPr>
          <a:xfrm>
            <a:off x="121185" y="4704202"/>
            <a:ext cx="10515600" cy="806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smtClean="0"/>
              <a:t>Motivating Example</a:t>
            </a:r>
            <a:endParaRPr lang="en-AU" sz="2800" dirty="0"/>
          </a:p>
        </p:txBody>
      </p:sp>
      <p:graphicFrame>
        <p:nvGraphicFramePr>
          <p:cNvPr id="6" name="Content Placeholder 3"/>
          <p:cNvGraphicFramePr>
            <a:graphicFrameLocks/>
          </p:cNvGraphicFramePr>
          <p:nvPr>
            <p:extLst>
              <p:ext uri="{D42A27DB-BD31-4B8C-83A1-F6EECF244321}">
                <p14:modId xmlns:p14="http://schemas.microsoft.com/office/powerpoint/2010/main" val="1544326624"/>
              </p:ext>
            </p:extLst>
          </p:nvPr>
        </p:nvGraphicFramePr>
        <p:xfrm>
          <a:off x="121185" y="5463495"/>
          <a:ext cx="11903825" cy="713468"/>
        </p:xfrm>
        <a:graphic>
          <a:graphicData uri="http://schemas.openxmlformats.org/drawingml/2006/table">
            <a:tbl>
              <a:tblPr firstRow="1" firstCol="1" bandRow="1">
                <a:tableStyleId>{5C22544A-7EE6-4342-B048-85BDC9FD1C3A}</a:tableStyleId>
              </a:tblPr>
              <a:tblGrid>
                <a:gridCol w="1629295">
                  <a:extLst>
                    <a:ext uri="{9D8B030D-6E8A-4147-A177-3AD203B41FA5}">
                      <a16:colId xmlns:a16="http://schemas.microsoft.com/office/drawing/2014/main" val="1447397997"/>
                    </a:ext>
                  </a:extLst>
                </a:gridCol>
                <a:gridCol w="2335876">
                  <a:extLst>
                    <a:ext uri="{9D8B030D-6E8A-4147-A177-3AD203B41FA5}">
                      <a16:colId xmlns:a16="http://schemas.microsoft.com/office/drawing/2014/main" val="2744958367"/>
                    </a:ext>
                  </a:extLst>
                </a:gridCol>
                <a:gridCol w="3059084">
                  <a:extLst>
                    <a:ext uri="{9D8B030D-6E8A-4147-A177-3AD203B41FA5}">
                      <a16:colId xmlns:a16="http://schemas.microsoft.com/office/drawing/2014/main" val="4289866020"/>
                    </a:ext>
                  </a:extLst>
                </a:gridCol>
                <a:gridCol w="4879570">
                  <a:extLst>
                    <a:ext uri="{9D8B030D-6E8A-4147-A177-3AD203B41FA5}">
                      <a16:colId xmlns:a16="http://schemas.microsoft.com/office/drawing/2014/main" val="2944021777"/>
                    </a:ext>
                  </a:extLst>
                </a:gridCol>
              </a:tblGrid>
              <a:tr h="434995">
                <a:tc>
                  <a:txBody>
                    <a:bodyPr/>
                    <a:lstStyle/>
                    <a:p>
                      <a:pPr>
                        <a:lnSpc>
                          <a:spcPct val="107000"/>
                        </a:lnSpc>
                        <a:spcAft>
                          <a:spcPts val="0"/>
                        </a:spcAft>
                      </a:pPr>
                      <a:r>
                        <a:rPr lang="en-AU" sz="1400" dirty="0">
                          <a:effectLst/>
                        </a:rPr>
                        <a:t>Principles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dirty="0">
                          <a:effectLst/>
                        </a:rPr>
                        <a:t>Guidelines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dirty="0">
                          <a:effectLst/>
                        </a:rPr>
                        <a:t>Type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b="1" kern="1200" dirty="0" smtClean="0">
                          <a:solidFill>
                            <a:schemeClr val="lt1"/>
                          </a:solidFill>
                          <a:effectLst/>
                          <a:latin typeface="+mn-lt"/>
                          <a:ea typeface="+mn-ea"/>
                          <a:cs typeface="+mn-cs"/>
                        </a:rPr>
                        <a:t>Examples</a:t>
                      </a:r>
                      <a:endParaRPr lang="en-AU" sz="1400" b="1" kern="1200" dirty="0">
                        <a:solidFill>
                          <a:schemeClr val="lt1"/>
                        </a:solidFill>
                        <a:effectLst/>
                        <a:latin typeface="+mn-lt"/>
                        <a:ea typeface="+mn-ea"/>
                        <a:cs typeface="+mn-cs"/>
                      </a:endParaRPr>
                    </a:p>
                  </a:txBody>
                  <a:tcPr marL="49645" marR="49645"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531311"/>
                  </a:ext>
                </a:extLst>
              </a:tr>
              <a:tr h="278473">
                <a:tc>
                  <a:txBody>
                    <a:bodyPr/>
                    <a:lstStyle/>
                    <a:p>
                      <a:pPr>
                        <a:lnSpc>
                          <a:spcPct val="107000"/>
                        </a:lnSpc>
                        <a:spcAft>
                          <a:spcPts val="0"/>
                        </a:spcAft>
                      </a:pPr>
                      <a:r>
                        <a:rPr lang="en-AU" sz="1400" b="0" dirty="0">
                          <a:solidFill>
                            <a:schemeClr val="tx1"/>
                          </a:solidFill>
                          <a:effectLst/>
                          <a:latin typeface="+mj-lt"/>
                        </a:rPr>
                        <a:t>Informed consent</a:t>
                      </a:r>
                      <a:endParaRPr lang="en-AU" sz="1400" b="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AU" sz="1400" dirty="0">
                          <a:solidFill>
                            <a:schemeClr val="tx1"/>
                          </a:solidFill>
                          <a:effectLst/>
                          <a:latin typeface="+mj-lt"/>
                        </a:rPr>
                        <a:t>To support transparency</a:t>
                      </a:r>
                      <a:endParaRPr lang="en-AU" sz="140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07000"/>
                        </a:lnSpc>
                        <a:spcAft>
                          <a:spcPts val="0"/>
                        </a:spcAft>
                      </a:pPr>
                      <a:r>
                        <a:rPr lang="en-AU" sz="1400" b="1" kern="1200" dirty="0">
                          <a:solidFill>
                            <a:srgbClr val="C00000"/>
                          </a:solidFill>
                          <a:effectLst/>
                          <a:latin typeface="+mj-lt"/>
                          <a:ea typeface="+mn-ea"/>
                          <a:cs typeface="+mn-cs"/>
                        </a:rPr>
                        <a:t>License </a:t>
                      </a:r>
                      <a:r>
                        <a:rPr lang="en-AU" sz="1400" b="1" kern="1200" dirty="0" smtClean="0">
                          <a:solidFill>
                            <a:srgbClr val="C00000"/>
                          </a:solidFill>
                          <a:effectLst/>
                          <a:latin typeface="+mj-lt"/>
                          <a:ea typeface="+mn-ea"/>
                          <a:cs typeface="+mn-cs"/>
                        </a:rPr>
                        <a:t>inconsistency</a:t>
                      </a:r>
                      <a:endParaRPr lang="en-AU" sz="1400" b="1" kern="1200" dirty="0">
                        <a:solidFill>
                          <a:srgbClr val="C00000"/>
                        </a:solidFill>
                        <a:effectLst/>
                        <a:latin typeface="+mj-lt"/>
                        <a:ea typeface="+mn-ea"/>
                        <a:cs typeface="+mn-cs"/>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AU" sz="1400" dirty="0" smtClean="0">
                          <a:solidFill>
                            <a:schemeClr val="tx1"/>
                          </a:solidFill>
                          <a:effectLst/>
                          <a:latin typeface="+mj-lt"/>
                          <a:ea typeface="Calibri" panose="020F0502020204030204" pitchFamily="34" charset="0"/>
                          <a:cs typeface="Times New Roman" panose="02020603050405020304" pitchFamily="18" charset="0"/>
                        </a:rPr>
                        <a:t>https://github.com/platzhersh/pacman-canvas/issues/42</a:t>
                      </a:r>
                      <a:endParaRPr lang="en-AU" sz="140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9409638"/>
                  </a:ext>
                </a:extLst>
              </a:tr>
            </a:tbl>
          </a:graphicData>
        </a:graphic>
      </p:graphicFrame>
    </p:spTree>
    <p:extLst>
      <p:ext uri="{BB962C8B-B14F-4D97-AF65-F5344CB8AC3E}">
        <p14:creationId xmlns:p14="http://schemas.microsoft.com/office/powerpoint/2010/main" val="2349843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815" y="814192"/>
            <a:ext cx="9825985" cy="5405493"/>
          </a:xfrm>
        </p:spPr>
      </p:pic>
      <p:sp>
        <p:nvSpPr>
          <p:cNvPr id="4" name="Slide Number Placeholder 3"/>
          <p:cNvSpPr>
            <a:spLocks noGrp="1"/>
          </p:cNvSpPr>
          <p:nvPr>
            <p:ph type="sldNum" sz="quarter" idx="12"/>
          </p:nvPr>
        </p:nvSpPr>
        <p:spPr/>
        <p:txBody>
          <a:bodyPr/>
          <a:lstStyle/>
          <a:p>
            <a:fld id="{28E215F3-18C4-422D-90BF-583275410478}" type="slidenum">
              <a:rPr lang="en-AU" smtClean="0"/>
              <a:t>21</a:t>
            </a:fld>
            <a:endParaRPr lang="en-AU"/>
          </a:p>
        </p:txBody>
      </p:sp>
      <p:sp>
        <p:nvSpPr>
          <p:cNvPr id="6" name="Title 1"/>
          <p:cNvSpPr txBox="1">
            <a:spLocks/>
          </p:cNvSpPr>
          <p:nvPr/>
        </p:nvSpPr>
        <p:spPr>
          <a:xfrm>
            <a:off x="0" y="0"/>
            <a:ext cx="10515600" cy="49708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2. License inconsistency- Example</a:t>
            </a:r>
            <a:endParaRPr lang="en-AU" dirty="0"/>
          </a:p>
        </p:txBody>
      </p:sp>
    </p:spTree>
    <p:extLst>
      <p:ext uri="{BB962C8B-B14F-4D97-AF65-F5344CB8AC3E}">
        <p14:creationId xmlns:p14="http://schemas.microsoft.com/office/powerpoint/2010/main" val="3345646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E215F3-18C4-422D-90BF-583275410478}" type="slidenum">
              <a:rPr lang="en-AU" smtClean="0"/>
              <a:t>22</a:t>
            </a:fld>
            <a:endParaRPr lang="en-AU"/>
          </a:p>
        </p:txBody>
      </p:sp>
      <p:sp>
        <p:nvSpPr>
          <p:cNvPr id="5" name="Title 1"/>
          <p:cNvSpPr txBox="1">
            <a:spLocks/>
          </p:cNvSpPr>
          <p:nvPr/>
        </p:nvSpPr>
        <p:spPr>
          <a:xfrm>
            <a:off x="134074" y="421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2. License inconsistency - SWRL</a:t>
            </a:r>
            <a:endParaRPr lang="en-AU" dirty="0"/>
          </a:p>
        </p:txBody>
      </p:sp>
      <p:pic>
        <p:nvPicPr>
          <p:cNvPr id="6" name="Picture 5"/>
          <p:cNvPicPr>
            <a:picLocks noChangeAspect="1"/>
          </p:cNvPicPr>
          <p:nvPr/>
        </p:nvPicPr>
        <p:blipFill>
          <a:blip r:embed="rId2"/>
          <a:stretch>
            <a:fillRect/>
          </a:stretch>
        </p:blipFill>
        <p:spPr>
          <a:xfrm>
            <a:off x="334482" y="2443275"/>
            <a:ext cx="8439150" cy="3476625"/>
          </a:xfrm>
          <a:prstGeom prst="rect">
            <a:avLst/>
          </a:prstGeom>
        </p:spPr>
      </p:pic>
      <p:sp>
        <p:nvSpPr>
          <p:cNvPr id="7" name="TextBox 6"/>
          <p:cNvSpPr txBox="1"/>
          <p:nvPr/>
        </p:nvSpPr>
        <p:spPr>
          <a:xfrm>
            <a:off x="9562641" y="9718"/>
            <a:ext cx="2629359" cy="461665"/>
          </a:xfrm>
          <a:prstGeom prst="rect">
            <a:avLst/>
          </a:prstGeom>
          <a:noFill/>
        </p:spPr>
        <p:txBody>
          <a:bodyPr wrap="square" rtlCol="0">
            <a:spAutoFit/>
          </a:bodyPr>
          <a:lstStyle/>
          <a:p>
            <a:r>
              <a:rPr lang="en-AU" sz="2400" dirty="0" smtClean="0"/>
              <a:t>Auto-detection Part</a:t>
            </a:r>
            <a:endParaRPr lang="en-AU" sz="2400" dirty="0"/>
          </a:p>
        </p:txBody>
      </p:sp>
      <p:pic>
        <p:nvPicPr>
          <p:cNvPr id="8" name="Picture 7"/>
          <p:cNvPicPr>
            <a:picLocks noChangeAspect="1"/>
          </p:cNvPicPr>
          <p:nvPr/>
        </p:nvPicPr>
        <p:blipFill>
          <a:blip r:embed="rId3"/>
          <a:stretch>
            <a:fillRect/>
          </a:stretch>
        </p:blipFill>
        <p:spPr>
          <a:xfrm>
            <a:off x="8048132" y="42181"/>
            <a:ext cx="4143868" cy="4497613"/>
          </a:xfrm>
          <a:prstGeom prst="rect">
            <a:avLst/>
          </a:prstGeom>
        </p:spPr>
      </p:pic>
    </p:spTree>
    <p:extLst>
      <p:ext uri="{BB962C8B-B14F-4D97-AF65-F5344CB8AC3E}">
        <p14:creationId xmlns:p14="http://schemas.microsoft.com/office/powerpoint/2010/main" val="3742253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 </a:t>
            </a:r>
            <a:r>
              <a:rPr lang="en-AU" dirty="0"/>
              <a:t>Uninformed license change</a:t>
            </a:r>
          </a:p>
        </p:txBody>
      </p:sp>
      <p:sp>
        <p:nvSpPr>
          <p:cNvPr id="3" name="Content Placeholder 2"/>
          <p:cNvSpPr>
            <a:spLocks noGrp="1"/>
          </p:cNvSpPr>
          <p:nvPr>
            <p:ph idx="1"/>
          </p:nvPr>
        </p:nvSpPr>
        <p:spPr/>
        <p:txBody>
          <a:bodyPr/>
          <a:lstStyle/>
          <a:p>
            <a:r>
              <a:rPr lang="en-AU" dirty="0" smtClean="0"/>
              <a:t>While </a:t>
            </a:r>
            <a:r>
              <a:rPr lang="en-AU" dirty="0"/>
              <a:t>the project's license is changed, it should be an announcement or pull request to inform the stakeholders for awareness. </a:t>
            </a:r>
            <a:endParaRPr lang="en-AU" dirty="0" smtClean="0"/>
          </a:p>
          <a:p>
            <a:r>
              <a:rPr lang="en-AU" dirty="0" smtClean="0"/>
              <a:t>If </a:t>
            </a:r>
            <a:r>
              <a:rPr lang="en-AU" dirty="0"/>
              <a:t>the project owner changes the license without telling the stakeholders, it fails transparency, and it is a possible unethical issue (i.e., Uninformed license change).</a:t>
            </a:r>
          </a:p>
        </p:txBody>
      </p:sp>
      <p:sp>
        <p:nvSpPr>
          <p:cNvPr id="4" name="Title 1"/>
          <p:cNvSpPr txBox="1">
            <a:spLocks/>
          </p:cNvSpPr>
          <p:nvPr/>
        </p:nvSpPr>
        <p:spPr>
          <a:xfrm>
            <a:off x="198304" y="4869455"/>
            <a:ext cx="10515600" cy="7071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smtClean="0"/>
              <a:t>Motivating Example</a:t>
            </a:r>
            <a:endParaRPr lang="en-AU" sz="2800" dirty="0"/>
          </a:p>
        </p:txBody>
      </p:sp>
      <p:graphicFrame>
        <p:nvGraphicFramePr>
          <p:cNvPr id="5" name="Content Placeholder 3"/>
          <p:cNvGraphicFramePr>
            <a:graphicFrameLocks/>
          </p:cNvGraphicFramePr>
          <p:nvPr>
            <p:extLst>
              <p:ext uri="{D42A27DB-BD31-4B8C-83A1-F6EECF244321}">
                <p14:modId xmlns:p14="http://schemas.microsoft.com/office/powerpoint/2010/main" val="3180198215"/>
              </p:ext>
            </p:extLst>
          </p:nvPr>
        </p:nvGraphicFramePr>
        <p:xfrm>
          <a:off x="198304" y="5581603"/>
          <a:ext cx="11903825" cy="983761"/>
        </p:xfrm>
        <a:graphic>
          <a:graphicData uri="http://schemas.openxmlformats.org/drawingml/2006/table">
            <a:tbl>
              <a:tblPr firstRow="1" firstCol="1" bandRow="1">
                <a:tableStyleId>{5C22544A-7EE6-4342-B048-85BDC9FD1C3A}</a:tableStyleId>
              </a:tblPr>
              <a:tblGrid>
                <a:gridCol w="1629295">
                  <a:extLst>
                    <a:ext uri="{9D8B030D-6E8A-4147-A177-3AD203B41FA5}">
                      <a16:colId xmlns:a16="http://schemas.microsoft.com/office/drawing/2014/main" val="1447397997"/>
                    </a:ext>
                  </a:extLst>
                </a:gridCol>
                <a:gridCol w="2335876">
                  <a:extLst>
                    <a:ext uri="{9D8B030D-6E8A-4147-A177-3AD203B41FA5}">
                      <a16:colId xmlns:a16="http://schemas.microsoft.com/office/drawing/2014/main" val="2744958367"/>
                    </a:ext>
                  </a:extLst>
                </a:gridCol>
                <a:gridCol w="3059084">
                  <a:extLst>
                    <a:ext uri="{9D8B030D-6E8A-4147-A177-3AD203B41FA5}">
                      <a16:colId xmlns:a16="http://schemas.microsoft.com/office/drawing/2014/main" val="4289866020"/>
                    </a:ext>
                  </a:extLst>
                </a:gridCol>
                <a:gridCol w="4879570">
                  <a:extLst>
                    <a:ext uri="{9D8B030D-6E8A-4147-A177-3AD203B41FA5}">
                      <a16:colId xmlns:a16="http://schemas.microsoft.com/office/drawing/2014/main" val="2944021777"/>
                    </a:ext>
                  </a:extLst>
                </a:gridCol>
              </a:tblGrid>
              <a:tr h="298913">
                <a:tc>
                  <a:txBody>
                    <a:bodyPr/>
                    <a:lstStyle/>
                    <a:p>
                      <a:pPr>
                        <a:lnSpc>
                          <a:spcPct val="107000"/>
                        </a:lnSpc>
                        <a:spcAft>
                          <a:spcPts val="0"/>
                        </a:spcAft>
                      </a:pPr>
                      <a:r>
                        <a:rPr lang="en-AU" sz="1400" dirty="0">
                          <a:effectLst/>
                        </a:rPr>
                        <a:t>Principles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dirty="0">
                          <a:effectLst/>
                        </a:rPr>
                        <a:t>Guidelines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dirty="0">
                          <a:effectLst/>
                        </a:rPr>
                        <a:t>Type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b="1" kern="1200" dirty="0" smtClean="0">
                          <a:solidFill>
                            <a:schemeClr val="lt1"/>
                          </a:solidFill>
                          <a:effectLst/>
                          <a:latin typeface="+mn-lt"/>
                          <a:ea typeface="+mn-ea"/>
                          <a:cs typeface="+mn-cs"/>
                        </a:rPr>
                        <a:t>Examples</a:t>
                      </a:r>
                      <a:endParaRPr lang="en-AU" sz="1400" b="1" kern="1200" dirty="0">
                        <a:solidFill>
                          <a:schemeClr val="lt1"/>
                        </a:solidFill>
                        <a:effectLst/>
                        <a:latin typeface="+mn-lt"/>
                        <a:ea typeface="+mn-ea"/>
                        <a:cs typeface="+mn-cs"/>
                      </a:endParaRPr>
                    </a:p>
                  </a:txBody>
                  <a:tcPr marL="49645" marR="49645"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531311"/>
                  </a:ext>
                </a:extLst>
              </a:tr>
              <a:tr h="600635">
                <a:tc>
                  <a:txBody>
                    <a:bodyPr/>
                    <a:lstStyle/>
                    <a:p>
                      <a:pPr>
                        <a:lnSpc>
                          <a:spcPct val="107000"/>
                        </a:lnSpc>
                        <a:spcAft>
                          <a:spcPts val="0"/>
                        </a:spcAft>
                      </a:pPr>
                      <a:r>
                        <a:rPr lang="en-AU" sz="1400" b="0" dirty="0">
                          <a:solidFill>
                            <a:schemeClr val="tx1"/>
                          </a:solidFill>
                          <a:effectLst/>
                          <a:latin typeface="+mj-lt"/>
                        </a:rPr>
                        <a:t>Informed consent</a:t>
                      </a:r>
                      <a:endParaRPr lang="en-AU" sz="1400" b="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AU" sz="1400" dirty="0">
                          <a:solidFill>
                            <a:schemeClr val="tx1"/>
                          </a:solidFill>
                          <a:effectLst/>
                          <a:latin typeface="+mj-lt"/>
                        </a:rPr>
                        <a:t>To support transparency</a:t>
                      </a:r>
                      <a:endParaRPr lang="en-AU" sz="140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07000"/>
                        </a:lnSpc>
                        <a:spcAft>
                          <a:spcPts val="0"/>
                        </a:spcAft>
                      </a:pPr>
                      <a:r>
                        <a:rPr lang="en-AU" sz="1400" b="1" kern="1200" dirty="0">
                          <a:solidFill>
                            <a:srgbClr val="C00000"/>
                          </a:solidFill>
                          <a:effectLst/>
                          <a:latin typeface="+mj-lt"/>
                          <a:ea typeface="+mn-ea"/>
                          <a:cs typeface="+mn-cs"/>
                        </a:rPr>
                        <a:t>Uninformed License change</a:t>
                      </a: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AU" sz="1400" dirty="0" smtClean="0">
                          <a:solidFill>
                            <a:schemeClr val="tx1"/>
                          </a:solidFill>
                          <a:effectLst/>
                          <a:latin typeface="+mj-lt"/>
                          <a:ea typeface="Calibri" panose="020F0502020204030204" pitchFamily="34" charset="0"/>
                          <a:cs typeface="Times New Roman" panose="02020603050405020304" pitchFamily="18" charset="0"/>
                          <a:hlinkClick r:id="rId2"/>
                        </a:rPr>
                        <a:t>https://github.com/mattandahalfew/Levenshtein_search/issues/23</a:t>
                      </a:r>
                      <a:endParaRPr lang="en-AU" sz="1400" dirty="0" smtClean="0">
                        <a:solidFill>
                          <a:schemeClr val="tx1"/>
                        </a:solidFill>
                        <a:effectLst/>
                        <a:latin typeface="+mj-lt"/>
                        <a:ea typeface="Calibri" panose="020F0502020204030204" pitchFamily="34" charset="0"/>
                        <a:cs typeface="Times New Roman" panose="02020603050405020304" pitchFamily="18" charset="0"/>
                      </a:endParaRPr>
                    </a:p>
                    <a:p>
                      <a:pPr>
                        <a:lnSpc>
                          <a:spcPct val="107000"/>
                        </a:lnSpc>
                        <a:spcAft>
                          <a:spcPts val="0"/>
                        </a:spcAft>
                      </a:pPr>
                      <a:r>
                        <a:rPr lang="en-AU" sz="1400" dirty="0" smtClean="0">
                          <a:solidFill>
                            <a:schemeClr val="tx1"/>
                          </a:solidFill>
                          <a:effectLst/>
                          <a:latin typeface="+mj-lt"/>
                          <a:ea typeface="Calibri" panose="020F0502020204030204" pitchFamily="34" charset="0"/>
                          <a:cs typeface="Times New Roman" panose="02020603050405020304" pitchFamily="18" charset="0"/>
                        </a:rPr>
                        <a:t>https://github.com/minio/minio/issues/12143</a:t>
                      </a:r>
                      <a:endParaRPr lang="en-AU" sz="140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3121963"/>
                  </a:ext>
                </a:extLst>
              </a:tr>
            </a:tbl>
          </a:graphicData>
        </a:graphic>
      </p:graphicFrame>
    </p:spTree>
    <p:extLst>
      <p:ext uri="{BB962C8B-B14F-4D97-AF65-F5344CB8AC3E}">
        <p14:creationId xmlns:p14="http://schemas.microsoft.com/office/powerpoint/2010/main" val="2828578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933" y="1027906"/>
            <a:ext cx="11144134" cy="4904166"/>
          </a:xfrm>
        </p:spPr>
      </p:pic>
      <p:sp>
        <p:nvSpPr>
          <p:cNvPr id="4" name="Slide Number Placeholder 3"/>
          <p:cNvSpPr>
            <a:spLocks noGrp="1"/>
          </p:cNvSpPr>
          <p:nvPr>
            <p:ph type="sldNum" sz="quarter" idx="12"/>
          </p:nvPr>
        </p:nvSpPr>
        <p:spPr/>
        <p:txBody>
          <a:bodyPr/>
          <a:lstStyle/>
          <a:p>
            <a:fld id="{28E215F3-18C4-422D-90BF-583275410478}" type="slidenum">
              <a:rPr lang="en-AU" smtClean="0"/>
              <a:t>24</a:t>
            </a:fld>
            <a:endParaRPr lang="en-AU"/>
          </a:p>
        </p:txBody>
      </p:sp>
      <p:sp>
        <p:nvSpPr>
          <p:cNvPr id="6" name="Title 1"/>
          <p:cNvSpPr txBox="1">
            <a:spLocks/>
          </p:cNvSpPr>
          <p:nvPr/>
        </p:nvSpPr>
        <p:spPr>
          <a:xfrm>
            <a:off x="0" y="0"/>
            <a:ext cx="10515600" cy="49708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3. Uninformed License Change - Example</a:t>
            </a:r>
            <a:endParaRPr lang="en-AU" dirty="0"/>
          </a:p>
        </p:txBody>
      </p:sp>
    </p:spTree>
    <p:extLst>
      <p:ext uri="{BB962C8B-B14F-4D97-AF65-F5344CB8AC3E}">
        <p14:creationId xmlns:p14="http://schemas.microsoft.com/office/powerpoint/2010/main" val="3409758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E215F3-18C4-422D-90BF-583275410478}" type="slidenum">
              <a:rPr lang="en-AU" smtClean="0"/>
              <a:t>25</a:t>
            </a:fld>
            <a:endParaRPr lang="en-AU"/>
          </a:p>
        </p:txBody>
      </p:sp>
      <p:sp>
        <p:nvSpPr>
          <p:cNvPr id="5" name="Title 1"/>
          <p:cNvSpPr txBox="1">
            <a:spLocks/>
          </p:cNvSpPr>
          <p:nvPr/>
        </p:nvSpPr>
        <p:spPr>
          <a:xfrm>
            <a:off x="0" y="0"/>
            <a:ext cx="804813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3. Uninformed license change – SWRL</a:t>
            </a:r>
            <a:endParaRPr lang="en-AU" dirty="0"/>
          </a:p>
        </p:txBody>
      </p:sp>
      <p:pic>
        <p:nvPicPr>
          <p:cNvPr id="6" name="Picture 5"/>
          <p:cNvPicPr>
            <a:picLocks noChangeAspect="1"/>
          </p:cNvPicPr>
          <p:nvPr/>
        </p:nvPicPr>
        <p:blipFill>
          <a:blip r:embed="rId2"/>
          <a:stretch>
            <a:fillRect/>
          </a:stretch>
        </p:blipFill>
        <p:spPr>
          <a:xfrm>
            <a:off x="427540" y="1932781"/>
            <a:ext cx="8420100" cy="3028950"/>
          </a:xfrm>
          <a:prstGeom prst="rect">
            <a:avLst/>
          </a:prstGeom>
        </p:spPr>
      </p:pic>
      <p:sp>
        <p:nvSpPr>
          <p:cNvPr id="7" name="TextBox 6"/>
          <p:cNvSpPr txBox="1"/>
          <p:nvPr/>
        </p:nvSpPr>
        <p:spPr>
          <a:xfrm>
            <a:off x="9562641" y="9718"/>
            <a:ext cx="2629359" cy="461665"/>
          </a:xfrm>
          <a:prstGeom prst="rect">
            <a:avLst/>
          </a:prstGeom>
          <a:noFill/>
        </p:spPr>
        <p:txBody>
          <a:bodyPr wrap="square" rtlCol="0">
            <a:spAutoFit/>
          </a:bodyPr>
          <a:lstStyle/>
          <a:p>
            <a:r>
              <a:rPr lang="en-AU" sz="2400" dirty="0" smtClean="0"/>
              <a:t>Auto-detection Part</a:t>
            </a:r>
            <a:endParaRPr lang="en-AU" sz="2400" dirty="0"/>
          </a:p>
        </p:txBody>
      </p:sp>
      <p:pic>
        <p:nvPicPr>
          <p:cNvPr id="8" name="Picture 7"/>
          <p:cNvPicPr>
            <a:picLocks noChangeAspect="1"/>
          </p:cNvPicPr>
          <p:nvPr/>
        </p:nvPicPr>
        <p:blipFill>
          <a:blip r:embed="rId3"/>
          <a:stretch>
            <a:fillRect/>
          </a:stretch>
        </p:blipFill>
        <p:spPr>
          <a:xfrm>
            <a:off x="8022100" y="9718"/>
            <a:ext cx="4143868" cy="4497613"/>
          </a:xfrm>
          <a:prstGeom prst="rect">
            <a:avLst/>
          </a:prstGeom>
        </p:spPr>
      </p:pic>
    </p:spTree>
    <p:extLst>
      <p:ext uri="{BB962C8B-B14F-4D97-AF65-F5344CB8AC3E}">
        <p14:creationId xmlns:p14="http://schemas.microsoft.com/office/powerpoint/2010/main" val="1246910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69" y="1"/>
            <a:ext cx="11876183" cy="914400"/>
          </a:xfrm>
        </p:spPr>
        <p:txBody>
          <a:bodyPr>
            <a:normAutofit/>
          </a:bodyPr>
          <a:lstStyle/>
          <a:p>
            <a:r>
              <a:rPr lang="en-AU" dirty="0" smtClean="0"/>
              <a:t>4. </a:t>
            </a:r>
            <a:r>
              <a:rPr lang="en-AU" dirty="0"/>
              <a:t>Unmaintained Android project with paid </a:t>
            </a:r>
            <a:r>
              <a:rPr lang="en-AU" dirty="0" smtClean="0"/>
              <a:t>service </a:t>
            </a:r>
            <a:endParaRPr lang="en-AU" dirty="0"/>
          </a:p>
        </p:txBody>
      </p:sp>
      <p:sp>
        <p:nvSpPr>
          <p:cNvPr id="3" name="Content Placeholder 2"/>
          <p:cNvSpPr>
            <a:spLocks noGrp="1"/>
          </p:cNvSpPr>
          <p:nvPr>
            <p:ph idx="1"/>
          </p:nvPr>
        </p:nvSpPr>
        <p:spPr>
          <a:xfrm>
            <a:off x="790460" y="734368"/>
            <a:ext cx="10515600" cy="4351338"/>
          </a:xfrm>
        </p:spPr>
        <p:txBody>
          <a:bodyPr>
            <a:normAutofit/>
          </a:bodyPr>
          <a:lstStyle/>
          <a:p>
            <a:r>
              <a:rPr lang="en-AU" dirty="0" smtClean="0"/>
              <a:t>Accepting </a:t>
            </a:r>
            <a:r>
              <a:rPr lang="en-AU" dirty="0"/>
              <a:t>bugs in software is irresponsible, and maintaining (fixing) the bugs is the responsibility of the project owner and contributors, especially if the project has a paid service. </a:t>
            </a:r>
          </a:p>
          <a:p>
            <a:r>
              <a:rPr lang="en-AU" dirty="0" smtClean="0"/>
              <a:t>Therefore</a:t>
            </a:r>
            <a:r>
              <a:rPr lang="en-AU" dirty="0"/>
              <a:t>, in GitHub, if the Android app has paid service and no maintenance for more than 5 months, it is a possible unethical issue. </a:t>
            </a:r>
          </a:p>
          <a:p>
            <a:r>
              <a:rPr lang="en-AU" dirty="0" smtClean="0"/>
              <a:t>In </a:t>
            </a:r>
            <a:r>
              <a:rPr lang="en-AU" dirty="0"/>
              <a:t>our approach, we check the latest release date of the project and check the </a:t>
            </a:r>
            <a:r>
              <a:rPr lang="en-AU" u="sng" dirty="0"/>
              <a:t>Android</a:t>
            </a:r>
            <a:r>
              <a:rPr lang="en-AU" dirty="0"/>
              <a:t> app at Google Play. </a:t>
            </a:r>
          </a:p>
          <a:p>
            <a:r>
              <a:rPr lang="en-AU" dirty="0" smtClean="0"/>
              <a:t>If </a:t>
            </a:r>
            <a:r>
              <a:rPr lang="en-AU" dirty="0"/>
              <a:t>we find ''Paid'' service and the latest release date is more than 5 months, it is a possible unethical issue (i.e., an Unmaintained Android project with paid service).</a:t>
            </a:r>
          </a:p>
        </p:txBody>
      </p:sp>
      <p:sp>
        <p:nvSpPr>
          <p:cNvPr id="4" name="Title 1"/>
          <p:cNvSpPr txBox="1">
            <a:spLocks/>
          </p:cNvSpPr>
          <p:nvPr/>
        </p:nvSpPr>
        <p:spPr>
          <a:xfrm>
            <a:off x="110169" y="5274216"/>
            <a:ext cx="10515600" cy="5869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smtClean="0"/>
              <a:t>Motivating Example</a:t>
            </a:r>
            <a:endParaRPr lang="en-AU" sz="2800" dirty="0"/>
          </a:p>
        </p:txBody>
      </p:sp>
      <p:graphicFrame>
        <p:nvGraphicFramePr>
          <p:cNvPr id="5" name="Content Placeholder 3"/>
          <p:cNvGraphicFramePr>
            <a:graphicFrameLocks/>
          </p:cNvGraphicFramePr>
          <p:nvPr>
            <p:extLst>
              <p:ext uri="{D42A27DB-BD31-4B8C-83A1-F6EECF244321}">
                <p14:modId xmlns:p14="http://schemas.microsoft.com/office/powerpoint/2010/main" val="3622032152"/>
              </p:ext>
            </p:extLst>
          </p:nvPr>
        </p:nvGraphicFramePr>
        <p:xfrm>
          <a:off x="200040" y="5861170"/>
          <a:ext cx="11903825" cy="797387"/>
        </p:xfrm>
        <a:graphic>
          <a:graphicData uri="http://schemas.openxmlformats.org/drawingml/2006/table">
            <a:tbl>
              <a:tblPr firstRow="1" firstCol="1" bandRow="1">
                <a:tableStyleId>{5C22544A-7EE6-4342-B048-85BDC9FD1C3A}</a:tableStyleId>
              </a:tblPr>
              <a:tblGrid>
                <a:gridCol w="1629295">
                  <a:extLst>
                    <a:ext uri="{9D8B030D-6E8A-4147-A177-3AD203B41FA5}">
                      <a16:colId xmlns:a16="http://schemas.microsoft.com/office/drawing/2014/main" val="1447397997"/>
                    </a:ext>
                  </a:extLst>
                </a:gridCol>
                <a:gridCol w="2335876">
                  <a:extLst>
                    <a:ext uri="{9D8B030D-6E8A-4147-A177-3AD203B41FA5}">
                      <a16:colId xmlns:a16="http://schemas.microsoft.com/office/drawing/2014/main" val="2744958367"/>
                    </a:ext>
                  </a:extLst>
                </a:gridCol>
                <a:gridCol w="3059084">
                  <a:extLst>
                    <a:ext uri="{9D8B030D-6E8A-4147-A177-3AD203B41FA5}">
                      <a16:colId xmlns:a16="http://schemas.microsoft.com/office/drawing/2014/main" val="4289866020"/>
                    </a:ext>
                  </a:extLst>
                </a:gridCol>
                <a:gridCol w="4879570">
                  <a:extLst>
                    <a:ext uri="{9D8B030D-6E8A-4147-A177-3AD203B41FA5}">
                      <a16:colId xmlns:a16="http://schemas.microsoft.com/office/drawing/2014/main" val="2944021777"/>
                    </a:ext>
                  </a:extLst>
                </a:gridCol>
              </a:tblGrid>
              <a:tr h="340822">
                <a:tc>
                  <a:txBody>
                    <a:bodyPr/>
                    <a:lstStyle/>
                    <a:p>
                      <a:pPr>
                        <a:lnSpc>
                          <a:spcPct val="107000"/>
                        </a:lnSpc>
                        <a:spcAft>
                          <a:spcPts val="0"/>
                        </a:spcAft>
                      </a:pPr>
                      <a:r>
                        <a:rPr lang="en-AU" sz="1400" dirty="0">
                          <a:effectLst/>
                        </a:rPr>
                        <a:t>Principles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dirty="0">
                          <a:effectLst/>
                        </a:rPr>
                        <a:t>Guidelines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dirty="0">
                          <a:effectLst/>
                        </a:rPr>
                        <a:t>Type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b="1" kern="1200" dirty="0" smtClean="0">
                          <a:solidFill>
                            <a:schemeClr val="lt1"/>
                          </a:solidFill>
                          <a:effectLst/>
                          <a:latin typeface="+mn-lt"/>
                          <a:ea typeface="+mn-ea"/>
                          <a:cs typeface="+mn-cs"/>
                        </a:rPr>
                        <a:t>Examples</a:t>
                      </a:r>
                      <a:endParaRPr lang="en-AU" sz="1400" b="1" kern="1200" dirty="0">
                        <a:solidFill>
                          <a:schemeClr val="lt1"/>
                        </a:solidFill>
                        <a:effectLst/>
                        <a:latin typeface="+mn-lt"/>
                        <a:ea typeface="+mn-ea"/>
                        <a:cs typeface="+mn-cs"/>
                      </a:endParaRPr>
                    </a:p>
                  </a:txBody>
                  <a:tcPr marL="49645" marR="49645"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531311"/>
                  </a:ext>
                </a:extLst>
              </a:tr>
              <a:tr h="331532">
                <a:tc>
                  <a:txBody>
                    <a:bodyPr/>
                    <a:lstStyle/>
                    <a:p>
                      <a:pPr>
                        <a:lnSpc>
                          <a:spcPct val="107000"/>
                        </a:lnSpc>
                        <a:spcAft>
                          <a:spcPts val="0"/>
                        </a:spcAft>
                      </a:pPr>
                      <a:r>
                        <a:rPr lang="en-AU" sz="1400" b="0" dirty="0">
                          <a:solidFill>
                            <a:schemeClr val="tx1"/>
                          </a:solidFill>
                          <a:effectLst/>
                          <a:latin typeface="+mj-lt"/>
                        </a:rPr>
                        <a:t>Accountability</a:t>
                      </a:r>
                      <a:endParaRPr lang="en-AU" sz="1400" b="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AU" sz="1400" dirty="0">
                          <a:solidFill>
                            <a:schemeClr val="tx1"/>
                          </a:solidFill>
                          <a:effectLst/>
                          <a:latin typeface="+mj-lt"/>
                        </a:rPr>
                        <a:t>To be responsible for the project maintenance</a:t>
                      </a:r>
                      <a:endParaRPr lang="en-AU" sz="140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07000"/>
                        </a:lnSpc>
                        <a:spcAft>
                          <a:spcPts val="0"/>
                        </a:spcAft>
                      </a:pPr>
                      <a:r>
                        <a:rPr lang="en-AU" sz="1400" b="1" kern="1200" dirty="0">
                          <a:solidFill>
                            <a:srgbClr val="C00000"/>
                          </a:solidFill>
                          <a:effectLst/>
                          <a:latin typeface="+mj-lt"/>
                          <a:ea typeface="+mn-ea"/>
                          <a:cs typeface="+mn-cs"/>
                        </a:rPr>
                        <a:t>Unmaintained project with paid service</a:t>
                      </a: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AU" sz="1400" dirty="0" smtClean="0">
                          <a:solidFill>
                            <a:schemeClr val="tx1"/>
                          </a:solidFill>
                          <a:effectLst/>
                          <a:latin typeface="+mj-lt"/>
                          <a:ea typeface="Calibri" panose="020F0502020204030204" pitchFamily="34" charset="0"/>
                          <a:cs typeface="Times New Roman" panose="02020603050405020304" pitchFamily="18" charset="0"/>
                          <a:hlinkClick r:id="rId2"/>
                        </a:rPr>
                        <a:t>https://github.com/tranleduy2000/javaide/issues/236</a:t>
                      </a:r>
                      <a:endParaRPr lang="en-AU" sz="1400" dirty="0" smtClean="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5922136"/>
                  </a:ext>
                </a:extLst>
              </a:tr>
            </a:tbl>
          </a:graphicData>
        </a:graphic>
      </p:graphicFrame>
    </p:spTree>
    <p:extLst>
      <p:ext uri="{BB962C8B-B14F-4D97-AF65-F5344CB8AC3E}">
        <p14:creationId xmlns:p14="http://schemas.microsoft.com/office/powerpoint/2010/main" val="3320031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534" y="1110520"/>
            <a:ext cx="9135143" cy="2968921"/>
          </a:xfrm>
        </p:spPr>
      </p:pic>
      <p:sp>
        <p:nvSpPr>
          <p:cNvPr id="4" name="Slide Number Placeholder 3"/>
          <p:cNvSpPr>
            <a:spLocks noGrp="1"/>
          </p:cNvSpPr>
          <p:nvPr>
            <p:ph type="sldNum" sz="quarter" idx="12"/>
          </p:nvPr>
        </p:nvSpPr>
        <p:spPr/>
        <p:txBody>
          <a:bodyPr/>
          <a:lstStyle/>
          <a:p>
            <a:fld id="{28E215F3-18C4-422D-90BF-583275410478}" type="slidenum">
              <a:rPr lang="en-AU" smtClean="0"/>
              <a:t>27</a:t>
            </a:fld>
            <a:endParaRPr lang="en-AU"/>
          </a:p>
        </p:txBody>
      </p:sp>
      <p:pic>
        <p:nvPicPr>
          <p:cNvPr id="6" name="Picture 5"/>
          <p:cNvPicPr>
            <a:picLocks noChangeAspect="1"/>
          </p:cNvPicPr>
          <p:nvPr/>
        </p:nvPicPr>
        <p:blipFill>
          <a:blip r:embed="rId3"/>
          <a:stretch>
            <a:fillRect/>
          </a:stretch>
        </p:blipFill>
        <p:spPr>
          <a:xfrm>
            <a:off x="5436295" y="4688059"/>
            <a:ext cx="4822521" cy="2169941"/>
          </a:xfrm>
          <a:prstGeom prst="rect">
            <a:avLst/>
          </a:prstGeom>
        </p:spPr>
      </p:pic>
      <p:sp>
        <p:nvSpPr>
          <p:cNvPr id="7" name="Title 1"/>
          <p:cNvSpPr txBox="1">
            <a:spLocks/>
          </p:cNvSpPr>
          <p:nvPr/>
        </p:nvSpPr>
        <p:spPr>
          <a:xfrm>
            <a:off x="0" y="0"/>
            <a:ext cx="10515600" cy="49708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4. Unmaintained Android project with Paid Service - Example</a:t>
            </a:r>
            <a:endParaRPr lang="en-AU" dirty="0"/>
          </a:p>
        </p:txBody>
      </p:sp>
    </p:spTree>
    <p:extLst>
      <p:ext uri="{BB962C8B-B14F-4D97-AF65-F5344CB8AC3E}">
        <p14:creationId xmlns:p14="http://schemas.microsoft.com/office/powerpoint/2010/main" val="3905992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E215F3-18C4-422D-90BF-583275410478}" type="slidenum">
              <a:rPr lang="en-AU" smtClean="0"/>
              <a:t>28</a:t>
            </a:fld>
            <a:endParaRPr lang="en-AU"/>
          </a:p>
        </p:txBody>
      </p:sp>
      <p:pic>
        <p:nvPicPr>
          <p:cNvPr id="5" name="Picture 4"/>
          <p:cNvPicPr>
            <a:picLocks noChangeAspect="1"/>
          </p:cNvPicPr>
          <p:nvPr/>
        </p:nvPicPr>
        <p:blipFill>
          <a:blip r:embed="rId2"/>
          <a:stretch>
            <a:fillRect/>
          </a:stretch>
        </p:blipFill>
        <p:spPr>
          <a:xfrm>
            <a:off x="0" y="1658038"/>
            <a:ext cx="10554260" cy="5199962"/>
          </a:xfrm>
          <a:prstGeom prst="rect">
            <a:avLst/>
          </a:prstGeom>
        </p:spPr>
      </p:pic>
      <p:sp>
        <p:nvSpPr>
          <p:cNvPr id="6" name="Title 1"/>
          <p:cNvSpPr>
            <a:spLocks noGrp="1"/>
          </p:cNvSpPr>
          <p:nvPr>
            <p:ph type="title"/>
          </p:nvPr>
        </p:nvSpPr>
        <p:spPr>
          <a:xfrm>
            <a:off x="121744" y="363247"/>
            <a:ext cx="6279056" cy="914400"/>
          </a:xfrm>
        </p:spPr>
        <p:txBody>
          <a:bodyPr>
            <a:normAutofit fontScale="90000"/>
          </a:bodyPr>
          <a:lstStyle/>
          <a:p>
            <a:r>
              <a:rPr lang="en-AU" dirty="0" smtClean="0"/>
              <a:t>4. </a:t>
            </a:r>
            <a:r>
              <a:rPr lang="en-AU" dirty="0"/>
              <a:t>Unmaintained Android project with paid </a:t>
            </a:r>
            <a:r>
              <a:rPr lang="en-AU" dirty="0" smtClean="0"/>
              <a:t>service - SWRL </a:t>
            </a:r>
            <a:endParaRPr lang="en-AU" dirty="0"/>
          </a:p>
        </p:txBody>
      </p:sp>
      <p:pic>
        <p:nvPicPr>
          <p:cNvPr id="7" name="Picture 6"/>
          <p:cNvPicPr>
            <a:picLocks noChangeAspect="1"/>
          </p:cNvPicPr>
          <p:nvPr/>
        </p:nvPicPr>
        <p:blipFill>
          <a:blip r:embed="rId3"/>
          <a:stretch>
            <a:fillRect/>
          </a:stretch>
        </p:blipFill>
        <p:spPr>
          <a:xfrm>
            <a:off x="8022100" y="9718"/>
            <a:ext cx="4143868" cy="4497613"/>
          </a:xfrm>
          <a:prstGeom prst="rect">
            <a:avLst/>
          </a:prstGeom>
        </p:spPr>
      </p:pic>
    </p:spTree>
    <p:extLst>
      <p:ext uri="{BB962C8B-B14F-4D97-AF65-F5344CB8AC3E}">
        <p14:creationId xmlns:p14="http://schemas.microsoft.com/office/powerpoint/2010/main" val="3230564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5. </a:t>
            </a:r>
            <a:r>
              <a:rPr lang="en-AU" dirty="0"/>
              <a:t>No attribution to the author in code</a:t>
            </a:r>
          </a:p>
        </p:txBody>
      </p:sp>
      <p:sp>
        <p:nvSpPr>
          <p:cNvPr id="3" name="Content Placeholder 2"/>
          <p:cNvSpPr>
            <a:spLocks noGrp="1"/>
          </p:cNvSpPr>
          <p:nvPr>
            <p:ph idx="1"/>
          </p:nvPr>
        </p:nvSpPr>
        <p:spPr/>
        <p:txBody>
          <a:bodyPr/>
          <a:lstStyle/>
          <a:p>
            <a:r>
              <a:rPr lang="en-AU" dirty="0" smtClean="0"/>
              <a:t>When </a:t>
            </a:r>
            <a:r>
              <a:rPr lang="en-AU" dirty="0"/>
              <a:t>using the code or fragment of code, we should give the credit or acknowledge the author in the source code, especially when we use the code from the source under a different license. </a:t>
            </a:r>
            <a:endParaRPr lang="en-AU" dirty="0" smtClean="0"/>
          </a:p>
          <a:p>
            <a:r>
              <a:rPr lang="en-AU" dirty="0" smtClean="0"/>
              <a:t>In </a:t>
            </a:r>
            <a:r>
              <a:rPr lang="en-AU" dirty="0"/>
              <a:t>our approach, we check whether contributors copied/used code fragments from </a:t>
            </a:r>
            <a:r>
              <a:rPr lang="en-AU" u="sng" dirty="0"/>
              <a:t>stackoverflow.com</a:t>
            </a:r>
            <a:r>
              <a:rPr lang="en-AU" dirty="0"/>
              <a:t>. </a:t>
            </a:r>
            <a:endParaRPr lang="en-AU" dirty="0" smtClean="0"/>
          </a:p>
          <a:p>
            <a:r>
              <a:rPr lang="en-AU" dirty="0" smtClean="0"/>
              <a:t>If </a:t>
            </a:r>
            <a:r>
              <a:rPr lang="en-AU" dirty="0"/>
              <a:t>there is no credit to the author in the code, it is a possible unethical issue (i.e., No attribution to the author in the code).</a:t>
            </a:r>
          </a:p>
        </p:txBody>
      </p:sp>
      <p:sp>
        <p:nvSpPr>
          <p:cNvPr id="4" name="Title 1"/>
          <p:cNvSpPr txBox="1">
            <a:spLocks/>
          </p:cNvSpPr>
          <p:nvPr/>
        </p:nvSpPr>
        <p:spPr>
          <a:xfrm>
            <a:off x="222074" y="5133860"/>
            <a:ext cx="10515600" cy="806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t>Motivating Example</a:t>
            </a:r>
            <a:endParaRPr lang="en-AU" sz="2800" dirty="0"/>
          </a:p>
        </p:txBody>
      </p:sp>
      <p:graphicFrame>
        <p:nvGraphicFramePr>
          <p:cNvPr id="5" name="Content Placeholder 3"/>
          <p:cNvGraphicFramePr>
            <a:graphicFrameLocks/>
          </p:cNvGraphicFramePr>
          <p:nvPr>
            <p:extLst>
              <p:ext uri="{D42A27DB-BD31-4B8C-83A1-F6EECF244321}">
                <p14:modId xmlns:p14="http://schemas.microsoft.com/office/powerpoint/2010/main" val="108687786"/>
              </p:ext>
            </p:extLst>
          </p:nvPr>
        </p:nvGraphicFramePr>
        <p:xfrm>
          <a:off x="222074" y="5893153"/>
          <a:ext cx="11903825" cy="655898"/>
        </p:xfrm>
        <a:graphic>
          <a:graphicData uri="http://schemas.openxmlformats.org/drawingml/2006/table">
            <a:tbl>
              <a:tblPr firstRow="1" firstCol="1" bandRow="1">
                <a:tableStyleId>{5C22544A-7EE6-4342-B048-85BDC9FD1C3A}</a:tableStyleId>
              </a:tblPr>
              <a:tblGrid>
                <a:gridCol w="1629295">
                  <a:extLst>
                    <a:ext uri="{9D8B030D-6E8A-4147-A177-3AD203B41FA5}">
                      <a16:colId xmlns:a16="http://schemas.microsoft.com/office/drawing/2014/main" val="1447397997"/>
                    </a:ext>
                  </a:extLst>
                </a:gridCol>
                <a:gridCol w="2335876">
                  <a:extLst>
                    <a:ext uri="{9D8B030D-6E8A-4147-A177-3AD203B41FA5}">
                      <a16:colId xmlns:a16="http://schemas.microsoft.com/office/drawing/2014/main" val="2744958367"/>
                    </a:ext>
                  </a:extLst>
                </a:gridCol>
                <a:gridCol w="3059084">
                  <a:extLst>
                    <a:ext uri="{9D8B030D-6E8A-4147-A177-3AD203B41FA5}">
                      <a16:colId xmlns:a16="http://schemas.microsoft.com/office/drawing/2014/main" val="4289866020"/>
                    </a:ext>
                  </a:extLst>
                </a:gridCol>
                <a:gridCol w="4879570">
                  <a:extLst>
                    <a:ext uri="{9D8B030D-6E8A-4147-A177-3AD203B41FA5}">
                      <a16:colId xmlns:a16="http://schemas.microsoft.com/office/drawing/2014/main" val="2944021777"/>
                    </a:ext>
                  </a:extLst>
                </a:gridCol>
              </a:tblGrid>
              <a:tr h="340822">
                <a:tc>
                  <a:txBody>
                    <a:bodyPr/>
                    <a:lstStyle/>
                    <a:p>
                      <a:pPr>
                        <a:lnSpc>
                          <a:spcPct val="107000"/>
                        </a:lnSpc>
                        <a:spcAft>
                          <a:spcPts val="0"/>
                        </a:spcAft>
                      </a:pPr>
                      <a:r>
                        <a:rPr lang="en-AU" sz="1400" dirty="0">
                          <a:effectLst/>
                        </a:rPr>
                        <a:t>Principles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dirty="0">
                          <a:effectLst/>
                        </a:rPr>
                        <a:t>Guidelines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dirty="0">
                          <a:effectLst/>
                        </a:rPr>
                        <a:t>Type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b="1" kern="1200" dirty="0" smtClean="0">
                          <a:solidFill>
                            <a:schemeClr val="lt1"/>
                          </a:solidFill>
                          <a:effectLst/>
                          <a:latin typeface="+mn-lt"/>
                          <a:ea typeface="+mn-ea"/>
                          <a:cs typeface="+mn-cs"/>
                        </a:rPr>
                        <a:t>Examples</a:t>
                      </a:r>
                      <a:endParaRPr lang="en-AU" sz="1400" b="1" kern="1200" dirty="0">
                        <a:solidFill>
                          <a:schemeClr val="lt1"/>
                        </a:solidFill>
                        <a:effectLst/>
                        <a:latin typeface="+mn-lt"/>
                        <a:ea typeface="+mn-ea"/>
                        <a:cs typeface="+mn-cs"/>
                      </a:endParaRPr>
                    </a:p>
                  </a:txBody>
                  <a:tcPr marL="49645" marR="49645"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531311"/>
                  </a:ext>
                </a:extLst>
              </a:tr>
              <a:tr h="315076">
                <a:tc>
                  <a:txBody>
                    <a:bodyPr/>
                    <a:lstStyle/>
                    <a:p>
                      <a:pPr>
                        <a:lnSpc>
                          <a:spcPct val="107000"/>
                        </a:lnSpc>
                        <a:spcAft>
                          <a:spcPts val="0"/>
                        </a:spcAft>
                      </a:pPr>
                      <a:r>
                        <a:rPr lang="en-AU" sz="1400" b="0" dirty="0">
                          <a:solidFill>
                            <a:schemeClr val="tx1"/>
                          </a:solidFill>
                          <a:effectLst/>
                          <a:latin typeface="+mj-lt"/>
                        </a:rPr>
                        <a:t>Attribution</a:t>
                      </a:r>
                      <a:endParaRPr lang="en-AU" sz="1400" b="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AU" sz="1400" dirty="0">
                          <a:solidFill>
                            <a:schemeClr val="tx1"/>
                          </a:solidFill>
                          <a:effectLst/>
                          <a:latin typeface="+mj-lt"/>
                        </a:rPr>
                        <a:t>To respect copyright</a:t>
                      </a:r>
                      <a:endParaRPr lang="en-AU" sz="140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07000"/>
                        </a:lnSpc>
                        <a:spcAft>
                          <a:spcPts val="0"/>
                        </a:spcAft>
                      </a:pPr>
                      <a:r>
                        <a:rPr lang="en-AU" sz="1400" b="1" kern="1200" dirty="0">
                          <a:solidFill>
                            <a:srgbClr val="C00000"/>
                          </a:solidFill>
                          <a:effectLst/>
                          <a:latin typeface="+mj-lt"/>
                          <a:ea typeface="+mn-ea"/>
                          <a:cs typeface="+mn-cs"/>
                        </a:rPr>
                        <a:t>No attribution to the author in code</a:t>
                      </a: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AU" sz="1400" dirty="0" smtClean="0">
                          <a:solidFill>
                            <a:schemeClr val="tx1"/>
                          </a:solidFill>
                          <a:effectLst/>
                          <a:latin typeface="+mj-lt"/>
                          <a:ea typeface="Calibri" panose="020F0502020204030204" pitchFamily="34" charset="0"/>
                          <a:cs typeface="Times New Roman" panose="02020603050405020304" pitchFamily="18" charset="0"/>
                        </a:rPr>
                        <a:t>https://github.com/gxgl/videojs-vjsdownload/pull/1</a:t>
                      </a:r>
                      <a:endParaRPr lang="en-AU" sz="140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0482877"/>
                  </a:ext>
                </a:extLst>
              </a:tr>
            </a:tbl>
          </a:graphicData>
        </a:graphic>
      </p:graphicFrame>
    </p:spTree>
    <p:extLst>
      <p:ext uri="{BB962C8B-B14F-4D97-AF65-F5344CB8AC3E}">
        <p14:creationId xmlns:p14="http://schemas.microsoft.com/office/powerpoint/2010/main" val="3256321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61859"/>
          </a:xfrm>
        </p:spPr>
        <p:txBody>
          <a:bodyPr>
            <a:normAutofit fontScale="90000"/>
          </a:bodyPr>
          <a:lstStyle/>
          <a:p>
            <a:r>
              <a:rPr lang="en-AU" dirty="0" smtClean="0"/>
              <a:t>Background – Ethic &amp; Principles </a:t>
            </a:r>
            <a:endParaRPr lang="en-AU" dirty="0"/>
          </a:p>
        </p:txBody>
      </p:sp>
      <p:sp>
        <p:nvSpPr>
          <p:cNvPr id="3" name="Content Placeholder 2"/>
          <p:cNvSpPr>
            <a:spLocks noGrp="1"/>
          </p:cNvSpPr>
          <p:nvPr>
            <p:ph idx="1"/>
          </p:nvPr>
        </p:nvSpPr>
        <p:spPr>
          <a:xfrm>
            <a:off x="131546" y="749118"/>
            <a:ext cx="10515600" cy="613393"/>
          </a:xfrm>
        </p:spPr>
        <p:txBody>
          <a:bodyPr/>
          <a:lstStyle/>
          <a:p>
            <a:r>
              <a:rPr lang="en-AU" b="1" u="sng" dirty="0"/>
              <a:t>Ethic</a:t>
            </a:r>
            <a:r>
              <a:rPr lang="en-AU" dirty="0"/>
              <a:t> - a set of moral </a:t>
            </a:r>
            <a:r>
              <a:rPr lang="en-AU" dirty="0" smtClean="0"/>
              <a:t>principles , </a:t>
            </a:r>
            <a:r>
              <a:rPr lang="en-AU" b="1" u="sng" dirty="0" smtClean="0"/>
              <a:t>Unethical</a:t>
            </a:r>
            <a:r>
              <a:rPr lang="en-AU" dirty="0" smtClean="0"/>
              <a:t> </a:t>
            </a:r>
            <a:r>
              <a:rPr lang="en-AU" dirty="0"/>
              <a:t>- not morally </a:t>
            </a:r>
            <a:r>
              <a:rPr lang="en-AU" dirty="0" smtClean="0"/>
              <a:t>correct</a:t>
            </a:r>
          </a:p>
          <a:p>
            <a:endParaRPr lang="en-AU" sz="3600" dirty="0"/>
          </a:p>
          <a:p>
            <a:pPr marL="0" indent="0">
              <a:buNone/>
            </a:pPr>
            <a:endParaRPr lang="en-AU" dirty="0"/>
          </a:p>
          <a:p>
            <a:endParaRPr lang="en-AU" dirty="0"/>
          </a:p>
        </p:txBody>
      </p:sp>
      <p:sp>
        <p:nvSpPr>
          <p:cNvPr id="4" name="Content Placeholder 4"/>
          <p:cNvSpPr txBox="1">
            <a:spLocks/>
          </p:cNvSpPr>
          <p:nvPr/>
        </p:nvSpPr>
        <p:spPr>
          <a:xfrm>
            <a:off x="131546" y="1362511"/>
            <a:ext cx="1122225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3200" dirty="0" smtClean="0"/>
              <a:t>Principles</a:t>
            </a:r>
          </a:p>
          <a:p>
            <a:pPr marL="914400" lvl="1" indent="-457200">
              <a:buFont typeface="+mj-lt"/>
              <a:buAutoNum type="arabicPeriod"/>
            </a:pPr>
            <a:r>
              <a:rPr lang="en-AU" b="1" dirty="0" smtClean="0"/>
              <a:t>Informed Consent</a:t>
            </a:r>
            <a:r>
              <a:rPr lang="en-AU" dirty="0" smtClean="0"/>
              <a:t>. </a:t>
            </a:r>
          </a:p>
          <a:p>
            <a:pPr lvl="2">
              <a:buFont typeface="Wingdings" panose="05000000000000000000" pitchFamily="2" charset="2"/>
              <a:buChar char="§"/>
            </a:pPr>
            <a:r>
              <a:rPr lang="en-AU" dirty="0" smtClean="0"/>
              <a:t>An agreement between the individual and the institution </a:t>
            </a:r>
          </a:p>
          <a:p>
            <a:pPr lvl="2">
              <a:buFont typeface="Wingdings" panose="05000000000000000000" pitchFamily="2" charset="2"/>
              <a:buChar char="§"/>
            </a:pPr>
            <a:r>
              <a:rPr lang="en-AU" dirty="0" smtClean="0"/>
              <a:t>To protect the </a:t>
            </a:r>
            <a:r>
              <a:rPr lang="en-AU" b="1" i="1" u="sng" dirty="0" smtClean="0"/>
              <a:t>privacy</a:t>
            </a:r>
            <a:r>
              <a:rPr lang="en-AU" dirty="0" smtClean="0"/>
              <a:t> and maintain other ethical values (</a:t>
            </a:r>
            <a:r>
              <a:rPr lang="en-AU" b="1" i="1" u="sng" dirty="0" smtClean="0"/>
              <a:t>autonomy</a:t>
            </a:r>
            <a:r>
              <a:rPr lang="en-AU" dirty="0" smtClean="0"/>
              <a:t>, and </a:t>
            </a:r>
            <a:r>
              <a:rPr lang="en-AU" b="1" i="1" u="sng" dirty="0" smtClean="0"/>
              <a:t>transparency</a:t>
            </a:r>
            <a:r>
              <a:rPr lang="en-AU" dirty="0" smtClean="0"/>
              <a:t>). </a:t>
            </a:r>
          </a:p>
          <a:p>
            <a:pPr marL="914400" lvl="1" indent="-457200">
              <a:buFont typeface="+mj-lt"/>
              <a:buAutoNum type="arabicPeriod"/>
            </a:pPr>
            <a:r>
              <a:rPr lang="en-AU" b="1" dirty="0" smtClean="0"/>
              <a:t>Accountability</a:t>
            </a:r>
            <a:r>
              <a:rPr lang="en-AU" dirty="0" smtClean="0"/>
              <a:t>. </a:t>
            </a:r>
          </a:p>
          <a:p>
            <a:pPr lvl="2">
              <a:buFont typeface="Wingdings" panose="05000000000000000000" pitchFamily="2" charset="2"/>
              <a:buChar char="§"/>
            </a:pPr>
            <a:r>
              <a:rPr lang="en-AU" dirty="0" smtClean="0"/>
              <a:t>An individual is accountable for his/her action</a:t>
            </a:r>
          </a:p>
          <a:p>
            <a:pPr lvl="2">
              <a:buFont typeface="Wingdings" panose="05000000000000000000" pitchFamily="2" charset="2"/>
              <a:buChar char="§"/>
            </a:pPr>
            <a:r>
              <a:rPr lang="en-AU" dirty="0" smtClean="0"/>
              <a:t>In OSS projects, the participants contribute the </a:t>
            </a:r>
            <a:r>
              <a:rPr lang="en-AU" dirty="0" err="1" smtClean="0"/>
              <a:t>artifact</a:t>
            </a:r>
            <a:r>
              <a:rPr lang="en-AU" dirty="0" smtClean="0"/>
              <a:t> (i.e., the source code or software design, etc.) that affect the stakeholders, and each person bears </a:t>
            </a:r>
            <a:r>
              <a:rPr lang="en-AU" b="1" i="1" u="sng" dirty="0" smtClean="0"/>
              <a:t>responsibility</a:t>
            </a:r>
            <a:r>
              <a:rPr lang="en-AU" dirty="0" smtClean="0"/>
              <a:t>.</a:t>
            </a:r>
          </a:p>
          <a:p>
            <a:pPr marL="914400" lvl="1" indent="-457200">
              <a:buFont typeface="+mj-lt"/>
              <a:buAutoNum type="arabicPeriod"/>
            </a:pPr>
            <a:r>
              <a:rPr lang="en-AU" b="1" dirty="0" smtClean="0"/>
              <a:t>Attribution</a:t>
            </a:r>
            <a:r>
              <a:rPr lang="en-AU" dirty="0" smtClean="0"/>
              <a:t>. </a:t>
            </a:r>
          </a:p>
          <a:p>
            <a:pPr lvl="2">
              <a:buFont typeface="Wingdings" panose="05000000000000000000" pitchFamily="2" charset="2"/>
              <a:buChar char="§"/>
            </a:pPr>
            <a:r>
              <a:rPr lang="en-AU" dirty="0" smtClean="0"/>
              <a:t>Acknowledging as a </a:t>
            </a:r>
            <a:r>
              <a:rPr lang="en-AU" b="1" i="1" u="sng" dirty="0" smtClean="0"/>
              <a:t>credit</a:t>
            </a:r>
            <a:r>
              <a:rPr lang="en-AU" dirty="0" smtClean="0"/>
              <a:t> to the author of a work. (copyright, IP)</a:t>
            </a:r>
          </a:p>
          <a:p>
            <a:pPr lvl="2">
              <a:buFont typeface="Wingdings" panose="05000000000000000000" pitchFamily="2" charset="2"/>
              <a:buChar char="§"/>
            </a:pPr>
            <a:r>
              <a:rPr lang="en-AU" dirty="0" smtClean="0"/>
              <a:t>Regulating the flow of information : presenting details about how entities can copy or </a:t>
            </a:r>
            <a:r>
              <a:rPr lang="en-AU" dirty="0"/>
              <a:t>use</a:t>
            </a:r>
            <a:r>
              <a:rPr lang="en-AU" dirty="0" smtClean="0"/>
              <a:t> certain information). </a:t>
            </a:r>
          </a:p>
          <a:p>
            <a:pPr marL="914400" lvl="1" indent="-457200">
              <a:buFont typeface="+mj-lt"/>
              <a:buAutoNum type="arabicPeriod"/>
            </a:pPr>
            <a:r>
              <a:rPr lang="en-AU" b="1" dirty="0" smtClean="0"/>
              <a:t>Welfare</a:t>
            </a:r>
            <a:r>
              <a:rPr lang="en-AU" dirty="0" smtClean="0"/>
              <a:t>. </a:t>
            </a:r>
          </a:p>
          <a:p>
            <a:pPr lvl="2">
              <a:buFont typeface="Wingdings" panose="05000000000000000000" pitchFamily="2" charset="2"/>
              <a:buChar char="§"/>
            </a:pPr>
            <a:r>
              <a:rPr lang="en-AU" dirty="0" smtClean="0"/>
              <a:t>Human welfare (physical, material, and psychological wellbeing). </a:t>
            </a:r>
          </a:p>
          <a:p>
            <a:pPr lvl="2">
              <a:buFont typeface="Wingdings" panose="05000000000000000000" pitchFamily="2" charset="2"/>
              <a:buChar char="§"/>
            </a:pPr>
            <a:r>
              <a:rPr lang="en-AU" dirty="0" smtClean="0"/>
              <a:t>In OSS projects, incentive compensation for participants’ </a:t>
            </a:r>
            <a:r>
              <a:rPr lang="en-AU" b="1" i="1" u="sng" dirty="0" smtClean="0"/>
              <a:t>benefits</a:t>
            </a:r>
            <a:r>
              <a:rPr lang="en-AU" dirty="0" smtClean="0"/>
              <a:t>.</a:t>
            </a:r>
            <a:endParaRPr lang="en-AU" dirty="0"/>
          </a:p>
        </p:txBody>
      </p:sp>
      <p:sp>
        <p:nvSpPr>
          <p:cNvPr id="5" name="Slide Number Placeholder 4"/>
          <p:cNvSpPr>
            <a:spLocks noGrp="1"/>
          </p:cNvSpPr>
          <p:nvPr>
            <p:ph type="sldNum" sz="quarter" idx="12"/>
          </p:nvPr>
        </p:nvSpPr>
        <p:spPr/>
        <p:txBody>
          <a:bodyPr/>
          <a:lstStyle/>
          <a:p>
            <a:fld id="{28E215F3-18C4-422D-90BF-583275410478}" type="slidenum">
              <a:rPr lang="en-AU" smtClean="0"/>
              <a:t>3</a:t>
            </a:fld>
            <a:endParaRPr lang="en-AU" dirty="0"/>
          </a:p>
        </p:txBody>
      </p:sp>
    </p:spTree>
    <p:extLst>
      <p:ext uri="{BB962C8B-B14F-4D97-AF65-F5344CB8AC3E}">
        <p14:creationId xmlns:p14="http://schemas.microsoft.com/office/powerpoint/2010/main" val="1144639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607" y="1954060"/>
            <a:ext cx="9360343" cy="2838516"/>
          </a:xfrm>
        </p:spPr>
      </p:pic>
      <p:sp>
        <p:nvSpPr>
          <p:cNvPr id="4" name="Slide Number Placeholder 3"/>
          <p:cNvSpPr>
            <a:spLocks noGrp="1"/>
          </p:cNvSpPr>
          <p:nvPr>
            <p:ph type="sldNum" sz="quarter" idx="12"/>
          </p:nvPr>
        </p:nvSpPr>
        <p:spPr/>
        <p:txBody>
          <a:bodyPr/>
          <a:lstStyle/>
          <a:p>
            <a:fld id="{28E215F3-18C4-422D-90BF-583275410478}" type="slidenum">
              <a:rPr lang="en-AU" smtClean="0"/>
              <a:t>30</a:t>
            </a:fld>
            <a:endParaRPr lang="en-AU"/>
          </a:p>
        </p:txBody>
      </p:sp>
      <p:sp>
        <p:nvSpPr>
          <p:cNvPr id="6" name="Title 1"/>
          <p:cNvSpPr txBox="1">
            <a:spLocks/>
          </p:cNvSpPr>
          <p:nvPr/>
        </p:nvSpPr>
        <p:spPr>
          <a:xfrm>
            <a:off x="0" y="0"/>
            <a:ext cx="10515600" cy="49708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5. No attribution to the author code - Example</a:t>
            </a:r>
            <a:endParaRPr lang="en-AU" dirty="0"/>
          </a:p>
        </p:txBody>
      </p:sp>
    </p:spTree>
    <p:extLst>
      <p:ext uri="{BB962C8B-B14F-4D97-AF65-F5344CB8AC3E}">
        <p14:creationId xmlns:p14="http://schemas.microsoft.com/office/powerpoint/2010/main" val="1735417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E215F3-18C4-422D-90BF-583275410478}" type="slidenum">
              <a:rPr lang="en-AU" smtClean="0"/>
              <a:t>31</a:t>
            </a:fld>
            <a:endParaRPr lang="en-AU"/>
          </a:p>
        </p:txBody>
      </p:sp>
      <p:sp>
        <p:nvSpPr>
          <p:cNvPr id="5" name="Title 1"/>
          <p:cNvSpPr txBox="1">
            <a:spLocks/>
          </p:cNvSpPr>
          <p:nvPr/>
        </p:nvSpPr>
        <p:spPr>
          <a:xfrm>
            <a:off x="161628" y="9718"/>
            <a:ext cx="62391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5. No attribution to the author in code – SWRL</a:t>
            </a:r>
            <a:endParaRPr lang="en-AU" dirty="0"/>
          </a:p>
        </p:txBody>
      </p:sp>
      <p:pic>
        <p:nvPicPr>
          <p:cNvPr id="6" name="Picture 5"/>
          <p:cNvPicPr>
            <a:picLocks noChangeAspect="1"/>
          </p:cNvPicPr>
          <p:nvPr/>
        </p:nvPicPr>
        <p:blipFill>
          <a:blip r:embed="rId2"/>
          <a:stretch>
            <a:fillRect/>
          </a:stretch>
        </p:blipFill>
        <p:spPr>
          <a:xfrm>
            <a:off x="292503" y="1948656"/>
            <a:ext cx="8429625" cy="4105275"/>
          </a:xfrm>
          <a:prstGeom prst="rect">
            <a:avLst/>
          </a:prstGeom>
        </p:spPr>
      </p:pic>
      <p:sp>
        <p:nvSpPr>
          <p:cNvPr id="7" name="TextBox 6"/>
          <p:cNvSpPr txBox="1"/>
          <p:nvPr/>
        </p:nvSpPr>
        <p:spPr>
          <a:xfrm>
            <a:off x="9562641" y="9718"/>
            <a:ext cx="2629359" cy="461665"/>
          </a:xfrm>
          <a:prstGeom prst="rect">
            <a:avLst/>
          </a:prstGeom>
          <a:noFill/>
        </p:spPr>
        <p:txBody>
          <a:bodyPr wrap="square" rtlCol="0">
            <a:spAutoFit/>
          </a:bodyPr>
          <a:lstStyle/>
          <a:p>
            <a:r>
              <a:rPr lang="en-AU" sz="2400" dirty="0" smtClean="0"/>
              <a:t>Auto-detection Part</a:t>
            </a:r>
            <a:endParaRPr lang="en-AU" sz="2400" dirty="0"/>
          </a:p>
        </p:txBody>
      </p:sp>
      <p:pic>
        <p:nvPicPr>
          <p:cNvPr id="8" name="Picture 7"/>
          <p:cNvPicPr>
            <a:picLocks noChangeAspect="1"/>
          </p:cNvPicPr>
          <p:nvPr/>
        </p:nvPicPr>
        <p:blipFill>
          <a:blip r:embed="rId3"/>
          <a:stretch>
            <a:fillRect/>
          </a:stretch>
        </p:blipFill>
        <p:spPr>
          <a:xfrm>
            <a:off x="8022100" y="9718"/>
            <a:ext cx="4143868" cy="4497613"/>
          </a:xfrm>
          <a:prstGeom prst="rect">
            <a:avLst/>
          </a:prstGeom>
        </p:spPr>
      </p:pic>
    </p:spTree>
    <p:extLst>
      <p:ext uri="{BB962C8B-B14F-4D97-AF65-F5344CB8AC3E}">
        <p14:creationId xmlns:p14="http://schemas.microsoft.com/office/powerpoint/2010/main" val="365298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6. </a:t>
            </a:r>
            <a:r>
              <a:rPr lang="en-AU" dirty="0"/>
              <a:t>Soft-forking</a:t>
            </a:r>
          </a:p>
        </p:txBody>
      </p:sp>
      <p:sp>
        <p:nvSpPr>
          <p:cNvPr id="3" name="Content Placeholder 2"/>
          <p:cNvSpPr>
            <a:spLocks noGrp="1"/>
          </p:cNvSpPr>
          <p:nvPr>
            <p:ph idx="1"/>
          </p:nvPr>
        </p:nvSpPr>
        <p:spPr/>
        <p:txBody>
          <a:bodyPr/>
          <a:lstStyle/>
          <a:p>
            <a:r>
              <a:rPr lang="en-AU" dirty="0" smtClean="0"/>
              <a:t>In </a:t>
            </a:r>
            <a:r>
              <a:rPr lang="en-AU" dirty="0"/>
              <a:t>GitHub, we should fork the project instead of copying and creating a new project. </a:t>
            </a:r>
            <a:endParaRPr lang="en-AU" dirty="0" smtClean="0"/>
          </a:p>
          <a:p>
            <a:r>
              <a:rPr lang="en-AU" dirty="0" smtClean="0"/>
              <a:t>Without </a:t>
            </a:r>
            <a:r>
              <a:rPr lang="en-AU" dirty="0"/>
              <a:t>forking, copying projects directly becomes a possible unethical issue (i.e., Soft-forking).</a:t>
            </a:r>
          </a:p>
        </p:txBody>
      </p:sp>
      <p:sp>
        <p:nvSpPr>
          <p:cNvPr id="4" name="Title 1"/>
          <p:cNvSpPr txBox="1">
            <a:spLocks/>
          </p:cNvSpPr>
          <p:nvPr/>
        </p:nvSpPr>
        <p:spPr>
          <a:xfrm>
            <a:off x="176269" y="5089793"/>
            <a:ext cx="10515600" cy="806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smtClean="0"/>
              <a:t>Motivating Example</a:t>
            </a:r>
            <a:endParaRPr lang="en-AU" sz="2800" dirty="0"/>
          </a:p>
        </p:txBody>
      </p:sp>
      <p:graphicFrame>
        <p:nvGraphicFramePr>
          <p:cNvPr id="5" name="Content Placeholder 3"/>
          <p:cNvGraphicFramePr>
            <a:graphicFrameLocks/>
          </p:cNvGraphicFramePr>
          <p:nvPr>
            <p:extLst>
              <p:ext uri="{D42A27DB-BD31-4B8C-83A1-F6EECF244321}">
                <p14:modId xmlns:p14="http://schemas.microsoft.com/office/powerpoint/2010/main" val="364388383"/>
              </p:ext>
            </p:extLst>
          </p:nvPr>
        </p:nvGraphicFramePr>
        <p:xfrm>
          <a:off x="176269" y="5849086"/>
          <a:ext cx="11903825" cy="690610"/>
        </p:xfrm>
        <a:graphic>
          <a:graphicData uri="http://schemas.openxmlformats.org/drawingml/2006/table">
            <a:tbl>
              <a:tblPr firstRow="1" firstCol="1" bandRow="1">
                <a:tableStyleId>{5C22544A-7EE6-4342-B048-85BDC9FD1C3A}</a:tableStyleId>
              </a:tblPr>
              <a:tblGrid>
                <a:gridCol w="1629295">
                  <a:extLst>
                    <a:ext uri="{9D8B030D-6E8A-4147-A177-3AD203B41FA5}">
                      <a16:colId xmlns:a16="http://schemas.microsoft.com/office/drawing/2014/main" val="1447397997"/>
                    </a:ext>
                  </a:extLst>
                </a:gridCol>
                <a:gridCol w="2335876">
                  <a:extLst>
                    <a:ext uri="{9D8B030D-6E8A-4147-A177-3AD203B41FA5}">
                      <a16:colId xmlns:a16="http://schemas.microsoft.com/office/drawing/2014/main" val="2744958367"/>
                    </a:ext>
                  </a:extLst>
                </a:gridCol>
                <a:gridCol w="3059084">
                  <a:extLst>
                    <a:ext uri="{9D8B030D-6E8A-4147-A177-3AD203B41FA5}">
                      <a16:colId xmlns:a16="http://schemas.microsoft.com/office/drawing/2014/main" val="4289866020"/>
                    </a:ext>
                  </a:extLst>
                </a:gridCol>
                <a:gridCol w="4879570">
                  <a:extLst>
                    <a:ext uri="{9D8B030D-6E8A-4147-A177-3AD203B41FA5}">
                      <a16:colId xmlns:a16="http://schemas.microsoft.com/office/drawing/2014/main" val="2944021777"/>
                    </a:ext>
                  </a:extLst>
                </a:gridCol>
              </a:tblGrid>
              <a:tr h="340822">
                <a:tc>
                  <a:txBody>
                    <a:bodyPr/>
                    <a:lstStyle/>
                    <a:p>
                      <a:pPr>
                        <a:lnSpc>
                          <a:spcPct val="107000"/>
                        </a:lnSpc>
                        <a:spcAft>
                          <a:spcPts val="0"/>
                        </a:spcAft>
                      </a:pPr>
                      <a:r>
                        <a:rPr lang="en-AU" sz="1400" dirty="0">
                          <a:effectLst/>
                        </a:rPr>
                        <a:t>Principles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dirty="0">
                          <a:effectLst/>
                        </a:rPr>
                        <a:t>Guidelines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dirty="0">
                          <a:effectLst/>
                        </a:rPr>
                        <a:t>Type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b="1" kern="1200" dirty="0" smtClean="0">
                          <a:solidFill>
                            <a:schemeClr val="lt1"/>
                          </a:solidFill>
                          <a:effectLst/>
                          <a:latin typeface="+mn-lt"/>
                          <a:ea typeface="+mn-ea"/>
                          <a:cs typeface="+mn-cs"/>
                        </a:rPr>
                        <a:t>Examples</a:t>
                      </a:r>
                      <a:endParaRPr lang="en-AU" sz="1400" b="1" kern="1200" dirty="0">
                        <a:solidFill>
                          <a:schemeClr val="lt1"/>
                        </a:solidFill>
                        <a:effectLst/>
                        <a:latin typeface="+mn-lt"/>
                        <a:ea typeface="+mn-ea"/>
                        <a:cs typeface="+mn-cs"/>
                      </a:endParaRPr>
                    </a:p>
                  </a:txBody>
                  <a:tcPr marL="49645" marR="49645"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531311"/>
                  </a:ext>
                </a:extLst>
              </a:tr>
              <a:tr h="349788">
                <a:tc>
                  <a:txBody>
                    <a:bodyPr/>
                    <a:lstStyle/>
                    <a:p>
                      <a:pPr>
                        <a:lnSpc>
                          <a:spcPct val="107000"/>
                        </a:lnSpc>
                        <a:spcAft>
                          <a:spcPts val="0"/>
                        </a:spcAft>
                      </a:pPr>
                      <a:r>
                        <a:rPr lang="en-AU" sz="1400" b="0" dirty="0">
                          <a:solidFill>
                            <a:schemeClr val="tx1"/>
                          </a:solidFill>
                          <a:effectLst/>
                          <a:latin typeface="+mj-lt"/>
                        </a:rPr>
                        <a:t>Attribution</a:t>
                      </a:r>
                      <a:endParaRPr lang="en-AU" sz="1400" b="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AU" sz="1400" dirty="0">
                          <a:solidFill>
                            <a:schemeClr val="tx1"/>
                          </a:solidFill>
                          <a:effectLst/>
                          <a:latin typeface="+mj-lt"/>
                        </a:rPr>
                        <a:t>To respect copyright</a:t>
                      </a:r>
                      <a:endParaRPr lang="en-AU" sz="140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07000"/>
                        </a:lnSpc>
                        <a:spcAft>
                          <a:spcPts val="0"/>
                        </a:spcAft>
                      </a:pPr>
                      <a:r>
                        <a:rPr lang="en-AU" sz="1400" b="1" kern="1200" dirty="0">
                          <a:solidFill>
                            <a:srgbClr val="C00000"/>
                          </a:solidFill>
                          <a:effectLst/>
                          <a:latin typeface="+mj-lt"/>
                          <a:ea typeface="+mn-ea"/>
                          <a:cs typeface="+mn-cs"/>
                        </a:rPr>
                        <a:t>Soft-forking</a:t>
                      </a: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AU" sz="1400" dirty="0" smtClean="0">
                          <a:solidFill>
                            <a:schemeClr val="tx1"/>
                          </a:solidFill>
                          <a:effectLst/>
                          <a:latin typeface="+mj-lt"/>
                          <a:ea typeface="Calibri" panose="020F0502020204030204" pitchFamily="34" charset="0"/>
                          <a:cs typeface="Times New Roman" panose="02020603050405020304" pitchFamily="18" charset="0"/>
                        </a:rPr>
                        <a:t>https://github.com/biddyweb/yes-cart/issues/33</a:t>
                      </a:r>
                      <a:endParaRPr lang="en-AU" sz="140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5017634"/>
                  </a:ext>
                </a:extLst>
              </a:tr>
            </a:tbl>
          </a:graphicData>
        </a:graphic>
      </p:graphicFrame>
    </p:spTree>
    <p:extLst>
      <p:ext uri="{BB962C8B-B14F-4D97-AF65-F5344CB8AC3E}">
        <p14:creationId xmlns:p14="http://schemas.microsoft.com/office/powerpoint/2010/main" val="3323774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810" y="864296"/>
            <a:ext cx="8219634" cy="4711418"/>
          </a:xfrm>
        </p:spPr>
      </p:pic>
      <p:sp>
        <p:nvSpPr>
          <p:cNvPr id="4" name="Slide Number Placeholder 3"/>
          <p:cNvSpPr>
            <a:spLocks noGrp="1"/>
          </p:cNvSpPr>
          <p:nvPr>
            <p:ph type="sldNum" sz="quarter" idx="12"/>
          </p:nvPr>
        </p:nvSpPr>
        <p:spPr/>
        <p:txBody>
          <a:bodyPr/>
          <a:lstStyle/>
          <a:p>
            <a:fld id="{28E215F3-18C4-422D-90BF-583275410478}" type="slidenum">
              <a:rPr lang="en-AU" smtClean="0"/>
              <a:t>33</a:t>
            </a:fld>
            <a:endParaRPr lang="en-AU"/>
          </a:p>
        </p:txBody>
      </p:sp>
      <p:sp>
        <p:nvSpPr>
          <p:cNvPr id="6" name="Title 1"/>
          <p:cNvSpPr txBox="1">
            <a:spLocks/>
          </p:cNvSpPr>
          <p:nvPr/>
        </p:nvSpPr>
        <p:spPr>
          <a:xfrm>
            <a:off x="0" y="0"/>
            <a:ext cx="10515600" cy="49708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6. Soft-forking - Example</a:t>
            </a:r>
            <a:endParaRPr lang="en-AU" dirty="0"/>
          </a:p>
        </p:txBody>
      </p:sp>
    </p:spTree>
    <p:extLst>
      <p:ext uri="{BB962C8B-B14F-4D97-AF65-F5344CB8AC3E}">
        <p14:creationId xmlns:p14="http://schemas.microsoft.com/office/powerpoint/2010/main" val="2400212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E215F3-18C4-422D-90BF-583275410478}" type="slidenum">
              <a:rPr lang="en-AU" smtClean="0"/>
              <a:t>34</a:t>
            </a:fld>
            <a:endParaRPr lang="en-AU"/>
          </a:p>
        </p:txBody>
      </p:sp>
      <p:sp>
        <p:nvSpPr>
          <p:cNvPr id="5" name="Title 1"/>
          <p:cNvSpPr txBox="1">
            <a:spLocks/>
          </p:cNvSpPr>
          <p:nvPr/>
        </p:nvSpPr>
        <p:spPr>
          <a:xfrm>
            <a:off x="26032" y="179880"/>
            <a:ext cx="683388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6. Soft-forking - SWRL</a:t>
            </a:r>
            <a:endParaRPr lang="en-AU" dirty="0"/>
          </a:p>
        </p:txBody>
      </p:sp>
      <p:pic>
        <p:nvPicPr>
          <p:cNvPr id="6" name="Picture 5"/>
          <p:cNvPicPr>
            <a:picLocks noChangeAspect="1"/>
          </p:cNvPicPr>
          <p:nvPr/>
        </p:nvPicPr>
        <p:blipFill>
          <a:blip r:embed="rId2"/>
          <a:stretch>
            <a:fillRect/>
          </a:stretch>
        </p:blipFill>
        <p:spPr>
          <a:xfrm>
            <a:off x="26032" y="3001169"/>
            <a:ext cx="8410575" cy="2000250"/>
          </a:xfrm>
          <a:prstGeom prst="rect">
            <a:avLst/>
          </a:prstGeom>
        </p:spPr>
      </p:pic>
      <p:sp>
        <p:nvSpPr>
          <p:cNvPr id="7" name="TextBox 6"/>
          <p:cNvSpPr txBox="1"/>
          <p:nvPr/>
        </p:nvSpPr>
        <p:spPr>
          <a:xfrm>
            <a:off x="9562641" y="9718"/>
            <a:ext cx="2629359" cy="461665"/>
          </a:xfrm>
          <a:prstGeom prst="rect">
            <a:avLst/>
          </a:prstGeom>
          <a:noFill/>
        </p:spPr>
        <p:txBody>
          <a:bodyPr wrap="square" rtlCol="0">
            <a:spAutoFit/>
          </a:bodyPr>
          <a:lstStyle/>
          <a:p>
            <a:r>
              <a:rPr lang="en-AU" sz="2400" dirty="0" smtClean="0"/>
              <a:t>Auto-detection Part</a:t>
            </a:r>
            <a:endParaRPr lang="en-AU" sz="2400" dirty="0"/>
          </a:p>
        </p:txBody>
      </p:sp>
      <p:pic>
        <p:nvPicPr>
          <p:cNvPr id="8" name="Picture 7"/>
          <p:cNvPicPr>
            <a:picLocks noChangeAspect="1"/>
          </p:cNvPicPr>
          <p:nvPr/>
        </p:nvPicPr>
        <p:blipFill>
          <a:blip r:embed="rId3"/>
          <a:stretch>
            <a:fillRect/>
          </a:stretch>
        </p:blipFill>
        <p:spPr>
          <a:xfrm>
            <a:off x="8022100" y="9718"/>
            <a:ext cx="4143868" cy="4497613"/>
          </a:xfrm>
          <a:prstGeom prst="rect">
            <a:avLst/>
          </a:prstGeom>
        </p:spPr>
      </p:pic>
    </p:spTree>
    <p:extLst>
      <p:ext uri="{BB962C8B-B14F-4D97-AF65-F5344CB8AC3E}">
        <p14:creationId xmlns:p14="http://schemas.microsoft.com/office/powerpoint/2010/main" val="379898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351" y="-57582"/>
            <a:ext cx="10515600" cy="1325563"/>
          </a:xfrm>
        </p:spPr>
        <p:txBody>
          <a:bodyPr/>
          <a:lstStyle/>
          <a:p>
            <a:r>
              <a:rPr lang="en-AU" dirty="0" smtClean="0"/>
              <a:t>7. </a:t>
            </a:r>
            <a:r>
              <a:rPr lang="en-AU" dirty="0"/>
              <a:t>Self-promoting</a:t>
            </a:r>
          </a:p>
        </p:txBody>
      </p:sp>
      <p:sp>
        <p:nvSpPr>
          <p:cNvPr id="3" name="Content Placeholder 2"/>
          <p:cNvSpPr>
            <a:spLocks noGrp="1"/>
          </p:cNvSpPr>
          <p:nvPr>
            <p:ph idx="1"/>
          </p:nvPr>
        </p:nvSpPr>
        <p:spPr>
          <a:xfrm>
            <a:off x="838200" y="1206236"/>
            <a:ext cx="10515600" cy="4351338"/>
          </a:xfrm>
        </p:spPr>
        <p:txBody>
          <a:bodyPr/>
          <a:lstStyle/>
          <a:p>
            <a:r>
              <a:rPr lang="en-AU" dirty="0" smtClean="0"/>
              <a:t>Active </a:t>
            </a:r>
            <a:r>
              <a:rPr lang="en-AU" dirty="0"/>
              <a:t>attempts to gain additional visibility for work were recognized as a somewhat distasteful activity and something the developers said they wouldn't do. </a:t>
            </a:r>
            <a:endParaRPr lang="en-AU" dirty="0" smtClean="0"/>
          </a:p>
          <a:p>
            <a:r>
              <a:rPr lang="en-AU" dirty="0" smtClean="0"/>
              <a:t>Instead</a:t>
            </a:r>
            <a:r>
              <a:rPr lang="en-AU" dirty="0"/>
              <a:t>, we should discuss the current issue in an ongoing conversation in GitHub pull request or issues. </a:t>
            </a:r>
            <a:endParaRPr lang="en-AU" dirty="0" smtClean="0"/>
          </a:p>
          <a:p>
            <a:r>
              <a:rPr lang="en-AU" dirty="0" smtClean="0"/>
              <a:t>It </a:t>
            </a:r>
            <a:r>
              <a:rPr lang="en-AU" dirty="0"/>
              <a:t>is a possible unethical issue (i.e., Self-promotion) if the stakeholders promote his/her GitHub repository without mentioning he/she is a contributor to that repository.</a:t>
            </a:r>
          </a:p>
        </p:txBody>
      </p:sp>
      <p:sp>
        <p:nvSpPr>
          <p:cNvPr id="4" name="Title 1"/>
          <p:cNvSpPr txBox="1">
            <a:spLocks/>
          </p:cNvSpPr>
          <p:nvPr/>
        </p:nvSpPr>
        <p:spPr>
          <a:xfrm>
            <a:off x="288175" y="5177927"/>
            <a:ext cx="10515600" cy="806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t>Motivating Example</a:t>
            </a:r>
            <a:endParaRPr lang="en-AU" sz="2800" dirty="0"/>
          </a:p>
        </p:txBody>
      </p:sp>
      <p:graphicFrame>
        <p:nvGraphicFramePr>
          <p:cNvPr id="5" name="Content Placeholder 3"/>
          <p:cNvGraphicFramePr>
            <a:graphicFrameLocks/>
          </p:cNvGraphicFramePr>
          <p:nvPr>
            <p:extLst>
              <p:ext uri="{D42A27DB-BD31-4B8C-83A1-F6EECF244321}">
                <p14:modId xmlns:p14="http://schemas.microsoft.com/office/powerpoint/2010/main" val="3461668798"/>
              </p:ext>
            </p:extLst>
          </p:nvPr>
        </p:nvGraphicFramePr>
        <p:xfrm>
          <a:off x="288175" y="5937220"/>
          <a:ext cx="11903825" cy="797387"/>
        </p:xfrm>
        <a:graphic>
          <a:graphicData uri="http://schemas.openxmlformats.org/drawingml/2006/table">
            <a:tbl>
              <a:tblPr firstRow="1" firstCol="1" bandRow="1">
                <a:tableStyleId>{5C22544A-7EE6-4342-B048-85BDC9FD1C3A}</a:tableStyleId>
              </a:tblPr>
              <a:tblGrid>
                <a:gridCol w="1629295">
                  <a:extLst>
                    <a:ext uri="{9D8B030D-6E8A-4147-A177-3AD203B41FA5}">
                      <a16:colId xmlns:a16="http://schemas.microsoft.com/office/drawing/2014/main" val="1447397997"/>
                    </a:ext>
                  </a:extLst>
                </a:gridCol>
                <a:gridCol w="2335876">
                  <a:extLst>
                    <a:ext uri="{9D8B030D-6E8A-4147-A177-3AD203B41FA5}">
                      <a16:colId xmlns:a16="http://schemas.microsoft.com/office/drawing/2014/main" val="2744958367"/>
                    </a:ext>
                  </a:extLst>
                </a:gridCol>
                <a:gridCol w="3059084">
                  <a:extLst>
                    <a:ext uri="{9D8B030D-6E8A-4147-A177-3AD203B41FA5}">
                      <a16:colId xmlns:a16="http://schemas.microsoft.com/office/drawing/2014/main" val="4289866020"/>
                    </a:ext>
                  </a:extLst>
                </a:gridCol>
                <a:gridCol w="4879570">
                  <a:extLst>
                    <a:ext uri="{9D8B030D-6E8A-4147-A177-3AD203B41FA5}">
                      <a16:colId xmlns:a16="http://schemas.microsoft.com/office/drawing/2014/main" val="2944021777"/>
                    </a:ext>
                  </a:extLst>
                </a:gridCol>
              </a:tblGrid>
              <a:tr h="340822">
                <a:tc>
                  <a:txBody>
                    <a:bodyPr/>
                    <a:lstStyle/>
                    <a:p>
                      <a:pPr>
                        <a:lnSpc>
                          <a:spcPct val="107000"/>
                        </a:lnSpc>
                        <a:spcAft>
                          <a:spcPts val="0"/>
                        </a:spcAft>
                      </a:pPr>
                      <a:r>
                        <a:rPr lang="en-AU" sz="1400" dirty="0">
                          <a:effectLst/>
                        </a:rPr>
                        <a:t>Principles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dirty="0">
                          <a:effectLst/>
                        </a:rPr>
                        <a:t>Guidelines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dirty="0">
                          <a:effectLst/>
                        </a:rPr>
                        <a:t>Type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5" marR="49645" marT="0" marB="0" anchor="b">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AU" sz="1400" b="1" kern="1200" dirty="0" smtClean="0">
                          <a:solidFill>
                            <a:schemeClr val="lt1"/>
                          </a:solidFill>
                          <a:effectLst/>
                          <a:latin typeface="+mn-lt"/>
                          <a:ea typeface="+mn-ea"/>
                          <a:cs typeface="+mn-cs"/>
                        </a:rPr>
                        <a:t>Examples</a:t>
                      </a:r>
                      <a:endParaRPr lang="en-AU" sz="1400" b="1" kern="1200" dirty="0">
                        <a:solidFill>
                          <a:schemeClr val="lt1"/>
                        </a:solidFill>
                        <a:effectLst/>
                        <a:latin typeface="+mn-lt"/>
                        <a:ea typeface="+mn-ea"/>
                        <a:cs typeface="+mn-cs"/>
                      </a:endParaRPr>
                    </a:p>
                  </a:txBody>
                  <a:tcPr marL="49645" marR="49645"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531311"/>
                  </a:ext>
                </a:extLst>
              </a:tr>
              <a:tr h="165767">
                <a:tc>
                  <a:txBody>
                    <a:bodyPr/>
                    <a:lstStyle/>
                    <a:p>
                      <a:pPr>
                        <a:lnSpc>
                          <a:spcPct val="107000"/>
                        </a:lnSpc>
                        <a:spcAft>
                          <a:spcPts val="0"/>
                        </a:spcAft>
                      </a:pPr>
                      <a:r>
                        <a:rPr lang="en-AU" sz="1400" b="0" dirty="0">
                          <a:solidFill>
                            <a:schemeClr val="tx1"/>
                          </a:solidFill>
                          <a:effectLst/>
                          <a:latin typeface="+mj-lt"/>
                        </a:rPr>
                        <a:t>Welfare</a:t>
                      </a:r>
                      <a:endParaRPr lang="en-AU" sz="1400" b="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AU" sz="1400">
                          <a:solidFill>
                            <a:schemeClr val="tx1"/>
                          </a:solidFill>
                          <a:effectLst/>
                          <a:latin typeface="+mj-lt"/>
                        </a:rPr>
                        <a:t>To respect incentive compensation </a:t>
                      </a:r>
                      <a:endParaRPr lang="en-AU" sz="140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07000"/>
                        </a:lnSpc>
                        <a:spcAft>
                          <a:spcPts val="0"/>
                        </a:spcAft>
                      </a:pPr>
                      <a:r>
                        <a:rPr lang="en-AU" sz="1400" b="1" kern="1200" dirty="0">
                          <a:solidFill>
                            <a:srgbClr val="C00000"/>
                          </a:solidFill>
                          <a:effectLst/>
                          <a:latin typeface="+mj-lt"/>
                          <a:ea typeface="+mn-ea"/>
                          <a:cs typeface="+mn-cs"/>
                        </a:rPr>
                        <a:t>Self-promotion</a:t>
                      </a: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AU" sz="1400" dirty="0" smtClean="0">
                          <a:solidFill>
                            <a:schemeClr val="tx1"/>
                          </a:solidFill>
                          <a:effectLst/>
                          <a:latin typeface="+mj-lt"/>
                          <a:ea typeface="Calibri" panose="020F0502020204030204" pitchFamily="34" charset="0"/>
                          <a:cs typeface="Times New Roman" panose="02020603050405020304" pitchFamily="18" charset="0"/>
                        </a:rPr>
                        <a:t>https://github.com/babel/babel/pull/13783</a:t>
                      </a:r>
                      <a:endParaRPr lang="en-AU" sz="1400" dirty="0">
                        <a:solidFill>
                          <a:schemeClr val="tx1"/>
                        </a:solidFill>
                        <a:effectLst/>
                        <a:latin typeface="+mj-lt"/>
                        <a:ea typeface="Calibri" panose="020F0502020204030204" pitchFamily="34" charset="0"/>
                        <a:cs typeface="Times New Roman" panose="02020603050405020304" pitchFamily="18" charset="0"/>
                      </a:endParaRPr>
                    </a:p>
                  </a:txBody>
                  <a:tcPr marL="49645" marR="496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3993563"/>
                  </a:ext>
                </a:extLst>
              </a:tr>
            </a:tbl>
          </a:graphicData>
        </a:graphic>
      </p:graphicFrame>
    </p:spTree>
    <p:extLst>
      <p:ext uri="{BB962C8B-B14F-4D97-AF65-F5344CB8AC3E}">
        <p14:creationId xmlns:p14="http://schemas.microsoft.com/office/powerpoint/2010/main" val="3973252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066" y="540109"/>
            <a:ext cx="7610710" cy="5037606"/>
          </a:xfrm>
        </p:spPr>
      </p:pic>
      <p:sp>
        <p:nvSpPr>
          <p:cNvPr id="4" name="Slide Number Placeholder 3"/>
          <p:cNvSpPr>
            <a:spLocks noGrp="1"/>
          </p:cNvSpPr>
          <p:nvPr>
            <p:ph type="sldNum" sz="quarter" idx="12"/>
          </p:nvPr>
        </p:nvSpPr>
        <p:spPr/>
        <p:txBody>
          <a:bodyPr/>
          <a:lstStyle/>
          <a:p>
            <a:fld id="{28E215F3-18C4-422D-90BF-583275410478}" type="slidenum">
              <a:rPr lang="en-AU" smtClean="0"/>
              <a:t>36</a:t>
            </a:fld>
            <a:endParaRPr lang="en-AU"/>
          </a:p>
        </p:txBody>
      </p:sp>
      <p:sp>
        <p:nvSpPr>
          <p:cNvPr id="6" name="Title 1"/>
          <p:cNvSpPr txBox="1">
            <a:spLocks/>
          </p:cNvSpPr>
          <p:nvPr/>
        </p:nvSpPr>
        <p:spPr>
          <a:xfrm>
            <a:off x="0" y="0"/>
            <a:ext cx="10515600" cy="49708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7. Self-Promotion - Example</a:t>
            </a:r>
            <a:endParaRPr lang="en-AU" dirty="0"/>
          </a:p>
        </p:txBody>
      </p:sp>
    </p:spTree>
    <p:extLst>
      <p:ext uri="{BB962C8B-B14F-4D97-AF65-F5344CB8AC3E}">
        <p14:creationId xmlns:p14="http://schemas.microsoft.com/office/powerpoint/2010/main" val="2174640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E215F3-18C4-422D-90BF-583275410478}" type="slidenum">
              <a:rPr lang="en-AU" smtClean="0"/>
              <a:t>37</a:t>
            </a:fld>
            <a:endParaRPr lang="en-AU"/>
          </a:p>
        </p:txBody>
      </p:sp>
      <p:sp>
        <p:nvSpPr>
          <p:cNvPr id="5" name="Title 1"/>
          <p:cNvSpPr txBox="1">
            <a:spLocks/>
          </p:cNvSpPr>
          <p:nvPr/>
        </p:nvSpPr>
        <p:spPr>
          <a:xfrm>
            <a:off x="937351" y="-575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7. Self-promoting - SWRL</a:t>
            </a:r>
            <a:endParaRPr lang="en-AU" dirty="0"/>
          </a:p>
        </p:txBody>
      </p:sp>
      <p:pic>
        <p:nvPicPr>
          <p:cNvPr id="6" name="Picture 5"/>
          <p:cNvPicPr>
            <a:picLocks noChangeAspect="1"/>
          </p:cNvPicPr>
          <p:nvPr/>
        </p:nvPicPr>
        <p:blipFill>
          <a:blip r:embed="rId2"/>
          <a:stretch>
            <a:fillRect/>
          </a:stretch>
        </p:blipFill>
        <p:spPr>
          <a:xfrm>
            <a:off x="171450" y="2258524"/>
            <a:ext cx="8439150" cy="2828925"/>
          </a:xfrm>
          <a:prstGeom prst="rect">
            <a:avLst/>
          </a:prstGeom>
        </p:spPr>
      </p:pic>
      <p:sp>
        <p:nvSpPr>
          <p:cNvPr id="7" name="TextBox 6"/>
          <p:cNvSpPr txBox="1"/>
          <p:nvPr/>
        </p:nvSpPr>
        <p:spPr>
          <a:xfrm>
            <a:off x="9562641" y="9718"/>
            <a:ext cx="2629359" cy="461665"/>
          </a:xfrm>
          <a:prstGeom prst="rect">
            <a:avLst/>
          </a:prstGeom>
          <a:noFill/>
        </p:spPr>
        <p:txBody>
          <a:bodyPr wrap="square" rtlCol="0">
            <a:spAutoFit/>
          </a:bodyPr>
          <a:lstStyle/>
          <a:p>
            <a:r>
              <a:rPr lang="en-AU" sz="2400" dirty="0" smtClean="0"/>
              <a:t>Auto-detection Part</a:t>
            </a:r>
            <a:endParaRPr lang="en-AU" sz="2400" dirty="0"/>
          </a:p>
        </p:txBody>
      </p:sp>
      <p:pic>
        <p:nvPicPr>
          <p:cNvPr id="8" name="Picture 7"/>
          <p:cNvPicPr>
            <a:picLocks noChangeAspect="1"/>
          </p:cNvPicPr>
          <p:nvPr/>
        </p:nvPicPr>
        <p:blipFill>
          <a:blip r:embed="rId3"/>
          <a:stretch>
            <a:fillRect/>
          </a:stretch>
        </p:blipFill>
        <p:spPr>
          <a:xfrm>
            <a:off x="8022100" y="9718"/>
            <a:ext cx="4143868" cy="4497613"/>
          </a:xfrm>
          <a:prstGeom prst="rect">
            <a:avLst/>
          </a:prstGeom>
        </p:spPr>
      </p:pic>
    </p:spTree>
    <p:extLst>
      <p:ext uri="{BB962C8B-B14F-4D97-AF65-F5344CB8AC3E}">
        <p14:creationId xmlns:p14="http://schemas.microsoft.com/office/powerpoint/2010/main" val="4013583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21678" cy="1325563"/>
          </a:xfrm>
        </p:spPr>
        <p:txBody>
          <a:bodyPr/>
          <a:lstStyle/>
          <a:p>
            <a:r>
              <a:rPr lang="en-AU" dirty="0" smtClean="0"/>
              <a:t>Evaluation (RQ4 : </a:t>
            </a:r>
            <a:r>
              <a:rPr lang="en-AU" sz="2800" dirty="0"/>
              <a:t>Does our tool detect </a:t>
            </a:r>
            <a:r>
              <a:rPr lang="en-AU" sz="2800" dirty="0" smtClean="0"/>
              <a:t>the issues successfully</a:t>
            </a:r>
            <a:r>
              <a:rPr lang="en-AU" sz="2800" dirty="0"/>
              <a:t>?</a:t>
            </a:r>
            <a:r>
              <a:rPr lang="en-AU" dirty="0" smtClean="0"/>
              <a:t>)</a:t>
            </a:r>
            <a:endParaRPr lang="en-AU" dirty="0"/>
          </a:p>
        </p:txBody>
      </p:sp>
      <p:sp>
        <p:nvSpPr>
          <p:cNvPr id="3" name="Content Placeholder 2"/>
          <p:cNvSpPr>
            <a:spLocks noGrp="1"/>
          </p:cNvSpPr>
          <p:nvPr>
            <p:ph idx="1"/>
          </p:nvPr>
        </p:nvSpPr>
        <p:spPr/>
        <p:txBody>
          <a:bodyPr/>
          <a:lstStyle/>
          <a:p>
            <a:endParaRPr lang="en-AU" dirty="0"/>
          </a:p>
        </p:txBody>
      </p:sp>
      <p:sp>
        <p:nvSpPr>
          <p:cNvPr id="4" name="Slide Number Placeholder 3"/>
          <p:cNvSpPr>
            <a:spLocks noGrp="1"/>
          </p:cNvSpPr>
          <p:nvPr>
            <p:ph type="sldNum" sz="quarter" idx="12"/>
          </p:nvPr>
        </p:nvSpPr>
        <p:spPr/>
        <p:txBody>
          <a:bodyPr/>
          <a:lstStyle/>
          <a:p>
            <a:fld id="{28E215F3-18C4-422D-90BF-583275410478}" type="slidenum">
              <a:rPr lang="en-AU" smtClean="0"/>
              <a:t>38</a:t>
            </a:fld>
            <a:endParaRPr lang="en-AU"/>
          </a:p>
        </p:txBody>
      </p:sp>
      <p:pic>
        <p:nvPicPr>
          <p:cNvPr id="5" name="Picture 4"/>
          <p:cNvPicPr>
            <a:picLocks noChangeAspect="1"/>
          </p:cNvPicPr>
          <p:nvPr/>
        </p:nvPicPr>
        <p:blipFill>
          <a:blip r:embed="rId2"/>
          <a:stretch>
            <a:fillRect/>
          </a:stretch>
        </p:blipFill>
        <p:spPr>
          <a:xfrm>
            <a:off x="838200" y="1410312"/>
            <a:ext cx="7419057" cy="4946038"/>
          </a:xfrm>
          <a:prstGeom prst="rect">
            <a:avLst/>
          </a:prstGeom>
        </p:spPr>
      </p:pic>
      <p:sp>
        <p:nvSpPr>
          <p:cNvPr id="6" name="TextBox 5"/>
          <p:cNvSpPr txBox="1"/>
          <p:nvPr/>
        </p:nvSpPr>
        <p:spPr>
          <a:xfrm>
            <a:off x="9189720" y="2299358"/>
            <a:ext cx="2800351" cy="2031325"/>
          </a:xfrm>
          <a:prstGeom prst="rect">
            <a:avLst/>
          </a:prstGeom>
          <a:noFill/>
        </p:spPr>
        <p:txBody>
          <a:bodyPr wrap="square" rtlCol="0">
            <a:spAutoFit/>
          </a:bodyPr>
          <a:lstStyle/>
          <a:p>
            <a:r>
              <a:rPr lang="en-AU" b="1" i="1" dirty="0" smtClean="0"/>
              <a:t>We will get help from student for counter-check.</a:t>
            </a:r>
          </a:p>
          <a:p>
            <a:endParaRPr lang="en-AU" b="1" i="1" dirty="0" smtClean="0"/>
          </a:p>
          <a:p>
            <a:r>
              <a:rPr lang="en-AU" b="1" i="1" dirty="0" smtClean="0"/>
              <a:t>We will get the feedback from stakeholders by commenting at GitHub issues.</a:t>
            </a:r>
            <a:endParaRPr lang="en-AU" b="1" i="1" dirty="0"/>
          </a:p>
        </p:txBody>
      </p:sp>
    </p:spTree>
    <p:extLst>
      <p:ext uri="{BB962C8B-B14F-4D97-AF65-F5344CB8AC3E}">
        <p14:creationId xmlns:p14="http://schemas.microsoft.com/office/powerpoint/2010/main" val="1672694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RQ5 : </a:t>
            </a:r>
            <a:r>
              <a:rPr lang="en-AU" sz="2800" dirty="0" smtClean="0"/>
              <a:t>Does </a:t>
            </a:r>
            <a:r>
              <a:rPr lang="en-AU" sz="2800" dirty="0"/>
              <a:t>the number of </a:t>
            </a:r>
            <a:r>
              <a:rPr lang="en-AU" sz="2800" dirty="0" smtClean="0"/>
              <a:t>issues decrease </a:t>
            </a:r>
            <a:r>
              <a:rPr lang="en-AU" sz="2800" dirty="0"/>
              <a:t>over the years</a:t>
            </a:r>
            <a:r>
              <a:rPr lang="en-AU" sz="2800" dirty="0" smtClean="0"/>
              <a:t>?</a:t>
            </a:r>
            <a:endParaRPr lang="en-AU" sz="2800" dirty="0"/>
          </a:p>
        </p:txBody>
      </p:sp>
      <p:sp>
        <p:nvSpPr>
          <p:cNvPr id="3" name="Content Placeholder 2"/>
          <p:cNvSpPr>
            <a:spLocks noGrp="1"/>
          </p:cNvSpPr>
          <p:nvPr>
            <p:ph idx="1"/>
          </p:nvPr>
        </p:nvSpPr>
        <p:spPr/>
        <p:txBody>
          <a:bodyPr/>
          <a:lstStyle/>
          <a:p>
            <a:r>
              <a:rPr lang="en-AU" dirty="0"/>
              <a:t> – still working</a:t>
            </a:r>
          </a:p>
        </p:txBody>
      </p:sp>
      <p:sp>
        <p:nvSpPr>
          <p:cNvPr id="4" name="Slide Number Placeholder 3"/>
          <p:cNvSpPr>
            <a:spLocks noGrp="1"/>
          </p:cNvSpPr>
          <p:nvPr>
            <p:ph type="sldNum" sz="quarter" idx="12"/>
          </p:nvPr>
        </p:nvSpPr>
        <p:spPr/>
        <p:txBody>
          <a:bodyPr/>
          <a:lstStyle/>
          <a:p>
            <a:fld id="{28E215F3-18C4-422D-90BF-583275410478}" type="slidenum">
              <a:rPr lang="en-AU" smtClean="0"/>
              <a:t>39</a:t>
            </a:fld>
            <a:endParaRPr lang="en-AU"/>
          </a:p>
        </p:txBody>
      </p:sp>
    </p:spTree>
    <p:extLst>
      <p:ext uri="{BB962C8B-B14F-4D97-AF65-F5344CB8AC3E}">
        <p14:creationId xmlns:p14="http://schemas.microsoft.com/office/powerpoint/2010/main" val="2179255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9" y="184165"/>
            <a:ext cx="10515600" cy="585855"/>
          </a:xfrm>
        </p:spPr>
        <p:txBody>
          <a:bodyPr>
            <a:normAutofit fontScale="90000"/>
          </a:bodyPr>
          <a:lstStyle/>
          <a:p>
            <a:r>
              <a:rPr lang="en-AU" dirty="0" smtClean="0"/>
              <a:t>Background – GitHub</a:t>
            </a:r>
            <a:endParaRPr lang="en-AU" dirty="0"/>
          </a:p>
        </p:txBody>
      </p:sp>
      <p:sp>
        <p:nvSpPr>
          <p:cNvPr id="3" name="Content Placeholder 2"/>
          <p:cNvSpPr>
            <a:spLocks noGrp="1"/>
          </p:cNvSpPr>
          <p:nvPr>
            <p:ph idx="1"/>
          </p:nvPr>
        </p:nvSpPr>
        <p:spPr>
          <a:xfrm>
            <a:off x="482066" y="1035551"/>
            <a:ext cx="10515600" cy="1495091"/>
          </a:xfrm>
        </p:spPr>
        <p:txBody>
          <a:bodyPr>
            <a:normAutofit/>
          </a:bodyPr>
          <a:lstStyle/>
          <a:p>
            <a:r>
              <a:rPr lang="en-AU" dirty="0"/>
              <a:t>A code hosting platform for version control and collaboration</a:t>
            </a:r>
            <a:endParaRPr lang="en-AU" sz="2400" dirty="0"/>
          </a:p>
          <a:p>
            <a:r>
              <a:rPr lang="en-AU" dirty="0" smtClean="0"/>
              <a:t>A large number of OSS projects exist </a:t>
            </a:r>
          </a:p>
          <a:p>
            <a:pPr lvl="1"/>
            <a:r>
              <a:rPr lang="en-AU" dirty="0" err="1" smtClean="0"/>
              <a:t>Eg</a:t>
            </a:r>
            <a:r>
              <a:rPr lang="en-AU" dirty="0" smtClean="0"/>
              <a:t>; GitHub lists over 190 million repositories</a:t>
            </a:r>
            <a:endParaRPr lang="en-AU" dirty="0"/>
          </a:p>
        </p:txBody>
      </p:sp>
      <p:sp>
        <p:nvSpPr>
          <p:cNvPr id="4" name="Content Placeholder 2"/>
          <p:cNvSpPr txBox="1">
            <a:spLocks/>
          </p:cNvSpPr>
          <p:nvPr/>
        </p:nvSpPr>
        <p:spPr>
          <a:xfrm>
            <a:off x="482066" y="4158114"/>
            <a:ext cx="10871734" cy="229637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smtClean="0"/>
              <a:t>With the massive growth in open-source software development, ethics is a concern for all stakeholders. </a:t>
            </a:r>
          </a:p>
          <a:p>
            <a:pPr lvl="1"/>
            <a:r>
              <a:rPr lang="en-AU" b="1" u="sng" dirty="0" smtClean="0"/>
              <a:t>Cause</a:t>
            </a:r>
            <a:r>
              <a:rPr lang="en-AU" dirty="0" smtClean="0"/>
              <a:t>: The lack of awareness from proper ethical-related scenarios and stories. [3][4]</a:t>
            </a:r>
          </a:p>
          <a:p>
            <a:pPr lvl="1"/>
            <a:r>
              <a:rPr lang="en-AU" b="1" u="sng" dirty="0" smtClean="0"/>
              <a:t>Effect</a:t>
            </a:r>
            <a:r>
              <a:rPr lang="en-AU" dirty="0" smtClean="0"/>
              <a:t>: Unethical approaches by contributors towards the projects might lead to the loss of their trust, and unethical development might result in loss of funding, reputation, or other resources.</a:t>
            </a:r>
          </a:p>
          <a:p>
            <a:pPr lvl="1"/>
            <a:endParaRPr lang="en-AU" dirty="0" smtClean="0"/>
          </a:p>
          <a:p>
            <a:endParaRPr lang="en-AU" dirty="0"/>
          </a:p>
        </p:txBody>
      </p:sp>
      <p:sp>
        <p:nvSpPr>
          <p:cNvPr id="5" name="Title 1"/>
          <p:cNvSpPr txBox="1">
            <a:spLocks/>
          </p:cNvSpPr>
          <p:nvPr/>
        </p:nvSpPr>
        <p:spPr>
          <a:xfrm>
            <a:off x="0" y="3272271"/>
            <a:ext cx="10515600" cy="58585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Problem</a:t>
            </a:r>
            <a:endParaRPr lang="en-AU" dirty="0"/>
          </a:p>
        </p:txBody>
      </p:sp>
      <p:sp>
        <p:nvSpPr>
          <p:cNvPr id="6" name="Slide Number Placeholder 5"/>
          <p:cNvSpPr>
            <a:spLocks noGrp="1"/>
          </p:cNvSpPr>
          <p:nvPr>
            <p:ph type="sldNum" sz="quarter" idx="12"/>
          </p:nvPr>
        </p:nvSpPr>
        <p:spPr/>
        <p:txBody>
          <a:bodyPr/>
          <a:lstStyle/>
          <a:p>
            <a:fld id="{28E215F3-18C4-422D-90BF-583275410478}" type="slidenum">
              <a:rPr lang="en-AU" smtClean="0"/>
              <a:t>4</a:t>
            </a:fld>
            <a:endParaRPr lang="en-AU"/>
          </a:p>
        </p:txBody>
      </p:sp>
    </p:spTree>
    <p:extLst>
      <p:ext uri="{BB962C8B-B14F-4D97-AF65-F5344CB8AC3E}">
        <p14:creationId xmlns:p14="http://schemas.microsoft.com/office/powerpoint/2010/main" val="2529847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a:t>
            </a:r>
            <a:endParaRPr lang="en-AU" dirty="0"/>
          </a:p>
        </p:txBody>
      </p:sp>
      <p:sp>
        <p:nvSpPr>
          <p:cNvPr id="3" name="Content Placeholder 2"/>
          <p:cNvSpPr>
            <a:spLocks noGrp="1"/>
          </p:cNvSpPr>
          <p:nvPr>
            <p:ph idx="1"/>
          </p:nvPr>
        </p:nvSpPr>
        <p:spPr/>
        <p:txBody>
          <a:bodyPr/>
          <a:lstStyle/>
          <a:p>
            <a:r>
              <a:rPr lang="en-AU" dirty="0" smtClean="0"/>
              <a:t>First auto-detection approach for unethical issues in OSS projects</a:t>
            </a:r>
          </a:p>
          <a:p>
            <a:r>
              <a:rPr lang="en-AU" dirty="0" smtClean="0"/>
              <a:t>A taxonomy</a:t>
            </a:r>
          </a:p>
          <a:p>
            <a:r>
              <a:rPr lang="en-AU" dirty="0" smtClean="0"/>
              <a:t>Evaluation : ?</a:t>
            </a:r>
            <a:endParaRPr lang="en-AU" dirty="0"/>
          </a:p>
        </p:txBody>
      </p:sp>
      <p:sp>
        <p:nvSpPr>
          <p:cNvPr id="4" name="Slide Number Placeholder 3"/>
          <p:cNvSpPr>
            <a:spLocks noGrp="1"/>
          </p:cNvSpPr>
          <p:nvPr>
            <p:ph type="sldNum" sz="quarter" idx="12"/>
          </p:nvPr>
        </p:nvSpPr>
        <p:spPr/>
        <p:txBody>
          <a:bodyPr/>
          <a:lstStyle/>
          <a:p>
            <a:fld id="{28E215F3-18C4-422D-90BF-583275410478}" type="slidenum">
              <a:rPr lang="en-AU" smtClean="0"/>
              <a:t>40</a:t>
            </a:fld>
            <a:endParaRPr lang="en-AU"/>
          </a:p>
        </p:txBody>
      </p:sp>
    </p:spTree>
    <p:extLst>
      <p:ext uri="{BB962C8B-B14F-4D97-AF65-F5344CB8AC3E}">
        <p14:creationId xmlns:p14="http://schemas.microsoft.com/office/powerpoint/2010/main" val="1809895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a:t>
            </a:r>
            <a:endParaRPr lang="en-AU" dirty="0"/>
          </a:p>
        </p:txBody>
      </p:sp>
      <p:sp>
        <p:nvSpPr>
          <p:cNvPr id="3" name="Content Placeholder 2"/>
          <p:cNvSpPr>
            <a:spLocks noGrp="1"/>
          </p:cNvSpPr>
          <p:nvPr>
            <p:ph idx="1"/>
          </p:nvPr>
        </p:nvSpPr>
        <p:spPr/>
        <p:txBody>
          <a:bodyPr>
            <a:normAutofit fontScale="40000" lnSpcReduction="20000"/>
          </a:bodyPr>
          <a:lstStyle/>
          <a:p>
            <a:pPr marL="0" indent="0">
              <a:buNone/>
            </a:pPr>
            <a:r>
              <a:rPr lang="en-AU" dirty="0" smtClean="0"/>
              <a:t>[1] </a:t>
            </a:r>
            <a:r>
              <a:rPr lang="en-AU" dirty="0" err="1"/>
              <a:t>Looi</a:t>
            </a:r>
            <a:r>
              <a:rPr lang="en-AU" dirty="0"/>
              <a:t> </a:t>
            </a:r>
            <a:r>
              <a:rPr lang="en-AU" dirty="0" err="1"/>
              <a:t>Theam</a:t>
            </a:r>
            <a:r>
              <a:rPr lang="en-AU" dirty="0"/>
              <a:t> Choy. 2014. The strengths and weaknesses of research methodology: Comparison and complimentary between qualitative and quantitative approaches. IOSR Journal </a:t>
            </a:r>
            <a:r>
              <a:rPr lang="en-AU" dirty="0" err="1"/>
              <a:t>ofHumanities</a:t>
            </a:r>
            <a:r>
              <a:rPr lang="en-AU" dirty="0"/>
              <a:t> and Social Science 19, 4 (2014), 99–104</a:t>
            </a:r>
            <a:r>
              <a:rPr lang="en-AU" dirty="0" smtClean="0"/>
              <a:t>.</a:t>
            </a:r>
          </a:p>
          <a:p>
            <a:pPr marL="0" indent="0">
              <a:buNone/>
            </a:pPr>
            <a:r>
              <a:rPr lang="en-AU" dirty="0" smtClean="0"/>
              <a:t>[2] David </a:t>
            </a:r>
            <a:r>
              <a:rPr lang="en-AU" dirty="0" err="1"/>
              <a:t>Kocsis</a:t>
            </a:r>
            <a:r>
              <a:rPr lang="en-AU" dirty="0"/>
              <a:t> and </a:t>
            </a:r>
            <a:r>
              <a:rPr lang="en-AU" dirty="0" err="1"/>
              <a:t>Gert</a:t>
            </a:r>
            <a:r>
              <a:rPr lang="en-AU" dirty="0"/>
              <a:t>-Jan de </a:t>
            </a:r>
            <a:r>
              <a:rPr lang="en-AU" dirty="0" err="1"/>
              <a:t>Vreede</a:t>
            </a:r>
            <a:r>
              <a:rPr lang="en-AU" dirty="0"/>
              <a:t>. 2016. Towards a taxonomy of </a:t>
            </a:r>
            <a:r>
              <a:rPr lang="en-AU" dirty="0" smtClean="0"/>
              <a:t>ethical considerations </a:t>
            </a:r>
            <a:r>
              <a:rPr lang="en-AU" dirty="0"/>
              <a:t>in crowdsourcing. (2016</a:t>
            </a:r>
            <a:r>
              <a:rPr lang="en-AU" dirty="0" smtClean="0"/>
              <a:t>).</a:t>
            </a:r>
          </a:p>
          <a:p>
            <a:pPr marL="0" indent="0">
              <a:buNone/>
            </a:pPr>
            <a:r>
              <a:rPr lang="en-AU" dirty="0" smtClean="0"/>
              <a:t>[3] </a:t>
            </a:r>
            <a:r>
              <a:rPr lang="en-AU" dirty="0"/>
              <a:t>Andrew McNamara, Justin Smith, and Emerson Murphy-Hill. [</a:t>
            </a:r>
            <a:r>
              <a:rPr lang="en-AU" dirty="0" err="1"/>
              <a:t>n.d.</a:t>
            </a:r>
            <a:r>
              <a:rPr lang="en-AU" dirty="0"/>
              <a:t>]. Does </a:t>
            </a:r>
            <a:r>
              <a:rPr lang="en-AU" dirty="0" smtClean="0"/>
              <a:t>ACM’s code </a:t>
            </a:r>
            <a:r>
              <a:rPr lang="en-AU" dirty="0"/>
              <a:t>of ethics change ethical decision making in software development?. </a:t>
            </a:r>
            <a:r>
              <a:rPr lang="en-AU" dirty="0" smtClean="0"/>
              <a:t>In Proceedings </a:t>
            </a:r>
            <a:r>
              <a:rPr lang="en-AU" dirty="0"/>
              <a:t>of the 2018 26th ACM joint meeting on </a:t>
            </a:r>
            <a:r>
              <a:rPr lang="en-AU" dirty="0" err="1"/>
              <a:t>european</a:t>
            </a:r>
            <a:r>
              <a:rPr lang="en-AU" dirty="0"/>
              <a:t> software engineering conference and symposium on the foundations of software engineering. </a:t>
            </a:r>
            <a:r>
              <a:rPr lang="en-AU" dirty="0" smtClean="0"/>
              <a:t>729–733</a:t>
            </a:r>
          </a:p>
          <a:p>
            <a:pPr marL="0" indent="0">
              <a:buNone/>
            </a:pPr>
            <a:r>
              <a:rPr lang="en-AU" dirty="0" smtClean="0"/>
              <a:t>[4] </a:t>
            </a:r>
            <a:r>
              <a:rPr lang="en-AU" dirty="0"/>
              <a:t>2012. , The Menlo Report: Ethical Principles Guiding Information and </a:t>
            </a:r>
            <a:r>
              <a:rPr lang="en-AU" dirty="0" smtClean="0"/>
              <a:t>Communication </a:t>
            </a:r>
            <a:r>
              <a:rPr lang="en-AU" dirty="0"/>
              <a:t>Technology Research pages. https://www.dhs.gov/sites/default/files/</a:t>
            </a:r>
          </a:p>
          <a:p>
            <a:pPr marL="0" indent="0">
              <a:buNone/>
            </a:pPr>
            <a:r>
              <a:rPr lang="en-AU" dirty="0" smtClean="0"/>
              <a:t>publications/CSDMenloPrinciplesCORE-20120803_1.pdf</a:t>
            </a:r>
          </a:p>
          <a:p>
            <a:pPr marL="0" indent="0">
              <a:buNone/>
            </a:pPr>
            <a:r>
              <a:rPr lang="en-AU" dirty="0"/>
              <a:t>[5]Nicolas E Gold and Jens </a:t>
            </a:r>
            <a:r>
              <a:rPr lang="en-AU" dirty="0" err="1"/>
              <a:t>Krinke</a:t>
            </a:r>
            <a:r>
              <a:rPr lang="en-AU" dirty="0"/>
              <a:t>. [</a:t>
            </a:r>
            <a:r>
              <a:rPr lang="en-AU" dirty="0" err="1"/>
              <a:t>n.d.</a:t>
            </a:r>
            <a:r>
              <a:rPr lang="en-AU" dirty="0"/>
              <a:t>]. Ethical Mining: A Case Study on </a:t>
            </a:r>
            <a:r>
              <a:rPr lang="en-AU" dirty="0" smtClean="0"/>
              <a:t>MSR Mining </a:t>
            </a:r>
            <a:r>
              <a:rPr lang="en-AU" dirty="0"/>
              <a:t>Challenges. In Proceedings of the 17th International Conference on Mining Software Repositories. 265–276.</a:t>
            </a:r>
          </a:p>
          <a:p>
            <a:pPr marL="0" indent="0">
              <a:buNone/>
            </a:pPr>
            <a:r>
              <a:rPr lang="en-AU" dirty="0"/>
              <a:t>[6] </a:t>
            </a:r>
            <a:r>
              <a:rPr lang="en-AU" dirty="0" err="1"/>
              <a:t>Yuhao</a:t>
            </a:r>
            <a:r>
              <a:rPr lang="en-AU" dirty="0"/>
              <a:t> Wu, Yuki </a:t>
            </a:r>
            <a:r>
              <a:rPr lang="en-AU" dirty="0" err="1"/>
              <a:t>Manabe</a:t>
            </a:r>
            <a:r>
              <a:rPr lang="en-AU" dirty="0"/>
              <a:t>, Tetsuya Kanda, Daniel M German, and </a:t>
            </a:r>
            <a:r>
              <a:rPr lang="en-AU" dirty="0" err="1"/>
              <a:t>Katsuro</a:t>
            </a:r>
            <a:r>
              <a:rPr lang="en-AU" dirty="0"/>
              <a:t> Inoue</a:t>
            </a:r>
            <a:r>
              <a:rPr lang="en-AU" dirty="0" smtClean="0"/>
              <a:t>. [</a:t>
            </a:r>
            <a:r>
              <a:rPr lang="en-AU" dirty="0" err="1"/>
              <a:t>n.d.</a:t>
            </a:r>
            <a:r>
              <a:rPr lang="en-AU" dirty="0"/>
              <a:t>]. A method to detect license inconsistencies in large-scale open </a:t>
            </a:r>
            <a:r>
              <a:rPr lang="en-AU" dirty="0" err="1"/>
              <a:t>sourcprojects</a:t>
            </a:r>
            <a:r>
              <a:rPr lang="en-AU" dirty="0"/>
              <a:t>. In 2015 IEEE/ACM 12th Working Conference on Mining Software Repositories. IEEE, 324–333</a:t>
            </a:r>
          </a:p>
          <a:p>
            <a:pPr marL="0" indent="0">
              <a:buNone/>
            </a:pPr>
            <a:r>
              <a:rPr lang="en-AU" dirty="0"/>
              <a:t>[7]Christopher Vendome, Mario Linares-</a:t>
            </a:r>
            <a:r>
              <a:rPr lang="en-AU" dirty="0" err="1"/>
              <a:t>Vásquez</a:t>
            </a:r>
            <a:r>
              <a:rPr lang="en-AU" dirty="0"/>
              <a:t>, Gabriele </a:t>
            </a:r>
            <a:r>
              <a:rPr lang="en-AU" dirty="0" err="1"/>
              <a:t>Bavota</a:t>
            </a:r>
            <a:r>
              <a:rPr lang="en-AU" dirty="0"/>
              <a:t>, </a:t>
            </a:r>
            <a:r>
              <a:rPr lang="en-AU" dirty="0" smtClean="0"/>
              <a:t>Massimiliano Di </a:t>
            </a:r>
            <a:r>
              <a:rPr lang="en-AU" dirty="0" err="1"/>
              <a:t>Penta</a:t>
            </a:r>
            <a:r>
              <a:rPr lang="en-AU" dirty="0"/>
              <a:t>, Daniel German, and Denys </a:t>
            </a:r>
            <a:r>
              <a:rPr lang="en-AU" dirty="0" err="1"/>
              <a:t>Poshyvanyk</a:t>
            </a:r>
            <a:r>
              <a:rPr lang="en-AU" dirty="0"/>
              <a:t>. [</a:t>
            </a:r>
            <a:r>
              <a:rPr lang="en-AU" dirty="0" err="1"/>
              <a:t>n.d.</a:t>
            </a:r>
            <a:r>
              <a:rPr lang="en-AU" dirty="0"/>
              <a:t>]. License usage </a:t>
            </a:r>
            <a:r>
              <a:rPr lang="en-AU" dirty="0" smtClean="0"/>
              <a:t>and changes</a:t>
            </a:r>
            <a:r>
              <a:rPr lang="en-AU" dirty="0"/>
              <a:t>: a large-scale study of java projects on </a:t>
            </a:r>
            <a:r>
              <a:rPr lang="en-AU" dirty="0" err="1"/>
              <a:t>github</a:t>
            </a:r>
            <a:r>
              <a:rPr lang="en-AU" dirty="0"/>
              <a:t>. In 2015 IEEE 23rd International Conference on Program Comprehension. IEEE, 218–228.</a:t>
            </a:r>
          </a:p>
          <a:p>
            <a:pPr marL="0" indent="0">
              <a:buNone/>
            </a:pPr>
            <a:r>
              <a:rPr lang="en-AU" dirty="0"/>
              <a:t>[8] Christopher %J 4th Research Room FOSDEM: </a:t>
            </a:r>
            <a:r>
              <a:rPr lang="en-AU" dirty="0" err="1"/>
              <a:t>Libre</a:t>
            </a:r>
            <a:r>
              <a:rPr lang="en-AU" dirty="0"/>
              <a:t> software communities </a:t>
            </a:r>
            <a:r>
              <a:rPr lang="en-AU" dirty="0" smtClean="0"/>
              <a:t>meet research </a:t>
            </a:r>
            <a:r>
              <a:rPr lang="en-AU" dirty="0"/>
              <a:t>community </a:t>
            </a:r>
            <a:r>
              <a:rPr lang="en-AU" dirty="0" err="1"/>
              <a:t>Oezbek</a:t>
            </a:r>
            <a:r>
              <a:rPr lang="en-AU" dirty="0"/>
              <a:t>. 2008. Research ethics for studying Open </a:t>
            </a:r>
            <a:r>
              <a:rPr lang="en-AU" dirty="0" smtClean="0"/>
              <a:t>Source projects</a:t>
            </a:r>
            <a:r>
              <a:rPr lang="en-AU" dirty="0"/>
              <a:t>. (2008</a:t>
            </a:r>
            <a:r>
              <a:rPr lang="en-AU" dirty="0" smtClean="0"/>
              <a:t>).</a:t>
            </a:r>
          </a:p>
          <a:p>
            <a:pPr marL="0" indent="0">
              <a:buNone/>
            </a:pPr>
            <a:r>
              <a:rPr lang="en-AU" dirty="0"/>
              <a:t>[9]Christopher Bogart, Christian </a:t>
            </a:r>
            <a:r>
              <a:rPr lang="en-AU" dirty="0" err="1"/>
              <a:t>Kästner</a:t>
            </a:r>
            <a:r>
              <a:rPr lang="en-AU" dirty="0"/>
              <a:t>, James </a:t>
            </a:r>
            <a:r>
              <a:rPr lang="en-AU" dirty="0" err="1"/>
              <a:t>Herbsleb</a:t>
            </a:r>
            <a:r>
              <a:rPr lang="en-AU" dirty="0"/>
              <a:t>, and </a:t>
            </a:r>
            <a:r>
              <a:rPr lang="en-AU" dirty="0" err="1"/>
              <a:t>Ferdian</a:t>
            </a:r>
            <a:r>
              <a:rPr lang="en-AU" dirty="0"/>
              <a:t> </a:t>
            </a:r>
            <a:r>
              <a:rPr lang="en-AU" dirty="0" err="1"/>
              <a:t>Thung</a:t>
            </a:r>
            <a:r>
              <a:rPr lang="en-AU" dirty="0" smtClean="0"/>
              <a:t>. 2016</a:t>
            </a:r>
            <a:r>
              <a:rPr lang="en-AU" dirty="0"/>
              <a:t>. How to break an API: cost negotiation and community values in </a:t>
            </a:r>
            <a:r>
              <a:rPr lang="en-AU" dirty="0" smtClean="0"/>
              <a:t>three software </a:t>
            </a:r>
            <a:r>
              <a:rPr lang="en-AU" dirty="0"/>
              <a:t>ecosystems. In Proceedings of the 2016 24th ACM SIGSOFT </a:t>
            </a:r>
            <a:r>
              <a:rPr lang="en-AU" dirty="0" smtClean="0"/>
              <a:t>International Symposium </a:t>
            </a:r>
            <a:r>
              <a:rPr lang="en-AU" dirty="0"/>
              <a:t>on Foundations of Software Engineering. 109–120</a:t>
            </a:r>
            <a:r>
              <a:rPr lang="en-AU" dirty="0" smtClean="0"/>
              <a:t>.</a:t>
            </a:r>
          </a:p>
          <a:p>
            <a:pPr marL="0" indent="0">
              <a:buNone/>
            </a:pPr>
            <a:r>
              <a:rPr lang="en-AU" dirty="0"/>
              <a:t>[10] Mark A </a:t>
            </a:r>
            <a:r>
              <a:rPr lang="en-AU" dirty="0" err="1"/>
              <a:t>Musen</a:t>
            </a:r>
            <a:r>
              <a:rPr lang="en-AU" dirty="0"/>
              <a:t>. 2015. The protégé project: a look back and a look forward. AI matters 1, 4 (2015), 4–12</a:t>
            </a:r>
            <a:r>
              <a:rPr lang="en-AU" dirty="0" smtClean="0"/>
              <a:t>.</a:t>
            </a:r>
            <a:endParaRPr lang="en-AU" dirty="0"/>
          </a:p>
          <a:p>
            <a:pPr marL="0" indent="0">
              <a:buNone/>
            </a:pPr>
            <a:r>
              <a:rPr lang="en-AU" dirty="0"/>
              <a:t>[11] Natalya F </a:t>
            </a:r>
            <a:r>
              <a:rPr lang="en-AU" dirty="0" err="1"/>
              <a:t>Noy</a:t>
            </a:r>
            <a:r>
              <a:rPr lang="en-AU" dirty="0"/>
              <a:t>, Deborah L McGuinness, et al. 2001. Ontology development 101: A guide to creating your first ontology.</a:t>
            </a:r>
          </a:p>
        </p:txBody>
      </p:sp>
      <p:sp>
        <p:nvSpPr>
          <p:cNvPr id="4" name="Slide Number Placeholder 3"/>
          <p:cNvSpPr>
            <a:spLocks noGrp="1"/>
          </p:cNvSpPr>
          <p:nvPr>
            <p:ph type="sldNum" sz="quarter" idx="12"/>
          </p:nvPr>
        </p:nvSpPr>
        <p:spPr/>
        <p:txBody>
          <a:bodyPr/>
          <a:lstStyle/>
          <a:p>
            <a:fld id="{28E215F3-18C4-422D-90BF-583275410478}" type="slidenum">
              <a:rPr lang="en-AU" smtClean="0"/>
              <a:t>41</a:t>
            </a:fld>
            <a:endParaRPr lang="en-AU"/>
          </a:p>
        </p:txBody>
      </p:sp>
    </p:spTree>
    <p:extLst>
      <p:ext uri="{BB962C8B-B14F-4D97-AF65-F5344CB8AC3E}">
        <p14:creationId xmlns:p14="http://schemas.microsoft.com/office/powerpoint/2010/main" val="538743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Existing works</a:t>
            </a:r>
            <a:endParaRPr lang="en-AU" dirty="0"/>
          </a:p>
        </p:txBody>
      </p:sp>
      <p:sp>
        <p:nvSpPr>
          <p:cNvPr id="3" name="Content Placeholder 2"/>
          <p:cNvSpPr>
            <a:spLocks noGrp="1"/>
          </p:cNvSpPr>
          <p:nvPr>
            <p:ph idx="1"/>
          </p:nvPr>
        </p:nvSpPr>
        <p:spPr>
          <a:xfrm>
            <a:off x="838200" y="1496291"/>
            <a:ext cx="10515600" cy="3715789"/>
          </a:xfrm>
        </p:spPr>
        <p:txBody>
          <a:bodyPr>
            <a:normAutofit fontScale="92500" lnSpcReduction="20000"/>
          </a:bodyPr>
          <a:lstStyle/>
          <a:p>
            <a:r>
              <a:rPr lang="en-AU" dirty="0" smtClean="0"/>
              <a:t>[5] addressed the ethics issues when </a:t>
            </a:r>
            <a:r>
              <a:rPr lang="en-AU" u="sng" dirty="0" smtClean="0"/>
              <a:t>mining open-source software </a:t>
            </a:r>
            <a:r>
              <a:rPr lang="en-AU" dirty="0" smtClean="0"/>
              <a:t>repositories by highlighting human subjects because </a:t>
            </a:r>
            <a:r>
              <a:rPr lang="en-AU" u="sng" dirty="0" smtClean="0"/>
              <a:t>personal information or identifiers</a:t>
            </a:r>
            <a:r>
              <a:rPr lang="en-AU" dirty="0" smtClean="0"/>
              <a:t> can be mapped to individuals. </a:t>
            </a:r>
          </a:p>
          <a:p>
            <a:r>
              <a:rPr lang="en-AU" dirty="0" smtClean="0"/>
              <a:t>[6] investigated </a:t>
            </a:r>
            <a:r>
              <a:rPr lang="en-AU" u="sng" dirty="0" smtClean="0"/>
              <a:t>license inconsistencies </a:t>
            </a:r>
            <a:r>
              <a:rPr lang="en-AU" dirty="0" smtClean="0"/>
              <a:t>between </a:t>
            </a:r>
            <a:r>
              <a:rPr lang="en-AU" u="sng" dirty="0" smtClean="0"/>
              <a:t>cloned files in OSS projects</a:t>
            </a:r>
          </a:p>
          <a:p>
            <a:r>
              <a:rPr lang="en-AU" dirty="0" smtClean="0"/>
              <a:t>[7] conducted an empirical study of Java applications and observed that </a:t>
            </a:r>
            <a:r>
              <a:rPr lang="en-AU" u="sng" dirty="0" smtClean="0"/>
              <a:t>changing licenses </a:t>
            </a:r>
            <a:r>
              <a:rPr lang="en-AU" dirty="0" smtClean="0"/>
              <a:t>is a common event and a lack of traceability between why and when the license of a system changes. </a:t>
            </a:r>
          </a:p>
          <a:p>
            <a:r>
              <a:rPr lang="en-AU" dirty="0" smtClean="0"/>
              <a:t>[8] proposed to open a discussion about the implications of the interest, whether the free and open source communities acknowledge being under “</a:t>
            </a:r>
            <a:r>
              <a:rPr lang="en-AU" u="sng" dirty="0" smtClean="0"/>
              <a:t>surveillance</a:t>
            </a:r>
            <a:r>
              <a:rPr lang="en-AU" dirty="0" smtClean="0"/>
              <a:t>” and how to deal with the ethical obstacles related to the human subject research.</a:t>
            </a:r>
            <a:endParaRPr lang="en-AU" dirty="0"/>
          </a:p>
        </p:txBody>
      </p:sp>
      <p:sp>
        <p:nvSpPr>
          <p:cNvPr id="4" name="Content Placeholder 2"/>
          <p:cNvSpPr txBox="1">
            <a:spLocks/>
          </p:cNvSpPr>
          <p:nvPr/>
        </p:nvSpPr>
        <p:spPr>
          <a:xfrm>
            <a:off x="366563" y="5328925"/>
            <a:ext cx="11116376" cy="14183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b="1" i="1" dirty="0" smtClean="0">
                <a:solidFill>
                  <a:srgbClr val="0070C0"/>
                </a:solidFill>
              </a:rPr>
              <a:t>However, </a:t>
            </a:r>
          </a:p>
          <a:p>
            <a:r>
              <a:rPr lang="en-AU" sz="2400" b="1" i="1" dirty="0" smtClean="0">
                <a:solidFill>
                  <a:srgbClr val="0070C0"/>
                </a:solidFill>
              </a:rPr>
              <a:t>no taxonomy of the different unethical practice/ scenarios in OSS projects. </a:t>
            </a:r>
          </a:p>
          <a:p>
            <a:r>
              <a:rPr lang="en-AU" sz="2400" b="1" i="1" u="sng" dirty="0">
                <a:solidFill>
                  <a:srgbClr val="0070C0"/>
                </a:solidFill>
              </a:rPr>
              <a:t>n</a:t>
            </a:r>
            <a:r>
              <a:rPr lang="en-AU" sz="2400" b="1" i="1" u="sng" dirty="0" smtClean="0">
                <a:solidFill>
                  <a:srgbClr val="0070C0"/>
                </a:solidFill>
              </a:rPr>
              <a:t>o automated detection tool</a:t>
            </a:r>
            <a:r>
              <a:rPr lang="en-AU" sz="2400" b="1" i="1" dirty="0" smtClean="0">
                <a:solidFill>
                  <a:srgbClr val="0070C0"/>
                </a:solidFill>
              </a:rPr>
              <a:t> for unethical issues.</a:t>
            </a:r>
            <a:endParaRPr lang="en-AU" sz="2400" b="1" i="1" dirty="0">
              <a:solidFill>
                <a:srgbClr val="0070C0"/>
              </a:solidFill>
            </a:endParaRPr>
          </a:p>
        </p:txBody>
      </p:sp>
      <p:sp>
        <p:nvSpPr>
          <p:cNvPr id="5" name="Slide Number Placeholder 4"/>
          <p:cNvSpPr>
            <a:spLocks noGrp="1"/>
          </p:cNvSpPr>
          <p:nvPr>
            <p:ph type="sldNum" sz="quarter" idx="12"/>
          </p:nvPr>
        </p:nvSpPr>
        <p:spPr/>
        <p:txBody>
          <a:bodyPr/>
          <a:lstStyle/>
          <a:p>
            <a:fld id="{28E215F3-18C4-422D-90BF-583275410478}" type="slidenum">
              <a:rPr lang="en-AU" smtClean="0"/>
              <a:t>5</a:t>
            </a:fld>
            <a:endParaRPr lang="en-AU"/>
          </a:p>
        </p:txBody>
      </p:sp>
    </p:spTree>
    <p:extLst>
      <p:ext uri="{BB962C8B-B14F-4D97-AF65-F5344CB8AC3E}">
        <p14:creationId xmlns:p14="http://schemas.microsoft.com/office/powerpoint/2010/main" val="907065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proposed solution</a:t>
            </a:r>
            <a:endParaRPr lang="en-AU" dirty="0"/>
          </a:p>
        </p:txBody>
      </p:sp>
      <p:sp>
        <p:nvSpPr>
          <p:cNvPr id="3" name="Content Placeholder 2"/>
          <p:cNvSpPr>
            <a:spLocks noGrp="1"/>
          </p:cNvSpPr>
          <p:nvPr>
            <p:ph idx="1"/>
          </p:nvPr>
        </p:nvSpPr>
        <p:spPr/>
        <p:txBody>
          <a:bodyPr/>
          <a:lstStyle/>
          <a:p>
            <a:r>
              <a:rPr lang="en-AU" dirty="0" smtClean="0"/>
              <a:t>Empirical study on Unethical issues in GitHub OSS projects</a:t>
            </a:r>
          </a:p>
          <a:p>
            <a:pPr lvl="1"/>
            <a:r>
              <a:rPr lang="en-AU" dirty="0" smtClean="0"/>
              <a:t>To provide a taxonomy of different unethical issues with scenarios/stories</a:t>
            </a:r>
          </a:p>
          <a:p>
            <a:r>
              <a:rPr lang="en-AU" dirty="0" smtClean="0"/>
              <a:t>An automated tool </a:t>
            </a:r>
            <a:r>
              <a:rPr lang="en-AU" dirty="0"/>
              <a:t>- </a:t>
            </a:r>
            <a:r>
              <a:rPr lang="en-AU" b="1" u="sng" dirty="0"/>
              <a:t>E</a:t>
            </a:r>
            <a:r>
              <a:rPr lang="en-AU" dirty="0"/>
              <a:t>thic detec</a:t>
            </a:r>
            <a:r>
              <a:rPr lang="en-AU" b="1" u="sng" dirty="0"/>
              <a:t>tor</a:t>
            </a:r>
            <a:r>
              <a:rPr lang="en-AU" dirty="0"/>
              <a:t> (</a:t>
            </a:r>
            <a:r>
              <a:rPr lang="en-AU" dirty="0" err="1"/>
              <a:t>Etor</a:t>
            </a:r>
            <a:r>
              <a:rPr lang="en-AU" dirty="0"/>
              <a:t>)</a:t>
            </a:r>
            <a:endParaRPr lang="en-AU" dirty="0" smtClean="0"/>
          </a:p>
          <a:p>
            <a:pPr lvl="1"/>
            <a:r>
              <a:rPr lang="en-AU" dirty="0" smtClean="0"/>
              <a:t>To detect the unethical issues</a:t>
            </a:r>
            <a:endParaRPr lang="en-AU" dirty="0"/>
          </a:p>
        </p:txBody>
      </p:sp>
      <p:sp>
        <p:nvSpPr>
          <p:cNvPr id="4" name="Slide Number Placeholder 3"/>
          <p:cNvSpPr>
            <a:spLocks noGrp="1"/>
          </p:cNvSpPr>
          <p:nvPr>
            <p:ph type="sldNum" sz="quarter" idx="12"/>
          </p:nvPr>
        </p:nvSpPr>
        <p:spPr/>
        <p:txBody>
          <a:bodyPr/>
          <a:lstStyle/>
          <a:p>
            <a:fld id="{28E215F3-18C4-422D-90BF-583275410478}" type="slidenum">
              <a:rPr lang="en-AU" smtClean="0"/>
              <a:t>6</a:t>
            </a:fld>
            <a:endParaRPr lang="en-AU"/>
          </a:p>
        </p:txBody>
      </p:sp>
    </p:spTree>
    <p:extLst>
      <p:ext uri="{BB962C8B-B14F-4D97-AF65-F5344CB8AC3E}">
        <p14:creationId xmlns:p14="http://schemas.microsoft.com/office/powerpoint/2010/main" val="4170107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9532"/>
          </a:xfrm>
        </p:spPr>
        <p:txBody>
          <a:bodyPr/>
          <a:lstStyle/>
          <a:p>
            <a:r>
              <a:rPr lang="en-AU" dirty="0" smtClean="0"/>
              <a:t>Methodology</a:t>
            </a:r>
            <a:endParaRPr lang="en-AU" dirty="0"/>
          </a:p>
        </p:txBody>
      </p:sp>
      <p:sp>
        <p:nvSpPr>
          <p:cNvPr id="3" name="Content Placeholder 2"/>
          <p:cNvSpPr>
            <a:spLocks noGrp="1"/>
          </p:cNvSpPr>
          <p:nvPr>
            <p:ph idx="1"/>
          </p:nvPr>
        </p:nvSpPr>
        <p:spPr>
          <a:xfrm>
            <a:off x="704214" y="849181"/>
            <a:ext cx="10515600" cy="715444"/>
          </a:xfrm>
        </p:spPr>
        <p:txBody>
          <a:bodyPr/>
          <a:lstStyle/>
          <a:p>
            <a:r>
              <a:rPr lang="en-AU" dirty="0"/>
              <a:t>Exploratory mixed − methods research </a:t>
            </a:r>
            <a:r>
              <a:rPr lang="en-AU" dirty="0" smtClean="0"/>
              <a:t>design [1]</a:t>
            </a:r>
            <a:endParaRPr lang="en-AU" dirty="0"/>
          </a:p>
          <a:p>
            <a:pPr marL="0" indent="0">
              <a:buNone/>
            </a:pPr>
            <a:endParaRPr lang="en-AU" dirty="0"/>
          </a:p>
        </p:txBody>
      </p:sp>
      <p:sp>
        <p:nvSpPr>
          <p:cNvPr id="4" name="Slide Number Placeholder 3"/>
          <p:cNvSpPr>
            <a:spLocks noGrp="1"/>
          </p:cNvSpPr>
          <p:nvPr>
            <p:ph type="sldNum" sz="quarter" idx="12"/>
          </p:nvPr>
        </p:nvSpPr>
        <p:spPr/>
        <p:txBody>
          <a:bodyPr/>
          <a:lstStyle/>
          <a:p>
            <a:fld id="{28E215F3-18C4-422D-90BF-583275410478}" type="slidenum">
              <a:rPr lang="en-AU" smtClean="0"/>
              <a:t>7</a:t>
            </a:fld>
            <a:endParaRPr lang="en-AU"/>
          </a:p>
        </p:txBody>
      </p:sp>
      <p:sp>
        <p:nvSpPr>
          <p:cNvPr id="9" name="Rectangle 8"/>
          <p:cNvSpPr/>
          <p:nvPr/>
        </p:nvSpPr>
        <p:spPr>
          <a:xfrm>
            <a:off x="7842694" y="1415004"/>
            <a:ext cx="3495555" cy="968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7931881" y="1874437"/>
            <a:ext cx="1636538" cy="369332"/>
          </a:xfrm>
          <a:prstGeom prst="rect">
            <a:avLst/>
          </a:prstGeom>
          <a:noFill/>
          <a:ln>
            <a:solidFill>
              <a:schemeClr val="tx1"/>
            </a:solidFill>
          </a:ln>
        </p:spPr>
        <p:txBody>
          <a:bodyPr wrap="none" rtlCol="0">
            <a:spAutoFit/>
          </a:bodyPr>
          <a:lstStyle/>
          <a:p>
            <a:r>
              <a:rPr lang="en-AU" dirty="0"/>
              <a:t>Data </a:t>
            </a:r>
            <a:r>
              <a:rPr lang="en-AU" dirty="0" smtClean="0"/>
              <a:t>collection</a:t>
            </a:r>
            <a:endParaRPr lang="en-AU" dirty="0"/>
          </a:p>
        </p:txBody>
      </p:sp>
      <p:sp>
        <p:nvSpPr>
          <p:cNvPr id="11" name="TextBox 10"/>
          <p:cNvSpPr txBox="1"/>
          <p:nvPr/>
        </p:nvSpPr>
        <p:spPr>
          <a:xfrm>
            <a:off x="9793461" y="1874437"/>
            <a:ext cx="1426353" cy="369332"/>
          </a:xfrm>
          <a:prstGeom prst="rect">
            <a:avLst/>
          </a:prstGeom>
          <a:noFill/>
          <a:ln>
            <a:solidFill>
              <a:schemeClr val="tx1"/>
            </a:solidFill>
          </a:ln>
        </p:spPr>
        <p:txBody>
          <a:bodyPr wrap="none" rtlCol="0">
            <a:spAutoFit/>
          </a:bodyPr>
          <a:lstStyle/>
          <a:p>
            <a:r>
              <a:rPr lang="en-AU" dirty="0" smtClean="0"/>
              <a:t>Data Analysis</a:t>
            </a:r>
            <a:endParaRPr lang="en-AU" dirty="0"/>
          </a:p>
        </p:txBody>
      </p:sp>
      <p:sp>
        <p:nvSpPr>
          <p:cNvPr id="13" name="TextBox 12"/>
          <p:cNvSpPr txBox="1"/>
          <p:nvPr/>
        </p:nvSpPr>
        <p:spPr>
          <a:xfrm>
            <a:off x="8882051" y="1437637"/>
            <a:ext cx="1351973" cy="369332"/>
          </a:xfrm>
          <a:prstGeom prst="rect">
            <a:avLst/>
          </a:prstGeom>
          <a:noFill/>
          <a:ln>
            <a:noFill/>
          </a:ln>
        </p:spPr>
        <p:txBody>
          <a:bodyPr wrap="none" rtlCol="0">
            <a:spAutoFit/>
          </a:bodyPr>
          <a:lstStyle/>
          <a:p>
            <a:r>
              <a:rPr lang="en-AU" dirty="0" smtClean="0"/>
              <a:t>Quantitative</a:t>
            </a:r>
            <a:endParaRPr lang="en-AU" dirty="0"/>
          </a:p>
        </p:txBody>
      </p:sp>
      <p:sp>
        <p:nvSpPr>
          <p:cNvPr id="15" name="Rectangle 14"/>
          <p:cNvSpPr/>
          <p:nvPr/>
        </p:nvSpPr>
        <p:spPr>
          <a:xfrm>
            <a:off x="943493" y="1437637"/>
            <a:ext cx="3495555" cy="968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p:cNvSpPr txBox="1"/>
          <p:nvPr/>
        </p:nvSpPr>
        <p:spPr>
          <a:xfrm>
            <a:off x="1032680" y="1897070"/>
            <a:ext cx="1636538" cy="369332"/>
          </a:xfrm>
          <a:prstGeom prst="rect">
            <a:avLst/>
          </a:prstGeom>
          <a:noFill/>
          <a:ln>
            <a:solidFill>
              <a:schemeClr val="tx1"/>
            </a:solidFill>
          </a:ln>
        </p:spPr>
        <p:txBody>
          <a:bodyPr wrap="none" rtlCol="0">
            <a:spAutoFit/>
          </a:bodyPr>
          <a:lstStyle/>
          <a:p>
            <a:r>
              <a:rPr lang="en-AU" dirty="0"/>
              <a:t>Data </a:t>
            </a:r>
            <a:r>
              <a:rPr lang="en-AU" dirty="0" smtClean="0"/>
              <a:t>collection</a:t>
            </a:r>
            <a:endParaRPr lang="en-AU" dirty="0"/>
          </a:p>
        </p:txBody>
      </p:sp>
      <p:sp>
        <p:nvSpPr>
          <p:cNvPr id="17" name="TextBox 16"/>
          <p:cNvSpPr txBox="1"/>
          <p:nvPr/>
        </p:nvSpPr>
        <p:spPr>
          <a:xfrm>
            <a:off x="2894260" y="1897070"/>
            <a:ext cx="1426353" cy="369332"/>
          </a:xfrm>
          <a:prstGeom prst="rect">
            <a:avLst/>
          </a:prstGeom>
          <a:noFill/>
          <a:ln>
            <a:solidFill>
              <a:schemeClr val="tx1"/>
            </a:solidFill>
          </a:ln>
        </p:spPr>
        <p:txBody>
          <a:bodyPr wrap="none" rtlCol="0">
            <a:spAutoFit/>
          </a:bodyPr>
          <a:lstStyle/>
          <a:p>
            <a:r>
              <a:rPr lang="en-AU" dirty="0" smtClean="0"/>
              <a:t>Data Analysis</a:t>
            </a:r>
            <a:endParaRPr lang="en-AU" dirty="0"/>
          </a:p>
        </p:txBody>
      </p:sp>
      <p:sp>
        <p:nvSpPr>
          <p:cNvPr id="18" name="TextBox 17"/>
          <p:cNvSpPr txBox="1"/>
          <p:nvPr/>
        </p:nvSpPr>
        <p:spPr>
          <a:xfrm>
            <a:off x="1982850" y="1460270"/>
            <a:ext cx="1208216" cy="369332"/>
          </a:xfrm>
          <a:prstGeom prst="rect">
            <a:avLst/>
          </a:prstGeom>
          <a:noFill/>
          <a:ln>
            <a:noFill/>
          </a:ln>
        </p:spPr>
        <p:txBody>
          <a:bodyPr wrap="none" rtlCol="0">
            <a:spAutoFit/>
          </a:bodyPr>
          <a:lstStyle/>
          <a:p>
            <a:r>
              <a:rPr lang="en-AU" dirty="0" smtClean="0"/>
              <a:t>Qualitative</a:t>
            </a:r>
            <a:endParaRPr lang="en-AU" dirty="0"/>
          </a:p>
        </p:txBody>
      </p:sp>
      <p:sp>
        <p:nvSpPr>
          <p:cNvPr id="20" name="Oval 19"/>
          <p:cNvSpPr/>
          <p:nvPr/>
        </p:nvSpPr>
        <p:spPr>
          <a:xfrm>
            <a:off x="4974656" y="1726397"/>
            <a:ext cx="2030931" cy="10587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Linking and Integration</a:t>
            </a:r>
            <a:endParaRPr lang="en-AU" dirty="0"/>
          </a:p>
        </p:txBody>
      </p:sp>
      <p:cxnSp>
        <p:nvCxnSpPr>
          <p:cNvPr id="22" name="Straight Arrow Connector 21"/>
          <p:cNvCxnSpPr>
            <a:stCxn id="15" idx="3"/>
            <a:endCxn id="20" idx="2"/>
          </p:cNvCxnSpPr>
          <p:nvPr/>
        </p:nvCxnSpPr>
        <p:spPr>
          <a:xfrm>
            <a:off x="4439048" y="1921976"/>
            <a:ext cx="535608" cy="3338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1"/>
            <a:endCxn id="20" idx="6"/>
          </p:cNvCxnSpPr>
          <p:nvPr/>
        </p:nvCxnSpPr>
        <p:spPr>
          <a:xfrm flipH="1">
            <a:off x="7005587" y="1899343"/>
            <a:ext cx="837107" cy="3564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42378" y="2804043"/>
            <a:ext cx="11849622" cy="369332"/>
          </a:xfrm>
          <a:prstGeom prst="rect">
            <a:avLst/>
          </a:prstGeom>
          <a:noFill/>
        </p:spPr>
        <p:txBody>
          <a:bodyPr wrap="square" rtlCol="0">
            <a:spAutoFit/>
          </a:bodyPr>
          <a:lstStyle/>
          <a:p>
            <a:r>
              <a:rPr lang="en-AU" b="1" i="1" dirty="0">
                <a:solidFill>
                  <a:srgbClr val="C00000"/>
                </a:solidFill>
              </a:rPr>
              <a:t>We often </a:t>
            </a:r>
            <a:r>
              <a:rPr lang="en-AU" b="1" i="1" u="sng" dirty="0">
                <a:solidFill>
                  <a:srgbClr val="C00000"/>
                </a:solidFill>
              </a:rPr>
              <a:t>interleave</a:t>
            </a:r>
            <a:r>
              <a:rPr lang="en-AU" b="1" i="1" dirty="0">
                <a:solidFill>
                  <a:srgbClr val="C00000"/>
                </a:solidFill>
              </a:rPr>
              <a:t> quantitative and qualitative methods to </a:t>
            </a:r>
            <a:r>
              <a:rPr lang="en-AU" b="1" i="1" dirty="0" smtClean="0">
                <a:solidFill>
                  <a:srgbClr val="C00000"/>
                </a:solidFill>
              </a:rPr>
              <a:t>explore phenomena </a:t>
            </a:r>
            <a:r>
              <a:rPr lang="en-AU" b="1" i="1" dirty="0">
                <a:solidFill>
                  <a:srgbClr val="C00000"/>
                </a:solidFill>
              </a:rPr>
              <a:t>and pursue explanations.</a:t>
            </a:r>
          </a:p>
        </p:txBody>
      </p:sp>
      <p:sp>
        <p:nvSpPr>
          <p:cNvPr id="26" name="TextBox 25"/>
          <p:cNvSpPr txBox="1"/>
          <p:nvPr/>
        </p:nvSpPr>
        <p:spPr>
          <a:xfrm>
            <a:off x="628505" y="3569136"/>
            <a:ext cx="10029486" cy="646331"/>
          </a:xfrm>
          <a:prstGeom prst="rect">
            <a:avLst/>
          </a:prstGeom>
          <a:noFill/>
        </p:spPr>
        <p:txBody>
          <a:bodyPr wrap="square" rtlCol="0">
            <a:spAutoFit/>
          </a:bodyPr>
          <a:lstStyle/>
          <a:p>
            <a:r>
              <a:rPr lang="en-AU" b="1" u="sng" dirty="0"/>
              <a:t>Ethical considerations</a:t>
            </a:r>
            <a:r>
              <a:rPr lang="en-AU" dirty="0"/>
              <a:t>. We </a:t>
            </a:r>
            <a:r>
              <a:rPr lang="en-AU" dirty="0" err="1"/>
              <a:t>analyzes</a:t>
            </a:r>
            <a:r>
              <a:rPr lang="en-AU" dirty="0"/>
              <a:t> only public </a:t>
            </a:r>
            <a:r>
              <a:rPr lang="en-AU" dirty="0" err="1"/>
              <a:t>artifacts</a:t>
            </a:r>
            <a:r>
              <a:rPr lang="en-AU" dirty="0"/>
              <a:t>, including </a:t>
            </a:r>
            <a:r>
              <a:rPr lang="en-AU" dirty="0" smtClean="0"/>
              <a:t>source code</a:t>
            </a:r>
            <a:r>
              <a:rPr lang="en-AU" dirty="0"/>
              <a:t>, pull request, discussions on GitHub repositories, and </a:t>
            </a:r>
            <a:r>
              <a:rPr lang="en-AU" dirty="0" smtClean="0"/>
              <a:t>product descriptions </a:t>
            </a:r>
            <a:r>
              <a:rPr lang="en-AU" dirty="0"/>
              <a:t>and comments on the Google Play store.</a:t>
            </a:r>
          </a:p>
        </p:txBody>
      </p:sp>
      <p:sp>
        <p:nvSpPr>
          <p:cNvPr id="27" name="TextBox 26"/>
          <p:cNvSpPr txBox="1"/>
          <p:nvPr/>
        </p:nvSpPr>
        <p:spPr>
          <a:xfrm>
            <a:off x="704214" y="4384652"/>
            <a:ext cx="10029486" cy="1477328"/>
          </a:xfrm>
          <a:prstGeom prst="rect">
            <a:avLst/>
          </a:prstGeom>
          <a:noFill/>
        </p:spPr>
        <p:txBody>
          <a:bodyPr wrap="square" rtlCol="0">
            <a:spAutoFit/>
          </a:bodyPr>
          <a:lstStyle/>
          <a:p>
            <a:r>
              <a:rPr lang="en-AU" b="1" u="sng" dirty="0"/>
              <a:t>Scope.</a:t>
            </a:r>
            <a:r>
              <a:rPr lang="en-AU" dirty="0"/>
              <a:t> We adopt innovation-friendly [9] - allows us to focus explorations first on a smaller set </a:t>
            </a:r>
            <a:r>
              <a:rPr lang="en-AU" dirty="0" smtClean="0"/>
              <a:t>to </a:t>
            </a:r>
            <a:r>
              <a:rPr lang="en-AU" dirty="0"/>
              <a:t>be familiar, then expand our search to refocusing and re-working on specific findings and facts</a:t>
            </a:r>
            <a:r>
              <a:rPr lang="en-AU" dirty="0" smtClean="0"/>
              <a:t>.</a:t>
            </a:r>
          </a:p>
          <a:p>
            <a:endParaRPr lang="en-AU" dirty="0" smtClean="0"/>
          </a:p>
          <a:p>
            <a:pPr marL="342900" indent="-342900">
              <a:buFont typeface="+mj-lt"/>
              <a:buAutoNum type="arabicPeriod"/>
            </a:pPr>
            <a:r>
              <a:rPr lang="en-AU" b="1" i="1" dirty="0" smtClean="0"/>
              <a:t>Study </a:t>
            </a:r>
            <a:r>
              <a:rPr lang="en-AU" b="1" i="1" dirty="0"/>
              <a:t>Sample Set </a:t>
            </a:r>
            <a:r>
              <a:rPr lang="en-AU" dirty="0"/>
              <a:t>(SSS) : "ethic" keyword - 1642 issues(as of 31st December 2021</a:t>
            </a:r>
            <a:r>
              <a:rPr lang="en-AU" dirty="0" smtClean="0"/>
              <a:t>)</a:t>
            </a:r>
          </a:p>
          <a:p>
            <a:pPr marL="342900" indent="-342900">
              <a:buFont typeface="+mj-lt"/>
              <a:buAutoNum type="arabicPeriod"/>
            </a:pPr>
            <a:r>
              <a:rPr lang="en-AU" b="1" i="1" dirty="0" smtClean="0"/>
              <a:t>Evaluation Sample Set </a:t>
            </a:r>
            <a:r>
              <a:rPr lang="en-AU" dirty="0" smtClean="0"/>
              <a:t>(ESS) : 2021 top fork/stars - 2000 repo , 205,180 issues/pull requests*~</a:t>
            </a:r>
            <a:endParaRPr lang="en-AU" dirty="0"/>
          </a:p>
        </p:txBody>
      </p:sp>
      <p:sp>
        <p:nvSpPr>
          <p:cNvPr id="28" name="TextBox 27"/>
          <p:cNvSpPr txBox="1"/>
          <p:nvPr/>
        </p:nvSpPr>
        <p:spPr>
          <a:xfrm>
            <a:off x="6846944" y="6277302"/>
            <a:ext cx="3527312" cy="523220"/>
          </a:xfrm>
          <a:prstGeom prst="rect">
            <a:avLst/>
          </a:prstGeom>
          <a:noFill/>
        </p:spPr>
        <p:txBody>
          <a:bodyPr wrap="none" rtlCol="0">
            <a:spAutoFit/>
          </a:bodyPr>
          <a:lstStyle/>
          <a:p>
            <a:r>
              <a:rPr lang="en-AU" sz="1400" i="1" dirty="0"/>
              <a:t>*some are duplicated - needed to count again</a:t>
            </a:r>
          </a:p>
          <a:p>
            <a:r>
              <a:rPr lang="en-AU" sz="1400" i="1" dirty="0"/>
              <a:t>~some detectable issues</a:t>
            </a:r>
          </a:p>
        </p:txBody>
      </p:sp>
    </p:spTree>
    <p:custDataLst>
      <p:tags r:id="rId1"/>
    </p:custDataLst>
    <p:extLst>
      <p:ext uri="{BB962C8B-B14F-4D97-AF65-F5344CB8AC3E}">
        <p14:creationId xmlns:p14="http://schemas.microsoft.com/office/powerpoint/2010/main" val="2462039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328"/>
            <a:ext cx="10515600" cy="912832"/>
          </a:xfrm>
        </p:spPr>
        <p:txBody>
          <a:bodyPr/>
          <a:lstStyle/>
          <a:p>
            <a:r>
              <a:rPr lang="en-AU" dirty="0" smtClean="0"/>
              <a:t>Overview of our Research (Research steps)</a:t>
            </a:r>
            <a:endParaRPr lang="en-AU" dirty="0"/>
          </a:p>
        </p:txBody>
      </p:sp>
      <p:sp>
        <p:nvSpPr>
          <p:cNvPr id="4" name="Slide Number Placeholder 3"/>
          <p:cNvSpPr>
            <a:spLocks noGrp="1"/>
          </p:cNvSpPr>
          <p:nvPr>
            <p:ph type="sldNum" sz="quarter" idx="12"/>
          </p:nvPr>
        </p:nvSpPr>
        <p:spPr/>
        <p:txBody>
          <a:bodyPr/>
          <a:lstStyle/>
          <a:p>
            <a:fld id="{28E215F3-18C4-422D-90BF-583275410478}" type="slidenum">
              <a:rPr lang="en-AU" smtClean="0"/>
              <a:t>8</a:t>
            </a:fld>
            <a:endParaRPr lang="en-AU"/>
          </a:p>
        </p:txBody>
      </p:sp>
      <p:sp>
        <p:nvSpPr>
          <p:cNvPr id="12" name="TextBox 11"/>
          <p:cNvSpPr txBox="1"/>
          <p:nvPr/>
        </p:nvSpPr>
        <p:spPr>
          <a:xfrm>
            <a:off x="198304" y="4879022"/>
            <a:ext cx="11732963" cy="1477328"/>
          </a:xfrm>
          <a:prstGeom prst="rect">
            <a:avLst/>
          </a:prstGeom>
          <a:noFill/>
        </p:spPr>
        <p:txBody>
          <a:bodyPr wrap="square" rtlCol="0">
            <a:spAutoFit/>
          </a:bodyPr>
          <a:lstStyle/>
          <a:p>
            <a:r>
              <a:rPr lang="en-AU" b="1" dirty="0"/>
              <a:t>RQ1</a:t>
            </a:r>
            <a:r>
              <a:rPr lang="en-AU" dirty="0"/>
              <a:t>: What are the types of unethical issues in open source software projects? </a:t>
            </a:r>
            <a:endParaRPr lang="en-AU" dirty="0" smtClean="0"/>
          </a:p>
          <a:p>
            <a:r>
              <a:rPr lang="en-AU" b="1" dirty="0" smtClean="0"/>
              <a:t>RQ2</a:t>
            </a:r>
            <a:r>
              <a:rPr lang="en-AU" dirty="0"/>
              <a:t>: Among these unethical issues, what types of software </a:t>
            </a:r>
            <a:r>
              <a:rPr lang="en-AU" dirty="0" err="1"/>
              <a:t>artifacts</a:t>
            </a:r>
            <a:r>
              <a:rPr lang="en-AU" dirty="0"/>
              <a:t> (repository, source code, </a:t>
            </a:r>
            <a:r>
              <a:rPr lang="en-AU" dirty="0" err="1" smtClean="0"/>
              <a:t>etc</a:t>
            </a:r>
            <a:r>
              <a:rPr lang="en-AU" dirty="0" smtClean="0"/>
              <a:t>) are affected?</a:t>
            </a:r>
            <a:endParaRPr lang="en-AU" dirty="0"/>
          </a:p>
          <a:p>
            <a:r>
              <a:rPr lang="en-AU" b="1" dirty="0">
                <a:solidFill>
                  <a:srgbClr val="FF0000"/>
                </a:solidFill>
              </a:rPr>
              <a:t>RQ3</a:t>
            </a:r>
            <a:r>
              <a:rPr lang="en-AU" dirty="0">
                <a:solidFill>
                  <a:srgbClr val="FF0000"/>
                </a:solidFill>
              </a:rPr>
              <a:t>: What are the characteristics of </a:t>
            </a:r>
            <a:r>
              <a:rPr lang="en-AU" dirty="0" smtClean="0">
                <a:solidFill>
                  <a:srgbClr val="FF0000"/>
                </a:solidFill>
              </a:rPr>
              <a:t>issues?</a:t>
            </a:r>
            <a:endParaRPr lang="en-AU" dirty="0">
              <a:solidFill>
                <a:srgbClr val="FF0000"/>
              </a:solidFill>
            </a:endParaRPr>
          </a:p>
          <a:p>
            <a:r>
              <a:rPr lang="en-AU" b="1" dirty="0"/>
              <a:t>RQ4</a:t>
            </a:r>
            <a:r>
              <a:rPr lang="en-AU" dirty="0"/>
              <a:t>: </a:t>
            </a:r>
            <a:r>
              <a:rPr lang="en-AU" dirty="0" smtClean="0"/>
              <a:t>Can unethical issues be automatically detected and does </a:t>
            </a:r>
            <a:r>
              <a:rPr lang="en-AU" dirty="0"/>
              <a:t>our tool detect the issues successfully?</a:t>
            </a:r>
          </a:p>
          <a:p>
            <a:r>
              <a:rPr lang="en-AU" b="1" dirty="0">
                <a:solidFill>
                  <a:srgbClr val="FF0000"/>
                </a:solidFill>
              </a:rPr>
              <a:t>RQ5</a:t>
            </a:r>
            <a:r>
              <a:rPr lang="en-AU" dirty="0">
                <a:solidFill>
                  <a:srgbClr val="FF0000"/>
                </a:solidFill>
              </a:rPr>
              <a:t>: Does the number of issues decrease over the years</a:t>
            </a:r>
            <a:r>
              <a:rPr lang="en-AU" dirty="0" smtClean="0">
                <a:solidFill>
                  <a:srgbClr val="FF0000"/>
                </a:solidFill>
              </a:rPr>
              <a:t>?</a:t>
            </a:r>
            <a:endParaRPr lang="en-AU" dirty="0">
              <a:solidFill>
                <a:srgbClr val="FF0000"/>
              </a:solidFill>
            </a:endParaRPr>
          </a:p>
        </p:txBody>
      </p:sp>
      <p:sp>
        <p:nvSpPr>
          <p:cNvPr id="6" name="Rectangle 5"/>
          <p:cNvSpPr/>
          <p:nvPr/>
        </p:nvSpPr>
        <p:spPr>
          <a:xfrm>
            <a:off x="3275635" y="3730711"/>
            <a:ext cx="2604304" cy="355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p:cNvPicPr>
            <a:picLocks noChangeAspect="1"/>
          </p:cNvPicPr>
          <p:nvPr/>
        </p:nvPicPr>
        <p:blipFill>
          <a:blip r:embed="rId4"/>
          <a:stretch>
            <a:fillRect/>
          </a:stretch>
        </p:blipFill>
        <p:spPr>
          <a:xfrm>
            <a:off x="468956" y="963100"/>
            <a:ext cx="9934575" cy="3743325"/>
          </a:xfrm>
          <a:prstGeom prst="rect">
            <a:avLst/>
          </a:prstGeom>
        </p:spPr>
      </p:pic>
      <p:sp>
        <p:nvSpPr>
          <p:cNvPr id="8" name="Rectangle 7"/>
          <p:cNvSpPr/>
          <p:nvPr/>
        </p:nvSpPr>
        <p:spPr>
          <a:xfrm>
            <a:off x="6263014" y="3244241"/>
            <a:ext cx="1803748" cy="9895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409240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69125" y="2824866"/>
            <a:ext cx="1986742" cy="631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OSS Project</a:t>
            </a:r>
            <a:endParaRPr lang="en-AU" dirty="0"/>
          </a:p>
        </p:txBody>
      </p:sp>
      <p:sp>
        <p:nvSpPr>
          <p:cNvPr id="8" name="Rectangle 7"/>
          <p:cNvSpPr/>
          <p:nvPr/>
        </p:nvSpPr>
        <p:spPr>
          <a:xfrm>
            <a:off x="5369125" y="1023120"/>
            <a:ext cx="1986742" cy="631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Repository</a:t>
            </a:r>
            <a:endParaRPr lang="en-AU" dirty="0">
              <a:solidFill>
                <a:schemeClr val="tx1"/>
              </a:solidFill>
            </a:endParaRPr>
          </a:p>
        </p:txBody>
      </p:sp>
      <p:sp>
        <p:nvSpPr>
          <p:cNvPr id="10" name="Rectangle 9"/>
          <p:cNvSpPr/>
          <p:nvPr/>
        </p:nvSpPr>
        <p:spPr>
          <a:xfrm>
            <a:off x="8644113" y="2154346"/>
            <a:ext cx="1986742" cy="631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Source Code</a:t>
            </a:r>
            <a:endParaRPr lang="en-AU" dirty="0">
              <a:solidFill>
                <a:schemeClr val="tx1"/>
              </a:solidFill>
            </a:endParaRPr>
          </a:p>
        </p:txBody>
      </p:sp>
      <p:sp>
        <p:nvSpPr>
          <p:cNvPr id="11" name="Rectangle 10"/>
          <p:cNvSpPr/>
          <p:nvPr/>
        </p:nvSpPr>
        <p:spPr>
          <a:xfrm>
            <a:off x="2377495" y="2311647"/>
            <a:ext cx="1986742" cy="631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License</a:t>
            </a:r>
            <a:endParaRPr lang="en-AU" dirty="0">
              <a:solidFill>
                <a:schemeClr val="tx1"/>
              </a:solidFill>
            </a:endParaRPr>
          </a:p>
        </p:txBody>
      </p:sp>
      <p:cxnSp>
        <p:nvCxnSpPr>
          <p:cNvPr id="13" name="Straight Arrow Connector 12"/>
          <p:cNvCxnSpPr>
            <a:stCxn id="4" idx="0"/>
            <a:endCxn id="8" idx="2"/>
          </p:cNvCxnSpPr>
          <p:nvPr/>
        </p:nvCxnSpPr>
        <p:spPr>
          <a:xfrm flipV="1">
            <a:off x="6362496" y="1654888"/>
            <a:ext cx="0" cy="1169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1"/>
            <a:endCxn id="11" idx="3"/>
          </p:cNvCxnSpPr>
          <p:nvPr/>
        </p:nvCxnSpPr>
        <p:spPr>
          <a:xfrm flipH="1" flipV="1">
            <a:off x="4364237" y="2627531"/>
            <a:ext cx="1004888" cy="513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3"/>
            <a:endCxn id="10" idx="1"/>
          </p:cNvCxnSpPr>
          <p:nvPr/>
        </p:nvCxnSpPr>
        <p:spPr>
          <a:xfrm flipV="1">
            <a:off x="7355867" y="2470230"/>
            <a:ext cx="1288246" cy="6705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16200000">
            <a:off x="5574845" y="2054399"/>
            <a:ext cx="1205971" cy="369332"/>
          </a:xfrm>
          <a:prstGeom prst="rect">
            <a:avLst/>
          </a:prstGeom>
          <a:noFill/>
        </p:spPr>
        <p:txBody>
          <a:bodyPr wrap="none" rtlCol="0">
            <a:spAutoFit/>
          </a:bodyPr>
          <a:lstStyle/>
          <a:p>
            <a:r>
              <a:rPr lang="en-AU" dirty="0" smtClean="0"/>
              <a:t>is stored in</a:t>
            </a:r>
            <a:endParaRPr lang="en-AU" dirty="0"/>
          </a:p>
        </p:txBody>
      </p:sp>
      <p:sp>
        <p:nvSpPr>
          <p:cNvPr id="35" name="TextBox 34"/>
          <p:cNvSpPr txBox="1"/>
          <p:nvPr/>
        </p:nvSpPr>
        <p:spPr>
          <a:xfrm rot="19926475">
            <a:off x="7631471" y="2392138"/>
            <a:ext cx="958917" cy="369332"/>
          </a:xfrm>
          <a:prstGeom prst="rect">
            <a:avLst/>
          </a:prstGeom>
          <a:noFill/>
        </p:spPr>
        <p:txBody>
          <a:bodyPr wrap="none" rtlCol="0">
            <a:spAutoFit/>
          </a:bodyPr>
          <a:lstStyle/>
          <a:p>
            <a:r>
              <a:rPr lang="en-AU" dirty="0" smtClean="0"/>
              <a:t>includes</a:t>
            </a:r>
            <a:endParaRPr lang="en-AU" dirty="0"/>
          </a:p>
        </p:txBody>
      </p:sp>
      <p:sp>
        <p:nvSpPr>
          <p:cNvPr id="40" name="TextBox 39"/>
          <p:cNvSpPr txBox="1"/>
          <p:nvPr/>
        </p:nvSpPr>
        <p:spPr>
          <a:xfrm rot="1668826">
            <a:off x="4331973" y="2843082"/>
            <a:ext cx="965521" cy="369332"/>
          </a:xfrm>
          <a:prstGeom prst="rect">
            <a:avLst/>
          </a:prstGeom>
          <a:noFill/>
        </p:spPr>
        <p:txBody>
          <a:bodyPr wrap="none" rtlCol="0">
            <a:spAutoFit/>
          </a:bodyPr>
          <a:lstStyle/>
          <a:p>
            <a:r>
              <a:rPr lang="en-AU" dirty="0" smtClean="0"/>
              <a:t>declares</a:t>
            </a:r>
            <a:endParaRPr lang="en-AU" dirty="0"/>
          </a:p>
        </p:txBody>
      </p:sp>
      <p:sp>
        <p:nvSpPr>
          <p:cNvPr id="141" name="Rectangle 140"/>
          <p:cNvSpPr/>
          <p:nvPr/>
        </p:nvSpPr>
        <p:spPr>
          <a:xfrm>
            <a:off x="5450105" y="4717752"/>
            <a:ext cx="1986742" cy="631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Pull Request</a:t>
            </a:r>
            <a:endParaRPr lang="en-AU" dirty="0">
              <a:solidFill>
                <a:schemeClr val="tx1"/>
              </a:solidFill>
            </a:endParaRPr>
          </a:p>
        </p:txBody>
      </p:sp>
      <p:cxnSp>
        <p:nvCxnSpPr>
          <p:cNvPr id="142" name="Straight Arrow Connector 141"/>
          <p:cNvCxnSpPr>
            <a:stCxn id="4" idx="2"/>
            <a:endCxn id="141" idx="0"/>
          </p:cNvCxnSpPr>
          <p:nvPr/>
        </p:nvCxnSpPr>
        <p:spPr>
          <a:xfrm>
            <a:off x="6362496" y="3456634"/>
            <a:ext cx="80980" cy="12611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rot="16009557">
            <a:off x="5790417" y="3838380"/>
            <a:ext cx="774827" cy="369332"/>
          </a:xfrm>
          <a:prstGeom prst="rect">
            <a:avLst/>
          </a:prstGeom>
          <a:noFill/>
        </p:spPr>
        <p:txBody>
          <a:bodyPr wrap="none" rtlCol="0">
            <a:spAutoFit/>
          </a:bodyPr>
          <a:lstStyle/>
          <a:p>
            <a:r>
              <a:rPr lang="en-AU" dirty="0" smtClean="0"/>
              <a:t>allows</a:t>
            </a:r>
            <a:endParaRPr lang="en-AU" dirty="0"/>
          </a:p>
        </p:txBody>
      </p:sp>
      <p:sp>
        <p:nvSpPr>
          <p:cNvPr id="54" name="Rectangle 53"/>
          <p:cNvSpPr/>
          <p:nvPr/>
        </p:nvSpPr>
        <p:spPr>
          <a:xfrm>
            <a:off x="2879980" y="4487654"/>
            <a:ext cx="1986742" cy="631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Issues</a:t>
            </a:r>
            <a:endParaRPr lang="en-AU" dirty="0">
              <a:solidFill>
                <a:schemeClr val="tx1"/>
              </a:solidFill>
            </a:endParaRPr>
          </a:p>
        </p:txBody>
      </p:sp>
      <p:sp>
        <p:nvSpPr>
          <p:cNvPr id="55" name="TextBox 54"/>
          <p:cNvSpPr txBox="1"/>
          <p:nvPr/>
        </p:nvSpPr>
        <p:spPr>
          <a:xfrm rot="20220770">
            <a:off x="4396200" y="3663832"/>
            <a:ext cx="1011815" cy="369332"/>
          </a:xfrm>
          <a:prstGeom prst="rect">
            <a:avLst/>
          </a:prstGeom>
          <a:noFill/>
        </p:spPr>
        <p:txBody>
          <a:bodyPr wrap="none" rtlCol="0">
            <a:spAutoFit/>
          </a:bodyPr>
          <a:lstStyle/>
          <a:p>
            <a:r>
              <a:rPr lang="en-AU" dirty="0"/>
              <a:t>c</a:t>
            </a:r>
            <a:r>
              <a:rPr lang="en-AU" dirty="0" smtClean="0"/>
              <a:t>an have</a:t>
            </a:r>
            <a:endParaRPr lang="en-AU" dirty="0"/>
          </a:p>
        </p:txBody>
      </p:sp>
      <p:cxnSp>
        <p:nvCxnSpPr>
          <p:cNvPr id="56" name="Straight Arrow Connector 55"/>
          <p:cNvCxnSpPr>
            <a:stCxn id="4" idx="2"/>
            <a:endCxn id="54" idx="0"/>
          </p:cNvCxnSpPr>
          <p:nvPr/>
        </p:nvCxnSpPr>
        <p:spPr>
          <a:xfrm flipH="1">
            <a:off x="3873351" y="3456634"/>
            <a:ext cx="2489145" cy="10310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54487" y="3948834"/>
            <a:ext cx="1986742" cy="3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Other libraries</a:t>
            </a:r>
            <a:endParaRPr lang="en-AU" dirty="0">
              <a:solidFill>
                <a:schemeClr val="tx1"/>
              </a:solidFill>
            </a:endParaRPr>
          </a:p>
        </p:txBody>
      </p:sp>
      <p:cxnSp>
        <p:nvCxnSpPr>
          <p:cNvPr id="36" name="Straight Arrow Connector 35"/>
          <p:cNvCxnSpPr>
            <a:stCxn id="4" idx="2"/>
            <a:endCxn id="34" idx="1"/>
          </p:cNvCxnSpPr>
          <p:nvPr/>
        </p:nvCxnSpPr>
        <p:spPr>
          <a:xfrm>
            <a:off x="6362496" y="3456634"/>
            <a:ext cx="1991991" cy="67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rot="1086934">
            <a:off x="6783205" y="3817405"/>
            <a:ext cx="1289135" cy="369332"/>
          </a:xfrm>
          <a:prstGeom prst="rect">
            <a:avLst/>
          </a:prstGeom>
          <a:noFill/>
        </p:spPr>
        <p:txBody>
          <a:bodyPr wrap="none" rtlCol="0">
            <a:spAutoFit/>
          </a:bodyPr>
          <a:lstStyle/>
          <a:p>
            <a:r>
              <a:rPr lang="en-AU" dirty="0" smtClean="0"/>
              <a:t>depends on</a:t>
            </a:r>
            <a:endParaRPr lang="en-AU" dirty="0"/>
          </a:p>
        </p:txBody>
      </p:sp>
      <p:sp>
        <p:nvSpPr>
          <p:cNvPr id="45" name="TextBox 44"/>
          <p:cNvSpPr txBox="1"/>
          <p:nvPr/>
        </p:nvSpPr>
        <p:spPr>
          <a:xfrm>
            <a:off x="0" y="0"/>
            <a:ext cx="3404212" cy="461665"/>
          </a:xfrm>
          <a:prstGeom prst="rect">
            <a:avLst/>
          </a:prstGeom>
          <a:noFill/>
        </p:spPr>
        <p:txBody>
          <a:bodyPr wrap="square" rtlCol="0">
            <a:spAutoFit/>
          </a:bodyPr>
          <a:lstStyle/>
          <a:p>
            <a:r>
              <a:rPr lang="en-AU" sz="2400" dirty="0" smtClean="0"/>
              <a:t>OSS Project structure</a:t>
            </a:r>
            <a:endParaRPr lang="en-AU" sz="2400" dirty="0"/>
          </a:p>
        </p:txBody>
      </p:sp>
      <p:sp>
        <p:nvSpPr>
          <p:cNvPr id="38" name="TextBox 37"/>
          <p:cNvSpPr txBox="1"/>
          <p:nvPr/>
        </p:nvSpPr>
        <p:spPr>
          <a:xfrm>
            <a:off x="10638622" y="9718"/>
            <a:ext cx="1553378" cy="461665"/>
          </a:xfrm>
          <a:prstGeom prst="rect">
            <a:avLst/>
          </a:prstGeom>
          <a:noFill/>
        </p:spPr>
        <p:txBody>
          <a:bodyPr wrap="square" rtlCol="0">
            <a:spAutoFit/>
          </a:bodyPr>
          <a:lstStyle/>
          <a:p>
            <a:r>
              <a:rPr lang="en-AU" sz="2400" dirty="0" smtClean="0"/>
              <a:t>Study Part</a:t>
            </a:r>
            <a:endParaRPr lang="en-AU" sz="2400" dirty="0"/>
          </a:p>
        </p:txBody>
      </p:sp>
    </p:spTree>
    <p:extLst>
      <p:ext uri="{BB962C8B-B14F-4D97-AF65-F5344CB8AC3E}">
        <p14:creationId xmlns:p14="http://schemas.microsoft.com/office/powerpoint/2010/main" val="3729677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6.3|12.2"/>
</p:tagLst>
</file>

<file path=ppt/tags/tag2.xml><?xml version="1.0" encoding="utf-8"?>
<p:tagLst xmlns:a="http://schemas.openxmlformats.org/drawingml/2006/main" xmlns:r="http://schemas.openxmlformats.org/officeDocument/2006/relationships" xmlns:p="http://schemas.openxmlformats.org/presentationml/2006/main">
  <p:tag name="TIMING" val="|18.7"/>
</p:tagLst>
</file>

<file path=ppt/tags/tag3.xml><?xml version="1.0" encoding="utf-8"?>
<p:tagLst xmlns:a="http://schemas.openxmlformats.org/drawingml/2006/main" xmlns:r="http://schemas.openxmlformats.org/officeDocument/2006/relationships" xmlns:p="http://schemas.openxmlformats.org/presentationml/2006/main">
  <p:tag name="TIMING" val="|6.2|7|6.3|4.6|5.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TotalTime>
  <Words>2884</Words>
  <Application>Microsoft Office PowerPoint</Application>
  <PresentationFormat>Widescreen</PresentationFormat>
  <Paragraphs>361</Paragraphs>
  <Slides>41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Times New Roman</vt:lpstr>
      <vt:lpstr>Wingdings</vt:lpstr>
      <vt:lpstr>Office Theme</vt:lpstr>
      <vt:lpstr>Towards Automated Detection of Unethical Issues in Open-source Software (OSS) Projects</vt:lpstr>
      <vt:lpstr>Content</vt:lpstr>
      <vt:lpstr>Background – Ethic &amp; Principles </vt:lpstr>
      <vt:lpstr>Background – GitHub</vt:lpstr>
      <vt:lpstr>Existing works</vt:lpstr>
      <vt:lpstr>Our proposed solution</vt:lpstr>
      <vt:lpstr>Methodology</vt:lpstr>
      <vt:lpstr>Overview of our Research (Research steps)</vt:lpstr>
      <vt:lpstr>PowerPoint Presentation</vt:lpstr>
      <vt:lpstr>PowerPoint Presentation</vt:lpstr>
      <vt:lpstr>PowerPoint Presentation</vt:lpstr>
      <vt:lpstr>Characteristics of issues (RQ3)</vt:lpstr>
      <vt:lpstr>Auto-detection tool - based on ontological engineering and Semantic Web Rule Language (SWRL) rules.</vt:lpstr>
      <vt:lpstr>Web Ontology Language (OWL) , Reasoners and Semantic Web Rule Language (SWRL) rules</vt:lpstr>
      <vt:lpstr>PowerPoint Presentation</vt:lpstr>
      <vt:lpstr>SWRL - Example</vt:lpstr>
      <vt:lpstr>1. No license provided for the public repository</vt:lpstr>
      <vt:lpstr>1. No license provided for the public repository - Example</vt:lpstr>
      <vt:lpstr>PowerPoint Presentation</vt:lpstr>
      <vt:lpstr>2. License inconsistency</vt:lpstr>
      <vt:lpstr>PowerPoint Presentation</vt:lpstr>
      <vt:lpstr>PowerPoint Presentation</vt:lpstr>
      <vt:lpstr>3. Uninformed license change</vt:lpstr>
      <vt:lpstr>PowerPoint Presentation</vt:lpstr>
      <vt:lpstr>PowerPoint Presentation</vt:lpstr>
      <vt:lpstr>4. Unmaintained Android project with paid service </vt:lpstr>
      <vt:lpstr>PowerPoint Presentation</vt:lpstr>
      <vt:lpstr>4. Unmaintained Android project with paid service - SWRL </vt:lpstr>
      <vt:lpstr>5. No attribution to the author in code</vt:lpstr>
      <vt:lpstr>PowerPoint Presentation</vt:lpstr>
      <vt:lpstr>PowerPoint Presentation</vt:lpstr>
      <vt:lpstr>6. Soft-forking</vt:lpstr>
      <vt:lpstr>PowerPoint Presentation</vt:lpstr>
      <vt:lpstr>PowerPoint Presentation</vt:lpstr>
      <vt:lpstr>7. Self-promoting</vt:lpstr>
      <vt:lpstr>PowerPoint Presentation</vt:lpstr>
      <vt:lpstr>PowerPoint Presentation</vt:lpstr>
      <vt:lpstr>Evaluation (RQ4 : Does our tool detect the issues successfully?)</vt:lpstr>
      <vt:lpstr>RQ5 : Does the number of issues decrease over the years?</vt:lpstr>
      <vt:lpstr>Conclusion</vt:lpstr>
      <vt:lpstr>Reference</vt:lpstr>
    </vt:vector>
  </TitlesOfParts>
  <Company>University of Technology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Unethical issues in GitHub projects</dc:title>
  <dc:creator>Hsu Myat Win</dc:creator>
  <cp:lastModifiedBy>Hsu Myat Win</cp:lastModifiedBy>
  <cp:revision>259</cp:revision>
  <dcterms:created xsi:type="dcterms:W3CDTF">2022-02-08T02:16:05Z</dcterms:created>
  <dcterms:modified xsi:type="dcterms:W3CDTF">2022-05-08T06:17:51Z</dcterms:modified>
</cp:coreProperties>
</file>