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3" r:id="rId2"/>
  </p:sldMasterIdLst>
  <p:notesMasterIdLst>
    <p:notesMasterId r:id="rId28"/>
  </p:notesMasterIdLst>
  <p:sldIdLst>
    <p:sldId id="326" r:id="rId3"/>
    <p:sldId id="341" r:id="rId4"/>
    <p:sldId id="281" r:id="rId5"/>
    <p:sldId id="289" r:id="rId6"/>
    <p:sldId id="291" r:id="rId7"/>
    <p:sldId id="342" r:id="rId8"/>
    <p:sldId id="311" r:id="rId9"/>
    <p:sldId id="343" r:id="rId10"/>
    <p:sldId id="347" r:id="rId11"/>
    <p:sldId id="315" r:id="rId12"/>
    <p:sldId id="332" r:id="rId13"/>
    <p:sldId id="317" r:id="rId14"/>
    <p:sldId id="335" r:id="rId15"/>
    <p:sldId id="338" r:id="rId16"/>
    <p:sldId id="322" r:id="rId17"/>
    <p:sldId id="346" r:id="rId18"/>
    <p:sldId id="345" r:id="rId19"/>
    <p:sldId id="339" r:id="rId20"/>
    <p:sldId id="351" r:id="rId21"/>
    <p:sldId id="348" r:id="rId22"/>
    <p:sldId id="349" r:id="rId23"/>
    <p:sldId id="352" r:id="rId24"/>
    <p:sldId id="323" r:id="rId25"/>
    <p:sldId id="324" r:id="rId26"/>
    <p:sldId id="32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FFFFF"/>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327" autoAdjust="0"/>
  </p:normalViewPr>
  <p:slideViewPr>
    <p:cSldViewPr snapToGrid="0">
      <p:cViewPr varScale="1">
        <p:scale>
          <a:sx n="132" d="100"/>
          <a:sy n="132" d="100"/>
        </p:scale>
        <p:origin x="192" y="504"/>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51E05-747D-634B-AB48-A969A91FF1B5}"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F63BD377-18D5-714E-8626-1AC95A07039B}">
      <dgm:prSet phldrT="[Text]"/>
      <dgm:spPr/>
      <dgm:t>
        <a:bodyPr/>
        <a:lstStyle/>
        <a:p>
          <a:r>
            <a:rPr lang="en-GB" dirty="0"/>
            <a:t>Li</a:t>
          </a:r>
          <a:r>
            <a:rPr lang="en-US" altLang="zh-CN" dirty="0" err="1"/>
            <a:t>terature</a:t>
          </a:r>
          <a:r>
            <a:rPr lang="zh-CN" altLang="en-US" dirty="0"/>
            <a:t> </a:t>
          </a:r>
          <a:r>
            <a:rPr lang="en-US" altLang="zh-CN" dirty="0"/>
            <a:t>review</a:t>
          </a:r>
        </a:p>
        <a:p>
          <a:r>
            <a:rPr lang="en-US" altLang="zh-CN" dirty="0"/>
            <a:t>(09/06/2024)</a:t>
          </a:r>
          <a:endParaRPr lang="en-GB" dirty="0"/>
        </a:p>
      </dgm:t>
    </dgm:pt>
    <dgm:pt modelId="{02F05516-B73C-6846-93C5-08AE24F19352}" type="parTrans" cxnId="{6F8AAED8-F279-C643-BB58-3AD386D8B9E1}">
      <dgm:prSet/>
      <dgm:spPr/>
      <dgm:t>
        <a:bodyPr/>
        <a:lstStyle/>
        <a:p>
          <a:endParaRPr lang="en-GB"/>
        </a:p>
      </dgm:t>
    </dgm:pt>
    <dgm:pt modelId="{03C82627-AC3D-8F49-B1D4-00E05FFA26F6}" type="sibTrans" cxnId="{6F8AAED8-F279-C643-BB58-3AD386D8B9E1}">
      <dgm:prSet/>
      <dgm:spPr/>
      <dgm:t>
        <a:bodyPr/>
        <a:lstStyle/>
        <a:p>
          <a:endParaRPr lang="en-GB"/>
        </a:p>
      </dgm:t>
    </dgm:pt>
    <dgm:pt modelId="{B428C534-8077-5548-BF97-59BFA21712C1}">
      <dgm:prSet phldrT="[Text]"/>
      <dgm:spPr/>
      <dgm:t>
        <a:bodyPr/>
        <a:lstStyle/>
        <a:p>
          <a:r>
            <a:rPr lang="en-US" altLang="zh-CN" dirty="0"/>
            <a:t>System</a:t>
          </a:r>
          <a:r>
            <a:rPr lang="zh-CN" altLang="en-US" dirty="0"/>
            <a:t> </a:t>
          </a:r>
          <a:r>
            <a:rPr lang="en-US" altLang="zh-CN" dirty="0"/>
            <a:t>Design</a:t>
          </a:r>
        </a:p>
        <a:p>
          <a:r>
            <a:rPr lang="en-US" altLang="zh-CN" dirty="0"/>
            <a:t>(01/07/2024)</a:t>
          </a:r>
          <a:endParaRPr lang="en-GB" dirty="0"/>
        </a:p>
      </dgm:t>
    </dgm:pt>
    <dgm:pt modelId="{075DD39D-3FFC-E046-A730-6060D7BF5634}" type="parTrans" cxnId="{F4AA4F04-FC75-8548-8BAA-B476CF09EAB5}">
      <dgm:prSet/>
      <dgm:spPr/>
      <dgm:t>
        <a:bodyPr/>
        <a:lstStyle/>
        <a:p>
          <a:endParaRPr lang="en-GB"/>
        </a:p>
      </dgm:t>
    </dgm:pt>
    <dgm:pt modelId="{12BA3ED6-B00C-DF44-A65E-4DEE02428C37}" type="sibTrans" cxnId="{F4AA4F04-FC75-8548-8BAA-B476CF09EAB5}">
      <dgm:prSet/>
      <dgm:spPr/>
      <dgm:t>
        <a:bodyPr/>
        <a:lstStyle/>
        <a:p>
          <a:endParaRPr lang="en-GB"/>
        </a:p>
      </dgm:t>
    </dgm:pt>
    <dgm:pt modelId="{E200F745-1FAD-404E-ACD4-4F53032E7A10}">
      <dgm:prSet phldrT="[Text]"/>
      <dgm:spPr/>
      <dgm:t>
        <a:bodyPr/>
        <a:lstStyle/>
        <a:p>
          <a:r>
            <a:rPr lang="en-US" altLang="zh-CN" dirty="0"/>
            <a:t>Implementation</a:t>
          </a:r>
        </a:p>
        <a:p>
          <a:r>
            <a:rPr lang="en-US" altLang="zh-CN" dirty="0"/>
            <a:t>(01/09/2024)</a:t>
          </a:r>
          <a:endParaRPr lang="en-GB" dirty="0"/>
        </a:p>
      </dgm:t>
    </dgm:pt>
    <dgm:pt modelId="{0023A2A5-0250-EE4F-993C-9715ED2E70EB}" type="parTrans" cxnId="{842CAE2F-EE61-9642-A25C-1452E5A699DB}">
      <dgm:prSet/>
      <dgm:spPr/>
      <dgm:t>
        <a:bodyPr/>
        <a:lstStyle/>
        <a:p>
          <a:endParaRPr lang="en-GB"/>
        </a:p>
      </dgm:t>
    </dgm:pt>
    <dgm:pt modelId="{E9398016-0342-504E-9FA1-C453DCFCD3B2}" type="sibTrans" cxnId="{842CAE2F-EE61-9642-A25C-1452E5A699DB}">
      <dgm:prSet/>
      <dgm:spPr/>
      <dgm:t>
        <a:bodyPr/>
        <a:lstStyle/>
        <a:p>
          <a:endParaRPr lang="en-GB"/>
        </a:p>
      </dgm:t>
    </dgm:pt>
    <dgm:pt modelId="{C9B5E7E5-361B-2E40-B61F-31C6D4DE5D1F}">
      <dgm:prSet/>
      <dgm:spPr/>
      <dgm:t>
        <a:bodyPr/>
        <a:lstStyle/>
        <a:p>
          <a:r>
            <a:rPr lang="en-US" altLang="zh-CN" dirty="0"/>
            <a:t>Paper</a:t>
          </a:r>
          <a:r>
            <a:rPr lang="zh-CN" altLang="en-US" dirty="0"/>
            <a:t> </a:t>
          </a:r>
          <a:r>
            <a:rPr lang="en-US" altLang="zh-CN" dirty="0"/>
            <a:t>Writing</a:t>
          </a:r>
        </a:p>
        <a:p>
          <a:r>
            <a:rPr lang="en-US" altLang="zh-CN" dirty="0"/>
            <a:t>(01/11/2024)</a:t>
          </a:r>
          <a:endParaRPr lang="en-GB" dirty="0"/>
        </a:p>
      </dgm:t>
    </dgm:pt>
    <dgm:pt modelId="{A9600CCA-2C0A-5747-80AD-A107141CCFE9}" type="parTrans" cxnId="{3C4AC6EF-2F77-764A-830D-8F60F3218C93}">
      <dgm:prSet/>
      <dgm:spPr/>
      <dgm:t>
        <a:bodyPr/>
        <a:lstStyle/>
        <a:p>
          <a:endParaRPr lang="en-GB"/>
        </a:p>
      </dgm:t>
    </dgm:pt>
    <dgm:pt modelId="{65E037FE-D47B-7E4E-85F1-760659051116}" type="sibTrans" cxnId="{3C4AC6EF-2F77-764A-830D-8F60F3218C93}">
      <dgm:prSet/>
      <dgm:spPr/>
      <dgm:t>
        <a:bodyPr/>
        <a:lstStyle/>
        <a:p>
          <a:endParaRPr lang="en-GB"/>
        </a:p>
      </dgm:t>
    </dgm:pt>
    <dgm:pt modelId="{92AC31DD-4667-6947-8AC3-CF35108274E1}">
      <dgm:prSet/>
      <dgm:spPr/>
      <dgm:t>
        <a:bodyPr/>
        <a:lstStyle/>
        <a:p>
          <a:r>
            <a:rPr lang="en-US" altLang="zh-CN" dirty="0"/>
            <a:t>Submission</a:t>
          </a:r>
        </a:p>
        <a:p>
          <a:r>
            <a:rPr lang="en-US" altLang="zh-CN" dirty="0"/>
            <a:t>(01/12/2024)</a:t>
          </a:r>
          <a:endParaRPr lang="en-GB" dirty="0"/>
        </a:p>
      </dgm:t>
    </dgm:pt>
    <dgm:pt modelId="{7FB727DF-69D9-0842-AC57-FC4DDA0BC3E0}" type="parTrans" cxnId="{A66E368A-BF79-5146-9BA4-84FBE44ED110}">
      <dgm:prSet/>
      <dgm:spPr/>
      <dgm:t>
        <a:bodyPr/>
        <a:lstStyle/>
        <a:p>
          <a:endParaRPr lang="en-GB"/>
        </a:p>
      </dgm:t>
    </dgm:pt>
    <dgm:pt modelId="{B0279332-7ED2-2849-92B0-4FF2FBE3D07F}" type="sibTrans" cxnId="{A66E368A-BF79-5146-9BA4-84FBE44ED110}">
      <dgm:prSet/>
      <dgm:spPr/>
      <dgm:t>
        <a:bodyPr/>
        <a:lstStyle/>
        <a:p>
          <a:endParaRPr lang="en-GB"/>
        </a:p>
      </dgm:t>
    </dgm:pt>
    <dgm:pt modelId="{3A438DF2-BCD2-4442-B04E-F9BBF5B4F85F}">
      <dgm:prSet/>
      <dgm:spPr/>
      <dgm:t>
        <a:bodyPr/>
        <a:lstStyle/>
        <a:p>
          <a:r>
            <a:rPr lang="en-US" altLang="zh-CN" dirty="0"/>
            <a:t>Experiments</a:t>
          </a:r>
          <a:r>
            <a:rPr lang="zh-CN" altLang="en-US" dirty="0"/>
            <a:t> </a:t>
          </a:r>
          <a:r>
            <a:rPr lang="en-US" altLang="zh-CN" dirty="0"/>
            <a:t>(15/05/2024)</a:t>
          </a:r>
          <a:endParaRPr lang="en-GB" dirty="0"/>
        </a:p>
      </dgm:t>
    </dgm:pt>
    <dgm:pt modelId="{15890655-8932-274D-B1EB-1A71D58F8576}" type="parTrans" cxnId="{DCB37A6A-54AD-D34F-B65D-5D3D67B94E4B}">
      <dgm:prSet/>
      <dgm:spPr/>
      <dgm:t>
        <a:bodyPr/>
        <a:lstStyle/>
        <a:p>
          <a:endParaRPr lang="en-GB"/>
        </a:p>
      </dgm:t>
    </dgm:pt>
    <dgm:pt modelId="{A34001AC-C279-1B4F-80F5-2B2E5C4D2B6E}" type="sibTrans" cxnId="{DCB37A6A-54AD-D34F-B65D-5D3D67B94E4B}">
      <dgm:prSet/>
      <dgm:spPr/>
      <dgm:t>
        <a:bodyPr/>
        <a:lstStyle/>
        <a:p>
          <a:endParaRPr lang="en-GB"/>
        </a:p>
      </dgm:t>
    </dgm:pt>
    <dgm:pt modelId="{D6B131A9-5754-7F42-8D5E-D493D9EA8839}">
      <dgm:prSet/>
      <dgm:spPr/>
      <dgm:t>
        <a:bodyPr/>
        <a:lstStyle/>
        <a:p>
          <a:r>
            <a:rPr lang="en-US" altLang="zh-CN" dirty="0"/>
            <a:t>Paper</a:t>
          </a:r>
          <a:r>
            <a:rPr lang="zh-CN" altLang="en-US" dirty="0"/>
            <a:t> </a:t>
          </a:r>
          <a:r>
            <a:rPr lang="en-US" altLang="zh-CN" dirty="0"/>
            <a:t>Writing</a:t>
          </a:r>
          <a:r>
            <a:rPr lang="zh-CN" altLang="en-US" dirty="0"/>
            <a:t> </a:t>
          </a:r>
          <a:r>
            <a:rPr lang="en-US" altLang="zh-CN" dirty="0"/>
            <a:t>and</a:t>
          </a:r>
          <a:r>
            <a:rPr lang="zh-CN" altLang="en-US" dirty="0"/>
            <a:t> </a:t>
          </a:r>
          <a:r>
            <a:rPr lang="en-US" altLang="zh-CN" dirty="0"/>
            <a:t>submission</a:t>
          </a:r>
          <a:r>
            <a:rPr lang="zh-CN" altLang="en-US" dirty="0"/>
            <a:t> </a:t>
          </a:r>
          <a:r>
            <a:rPr lang="en-US" altLang="zh-CN" dirty="0"/>
            <a:t>(08/06/2024)</a:t>
          </a:r>
          <a:endParaRPr lang="en-GB" dirty="0"/>
        </a:p>
      </dgm:t>
    </dgm:pt>
    <dgm:pt modelId="{82A1D139-6C71-9440-9E8D-28D87011C14A}" type="parTrans" cxnId="{CB655B4E-76C4-C845-8D57-FF8E9555C7B5}">
      <dgm:prSet/>
      <dgm:spPr/>
      <dgm:t>
        <a:bodyPr/>
        <a:lstStyle/>
        <a:p>
          <a:endParaRPr lang="en-GB"/>
        </a:p>
      </dgm:t>
    </dgm:pt>
    <dgm:pt modelId="{3F091698-057C-6543-8EC1-8B60DCE2CE1E}" type="sibTrans" cxnId="{CB655B4E-76C4-C845-8D57-FF8E9555C7B5}">
      <dgm:prSet/>
      <dgm:spPr/>
      <dgm:t>
        <a:bodyPr/>
        <a:lstStyle/>
        <a:p>
          <a:endParaRPr lang="en-GB"/>
        </a:p>
      </dgm:t>
    </dgm:pt>
    <dgm:pt modelId="{BDB33D57-6442-6048-AB7B-A2F745F82A7A}" type="pres">
      <dgm:prSet presAssocID="{38C51E05-747D-634B-AB48-A969A91FF1B5}" presName="Name0" presStyleCnt="0">
        <dgm:presLayoutVars>
          <dgm:dir/>
          <dgm:resizeHandles val="exact"/>
        </dgm:presLayoutVars>
      </dgm:prSet>
      <dgm:spPr/>
    </dgm:pt>
    <dgm:pt modelId="{8425E918-A862-8F40-9F77-A7E3818D1041}" type="pres">
      <dgm:prSet presAssocID="{38C51E05-747D-634B-AB48-A969A91FF1B5}" presName="arrow" presStyleLbl="bgShp" presStyleIdx="0" presStyleCnt="1"/>
      <dgm:spPr/>
    </dgm:pt>
    <dgm:pt modelId="{94253A42-8E96-2649-8F2E-3CDC0202EFBC}" type="pres">
      <dgm:prSet presAssocID="{38C51E05-747D-634B-AB48-A969A91FF1B5}" presName="points" presStyleCnt="0"/>
      <dgm:spPr/>
    </dgm:pt>
    <dgm:pt modelId="{A35BE388-B7CD-7446-8BEF-A3CFDA52882D}" type="pres">
      <dgm:prSet presAssocID="{3A438DF2-BCD2-4442-B04E-F9BBF5B4F85F}" presName="compositeA" presStyleCnt="0"/>
      <dgm:spPr/>
    </dgm:pt>
    <dgm:pt modelId="{A0E955DE-D7FF-814C-A5D4-05CDAF5B2EFF}" type="pres">
      <dgm:prSet presAssocID="{3A438DF2-BCD2-4442-B04E-F9BBF5B4F85F}" presName="textA" presStyleLbl="revTx" presStyleIdx="0" presStyleCnt="7" custLinFactNeighborX="26432">
        <dgm:presLayoutVars>
          <dgm:bulletEnabled val="1"/>
        </dgm:presLayoutVars>
      </dgm:prSet>
      <dgm:spPr/>
    </dgm:pt>
    <dgm:pt modelId="{243CE9CC-9001-8047-A216-89C2FD72B72A}" type="pres">
      <dgm:prSet presAssocID="{3A438DF2-BCD2-4442-B04E-F9BBF5B4F85F}" presName="circleA" presStyleLbl="node1" presStyleIdx="0" presStyleCnt="7" custLinFactNeighborX="52824"/>
      <dgm:spPr/>
    </dgm:pt>
    <dgm:pt modelId="{19F341AE-19F7-1B4C-9803-3376F924FA45}" type="pres">
      <dgm:prSet presAssocID="{3A438DF2-BCD2-4442-B04E-F9BBF5B4F85F}" presName="spaceA" presStyleCnt="0"/>
      <dgm:spPr/>
    </dgm:pt>
    <dgm:pt modelId="{A821DE73-8CE9-A244-A671-6EB94E61F53E}" type="pres">
      <dgm:prSet presAssocID="{A34001AC-C279-1B4F-80F5-2B2E5C4D2B6E}" presName="space" presStyleCnt="0"/>
      <dgm:spPr/>
    </dgm:pt>
    <dgm:pt modelId="{4BF50A6C-05CB-9F44-A8B5-5113C5565BDF}" type="pres">
      <dgm:prSet presAssocID="{D6B131A9-5754-7F42-8D5E-D493D9EA8839}" presName="compositeB" presStyleCnt="0"/>
      <dgm:spPr/>
    </dgm:pt>
    <dgm:pt modelId="{E1F1F921-3BFA-0D4F-9CED-809DF9F215D0}" type="pres">
      <dgm:prSet presAssocID="{D6B131A9-5754-7F42-8D5E-D493D9EA8839}" presName="textB" presStyleLbl="revTx" presStyleIdx="1" presStyleCnt="7" custLinFactNeighborX="22302">
        <dgm:presLayoutVars>
          <dgm:bulletEnabled val="1"/>
        </dgm:presLayoutVars>
      </dgm:prSet>
      <dgm:spPr/>
    </dgm:pt>
    <dgm:pt modelId="{B9780BA7-2FD4-4749-9AEB-D4E7A3E6BEAF}" type="pres">
      <dgm:prSet presAssocID="{D6B131A9-5754-7F42-8D5E-D493D9EA8839}" presName="circleB" presStyleLbl="node1" presStyleIdx="1" presStyleCnt="7" custLinFactNeighborX="52824"/>
      <dgm:spPr/>
    </dgm:pt>
    <dgm:pt modelId="{EFB89F43-F81B-AF4B-8760-8F9670DE5C69}" type="pres">
      <dgm:prSet presAssocID="{D6B131A9-5754-7F42-8D5E-D493D9EA8839}" presName="spaceB" presStyleCnt="0"/>
      <dgm:spPr/>
    </dgm:pt>
    <dgm:pt modelId="{D3680087-0553-1640-81E4-8744615B4CB4}" type="pres">
      <dgm:prSet presAssocID="{3F091698-057C-6543-8EC1-8B60DCE2CE1E}" presName="space" presStyleCnt="0"/>
      <dgm:spPr/>
    </dgm:pt>
    <dgm:pt modelId="{BEBC6193-F8A3-044D-BB50-77553BACE643}" type="pres">
      <dgm:prSet presAssocID="{F63BD377-18D5-714E-8626-1AC95A07039B}" presName="compositeA" presStyleCnt="0"/>
      <dgm:spPr/>
    </dgm:pt>
    <dgm:pt modelId="{540B30C8-323D-644C-B531-604EEE802D8F}" type="pres">
      <dgm:prSet presAssocID="{F63BD377-18D5-714E-8626-1AC95A07039B}" presName="textA" presStyleLbl="revTx" presStyleIdx="2" presStyleCnt="7" custLinFactNeighborX="26432">
        <dgm:presLayoutVars>
          <dgm:bulletEnabled val="1"/>
        </dgm:presLayoutVars>
      </dgm:prSet>
      <dgm:spPr/>
    </dgm:pt>
    <dgm:pt modelId="{A3BEED15-3512-3B41-AAC5-AC7528E8FD0D}" type="pres">
      <dgm:prSet presAssocID="{F63BD377-18D5-714E-8626-1AC95A07039B}" presName="circleA" presStyleLbl="node1" presStyleIdx="2" presStyleCnt="7" custLinFactNeighborX="52824"/>
      <dgm:spPr/>
    </dgm:pt>
    <dgm:pt modelId="{7CD0C064-2877-2648-984D-58071D838E37}" type="pres">
      <dgm:prSet presAssocID="{F63BD377-18D5-714E-8626-1AC95A07039B}" presName="spaceA" presStyleCnt="0"/>
      <dgm:spPr/>
    </dgm:pt>
    <dgm:pt modelId="{6BFBE6B6-421E-6D40-831B-51DEF58C1262}" type="pres">
      <dgm:prSet presAssocID="{03C82627-AC3D-8F49-B1D4-00E05FFA26F6}" presName="space" presStyleCnt="0"/>
      <dgm:spPr/>
    </dgm:pt>
    <dgm:pt modelId="{E8A0C33F-CDF3-1D40-B0EF-0859721B6E06}" type="pres">
      <dgm:prSet presAssocID="{B428C534-8077-5548-BF97-59BFA21712C1}" presName="compositeB" presStyleCnt="0"/>
      <dgm:spPr/>
    </dgm:pt>
    <dgm:pt modelId="{7D7517E0-12ED-4940-A082-A6C86CCFAD29}" type="pres">
      <dgm:prSet presAssocID="{B428C534-8077-5548-BF97-59BFA21712C1}" presName="textB" presStyleLbl="revTx" presStyleIdx="3" presStyleCnt="7" custLinFactNeighborX="23954">
        <dgm:presLayoutVars>
          <dgm:bulletEnabled val="1"/>
        </dgm:presLayoutVars>
      </dgm:prSet>
      <dgm:spPr/>
    </dgm:pt>
    <dgm:pt modelId="{F4D18B12-8C3A-7247-A8C7-FFEC31CE4B6B}" type="pres">
      <dgm:prSet presAssocID="{B428C534-8077-5548-BF97-59BFA21712C1}" presName="circleB" presStyleLbl="node1" presStyleIdx="3" presStyleCnt="7" custLinFactNeighborX="52824"/>
      <dgm:spPr/>
    </dgm:pt>
    <dgm:pt modelId="{35E50528-0768-4344-8A54-EA602143A357}" type="pres">
      <dgm:prSet presAssocID="{B428C534-8077-5548-BF97-59BFA21712C1}" presName="spaceB" presStyleCnt="0"/>
      <dgm:spPr/>
    </dgm:pt>
    <dgm:pt modelId="{AF4D797A-149F-0847-8659-D2C1F639470E}" type="pres">
      <dgm:prSet presAssocID="{12BA3ED6-B00C-DF44-A65E-4DEE02428C37}" presName="space" presStyleCnt="0"/>
      <dgm:spPr/>
    </dgm:pt>
    <dgm:pt modelId="{B955D58B-2830-624A-B387-66B8BBF266F1}" type="pres">
      <dgm:prSet presAssocID="{E200F745-1FAD-404E-ACD4-4F53032E7A10}" presName="compositeA" presStyleCnt="0"/>
      <dgm:spPr/>
    </dgm:pt>
    <dgm:pt modelId="{D6979B52-CD12-1D46-BDFE-0AD2D815F7E4}" type="pres">
      <dgm:prSet presAssocID="{E200F745-1FAD-404E-ACD4-4F53032E7A10}" presName="textA" presStyleLbl="revTx" presStyleIdx="4" presStyleCnt="7" custLinFactNeighborX="19824">
        <dgm:presLayoutVars>
          <dgm:bulletEnabled val="1"/>
        </dgm:presLayoutVars>
      </dgm:prSet>
      <dgm:spPr/>
    </dgm:pt>
    <dgm:pt modelId="{7DB31D5A-457B-5949-8772-B7097C1224D1}" type="pres">
      <dgm:prSet presAssocID="{E200F745-1FAD-404E-ACD4-4F53032E7A10}" presName="circleA" presStyleLbl="node1" presStyleIdx="4" presStyleCnt="7" custLinFactNeighborX="46008"/>
      <dgm:spPr/>
    </dgm:pt>
    <dgm:pt modelId="{FEC9FA2A-98AA-0943-9AFA-140AF7343F1E}" type="pres">
      <dgm:prSet presAssocID="{E200F745-1FAD-404E-ACD4-4F53032E7A10}" presName="spaceA" presStyleCnt="0"/>
      <dgm:spPr/>
    </dgm:pt>
    <dgm:pt modelId="{8AC7DD89-6B0E-0441-A9FC-CBE7DAC710B9}" type="pres">
      <dgm:prSet presAssocID="{E9398016-0342-504E-9FA1-C453DCFCD3B2}" presName="space" presStyleCnt="0"/>
      <dgm:spPr/>
    </dgm:pt>
    <dgm:pt modelId="{E1556297-DBD3-6245-BE6F-2DAD8CDC029F}" type="pres">
      <dgm:prSet presAssocID="{C9B5E7E5-361B-2E40-B61F-31C6D4DE5D1F}" presName="compositeB" presStyleCnt="0"/>
      <dgm:spPr/>
    </dgm:pt>
    <dgm:pt modelId="{2BF78738-8783-5B4D-B3A6-6AA1812C06AE}" type="pres">
      <dgm:prSet presAssocID="{C9B5E7E5-361B-2E40-B61F-31C6D4DE5D1F}" presName="textB" presStyleLbl="revTx" presStyleIdx="5" presStyleCnt="7" custLinFactNeighborX="14868">
        <dgm:presLayoutVars>
          <dgm:bulletEnabled val="1"/>
        </dgm:presLayoutVars>
      </dgm:prSet>
      <dgm:spPr/>
    </dgm:pt>
    <dgm:pt modelId="{71C8E86C-5D1C-8B44-86D7-5FBD83D240F0}" type="pres">
      <dgm:prSet presAssocID="{C9B5E7E5-361B-2E40-B61F-31C6D4DE5D1F}" presName="circleB" presStyleLbl="node1" presStyleIdx="5" presStyleCnt="7" custLinFactNeighborX="27264"/>
      <dgm:spPr/>
    </dgm:pt>
    <dgm:pt modelId="{3DC20426-7F44-914F-BE86-871B149DB662}" type="pres">
      <dgm:prSet presAssocID="{C9B5E7E5-361B-2E40-B61F-31C6D4DE5D1F}" presName="spaceB" presStyleCnt="0"/>
      <dgm:spPr/>
    </dgm:pt>
    <dgm:pt modelId="{1458B884-C67D-1B48-A866-5021E7290361}" type="pres">
      <dgm:prSet presAssocID="{65E037FE-D47B-7E4E-85F1-760659051116}" presName="space" presStyleCnt="0"/>
      <dgm:spPr/>
    </dgm:pt>
    <dgm:pt modelId="{845E8A03-2BD0-3C43-8A0C-6F39CA096E6B}" type="pres">
      <dgm:prSet presAssocID="{92AC31DD-4667-6947-8AC3-CF35108274E1}" presName="compositeA" presStyleCnt="0"/>
      <dgm:spPr/>
    </dgm:pt>
    <dgm:pt modelId="{F86C9021-C323-E24E-BE97-224F3F6DAF67}" type="pres">
      <dgm:prSet presAssocID="{92AC31DD-4667-6947-8AC3-CF35108274E1}" presName="textA" presStyleLbl="revTx" presStyleIdx="6" presStyleCnt="7">
        <dgm:presLayoutVars>
          <dgm:bulletEnabled val="1"/>
        </dgm:presLayoutVars>
      </dgm:prSet>
      <dgm:spPr/>
    </dgm:pt>
    <dgm:pt modelId="{B5B04850-E7C3-C648-98E6-8A3E788C6DA5}" type="pres">
      <dgm:prSet presAssocID="{92AC31DD-4667-6947-8AC3-CF35108274E1}" presName="circleA" presStyleLbl="node1" presStyleIdx="6" presStyleCnt="7"/>
      <dgm:spPr/>
    </dgm:pt>
    <dgm:pt modelId="{B0DDB652-18EB-9D4C-875E-F8052CACC663}" type="pres">
      <dgm:prSet presAssocID="{92AC31DD-4667-6947-8AC3-CF35108274E1}" presName="spaceA" presStyleCnt="0"/>
      <dgm:spPr/>
    </dgm:pt>
  </dgm:ptLst>
  <dgm:cxnLst>
    <dgm:cxn modelId="{F4AA4F04-FC75-8548-8BAA-B476CF09EAB5}" srcId="{38C51E05-747D-634B-AB48-A969A91FF1B5}" destId="{B428C534-8077-5548-BF97-59BFA21712C1}" srcOrd="3" destOrd="0" parTransId="{075DD39D-3FFC-E046-A730-6060D7BF5634}" sibTransId="{12BA3ED6-B00C-DF44-A65E-4DEE02428C37}"/>
    <dgm:cxn modelId="{01E56212-2674-4A46-B38D-2AD4C477DC19}" type="presOf" srcId="{E200F745-1FAD-404E-ACD4-4F53032E7A10}" destId="{D6979B52-CD12-1D46-BDFE-0AD2D815F7E4}" srcOrd="0" destOrd="0" presId="urn:microsoft.com/office/officeart/2005/8/layout/hProcess11"/>
    <dgm:cxn modelId="{E602591A-6086-384E-A046-661DF4F36DA9}" type="presOf" srcId="{3A438DF2-BCD2-4442-B04E-F9BBF5B4F85F}" destId="{A0E955DE-D7FF-814C-A5D4-05CDAF5B2EFF}" srcOrd="0" destOrd="0" presId="urn:microsoft.com/office/officeart/2005/8/layout/hProcess11"/>
    <dgm:cxn modelId="{842CAE2F-EE61-9642-A25C-1452E5A699DB}" srcId="{38C51E05-747D-634B-AB48-A969A91FF1B5}" destId="{E200F745-1FAD-404E-ACD4-4F53032E7A10}" srcOrd="4" destOrd="0" parTransId="{0023A2A5-0250-EE4F-993C-9715ED2E70EB}" sibTransId="{E9398016-0342-504E-9FA1-C453DCFCD3B2}"/>
    <dgm:cxn modelId="{CB655B4E-76C4-C845-8D57-FF8E9555C7B5}" srcId="{38C51E05-747D-634B-AB48-A969A91FF1B5}" destId="{D6B131A9-5754-7F42-8D5E-D493D9EA8839}" srcOrd="1" destOrd="0" parTransId="{82A1D139-6C71-9440-9E8D-28D87011C14A}" sibTransId="{3F091698-057C-6543-8EC1-8B60DCE2CE1E}"/>
    <dgm:cxn modelId="{DCB37A6A-54AD-D34F-B65D-5D3D67B94E4B}" srcId="{38C51E05-747D-634B-AB48-A969A91FF1B5}" destId="{3A438DF2-BCD2-4442-B04E-F9BBF5B4F85F}" srcOrd="0" destOrd="0" parTransId="{15890655-8932-274D-B1EB-1A71D58F8576}" sibTransId="{A34001AC-C279-1B4F-80F5-2B2E5C4D2B6E}"/>
    <dgm:cxn modelId="{23159583-972D-BC47-A49D-342B7473D31C}" type="presOf" srcId="{B428C534-8077-5548-BF97-59BFA21712C1}" destId="{7D7517E0-12ED-4940-A082-A6C86CCFAD29}" srcOrd="0" destOrd="0" presId="urn:microsoft.com/office/officeart/2005/8/layout/hProcess11"/>
    <dgm:cxn modelId="{A66E368A-BF79-5146-9BA4-84FBE44ED110}" srcId="{38C51E05-747D-634B-AB48-A969A91FF1B5}" destId="{92AC31DD-4667-6947-8AC3-CF35108274E1}" srcOrd="6" destOrd="0" parTransId="{7FB727DF-69D9-0842-AC57-FC4DDA0BC3E0}" sibTransId="{B0279332-7ED2-2849-92B0-4FF2FBE3D07F}"/>
    <dgm:cxn modelId="{437DB5CC-559C-E346-8F25-92BB85FDE758}" type="presOf" srcId="{F63BD377-18D5-714E-8626-1AC95A07039B}" destId="{540B30C8-323D-644C-B531-604EEE802D8F}" srcOrd="0" destOrd="0" presId="urn:microsoft.com/office/officeart/2005/8/layout/hProcess11"/>
    <dgm:cxn modelId="{6F8AAED8-F279-C643-BB58-3AD386D8B9E1}" srcId="{38C51E05-747D-634B-AB48-A969A91FF1B5}" destId="{F63BD377-18D5-714E-8626-1AC95A07039B}" srcOrd="2" destOrd="0" parTransId="{02F05516-B73C-6846-93C5-08AE24F19352}" sibTransId="{03C82627-AC3D-8F49-B1D4-00E05FFA26F6}"/>
    <dgm:cxn modelId="{15C39ADA-43A7-5241-9C9A-D20D0729F31C}" type="presOf" srcId="{C9B5E7E5-361B-2E40-B61F-31C6D4DE5D1F}" destId="{2BF78738-8783-5B4D-B3A6-6AA1812C06AE}" srcOrd="0" destOrd="0" presId="urn:microsoft.com/office/officeart/2005/8/layout/hProcess11"/>
    <dgm:cxn modelId="{8FA4A6DA-D73B-9949-9159-DDEB742F63EF}" type="presOf" srcId="{D6B131A9-5754-7F42-8D5E-D493D9EA8839}" destId="{E1F1F921-3BFA-0D4F-9CED-809DF9F215D0}" srcOrd="0" destOrd="0" presId="urn:microsoft.com/office/officeart/2005/8/layout/hProcess11"/>
    <dgm:cxn modelId="{97DAEFDE-D304-9240-867E-C468DC5AC988}" type="presOf" srcId="{92AC31DD-4667-6947-8AC3-CF35108274E1}" destId="{F86C9021-C323-E24E-BE97-224F3F6DAF67}" srcOrd="0" destOrd="0" presId="urn:microsoft.com/office/officeart/2005/8/layout/hProcess11"/>
    <dgm:cxn modelId="{9BDE09ED-C0B4-534B-BCE0-4450D65778C5}" type="presOf" srcId="{38C51E05-747D-634B-AB48-A969A91FF1B5}" destId="{BDB33D57-6442-6048-AB7B-A2F745F82A7A}" srcOrd="0" destOrd="0" presId="urn:microsoft.com/office/officeart/2005/8/layout/hProcess11"/>
    <dgm:cxn modelId="{3C4AC6EF-2F77-764A-830D-8F60F3218C93}" srcId="{38C51E05-747D-634B-AB48-A969A91FF1B5}" destId="{C9B5E7E5-361B-2E40-B61F-31C6D4DE5D1F}" srcOrd="5" destOrd="0" parTransId="{A9600CCA-2C0A-5747-80AD-A107141CCFE9}" sibTransId="{65E037FE-D47B-7E4E-85F1-760659051116}"/>
    <dgm:cxn modelId="{0E97D703-CCEA-5A49-83C7-9B4B66739357}" type="presParOf" srcId="{BDB33D57-6442-6048-AB7B-A2F745F82A7A}" destId="{8425E918-A862-8F40-9F77-A7E3818D1041}" srcOrd="0" destOrd="0" presId="urn:microsoft.com/office/officeart/2005/8/layout/hProcess11"/>
    <dgm:cxn modelId="{1E3FF104-0033-2641-BAF5-2B378EF72A20}" type="presParOf" srcId="{BDB33D57-6442-6048-AB7B-A2F745F82A7A}" destId="{94253A42-8E96-2649-8F2E-3CDC0202EFBC}" srcOrd="1" destOrd="0" presId="urn:microsoft.com/office/officeart/2005/8/layout/hProcess11"/>
    <dgm:cxn modelId="{3075B874-7A26-DD49-A0EB-CA8DADF8F1A1}" type="presParOf" srcId="{94253A42-8E96-2649-8F2E-3CDC0202EFBC}" destId="{A35BE388-B7CD-7446-8BEF-A3CFDA52882D}" srcOrd="0" destOrd="0" presId="urn:microsoft.com/office/officeart/2005/8/layout/hProcess11"/>
    <dgm:cxn modelId="{891FDFF6-A405-2D4D-B937-4859215966BB}" type="presParOf" srcId="{A35BE388-B7CD-7446-8BEF-A3CFDA52882D}" destId="{A0E955DE-D7FF-814C-A5D4-05CDAF5B2EFF}" srcOrd="0" destOrd="0" presId="urn:microsoft.com/office/officeart/2005/8/layout/hProcess11"/>
    <dgm:cxn modelId="{7E84BE68-06DB-1549-9DD8-9D176647E20E}" type="presParOf" srcId="{A35BE388-B7CD-7446-8BEF-A3CFDA52882D}" destId="{243CE9CC-9001-8047-A216-89C2FD72B72A}" srcOrd="1" destOrd="0" presId="urn:microsoft.com/office/officeart/2005/8/layout/hProcess11"/>
    <dgm:cxn modelId="{B33B39E1-B72A-954F-AB82-5E2778FB7F26}" type="presParOf" srcId="{A35BE388-B7CD-7446-8BEF-A3CFDA52882D}" destId="{19F341AE-19F7-1B4C-9803-3376F924FA45}" srcOrd="2" destOrd="0" presId="urn:microsoft.com/office/officeart/2005/8/layout/hProcess11"/>
    <dgm:cxn modelId="{66F30C4C-0B75-2049-877F-9EB9824B5C2E}" type="presParOf" srcId="{94253A42-8E96-2649-8F2E-3CDC0202EFBC}" destId="{A821DE73-8CE9-A244-A671-6EB94E61F53E}" srcOrd="1" destOrd="0" presId="urn:microsoft.com/office/officeart/2005/8/layout/hProcess11"/>
    <dgm:cxn modelId="{5771E372-E724-7944-81FB-7938C44769C5}" type="presParOf" srcId="{94253A42-8E96-2649-8F2E-3CDC0202EFBC}" destId="{4BF50A6C-05CB-9F44-A8B5-5113C5565BDF}" srcOrd="2" destOrd="0" presId="urn:microsoft.com/office/officeart/2005/8/layout/hProcess11"/>
    <dgm:cxn modelId="{5EA524C3-2F42-594D-889D-6417B84BD26C}" type="presParOf" srcId="{4BF50A6C-05CB-9F44-A8B5-5113C5565BDF}" destId="{E1F1F921-3BFA-0D4F-9CED-809DF9F215D0}" srcOrd="0" destOrd="0" presId="urn:microsoft.com/office/officeart/2005/8/layout/hProcess11"/>
    <dgm:cxn modelId="{584E73CD-3373-2649-B8B7-B9174D625598}" type="presParOf" srcId="{4BF50A6C-05CB-9F44-A8B5-5113C5565BDF}" destId="{B9780BA7-2FD4-4749-9AEB-D4E7A3E6BEAF}" srcOrd="1" destOrd="0" presId="urn:microsoft.com/office/officeart/2005/8/layout/hProcess11"/>
    <dgm:cxn modelId="{BCD2A563-C448-BB4A-ADF2-5586E5BC95DA}" type="presParOf" srcId="{4BF50A6C-05CB-9F44-A8B5-5113C5565BDF}" destId="{EFB89F43-F81B-AF4B-8760-8F9670DE5C69}" srcOrd="2" destOrd="0" presId="urn:microsoft.com/office/officeart/2005/8/layout/hProcess11"/>
    <dgm:cxn modelId="{E843F7C3-599D-2043-B149-AECD798BE9DA}" type="presParOf" srcId="{94253A42-8E96-2649-8F2E-3CDC0202EFBC}" destId="{D3680087-0553-1640-81E4-8744615B4CB4}" srcOrd="3" destOrd="0" presId="urn:microsoft.com/office/officeart/2005/8/layout/hProcess11"/>
    <dgm:cxn modelId="{471B3FA9-C41D-3540-A78B-C6C67B475862}" type="presParOf" srcId="{94253A42-8E96-2649-8F2E-3CDC0202EFBC}" destId="{BEBC6193-F8A3-044D-BB50-77553BACE643}" srcOrd="4" destOrd="0" presId="urn:microsoft.com/office/officeart/2005/8/layout/hProcess11"/>
    <dgm:cxn modelId="{AF9D19D3-D675-AD42-B103-B4211E8AFB80}" type="presParOf" srcId="{BEBC6193-F8A3-044D-BB50-77553BACE643}" destId="{540B30C8-323D-644C-B531-604EEE802D8F}" srcOrd="0" destOrd="0" presId="urn:microsoft.com/office/officeart/2005/8/layout/hProcess11"/>
    <dgm:cxn modelId="{9D50A182-EBF2-9F4F-9A7F-0B5A18785E37}" type="presParOf" srcId="{BEBC6193-F8A3-044D-BB50-77553BACE643}" destId="{A3BEED15-3512-3B41-AAC5-AC7528E8FD0D}" srcOrd="1" destOrd="0" presId="urn:microsoft.com/office/officeart/2005/8/layout/hProcess11"/>
    <dgm:cxn modelId="{0F4D1AE8-DC26-D049-A160-4FE2616E0937}" type="presParOf" srcId="{BEBC6193-F8A3-044D-BB50-77553BACE643}" destId="{7CD0C064-2877-2648-984D-58071D838E37}" srcOrd="2" destOrd="0" presId="urn:microsoft.com/office/officeart/2005/8/layout/hProcess11"/>
    <dgm:cxn modelId="{3287A971-4A3E-A346-A530-1ACF29DD9E78}" type="presParOf" srcId="{94253A42-8E96-2649-8F2E-3CDC0202EFBC}" destId="{6BFBE6B6-421E-6D40-831B-51DEF58C1262}" srcOrd="5" destOrd="0" presId="urn:microsoft.com/office/officeart/2005/8/layout/hProcess11"/>
    <dgm:cxn modelId="{C54A00D6-3C93-6E4B-ABE6-E51CDAA556F8}" type="presParOf" srcId="{94253A42-8E96-2649-8F2E-3CDC0202EFBC}" destId="{E8A0C33F-CDF3-1D40-B0EF-0859721B6E06}" srcOrd="6" destOrd="0" presId="urn:microsoft.com/office/officeart/2005/8/layout/hProcess11"/>
    <dgm:cxn modelId="{E08035C4-696F-874D-A00A-3D8C439A32C7}" type="presParOf" srcId="{E8A0C33F-CDF3-1D40-B0EF-0859721B6E06}" destId="{7D7517E0-12ED-4940-A082-A6C86CCFAD29}" srcOrd="0" destOrd="0" presId="urn:microsoft.com/office/officeart/2005/8/layout/hProcess11"/>
    <dgm:cxn modelId="{AB750F07-93F9-B14E-B87C-B281FEF6F7CC}" type="presParOf" srcId="{E8A0C33F-CDF3-1D40-B0EF-0859721B6E06}" destId="{F4D18B12-8C3A-7247-A8C7-FFEC31CE4B6B}" srcOrd="1" destOrd="0" presId="urn:microsoft.com/office/officeart/2005/8/layout/hProcess11"/>
    <dgm:cxn modelId="{3CD5A3EC-1DAC-6746-B298-9DF28DE8A575}" type="presParOf" srcId="{E8A0C33F-CDF3-1D40-B0EF-0859721B6E06}" destId="{35E50528-0768-4344-8A54-EA602143A357}" srcOrd="2" destOrd="0" presId="urn:microsoft.com/office/officeart/2005/8/layout/hProcess11"/>
    <dgm:cxn modelId="{5D19008E-3E30-194B-A38D-F6131D5D49BD}" type="presParOf" srcId="{94253A42-8E96-2649-8F2E-3CDC0202EFBC}" destId="{AF4D797A-149F-0847-8659-D2C1F639470E}" srcOrd="7" destOrd="0" presId="urn:microsoft.com/office/officeart/2005/8/layout/hProcess11"/>
    <dgm:cxn modelId="{15258C17-CB43-B545-B601-B10550FFB0DA}" type="presParOf" srcId="{94253A42-8E96-2649-8F2E-3CDC0202EFBC}" destId="{B955D58B-2830-624A-B387-66B8BBF266F1}" srcOrd="8" destOrd="0" presId="urn:microsoft.com/office/officeart/2005/8/layout/hProcess11"/>
    <dgm:cxn modelId="{38E97B13-7B7E-DA49-935A-9E22ED156533}" type="presParOf" srcId="{B955D58B-2830-624A-B387-66B8BBF266F1}" destId="{D6979B52-CD12-1D46-BDFE-0AD2D815F7E4}" srcOrd="0" destOrd="0" presId="urn:microsoft.com/office/officeart/2005/8/layout/hProcess11"/>
    <dgm:cxn modelId="{FEA8EEF0-52F7-4C44-879A-00DFD43FC994}" type="presParOf" srcId="{B955D58B-2830-624A-B387-66B8BBF266F1}" destId="{7DB31D5A-457B-5949-8772-B7097C1224D1}" srcOrd="1" destOrd="0" presId="urn:microsoft.com/office/officeart/2005/8/layout/hProcess11"/>
    <dgm:cxn modelId="{30AAADC5-5149-9345-A718-79C9F0462A1D}" type="presParOf" srcId="{B955D58B-2830-624A-B387-66B8BBF266F1}" destId="{FEC9FA2A-98AA-0943-9AFA-140AF7343F1E}" srcOrd="2" destOrd="0" presId="urn:microsoft.com/office/officeart/2005/8/layout/hProcess11"/>
    <dgm:cxn modelId="{CA667899-88DA-9842-939F-8E7F794BF90C}" type="presParOf" srcId="{94253A42-8E96-2649-8F2E-3CDC0202EFBC}" destId="{8AC7DD89-6B0E-0441-A9FC-CBE7DAC710B9}" srcOrd="9" destOrd="0" presId="urn:microsoft.com/office/officeart/2005/8/layout/hProcess11"/>
    <dgm:cxn modelId="{BCBE8CBB-005B-B44B-8E37-063671BED072}" type="presParOf" srcId="{94253A42-8E96-2649-8F2E-3CDC0202EFBC}" destId="{E1556297-DBD3-6245-BE6F-2DAD8CDC029F}" srcOrd="10" destOrd="0" presId="urn:microsoft.com/office/officeart/2005/8/layout/hProcess11"/>
    <dgm:cxn modelId="{8339931E-21DC-954D-8BF3-AEDFC0CECCE0}" type="presParOf" srcId="{E1556297-DBD3-6245-BE6F-2DAD8CDC029F}" destId="{2BF78738-8783-5B4D-B3A6-6AA1812C06AE}" srcOrd="0" destOrd="0" presId="urn:microsoft.com/office/officeart/2005/8/layout/hProcess11"/>
    <dgm:cxn modelId="{F16783E9-0EE9-B248-A276-8042112DB571}" type="presParOf" srcId="{E1556297-DBD3-6245-BE6F-2DAD8CDC029F}" destId="{71C8E86C-5D1C-8B44-86D7-5FBD83D240F0}" srcOrd="1" destOrd="0" presId="urn:microsoft.com/office/officeart/2005/8/layout/hProcess11"/>
    <dgm:cxn modelId="{F7DF4D57-C601-234B-A035-832016B6C2D3}" type="presParOf" srcId="{E1556297-DBD3-6245-BE6F-2DAD8CDC029F}" destId="{3DC20426-7F44-914F-BE86-871B149DB662}" srcOrd="2" destOrd="0" presId="urn:microsoft.com/office/officeart/2005/8/layout/hProcess11"/>
    <dgm:cxn modelId="{AD457322-FE12-8F4E-98FD-6D9E17C0FFBA}" type="presParOf" srcId="{94253A42-8E96-2649-8F2E-3CDC0202EFBC}" destId="{1458B884-C67D-1B48-A866-5021E7290361}" srcOrd="11" destOrd="0" presId="urn:microsoft.com/office/officeart/2005/8/layout/hProcess11"/>
    <dgm:cxn modelId="{34D1E74F-7D18-2B40-8931-A5AD32F313F2}" type="presParOf" srcId="{94253A42-8E96-2649-8F2E-3CDC0202EFBC}" destId="{845E8A03-2BD0-3C43-8A0C-6F39CA096E6B}" srcOrd="12" destOrd="0" presId="urn:microsoft.com/office/officeart/2005/8/layout/hProcess11"/>
    <dgm:cxn modelId="{54AE984B-DBE3-A348-88C5-653EA35AE2B5}" type="presParOf" srcId="{845E8A03-2BD0-3C43-8A0C-6F39CA096E6B}" destId="{F86C9021-C323-E24E-BE97-224F3F6DAF67}" srcOrd="0" destOrd="0" presId="urn:microsoft.com/office/officeart/2005/8/layout/hProcess11"/>
    <dgm:cxn modelId="{492B5C80-F54B-8A47-BDF9-9F3844343BDA}" type="presParOf" srcId="{845E8A03-2BD0-3C43-8A0C-6F39CA096E6B}" destId="{B5B04850-E7C3-C648-98E6-8A3E788C6DA5}" srcOrd="1" destOrd="0" presId="urn:microsoft.com/office/officeart/2005/8/layout/hProcess11"/>
    <dgm:cxn modelId="{FCC5A256-AF93-E641-9683-2CE05490C292}" type="presParOf" srcId="{845E8A03-2BD0-3C43-8A0C-6F39CA096E6B}" destId="{B0DDB652-18EB-9D4C-875E-F8052CACC66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5E918-A862-8F40-9F77-A7E3818D1041}">
      <dsp:nvSpPr>
        <dsp:cNvPr id="0" name=""/>
        <dsp:cNvSpPr/>
      </dsp:nvSpPr>
      <dsp:spPr>
        <a:xfrm>
          <a:off x="0" y="1625600"/>
          <a:ext cx="9072310" cy="21674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955DE-D7FF-814C-A5D4-05CDAF5B2EFF}">
      <dsp:nvSpPr>
        <dsp:cNvPr id="0" name=""/>
        <dsp:cNvSpPr/>
      </dsp:nvSpPr>
      <dsp:spPr>
        <a:xfrm>
          <a:off x="296290" y="0"/>
          <a:ext cx="11183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altLang="zh-CN" sz="1100" kern="1200" dirty="0"/>
            <a:t>Experiments</a:t>
          </a:r>
          <a:r>
            <a:rPr lang="zh-CN" altLang="en-US" sz="1100" kern="1200" dirty="0"/>
            <a:t> </a:t>
          </a:r>
          <a:r>
            <a:rPr lang="en-US" altLang="zh-CN" sz="1100" kern="1200" dirty="0"/>
            <a:t>(15/05/2024)</a:t>
          </a:r>
          <a:endParaRPr lang="en-GB" sz="1100" kern="1200" dirty="0"/>
        </a:p>
      </dsp:txBody>
      <dsp:txXfrm>
        <a:off x="296290" y="0"/>
        <a:ext cx="1118312" cy="2167466"/>
      </dsp:txXfrm>
    </dsp:sp>
    <dsp:sp modelId="{243CE9CC-9001-8047-A216-89C2FD72B72A}">
      <dsp:nvSpPr>
        <dsp:cNvPr id="0" name=""/>
        <dsp:cNvSpPr/>
      </dsp:nvSpPr>
      <dsp:spPr>
        <a:xfrm>
          <a:off x="575156"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F1F921-3BFA-0D4F-9CED-809DF9F215D0}">
      <dsp:nvSpPr>
        <dsp:cNvPr id="0" name=""/>
        <dsp:cNvSpPr/>
      </dsp:nvSpPr>
      <dsp:spPr>
        <a:xfrm>
          <a:off x="1424332" y="3251200"/>
          <a:ext cx="11183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altLang="zh-CN" sz="1100" kern="1200" dirty="0"/>
            <a:t>Paper</a:t>
          </a:r>
          <a:r>
            <a:rPr lang="zh-CN" altLang="en-US" sz="1100" kern="1200" dirty="0"/>
            <a:t> </a:t>
          </a:r>
          <a:r>
            <a:rPr lang="en-US" altLang="zh-CN" sz="1100" kern="1200" dirty="0"/>
            <a:t>Writing</a:t>
          </a:r>
          <a:r>
            <a:rPr lang="zh-CN" altLang="en-US" sz="1100" kern="1200" dirty="0"/>
            <a:t> </a:t>
          </a:r>
          <a:r>
            <a:rPr lang="en-US" altLang="zh-CN" sz="1100" kern="1200" dirty="0"/>
            <a:t>and</a:t>
          </a:r>
          <a:r>
            <a:rPr lang="zh-CN" altLang="en-US" sz="1100" kern="1200" dirty="0"/>
            <a:t> </a:t>
          </a:r>
          <a:r>
            <a:rPr lang="en-US" altLang="zh-CN" sz="1100" kern="1200" dirty="0"/>
            <a:t>submission</a:t>
          </a:r>
          <a:r>
            <a:rPr lang="zh-CN" altLang="en-US" sz="1100" kern="1200" dirty="0"/>
            <a:t> </a:t>
          </a:r>
          <a:r>
            <a:rPr lang="en-US" altLang="zh-CN" sz="1100" kern="1200" dirty="0"/>
            <a:t>(08/06/2024)</a:t>
          </a:r>
          <a:endParaRPr lang="en-GB" sz="1100" kern="1200" dirty="0"/>
        </a:p>
      </dsp:txBody>
      <dsp:txXfrm>
        <a:off x="1424332" y="3251200"/>
        <a:ext cx="1118312" cy="2167466"/>
      </dsp:txXfrm>
    </dsp:sp>
    <dsp:sp modelId="{B9780BA7-2FD4-4749-9AEB-D4E7A3E6BEAF}">
      <dsp:nvSpPr>
        <dsp:cNvPr id="0" name=""/>
        <dsp:cNvSpPr/>
      </dsp:nvSpPr>
      <dsp:spPr>
        <a:xfrm>
          <a:off x="1749384"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B30C8-323D-644C-B531-604EEE802D8F}">
      <dsp:nvSpPr>
        <dsp:cNvPr id="0" name=""/>
        <dsp:cNvSpPr/>
      </dsp:nvSpPr>
      <dsp:spPr>
        <a:xfrm>
          <a:off x="2644747" y="0"/>
          <a:ext cx="11183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GB" sz="1100" kern="1200" dirty="0"/>
            <a:t>Li</a:t>
          </a:r>
          <a:r>
            <a:rPr lang="en-US" altLang="zh-CN" sz="1100" kern="1200" dirty="0" err="1"/>
            <a:t>terature</a:t>
          </a:r>
          <a:r>
            <a:rPr lang="zh-CN" altLang="en-US" sz="1100" kern="1200" dirty="0"/>
            <a:t> </a:t>
          </a:r>
          <a:r>
            <a:rPr lang="en-US" altLang="zh-CN" sz="1100" kern="1200" dirty="0"/>
            <a:t>review</a:t>
          </a:r>
        </a:p>
        <a:p>
          <a:pPr marL="0" lvl="0" indent="0" algn="ctr" defTabSz="488950">
            <a:lnSpc>
              <a:spcPct val="90000"/>
            </a:lnSpc>
            <a:spcBef>
              <a:spcPct val="0"/>
            </a:spcBef>
            <a:spcAft>
              <a:spcPct val="35000"/>
            </a:spcAft>
            <a:buNone/>
          </a:pPr>
          <a:r>
            <a:rPr lang="en-US" altLang="zh-CN" sz="1100" kern="1200" dirty="0"/>
            <a:t>(09/06/2024)</a:t>
          </a:r>
          <a:endParaRPr lang="en-GB" sz="1100" kern="1200" dirty="0"/>
        </a:p>
      </dsp:txBody>
      <dsp:txXfrm>
        <a:off x="2644747" y="0"/>
        <a:ext cx="1118312" cy="2167466"/>
      </dsp:txXfrm>
    </dsp:sp>
    <dsp:sp modelId="{A3BEED15-3512-3B41-AAC5-AC7528E8FD0D}">
      <dsp:nvSpPr>
        <dsp:cNvPr id="0" name=""/>
        <dsp:cNvSpPr/>
      </dsp:nvSpPr>
      <dsp:spPr>
        <a:xfrm>
          <a:off x="2923613"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517E0-12ED-4940-A082-A6C86CCFAD29}">
      <dsp:nvSpPr>
        <dsp:cNvPr id="0" name=""/>
        <dsp:cNvSpPr/>
      </dsp:nvSpPr>
      <dsp:spPr>
        <a:xfrm>
          <a:off x="3791263" y="3251200"/>
          <a:ext cx="11183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altLang="zh-CN" sz="1100" kern="1200" dirty="0"/>
            <a:t>System</a:t>
          </a:r>
          <a:r>
            <a:rPr lang="zh-CN" altLang="en-US" sz="1100" kern="1200" dirty="0"/>
            <a:t> </a:t>
          </a:r>
          <a:r>
            <a:rPr lang="en-US" altLang="zh-CN" sz="1100" kern="1200" dirty="0"/>
            <a:t>Design</a:t>
          </a:r>
        </a:p>
        <a:p>
          <a:pPr marL="0" lvl="0" indent="0" algn="ctr" defTabSz="488950">
            <a:lnSpc>
              <a:spcPct val="90000"/>
            </a:lnSpc>
            <a:spcBef>
              <a:spcPct val="0"/>
            </a:spcBef>
            <a:spcAft>
              <a:spcPct val="35000"/>
            </a:spcAft>
            <a:buNone/>
          </a:pPr>
          <a:r>
            <a:rPr lang="en-US" altLang="zh-CN" sz="1100" kern="1200" dirty="0"/>
            <a:t>(01/07/2024)</a:t>
          </a:r>
          <a:endParaRPr lang="en-GB" sz="1100" kern="1200" dirty="0"/>
        </a:p>
      </dsp:txBody>
      <dsp:txXfrm>
        <a:off x="3791263" y="3251200"/>
        <a:ext cx="1118312" cy="2167466"/>
      </dsp:txXfrm>
    </dsp:sp>
    <dsp:sp modelId="{F4D18B12-8C3A-7247-A8C7-FFEC31CE4B6B}">
      <dsp:nvSpPr>
        <dsp:cNvPr id="0" name=""/>
        <dsp:cNvSpPr/>
      </dsp:nvSpPr>
      <dsp:spPr>
        <a:xfrm>
          <a:off x="4097841"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79B52-CD12-1D46-BDFE-0AD2D815F7E4}">
      <dsp:nvSpPr>
        <dsp:cNvPr id="0" name=""/>
        <dsp:cNvSpPr/>
      </dsp:nvSpPr>
      <dsp:spPr>
        <a:xfrm>
          <a:off x="4919305" y="0"/>
          <a:ext cx="11183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altLang="zh-CN" sz="1100" kern="1200" dirty="0"/>
            <a:t>Implementation</a:t>
          </a:r>
        </a:p>
        <a:p>
          <a:pPr marL="0" lvl="0" indent="0" algn="ctr" defTabSz="488950">
            <a:lnSpc>
              <a:spcPct val="90000"/>
            </a:lnSpc>
            <a:spcBef>
              <a:spcPct val="0"/>
            </a:spcBef>
            <a:spcAft>
              <a:spcPct val="35000"/>
            </a:spcAft>
            <a:buNone/>
          </a:pPr>
          <a:r>
            <a:rPr lang="en-US" altLang="zh-CN" sz="1100" kern="1200" dirty="0"/>
            <a:t>(01/09/2024)</a:t>
          </a:r>
          <a:endParaRPr lang="en-GB" sz="1100" kern="1200" dirty="0"/>
        </a:p>
      </dsp:txBody>
      <dsp:txXfrm>
        <a:off x="4919305" y="0"/>
        <a:ext cx="1118312" cy="2167466"/>
      </dsp:txXfrm>
    </dsp:sp>
    <dsp:sp modelId="{7DB31D5A-457B-5949-8772-B7097C1224D1}">
      <dsp:nvSpPr>
        <dsp:cNvPr id="0" name=""/>
        <dsp:cNvSpPr/>
      </dsp:nvSpPr>
      <dsp:spPr>
        <a:xfrm>
          <a:off x="5235136"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78738-8783-5B4D-B3A6-6AA1812C06AE}">
      <dsp:nvSpPr>
        <dsp:cNvPr id="0" name=""/>
        <dsp:cNvSpPr/>
      </dsp:nvSpPr>
      <dsp:spPr>
        <a:xfrm>
          <a:off x="6038110" y="3251200"/>
          <a:ext cx="11183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altLang="zh-CN" sz="1100" kern="1200" dirty="0"/>
            <a:t>Paper</a:t>
          </a:r>
          <a:r>
            <a:rPr lang="zh-CN" altLang="en-US" sz="1100" kern="1200" dirty="0"/>
            <a:t> </a:t>
          </a:r>
          <a:r>
            <a:rPr lang="en-US" altLang="zh-CN" sz="1100" kern="1200" dirty="0"/>
            <a:t>Writing</a:t>
          </a:r>
        </a:p>
        <a:p>
          <a:pPr marL="0" lvl="0" indent="0" algn="ctr" defTabSz="488950">
            <a:lnSpc>
              <a:spcPct val="90000"/>
            </a:lnSpc>
            <a:spcBef>
              <a:spcPct val="0"/>
            </a:spcBef>
            <a:spcAft>
              <a:spcPct val="35000"/>
            </a:spcAft>
            <a:buNone/>
          </a:pPr>
          <a:r>
            <a:rPr lang="en-US" altLang="zh-CN" sz="1100" kern="1200" dirty="0"/>
            <a:t>(01/11/2024)</a:t>
          </a:r>
          <a:endParaRPr lang="en-GB" sz="1100" kern="1200" dirty="0"/>
        </a:p>
      </dsp:txBody>
      <dsp:txXfrm>
        <a:off x="6038110" y="3251200"/>
        <a:ext cx="1118312" cy="2167466"/>
      </dsp:txXfrm>
    </dsp:sp>
    <dsp:sp modelId="{71C8E86C-5D1C-8B44-86D7-5FBD83D240F0}">
      <dsp:nvSpPr>
        <dsp:cNvPr id="0" name=""/>
        <dsp:cNvSpPr/>
      </dsp:nvSpPr>
      <dsp:spPr>
        <a:xfrm>
          <a:off x="6307797"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6C9021-C323-E24E-BE97-224F3F6DAF67}">
      <dsp:nvSpPr>
        <dsp:cNvPr id="0" name=""/>
        <dsp:cNvSpPr/>
      </dsp:nvSpPr>
      <dsp:spPr>
        <a:xfrm>
          <a:off x="7046068" y="0"/>
          <a:ext cx="11183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altLang="zh-CN" sz="1100" kern="1200" dirty="0"/>
            <a:t>Submission</a:t>
          </a:r>
        </a:p>
        <a:p>
          <a:pPr marL="0" lvl="0" indent="0" algn="ctr" defTabSz="488950">
            <a:lnSpc>
              <a:spcPct val="90000"/>
            </a:lnSpc>
            <a:spcBef>
              <a:spcPct val="0"/>
            </a:spcBef>
            <a:spcAft>
              <a:spcPct val="35000"/>
            </a:spcAft>
            <a:buNone/>
          </a:pPr>
          <a:r>
            <a:rPr lang="en-US" altLang="zh-CN" sz="1100" kern="1200" dirty="0"/>
            <a:t>(01/12/2024)</a:t>
          </a:r>
          <a:endParaRPr lang="en-GB" sz="1100" kern="1200" dirty="0"/>
        </a:p>
      </dsp:txBody>
      <dsp:txXfrm>
        <a:off x="7046068" y="0"/>
        <a:ext cx="1118312" cy="2167466"/>
      </dsp:txXfrm>
    </dsp:sp>
    <dsp:sp modelId="{B5B04850-E7C3-C648-98E6-8A3E788C6DA5}">
      <dsp:nvSpPr>
        <dsp:cNvPr id="0" name=""/>
        <dsp:cNvSpPr/>
      </dsp:nvSpPr>
      <dsp:spPr>
        <a:xfrm>
          <a:off x="7334291" y="2438400"/>
          <a:ext cx="541866" cy="5418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t>2024/5/3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t>‹#›</a:t>
            </a:fld>
            <a:endParaRPr lang="zh-CN" altLang="en-US"/>
          </a:p>
        </p:txBody>
      </p:sp>
    </p:spTree>
    <p:extLst>
      <p:ext uri="{BB962C8B-B14F-4D97-AF65-F5344CB8AC3E}">
        <p14:creationId xmlns:p14="http://schemas.microsoft.com/office/powerpoint/2010/main" val="335599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altLang="zh-CN" sz="1200" b="0" i="0" u="none" strike="noStrike" dirty="0">
                <a:solidFill>
                  <a:srgbClr val="000000"/>
                </a:solidFill>
                <a:effectLst/>
                <a:latin typeface="Calibri" panose="020F0502020204030204" pitchFamily="34" charset="0"/>
              </a:rPr>
              <a:t>Hello,</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everyone</a:t>
            </a:r>
            <a:r>
              <a:rPr lang="en-US" sz="1200" b="0" i="0" u="none" strike="noStrike" dirty="0">
                <a:solidFill>
                  <a:srgbClr val="000000"/>
                </a:solidFill>
                <a:effectLst/>
                <a:latin typeface="Calibri" panose="020F0502020204030204" pitchFamily="34" charset="0"/>
              </a:rPr>
              <a:t>, my name is </a:t>
            </a:r>
            <a:r>
              <a:rPr lang="en-US" altLang="zh-CN" sz="1200" b="0" i="0" u="none" strike="noStrike" dirty="0" err="1">
                <a:solidFill>
                  <a:srgbClr val="000000"/>
                </a:solidFill>
                <a:effectLst/>
                <a:latin typeface="Calibri" panose="020F0502020204030204" pitchFamily="34" charset="0"/>
              </a:rPr>
              <a:t>Shuangxiang</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Kan</a:t>
            </a:r>
            <a:r>
              <a:rPr lang="en-US" sz="1200" b="0" i="0" u="none" strike="noStrike" dirty="0">
                <a:solidFill>
                  <a:srgbClr val="000000"/>
                </a:solidFill>
                <a:effectLst/>
                <a:latin typeface="Calibri" panose="020F0502020204030204" pitchFamily="34" charset="0"/>
              </a:rPr>
              <a:t>.</a:t>
            </a:r>
            <a:r>
              <a:rPr lang="en-US" sz="1200" b="0" i="0" dirty="0">
                <a:solidFill>
                  <a:srgbClr val="000000"/>
                </a:solidFill>
                <a:effectLst/>
                <a:latin typeface="Calibri" panose="020F0502020204030204" pitchFamily="34" charset="0"/>
              </a:rPr>
              <a:t>​</a:t>
            </a:r>
            <a:endParaRPr lang="en-US" sz="1800" b="0" i="0" dirty="0">
              <a:solidFill>
                <a:srgbClr val="444444"/>
              </a:solidFill>
              <a:effectLst/>
              <a:latin typeface="Calibri" panose="020F0502020204030204" pitchFamily="34" charset="0"/>
            </a:endParaRPr>
          </a:p>
          <a:p>
            <a:pPr algn="l" rtl="0" fontAlgn="base"/>
            <a:r>
              <a:rPr lang="en-US" sz="1200" b="0" i="0" u="none" strike="noStrike" dirty="0">
                <a:solidFill>
                  <a:srgbClr val="000000"/>
                </a:solidFill>
                <a:effectLst/>
                <a:latin typeface="Calibri" panose="020F0502020204030204" pitchFamily="34" charset="0"/>
              </a:rPr>
              <a:t>I am a </a:t>
            </a:r>
            <a:r>
              <a:rPr lang="en-US" altLang="zh-CN" sz="1200" b="0" i="0" u="none" strike="noStrike" dirty="0">
                <a:solidFill>
                  <a:srgbClr val="000000"/>
                </a:solidFill>
                <a:effectLst/>
                <a:latin typeface="Calibri" panose="020F0502020204030204" pitchFamily="34" charset="0"/>
              </a:rPr>
              <a:t>PhD</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student</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supervised</a:t>
            </a:r>
            <a:r>
              <a:rPr lang="zh-CN" altLang="en-US" sz="12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by</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professor</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Yulei</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Sui</a:t>
            </a:r>
            <a:r>
              <a:rPr lang="en-US" sz="1200" b="0" i="0" u="none" strike="noStrike" dirty="0">
                <a:solidFill>
                  <a:srgbClr val="000000"/>
                </a:solidFill>
                <a:effectLst/>
                <a:latin typeface="Calibri" panose="020F0502020204030204" pitchFamily="34" charset="0"/>
              </a:rPr>
              <a:t>. </a:t>
            </a:r>
            <a:r>
              <a:rPr lang="en-US" sz="1200" b="0" i="0"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p>
            <a:pPr algn="l" rtl="0" fontAlgn="base"/>
            <a:r>
              <a:rPr lang="en-US" altLang="zh-CN" sz="1800" b="0" i="0" u="none" strike="noStrike" dirty="0">
                <a:solidFill>
                  <a:srgbClr val="444444"/>
                </a:solidFill>
                <a:effectLst/>
                <a:latin typeface="Calibri" panose="020F0502020204030204" pitchFamily="34" charset="0"/>
              </a:rPr>
              <a:t>The</a:t>
            </a:r>
            <a:r>
              <a:rPr lang="en-US" sz="1200" b="0" i="0" u="none" strike="noStrike" dirty="0">
                <a:solidFill>
                  <a:srgbClr val="000000"/>
                </a:solidFill>
                <a:effectLst/>
                <a:latin typeface="Calibri" panose="020F0502020204030204" pitchFamily="34" charset="0"/>
              </a:rPr>
              <a:t> topic</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of</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my</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Progress</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review</a:t>
            </a:r>
            <a:r>
              <a:rPr lang="en-US" sz="1200" b="0" i="0" u="none" strike="noStrike" dirty="0">
                <a:solidFill>
                  <a:srgbClr val="000000"/>
                </a:solidFill>
                <a:effectLst/>
                <a:latin typeface="Calibri" panose="020F0502020204030204" pitchFamily="34" charset="0"/>
              </a:rPr>
              <a:t> is</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a:solidFill>
                  <a:srgbClr val="000000"/>
                </a:solidFill>
                <a:effectLst/>
                <a:latin typeface="Calibri" panose="020F0502020204030204" pitchFamily="34" charset="0"/>
              </a:rPr>
              <a:t>about</a:t>
            </a:r>
            <a:r>
              <a:rPr lang="zh-CN" altLang="en-US" sz="1200" b="0" i="0" u="none" strike="noStrike" dirty="0">
                <a:solidFill>
                  <a:srgbClr val="000000"/>
                </a:solidFill>
                <a:effectLst/>
                <a:latin typeface="Calibri" panose="020F0502020204030204" pitchFamily="34" charset="0"/>
              </a:rPr>
              <a:t> </a:t>
            </a:r>
            <a:r>
              <a:rPr lang="en-AU" sz="1200" b="0" i="0" dirty="0">
                <a:effectLst/>
                <a:highlight>
                  <a:srgbClr val="FFFFFF"/>
                </a:highlight>
                <a:latin typeface="Arial" panose="020B0604020202020204" pitchFamily="34" charset="0"/>
              </a:rPr>
              <a:t>Automated Points-to Specifications</a:t>
            </a:r>
            <a:r>
              <a:rPr lang="en-AU" sz="1200" dirty="0">
                <a:highlight>
                  <a:srgbClr val="FFFFFF"/>
                </a:highlight>
                <a:latin typeface="Arial" panose="020B0604020202020204" pitchFamily="34" charset="0"/>
              </a:rPr>
              <a:t> </a:t>
            </a:r>
            <a:r>
              <a:rPr lang="en-AU" sz="1200" b="0" i="0" dirty="0">
                <a:effectLst/>
                <a:highlight>
                  <a:srgbClr val="FFFFFF"/>
                </a:highlight>
                <a:latin typeface="Arial" panose="020B0604020202020204" pitchFamily="34" charset="0"/>
              </a:rPr>
              <a:t>Generation for Library APIs</a:t>
            </a:r>
            <a:endParaRPr lang="en-US" sz="1200"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a:t>
            </a:fld>
            <a:endParaRPr lang="zh-CN" altLang="en-US"/>
          </a:p>
        </p:txBody>
      </p:sp>
    </p:spTree>
    <p:extLst>
      <p:ext uri="{BB962C8B-B14F-4D97-AF65-F5344CB8AC3E}">
        <p14:creationId xmlns:p14="http://schemas.microsoft.com/office/powerpoint/2010/main" val="3835270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a:t>
            </a:r>
            <a:r>
              <a:rPr lang="zh-CN" altLang="en-US" dirty="0"/>
              <a:t> </a:t>
            </a:r>
            <a:r>
              <a:rPr lang="en-US" altLang="zh-CN" dirty="0"/>
              <a:t>we</a:t>
            </a:r>
            <a:r>
              <a:rPr lang="zh-CN" altLang="en-US" dirty="0"/>
              <a:t> </a:t>
            </a:r>
            <a:r>
              <a:rPr lang="en-US" altLang="zh-CN" dirty="0"/>
              <a:t>said</a:t>
            </a:r>
            <a:r>
              <a:rPr lang="zh-CN" altLang="en-US" dirty="0"/>
              <a:t> </a:t>
            </a:r>
            <a:r>
              <a:rPr lang="en-US" altLang="zh-CN" dirty="0"/>
              <a:t>before,</a:t>
            </a:r>
            <a:r>
              <a:rPr lang="zh-CN" altLang="en-US" dirty="0"/>
              <a:t> </a:t>
            </a:r>
            <a:r>
              <a:rPr lang="en-US" dirty="0"/>
              <a:t> static and dynamic analysis each have their own advantages</a:t>
            </a:r>
            <a:r>
              <a:rPr lang="zh-CN" altLang="en-US" dirty="0"/>
              <a:t> </a:t>
            </a:r>
            <a:r>
              <a:rPr lang="en-US" altLang="zh-CN" dirty="0"/>
              <a:t>in</a:t>
            </a:r>
            <a:r>
              <a:rPr lang="zh-CN" altLang="en-US" dirty="0"/>
              <a:t> </a:t>
            </a:r>
            <a:r>
              <a:rPr lang="en-US" altLang="zh-CN" dirty="0"/>
              <a:t>generating</a:t>
            </a:r>
            <a:r>
              <a:rPr lang="zh-CN" altLang="en-US" dirty="0"/>
              <a:t> </a:t>
            </a:r>
            <a:r>
              <a:rPr lang="en-US" altLang="zh-CN" dirty="0"/>
              <a:t>specifications</a:t>
            </a:r>
            <a:r>
              <a:rPr lang="en-US" dirty="0"/>
              <a:t>, this prompts us to </a:t>
            </a:r>
            <a:r>
              <a:rPr lang="en-US" altLang="zh-CN" dirty="0"/>
              <a:t>think</a:t>
            </a:r>
            <a:r>
              <a:rPr lang="zh-CN" altLang="en-US" dirty="0"/>
              <a:t> </a:t>
            </a:r>
            <a:r>
              <a:rPr lang="en-US" altLang="zh-CN" dirty="0"/>
              <a:t>about</a:t>
            </a:r>
            <a:r>
              <a:rPr lang="zh-CN" altLang="en-US" dirty="0"/>
              <a:t> </a:t>
            </a:r>
            <a:r>
              <a:rPr lang="en-US" dirty="0"/>
              <a:t>how </a:t>
            </a:r>
            <a:r>
              <a:rPr lang="en-US" altLang="zh-CN" dirty="0"/>
              <a:t>to</a:t>
            </a:r>
            <a:r>
              <a:rPr lang="en-US" dirty="0"/>
              <a:t> combine the strengths of static and dynamic analysis.</a:t>
            </a:r>
          </a:p>
          <a:p>
            <a:r>
              <a:rPr lang="en-US" dirty="0"/>
              <a:t>Therefore, </a:t>
            </a:r>
            <a:r>
              <a:rPr lang="en-AU" b="0" i="0" dirty="0">
                <a:solidFill>
                  <a:srgbClr val="24292F"/>
                </a:solidFill>
                <a:effectLst/>
                <a:latin typeface="Noto Sans" panose="020B0502040504020204" pitchFamily="34" charset="0"/>
              </a:rPr>
              <a:t>we </a:t>
            </a:r>
            <a:r>
              <a:rPr lang="en-US" altLang="zh-CN" b="0" i="0" dirty="0">
                <a:solidFill>
                  <a:srgbClr val="24292F"/>
                </a:solidFill>
                <a:effectLst/>
                <a:latin typeface="Noto Sans" panose="020B0502040504020204" pitchFamily="34" charset="0"/>
              </a:rPr>
              <a:t>think</a:t>
            </a:r>
            <a:r>
              <a:rPr lang="zh-CN" altLang="en-US" b="0" i="0" dirty="0">
                <a:solidFill>
                  <a:srgbClr val="24292F"/>
                </a:solidFill>
                <a:effectLst/>
                <a:latin typeface="Noto Sans" panose="020B0502040504020204" pitchFamily="34" charset="0"/>
              </a:rPr>
              <a:t> </a:t>
            </a:r>
            <a:r>
              <a:rPr lang="en-US" altLang="zh-CN" b="0" i="0" dirty="0">
                <a:solidFill>
                  <a:srgbClr val="24292F"/>
                </a:solidFill>
                <a:effectLst/>
                <a:latin typeface="Noto Sans" panose="020B0502040504020204" pitchFamily="34" charset="0"/>
              </a:rPr>
              <a:t>about</a:t>
            </a:r>
            <a:r>
              <a:rPr lang="zh-CN" altLang="en-US" b="0" i="0" dirty="0">
                <a:solidFill>
                  <a:srgbClr val="24292F"/>
                </a:solidFill>
                <a:effectLst/>
                <a:latin typeface="Noto Sans" panose="020B0502040504020204" pitchFamily="34" charset="0"/>
              </a:rPr>
              <a:t> </a:t>
            </a:r>
            <a:r>
              <a:rPr lang="en-US" altLang="zh-CN" b="0" i="0" dirty="0">
                <a:solidFill>
                  <a:srgbClr val="24292F"/>
                </a:solidFill>
                <a:effectLst/>
                <a:latin typeface="Noto Sans" panose="020B0502040504020204" pitchFamily="34" charset="0"/>
              </a:rPr>
              <a:t>using</a:t>
            </a:r>
            <a:r>
              <a:rPr lang="en-AU" b="0" i="0" dirty="0">
                <a:solidFill>
                  <a:srgbClr val="24292F"/>
                </a:solidFill>
                <a:effectLst/>
                <a:latin typeface="Noto Sans" panose="020B0502040504020204" pitchFamily="34" charset="0"/>
              </a:rPr>
              <a:t> fuzzing </a:t>
            </a:r>
            <a:r>
              <a:rPr lang="en-US" altLang="zh-CN" b="0" i="0" dirty="0">
                <a:solidFill>
                  <a:srgbClr val="24292F"/>
                </a:solidFill>
                <a:effectLst/>
                <a:latin typeface="Noto Sans" panose="020B0502040504020204" pitchFamily="34" charset="0"/>
              </a:rPr>
              <a:t>method</a:t>
            </a:r>
            <a:r>
              <a:rPr lang="zh-CN" altLang="en-US" b="0" i="0" dirty="0">
                <a:solidFill>
                  <a:srgbClr val="24292F"/>
                </a:solidFill>
                <a:effectLst/>
                <a:latin typeface="Noto Sans" panose="020B0502040504020204" pitchFamily="34" charset="0"/>
              </a:rPr>
              <a:t> </a:t>
            </a:r>
            <a:r>
              <a:rPr lang="en-AU" b="0" i="0" dirty="0">
                <a:solidFill>
                  <a:srgbClr val="24292F"/>
                </a:solidFill>
                <a:effectLst/>
                <a:latin typeface="Noto Sans" panose="020B0502040504020204" pitchFamily="34" charset="0"/>
              </a:rPr>
              <a:t>to generate specifications.</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10</a:t>
            </a:fld>
            <a:endParaRPr lang="zh-CN" altLang="en-US"/>
          </a:p>
        </p:txBody>
      </p:sp>
    </p:spTree>
    <p:extLst>
      <p:ext uri="{BB962C8B-B14F-4D97-AF65-F5344CB8AC3E}">
        <p14:creationId xmlns:p14="http://schemas.microsoft.com/office/powerpoint/2010/main" val="1345752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11</a:t>
            </a:fld>
            <a:endParaRPr lang="zh-CN" altLang="en-US"/>
          </a:p>
        </p:txBody>
      </p:sp>
    </p:spTree>
    <p:extLst>
      <p:ext uri="{BB962C8B-B14F-4D97-AF65-F5344CB8AC3E}">
        <p14:creationId xmlns:p14="http://schemas.microsoft.com/office/powerpoint/2010/main" val="1134634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a:t>
            </a:r>
            <a:r>
              <a:rPr lang="zh-CN" altLang="en-US" dirty="0"/>
              <a:t> </a:t>
            </a:r>
            <a:r>
              <a:rPr lang="en-US" altLang="zh-CN" dirty="0"/>
              <a:t>address</a:t>
            </a:r>
            <a:r>
              <a:rPr lang="zh-CN" altLang="en-US" dirty="0"/>
              <a:t> </a:t>
            </a:r>
            <a:r>
              <a:rPr lang="en-US" altLang="zh-CN" dirty="0"/>
              <a:t>challenge,</a:t>
            </a:r>
            <a:r>
              <a:rPr lang="zh-CN" altLang="en-US" dirty="0"/>
              <a:t> </a:t>
            </a:r>
            <a:r>
              <a:rPr lang="en-US" altLang="zh-CN" dirty="0"/>
              <a:t>we</a:t>
            </a:r>
            <a:r>
              <a:rPr lang="zh-CN" altLang="en-US" dirty="0"/>
              <a:t> </a:t>
            </a:r>
            <a:r>
              <a:rPr lang="en-US" altLang="zh-CN" dirty="0"/>
              <a:t>propose</a:t>
            </a:r>
            <a:r>
              <a:rPr lang="zh-CN" altLang="en-US" dirty="0"/>
              <a:t> </a:t>
            </a:r>
            <a:r>
              <a:rPr lang="en-US" altLang="zh-CN" dirty="0"/>
              <a:t>Specification</a:t>
            </a:r>
            <a:r>
              <a:rPr lang="zh-CN" altLang="en-US" dirty="0"/>
              <a:t> </a:t>
            </a:r>
            <a:r>
              <a:rPr lang="en-US" altLang="zh-CN" dirty="0"/>
              <a:t>check</a:t>
            </a:r>
            <a:r>
              <a:rPr lang="zh-CN" altLang="en-US" dirty="0"/>
              <a:t> </a:t>
            </a:r>
            <a:r>
              <a:rPr lang="en-US" altLang="zh-CN" dirty="0"/>
              <a:t>code</a:t>
            </a:r>
            <a:r>
              <a:rPr lang="zh-CN" altLang="en-US" dirty="0"/>
              <a:t> </a:t>
            </a:r>
            <a:r>
              <a:rPr lang="en-US" altLang="zh-CN" dirty="0"/>
              <a:t>algorithm.</a:t>
            </a:r>
            <a:r>
              <a:rPr lang="zh-CN" altLang="en-US" dirty="0"/>
              <a:t> </a:t>
            </a:r>
            <a:r>
              <a:rPr lang="en-US" altLang="zh-CN" dirty="0"/>
              <a:t>We</a:t>
            </a:r>
            <a:r>
              <a:rPr lang="zh-CN" altLang="en-US" dirty="0"/>
              <a:t> </a:t>
            </a:r>
            <a:r>
              <a:rPr lang="en-US" altLang="zh-CN" dirty="0"/>
              <a:t>will</a:t>
            </a:r>
            <a:r>
              <a:rPr lang="zh-CN" altLang="en-US" dirty="0"/>
              <a:t> </a:t>
            </a:r>
            <a:r>
              <a:rPr lang="en-US" altLang="zh-CN" dirty="0"/>
              <a:t>insert</a:t>
            </a:r>
            <a:r>
              <a:rPr lang="zh-CN" altLang="en-US" dirty="0"/>
              <a:t> </a:t>
            </a:r>
            <a:r>
              <a:rPr lang="en-US" altLang="zh-CN" dirty="0"/>
              <a:t>the</a:t>
            </a:r>
            <a:r>
              <a:rPr lang="zh-CN" altLang="en-US" dirty="0"/>
              <a:t> </a:t>
            </a:r>
            <a:r>
              <a:rPr lang="en-US" altLang="zh-CN" dirty="0"/>
              <a:t>check</a:t>
            </a:r>
            <a:r>
              <a:rPr lang="zh-CN" altLang="en-US" dirty="0"/>
              <a:t> </a:t>
            </a:r>
            <a:r>
              <a:rPr lang="en-US" altLang="zh-CN" dirty="0"/>
              <a:t>code</a:t>
            </a:r>
            <a:r>
              <a:rPr lang="zh-CN" altLang="en-US" dirty="0"/>
              <a:t> </a:t>
            </a:r>
            <a:r>
              <a:rPr lang="en-US" altLang="zh-CN" dirty="0"/>
              <a:t>after</a:t>
            </a:r>
            <a:r>
              <a:rPr lang="zh-CN" altLang="en-US" dirty="0"/>
              <a:t> </a:t>
            </a:r>
            <a:r>
              <a:rPr lang="en-US" altLang="zh-CN" dirty="0"/>
              <a:t>the</a:t>
            </a:r>
            <a:r>
              <a:rPr lang="zh-CN" altLang="en-US" dirty="0"/>
              <a:t> </a:t>
            </a:r>
            <a:r>
              <a:rPr lang="en-US" altLang="zh-CN" dirty="0"/>
              <a:t>call</a:t>
            </a:r>
            <a:r>
              <a:rPr lang="zh-CN" altLang="en-US" dirty="0"/>
              <a:t> </a:t>
            </a:r>
            <a:r>
              <a:rPr lang="en-US" altLang="zh-CN" dirty="0"/>
              <a:t>of</a:t>
            </a:r>
            <a:r>
              <a:rPr lang="zh-CN" altLang="en-US" dirty="0"/>
              <a:t> </a:t>
            </a:r>
            <a:r>
              <a:rPr lang="en-US" altLang="zh-CN" dirty="0"/>
              <a:t>the</a:t>
            </a:r>
            <a:r>
              <a:rPr lang="zh-CN" altLang="en-US" dirty="0"/>
              <a:t> </a:t>
            </a:r>
            <a:r>
              <a:rPr lang="en-US" altLang="zh-CN" dirty="0"/>
              <a:t>library</a:t>
            </a:r>
            <a:r>
              <a:rPr lang="zh-CN" altLang="en-US" dirty="0"/>
              <a:t> </a:t>
            </a:r>
            <a:r>
              <a:rPr lang="en-US" altLang="zh-CN" dirty="0"/>
              <a:t>API</a:t>
            </a:r>
            <a:r>
              <a:rPr lang="zh-CN" altLang="en-US" dirty="0"/>
              <a:t> </a:t>
            </a:r>
            <a:r>
              <a:rPr lang="en-US" altLang="zh-CN" dirty="0"/>
              <a:t>in</a:t>
            </a:r>
            <a:r>
              <a:rPr lang="zh-CN" altLang="en-US" dirty="0"/>
              <a:t> </a:t>
            </a:r>
            <a:r>
              <a:rPr lang="en-US" altLang="zh-CN" dirty="0"/>
              <a:t>the</a:t>
            </a:r>
            <a:r>
              <a:rPr lang="zh-CN" altLang="en-US" dirty="0"/>
              <a:t> </a:t>
            </a:r>
            <a:r>
              <a:rPr lang="en-US" altLang="zh-CN" dirty="0"/>
              <a:t>test</a:t>
            </a:r>
            <a:r>
              <a:rPr lang="zh-CN" altLang="en-US" dirty="0"/>
              <a:t> </a:t>
            </a:r>
            <a:r>
              <a:rPr lang="en-US" altLang="zh-CN" dirty="0"/>
              <a:t>case</a:t>
            </a:r>
            <a:r>
              <a:rPr lang="zh-CN" altLang="en-US" dirty="0"/>
              <a:t> </a:t>
            </a:r>
            <a:r>
              <a:rPr lang="en-US" altLang="zh-CN" dirty="0"/>
              <a:t>to</a:t>
            </a:r>
            <a:r>
              <a:rPr lang="zh-CN" altLang="en-US" dirty="0"/>
              <a:t> </a:t>
            </a:r>
            <a:r>
              <a:rPr lang="en-US" altLang="zh-CN" dirty="0"/>
              <a:t>detect</a:t>
            </a:r>
            <a:r>
              <a:rPr lang="zh-CN" altLang="en-US" dirty="0"/>
              <a:t> </a:t>
            </a:r>
            <a:r>
              <a:rPr lang="en-US" altLang="zh-CN" dirty="0"/>
              <a:t>potential</a:t>
            </a:r>
            <a:r>
              <a:rPr lang="zh-CN" altLang="en-US" dirty="0"/>
              <a:t> </a:t>
            </a:r>
            <a:r>
              <a:rPr lang="en-US" altLang="zh-CN" dirty="0"/>
              <a:t>points-to</a:t>
            </a:r>
            <a:r>
              <a:rPr lang="zh-CN" altLang="en-US" dirty="0"/>
              <a:t> </a:t>
            </a:r>
            <a:r>
              <a:rPr lang="en-US" altLang="zh-CN" dirty="0"/>
              <a:t>relationships</a:t>
            </a:r>
            <a:r>
              <a:rPr lang="zh-CN" altLang="en-US" dirty="0"/>
              <a:t> </a:t>
            </a:r>
            <a:r>
              <a:rPr lang="en-US" altLang="zh-CN" dirty="0"/>
              <a:t>between</a:t>
            </a:r>
            <a:r>
              <a:rPr lang="zh-CN" altLang="en-US" dirty="0"/>
              <a:t> </a:t>
            </a:r>
            <a:r>
              <a:rPr lang="en-US" altLang="zh-CN" dirty="0"/>
              <a:t>parameters</a:t>
            </a:r>
            <a:r>
              <a:rPr lang="zh-CN" altLang="en-US" dirty="0"/>
              <a:t> </a:t>
            </a:r>
            <a:r>
              <a:rPr lang="en-US" altLang="zh-CN" dirty="0"/>
              <a:t>and</a:t>
            </a:r>
            <a:r>
              <a:rPr lang="zh-CN" altLang="en-US" dirty="0"/>
              <a:t> </a:t>
            </a:r>
            <a:r>
              <a:rPr lang="en-US" altLang="zh-CN" dirty="0"/>
              <a:t>return</a:t>
            </a:r>
            <a:r>
              <a:rPr lang="zh-CN" altLang="en-US" dirty="0"/>
              <a:t> </a:t>
            </a:r>
            <a:r>
              <a:rPr lang="en-US" altLang="zh-CN" dirty="0"/>
              <a:t>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However, this does not mean that we will check all possible points-to relationships</a:t>
            </a:r>
            <a:r>
              <a:rPr lang="zh-CN" altLang="en-US" dirty="0"/>
              <a:t> </a:t>
            </a:r>
            <a:r>
              <a:rPr lang="en-US" altLang="zh-CN" dirty="0"/>
              <a:t>between</a:t>
            </a:r>
            <a:r>
              <a:rPr lang="zh-CN" altLang="en-US" dirty="0"/>
              <a:t> </a:t>
            </a:r>
            <a:r>
              <a:rPr lang="en-US" altLang="zh-CN" dirty="0"/>
              <a:t>parameters</a:t>
            </a:r>
            <a:r>
              <a:rPr lang="zh-CN" altLang="en-US" dirty="0"/>
              <a:t> </a:t>
            </a:r>
            <a:r>
              <a:rPr lang="en-US" altLang="zh-CN" dirty="0"/>
              <a:t>and</a:t>
            </a:r>
            <a:r>
              <a:rPr lang="zh-CN" altLang="en-US" dirty="0"/>
              <a:t> </a:t>
            </a:r>
            <a:r>
              <a:rPr lang="en-US" altLang="zh-CN" dirty="0"/>
              <a:t>return</a:t>
            </a:r>
            <a:r>
              <a:rPr lang="zh-CN" altLang="en-US" dirty="0"/>
              <a:t> </a:t>
            </a:r>
            <a:r>
              <a:rPr lang="en-US" altLang="zh-CN" dirty="0"/>
              <a:t>values</a:t>
            </a:r>
            <a:r>
              <a:rPr lang="en-AU" dirty="0"/>
              <a:t>. For instance, in these two cases, the points-to relationships arise during runtime. But since the specification generated by the second check code is a child of the specification generated by the first check code, if we use the specification generated by the second check code to represent the pointer </a:t>
            </a:r>
            <a:r>
              <a:rPr lang="en-AU" dirty="0" err="1"/>
              <a:t>behavior</a:t>
            </a:r>
            <a:r>
              <a:rPr lang="en-AU" dirty="0"/>
              <a:t> of the API, it would make the final static analysis results unsound.</a:t>
            </a:r>
            <a:endParaRPr lang="en-AU" altLang="zh-CN" sz="1200" dirty="0">
              <a:solidFill>
                <a:srgbClr val="00B05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B050"/>
                </a:solidFill>
                <a:latin typeface="Consolas" panose="020B0609020204030204" pitchFamily="49" charset="0"/>
                <a:cs typeface="Consolas" panose="020B0609020204030204" pitchFamily="49" charset="0"/>
              </a:rPr>
              <a:t>Therefore, before inserting check code, we will analyze the types of parameters and return values to avoid inserting check code that would generate unsound specifications.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12</a:t>
            </a:fld>
            <a:endParaRPr lang="zh-CN" altLang="en-US"/>
          </a:p>
        </p:txBody>
      </p:sp>
    </p:spTree>
    <p:extLst>
      <p:ext uri="{BB962C8B-B14F-4D97-AF65-F5344CB8AC3E}">
        <p14:creationId xmlns:p14="http://schemas.microsoft.com/office/powerpoint/2010/main" val="364674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address</a:t>
            </a:r>
            <a:r>
              <a:rPr lang="zh-CN" altLang="en-US" b="0" i="0" dirty="0">
                <a:solidFill>
                  <a:srgbClr val="374151"/>
                </a:solidFill>
                <a:effectLst/>
                <a:latin typeface="Söhne"/>
              </a:rPr>
              <a:t> </a:t>
            </a:r>
            <a:r>
              <a:rPr lang="en-US" altLang="zh-CN" b="0" i="0" dirty="0">
                <a:solidFill>
                  <a:srgbClr val="374151"/>
                </a:solidFill>
                <a:effectLst/>
                <a:latin typeface="Söhne"/>
              </a:rPr>
              <a:t>challenge</a:t>
            </a:r>
            <a:r>
              <a:rPr lang="zh-CN" altLang="en-US" b="0" i="0" dirty="0">
                <a:solidFill>
                  <a:srgbClr val="374151"/>
                </a:solidFill>
                <a:effectLst/>
                <a:latin typeface="Söhne"/>
              </a:rPr>
              <a:t> </a:t>
            </a:r>
            <a:r>
              <a:rPr lang="en-US" altLang="zh-CN" b="0" i="0" dirty="0">
                <a:solidFill>
                  <a:srgbClr val="374151"/>
                </a:solidFill>
                <a:effectLst/>
                <a:latin typeface="Söhne"/>
              </a:rPr>
              <a:t>2,</a:t>
            </a:r>
            <a:r>
              <a:rPr lang="zh-CN" altLang="en-US" b="0" i="0" dirty="0">
                <a:solidFill>
                  <a:srgbClr val="374151"/>
                </a:solidFill>
                <a:effectLst/>
                <a:latin typeface="Söhne"/>
              </a:rPr>
              <a:t> </a:t>
            </a:r>
            <a:r>
              <a:rPr lang="en-AU" altLang="zh-CN" b="0" i="0" dirty="0">
                <a:solidFill>
                  <a:srgbClr val="374151"/>
                </a:solidFill>
                <a:effectLst/>
                <a:latin typeface="Söhne"/>
              </a:rPr>
              <a:t>w</a:t>
            </a:r>
            <a:r>
              <a:rPr lang="en-AU" dirty="0"/>
              <a:t>e have added new features</a:t>
            </a:r>
            <a:r>
              <a:rPr lang="en-US" altLang="zh-CN" dirty="0"/>
              <a:t>,</a:t>
            </a:r>
            <a:r>
              <a:rPr lang="zh-CN" altLang="en-US" dirty="0"/>
              <a:t> </a:t>
            </a:r>
            <a:r>
              <a:rPr lang="en-US" altLang="zh-CN" dirty="0"/>
              <a:t>including</a:t>
            </a:r>
            <a:r>
              <a:rPr lang="zh-CN" altLang="en-US" dirty="0"/>
              <a:t> </a:t>
            </a:r>
            <a:r>
              <a:rPr lang="en-US" altLang="zh-CN" dirty="0"/>
              <a:t>New</a:t>
            </a:r>
            <a:r>
              <a:rPr lang="zh-CN" altLang="en-US" dirty="0"/>
              <a:t> </a:t>
            </a:r>
            <a:r>
              <a:rPr lang="en-US" altLang="zh-CN" dirty="0"/>
              <a:t>Instrumentation,</a:t>
            </a:r>
            <a:r>
              <a:rPr lang="zh-CN" altLang="en-US" dirty="0"/>
              <a:t> </a:t>
            </a:r>
            <a:r>
              <a:rPr lang="en-US" altLang="zh-CN" dirty="0"/>
              <a:t>Seed</a:t>
            </a:r>
            <a:r>
              <a:rPr lang="zh-CN" altLang="en-US" dirty="0"/>
              <a:t> </a:t>
            </a:r>
            <a:r>
              <a:rPr lang="en-US" altLang="zh-CN" dirty="0"/>
              <a:t>selection,</a:t>
            </a:r>
            <a:r>
              <a:rPr lang="zh-CN" altLang="en-US" dirty="0"/>
              <a:t> </a:t>
            </a:r>
            <a:r>
              <a:rPr lang="en-US" altLang="zh-CN" dirty="0"/>
              <a:t>Power</a:t>
            </a:r>
            <a:r>
              <a:rPr lang="zh-CN" altLang="en-US" dirty="0"/>
              <a:t> </a:t>
            </a:r>
            <a:r>
              <a:rPr lang="en-US" altLang="zh-CN" dirty="0"/>
              <a:t>scheduling,</a:t>
            </a:r>
            <a:r>
              <a:rPr lang="zh-CN" altLang="en-US" dirty="0"/>
              <a:t> </a:t>
            </a:r>
            <a:r>
              <a:rPr lang="en-US" altLang="zh-CN" dirty="0"/>
              <a:t>and</a:t>
            </a:r>
            <a:r>
              <a:rPr lang="zh-CN" altLang="en-US" dirty="0"/>
              <a:t> </a:t>
            </a:r>
            <a:r>
              <a:rPr lang="en-US" altLang="zh-CN" dirty="0"/>
              <a:t>Seed</a:t>
            </a:r>
            <a:r>
              <a:rPr lang="zh-CN" altLang="en-US" dirty="0"/>
              <a:t> </a:t>
            </a:r>
            <a:r>
              <a:rPr lang="en-US" altLang="zh-CN" dirty="0"/>
              <a:t>mutation</a:t>
            </a:r>
            <a:r>
              <a:rPr lang="en-AU" dirty="0"/>
              <a:t>. These newly added features </a:t>
            </a:r>
            <a:r>
              <a:rPr lang="en-US" altLang="zh-CN" dirty="0"/>
              <a:t>aim</a:t>
            </a:r>
            <a:r>
              <a:rPr lang="zh-CN" altLang="en-US" dirty="0"/>
              <a:t> </a:t>
            </a:r>
            <a:r>
              <a:rPr lang="en-US" altLang="zh-CN" dirty="0"/>
              <a:t>to</a:t>
            </a:r>
            <a:r>
              <a:rPr lang="en-AU" dirty="0"/>
              <a:t> </a:t>
            </a:r>
            <a:r>
              <a:rPr lang="en-US" altLang="zh-CN" dirty="0"/>
              <a:t>let</a:t>
            </a:r>
            <a:r>
              <a:rPr lang="zh-CN" altLang="en-US" dirty="0"/>
              <a:t> </a:t>
            </a:r>
            <a:r>
              <a:rPr lang="en-US" altLang="zh-CN" dirty="0" err="1"/>
              <a:t>fuzzer</a:t>
            </a:r>
            <a:r>
              <a:rPr lang="zh-CN" altLang="en-US" dirty="0"/>
              <a:t> </a:t>
            </a:r>
            <a:r>
              <a:rPr lang="en-US" altLang="zh-CN" dirty="0"/>
              <a:t>to</a:t>
            </a:r>
            <a:r>
              <a:rPr lang="zh-CN" altLang="en-US" dirty="0"/>
              <a:t> </a:t>
            </a:r>
            <a:r>
              <a:rPr lang="en-US" altLang="zh-CN" dirty="0"/>
              <a:t>generate</a:t>
            </a:r>
            <a:r>
              <a:rPr lang="en-AU" dirty="0"/>
              <a:t> test cases that can trigger</a:t>
            </a:r>
            <a:r>
              <a:rPr lang="zh-CN" altLang="en-US" dirty="0"/>
              <a:t> </a:t>
            </a:r>
            <a:r>
              <a:rPr lang="en-AU" dirty="0"/>
              <a:t> specification generation</a:t>
            </a:r>
            <a:r>
              <a:rPr lang="zh-CN" altLang="en-US" dirty="0"/>
              <a:t> </a:t>
            </a:r>
            <a:r>
              <a:rPr lang="en-US" altLang="zh-CN" dirty="0"/>
              <a:t>check</a:t>
            </a:r>
            <a:r>
              <a:rPr lang="zh-CN" altLang="en-US" dirty="0"/>
              <a:t> </a:t>
            </a:r>
            <a:r>
              <a:rPr lang="en-US" altLang="zh-CN" dirty="0"/>
              <a:t>code</a:t>
            </a:r>
            <a:r>
              <a:rPr lang="en-AU" dirty="0"/>
              <a:t> as quickly as possible during fuzzing.</a:t>
            </a:r>
            <a:endParaRPr lang="en-US" altLang="zh-CN"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13</a:t>
            </a:fld>
            <a:endParaRPr lang="zh-CN" altLang="en-US"/>
          </a:p>
        </p:txBody>
      </p:sp>
    </p:spTree>
    <p:extLst>
      <p:ext uri="{BB962C8B-B14F-4D97-AF65-F5344CB8AC3E}">
        <p14:creationId xmlns:p14="http://schemas.microsoft.com/office/powerpoint/2010/main" val="428803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374151"/>
                </a:solidFill>
                <a:effectLst/>
                <a:latin typeface="Söhne"/>
              </a:rPr>
              <a:t>We</a:t>
            </a:r>
            <a:r>
              <a:rPr lang="zh-CN" altLang="en-US" b="0" i="0" dirty="0">
                <a:solidFill>
                  <a:srgbClr val="374151"/>
                </a:solidFill>
                <a:effectLst/>
                <a:latin typeface="Söhne"/>
              </a:rPr>
              <a:t> </a:t>
            </a:r>
            <a:r>
              <a:rPr lang="en-US" altLang="zh-CN" b="0" i="0" dirty="0">
                <a:solidFill>
                  <a:srgbClr val="374151"/>
                </a:solidFill>
                <a:effectLst/>
                <a:latin typeface="Söhne"/>
              </a:rPr>
              <a:t>conduct</a:t>
            </a:r>
            <a:r>
              <a:rPr lang="zh-CN" altLang="en-US" b="0" i="0" dirty="0">
                <a:solidFill>
                  <a:srgbClr val="374151"/>
                </a:solidFill>
                <a:effectLst/>
                <a:latin typeface="Söhne"/>
              </a:rPr>
              <a:t> </a:t>
            </a:r>
            <a:r>
              <a:rPr lang="en-US" altLang="zh-CN" b="0" i="0" dirty="0">
                <a:solidFill>
                  <a:srgbClr val="374151"/>
                </a:solidFill>
                <a:effectLst/>
                <a:latin typeface="Söhne"/>
              </a:rPr>
              <a:t>three</a:t>
            </a:r>
            <a:r>
              <a:rPr lang="zh-CN" altLang="en-US" b="0" i="0" dirty="0">
                <a:solidFill>
                  <a:srgbClr val="374151"/>
                </a:solidFill>
                <a:effectLst/>
                <a:latin typeface="Söhne"/>
              </a:rPr>
              <a:t> </a:t>
            </a:r>
            <a:r>
              <a:rPr lang="en-US" altLang="zh-CN" b="0" i="0" dirty="0">
                <a:solidFill>
                  <a:srgbClr val="374151"/>
                </a:solidFill>
                <a:effectLst/>
                <a:latin typeface="Söhne"/>
              </a:rPr>
              <a:t>experiments</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answer</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following</a:t>
            </a:r>
            <a:r>
              <a:rPr lang="zh-CN" altLang="en-US" b="0" i="0" dirty="0">
                <a:solidFill>
                  <a:srgbClr val="374151"/>
                </a:solidFill>
                <a:effectLst/>
                <a:latin typeface="Söhne"/>
              </a:rPr>
              <a:t> </a:t>
            </a:r>
            <a:r>
              <a:rPr lang="en-US" altLang="zh-CN" b="0" i="0" dirty="0">
                <a:solidFill>
                  <a:srgbClr val="374151"/>
                </a:solidFill>
                <a:effectLst/>
                <a:latin typeface="Söhne"/>
              </a:rPr>
              <a:t>three</a:t>
            </a:r>
            <a:r>
              <a:rPr lang="zh-CN" altLang="en-US" b="0" i="0" dirty="0">
                <a:solidFill>
                  <a:srgbClr val="374151"/>
                </a:solidFill>
                <a:effectLst/>
                <a:latin typeface="Söhne"/>
              </a:rPr>
              <a:t> </a:t>
            </a:r>
            <a:r>
              <a:rPr lang="en-US" altLang="zh-CN" b="0" i="0" dirty="0">
                <a:solidFill>
                  <a:srgbClr val="374151"/>
                </a:solidFill>
                <a:effectLst/>
                <a:latin typeface="Söhne"/>
              </a:rPr>
              <a:t>questions.</a:t>
            </a:r>
            <a:endParaRPr lang="en-AU"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14</a:t>
            </a:fld>
            <a:endParaRPr lang="zh-CN" altLang="en-US"/>
          </a:p>
        </p:txBody>
      </p:sp>
    </p:spTree>
    <p:extLst>
      <p:ext uri="{BB962C8B-B14F-4D97-AF65-F5344CB8AC3E}">
        <p14:creationId xmlns:p14="http://schemas.microsoft.com/office/powerpoint/2010/main" val="11377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benchmark</a:t>
            </a:r>
            <a:r>
              <a:rPr lang="zh-CN" altLang="en-US" b="0" i="0" dirty="0">
                <a:solidFill>
                  <a:srgbClr val="374151"/>
                </a:solidFill>
                <a:effectLst/>
                <a:latin typeface="Söhne"/>
              </a:rPr>
              <a:t> </a:t>
            </a:r>
            <a:r>
              <a:rPr lang="en-US" altLang="zh-CN" b="0" i="0" dirty="0">
                <a:solidFill>
                  <a:srgbClr val="374151"/>
                </a:solidFill>
                <a:effectLst/>
                <a:latin typeface="Söhne"/>
              </a:rPr>
              <a:t>used</a:t>
            </a:r>
            <a:r>
              <a:rPr lang="zh-CN" altLang="en-US" b="0" i="0" dirty="0">
                <a:solidFill>
                  <a:srgbClr val="374151"/>
                </a:solidFill>
                <a:effectLst/>
                <a:latin typeface="Söhne"/>
              </a:rPr>
              <a:t> </a:t>
            </a:r>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first</a:t>
            </a:r>
            <a:r>
              <a:rPr lang="zh-CN" altLang="en-US" b="0" i="0" dirty="0">
                <a:solidFill>
                  <a:srgbClr val="374151"/>
                </a:solidFill>
                <a:effectLst/>
                <a:latin typeface="Söhne"/>
              </a:rPr>
              <a:t> </a:t>
            </a:r>
            <a:r>
              <a:rPr lang="en-US" altLang="zh-CN" b="0" i="0" dirty="0">
                <a:solidFill>
                  <a:srgbClr val="374151"/>
                </a:solidFill>
                <a:effectLst/>
                <a:latin typeface="Söhne"/>
              </a:rPr>
              <a:t>experiment</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C</a:t>
            </a:r>
            <a:r>
              <a:rPr lang="zh-CN" altLang="en-US" b="0" i="0" dirty="0">
                <a:solidFill>
                  <a:srgbClr val="374151"/>
                </a:solidFill>
                <a:effectLst/>
                <a:latin typeface="Söhne"/>
              </a:rPr>
              <a:t> </a:t>
            </a:r>
            <a:r>
              <a:rPr lang="en-US" altLang="zh-CN" b="0" i="0" dirty="0">
                <a:solidFill>
                  <a:srgbClr val="374151"/>
                </a:solidFill>
                <a:effectLst/>
                <a:latin typeface="Söhne"/>
              </a:rPr>
              <a:t>stand</a:t>
            </a:r>
            <a:r>
              <a:rPr lang="zh-CN" altLang="en-US" b="0" i="0" dirty="0">
                <a:solidFill>
                  <a:srgbClr val="374151"/>
                </a:solidFill>
                <a:effectLst/>
                <a:latin typeface="Söhne"/>
              </a:rPr>
              <a:t> </a:t>
            </a:r>
            <a:r>
              <a:rPr lang="en-US" altLang="zh-CN" b="0" i="0" dirty="0">
                <a:solidFill>
                  <a:srgbClr val="374151"/>
                </a:solidFill>
                <a:effectLst/>
                <a:latin typeface="Söhne"/>
              </a:rPr>
              <a:t>library</a:t>
            </a:r>
            <a:r>
              <a:rPr lang="zh-CN" altLang="en-US" b="0" i="0" dirty="0">
                <a:solidFill>
                  <a:srgbClr val="374151"/>
                </a:solidFill>
                <a:effectLst/>
                <a:latin typeface="Söhne"/>
              </a:rPr>
              <a:t> </a:t>
            </a:r>
            <a:r>
              <a:rPr lang="en-US" altLang="zh-CN" b="0" i="0" dirty="0" err="1">
                <a:solidFill>
                  <a:srgbClr val="374151"/>
                </a:solidFill>
                <a:effectLst/>
                <a:latin typeface="Söhne"/>
              </a:rPr>
              <a:t>Musl</a:t>
            </a:r>
            <a:r>
              <a:rPr lang="en-US" altLang="zh-CN" b="0" i="0" dirty="0">
                <a:solidFill>
                  <a:srgbClr val="374151"/>
                </a:solidFill>
                <a:effectLst/>
                <a:latin typeface="Söhne"/>
              </a:rPr>
              <a:t>,</a:t>
            </a:r>
            <a:r>
              <a:rPr lang="zh-CN" altLang="en-US" b="0" i="0" dirty="0">
                <a:solidFill>
                  <a:srgbClr val="374151"/>
                </a:solidFill>
                <a:effectLst/>
                <a:latin typeface="Söhne"/>
              </a:rPr>
              <a:t> </a:t>
            </a:r>
            <a:r>
              <a:rPr lang="en-US" altLang="zh-CN" b="0" i="0" dirty="0">
                <a:solidFill>
                  <a:srgbClr val="374151"/>
                </a:solidFill>
                <a:effectLst/>
                <a:latin typeface="Söhne"/>
              </a:rPr>
              <a:t>as</a:t>
            </a:r>
            <a:r>
              <a:rPr lang="zh-CN" altLang="en-US" b="0" i="0" dirty="0">
                <a:solidFill>
                  <a:srgbClr val="374151"/>
                </a:solidFill>
                <a:effectLst/>
                <a:latin typeface="Söhne"/>
              </a:rPr>
              <a:t> </a:t>
            </a:r>
            <a:r>
              <a:rPr lang="en-US" altLang="zh-CN" b="0" i="0" dirty="0">
                <a:solidFill>
                  <a:srgbClr val="374151"/>
                </a:solidFill>
                <a:effectLst/>
                <a:latin typeface="Söhne"/>
              </a:rPr>
              <a:t>C</a:t>
            </a:r>
            <a:r>
              <a:rPr lang="zh-CN" altLang="en-US" b="0" i="0" dirty="0">
                <a:solidFill>
                  <a:srgbClr val="374151"/>
                </a:solidFill>
                <a:effectLst/>
                <a:latin typeface="Söhne"/>
              </a:rPr>
              <a:t> </a:t>
            </a:r>
            <a:r>
              <a:rPr lang="en-US" altLang="zh-CN" b="0" i="0" dirty="0">
                <a:solidFill>
                  <a:srgbClr val="374151"/>
                </a:solidFill>
                <a:effectLst/>
                <a:latin typeface="Söhne"/>
              </a:rPr>
              <a:t>standard</a:t>
            </a:r>
            <a:r>
              <a:rPr lang="zh-CN" altLang="en-US" b="0" i="0" dirty="0">
                <a:solidFill>
                  <a:srgbClr val="374151"/>
                </a:solidFill>
                <a:effectLst/>
                <a:latin typeface="Söhne"/>
              </a:rPr>
              <a:t> </a:t>
            </a:r>
            <a:r>
              <a:rPr lang="en-US" altLang="zh-CN" b="0" i="0" dirty="0">
                <a:solidFill>
                  <a:srgbClr val="374151"/>
                </a:solidFill>
                <a:effectLst/>
                <a:latin typeface="Söhne"/>
              </a:rPr>
              <a:t>library</a:t>
            </a:r>
            <a:r>
              <a:rPr lang="zh-CN" altLang="en-US" b="0" i="0" dirty="0">
                <a:solidFill>
                  <a:srgbClr val="374151"/>
                </a:solidFill>
                <a:effectLst/>
                <a:latin typeface="Söhne"/>
              </a:rPr>
              <a:t> </a:t>
            </a:r>
            <a:r>
              <a:rPr lang="en-US" altLang="zh-CN" b="0" i="0" dirty="0">
                <a:solidFill>
                  <a:srgbClr val="374151"/>
                </a:solidFill>
                <a:effectLst/>
                <a:latin typeface="Söhne"/>
              </a:rPr>
              <a:t>is</a:t>
            </a:r>
            <a:r>
              <a:rPr lang="zh-CN" altLang="en-US" b="0" i="0" dirty="0">
                <a:solidFill>
                  <a:srgbClr val="374151"/>
                </a:solidFill>
                <a:effectLst/>
                <a:latin typeface="Söhne"/>
              </a:rPr>
              <a:t> </a:t>
            </a:r>
            <a:r>
              <a:rPr lang="en-US" altLang="zh-CN" b="0" i="0" dirty="0">
                <a:solidFill>
                  <a:srgbClr val="374151"/>
                </a:solidFill>
                <a:effectLst/>
                <a:latin typeface="Söhne"/>
              </a:rPr>
              <a:t>been</a:t>
            </a:r>
            <a:r>
              <a:rPr lang="zh-CN" altLang="en-US" b="0" i="0" dirty="0">
                <a:solidFill>
                  <a:srgbClr val="374151"/>
                </a:solidFill>
                <a:effectLst/>
                <a:latin typeface="Söhne"/>
              </a:rPr>
              <a:t> </a:t>
            </a:r>
            <a:r>
              <a:rPr lang="en-US" altLang="zh-CN" b="0" i="0" dirty="0">
                <a:solidFill>
                  <a:srgbClr val="374151"/>
                </a:solidFill>
                <a:effectLst/>
                <a:latin typeface="Söhne"/>
              </a:rPr>
              <a:t>widely</a:t>
            </a:r>
            <a:r>
              <a:rPr lang="zh-CN" altLang="en-US" b="0" i="0" dirty="0">
                <a:solidFill>
                  <a:srgbClr val="374151"/>
                </a:solidFill>
                <a:effectLst/>
                <a:latin typeface="Söhne"/>
              </a:rPr>
              <a:t> </a:t>
            </a:r>
            <a:r>
              <a:rPr lang="en-US" altLang="zh-CN" b="0" i="0" dirty="0">
                <a:solidFill>
                  <a:srgbClr val="374151"/>
                </a:solidFill>
                <a:effectLst/>
                <a:latin typeface="Söhne"/>
              </a:rPr>
              <a:t>used</a:t>
            </a:r>
            <a:r>
              <a:rPr lang="zh-CN" altLang="en-US" b="0" i="0" dirty="0">
                <a:solidFill>
                  <a:srgbClr val="374151"/>
                </a:solidFill>
                <a:effectLst/>
                <a:latin typeface="Söhne"/>
              </a:rPr>
              <a:t> </a:t>
            </a:r>
            <a:r>
              <a:rPr lang="en-US" altLang="zh-CN" b="0" i="0" dirty="0">
                <a:solidFill>
                  <a:srgbClr val="374151"/>
                </a:solidFill>
                <a:effectLst/>
                <a:latin typeface="Söhne"/>
              </a:rPr>
              <a:t>and</a:t>
            </a:r>
            <a:r>
              <a:rPr lang="zh-CN" altLang="en-US" b="0" i="0" dirty="0">
                <a:solidFill>
                  <a:srgbClr val="374151"/>
                </a:solidFill>
                <a:effectLst/>
                <a:latin typeface="Söhne"/>
              </a:rPr>
              <a:t> </a:t>
            </a:r>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a</a:t>
            </a:r>
            <a:r>
              <a:rPr lang="zh-CN" altLang="en-US" b="0" i="0" dirty="0">
                <a:solidFill>
                  <a:srgbClr val="374151"/>
                </a:solidFill>
                <a:effectLst/>
                <a:latin typeface="Söhne"/>
              </a:rPr>
              <a:t> </a:t>
            </a:r>
            <a:r>
              <a:rPr lang="en-US" altLang="zh-CN" b="0" i="0" dirty="0">
                <a:solidFill>
                  <a:srgbClr val="374151"/>
                </a:solidFill>
                <a:effectLst/>
                <a:latin typeface="Söhne"/>
              </a:rPr>
              <a:t>famous</a:t>
            </a:r>
            <a:r>
              <a:rPr lang="zh-CN" altLang="en-US" b="0" i="0" dirty="0">
                <a:solidFill>
                  <a:srgbClr val="374151"/>
                </a:solidFill>
                <a:effectLst/>
                <a:latin typeface="Söhne"/>
              </a:rPr>
              <a:t> </a:t>
            </a:r>
            <a:r>
              <a:rPr lang="en-US" altLang="zh-CN" b="0" i="0" dirty="0">
                <a:solidFill>
                  <a:srgbClr val="374151"/>
                </a:solidFill>
                <a:effectLst/>
                <a:latin typeface="Söhne"/>
              </a:rPr>
              <a:t>static</a:t>
            </a:r>
            <a:r>
              <a:rPr lang="zh-CN" altLang="en-US" b="0" i="0" dirty="0">
                <a:solidFill>
                  <a:srgbClr val="374151"/>
                </a:solidFill>
                <a:effectLst/>
                <a:latin typeface="Söhne"/>
              </a:rPr>
              <a:t> </a:t>
            </a:r>
            <a:r>
              <a:rPr lang="en-US" altLang="zh-CN" b="0" i="0" dirty="0">
                <a:solidFill>
                  <a:srgbClr val="374151"/>
                </a:solidFill>
                <a:effectLst/>
                <a:latin typeface="Söhne"/>
              </a:rPr>
              <a:t>analyzer</a:t>
            </a:r>
            <a:r>
              <a:rPr lang="zh-CN" altLang="en-US" b="0" i="0" dirty="0">
                <a:solidFill>
                  <a:srgbClr val="374151"/>
                </a:solidFill>
                <a:effectLst/>
                <a:latin typeface="Söhne"/>
              </a:rPr>
              <a:t> </a:t>
            </a:r>
            <a:r>
              <a:rPr lang="en-US" altLang="zh-CN" b="0" i="0" dirty="0">
                <a:solidFill>
                  <a:srgbClr val="374151"/>
                </a:solidFill>
                <a:effectLst/>
                <a:latin typeface="Söhne"/>
              </a:rPr>
              <a:t>SVF,</a:t>
            </a:r>
            <a:r>
              <a:rPr lang="zh-CN" altLang="en-US" b="0" i="0" dirty="0">
                <a:solidFill>
                  <a:srgbClr val="374151"/>
                </a:solidFill>
                <a:effectLst/>
                <a:latin typeface="Söhne"/>
              </a:rPr>
              <a:t> </a:t>
            </a:r>
            <a:r>
              <a:rPr lang="en-US" altLang="zh-CN" b="0" i="0" dirty="0">
                <a:solidFill>
                  <a:srgbClr val="374151"/>
                </a:solidFill>
                <a:effectLst/>
                <a:latin typeface="Söhne"/>
              </a:rPr>
              <a:t>their</a:t>
            </a:r>
            <a:r>
              <a:rPr lang="zh-CN" altLang="en-US" b="0" i="0" dirty="0">
                <a:solidFill>
                  <a:srgbClr val="374151"/>
                </a:solidFill>
                <a:effectLst/>
                <a:latin typeface="Söhne"/>
              </a:rPr>
              <a:t> </a:t>
            </a:r>
            <a:r>
              <a:rPr lang="en-US" altLang="zh-CN" b="0" i="0" dirty="0">
                <a:solidFill>
                  <a:srgbClr val="374151"/>
                </a:solidFill>
                <a:effectLst/>
                <a:latin typeface="Söhne"/>
              </a:rPr>
              <a:t>specifications</a:t>
            </a:r>
            <a:r>
              <a:rPr lang="zh-CN" altLang="en-US" b="0" i="0" dirty="0">
                <a:solidFill>
                  <a:srgbClr val="374151"/>
                </a:solidFill>
                <a:effectLst/>
                <a:latin typeface="Söhne"/>
              </a:rPr>
              <a:t> </a:t>
            </a:r>
            <a:r>
              <a:rPr lang="en-US" altLang="zh-CN" b="0" i="0" dirty="0">
                <a:solidFill>
                  <a:srgbClr val="374151"/>
                </a:solidFill>
                <a:effectLst/>
                <a:latin typeface="Söhne"/>
              </a:rPr>
              <a:t>are</a:t>
            </a:r>
            <a:r>
              <a:rPr lang="zh-CN" altLang="en-US" b="0" i="0" dirty="0">
                <a:solidFill>
                  <a:srgbClr val="374151"/>
                </a:solidFill>
                <a:effectLst/>
                <a:latin typeface="Söhne"/>
              </a:rPr>
              <a:t> </a:t>
            </a:r>
            <a:r>
              <a:rPr lang="en-US" altLang="zh-CN" b="0" i="0" dirty="0">
                <a:solidFill>
                  <a:srgbClr val="374151"/>
                </a:solidFill>
                <a:effectLst/>
                <a:latin typeface="Söhne"/>
              </a:rPr>
              <a:t>manually</a:t>
            </a:r>
            <a:r>
              <a:rPr lang="zh-CN" altLang="en-US" b="0" i="0" dirty="0">
                <a:solidFill>
                  <a:srgbClr val="374151"/>
                </a:solidFill>
                <a:effectLst/>
                <a:latin typeface="Söhne"/>
              </a:rPr>
              <a:t> </a:t>
            </a:r>
            <a:r>
              <a:rPr lang="en-US" altLang="zh-CN" b="0" i="0" dirty="0">
                <a:solidFill>
                  <a:srgbClr val="374151"/>
                </a:solidFill>
                <a:effectLst/>
                <a:latin typeface="Söhne"/>
              </a:rPr>
              <a:t>summarized.</a:t>
            </a:r>
            <a:endParaRPr lang="en-AU" altLang="zh-CN" b="0" i="0" dirty="0">
              <a:solidFill>
                <a:srgbClr val="374151"/>
              </a:solidFill>
              <a:effectLst/>
              <a:latin typeface="Söhne"/>
            </a:endParaRPr>
          </a:p>
          <a:p>
            <a:pPr algn="l"/>
            <a:r>
              <a:rPr lang="en-US" altLang="zh-CN" b="0" i="0" dirty="0">
                <a:solidFill>
                  <a:srgbClr val="374151"/>
                </a:solidFill>
                <a:effectLst/>
                <a:latin typeface="Söhne"/>
              </a:rPr>
              <a:t>Therefore,</a:t>
            </a:r>
            <a:r>
              <a:rPr lang="zh-CN" altLang="en-US" b="0" i="0" dirty="0">
                <a:solidFill>
                  <a:srgbClr val="374151"/>
                </a:solidFill>
                <a:effectLst/>
                <a:latin typeface="Söhne"/>
              </a:rPr>
              <a:t> </a:t>
            </a:r>
            <a:r>
              <a:rPr lang="en-US" altLang="zh-CN" b="0" i="0" dirty="0">
                <a:solidFill>
                  <a:srgbClr val="374151"/>
                </a:solidFill>
                <a:effectLst/>
                <a:latin typeface="Söhne"/>
              </a:rPr>
              <a:t>we</a:t>
            </a:r>
            <a:r>
              <a:rPr lang="zh-CN" altLang="en-US" b="0" i="0" dirty="0">
                <a:solidFill>
                  <a:srgbClr val="374151"/>
                </a:solidFill>
                <a:effectLst/>
                <a:latin typeface="Söhne"/>
              </a:rPr>
              <a:t> </a:t>
            </a:r>
            <a:r>
              <a:rPr lang="en-US" altLang="zh-CN" b="0" i="0" dirty="0">
                <a:solidFill>
                  <a:srgbClr val="374151"/>
                </a:solidFill>
                <a:effectLst/>
                <a:latin typeface="Söhne"/>
              </a:rPr>
              <a:t>use</a:t>
            </a:r>
            <a:r>
              <a:rPr lang="zh-CN" altLang="en-US" b="0" i="0" dirty="0">
                <a:solidFill>
                  <a:srgbClr val="374151"/>
                </a:solidFill>
                <a:effectLst/>
                <a:latin typeface="Söhne"/>
              </a:rPr>
              <a:t> </a:t>
            </a:r>
            <a:r>
              <a:rPr lang="en-US" altLang="zh-CN" b="0" i="0" dirty="0">
                <a:solidFill>
                  <a:srgbClr val="374151"/>
                </a:solidFill>
                <a:effectLst/>
                <a:latin typeface="Söhne"/>
              </a:rPr>
              <a:t>handwritten</a:t>
            </a:r>
            <a:r>
              <a:rPr lang="zh-CN" altLang="en-US" b="0" i="0" dirty="0">
                <a:solidFill>
                  <a:srgbClr val="374151"/>
                </a:solidFill>
                <a:effectLst/>
                <a:latin typeface="Söhne"/>
              </a:rPr>
              <a:t> </a:t>
            </a:r>
            <a:r>
              <a:rPr lang="en-US" altLang="zh-CN" b="0" i="0" dirty="0">
                <a:solidFill>
                  <a:srgbClr val="374151"/>
                </a:solidFill>
                <a:effectLst/>
                <a:latin typeface="Söhne"/>
              </a:rPr>
              <a:t>specifications</a:t>
            </a:r>
            <a:r>
              <a:rPr lang="zh-CN" altLang="en-US" b="0" i="0" dirty="0">
                <a:solidFill>
                  <a:srgbClr val="374151"/>
                </a:solidFill>
                <a:effectLst/>
                <a:latin typeface="Söhne"/>
              </a:rPr>
              <a:t> </a:t>
            </a:r>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SVF</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compare</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specifications</a:t>
            </a:r>
            <a:r>
              <a:rPr lang="zh-CN" altLang="en-US" b="0" i="0" dirty="0">
                <a:solidFill>
                  <a:srgbClr val="374151"/>
                </a:solidFill>
                <a:effectLst/>
                <a:latin typeface="Söhne"/>
              </a:rPr>
              <a:t> </a:t>
            </a:r>
            <a:r>
              <a:rPr lang="en-US" altLang="zh-CN" b="0" i="0" dirty="0">
                <a:solidFill>
                  <a:srgbClr val="374151"/>
                </a:solidFill>
                <a:effectLst/>
                <a:latin typeface="Söhne"/>
              </a:rPr>
              <a:t>inferred</a:t>
            </a:r>
            <a:r>
              <a:rPr lang="zh-CN" altLang="en-US" b="0" i="0" dirty="0">
                <a:solidFill>
                  <a:srgbClr val="374151"/>
                </a:solidFill>
                <a:effectLst/>
                <a:latin typeface="Söhne"/>
              </a:rPr>
              <a:t> </a:t>
            </a:r>
            <a:r>
              <a:rPr lang="en-US" altLang="zh-CN" b="0" i="0" dirty="0">
                <a:solidFill>
                  <a:srgbClr val="374151"/>
                </a:solidFill>
                <a:effectLst/>
                <a:latin typeface="Söhne"/>
              </a:rPr>
              <a:t>by</a:t>
            </a:r>
            <a:r>
              <a:rPr lang="zh-CN" altLang="en-US" b="0" i="0" dirty="0">
                <a:solidFill>
                  <a:srgbClr val="374151"/>
                </a:solidFill>
                <a:effectLst/>
                <a:latin typeface="Söhne"/>
              </a:rPr>
              <a:t> </a:t>
            </a:r>
            <a:r>
              <a:rPr lang="en-US" altLang="zh-CN" b="0" i="0" dirty="0" err="1">
                <a:solidFill>
                  <a:srgbClr val="374151"/>
                </a:solidFill>
                <a:effectLst/>
                <a:latin typeface="Söhne"/>
              </a:rPr>
              <a:t>Spectre</a:t>
            </a:r>
            <a:r>
              <a:rPr lang="en-US" altLang="zh-CN" b="0" i="0" dirty="0">
                <a:solidFill>
                  <a:srgbClr val="374151"/>
                </a:solidFill>
                <a:effectLst/>
                <a:latin typeface="Söhne"/>
              </a:rPr>
              <a:t>.</a:t>
            </a:r>
            <a:endParaRPr lang="en-AU" b="0" i="0" dirty="0">
              <a:solidFill>
                <a:srgbClr val="374151"/>
              </a:solidFill>
              <a:effectLst/>
              <a:latin typeface="Söhne"/>
            </a:endParaRPr>
          </a:p>
          <a:p>
            <a:pPr algn="l"/>
            <a:r>
              <a:rPr lang="en-AU" b="0" i="0" dirty="0">
                <a:solidFill>
                  <a:srgbClr val="374151"/>
                </a:solidFill>
                <a:effectLst/>
                <a:latin typeface="Söhne"/>
              </a:rPr>
              <a:t>From the experimental results, it can be seen that Spectre achieved an accuracy of 92.5% compared to handwritten specifications.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15</a:t>
            </a:fld>
            <a:endParaRPr lang="zh-CN" altLang="en-US"/>
          </a:p>
        </p:txBody>
      </p:sp>
    </p:spTree>
    <p:extLst>
      <p:ext uri="{BB962C8B-B14F-4D97-AF65-F5344CB8AC3E}">
        <p14:creationId xmlns:p14="http://schemas.microsoft.com/office/powerpoint/2010/main" val="1575081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second</a:t>
            </a:r>
            <a:r>
              <a:rPr lang="zh-CN" altLang="en-US" b="0" i="0" dirty="0">
                <a:solidFill>
                  <a:srgbClr val="374151"/>
                </a:solidFill>
                <a:effectLst/>
                <a:latin typeface="Söhne"/>
              </a:rPr>
              <a:t> </a:t>
            </a:r>
            <a:r>
              <a:rPr lang="en-US" altLang="zh-CN" b="0" i="0" dirty="0">
                <a:solidFill>
                  <a:srgbClr val="374151"/>
                </a:solidFill>
                <a:effectLst/>
                <a:latin typeface="Söhne"/>
              </a:rPr>
              <a:t>experiment,</a:t>
            </a:r>
            <a:r>
              <a:rPr lang="zh-CN" altLang="en-US" b="0" i="0" dirty="0">
                <a:solidFill>
                  <a:srgbClr val="374151"/>
                </a:solidFill>
                <a:effectLst/>
                <a:latin typeface="Söhne"/>
              </a:rPr>
              <a:t> </a:t>
            </a:r>
            <a:r>
              <a:rPr lang="en-US" altLang="zh-CN" b="0" i="0" dirty="0">
                <a:solidFill>
                  <a:srgbClr val="374151"/>
                </a:solidFill>
                <a:effectLst/>
                <a:latin typeface="Söhne"/>
              </a:rPr>
              <a:t>we</a:t>
            </a:r>
            <a:r>
              <a:rPr lang="zh-CN" altLang="en-US" b="0" i="0" dirty="0">
                <a:solidFill>
                  <a:srgbClr val="374151"/>
                </a:solidFill>
                <a:effectLst/>
                <a:latin typeface="Söhne"/>
              </a:rPr>
              <a:t> </a:t>
            </a:r>
            <a:r>
              <a:rPr lang="en-US" altLang="zh-CN" b="0" i="0" dirty="0">
                <a:solidFill>
                  <a:srgbClr val="374151"/>
                </a:solidFill>
                <a:effectLst/>
                <a:latin typeface="Söhne"/>
              </a:rPr>
              <a:t>use</a:t>
            </a:r>
            <a:r>
              <a:rPr lang="zh-CN" altLang="en-US" b="0" i="0" dirty="0">
                <a:solidFill>
                  <a:srgbClr val="374151"/>
                </a:solidFill>
                <a:effectLst/>
                <a:latin typeface="Söhne"/>
              </a:rPr>
              <a:t> </a:t>
            </a:r>
            <a:r>
              <a:rPr lang="en-US" altLang="zh-CN" b="0" i="0" dirty="0">
                <a:solidFill>
                  <a:srgbClr val="374151"/>
                </a:solidFill>
                <a:effectLst/>
                <a:latin typeface="Söhne"/>
              </a:rPr>
              <a:t>8</a:t>
            </a:r>
            <a:r>
              <a:rPr lang="zh-CN" altLang="en-US" b="0" i="0" dirty="0">
                <a:solidFill>
                  <a:srgbClr val="374151"/>
                </a:solidFill>
                <a:effectLst/>
                <a:latin typeface="Söhne"/>
              </a:rPr>
              <a:t> </a:t>
            </a:r>
            <a:r>
              <a:rPr lang="en-US" altLang="zh-CN" b="0" i="0" dirty="0">
                <a:solidFill>
                  <a:srgbClr val="374151"/>
                </a:solidFill>
                <a:effectLst/>
                <a:latin typeface="Söhne"/>
              </a:rPr>
              <a:t>third-party</a:t>
            </a:r>
            <a:r>
              <a:rPr lang="zh-CN" altLang="en-US" b="0" i="0" dirty="0">
                <a:solidFill>
                  <a:srgbClr val="374151"/>
                </a:solidFill>
                <a:effectLst/>
                <a:latin typeface="Söhne"/>
              </a:rPr>
              <a:t> </a:t>
            </a:r>
            <a:r>
              <a:rPr lang="en-US" altLang="zh-CN" b="0" i="0" dirty="0">
                <a:solidFill>
                  <a:srgbClr val="374151"/>
                </a:solidFill>
                <a:effectLst/>
                <a:latin typeface="Söhne"/>
              </a:rPr>
              <a:t>C/C++</a:t>
            </a:r>
            <a:r>
              <a:rPr lang="zh-CN" altLang="en-US" b="0" i="0" dirty="0">
                <a:solidFill>
                  <a:srgbClr val="374151"/>
                </a:solidFill>
                <a:effectLst/>
                <a:latin typeface="Söhne"/>
              </a:rPr>
              <a:t> </a:t>
            </a:r>
            <a:r>
              <a:rPr lang="en-US" altLang="zh-CN" b="0" i="0" dirty="0">
                <a:solidFill>
                  <a:srgbClr val="374151"/>
                </a:solidFill>
                <a:effectLst/>
                <a:latin typeface="Söhne"/>
              </a:rPr>
              <a:t>libraries</a:t>
            </a:r>
            <a:r>
              <a:rPr lang="zh-CN" altLang="en-US" b="0" i="0" dirty="0">
                <a:solidFill>
                  <a:srgbClr val="374151"/>
                </a:solidFill>
                <a:effectLst/>
                <a:latin typeface="Söhne"/>
              </a:rPr>
              <a:t> </a:t>
            </a:r>
            <a:r>
              <a:rPr lang="en-US" altLang="zh-CN" b="0" i="0" dirty="0">
                <a:solidFill>
                  <a:srgbClr val="374151"/>
                </a:solidFill>
                <a:effectLst/>
                <a:latin typeface="Söhne"/>
              </a:rPr>
              <a:t>as</a:t>
            </a:r>
            <a:r>
              <a:rPr lang="zh-CN" altLang="en-US" b="0" i="0" dirty="0">
                <a:solidFill>
                  <a:srgbClr val="374151"/>
                </a:solidFill>
                <a:effectLst/>
                <a:latin typeface="Söhne"/>
              </a:rPr>
              <a:t> </a:t>
            </a:r>
            <a:r>
              <a:rPr lang="en-US" altLang="zh-CN" b="0" i="0" dirty="0">
                <a:solidFill>
                  <a:srgbClr val="374151"/>
                </a:solidFill>
                <a:effectLst/>
                <a:latin typeface="Söhne"/>
              </a:rPr>
              <a:t>benchmark.</a:t>
            </a:r>
            <a:endParaRPr lang="en-AU" b="0" i="0" dirty="0">
              <a:solidFill>
                <a:srgbClr val="374151"/>
              </a:solidFill>
              <a:effectLst/>
              <a:latin typeface="Söhne"/>
            </a:endParaRPr>
          </a:p>
          <a:p>
            <a:pPr algn="l"/>
            <a:r>
              <a:rPr lang="en-AU" b="0" i="0" dirty="0">
                <a:solidFill>
                  <a:srgbClr val="374151"/>
                </a:solidFill>
                <a:effectLst/>
                <a:latin typeface="Söhne"/>
              </a:rPr>
              <a:t>From the experimental results, it can be seen that Spectre achieved an accuracy of 9</a:t>
            </a:r>
            <a:r>
              <a:rPr lang="en-US" altLang="zh-CN" b="0" i="0" dirty="0">
                <a:solidFill>
                  <a:srgbClr val="374151"/>
                </a:solidFill>
                <a:effectLst/>
                <a:latin typeface="Söhne"/>
              </a:rPr>
              <a:t>3</a:t>
            </a:r>
            <a:r>
              <a:rPr lang="en-AU" b="0" i="0" dirty="0">
                <a:solidFill>
                  <a:srgbClr val="374151"/>
                </a:solidFill>
                <a:effectLst/>
                <a:latin typeface="Söhne"/>
              </a:rPr>
              <a:t>.</a:t>
            </a:r>
            <a:r>
              <a:rPr lang="en-US" altLang="zh-CN" b="0" i="0" dirty="0">
                <a:solidFill>
                  <a:srgbClr val="374151"/>
                </a:solidFill>
                <a:effectLst/>
                <a:latin typeface="Söhne"/>
              </a:rPr>
              <a:t>3</a:t>
            </a:r>
            <a:r>
              <a:rPr lang="en-AU" b="0" i="0" dirty="0">
                <a:solidFill>
                  <a:srgbClr val="374151"/>
                </a:solidFill>
                <a:effectLst/>
                <a:latin typeface="Söhne"/>
              </a:rPr>
              <a:t>% compared to handwritten specifications.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16</a:t>
            </a:fld>
            <a:endParaRPr lang="zh-CN" altLang="en-US"/>
          </a:p>
        </p:txBody>
      </p:sp>
    </p:spTree>
    <p:extLst>
      <p:ext uri="{BB962C8B-B14F-4D97-AF65-F5344CB8AC3E}">
        <p14:creationId xmlns:p14="http://schemas.microsoft.com/office/powerpoint/2010/main" val="1718865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374151"/>
                </a:solidFill>
                <a:effectLst/>
                <a:latin typeface="Söhne"/>
              </a:rPr>
              <a:t>In</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third</a:t>
            </a:r>
            <a:r>
              <a:rPr lang="zh-CN" altLang="en-US" b="0" i="0" dirty="0">
                <a:solidFill>
                  <a:srgbClr val="374151"/>
                </a:solidFill>
                <a:effectLst/>
                <a:latin typeface="Söhne"/>
              </a:rPr>
              <a:t> </a:t>
            </a:r>
            <a:r>
              <a:rPr lang="en-US" altLang="zh-CN" b="0" i="0" dirty="0">
                <a:solidFill>
                  <a:srgbClr val="374151"/>
                </a:solidFill>
                <a:effectLst/>
                <a:latin typeface="Söhne"/>
              </a:rPr>
              <a:t>experiment,</a:t>
            </a:r>
            <a:r>
              <a:rPr lang="zh-CN" altLang="en-US" b="0" i="0" dirty="0">
                <a:solidFill>
                  <a:srgbClr val="374151"/>
                </a:solidFill>
                <a:effectLst/>
                <a:latin typeface="Söhne"/>
              </a:rPr>
              <a:t> </a:t>
            </a:r>
            <a:r>
              <a:rPr lang="en-US" altLang="zh-CN" b="0" i="0" dirty="0">
                <a:solidFill>
                  <a:srgbClr val="374151"/>
                </a:solidFill>
                <a:effectLst/>
                <a:latin typeface="Söhne"/>
              </a:rPr>
              <a:t>we</a:t>
            </a:r>
            <a:r>
              <a:rPr lang="zh-CN" altLang="en-US" b="0" i="0" dirty="0">
                <a:solidFill>
                  <a:srgbClr val="374151"/>
                </a:solidFill>
                <a:effectLst/>
                <a:latin typeface="Söhne"/>
              </a:rPr>
              <a:t> </a:t>
            </a:r>
            <a:r>
              <a:rPr lang="en-US" altLang="zh-CN" b="0" i="0" dirty="0">
                <a:solidFill>
                  <a:srgbClr val="374151"/>
                </a:solidFill>
                <a:effectLst/>
                <a:latin typeface="Söhne"/>
              </a:rPr>
              <a:t>want</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know</a:t>
            </a:r>
            <a:r>
              <a:rPr lang="zh-CN" altLang="en-US" b="0" i="0" dirty="0">
                <a:solidFill>
                  <a:srgbClr val="374151"/>
                </a:solidFill>
                <a:effectLst/>
                <a:latin typeface="Söhne"/>
              </a:rPr>
              <a:t> </a:t>
            </a:r>
            <a:r>
              <a:rPr lang="en-US" altLang="zh-CN" b="0" i="0" dirty="0">
                <a:solidFill>
                  <a:srgbClr val="374151"/>
                </a:solidFill>
                <a:effectLst/>
                <a:latin typeface="Söhne"/>
              </a:rPr>
              <a:t>if</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added</a:t>
            </a:r>
            <a:r>
              <a:rPr lang="zh-CN" altLang="en-US" b="0" i="0" dirty="0">
                <a:solidFill>
                  <a:srgbClr val="374151"/>
                </a:solidFill>
                <a:effectLst/>
                <a:latin typeface="Söhne"/>
              </a:rPr>
              <a:t> </a:t>
            </a:r>
            <a:r>
              <a:rPr lang="en-US" altLang="zh-CN" b="0" i="0" dirty="0">
                <a:solidFill>
                  <a:srgbClr val="374151"/>
                </a:solidFill>
                <a:effectLst/>
                <a:latin typeface="Söhne"/>
              </a:rPr>
              <a:t>features</a:t>
            </a:r>
            <a:r>
              <a:rPr lang="zh-CN" altLang="en-US" b="0" i="0" dirty="0">
                <a:solidFill>
                  <a:srgbClr val="374151"/>
                </a:solidFill>
                <a:effectLst/>
                <a:latin typeface="Söhne"/>
              </a:rPr>
              <a:t> </a:t>
            </a:r>
            <a:r>
              <a:rPr lang="en-US" altLang="zh-CN" b="0" i="0" dirty="0">
                <a:solidFill>
                  <a:srgbClr val="374151"/>
                </a:solidFill>
                <a:effectLst/>
                <a:latin typeface="Söhne"/>
              </a:rPr>
              <a:t>can</a:t>
            </a:r>
            <a:r>
              <a:rPr lang="zh-CN" altLang="en-US" b="0" i="0" dirty="0">
                <a:solidFill>
                  <a:srgbClr val="374151"/>
                </a:solidFill>
                <a:effectLst/>
                <a:latin typeface="Söhne"/>
              </a:rPr>
              <a:t> </a:t>
            </a:r>
            <a:r>
              <a:rPr lang="en-US" altLang="zh-CN" b="0" i="0" dirty="0">
                <a:solidFill>
                  <a:srgbClr val="374151"/>
                </a:solidFill>
                <a:effectLst/>
                <a:latin typeface="Söhne"/>
              </a:rPr>
              <a:t>improve</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performance</a:t>
            </a:r>
            <a:r>
              <a:rPr lang="zh-CN" altLang="en-US" b="0" i="0" dirty="0">
                <a:solidFill>
                  <a:srgbClr val="374151"/>
                </a:solidFill>
                <a:effectLst/>
                <a:latin typeface="Söhne"/>
              </a:rPr>
              <a:t> </a:t>
            </a:r>
            <a:r>
              <a:rPr lang="en-US" altLang="zh-CN" b="0" i="0" dirty="0">
                <a:solidFill>
                  <a:srgbClr val="374151"/>
                </a:solidFill>
                <a:effectLst/>
                <a:latin typeface="Söhne"/>
              </a:rPr>
              <a:t>of</a:t>
            </a:r>
            <a:r>
              <a:rPr lang="zh-CN" altLang="en-US" b="0" i="0" dirty="0">
                <a:solidFill>
                  <a:srgbClr val="374151"/>
                </a:solidFill>
                <a:effectLst/>
                <a:latin typeface="Söhne"/>
              </a:rPr>
              <a:t> </a:t>
            </a:r>
            <a:r>
              <a:rPr lang="en-US" altLang="zh-CN" b="0" i="0" dirty="0">
                <a:solidFill>
                  <a:srgbClr val="374151"/>
                </a:solidFill>
                <a:effectLst/>
                <a:latin typeface="Söhne"/>
              </a:rPr>
              <a:t>original</a:t>
            </a:r>
            <a:r>
              <a:rPr lang="zh-CN" altLang="en-US" b="0" i="0" dirty="0">
                <a:solidFill>
                  <a:srgbClr val="374151"/>
                </a:solidFill>
                <a:effectLst/>
                <a:latin typeface="Söhne"/>
              </a:rPr>
              <a:t> </a:t>
            </a:r>
            <a:r>
              <a:rPr lang="en-US" altLang="zh-CN" b="0" i="0" dirty="0">
                <a:solidFill>
                  <a:srgbClr val="374151"/>
                </a:solidFill>
                <a:effectLst/>
                <a:latin typeface="Söhne"/>
              </a:rPr>
              <a:t>grey-boxing</a:t>
            </a:r>
            <a:r>
              <a:rPr lang="zh-CN" altLang="en-US" b="0" i="0" dirty="0">
                <a:solidFill>
                  <a:srgbClr val="374151"/>
                </a:solidFill>
                <a:effectLst/>
                <a:latin typeface="Söhne"/>
              </a:rPr>
              <a:t> </a:t>
            </a:r>
            <a:r>
              <a:rPr lang="en-US" altLang="zh-CN" b="0" i="0" dirty="0">
                <a:solidFill>
                  <a:srgbClr val="374151"/>
                </a:solidFill>
                <a:effectLst/>
                <a:latin typeface="Söhne"/>
              </a:rPr>
              <a:t>fuzzing</a:t>
            </a:r>
            <a:r>
              <a:rPr lang="zh-CN" altLang="en-US" b="0" i="0" dirty="0">
                <a:solidFill>
                  <a:srgbClr val="374151"/>
                </a:solidFill>
                <a:effectLst/>
                <a:latin typeface="Söhne"/>
              </a:rPr>
              <a:t> </a:t>
            </a:r>
            <a:r>
              <a:rPr lang="en-US" altLang="zh-CN" b="0" i="0" dirty="0">
                <a:solidFill>
                  <a:srgbClr val="374151"/>
                </a:solidFill>
                <a:effectLst/>
                <a:latin typeface="Söhne"/>
              </a:rPr>
              <a:t>techniques.</a:t>
            </a:r>
            <a:endParaRPr lang="en-AU" b="0" i="0" dirty="0">
              <a:solidFill>
                <a:srgbClr val="374151"/>
              </a:solidFill>
              <a:effectLst/>
              <a:latin typeface="Söhne"/>
            </a:endParaRPr>
          </a:p>
          <a:p>
            <a:pPr algn="l"/>
            <a:r>
              <a:rPr lang="en-AU" b="0" i="0" dirty="0">
                <a:solidFill>
                  <a:srgbClr val="374151"/>
                </a:solidFill>
                <a:effectLst/>
                <a:latin typeface="Söhne"/>
              </a:rPr>
              <a:t>Since Spectre is built on the grey-box fuzzing tool AFL++, we will compare the ability of AFL++ and Spectre to generate specifications. </a:t>
            </a:r>
          </a:p>
          <a:p>
            <a:pPr algn="l"/>
            <a:r>
              <a:rPr lang="en-AU" dirty="0"/>
              <a:t>For both the C standard library and 8 third-party libraries, Spectre discovered more specifications compared to the original AFL++.</a:t>
            </a:r>
            <a:endParaRPr lang="en-AU" b="0" i="0" dirty="0">
              <a:solidFill>
                <a:srgbClr val="374151"/>
              </a:solidFill>
              <a:effectLst/>
              <a:latin typeface="Söhne"/>
            </a:endParaRPr>
          </a:p>
          <a:p>
            <a:pPr algn="l"/>
            <a:r>
              <a:rPr lang="en-AU" b="0" i="0" dirty="0">
                <a:solidFill>
                  <a:srgbClr val="374151"/>
                </a:solidFill>
                <a:effectLst/>
                <a:latin typeface="Söhne"/>
              </a:rPr>
              <a:t>From the experimental results, it can be seen that compared to Spectre, AFL++ only generated 87.4% of the specifications in musl-1.2.4, and in 8 third-party libraries, AFL++ only generated 82.3% of the specifications.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17</a:t>
            </a:fld>
            <a:endParaRPr lang="zh-CN" altLang="en-US"/>
          </a:p>
        </p:txBody>
      </p:sp>
    </p:spTree>
    <p:extLst>
      <p:ext uri="{BB962C8B-B14F-4D97-AF65-F5344CB8AC3E}">
        <p14:creationId xmlns:p14="http://schemas.microsoft.com/office/powerpoint/2010/main" val="2000778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Next,</a:t>
            </a:r>
            <a:r>
              <a:rPr lang="zh-CN" altLang="en-US" dirty="0"/>
              <a:t> </a:t>
            </a:r>
            <a:r>
              <a:rPr lang="en-US" altLang="zh-CN" dirty="0"/>
              <a:t>we</a:t>
            </a:r>
            <a:r>
              <a:rPr lang="zh-CN" altLang="en-US" dirty="0"/>
              <a:t> </a:t>
            </a:r>
            <a:r>
              <a:rPr lang="en-US" altLang="zh-CN" dirty="0"/>
              <a:t>will</a:t>
            </a:r>
            <a:r>
              <a:rPr lang="zh-CN" altLang="en-US" dirty="0"/>
              <a:t> </a:t>
            </a:r>
            <a:r>
              <a:rPr lang="en-US" altLang="zh-CN" dirty="0"/>
              <a:t>talk</a:t>
            </a:r>
            <a:r>
              <a:rPr lang="zh-CN" altLang="en-US" dirty="0"/>
              <a:t> </a:t>
            </a:r>
            <a:r>
              <a:rPr lang="en-US" altLang="zh-CN" dirty="0"/>
              <a:t>about</a:t>
            </a:r>
            <a:r>
              <a:rPr lang="zh-CN" altLang="en-US" dirty="0"/>
              <a:t> </a:t>
            </a:r>
            <a:r>
              <a:rPr lang="en-US" altLang="zh-CN" dirty="0"/>
              <a:t>our</a:t>
            </a:r>
            <a:r>
              <a:rPr lang="zh-CN" altLang="en-US" dirty="0"/>
              <a:t> </a:t>
            </a:r>
            <a:r>
              <a:rPr lang="en-US" altLang="zh-CN" dirty="0"/>
              <a:t>second</a:t>
            </a:r>
            <a:r>
              <a:rPr lang="zh-CN" altLang="en-US" dirty="0"/>
              <a:t> </a:t>
            </a:r>
            <a:r>
              <a:rPr lang="en-US" altLang="zh-CN" dirty="0"/>
              <a:t>work.</a:t>
            </a:r>
            <a:r>
              <a:rPr lang="zh-CN" altLang="en-US" dirty="0"/>
              <a:t> </a:t>
            </a:r>
            <a:r>
              <a:rPr lang="en-US" altLang="zh-CN" dirty="0"/>
              <a:t>Currently,</a:t>
            </a:r>
            <a:r>
              <a:rPr lang="zh-CN" altLang="en-US" dirty="0"/>
              <a:t> </a:t>
            </a:r>
            <a:r>
              <a:rPr lang="en-US" b="1" i="1" dirty="0"/>
              <a:t>Large Language Models (LLMs)</a:t>
            </a:r>
            <a:r>
              <a:rPr lang="en-US" dirty="0"/>
              <a:t> have </a:t>
            </a:r>
            <a:r>
              <a:rPr lang="en-AU" dirty="0"/>
              <a:t>gained</a:t>
            </a:r>
            <a:r>
              <a:rPr lang="en-US" dirty="0"/>
              <a:t> significant attention for their capabilities in code-related tasks, </a:t>
            </a:r>
          </a:p>
          <a:p>
            <a:r>
              <a:rPr lang="en-US" dirty="0"/>
              <a:t>such as code completion, code synthesis, and program repair.</a:t>
            </a:r>
            <a:r>
              <a:rPr lang="zh-CN" altLang="en-US" dirty="0"/>
              <a:t> </a:t>
            </a:r>
            <a:r>
              <a:rPr lang="en-US" altLang="zh-CN" dirty="0"/>
              <a:t>Therefore</a:t>
            </a:r>
            <a:r>
              <a:rPr lang="en-US" dirty="0"/>
              <a:t>, we are exploring the potential of leveraging </a:t>
            </a:r>
          </a:p>
          <a:p>
            <a:r>
              <a:rPr lang="en-US" dirty="0"/>
              <a:t>LLMs‘ code understanding abilities to assist us in extracting the</a:t>
            </a:r>
            <a:r>
              <a:rPr lang="zh-CN" altLang="en-US" dirty="0"/>
              <a:t> </a:t>
            </a:r>
            <a:r>
              <a:rPr lang="en-US" altLang="zh-CN" dirty="0"/>
              <a:t>points-to</a:t>
            </a:r>
            <a:r>
              <a:rPr lang="zh-CN" altLang="en-US" dirty="0"/>
              <a:t> </a:t>
            </a:r>
            <a:r>
              <a:rPr lang="en-US" altLang="zh-CN" dirty="0"/>
              <a:t>specifications</a:t>
            </a:r>
            <a:r>
              <a:rPr lang="zh-CN" altLang="en-US" dirty="0"/>
              <a:t> </a:t>
            </a:r>
            <a:r>
              <a:rPr lang="en-US" altLang="zh-CN" dirty="0"/>
              <a:t>about</a:t>
            </a:r>
            <a:r>
              <a:rPr lang="en-US" dirty="0"/>
              <a:t> library APIs.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18</a:t>
            </a:fld>
            <a:endParaRPr lang="zh-CN" altLang="en-US"/>
          </a:p>
        </p:txBody>
      </p:sp>
    </p:spTree>
    <p:extLst>
      <p:ext uri="{BB962C8B-B14F-4D97-AF65-F5344CB8AC3E}">
        <p14:creationId xmlns:p14="http://schemas.microsoft.com/office/powerpoint/2010/main" val="417739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zh-CN" dirty="0"/>
              <a:t>Here</a:t>
            </a:r>
            <a:r>
              <a:rPr lang="zh-CN" altLang="en-US" dirty="0"/>
              <a:t> </a:t>
            </a:r>
            <a:r>
              <a:rPr lang="en-US" altLang="zh-CN" dirty="0"/>
              <a:t>is</a:t>
            </a:r>
            <a:r>
              <a:rPr lang="zh-CN" altLang="en-US" dirty="0"/>
              <a:t> </a:t>
            </a:r>
            <a:r>
              <a:rPr lang="en-US" altLang="zh-CN" dirty="0"/>
              <a:t>the</a:t>
            </a:r>
            <a:r>
              <a:rPr lang="zh-CN" altLang="en-US" dirty="0"/>
              <a:t> </a:t>
            </a:r>
            <a:r>
              <a:rPr lang="en-US" altLang="zh-CN" dirty="0"/>
              <a:t>workflow</a:t>
            </a:r>
            <a:r>
              <a:rPr lang="zh-CN" altLang="en-US" dirty="0"/>
              <a:t> </a:t>
            </a:r>
            <a:r>
              <a:rPr lang="en-US" altLang="zh-CN" dirty="0"/>
              <a:t>of</a:t>
            </a:r>
            <a:r>
              <a:rPr lang="zh-CN" altLang="en-US" dirty="0"/>
              <a:t> </a:t>
            </a:r>
            <a:r>
              <a:rPr lang="en-US" altLang="zh-CN" dirty="0"/>
              <a:t>our</a:t>
            </a:r>
            <a:r>
              <a:rPr lang="zh-CN" altLang="en-US" dirty="0"/>
              <a:t> </a:t>
            </a:r>
            <a:r>
              <a:rPr lang="en-US" altLang="zh-CN" dirty="0"/>
              <a:t>approach.</a:t>
            </a:r>
            <a:br>
              <a:rPr lang="en-US" altLang="zh-CN" dirty="0"/>
            </a:br>
            <a:r>
              <a:rPr lang="en-AU" dirty="0"/>
              <a:t>First, we </a:t>
            </a:r>
            <a:r>
              <a:rPr lang="en-AU" dirty="0" err="1"/>
              <a:t>preprocess</a:t>
            </a:r>
            <a:r>
              <a:rPr lang="en-AU" dirty="0"/>
              <a:t> the source code by breaking it down into </a:t>
            </a:r>
            <a:r>
              <a:rPr lang="en-US" altLang="zh-CN" dirty="0"/>
              <a:t>\</a:t>
            </a:r>
            <a:r>
              <a:rPr lang="en-AU" dirty="0"/>
              <a:t> individual functions. Next, we use prompt engineering to have the LLM produce points-to specifications for each API. To verify the correctness of the generated specifications, we need to validate them using test cases. We </a:t>
            </a:r>
            <a:r>
              <a:rPr lang="en-US" altLang="zh-CN" dirty="0"/>
              <a:t>also</a:t>
            </a:r>
            <a:r>
              <a:rPr lang="zh-CN" altLang="en-US" dirty="0"/>
              <a:t> </a:t>
            </a:r>
            <a:r>
              <a:rPr lang="en-AU" dirty="0"/>
              <a:t>use LLMs to generate test cases, and we employ an algorithm </a:t>
            </a:r>
            <a:r>
              <a:rPr lang="en-US" altLang="zh-CN" dirty="0"/>
              <a:t>ensure</a:t>
            </a:r>
            <a:r>
              <a:rPr lang="zh-CN" altLang="en-US" dirty="0"/>
              <a:t> </a:t>
            </a:r>
            <a:r>
              <a:rPr lang="en-AU" dirty="0"/>
              <a:t>the correctness of the specifications. If the specifications pass the validation, we consider the generated specifications </a:t>
            </a:r>
            <a:r>
              <a:rPr lang="en-US" altLang="zh-CN" dirty="0"/>
              <a:t>are</a:t>
            </a:r>
            <a:r>
              <a:rPr lang="en-AU" dirty="0"/>
              <a:t> correct.</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19</a:t>
            </a:fld>
            <a:endParaRPr lang="zh-CN" altLang="en-US"/>
          </a:p>
        </p:txBody>
      </p:sp>
    </p:spTree>
    <p:extLst>
      <p:ext uri="{BB962C8B-B14F-4D97-AF65-F5344CB8AC3E}">
        <p14:creationId xmlns:p14="http://schemas.microsoft.com/office/powerpoint/2010/main" val="326752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AU" b="0" i="0" dirty="0">
                <a:solidFill>
                  <a:srgbClr val="0D0D0D"/>
                </a:solidFill>
                <a:effectLst/>
                <a:highlight>
                  <a:srgbClr val="FFFFFF"/>
                </a:highlight>
                <a:latin typeface="Söhne"/>
              </a:rPr>
              <a:t>This was the future plan I made during my last progress review. I have completed all </a:t>
            </a:r>
            <a:r>
              <a:rPr lang="en-US" altLang="zh-CN" b="0" i="0" dirty="0">
                <a:solidFill>
                  <a:srgbClr val="0D0D0D"/>
                </a:solidFill>
                <a:effectLst/>
                <a:highlight>
                  <a:srgbClr val="FFFFFF"/>
                </a:highlight>
                <a:latin typeface="Söhne"/>
              </a:rPr>
              <a:t>of</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them,</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including</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literature</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review,</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system</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design</a:t>
            </a:r>
            <a:r>
              <a:rPr lang="en-AU" b="0" i="0" dirty="0">
                <a:solidFill>
                  <a:srgbClr val="0D0D0D"/>
                </a:solidFill>
                <a:effectLst/>
                <a:highlight>
                  <a:srgbClr val="FFFFFF"/>
                </a:highlight>
                <a:latin typeface="Söhne"/>
              </a:rPr>
              <a:t>, and my work ‘Spectre: Automated Points-to Specifications Generation for Library APIs’ has been submitted to ICSE 2025. </a:t>
            </a:r>
            <a:r>
              <a:rPr lang="en-US" altLang="zh-CN" b="0" i="0" dirty="0">
                <a:solidFill>
                  <a:srgbClr val="0D0D0D"/>
                </a:solidFill>
                <a:effectLst/>
                <a:highlight>
                  <a:srgbClr val="FFFFFF"/>
                </a:highlight>
                <a:latin typeface="Söhne"/>
              </a:rPr>
              <a:t>And</a:t>
            </a:r>
            <a:r>
              <a:rPr lang="zh-CN" altLang="en-US" b="0" i="0" dirty="0">
                <a:solidFill>
                  <a:srgbClr val="0D0D0D"/>
                </a:solidFill>
                <a:effectLst/>
                <a:highlight>
                  <a:srgbClr val="FFFFFF"/>
                </a:highlight>
                <a:latin typeface="Söhne"/>
              </a:rPr>
              <a:t> </a:t>
            </a:r>
            <a:r>
              <a:rPr lang="en-AU" b="0" i="0" dirty="0">
                <a:solidFill>
                  <a:srgbClr val="0D0D0D"/>
                </a:solidFill>
                <a:effectLst/>
                <a:highlight>
                  <a:srgbClr val="FFFFFF"/>
                </a:highlight>
                <a:latin typeface="Söhne"/>
              </a:rPr>
              <a:t>my previous work ‘Cross-Language Taint Analysis: Generating Caller-Sensitive Native Code Specification for Java‘</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has</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been</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accepted</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by</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Transactions</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on</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Software</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Engineering</a:t>
            </a:r>
            <a:r>
              <a:rPr lang="en-AU" b="0" i="0" dirty="0">
                <a:solidFill>
                  <a:srgbClr val="0D0D0D"/>
                </a:solidFill>
                <a:effectLst/>
                <a:highlight>
                  <a:srgbClr val="FFFFFF"/>
                </a:highlight>
                <a:latin typeface="Söhne"/>
              </a:rPr>
              <a:t>.</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a:t>
            </a:fld>
            <a:endParaRPr lang="zh-CN" altLang="en-US"/>
          </a:p>
        </p:txBody>
      </p:sp>
    </p:spTree>
    <p:extLst>
      <p:ext uri="{BB962C8B-B14F-4D97-AF65-F5344CB8AC3E}">
        <p14:creationId xmlns:p14="http://schemas.microsoft.com/office/powerpoint/2010/main" val="4048483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For example, if API C calls API B, and API B calls API A, we will first generate the specification for A. Then, using Specification A and the source code of B, we produce the specification for B. Finally, we use Specification B and the source code of C to generate the specification for C.</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20</a:t>
            </a:fld>
            <a:endParaRPr lang="zh-CN" altLang="en-US"/>
          </a:p>
        </p:txBody>
      </p:sp>
    </p:spTree>
    <p:extLst>
      <p:ext uri="{BB962C8B-B14F-4D97-AF65-F5344CB8AC3E}">
        <p14:creationId xmlns:p14="http://schemas.microsoft.com/office/powerpoint/2010/main" val="80947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zh-CN" dirty="0"/>
              <a:t>Because</a:t>
            </a:r>
            <a:r>
              <a:rPr lang="zh-CN" altLang="en-US" dirty="0"/>
              <a:t> </a:t>
            </a:r>
            <a:r>
              <a:rPr lang="en-US" altLang="zh-CN" dirty="0"/>
              <a:t>we</a:t>
            </a:r>
            <a:r>
              <a:rPr lang="zh-CN" altLang="en-US" dirty="0"/>
              <a:t> </a:t>
            </a:r>
            <a:r>
              <a:rPr lang="en-US" altLang="zh-CN" dirty="0"/>
              <a:t>continue</a:t>
            </a:r>
            <a:r>
              <a:rPr lang="zh-CN" altLang="en-US" dirty="0"/>
              <a:t> </a:t>
            </a:r>
            <a:r>
              <a:rPr lang="en-US" altLang="zh-CN" dirty="0"/>
              <a:t>using</a:t>
            </a:r>
            <a:r>
              <a:rPr lang="zh-CN" altLang="en-US" dirty="0"/>
              <a:t> </a:t>
            </a:r>
            <a:r>
              <a:rPr lang="en-US" altLang="zh-CN" dirty="0"/>
              <a:t>LLMs</a:t>
            </a:r>
            <a:r>
              <a:rPr lang="zh-CN" altLang="en-US" dirty="0"/>
              <a:t> </a:t>
            </a:r>
            <a:r>
              <a:rPr lang="en-US" altLang="zh-CN" dirty="0"/>
              <a:t>to</a:t>
            </a:r>
            <a:r>
              <a:rPr lang="zh-CN" altLang="en-US" dirty="0"/>
              <a:t> </a:t>
            </a:r>
            <a:r>
              <a:rPr lang="en-US" altLang="zh-CN" dirty="0"/>
              <a:t>generate</a:t>
            </a:r>
            <a:r>
              <a:rPr lang="zh-CN" altLang="en-US" dirty="0"/>
              <a:t> </a:t>
            </a:r>
            <a:r>
              <a:rPr lang="en-US" altLang="zh-CN" dirty="0"/>
              <a:t>test</a:t>
            </a:r>
            <a:r>
              <a:rPr lang="zh-CN" altLang="en-US" dirty="0"/>
              <a:t> </a:t>
            </a:r>
            <a:r>
              <a:rPr lang="en-US" altLang="zh-CN" dirty="0"/>
              <a:t>cases</a:t>
            </a:r>
            <a:r>
              <a:rPr lang="zh-CN" altLang="en-US" dirty="0"/>
              <a:t> </a:t>
            </a:r>
            <a:r>
              <a:rPr lang="en-US" altLang="zh-CN" dirty="0"/>
              <a:t>to</a:t>
            </a:r>
            <a:r>
              <a:rPr lang="zh-CN" altLang="en-US" dirty="0"/>
              <a:t> </a:t>
            </a:r>
            <a:r>
              <a:rPr lang="en-US" altLang="zh-CN" dirty="0"/>
              <a:t>validate</a:t>
            </a:r>
            <a:r>
              <a:rPr lang="zh-CN" altLang="en-US" dirty="0"/>
              <a:t> </a:t>
            </a:r>
            <a:r>
              <a:rPr lang="en-US" altLang="zh-CN" dirty="0"/>
              <a:t>specifications.</a:t>
            </a:r>
            <a:r>
              <a:rPr lang="zh-CN" altLang="en-US" dirty="0"/>
              <a:t> </a:t>
            </a:r>
            <a:r>
              <a:rPr lang="en-US" altLang="zh-CN" dirty="0"/>
              <a:t>To</a:t>
            </a:r>
            <a:r>
              <a:rPr lang="zh-CN" altLang="en-US" dirty="0"/>
              <a:t> </a:t>
            </a:r>
            <a:r>
              <a:rPr lang="en-US" altLang="zh-CN" dirty="0"/>
              <a:t>ensure</a:t>
            </a:r>
            <a:r>
              <a:rPr lang="zh-CN" altLang="en-US" dirty="0"/>
              <a:t> </a:t>
            </a:r>
            <a:r>
              <a:rPr lang="en-US" altLang="zh-CN" dirty="0"/>
              <a:t>the</a:t>
            </a:r>
            <a:r>
              <a:rPr lang="zh-CN" altLang="en-US" dirty="0"/>
              <a:t> </a:t>
            </a:r>
            <a:r>
              <a:rPr lang="en-US" altLang="zh-CN" dirty="0"/>
              <a:t>correctness</a:t>
            </a:r>
            <a:r>
              <a:rPr lang="zh-CN" altLang="en-US" dirty="0"/>
              <a:t> </a:t>
            </a:r>
            <a:r>
              <a:rPr lang="en-US" altLang="zh-CN" dirty="0"/>
              <a:t>of</a:t>
            </a:r>
            <a:r>
              <a:rPr lang="zh-CN" altLang="en-US" dirty="0"/>
              <a:t> </a:t>
            </a:r>
            <a:r>
              <a:rPr lang="en-US" altLang="zh-CN" dirty="0"/>
              <a:t>Specifications</a:t>
            </a:r>
            <a:r>
              <a:rPr lang="zh-CN" altLang="en-US" dirty="0"/>
              <a:t> </a:t>
            </a:r>
            <a:r>
              <a:rPr lang="en-US" altLang="zh-CN" dirty="0"/>
              <a:t>and</a:t>
            </a:r>
            <a:r>
              <a:rPr lang="zh-CN" altLang="en-US" dirty="0"/>
              <a:t> </a:t>
            </a:r>
            <a:r>
              <a:rPr lang="en-US" altLang="zh-CN" dirty="0"/>
              <a:t>testcase,</a:t>
            </a:r>
            <a:r>
              <a:rPr lang="zh-CN" altLang="en-US" dirty="0"/>
              <a:t> </a:t>
            </a:r>
            <a:r>
              <a:rPr lang="en-US" altLang="zh-CN" dirty="0"/>
              <a:t>we</a:t>
            </a:r>
            <a:r>
              <a:rPr lang="zh-CN" altLang="en-US" dirty="0"/>
              <a:t> </a:t>
            </a:r>
            <a:r>
              <a:rPr lang="en-AU" dirty="0"/>
              <a:t> adopt an approach similar to the RANSAC algorithm</a:t>
            </a:r>
            <a:r>
              <a:rPr lang="en-US" altLang="zh-CN" dirty="0"/>
              <a:t>.</a:t>
            </a:r>
            <a:r>
              <a:rPr lang="zh-CN" altLang="en-US" dirty="0"/>
              <a:t> </a:t>
            </a:r>
            <a:r>
              <a:rPr lang="en-US" altLang="zh-CN" dirty="0"/>
              <a:t>We</a:t>
            </a:r>
            <a:r>
              <a:rPr lang="zh-CN" altLang="en-US" dirty="0"/>
              <a:t> </a:t>
            </a:r>
            <a:r>
              <a:rPr lang="en-US" altLang="zh-CN" dirty="0"/>
              <a:t>use</a:t>
            </a:r>
            <a:r>
              <a:rPr lang="zh-CN" altLang="en-US" dirty="0"/>
              <a:t> </a:t>
            </a:r>
            <a:r>
              <a:rPr lang="en-US" altLang="zh-CN" dirty="0"/>
              <a:t>LLM</a:t>
            </a:r>
            <a:r>
              <a:rPr lang="zh-CN" altLang="en-US" dirty="0"/>
              <a:t> </a:t>
            </a:r>
            <a:r>
              <a:rPr lang="en-US" altLang="zh-CN" dirty="0"/>
              <a:t>to</a:t>
            </a:r>
            <a:r>
              <a:rPr lang="zh-CN" altLang="en-US" dirty="0"/>
              <a:t> </a:t>
            </a:r>
            <a:r>
              <a:rPr lang="en-US" altLang="zh-CN" dirty="0"/>
              <a:t>generate</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specification</a:t>
            </a:r>
            <a:r>
              <a:rPr lang="zh-CN" altLang="en-US" dirty="0"/>
              <a:t> </a:t>
            </a:r>
            <a:r>
              <a:rPr lang="en-US" altLang="zh-CN" dirty="0"/>
              <a:t>solutions</a:t>
            </a:r>
            <a:r>
              <a:rPr lang="zh-CN" altLang="en-US" dirty="0"/>
              <a:t> </a:t>
            </a:r>
            <a:r>
              <a:rPr lang="en-US" altLang="zh-CN" dirty="0"/>
              <a:t>for</a:t>
            </a:r>
            <a:r>
              <a:rPr lang="zh-CN" altLang="en-US" dirty="0"/>
              <a:t> </a:t>
            </a:r>
            <a:r>
              <a:rPr lang="en-US" altLang="zh-CN" dirty="0"/>
              <a:t>API</a:t>
            </a:r>
            <a:r>
              <a:rPr lang="zh-CN" altLang="en-US" dirty="0"/>
              <a:t> </a:t>
            </a:r>
            <a:r>
              <a:rPr lang="en-US" altLang="zh-CN" dirty="0"/>
              <a:t>and</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test</a:t>
            </a:r>
            <a:r>
              <a:rPr lang="zh-CN" altLang="en-US" dirty="0"/>
              <a:t> </a:t>
            </a:r>
            <a:r>
              <a:rPr lang="en-US" altLang="zh-CN" dirty="0"/>
              <a:t>cases.</a:t>
            </a:r>
            <a:r>
              <a:rPr lang="zh-CN" altLang="en-US" dirty="0"/>
              <a:t> </a:t>
            </a:r>
            <a:r>
              <a:rPr lang="en-US" altLang="zh-CN" dirty="0"/>
              <a:t>Then</a:t>
            </a:r>
            <a:r>
              <a:rPr lang="zh-CN" altLang="en-US" dirty="0"/>
              <a:t> </a:t>
            </a:r>
            <a:r>
              <a:rPr lang="en-US" altLang="zh-CN" dirty="0"/>
              <a:t>we</a:t>
            </a:r>
            <a:r>
              <a:rPr lang="zh-CN" altLang="en-US" dirty="0"/>
              <a:t> </a:t>
            </a:r>
            <a:r>
              <a:rPr lang="en-US" altLang="zh-CN" dirty="0"/>
              <a:t>use</a:t>
            </a:r>
            <a:r>
              <a:rPr lang="zh-CN" altLang="en-US" dirty="0"/>
              <a:t> </a:t>
            </a:r>
            <a:r>
              <a:rPr lang="en-US" altLang="zh-CN" dirty="0"/>
              <a:t>each</a:t>
            </a:r>
            <a:r>
              <a:rPr lang="zh-CN" altLang="en-US" dirty="0"/>
              <a:t> </a:t>
            </a:r>
            <a:r>
              <a:rPr lang="en-US" altLang="zh-CN" dirty="0"/>
              <a:t>test</a:t>
            </a:r>
            <a:r>
              <a:rPr lang="zh-CN" altLang="en-US" dirty="0"/>
              <a:t> </a:t>
            </a:r>
            <a:r>
              <a:rPr lang="en-US" altLang="zh-CN" dirty="0"/>
              <a:t>case</a:t>
            </a:r>
            <a:r>
              <a:rPr lang="zh-CN" altLang="en-US" dirty="0"/>
              <a:t> </a:t>
            </a:r>
            <a:r>
              <a:rPr lang="en-US" altLang="zh-CN" dirty="0"/>
              <a:t>to</a:t>
            </a:r>
            <a:r>
              <a:rPr lang="zh-CN" altLang="en-US" dirty="0"/>
              <a:t> </a:t>
            </a:r>
            <a:r>
              <a:rPr lang="en-US" altLang="zh-CN" dirty="0"/>
              <a:t>validate</a:t>
            </a:r>
            <a:r>
              <a:rPr lang="zh-CN" altLang="en-US" dirty="0"/>
              <a:t> </a:t>
            </a:r>
            <a:r>
              <a:rPr lang="en-US" altLang="zh-CN" dirty="0"/>
              <a:t>each</a:t>
            </a:r>
            <a:r>
              <a:rPr lang="zh-CN" altLang="en-US" dirty="0"/>
              <a:t> </a:t>
            </a:r>
            <a:r>
              <a:rPr lang="en-US" altLang="zh-CN" dirty="0"/>
              <a:t>specification.</a:t>
            </a:r>
            <a:r>
              <a:rPr lang="zh-CN" altLang="en-US" dirty="0"/>
              <a:t> </a:t>
            </a:r>
            <a:r>
              <a:rPr lang="en-US" altLang="zh-CN" dirty="0"/>
              <a:t>For</a:t>
            </a:r>
            <a:r>
              <a:rPr lang="zh-CN" altLang="en-US" dirty="0"/>
              <a:t> </a:t>
            </a:r>
            <a:r>
              <a:rPr lang="en-US" altLang="zh-CN" dirty="0"/>
              <a:t>example,</a:t>
            </a:r>
            <a:r>
              <a:rPr lang="zh-CN" altLang="en-US" dirty="0"/>
              <a:t> </a:t>
            </a:r>
            <a:r>
              <a:rPr lang="en-US" altLang="zh-CN" sz="1200" dirty="0"/>
              <a:t>Spec_solution1</a:t>
            </a:r>
            <a:r>
              <a:rPr lang="zh-CN" altLang="en-US" sz="1200" dirty="0"/>
              <a:t> </a:t>
            </a:r>
            <a:r>
              <a:rPr lang="en-US" altLang="zh-CN" sz="1200" dirty="0"/>
              <a:t>and</a:t>
            </a:r>
            <a:r>
              <a:rPr lang="zh-CN" altLang="en-US" sz="1200" dirty="0"/>
              <a:t> </a:t>
            </a:r>
            <a:r>
              <a:rPr lang="en-US" altLang="zh-CN" sz="1200" dirty="0"/>
              <a:t>Spec_solution3</a:t>
            </a:r>
            <a:r>
              <a:rPr lang="zh-CN" altLang="en-US" sz="1200" dirty="0"/>
              <a:t> </a:t>
            </a:r>
            <a:r>
              <a:rPr lang="en-US" altLang="zh-CN" sz="1200" dirty="0"/>
              <a:t>pass</a:t>
            </a:r>
            <a:r>
              <a:rPr lang="zh-CN" altLang="en-US" sz="1200" dirty="0"/>
              <a:t> </a:t>
            </a:r>
            <a:r>
              <a:rPr lang="en-US" altLang="zh-CN" sz="1200" dirty="0"/>
              <a:t>for</a:t>
            </a:r>
            <a:r>
              <a:rPr lang="zh-CN" altLang="en-US" sz="1200" dirty="0"/>
              <a:t> </a:t>
            </a:r>
            <a:r>
              <a:rPr lang="en-US" altLang="zh-CN" sz="1200" dirty="0"/>
              <a:t>test</a:t>
            </a:r>
            <a:r>
              <a:rPr lang="zh-CN" altLang="en-US" sz="1200" dirty="0"/>
              <a:t> </a:t>
            </a:r>
            <a:r>
              <a:rPr lang="en-US" altLang="zh-CN" sz="1200" dirty="0"/>
              <a:t>cases,</a:t>
            </a:r>
            <a:r>
              <a:rPr lang="zh-CN" altLang="en-US" sz="1200" dirty="0"/>
              <a:t> </a:t>
            </a:r>
            <a:r>
              <a:rPr lang="en-US" altLang="zh-CN" sz="1200" dirty="0"/>
              <a:t>and</a:t>
            </a:r>
            <a:r>
              <a:rPr lang="zh-CN" altLang="en-US" sz="1200" dirty="0"/>
              <a:t> </a:t>
            </a:r>
            <a:r>
              <a:rPr lang="en-US" altLang="zh-CN" sz="1200" dirty="0"/>
              <a:t>Spec_solution2</a:t>
            </a:r>
            <a:r>
              <a:rPr lang="zh-CN" altLang="en-US" sz="1200" dirty="0"/>
              <a:t> </a:t>
            </a:r>
            <a:r>
              <a:rPr lang="en-US" altLang="zh-CN" sz="1200" dirty="0"/>
              <a:t>only</a:t>
            </a:r>
            <a:r>
              <a:rPr lang="zh-CN" altLang="en-US" sz="1200" dirty="0"/>
              <a:t> </a:t>
            </a:r>
            <a:r>
              <a:rPr lang="en-US" altLang="zh-CN" sz="1200" dirty="0"/>
              <a:t>pass</a:t>
            </a:r>
            <a:r>
              <a:rPr lang="zh-CN" altLang="en-US" sz="1200" dirty="0"/>
              <a:t> </a:t>
            </a:r>
            <a:r>
              <a:rPr lang="en-US" altLang="zh-CN" sz="1200" dirty="0"/>
              <a:t>3</a:t>
            </a:r>
            <a:r>
              <a:rPr lang="zh-CN" altLang="en-US" sz="1200" dirty="0"/>
              <a:t> </a:t>
            </a:r>
            <a:r>
              <a:rPr lang="en-US" altLang="zh-CN" sz="1200" dirty="0"/>
              <a:t>test</a:t>
            </a:r>
            <a:r>
              <a:rPr lang="zh-CN" altLang="en-US" sz="1200" dirty="0"/>
              <a:t> </a:t>
            </a:r>
            <a:r>
              <a:rPr lang="en-US" altLang="zh-CN" sz="1200" dirty="0"/>
              <a:t>cases,</a:t>
            </a:r>
            <a:r>
              <a:rPr lang="zh-CN" altLang="en-US" sz="1200" dirty="0"/>
              <a:t> </a:t>
            </a:r>
            <a:r>
              <a:rPr lang="en-US" altLang="zh-CN" sz="1200" dirty="0"/>
              <a:t>Therefore,</a:t>
            </a:r>
            <a:r>
              <a:rPr lang="zh-CN" altLang="en-US" sz="1200" dirty="0"/>
              <a:t> </a:t>
            </a:r>
            <a:r>
              <a:rPr lang="en-US" altLang="zh-CN" sz="1200" dirty="0"/>
              <a:t>we</a:t>
            </a:r>
            <a:r>
              <a:rPr lang="zh-CN" altLang="en-US" sz="1200" dirty="0"/>
              <a:t> </a:t>
            </a:r>
            <a:r>
              <a:rPr lang="en-US" altLang="zh-CN" sz="1200" dirty="0"/>
              <a:t>think</a:t>
            </a:r>
            <a:r>
              <a:rPr lang="zh-CN" altLang="en-US" sz="1200" dirty="0"/>
              <a:t> </a:t>
            </a:r>
            <a:r>
              <a:rPr lang="en-US" altLang="zh-CN" sz="1200" dirty="0"/>
              <a:t>the</a:t>
            </a:r>
            <a:r>
              <a:rPr lang="zh-CN" altLang="en-US" sz="1200" dirty="0"/>
              <a:t> </a:t>
            </a:r>
            <a:r>
              <a:rPr lang="en-US" altLang="zh-CN" sz="1200" dirty="0"/>
              <a:t>specifications</a:t>
            </a:r>
            <a:r>
              <a:rPr lang="zh-CN" altLang="en-US" sz="1200" dirty="0"/>
              <a:t> </a:t>
            </a:r>
            <a:r>
              <a:rPr lang="en-US" altLang="zh-CN" sz="1200" dirty="0"/>
              <a:t>from</a:t>
            </a:r>
            <a:r>
              <a:rPr lang="zh-CN" altLang="en-US" sz="1200" dirty="0"/>
              <a:t> </a:t>
            </a:r>
            <a:r>
              <a:rPr lang="en-US" altLang="zh-CN" sz="1200" dirty="0"/>
              <a:t>the</a:t>
            </a:r>
            <a:r>
              <a:rPr lang="zh-CN" altLang="en-US" sz="1200" dirty="0"/>
              <a:t> </a:t>
            </a:r>
            <a:r>
              <a:rPr lang="en-US" altLang="zh-CN" sz="1200" dirty="0"/>
              <a:t>Spec_solution1,</a:t>
            </a:r>
            <a:r>
              <a:rPr lang="zh-CN" altLang="en-US" sz="1200" dirty="0"/>
              <a:t> </a:t>
            </a:r>
            <a:r>
              <a:rPr lang="en-US" altLang="zh-CN" sz="1200" dirty="0"/>
              <a:t>Spec_solution3</a:t>
            </a:r>
            <a:r>
              <a:rPr lang="zh-CN" altLang="en-US" sz="1200" dirty="0"/>
              <a:t> </a:t>
            </a:r>
            <a:r>
              <a:rPr lang="en-US" altLang="zh-CN" sz="1200" dirty="0"/>
              <a:t>are</a:t>
            </a:r>
            <a:r>
              <a:rPr lang="zh-CN" altLang="en-US" sz="1200" dirty="0"/>
              <a:t> </a:t>
            </a:r>
            <a:r>
              <a:rPr lang="en-US" altLang="zh-CN" sz="1200" dirty="0"/>
              <a:t>correct.</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21</a:t>
            </a:fld>
            <a:endParaRPr lang="zh-CN" altLang="en-US"/>
          </a:p>
        </p:txBody>
      </p:sp>
    </p:spTree>
    <p:extLst>
      <p:ext uri="{BB962C8B-B14F-4D97-AF65-F5344CB8AC3E}">
        <p14:creationId xmlns:p14="http://schemas.microsoft.com/office/powerpoint/2010/main" val="1478401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We have conducted experiments on 10 commonly used libraries in the C standard library and compared the experimental results with previously hand-written specifications. The experimental results show that using the LLM approach allowed us to find more specifications than manual efforts. Moreover, for both specification generation and test case generation, we were able to get</a:t>
            </a:r>
            <a:r>
              <a:rPr lang="zh-CN" altLang="en-US" dirty="0"/>
              <a:t> </a:t>
            </a:r>
            <a:r>
              <a:rPr lang="en-AU" dirty="0"/>
              <a:t>correct results within two attempts in most cases. This </a:t>
            </a:r>
            <a:r>
              <a:rPr lang="en-US" altLang="zh-CN" dirty="0"/>
              <a:t>shows</a:t>
            </a:r>
            <a:r>
              <a:rPr lang="zh-CN" altLang="en-US" dirty="0"/>
              <a:t> </a:t>
            </a:r>
            <a:r>
              <a:rPr lang="en-AU" dirty="0"/>
              <a:t>the effectiveness of our approach.</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22</a:t>
            </a:fld>
            <a:endParaRPr lang="zh-CN" altLang="en-US"/>
          </a:p>
        </p:txBody>
      </p:sp>
    </p:spTree>
    <p:extLst>
      <p:ext uri="{BB962C8B-B14F-4D97-AF65-F5344CB8AC3E}">
        <p14:creationId xmlns:p14="http://schemas.microsoft.com/office/powerpoint/2010/main" val="478415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will complete all the experiments and submit the paper before June 8th. Then, we will continue to explore the application of LLMs in analysis and verification across multiple programming languages. We will first conduct a literature review, followed by system design with our supervisor. After that, we will implement our ideas and complete the writing and submission of our paper</a:t>
            </a:r>
            <a:r>
              <a:rPr lang="en-US" altLang="zh-CN" dirty="0"/>
              <a:t>.</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24</a:t>
            </a:fld>
            <a:endParaRPr lang="zh-CN" altLang="en-US"/>
          </a:p>
        </p:txBody>
      </p:sp>
    </p:spTree>
    <p:extLst>
      <p:ext uri="{BB962C8B-B14F-4D97-AF65-F5344CB8AC3E}">
        <p14:creationId xmlns:p14="http://schemas.microsoft.com/office/powerpoint/2010/main" val="1979603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25</a:t>
            </a:fld>
            <a:endParaRPr lang="zh-CN" altLang="en-US"/>
          </a:p>
        </p:txBody>
      </p:sp>
    </p:spTree>
    <p:extLst>
      <p:ext uri="{BB962C8B-B14F-4D97-AF65-F5344CB8AC3E}">
        <p14:creationId xmlns:p14="http://schemas.microsoft.com/office/powerpoint/2010/main" val="51469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Today’s presentation is composed of three parts.</a:t>
            </a:r>
            <a:r>
              <a:rPr lang="en-US" sz="1800" b="0" i="0" dirty="0">
                <a:solidFill>
                  <a:srgbClr val="000000"/>
                </a:solidFill>
                <a:effectLst/>
                <a:latin typeface="Calibri" panose="020F0502020204030204" pitchFamily="34" charset="0"/>
              </a:rPr>
              <a:t>​</a:t>
            </a:r>
            <a:endParaRPr lang="en-US" sz="2800"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 first one is the literature review.</a:t>
            </a:r>
            <a:r>
              <a:rPr lang="en-US" sz="1800" b="0" i="0" dirty="0">
                <a:solidFill>
                  <a:srgbClr val="000000"/>
                </a:solidFill>
                <a:effectLst/>
                <a:latin typeface="Calibri" panose="020F0502020204030204" pitchFamily="34" charset="0"/>
              </a:rPr>
              <a:t>​</a:t>
            </a:r>
            <a:endParaRPr lang="en-US" sz="2800" b="0" i="0" dirty="0">
              <a:solidFill>
                <a:srgbClr val="444444"/>
              </a:solidFill>
              <a:effectLst/>
              <a:latin typeface="Calibri" panose="020F0502020204030204" pitchFamily="34" charset="0"/>
            </a:endParaRPr>
          </a:p>
          <a:p>
            <a:pPr algn="l" rtl="0" fontAlgn="base"/>
            <a:r>
              <a:rPr lang="en-AU" sz="2800" b="0" i="0" dirty="0">
                <a:solidFill>
                  <a:srgbClr val="374151"/>
                </a:solidFill>
                <a:effectLst/>
                <a:latin typeface="Söhne"/>
              </a:rPr>
              <a:t>The second part is</a:t>
            </a:r>
            <a:r>
              <a:rPr lang="zh-CN" altLang="en-US" sz="2800" b="0" i="0" dirty="0">
                <a:solidFill>
                  <a:srgbClr val="374151"/>
                </a:solidFill>
                <a:effectLst/>
                <a:latin typeface="Söhne"/>
              </a:rPr>
              <a:t> </a:t>
            </a:r>
            <a:r>
              <a:rPr lang="en-US" altLang="zh-CN" sz="2800" b="0" i="0" dirty="0">
                <a:solidFill>
                  <a:srgbClr val="374151"/>
                </a:solidFill>
                <a:effectLst/>
                <a:latin typeface="Söhne"/>
              </a:rPr>
              <a:t>the</a:t>
            </a:r>
            <a:r>
              <a:rPr lang="zh-CN" altLang="en-US" sz="2800" b="0" i="0" dirty="0">
                <a:solidFill>
                  <a:srgbClr val="374151"/>
                </a:solidFill>
                <a:effectLst/>
                <a:latin typeface="Söhne"/>
              </a:rPr>
              <a:t> </a:t>
            </a:r>
            <a:r>
              <a:rPr lang="en-US" altLang="zh-CN" sz="2800" b="0" i="0" dirty="0">
                <a:solidFill>
                  <a:srgbClr val="374151"/>
                </a:solidFill>
                <a:effectLst/>
                <a:latin typeface="Söhne"/>
              </a:rPr>
              <a:t>work</a:t>
            </a:r>
            <a:r>
              <a:rPr lang="en-AU" sz="2800" b="0" i="0" dirty="0">
                <a:solidFill>
                  <a:srgbClr val="374151"/>
                </a:solidFill>
                <a:effectLst/>
                <a:latin typeface="Söhne"/>
              </a:rPr>
              <a:t> I have </a:t>
            </a:r>
            <a:r>
              <a:rPr lang="en-US" sz="2800" b="0" i="0" dirty="0">
                <a:solidFill>
                  <a:srgbClr val="374151"/>
                </a:solidFill>
                <a:effectLst/>
                <a:latin typeface="Söhne"/>
              </a:rPr>
              <a:t>done</a:t>
            </a:r>
            <a:r>
              <a:rPr lang="zh-CN" altLang="en-US" sz="2800" b="0" i="0" dirty="0">
                <a:solidFill>
                  <a:srgbClr val="374151"/>
                </a:solidFill>
                <a:effectLst/>
                <a:latin typeface="Söhne"/>
              </a:rPr>
              <a:t> </a:t>
            </a:r>
            <a:r>
              <a:rPr lang="en-AU" sz="2800" b="0" i="0" dirty="0">
                <a:solidFill>
                  <a:srgbClr val="374151"/>
                </a:solidFill>
                <a:effectLst/>
                <a:latin typeface="Söhne"/>
              </a:rPr>
              <a:t>about the cross-language static analysis </a:t>
            </a:r>
            <a:r>
              <a:rPr lang="en-US" altLang="zh-CN" sz="2800" b="0" i="0" dirty="0">
                <a:solidFill>
                  <a:srgbClr val="374151"/>
                </a:solidFill>
                <a:effectLst/>
                <a:latin typeface="Söhne"/>
              </a:rPr>
              <a:t>.</a:t>
            </a:r>
            <a:endParaRPr lang="en-US" sz="2800"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 </a:t>
            </a:r>
            <a:r>
              <a:rPr lang="en-US" altLang="zh-CN" sz="1800" b="0" i="0" u="none" strike="noStrike" dirty="0">
                <a:solidFill>
                  <a:srgbClr val="000000"/>
                </a:solidFill>
                <a:effectLst/>
                <a:latin typeface="Calibri" panose="020F0502020204030204" pitchFamily="34" charset="0"/>
              </a:rPr>
              <a:t>last</a:t>
            </a:r>
            <a:r>
              <a:rPr lang="zh-CN" altLang="en-US" sz="1800" b="0" i="0" u="none" strike="noStrike" dirty="0">
                <a:solidFill>
                  <a:srgbClr val="000000"/>
                </a:solidFill>
                <a:effectLst/>
                <a:latin typeface="Calibri" panose="020F0502020204030204" pitchFamily="34" charset="0"/>
              </a:rPr>
              <a:t> </a:t>
            </a:r>
            <a:r>
              <a:rPr lang="en-US" altLang="zh-CN" sz="1800" b="0" i="0" u="none" strike="noStrike" dirty="0">
                <a:solidFill>
                  <a:srgbClr val="000000"/>
                </a:solidFill>
                <a:effectLst/>
                <a:latin typeface="Calibri" panose="020F0502020204030204" pitchFamily="34" charset="0"/>
              </a:rPr>
              <a:t>one</a:t>
            </a:r>
            <a:r>
              <a:rPr lang="zh-CN" altLang="en-US" sz="1800" b="0" i="0" u="none" strike="noStrike" dirty="0">
                <a:solidFill>
                  <a:srgbClr val="000000"/>
                </a:solidFill>
                <a:effectLst/>
                <a:latin typeface="Calibri" panose="020F0502020204030204" pitchFamily="34" charset="0"/>
              </a:rPr>
              <a:t> </a:t>
            </a:r>
            <a:r>
              <a:rPr lang="en-US" sz="1800" b="0" i="0" u="none" strike="noStrike" dirty="0">
                <a:solidFill>
                  <a:srgbClr val="000000"/>
                </a:solidFill>
                <a:effectLst/>
                <a:latin typeface="Calibri" panose="020F0502020204030204" pitchFamily="34" charset="0"/>
              </a:rPr>
              <a:t>part is</a:t>
            </a:r>
            <a:r>
              <a:rPr lang="zh-CN" altLang="en-US" sz="1800" b="0" i="0" u="none" strike="noStrike" dirty="0">
                <a:solidFill>
                  <a:srgbClr val="000000"/>
                </a:solidFill>
                <a:effectLst/>
                <a:latin typeface="Calibri" panose="020F0502020204030204" pitchFamily="34" charset="0"/>
              </a:rPr>
              <a:t> </a:t>
            </a:r>
            <a:r>
              <a:rPr lang="en-US" altLang="zh-CN" sz="1800" b="0" i="0" u="none" strike="noStrike" dirty="0">
                <a:solidFill>
                  <a:srgbClr val="000000"/>
                </a:solidFill>
                <a:effectLst/>
                <a:latin typeface="Calibri" panose="020F0502020204030204" pitchFamily="34" charset="0"/>
              </a:rPr>
              <a:t>future</a:t>
            </a:r>
            <a:r>
              <a:rPr lang="zh-CN" altLang="en-US" sz="1800" b="0" i="0" u="none" strike="noStrike" dirty="0">
                <a:solidFill>
                  <a:srgbClr val="000000"/>
                </a:solidFill>
                <a:effectLst/>
                <a:latin typeface="Calibri" panose="020F0502020204030204" pitchFamily="34" charset="0"/>
              </a:rPr>
              <a:t> </a:t>
            </a:r>
            <a:r>
              <a:rPr lang="en-US" altLang="zh-CN" sz="1800" b="0" i="0" u="none" strike="noStrike" dirty="0">
                <a:solidFill>
                  <a:srgbClr val="000000"/>
                </a:solidFill>
                <a:effectLst/>
                <a:latin typeface="Calibri" panose="020F0502020204030204" pitchFamily="34" charset="0"/>
              </a:rPr>
              <a:t>work.</a:t>
            </a:r>
            <a:endParaRPr lang="en-US" sz="2800"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Now let’s move to the literature review part.</a:t>
            </a:r>
            <a:endParaRPr lang="en-US" sz="2800" b="0" i="0" dirty="0">
              <a:solidFill>
                <a:srgbClr val="444444"/>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3</a:t>
            </a:fld>
            <a:endParaRPr lang="zh-CN" altLang="en-US"/>
          </a:p>
        </p:txBody>
      </p:sp>
    </p:spTree>
    <p:extLst>
      <p:ext uri="{BB962C8B-B14F-4D97-AF65-F5344CB8AC3E}">
        <p14:creationId xmlns:p14="http://schemas.microsoft.com/office/powerpoint/2010/main" val="72147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4</a:t>
            </a:fld>
            <a:endParaRPr lang="zh-CN" altLang="en-US"/>
          </a:p>
        </p:txBody>
      </p:sp>
    </p:spTree>
    <p:extLst>
      <p:ext uri="{BB962C8B-B14F-4D97-AF65-F5344CB8AC3E}">
        <p14:creationId xmlns:p14="http://schemas.microsoft.com/office/powerpoint/2010/main" val="136188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AU" b="0" i="0" dirty="0">
                <a:solidFill>
                  <a:srgbClr val="374151"/>
                </a:solidFill>
                <a:effectLst/>
                <a:latin typeface="Söhne"/>
              </a:rPr>
              <a:t>Static analysis is a technique that examines source code without executing the program to detect potential vulnerabilities. </a:t>
            </a:r>
            <a:r>
              <a:rPr lang="zh-CN" altLang="en-US" b="0" i="0" dirty="0">
                <a:solidFill>
                  <a:srgbClr val="374151"/>
                </a:solidFill>
                <a:effectLst/>
                <a:latin typeface="Söhne"/>
              </a:rPr>
              <a:t> </a:t>
            </a:r>
            <a:r>
              <a:rPr lang="en-US" altLang="zh-CN" b="0" i="0" dirty="0">
                <a:solidFill>
                  <a:srgbClr val="374151"/>
                </a:solidFill>
                <a:effectLst/>
                <a:latin typeface="Söhne"/>
              </a:rPr>
              <a:t>However,</a:t>
            </a:r>
            <a:r>
              <a:rPr lang="zh-CN" altLang="en-US" b="0" i="0" dirty="0">
                <a:solidFill>
                  <a:srgbClr val="374151"/>
                </a:solidFill>
                <a:effectLst/>
                <a:latin typeface="Söhne"/>
              </a:rPr>
              <a:t> </a:t>
            </a:r>
            <a:r>
              <a:rPr lang="en-AU" altLang="zh-CN" b="0" i="0" dirty="0">
                <a:solidFill>
                  <a:srgbClr val="374151"/>
                </a:solidFill>
                <a:latin typeface="LinLibertineT"/>
              </a:rPr>
              <a:t>t</a:t>
            </a:r>
            <a:r>
              <a:rPr lang="en-AU" sz="1200" dirty="0">
                <a:effectLst/>
                <a:latin typeface="LinLibertineT"/>
              </a:rPr>
              <a:t>he frequent use of library APIs in programs presents</a:t>
            </a:r>
            <a:r>
              <a:rPr lang="zh-CN" altLang="en-US" sz="1200" dirty="0">
                <a:effectLst/>
                <a:latin typeface="+mn-lt"/>
              </a:rPr>
              <a:t> </a:t>
            </a:r>
            <a:r>
              <a:rPr lang="en-US" altLang="zh-CN" sz="1200" dirty="0">
                <a:effectLst/>
                <a:latin typeface="+mn-lt"/>
              </a:rPr>
              <a:t>some</a:t>
            </a:r>
            <a:r>
              <a:rPr lang="zh-CN" altLang="en-US" sz="1200" dirty="0">
                <a:effectLst/>
                <a:latin typeface="+mn-lt"/>
              </a:rPr>
              <a:t> </a:t>
            </a:r>
            <a:r>
              <a:rPr lang="en-AU" sz="1200" dirty="0">
                <a:effectLst/>
                <a:latin typeface="LinLibertineT"/>
              </a:rPr>
              <a:t>challenges for static analysis</a:t>
            </a:r>
            <a:r>
              <a:rPr lang="en-US" altLang="zh-CN" sz="1200" dirty="0">
                <a:effectLst/>
                <a:latin typeface="LinLibertineT"/>
              </a:rPr>
              <a:t>,</a:t>
            </a:r>
            <a:r>
              <a:rPr lang="zh-CN" altLang="en-US" sz="1200" dirty="0">
                <a:effectLst/>
                <a:latin typeface="LinLibertineT"/>
              </a:rPr>
              <a:t> </a:t>
            </a:r>
            <a:endParaRPr lang="en-AU" altLang="zh-CN" sz="1200" dirty="0">
              <a:effectLst/>
              <a:latin typeface="LinLibertineT"/>
            </a:endParaRPr>
          </a:p>
          <a:p>
            <a:r>
              <a:rPr lang="en-US" altLang="zh-CN" sz="1200" dirty="0">
                <a:effectLst/>
                <a:latin typeface="LinLibertineT"/>
              </a:rPr>
              <a:t>For</a:t>
            </a:r>
            <a:r>
              <a:rPr lang="zh-CN" altLang="en-US" sz="1200" dirty="0">
                <a:effectLst/>
                <a:latin typeface="LinLibertineT"/>
              </a:rPr>
              <a:t> </a:t>
            </a:r>
            <a:r>
              <a:rPr lang="en-US" altLang="zh-CN" sz="1200" dirty="0">
                <a:effectLst/>
                <a:latin typeface="LinLibertineT"/>
              </a:rPr>
              <a:t>example,</a:t>
            </a:r>
            <a:r>
              <a:rPr lang="zh-CN" altLang="en-US" sz="1200" dirty="0">
                <a:effectLst/>
                <a:latin typeface="LinLibertineT"/>
              </a:rPr>
              <a:t> </a:t>
            </a:r>
            <a:r>
              <a:rPr lang="en-US" altLang="zh-CN" sz="1200" dirty="0">
                <a:effectLst/>
                <a:latin typeface="LinLibertineT"/>
              </a:rPr>
              <a:t>this</a:t>
            </a:r>
            <a:r>
              <a:rPr lang="zh-CN" altLang="en-US" sz="1200" dirty="0">
                <a:effectLst/>
                <a:latin typeface="LinLibertineT"/>
              </a:rPr>
              <a:t> </a:t>
            </a:r>
            <a:r>
              <a:rPr lang="en-US" altLang="zh-CN" sz="1200" dirty="0">
                <a:effectLst/>
                <a:latin typeface="LinLibertineT"/>
              </a:rPr>
              <a:t>client</a:t>
            </a:r>
            <a:r>
              <a:rPr lang="zh-CN" altLang="en-US" sz="1200" dirty="0">
                <a:effectLst/>
                <a:latin typeface="LinLibertineT"/>
              </a:rPr>
              <a:t> </a:t>
            </a:r>
            <a:r>
              <a:rPr lang="en-US" altLang="zh-CN" sz="1200" dirty="0">
                <a:effectLst/>
                <a:latin typeface="LinLibertineT"/>
              </a:rPr>
              <a:t>code</a:t>
            </a:r>
            <a:r>
              <a:rPr lang="zh-CN" altLang="en-US" sz="1200" dirty="0">
                <a:effectLst/>
                <a:latin typeface="LinLibertineT"/>
              </a:rPr>
              <a:t> </a:t>
            </a:r>
            <a:r>
              <a:rPr lang="en-US" altLang="zh-CN" sz="1200" dirty="0">
                <a:effectLst/>
                <a:latin typeface="LinLibertineT"/>
              </a:rPr>
              <a:t>calls</a:t>
            </a:r>
            <a:r>
              <a:rPr lang="zh-CN" altLang="en-US" sz="1200" dirty="0">
                <a:effectLst/>
                <a:latin typeface="LinLibertineT"/>
              </a:rPr>
              <a:t> </a:t>
            </a:r>
            <a:r>
              <a:rPr lang="en-US" altLang="zh-CN" sz="1200" dirty="0">
                <a:effectLst/>
                <a:latin typeface="LinLibertineT"/>
              </a:rPr>
              <a:t>four</a:t>
            </a:r>
            <a:r>
              <a:rPr lang="zh-CN" altLang="en-US" sz="1200" dirty="0">
                <a:effectLst/>
                <a:latin typeface="LinLibertineT"/>
              </a:rPr>
              <a:t> </a:t>
            </a:r>
            <a:r>
              <a:rPr lang="en-US" altLang="zh-CN" sz="1200" dirty="0">
                <a:effectLst/>
                <a:latin typeface="LinLibertineT"/>
              </a:rPr>
              <a:t>library</a:t>
            </a:r>
            <a:r>
              <a:rPr lang="zh-CN" altLang="en-US" sz="1200" dirty="0">
                <a:effectLst/>
                <a:latin typeface="LinLibertineT"/>
              </a:rPr>
              <a:t> </a:t>
            </a:r>
            <a:r>
              <a:rPr lang="en-US" altLang="zh-CN" sz="1200" dirty="0">
                <a:effectLst/>
                <a:latin typeface="LinLibertineT"/>
              </a:rPr>
              <a:t>APIs</a:t>
            </a:r>
            <a:r>
              <a:rPr lang="zh-CN" altLang="en-US" sz="1200" dirty="0">
                <a:effectLst/>
                <a:latin typeface="LinLibertineT"/>
              </a:rPr>
              <a:t>，</a:t>
            </a:r>
            <a:r>
              <a:rPr lang="en-AU" altLang="zh-CN" sz="1200" b="0" i="0" dirty="0">
                <a:solidFill>
                  <a:srgbClr val="24292F"/>
                </a:solidFill>
                <a:effectLst/>
                <a:latin typeface="Noto Sans" panose="020B0604020202020204" pitchFamily="34" charset="0"/>
              </a:rPr>
              <a:t>t</a:t>
            </a:r>
            <a:r>
              <a:rPr lang="en-AU" b="0" i="0" dirty="0">
                <a:solidFill>
                  <a:srgbClr val="24292F"/>
                </a:solidFill>
                <a:effectLst/>
                <a:latin typeface="Noto Sans" panose="020B0604020202020204" pitchFamily="34" charset="0"/>
              </a:rPr>
              <a:t>he first one is a closed-source API; without access to its source code, static </a:t>
            </a:r>
            <a:r>
              <a:rPr lang="en-AU" b="0" i="0" dirty="0" err="1">
                <a:solidFill>
                  <a:srgbClr val="24292F"/>
                </a:solidFill>
                <a:effectLst/>
                <a:latin typeface="Noto Sans" panose="020B0604020202020204" pitchFamily="34" charset="0"/>
              </a:rPr>
              <a:t>analyzer</a:t>
            </a:r>
            <a:r>
              <a:rPr lang="en-AU" b="0" i="0" dirty="0">
                <a:solidFill>
                  <a:srgbClr val="24292F"/>
                </a:solidFill>
                <a:effectLst/>
                <a:latin typeface="Noto Sans" panose="020B0604020202020204" pitchFamily="34" charset="0"/>
              </a:rPr>
              <a:t> has no idea what's this API for</a:t>
            </a:r>
            <a:r>
              <a:rPr lang="en-US" altLang="zh-CN" b="0" i="0" dirty="0">
                <a:solidFill>
                  <a:srgbClr val="24292F"/>
                </a:solidFill>
                <a:effectLst/>
                <a:latin typeface="Noto Sans" panose="020B0604020202020204" pitchFamily="34" charset="0"/>
              </a:rPr>
              <a:t>.</a:t>
            </a:r>
          </a:p>
          <a:p>
            <a:r>
              <a:rPr lang="en-AU" b="0" i="0" dirty="0">
                <a:solidFill>
                  <a:srgbClr val="24292F"/>
                </a:solidFill>
                <a:effectLst/>
                <a:latin typeface="Noto Sans" panose="020B0604020202020204" pitchFamily="34" charset="0"/>
              </a:rPr>
              <a:t>The second API is implemented in Python, and currently, most static </a:t>
            </a:r>
            <a:r>
              <a:rPr lang="en-AU" b="0" i="0" dirty="0" err="1">
                <a:solidFill>
                  <a:srgbClr val="24292F"/>
                </a:solidFill>
                <a:effectLst/>
                <a:latin typeface="Noto Sans" panose="020B0604020202020204" pitchFamily="34" charset="0"/>
              </a:rPr>
              <a:t>analyzers</a:t>
            </a:r>
            <a:r>
              <a:rPr lang="en-AU" b="0" i="0" dirty="0">
                <a:solidFill>
                  <a:srgbClr val="24292F"/>
                </a:solidFill>
                <a:effectLst/>
                <a:latin typeface="Noto Sans" panose="020B0604020202020204" pitchFamily="34" charset="0"/>
              </a:rPr>
              <a:t> are single-language; </a:t>
            </a:r>
            <a:r>
              <a:rPr lang="en-AU" b="0" i="0" dirty="0">
                <a:solidFill>
                  <a:srgbClr val="24292F"/>
                </a:solidFill>
                <a:effectLst/>
                <a:latin typeface="Noto Sans" panose="020B0502040504020204" pitchFamily="34" charset="0"/>
              </a:rPr>
              <a:t>Using a single-language static </a:t>
            </a:r>
            <a:r>
              <a:rPr lang="en-AU" b="0" i="0" dirty="0" err="1">
                <a:solidFill>
                  <a:srgbClr val="24292F"/>
                </a:solidFill>
                <a:effectLst/>
                <a:latin typeface="Noto Sans" panose="020B0502040504020204" pitchFamily="34" charset="0"/>
              </a:rPr>
              <a:t>analyzer</a:t>
            </a:r>
            <a:r>
              <a:rPr lang="en-AU" b="0" i="0" dirty="0">
                <a:solidFill>
                  <a:srgbClr val="24292F"/>
                </a:solidFill>
                <a:effectLst/>
                <a:latin typeface="Noto Sans" panose="020B0502040504020204" pitchFamily="34" charset="0"/>
              </a:rPr>
              <a:t> to </a:t>
            </a:r>
            <a:r>
              <a:rPr lang="en-AU" b="0" i="0" dirty="0" err="1">
                <a:solidFill>
                  <a:srgbClr val="24292F"/>
                </a:solidFill>
                <a:effectLst/>
                <a:latin typeface="Noto Sans" panose="020B0502040504020204" pitchFamily="34" charset="0"/>
              </a:rPr>
              <a:t>analyze</a:t>
            </a:r>
            <a:r>
              <a:rPr lang="en-AU" b="0" i="0" dirty="0">
                <a:solidFill>
                  <a:srgbClr val="24292F"/>
                </a:solidFill>
                <a:effectLst/>
                <a:latin typeface="Noto Sans" panose="020B0502040504020204" pitchFamily="34" charset="0"/>
              </a:rPr>
              <a:t> </a:t>
            </a:r>
            <a:r>
              <a:rPr lang="en-US" altLang="zh-CN" b="0" i="0" dirty="0">
                <a:solidFill>
                  <a:srgbClr val="24292F"/>
                </a:solidFill>
                <a:effectLst/>
                <a:latin typeface="Noto Sans" panose="020B0502040504020204" pitchFamily="34" charset="0"/>
              </a:rPr>
              <a:t>cross</a:t>
            </a:r>
            <a:r>
              <a:rPr lang="en-AU" b="0" i="0" dirty="0">
                <a:solidFill>
                  <a:srgbClr val="24292F"/>
                </a:solidFill>
                <a:effectLst/>
                <a:latin typeface="Noto Sans" panose="020B0502040504020204" pitchFamily="34" charset="0"/>
              </a:rPr>
              <a:t>-language code is very challenging.</a:t>
            </a:r>
            <a:endParaRPr lang="en-AU" altLang="zh-CN" dirty="0">
              <a:latin typeface="LinLibertineT"/>
            </a:endParaRPr>
          </a:p>
          <a:p>
            <a:r>
              <a:rPr lang="en-AU" altLang="zh-CN" dirty="0">
                <a:solidFill>
                  <a:srgbClr val="374151"/>
                </a:solidFill>
                <a:latin typeface="Söhne"/>
              </a:rPr>
              <a:t>In the third library API, it </a:t>
            </a:r>
            <a:r>
              <a:rPr lang="en-US" altLang="zh-CN" dirty="0">
                <a:solidFill>
                  <a:srgbClr val="374151"/>
                </a:solidFill>
                <a:latin typeface="Söhne"/>
              </a:rPr>
              <a:t>continues</a:t>
            </a:r>
            <a:r>
              <a:rPr lang="zh-CN" altLang="en-US" dirty="0">
                <a:solidFill>
                  <a:srgbClr val="374151"/>
                </a:solidFill>
                <a:latin typeface="Söhne"/>
              </a:rPr>
              <a:t> </a:t>
            </a:r>
            <a:r>
              <a:rPr lang="en-US" altLang="zh-CN" dirty="0">
                <a:solidFill>
                  <a:srgbClr val="374151"/>
                </a:solidFill>
                <a:latin typeface="Söhne"/>
              </a:rPr>
              <a:t>to</a:t>
            </a:r>
            <a:r>
              <a:rPr lang="zh-CN" altLang="en-US" dirty="0">
                <a:solidFill>
                  <a:srgbClr val="374151"/>
                </a:solidFill>
                <a:latin typeface="Söhne"/>
              </a:rPr>
              <a:t> </a:t>
            </a:r>
            <a:r>
              <a:rPr lang="en-US" altLang="zh-CN" dirty="0">
                <a:solidFill>
                  <a:srgbClr val="374151"/>
                </a:solidFill>
                <a:latin typeface="Söhne"/>
              </a:rPr>
              <a:t>call</a:t>
            </a:r>
            <a:r>
              <a:rPr lang="zh-CN" altLang="en-US" dirty="0">
                <a:solidFill>
                  <a:srgbClr val="374151"/>
                </a:solidFill>
                <a:latin typeface="Söhne"/>
              </a:rPr>
              <a:t> </a:t>
            </a:r>
            <a:r>
              <a:rPr lang="en-US" altLang="zh-CN" dirty="0">
                <a:solidFill>
                  <a:srgbClr val="374151"/>
                </a:solidFill>
                <a:latin typeface="Söhne"/>
              </a:rPr>
              <a:t>other</a:t>
            </a:r>
            <a:r>
              <a:rPr lang="zh-CN" altLang="en-US" dirty="0">
                <a:solidFill>
                  <a:srgbClr val="374151"/>
                </a:solidFill>
                <a:latin typeface="Söhne"/>
              </a:rPr>
              <a:t> </a:t>
            </a:r>
            <a:r>
              <a:rPr lang="en-US" altLang="zh-CN" dirty="0">
                <a:solidFill>
                  <a:srgbClr val="374151"/>
                </a:solidFill>
                <a:latin typeface="Söhne"/>
              </a:rPr>
              <a:t>different</a:t>
            </a:r>
            <a:r>
              <a:rPr lang="zh-CN" altLang="en-US" dirty="0">
                <a:solidFill>
                  <a:srgbClr val="374151"/>
                </a:solidFill>
                <a:latin typeface="Söhne"/>
              </a:rPr>
              <a:t> </a:t>
            </a:r>
            <a:r>
              <a:rPr lang="en-US" altLang="zh-CN" dirty="0">
                <a:solidFill>
                  <a:srgbClr val="374151"/>
                </a:solidFill>
                <a:latin typeface="Söhne"/>
              </a:rPr>
              <a:t>libraries</a:t>
            </a:r>
            <a:r>
              <a:rPr lang="zh-CN" altLang="en-US" dirty="0">
                <a:solidFill>
                  <a:srgbClr val="374151"/>
                </a:solidFill>
                <a:latin typeface="Söhne"/>
              </a:rPr>
              <a:t> </a:t>
            </a:r>
            <a:r>
              <a:rPr lang="en-AU" altLang="zh-CN" dirty="0">
                <a:solidFill>
                  <a:srgbClr val="374151"/>
                </a:solidFill>
                <a:latin typeface="Söhne"/>
              </a:rPr>
              <a:t>APIs, and this nested </a:t>
            </a:r>
            <a:r>
              <a:rPr lang="en-US" altLang="zh-CN" dirty="0">
                <a:solidFill>
                  <a:srgbClr val="374151"/>
                </a:solidFill>
                <a:latin typeface="Söhne"/>
              </a:rPr>
              <a:t>A</a:t>
            </a:r>
            <a:r>
              <a:rPr lang="en-AU" altLang="zh-CN" dirty="0">
                <a:solidFill>
                  <a:srgbClr val="374151"/>
                </a:solidFill>
                <a:latin typeface="Söhne"/>
              </a:rPr>
              <a:t>PI calls makes it difficult to </a:t>
            </a:r>
            <a:r>
              <a:rPr lang="en-US" altLang="zh-CN" dirty="0">
                <a:solidFill>
                  <a:srgbClr val="374151"/>
                </a:solidFill>
                <a:latin typeface="Söhne"/>
              </a:rPr>
              <a:t>get</a:t>
            </a:r>
            <a:r>
              <a:rPr lang="zh-CN" altLang="en-US" dirty="0">
                <a:solidFill>
                  <a:srgbClr val="374151"/>
                </a:solidFill>
                <a:latin typeface="Söhne"/>
              </a:rPr>
              <a:t> </a:t>
            </a:r>
            <a:r>
              <a:rPr lang="en-US" altLang="zh-CN" dirty="0">
                <a:solidFill>
                  <a:srgbClr val="374151"/>
                </a:solidFill>
                <a:latin typeface="Söhne"/>
              </a:rPr>
              <a:t>all</a:t>
            </a:r>
            <a:r>
              <a:rPr lang="zh-CN" altLang="en-US" dirty="0">
                <a:solidFill>
                  <a:srgbClr val="374151"/>
                </a:solidFill>
                <a:latin typeface="Söhne"/>
              </a:rPr>
              <a:t> </a:t>
            </a:r>
            <a:r>
              <a:rPr lang="en-AU" altLang="zh-CN" dirty="0">
                <a:solidFill>
                  <a:srgbClr val="374151"/>
                </a:solidFill>
                <a:latin typeface="Söhne"/>
              </a:rPr>
              <a:t>source code for the APIs.</a:t>
            </a:r>
            <a:r>
              <a:rPr lang="zh-CN" altLang="en-US" dirty="0">
                <a:solidFill>
                  <a:srgbClr val="374151"/>
                </a:solidFill>
                <a:latin typeface="Söhne"/>
              </a:rPr>
              <a:t>    </a:t>
            </a:r>
            <a:endParaRPr lang="en-AU" altLang="zh-CN" dirty="0">
              <a:solidFill>
                <a:srgbClr val="374151"/>
              </a:solidFill>
              <a:latin typeface="Söhne"/>
            </a:endParaRPr>
          </a:p>
          <a:p>
            <a:r>
              <a:rPr lang="en-AU" altLang="zh-CN" dirty="0">
                <a:solidFill>
                  <a:srgbClr val="374151"/>
                </a:solidFill>
                <a:latin typeface="Söhne"/>
              </a:rPr>
              <a:t>The fourth API contains implicit data-flow, which is more challenging for static analysis to handle, whereas</a:t>
            </a:r>
            <a:r>
              <a:rPr lang="zh-CN" altLang="en-US" dirty="0">
                <a:solidFill>
                  <a:srgbClr val="374151"/>
                </a:solidFill>
                <a:latin typeface="Söhne"/>
              </a:rPr>
              <a:t> </a:t>
            </a:r>
            <a:r>
              <a:rPr lang="en-US" altLang="zh-CN" dirty="0">
                <a:solidFill>
                  <a:srgbClr val="374151"/>
                </a:solidFill>
                <a:latin typeface="Söhne"/>
              </a:rPr>
              <a:t>in</a:t>
            </a:r>
            <a:r>
              <a:rPr lang="zh-CN" altLang="en-US" dirty="0">
                <a:solidFill>
                  <a:srgbClr val="374151"/>
                </a:solidFill>
                <a:latin typeface="Söhne"/>
              </a:rPr>
              <a:t> </a:t>
            </a:r>
            <a:r>
              <a:rPr lang="en-US" altLang="zh-CN" dirty="0">
                <a:solidFill>
                  <a:srgbClr val="374151"/>
                </a:solidFill>
                <a:latin typeface="Söhne"/>
              </a:rPr>
              <a:t>some</a:t>
            </a:r>
            <a:r>
              <a:rPr lang="zh-CN" altLang="en-US" dirty="0">
                <a:solidFill>
                  <a:srgbClr val="374151"/>
                </a:solidFill>
                <a:latin typeface="Söhne"/>
              </a:rPr>
              <a:t> </a:t>
            </a:r>
            <a:r>
              <a:rPr lang="en-US" altLang="zh-CN" dirty="0">
                <a:solidFill>
                  <a:srgbClr val="374151"/>
                </a:solidFill>
                <a:latin typeface="Söhne"/>
              </a:rPr>
              <a:t>cases,</a:t>
            </a:r>
            <a:r>
              <a:rPr lang="zh-CN" altLang="en-US" dirty="0">
                <a:solidFill>
                  <a:srgbClr val="374151"/>
                </a:solidFill>
                <a:latin typeface="Söhne"/>
              </a:rPr>
              <a:t> </a:t>
            </a:r>
            <a:r>
              <a:rPr lang="en-AU" altLang="zh-CN" dirty="0">
                <a:solidFill>
                  <a:srgbClr val="374151"/>
                </a:solidFill>
                <a:latin typeface="Söhne"/>
              </a:rPr>
              <a:t> it is easier for dynamic analysis</a:t>
            </a:r>
            <a:r>
              <a:rPr lang="zh-CN" altLang="en-US" dirty="0">
                <a:solidFill>
                  <a:srgbClr val="374151"/>
                </a:solidFill>
                <a:latin typeface="Söhne"/>
              </a:rPr>
              <a:t> </a:t>
            </a:r>
            <a:r>
              <a:rPr lang="en-US" altLang="zh-CN" dirty="0">
                <a:solidFill>
                  <a:srgbClr val="374151"/>
                </a:solidFill>
                <a:latin typeface="Söhne"/>
              </a:rPr>
              <a:t>to</a:t>
            </a:r>
            <a:r>
              <a:rPr lang="zh-CN" altLang="en-US" dirty="0">
                <a:solidFill>
                  <a:srgbClr val="374151"/>
                </a:solidFill>
                <a:latin typeface="Söhne"/>
              </a:rPr>
              <a:t> </a:t>
            </a:r>
            <a:r>
              <a:rPr lang="en-US" altLang="zh-CN" dirty="0">
                <a:solidFill>
                  <a:srgbClr val="374151"/>
                </a:solidFill>
                <a:latin typeface="Söhne"/>
              </a:rPr>
              <a:t>hand</a:t>
            </a:r>
            <a:r>
              <a:rPr lang="zh-CN" altLang="en-US" dirty="0">
                <a:solidFill>
                  <a:srgbClr val="374151"/>
                </a:solidFill>
                <a:latin typeface="Söhne"/>
              </a:rPr>
              <a:t> </a:t>
            </a:r>
            <a:r>
              <a:rPr lang="en-US" altLang="zh-CN" dirty="0">
                <a:solidFill>
                  <a:srgbClr val="374151"/>
                </a:solidFill>
                <a:latin typeface="Söhne"/>
              </a:rPr>
              <a:t>this</a:t>
            </a:r>
            <a:r>
              <a:rPr lang="en-AU" altLang="zh-CN" dirty="0">
                <a:solidFill>
                  <a:srgbClr val="374151"/>
                </a:solidFill>
                <a:latin typeface="Söhne"/>
              </a:rPr>
              <a:t> because it allows for</a:t>
            </a:r>
            <a:r>
              <a:rPr lang="zh-CN" altLang="en-US" dirty="0">
                <a:solidFill>
                  <a:srgbClr val="374151"/>
                </a:solidFill>
                <a:latin typeface="Söhne"/>
              </a:rPr>
              <a:t> </a:t>
            </a:r>
            <a:r>
              <a:rPr lang="en-AU" altLang="zh-CN" dirty="0">
                <a:solidFill>
                  <a:srgbClr val="374151"/>
                </a:solidFill>
                <a:latin typeface="Söhne"/>
              </a:rPr>
              <a:t>observation of the code's execution.</a:t>
            </a:r>
          </a:p>
          <a:p>
            <a:r>
              <a:rPr lang="zh-CN" altLang="en-US" dirty="0">
                <a:solidFill>
                  <a:srgbClr val="374151"/>
                </a:solidFill>
                <a:latin typeface="Söhne"/>
              </a:rPr>
              <a:t>    </a:t>
            </a:r>
            <a:endParaRPr lang="en-AU" dirty="0">
              <a:effectLst/>
            </a:endParaRP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5</a:t>
            </a:fld>
            <a:endParaRPr lang="zh-CN" altLang="en-US"/>
          </a:p>
        </p:txBody>
      </p:sp>
    </p:spTree>
    <p:extLst>
      <p:ext uri="{BB962C8B-B14F-4D97-AF65-F5344CB8AC3E}">
        <p14:creationId xmlns:p14="http://schemas.microsoft.com/office/powerpoint/2010/main" val="971498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sz="1200" dirty="0">
                <a:effectLst/>
                <a:latin typeface="LinLibertineT"/>
              </a:rPr>
              <a:t>Given the stable and infrequently changing nature of library </a:t>
            </a:r>
            <a:r>
              <a:rPr lang="en-US" altLang="zh-CN" dirty="0">
                <a:latin typeface="LinLibertineT"/>
              </a:rPr>
              <a:t>API</a:t>
            </a:r>
            <a:r>
              <a:rPr lang="en-AU" altLang="zh-CN" dirty="0">
                <a:latin typeface="LinLibertineT"/>
              </a:rPr>
              <a:t>s</a:t>
            </a:r>
            <a:r>
              <a:rPr lang="en-AU" altLang="zh-CN" sz="1200" dirty="0">
                <a:effectLst/>
                <a:latin typeface="LinLibertineT"/>
              </a:rPr>
              <a:t>, repeatedly </a:t>
            </a:r>
            <a:r>
              <a:rPr lang="zh-CN" altLang="en-US" dirty="0">
                <a:latin typeface="LinLibertineT"/>
              </a:rPr>
              <a:t> </a:t>
            </a:r>
            <a:r>
              <a:rPr lang="en-AU" altLang="zh-CN" sz="1200" dirty="0" err="1">
                <a:effectLst/>
                <a:latin typeface="LinLibertineT"/>
              </a:rPr>
              <a:t>analyzing</a:t>
            </a:r>
            <a:r>
              <a:rPr lang="en-AU" altLang="zh-CN" sz="1200" dirty="0">
                <a:effectLst/>
                <a:latin typeface="LinLibertineT"/>
              </a:rPr>
              <a:t> the source code of </a:t>
            </a:r>
            <a:r>
              <a:rPr lang="zh-CN" altLang="en-US" sz="1200" dirty="0">
                <a:effectLst/>
                <a:latin typeface="LinLibertineT"/>
              </a:rPr>
              <a:t> </a:t>
            </a:r>
            <a:r>
              <a:rPr lang="en-AU" altLang="zh-CN" sz="1200" dirty="0">
                <a:effectLst/>
                <a:latin typeface="LinLibertineT"/>
              </a:rPr>
              <a:t>library APIs consumes resources without yielding</a:t>
            </a:r>
            <a:r>
              <a:rPr lang="zh-CN" altLang="en-US" sz="1200" dirty="0">
                <a:effectLst/>
                <a:latin typeface="LinLibertineT"/>
              </a:rPr>
              <a:t> </a:t>
            </a:r>
            <a:r>
              <a:rPr lang="en-AU" altLang="zh-CN" sz="1200" dirty="0">
                <a:effectLst/>
                <a:latin typeface="LinLibertineT"/>
              </a:rPr>
              <a:t>new insights.</a:t>
            </a:r>
          </a:p>
          <a:p>
            <a:r>
              <a:rPr lang="en-AU" altLang="zh-CN" sz="1200" dirty="0">
                <a:effectLst/>
                <a:latin typeface="LinLibertineT"/>
              </a:rPr>
              <a:t>A typical workaround is to use </a:t>
            </a:r>
            <a:r>
              <a:rPr lang="en-AU" altLang="zh-CN" sz="1200" b="1" i="1" dirty="0">
                <a:solidFill>
                  <a:srgbClr val="FF0000"/>
                </a:solidFill>
                <a:effectLst/>
                <a:latin typeface="LinLibertineT"/>
              </a:rPr>
              <a:t>specifications</a:t>
            </a:r>
            <a:r>
              <a:rPr lang="en-AU" altLang="zh-CN" sz="1200" dirty="0">
                <a:effectLst/>
                <a:latin typeface="LinLibertineT"/>
              </a:rPr>
              <a:t> which summarize the key </a:t>
            </a:r>
            <a:r>
              <a:rPr lang="en-AU" altLang="zh-CN" sz="1200" dirty="0" err="1">
                <a:effectLst/>
                <a:latin typeface="LinLibertineT"/>
              </a:rPr>
              <a:t>behaviors</a:t>
            </a:r>
            <a:r>
              <a:rPr lang="zh-CN" altLang="en-US" dirty="0">
                <a:latin typeface="LinLibertineT"/>
              </a:rPr>
              <a:t> </a:t>
            </a:r>
            <a:r>
              <a:rPr lang="en-AU" altLang="zh-CN" sz="1200" dirty="0">
                <a:effectLst/>
                <a:latin typeface="LinLibertineT"/>
              </a:rPr>
              <a:t>of the library APIs </a:t>
            </a:r>
            <a:r>
              <a:rPr lang="en-AU" sz="1200" dirty="0">
                <a:effectLst/>
                <a:latin typeface="LinLibertineT"/>
              </a:rPr>
              <a:t>thus </a:t>
            </a:r>
            <a:r>
              <a:rPr lang="zh-CN" altLang="en-US" sz="1200" dirty="0">
                <a:effectLst/>
                <a:latin typeface="LinLibertineT"/>
              </a:rPr>
              <a:t> </a:t>
            </a:r>
            <a:r>
              <a:rPr lang="en-AU" sz="1200" dirty="0">
                <a:effectLst/>
                <a:latin typeface="LinLibertineT"/>
              </a:rPr>
              <a:t>avoiding repeat analysis of the source code. </a:t>
            </a:r>
          </a:p>
          <a:p>
            <a:r>
              <a:rPr lang="en-AU" dirty="0">
                <a:effectLst/>
              </a:rPr>
              <a:t>For instance, this C client code calls a C standard library API `</a:t>
            </a:r>
            <a:r>
              <a:rPr lang="en-AU" dirty="0" err="1">
                <a:effectLst/>
              </a:rPr>
              <a:t>strncat</a:t>
            </a:r>
            <a:r>
              <a:rPr lang="en-AU" dirty="0">
                <a:effectLst/>
              </a:rPr>
              <a:t>()`. Here is the source code of this API, whose </a:t>
            </a:r>
            <a:r>
              <a:rPr lang="en-US" altLang="zh-CN" dirty="0">
                <a:effectLst/>
              </a:rPr>
              <a:t>pointer</a:t>
            </a:r>
            <a:r>
              <a:rPr lang="zh-CN" altLang="en-US" dirty="0">
                <a:effectLst/>
              </a:rPr>
              <a:t> </a:t>
            </a:r>
            <a:r>
              <a:rPr lang="en-AU" dirty="0" err="1">
                <a:effectLst/>
              </a:rPr>
              <a:t>behavior</a:t>
            </a:r>
            <a:r>
              <a:rPr lang="en-AU" dirty="0">
                <a:effectLst/>
              </a:rPr>
              <a:t> is that the first par</a:t>
            </a:r>
            <a:r>
              <a:rPr lang="en-US" altLang="zh-CN" dirty="0" err="1">
                <a:effectLst/>
              </a:rPr>
              <a:t>ameter</a:t>
            </a:r>
            <a:r>
              <a:rPr lang="zh-CN" altLang="en-US" dirty="0">
                <a:effectLst/>
              </a:rPr>
              <a:t> </a:t>
            </a:r>
            <a:r>
              <a:rPr lang="en-AU" dirty="0">
                <a:effectLst/>
              </a:rPr>
              <a:t>and the return value point to the same object. </a:t>
            </a:r>
            <a:r>
              <a:rPr lang="en-US" altLang="zh-CN" dirty="0">
                <a:effectLst/>
              </a:rPr>
              <a:t>If</a:t>
            </a:r>
            <a:r>
              <a:rPr lang="zh-CN" altLang="en-US" dirty="0">
                <a:effectLst/>
              </a:rPr>
              <a:t> </a:t>
            </a:r>
            <a:r>
              <a:rPr lang="en-US" altLang="zh-CN" dirty="0">
                <a:effectLst/>
              </a:rPr>
              <a:t>we</a:t>
            </a:r>
            <a:r>
              <a:rPr lang="zh-CN" altLang="en-US" dirty="0">
                <a:effectLst/>
              </a:rPr>
              <a:t> </a:t>
            </a:r>
            <a:r>
              <a:rPr lang="en-US" altLang="zh-CN" dirty="0">
                <a:effectLst/>
              </a:rPr>
              <a:t>want</a:t>
            </a:r>
            <a:r>
              <a:rPr lang="zh-CN" altLang="en-US" dirty="0">
                <a:effectLst/>
              </a:rPr>
              <a:t> </a:t>
            </a:r>
            <a:r>
              <a:rPr lang="en-US" altLang="zh-CN" dirty="0">
                <a:effectLst/>
              </a:rPr>
              <a:t>to</a:t>
            </a:r>
            <a:r>
              <a:rPr lang="zh-CN" altLang="en-US" dirty="0">
                <a:effectLst/>
              </a:rPr>
              <a:t> </a:t>
            </a:r>
            <a:r>
              <a:rPr lang="en-US" altLang="zh-CN" dirty="0">
                <a:effectLst/>
              </a:rPr>
              <a:t>do</a:t>
            </a:r>
            <a:r>
              <a:rPr lang="zh-CN" altLang="en-US" dirty="0">
                <a:effectLst/>
              </a:rPr>
              <a:t> </a:t>
            </a:r>
            <a:r>
              <a:rPr lang="en-US" altLang="zh-CN" dirty="0">
                <a:effectLst/>
              </a:rPr>
              <a:t>static</a:t>
            </a:r>
            <a:r>
              <a:rPr lang="zh-CN" altLang="en-US" dirty="0">
                <a:effectLst/>
              </a:rPr>
              <a:t> </a:t>
            </a:r>
            <a:r>
              <a:rPr lang="en-US" altLang="zh-CN" dirty="0">
                <a:effectLst/>
              </a:rPr>
              <a:t>pointer</a:t>
            </a:r>
            <a:r>
              <a:rPr lang="zh-CN" altLang="en-US" dirty="0">
                <a:effectLst/>
              </a:rPr>
              <a:t> </a:t>
            </a:r>
            <a:r>
              <a:rPr lang="en-US" altLang="zh-CN" dirty="0">
                <a:effectLst/>
              </a:rPr>
              <a:t>analysis.</a:t>
            </a:r>
            <a:r>
              <a:rPr lang="zh-CN" altLang="en-US" dirty="0">
                <a:effectLst/>
              </a:rPr>
              <a:t> </a:t>
            </a:r>
            <a:r>
              <a:rPr lang="en-AU" dirty="0">
                <a:effectLst/>
              </a:rPr>
              <a:t>if we use a well-summarized specification, like this one, </a:t>
            </a:r>
            <a:r>
              <a:rPr lang="en-US" altLang="zh-CN" dirty="0">
                <a:effectLst/>
              </a:rPr>
              <a:t>which</a:t>
            </a:r>
            <a:r>
              <a:rPr lang="zh-CN" altLang="en-US" dirty="0">
                <a:effectLst/>
              </a:rPr>
              <a:t> </a:t>
            </a:r>
            <a:r>
              <a:rPr lang="en-US" altLang="zh-CN" dirty="0">
                <a:effectLst/>
              </a:rPr>
              <a:t>have</a:t>
            </a:r>
            <a:r>
              <a:rPr lang="zh-CN" altLang="en-US" dirty="0">
                <a:effectLst/>
              </a:rPr>
              <a:t> </a:t>
            </a:r>
            <a:r>
              <a:rPr lang="en-US" altLang="zh-CN" dirty="0">
                <a:effectLst/>
              </a:rPr>
              <a:t>the</a:t>
            </a:r>
            <a:r>
              <a:rPr lang="zh-CN" altLang="en-US" dirty="0">
                <a:effectLst/>
              </a:rPr>
              <a:t> </a:t>
            </a:r>
            <a:r>
              <a:rPr lang="en-US" altLang="zh-CN" dirty="0">
                <a:effectLst/>
              </a:rPr>
              <a:t>same</a:t>
            </a:r>
            <a:r>
              <a:rPr lang="zh-CN" altLang="en-US" dirty="0">
                <a:effectLst/>
              </a:rPr>
              <a:t> </a:t>
            </a:r>
            <a:r>
              <a:rPr lang="en-US" altLang="zh-CN" dirty="0">
                <a:effectLst/>
              </a:rPr>
              <a:t>behavior</a:t>
            </a:r>
            <a:r>
              <a:rPr lang="zh-CN" altLang="en-US" dirty="0">
                <a:effectLst/>
              </a:rPr>
              <a:t> </a:t>
            </a:r>
            <a:r>
              <a:rPr lang="en-US" altLang="zh-CN" dirty="0">
                <a:effectLst/>
              </a:rPr>
              <a:t>as</a:t>
            </a:r>
            <a:r>
              <a:rPr lang="zh-CN" altLang="en-US" dirty="0">
                <a:effectLst/>
              </a:rPr>
              <a:t> </a:t>
            </a:r>
            <a:r>
              <a:rPr lang="en-US" altLang="zh-CN" dirty="0">
                <a:effectLst/>
              </a:rPr>
              <a:t>the</a:t>
            </a:r>
            <a:r>
              <a:rPr lang="zh-CN" altLang="en-US" dirty="0">
                <a:effectLst/>
              </a:rPr>
              <a:t> </a:t>
            </a:r>
            <a:r>
              <a:rPr lang="en-US" altLang="zh-CN" dirty="0">
                <a:effectLst/>
              </a:rPr>
              <a:t>source</a:t>
            </a:r>
            <a:r>
              <a:rPr lang="zh-CN" altLang="en-US" dirty="0">
                <a:effectLst/>
              </a:rPr>
              <a:t> </a:t>
            </a:r>
            <a:r>
              <a:rPr lang="en-US" altLang="zh-CN" dirty="0">
                <a:effectLst/>
              </a:rPr>
              <a:t>code</a:t>
            </a:r>
            <a:r>
              <a:rPr lang="zh-CN" altLang="en-US" dirty="0">
                <a:effectLst/>
              </a:rPr>
              <a:t> </a:t>
            </a:r>
            <a:r>
              <a:rPr lang="en-US" altLang="zh-CN" dirty="0">
                <a:effectLst/>
              </a:rPr>
              <a:t>of</a:t>
            </a:r>
            <a:r>
              <a:rPr lang="zh-CN" altLang="en-US" dirty="0">
                <a:effectLst/>
              </a:rPr>
              <a:t> </a:t>
            </a:r>
            <a:r>
              <a:rPr lang="en-US" altLang="zh-CN" dirty="0" err="1">
                <a:effectLst/>
              </a:rPr>
              <a:t>strncat</a:t>
            </a:r>
            <a:r>
              <a:rPr lang="en-US" altLang="zh-CN" dirty="0">
                <a:effectLst/>
              </a:rPr>
              <a:t>.</a:t>
            </a:r>
            <a:r>
              <a:rPr lang="zh-CN" altLang="en-US" dirty="0">
                <a:effectLst/>
              </a:rPr>
              <a:t> </a:t>
            </a:r>
            <a:r>
              <a:rPr lang="en-AU" dirty="0">
                <a:effectLst/>
              </a:rPr>
              <a:t>we can avoid </a:t>
            </a:r>
            <a:r>
              <a:rPr lang="en-AU" dirty="0" err="1">
                <a:effectLst/>
              </a:rPr>
              <a:t>analyzing</a:t>
            </a:r>
            <a:r>
              <a:rPr lang="en-AU" dirty="0">
                <a:effectLst/>
              </a:rPr>
              <a:t> the API's source code while ensuring that the results of the static analysis are sound.</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6</a:t>
            </a:fld>
            <a:endParaRPr lang="zh-CN" altLang="en-US"/>
          </a:p>
        </p:txBody>
      </p:sp>
    </p:spTree>
    <p:extLst>
      <p:ext uri="{BB962C8B-B14F-4D97-AF65-F5344CB8AC3E}">
        <p14:creationId xmlns:p14="http://schemas.microsoft.com/office/powerpoint/2010/main" val="291536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a:t>
            </a:r>
            <a:r>
              <a:rPr lang="zh-CN" altLang="en-US" dirty="0"/>
              <a:t> </a:t>
            </a:r>
            <a:r>
              <a:rPr lang="en-US" altLang="zh-CN" dirty="0"/>
              <a:t>three</a:t>
            </a:r>
            <a:r>
              <a:rPr lang="zh-CN" altLang="en-US" dirty="0"/>
              <a:t> </a:t>
            </a:r>
            <a:r>
              <a:rPr lang="en-US" altLang="zh-CN" dirty="0"/>
              <a:t>common</a:t>
            </a:r>
            <a:r>
              <a:rPr lang="zh-CN" altLang="en-US" dirty="0"/>
              <a:t> </a:t>
            </a:r>
            <a:r>
              <a:rPr lang="en-US" altLang="zh-CN" dirty="0"/>
              <a:t>methods</a:t>
            </a:r>
            <a:r>
              <a:rPr lang="zh-CN" altLang="en-US" dirty="0"/>
              <a:t> </a:t>
            </a:r>
            <a:r>
              <a:rPr lang="en-US" altLang="zh-CN" dirty="0"/>
              <a:t>are</a:t>
            </a:r>
            <a:r>
              <a:rPr lang="zh-CN" altLang="en-US" dirty="0"/>
              <a:t> </a:t>
            </a:r>
            <a:r>
              <a:rPr lang="en-US" altLang="zh-CN" dirty="0"/>
              <a:t>used</a:t>
            </a:r>
            <a:r>
              <a:rPr lang="zh-CN" altLang="en-US" dirty="0"/>
              <a:t> </a:t>
            </a:r>
            <a:r>
              <a:rPr lang="en-US" altLang="zh-CN" dirty="0"/>
              <a:t>for</a:t>
            </a:r>
            <a:r>
              <a:rPr lang="zh-CN" altLang="en-US" dirty="0"/>
              <a:t> </a:t>
            </a:r>
            <a:r>
              <a:rPr lang="en-US" altLang="zh-CN" dirty="0"/>
              <a:t>generating</a:t>
            </a:r>
            <a:r>
              <a:rPr lang="zh-CN" altLang="en-US" dirty="0"/>
              <a:t> </a:t>
            </a:r>
            <a:r>
              <a:rPr lang="en-US" altLang="zh-CN" dirty="0"/>
              <a:t>specifications:</a:t>
            </a:r>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7</a:t>
            </a:fld>
            <a:endParaRPr lang="zh-CN" altLang="en-US"/>
          </a:p>
        </p:txBody>
      </p:sp>
    </p:spTree>
    <p:extLst>
      <p:ext uri="{BB962C8B-B14F-4D97-AF65-F5344CB8AC3E}">
        <p14:creationId xmlns:p14="http://schemas.microsoft.com/office/powerpoint/2010/main" val="250340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74151"/>
                </a:solidFill>
                <a:effectLst/>
                <a:latin typeface="Söhne"/>
              </a:rPr>
              <a:t>Here’s</a:t>
            </a:r>
            <a:r>
              <a:rPr lang="zh-CN" altLang="en-US" b="0" i="0" dirty="0">
                <a:solidFill>
                  <a:srgbClr val="374151"/>
                </a:solidFill>
                <a:effectLst/>
                <a:latin typeface="Söhne"/>
              </a:rPr>
              <a:t> </a:t>
            </a:r>
            <a:r>
              <a:rPr lang="en-US" altLang="zh-CN" b="0" i="0" dirty="0">
                <a:solidFill>
                  <a:srgbClr val="374151"/>
                </a:solidFill>
                <a:effectLst/>
                <a:latin typeface="Söhne"/>
              </a:rPr>
              <a:t>the</a:t>
            </a:r>
            <a:r>
              <a:rPr lang="zh-CN" altLang="en-US" b="0" i="0" dirty="0">
                <a:solidFill>
                  <a:srgbClr val="374151"/>
                </a:solidFill>
                <a:effectLst/>
                <a:latin typeface="Söhne"/>
              </a:rPr>
              <a:t> </a:t>
            </a:r>
            <a:r>
              <a:rPr lang="en-US" altLang="zh-CN" b="0" i="0" dirty="0">
                <a:solidFill>
                  <a:srgbClr val="374151"/>
                </a:solidFill>
                <a:effectLst/>
                <a:latin typeface="Söhne"/>
              </a:rPr>
              <a:t>papers</a:t>
            </a:r>
            <a:r>
              <a:rPr lang="zh-CN" altLang="en-US" b="0" i="0" dirty="0">
                <a:solidFill>
                  <a:srgbClr val="374151"/>
                </a:solidFill>
                <a:effectLst/>
                <a:latin typeface="Söhne"/>
              </a:rPr>
              <a:t> </a:t>
            </a:r>
            <a:r>
              <a:rPr lang="en-US" altLang="zh-CN" b="0" i="0" dirty="0">
                <a:solidFill>
                  <a:srgbClr val="374151"/>
                </a:solidFill>
                <a:effectLst/>
                <a:latin typeface="Söhne"/>
              </a:rPr>
              <a:t>related</a:t>
            </a:r>
            <a:r>
              <a:rPr lang="zh-CN" altLang="en-US" b="0" i="0" dirty="0">
                <a:solidFill>
                  <a:srgbClr val="374151"/>
                </a:solidFill>
                <a:effectLst/>
                <a:latin typeface="Söhne"/>
              </a:rPr>
              <a:t> </a:t>
            </a:r>
            <a:r>
              <a:rPr lang="en-US" altLang="zh-CN" b="0" i="0" dirty="0">
                <a:solidFill>
                  <a:srgbClr val="374151"/>
                </a:solidFill>
                <a:effectLst/>
                <a:latin typeface="Söhne"/>
              </a:rPr>
              <a:t>to</a:t>
            </a:r>
            <a:r>
              <a:rPr lang="zh-CN" altLang="en-US" b="0" i="0" dirty="0">
                <a:solidFill>
                  <a:srgbClr val="374151"/>
                </a:solidFill>
                <a:effectLst/>
                <a:latin typeface="Söhne"/>
              </a:rPr>
              <a:t> </a:t>
            </a:r>
            <a:r>
              <a:rPr lang="en-US" altLang="zh-CN" b="0" i="0" dirty="0">
                <a:solidFill>
                  <a:srgbClr val="374151"/>
                </a:solidFill>
                <a:effectLst/>
                <a:latin typeface="Söhne"/>
              </a:rPr>
              <a:t>specification</a:t>
            </a:r>
            <a:r>
              <a:rPr lang="zh-CN" altLang="en-US" b="0" i="0" dirty="0">
                <a:solidFill>
                  <a:srgbClr val="374151"/>
                </a:solidFill>
                <a:effectLst/>
                <a:latin typeface="Söhne"/>
              </a:rPr>
              <a:t> </a:t>
            </a:r>
            <a:r>
              <a:rPr lang="en-US" altLang="zh-CN" b="0" i="0" dirty="0">
                <a:solidFill>
                  <a:srgbClr val="374151"/>
                </a:solidFill>
                <a:effectLst/>
                <a:latin typeface="Söhne"/>
              </a:rPr>
              <a:t>generation.</a:t>
            </a:r>
            <a:r>
              <a:rPr lang="zh-CN" altLang="en-US" b="0" i="0" dirty="0">
                <a:solidFill>
                  <a:srgbClr val="374151"/>
                </a:solidFill>
                <a:effectLst/>
                <a:latin typeface="Söhne"/>
              </a:rPr>
              <a:t> </a:t>
            </a:r>
            <a:r>
              <a:rPr lang="en-AU" b="0" i="0" dirty="0">
                <a:solidFill>
                  <a:srgbClr val="374151"/>
                </a:solidFill>
                <a:effectLst/>
                <a:latin typeface="Söhne"/>
              </a:rPr>
              <a:t>These papers mainly employ dynamic and static analysis, but some of the work may involve a significant amount of manual effort, or ha</a:t>
            </a:r>
            <a:r>
              <a:rPr lang="en-US" altLang="zh-CN" b="0" i="0" dirty="0" err="1">
                <a:solidFill>
                  <a:srgbClr val="374151"/>
                </a:solidFill>
                <a:effectLst/>
                <a:latin typeface="Söhne"/>
              </a:rPr>
              <a:t>ve</a:t>
            </a:r>
            <a:r>
              <a:rPr lang="zh-CN" altLang="en-US" b="0" i="0" dirty="0">
                <a:solidFill>
                  <a:srgbClr val="374151"/>
                </a:solidFill>
                <a:effectLst/>
                <a:latin typeface="Söhne"/>
              </a:rPr>
              <a:t> </a:t>
            </a:r>
            <a:r>
              <a:rPr lang="en-US" altLang="zh-CN" b="0" i="0" dirty="0" err="1">
                <a:solidFill>
                  <a:srgbClr val="374151"/>
                </a:solidFill>
                <a:effectLst/>
                <a:latin typeface="Söhne"/>
              </a:rPr>
              <a:t>limitaions</a:t>
            </a:r>
            <a:r>
              <a:rPr lang="zh-CN" altLang="en-US" b="0" i="0" dirty="0">
                <a:solidFill>
                  <a:srgbClr val="374151"/>
                </a:solidFill>
                <a:effectLst/>
                <a:latin typeface="Söhne"/>
              </a:rPr>
              <a:t> </a:t>
            </a:r>
            <a:r>
              <a:rPr lang="en-US" altLang="zh-CN" b="0" i="0" dirty="0">
                <a:solidFill>
                  <a:srgbClr val="374151"/>
                </a:solidFill>
                <a:effectLst/>
                <a:latin typeface="Söhne"/>
              </a:rPr>
              <a:t>about</a:t>
            </a:r>
            <a:r>
              <a:rPr lang="zh-CN" altLang="en-US" b="0" i="0" dirty="0">
                <a:solidFill>
                  <a:srgbClr val="374151"/>
                </a:solidFill>
                <a:effectLst/>
                <a:latin typeface="Söhne"/>
              </a:rPr>
              <a:t> </a:t>
            </a:r>
            <a:r>
              <a:rPr lang="en-AU" b="0" i="0" dirty="0">
                <a:solidFill>
                  <a:srgbClr val="374151"/>
                </a:solidFill>
                <a:effectLst/>
                <a:latin typeface="Söhne"/>
              </a:rPr>
              <a:t>soundness and scalability.</a:t>
            </a:r>
            <a:br>
              <a:rPr lang="en-AU" dirty="0"/>
            </a:b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8</a:t>
            </a:fld>
            <a:endParaRPr lang="zh-CN" altLang="en-US"/>
          </a:p>
        </p:txBody>
      </p:sp>
    </p:spTree>
    <p:extLst>
      <p:ext uri="{BB962C8B-B14F-4D97-AF65-F5344CB8AC3E}">
        <p14:creationId xmlns:p14="http://schemas.microsoft.com/office/powerpoint/2010/main" val="941341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Next, we will </a:t>
            </a:r>
            <a:r>
              <a:rPr lang="en-US" altLang="zh-CN" dirty="0"/>
              <a:t>show</a:t>
            </a:r>
            <a:r>
              <a:rPr lang="zh-CN" altLang="en-US" dirty="0"/>
              <a:t> </a:t>
            </a:r>
            <a:r>
              <a:rPr lang="en-AU" dirty="0"/>
              <a:t>our two works regarding specification generation.</a:t>
            </a:r>
            <a:endParaRPr lang="en-US" dirty="0"/>
          </a:p>
        </p:txBody>
      </p:sp>
      <p:sp>
        <p:nvSpPr>
          <p:cNvPr id="4" name="Slide Number Placeholder 3"/>
          <p:cNvSpPr>
            <a:spLocks noGrp="1"/>
          </p:cNvSpPr>
          <p:nvPr>
            <p:ph type="sldNum" sz="quarter" idx="5"/>
          </p:nvPr>
        </p:nvSpPr>
        <p:spPr/>
        <p:txBody>
          <a:bodyPr/>
          <a:lstStyle/>
          <a:p>
            <a:fld id="{242E3C26-C9FA-4C5A-B7DA-41A22523D72B}" type="slidenum">
              <a:rPr lang="zh-CN" altLang="en-US" smtClean="0"/>
              <a:t>9</a:t>
            </a:fld>
            <a:endParaRPr lang="zh-CN" altLang="en-US"/>
          </a:p>
        </p:txBody>
      </p:sp>
    </p:spTree>
    <p:extLst>
      <p:ext uri="{BB962C8B-B14F-4D97-AF65-F5344CB8AC3E}">
        <p14:creationId xmlns:p14="http://schemas.microsoft.com/office/powerpoint/2010/main" val="351405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847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30429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5193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26227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2" name="矩形 21"/>
          <p:cNvSpPr/>
          <p:nvPr userDrawn="1"/>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4"/>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2756351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2170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7762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8379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487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4120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096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03933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0435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1929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208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067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666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64289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7429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66989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519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16913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2" name="矩形 21"/>
          <p:cNvSpPr/>
          <p:nvPr/>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4"/>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a:t>单击此处编辑母版文本样式</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a:t>单击此处编辑母版文本样式</a:t>
            </a:r>
          </a:p>
        </p:txBody>
      </p:sp>
      <p:sp>
        <p:nvSpPr>
          <p:cNvPr id="5" name="矩形 4"/>
          <p:cNvSpPr/>
          <p:nvPr userDrawn="1"/>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03076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46666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85402656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69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671890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2.jp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2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D62D347D-02C3-5327-A28C-4760B46D7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912" y="178904"/>
            <a:ext cx="1440622" cy="14406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09755DE-3634-5261-0C5D-0370C1154626}"/>
              </a:ext>
            </a:extLst>
          </p:cNvPr>
          <p:cNvSpPr txBox="1"/>
          <p:nvPr/>
        </p:nvSpPr>
        <p:spPr>
          <a:xfrm>
            <a:off x="3048828" y="3244334"/>
            <a:ext cx="6097656" cy="369332"/>
          </a:xfrm>
          <a:prstGeom prst="rect">
            <a:avLst/>
          </a:prstGeom>
          <a:noFill/>
        </p:spPr>
        <p:txBody>
          <a:bodyPr wrap="square">
            <a:spAutoFit/>
          </a:bodyPr>
          <a:lstStyle/>
          <a:p>
            <a:r>
              <a:rPr lang="en-AU" b="0" i="0" dirty="0">
                <a:solidFill>
                  <a:srgbClr val="000000"/>
                </a:solidFill>
                <a:effectLst/>
                <a:latin typeface="Times"/>
              </a:rPr>
              <a:t> </a:t>
            </a:r>
            <a:endParaRPr lang="en-US" dirty="0"/>
          </a:p>
        </p:txBody>
      </p:sp>
      <p:sp>
        <p:nvSpPr>
          <p:cNvPr id="5" name="TextBox 4">
            <a:extLst>
              <a:ext uri="{FF2B5EF4-FFF2-40B4-BE49-F238E27FC236}">
                <a16:creationId xmlns:a16="http://schemas.microsoft.com/office/drawing/2014/main" id="{4BC64CEB-452E-62AE-417A-B48333CE2493}"/>
              </a:ext>
            </a:extLst>
          </p:cNvPr>
          <p:cNvSpPr txBox="1"/>
          <p:nvPr/>
        </p:nvSpPr>
        <p:spPr>
          <a:xfrm>
            <a:off x="1217211" y="2644169"/>
            <a:ext cx="10429063" cy="1200329"/>
          </a:xfrm>
          <a:prstGeom prst="rect">
            <a:avLst/>
          </a:prstGeom>
          <a:noFill/>
        </p:spPr>
        <p:txBody>
          <a:bodyPr wrap="square">
            <a:spAutoFit/>
          </a:bodyPr>
          <a:lstStyle/>
          <a:p>
            <a:pPr algn="ctr"/>
            <a:r>
              <a:rPr lang="en-AU" sz="3600" b="0" i="0" dirty="0">
                <a:effectLst/>
                <a:highlight>
                  <a:srgbClr val="FFFFFF"/>
                </a:highlight>
                <a:latin typeface="Arial" panose="020B0604020202020204" pitchFamily="34" charset="0"/>
              </a:rPr>
              <a:t>Automated Points-to Specifications</a:t>
            </a:r>
            <a:r>
              <a:rPr lang="en-AU" sz="3600" dirty="0">
                <a:highlight>
                  <a:srgbClr val="FFFFFF"/>
                </a:highlight>
                <a:latin typeface="Arial" panose="020B0604020202020204" pitchFamily="34" charset="0"/>
              </a:rPr>
              <a:t> </a:t>
            </a:r>
            <a:r>
              <a:rPr lang="en-AU" sz="3600" b="0" i="0" dirty="0">
                <a:effectLst/>
                <a:highlight>
                  <a:srgbClr val="FFFFFF"/>
                </a:highlight>
                <a:latin typeface="Arial" panose="020B0604020202020204" pitchFamily="34" charset="0"/>
              </a:rPr>
              <a:t>Generation </a:t>
            </a:r>
          </a:p>
          <a:p>
            <a:pPr algn="ctr"/>
            <a:r>
              <a:rPr lang="en-AU" sz="3600" b="0" i="0" dirty="0">
                <a:effectLst/>
                <a:highlight>
                  <a:srgbClr val="FFFFFF"/>
                </a:highlight>
                <a:latin typeface="Arial" panose="020B0604020202020204" pitchFamily="34" charset="0"/>
              </a:rPr>
              <a:t>for Library APIs</a:t>
            </a:r>
            <a:endParaRPr lang="en-US" sz="3600" dirty="0"/>
          </a:p>
        </p:txBody>
      </p:sp>
      <p:cxnSp>
        <p:nvCxnSpPr>
          <p:cNvPr id="6" name="直接连接符 8">
            <a:extLst>
              <a:ext uri="{FF2B5EF4-FFF2-40B4-BE49-F238E27FC236}">
                <a16:creationId xmlns:a16="http://schemas.microsoft.com/office/drawing/2014/main" id="{BDDED320-029A-0403-B341-8BDD14D53233}"/>
              </a:ext>
            </a:extLst>
          </p:cNvPr>
          <p:cNvCxnSpPr>
            <a:cxnSpLocks/>
          </p:cNvCxnSpPr>
          <p:nvPr/>
        </p:nvCxnSpPr>
        <p:spPr>
          <a:xfrm>
            <a:off x="1755696" y="4152170"/>
            <a:ext cx="6819900" cy="0"/>
          </a:xfrm>
          <a:prstGeom prst="line">
            <a:avLst/>
          </a:prstGeom>
          <a:ln w="12700">
            <a:solidFill>
              <a:schemeClr val="tx1">
                <a:alpha val="72000"/>
              </a:schemeClr>
            </a:solidFill>
          </a:ln>
        </p:spPr>
        <p:style>
          <a:lnRef idx="1">
            <a:schemeClr val="accent1"/>
          </a:lnRef>
          <a:fillRef idx="0">
            <a:schemeClr val="accent1"/>
          </a:fillRef>
          <a:effectRef idx="0">
            <a:schemeClr val="accent1"/>
          </a:effectRef>
          <a:fontRef idx="minor">
            <a:schemeClr val="tx1"/>
          </a:fontRef>
        </p:style>
      </p:cxnSp>
      <p:sp>
        <p:nvSpPr>
          <p:cNvPr id="7" name="文本框 12">
            <a:extLst>
              <a:ext uri="{FF2B5EF4-FFF2-40B4-BE49-F238E27FC236}">
                <a16:creationId xmlns:a16="http://schemas.microsoft.com/office/drawing/2014/main" id="{CE665BF0-F708-B49D-1851-51C06D5CF62E}"/>
              </a:ext>
            </a:extLst>
          </p:cNvPr>
          <p:cNvSpPr txBox="1"/>
          <p:nvPr/>
        </p:nvSpPr>
        <p:spPr>
          <a:xfrm>
            <a:off x="1755696" y="4398423"/>
            <a:ext cx="5144342" cy="830997"/>
          </a:xfrm>
          <a:prstGeom prst="rect">
            <a:avLst/>
          </a:prstGeom>
          <a:noFill/>
        </p:spPr>
        <p:txBody>
          <a:bodyPr wrap="square" rtlCol="0">
            <a:spAutoFit/>
          </a:bodyPr>
          <a:lstStyle/>
          <a:p>
            <a:pPr algn="l" rtl="0" fontAlgn="base"/>
            <a:r>
              <a:rPr lang="en-US" altLang="zh-CN" sz="2400" b="0" i="0" u="none" strike="noStrike" dirty="0">
                <a:effectLst/>
                <a:latin typeface="Calibri" panose="020F0502020204030204" pitchFamily="34" charset="0"/>
              </a:rPr>
              <a:t>Presenter</a:t>
            </a:r>
            <a:r>
              <a:rPr lang="zh-CN" altLang="en-US" sz="2400" b="0" i="0" u="none" strike="noStrike" dirty="0">
                <a:effectLst/>
                <a:latin typeface="Calibri" panose="020F0502020204030204" pitchFamily="34" charset="0"/>
              </a:rPr>
              <a:t> </a:t>
            </a:r>
            <a:r>
              <a:rPr lang="en-US" altLang="zh-CN" sz="2400" b="0" i="0" u="none" strike="noStrike" dirty="0">
                <a:effectLst/>
                <a:latin typeface="Calibri" panose="020F0502020204030204" pitchFamily="34" charset="0"/>
              </a:rPr>
              <a:t>:</a:t>
            </a:r>
            <a:r>
              <a:rPr lang="en-US" sz="2400" b="0" i="0" u="none" strike="noStrike" dirty="0">
                <a:effectLst/>
                <a:latin typeface="Calibri" panose="020F0502020204030204" pitchFamily="34" charset="0"/>
              </a:rPr>
              <a:t> </a:t>
            </a:r>
            <a:r>
              <a:rPr lang="en-US" altLang="zh-CN" sz="2400" b="0" i="0" u="none" strike="noStrike" dirty="0" err="1">
                <a:effectLst/>
                <a:latin typeface="Calibri" panose="020F0502020204030204" pitchFamily="34" charset="0"/>
              </a:rPr>
              <a:t>Shuangxiang</a:t>
            </a:r>
            <a:r>
              <a:rPr lang="zh-CN" altLang="en-US" sz="2400" b="0" i="0" u="none" strike="noStrike" dirty="0">
                <a:effectLst/>
                <a:latin typeface="Calibri" panose="020F0502020204030204" pitchFamily="34" charset="0"/>
              </a:rPr>
              <a:t> </a:t>
            </a:r>
            <a:r>
              <a:rPr lang="en-US" altLang="zh-CN" sz="2400" b="0" i="0" u="none" strike="noStrike" dirty="0">
                <a:effectLst/>
                <a:latin typeface="Calibri" panose="020F0502020204030204" pitchFamily="34" charset="0"/>
              </a:rPr>
              <a:t>Kan</a:t>
            </a:r>
          </a:p>
          <a:p>
            <a:pPr algn="l" rtl="0" fontAlgn="base"/>
            <a:r>
              <a:rPr lang="en-US" sz="2400" b="0" i="0" u="none" strike="noStrike" dirty="0">
                <a:effectLst/>
                <a:latin typeface="Calibri" panose="020F0502020204030204" pitchFamily="34" charset="0"/>
              </a:rPr>
              <a:t>Supervisor:</a:t>
            </a:r>
            <a:r>
              <a:rPr lang="zh-CN" sz="2400" b="0" i="0" u="none" strike="noStrike" dirty="0">
                <a:effectLst/>
                <a:latin typeface="Segoe UI" panose="020B0502040204020203" pitchFamily="34" charset="0"/>
                <a:ea typeface="Calibri" panose="020F0502020204030204" pitchFamily="34" charset="0"/>
              </a:rPr>
              <a:t> </a:t>
            </a:r>
            <a:r>
              <a:rPr lang="en-US" sz="2400" b="0" i="0" u="none" strike="noStrike" dirty="0" err="1">
                <a:effectLst/>
                <a:latin typeface="Calibri" panose="020F0502020204030204" pitchFamily="34" charset="0"/>
              </a:rPr>
              <a:t>Yulei</a:t>
            </a:r>
            <a:r>
              <a:rPr lang="zh-CN" sz="2400" b="0" i="0" u="none" strike="noStrike" dirty="0">
                <a:effectLst/>
                <a:latin typeface="Segoe UI" panose="020B0502040204020203" pitchFamily="34" charset="0"/>
                <a:ea typeface="Calibri" panose="020F0502020204030204" pitchFamily="34" charset="0"/>
              </a:rPr>
              <a:t> </a:t>
            </a:r>
            <a:r>
              <a:rPr lang="en-US" sz="2400" b="0" i="0" u="none" strike="noStrike" dirty="0">
                <a:effectLst/>
                <a:latin typeface="Calibri" panose="020F0502020204030204" pitchFamily="34" charset="0"/>
              </a:rPr>
              <a:t>Sui</a:t>
            </a:r>
            <a:r>
              <a:rPr lang="en-US" sz="2400" b="0" i="0" dirty="0">
                <a:effectLst/>
                <a:latin typeface="Calibri" panose="020F0502020204030204" pitchFamily="34" charset="0"/>
              </a:rPr>
              <a:t>​​</a:t>
            </a:r>
            <a:endParaRPr lang="en-US" sz="2400" b="0" i="0" dirty="0">
              <a:effectLst/>
              <a:latin typeface="Segoe UI" panose="020B0502040204020203" pitchFamily="34" charset="0"/>
            </a:endParaRPr>
          </a:p>
        </p:txBody>
      </p:sp>
      <p:sp>
        <p:nvSpPr>
          <p:cNvPr id="4" name="TextBox 3">
            <a:extLst>
              <a:ext uri="{FF2B5EF4-FFF2-40B4-BE49-F238E27FC236}">
                <a16:creationId xmlns:a16="http://schemas.microsoft.com/office/drawing/2014/main" id="{F2F52540-E22F-24E9-6518-4597547CBB88}"/>
              </a:ext>
            </a:extLst>
          </p:cNvPr>
          <p:cNvSpPr txBox="1"/>
          <p:nvPr/>
        </p:nvSpPr>
        <p:spPr>
          <a:xfrm>
            <a:off x="11514667" y="6544733"/>
            <a:ext cx="263214" cy="276999"/>
          </a:xfrm>
          <a:prstGeom prst="rect">
            <a:avLst/>
          </a:prstGeom>
          <a:noFill/>
        </p:spPr>
        <p:txBody>
          <a:bodyPr wrap="none" rtlCol="0">
            <a:spAutoFit/>
          </a:bodyPr>
          <a:lstStyle/>
          <a:p>
            <a:r>
              <a:rPr lang="en-US" altLang="zh-CN" sz="1200" dirty="0"/>
              <a:t>1</a:t>
            </a:r>
            <a:endParaRPr lang="en-US" sz="1200" dirty="0"/>
          </a:p>
        </p:txBody>
      </p:sp>
    </p:spTree>
    <p:extLst>
      <p:ext uri="{BB962C8B-B14F-4D97-AF65-F5344CB8AC3E}">
        <p14:creationId xmlns:p14="http://schemas.microsoft.com/office/powerpoint/2010/main" val="66223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3A2C5D-4307-45D4-5B32-564545811187}"/>
              </a:ext>
            </a:extLst>
          </p:cNvPr>
          <p:cNvPicPr>
            <a:picLocks noChangeAspect="1"/>
          </p:cNvPicPr>
          <p:nvPr/>
        </p:nvPicPr>
        <p:blipFill>
          <a:blip r:embed="rId3"/>
          <a:stretch>
            <a:fillRect/>
          </a:stretch>
        </p:blipFill>
        <p:spPr>
          <a:xfrm>
            <a:off x="618115" y="3054352"/>
            <a:ext cx="1739900" cy="1155700"/>
          </a:xfrm>
          <a:prstGeom prst="rect">
            <a:avLst/>
          </a:prstGeom>
        </p:spPr>
      </p:pic>
      <p:sp>
        <p:nvSpPr>
          <p:cNvPr id="8" name="Cloud Callout 7">
            <a:extLst>
              <a:ext uri="{FF2B5EF4-FFF2-40B4-BE49-F238E27FC236}">
                <a16:creationId xmlns:a16="http://schemas.microsoft.com/office/drawing/2014/main" id="{CE1B113E-54E0-A01E-9357-53FFECB77A6B}"/>
              </a:ext>
            </a:extLst>
          </p:cNvPr>
          <p:cNvSpPr/>
          <p:nvPr/>
        </p:nvSpPr>
        <p:spPr>
          <a:xfrm>
            <a:off x="215999" y="1210734"/>
            <a:ext cx="6557334" cy="1549400"/>
          </a:xfrm>
          <a:prstGeom prst="cloud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i="1" dirty="0">
              <a:solidFill>
                <a:schemeClr val="tx1"/>
              </a:solidFill>
            </a:endParaRPr>
          </a:p>
          <a:p>
            <a:r>
              <a:rPr lang="en-US" sz="1600" i="1" dirty="0">
                <a:solidFill>
                  <a:schemeClr val="tx1"/>
                </a:solidFill>
              </a:rPr>
              <a:t>How to combine the advantages of static</a:t>
            </a:r>
            <a:r>
              <a:rPr lang="zh-CN" altLang="en-US" sz="1600" i="1" dirty="0">
                <a:solidFill>
                  <a:schemeClr val="tx1"/>
                </a:solidFill>
              </a:rPr>
              <a:t> </a:t>
            </a:r>
            <a:r>
              <a:rPr lang="en-US" sz="1600" i="1" dirty="0">
                <a:solidFill>
                  <a:schemeClr val="tx1"/>
                </a:solidFill>
              </a:rPr>
              <a:t>analysis and dynamic analysis? That is, static analysis can examine all cases, while dynamic analysis is not</a:t>
            </a:r>
            <a:r>
              <a:rPr lang="zh-CN" altLang="en-US" sz="1600" i="1" dirty="0">
                <a:solidFill>
                  <a:schemeClr val="tx1"/>
                </a:solidFill>
              </a:rPr>
              <a:t> </a:t>
            </a:r>
            <a:r>
              <a:rPr lang="en-US" sz="1600" i="1" dirty="0">
                <a:solidFill>
                  <a:schemeClr val="tx1"/>
                </a:solidFill>
              </a:rPr>
              <a:t>limited by runtime conditions.</a:t>
            </a:r>
          </a:p>
          <a:p>
            <a:pPr algn="ctr"/>
            <a:endParaRPr lang="en-US" sz="1600" i="1" dirty="0">
              <a:solidFill>
                <a:schemeClr val="tx1"/>
              </a:solidFill>
            </a:endParaRPr>
          </a:p>
        </p:txBody>
      </p:sp>
      <p:pic>
        <p:nvPicPr>
          <p:cNvPr id="14" name="Picture 13" descr="A computer screen with text and arrows&#10;&#10;Description automatically generated with medium confidence">
            <a:extLst>
              <a:ext uri="{FF2B5EF4-FFF2-40B4-BE49-F238E27FC236}">
                <a16:creationId xmlns:a16="http://schemas.microsoft.com/office/drawing/2014/main" id="{18FA6832-A767-18F5-5612-186C6DA66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324" y="3420534"/>
            <a:ext cx="5648476" cy="2965450"/>
          </a:xfrm>
          <a:prstGeom prst="rect">
            <a:avLst/>
          </a:prstGeom>
        </p:spPr>
      </p:pic>
      <p:sp>
        <p:nvSpPr>
          <p:cNvPr id="15" name="TextBox 14">
            <a:extLst>
              <a:ext uri="{FF2B5EF4-FFF2-40B4-BE49-F238E27FC236}">
                <a16:creationId xmlns:a16="http://schemas.microsoft.com/office/drawing/2014/main" id="{B606F487-7DD2-DE1A-D196-71803FB6DB4C}"/>
              </a:ext>
            </a:extLst>
          </p:cNvPr>
          <p:cNvSpPr txBox="1"/>
          <p:nvPr/>
        </p:nvSpPr>
        <p:spPr>
          <a:xfrm>
            <a:off x="86139" y="5034391"/>
            <a:ext cx="5528052" cy="861774"/>
          </a:xfrm>
          <a:prstGeom prst="rect">
            <a:avLst/>
          </a:prstGeom>
          <a:noFill/>
        </p:spPr>
        <p:txBody>
          <a:bodyPr wrap="none" rtlCol="0">
            <a:spAutoFit/>
          </a:bodyPr>
          <a:lstStyle/>
          <a:p>
            <a:r>
              <a:rPr lang="en-US" altLang="zh-CN" b="1" i="1" dirty="0">
                <a:solidFill>
                  <a:srgbClr val="0D0D0D"/>
                </a:solidFill>
                <a:effectLst/>
                <a:highlight>
                  <a:srgbClr val="FFFFFF"/>
                </a:highlight>
                <a:latin typeface="Söhne"/>
              </a:rPr>
              <a:t>G</a:t>
            </a:r>
            <a:r>
              <a:rPr lang="en-AU" b="1" i="1" dirty="0" err="1">
                <a:solidFill>
                  <a:srgbClr val="0D0D0D"/>
                </a:solidFill>
                <a:effectLst/>
                <a:highlight>
                  <a:srgbClr val="FFFFFF"/>
                </a:highlight>
                <a:latin typeface="Söhne"/>
              </a:rPr>
              <a:t>rey</a:t>
            </a:r>
            <a:r>
              <a:rPr lang="en-AU" b="1" i="1" dirty="0">
                <a:solidFill>
                  <a:srgbClr val="0D0D0D"/>
                </a:solidFill>
                <a:effectLst/>
                <a:highlight>
                  <a:srgbClr val="FFFFFF"/>
                </a:highlight>
                <a:latin typeface="Söhne"/>
              </a:rPr>
              <a:t>-box Fuzzing</a:t>
            </a:r>
            <a:r>
              <a:rPr lang="en-AU" b="0" i="0" dirty="0">
                <a:solidFill>
                  <a:srgbClr val="0D0D0D"/>
                </a:solidFill>
                <a:effectLst/>
                <a:highlight>
                  <a:srgbClr val="FFFFFF"/>
                </a:highlight>
                <a:latin typeface="Söhne"/>
              </a:rPr>
              <a:t> </a:t>
            </a:r>
            <a:r>
              <a:rPr lang="en-AU" sz="1600" b="0" i="0" dirty="0">
                <a:solidFill>
                  <a:srgbClr val="0D0D0D"/>
                </a:solidFill>
                <a:effectLst/>
                <a:highlight>
                  <a:srgbClr val="FFFFFF"/>
                </a:highlight>
                <a:latin typeface="Söhne"/>
              </a:rPr>
              <a:t>is a dynamic testing technique that involves</a:t>
            </a:r>
            <a:r>
              <a:rPr lang="zh-CN" altLang="en-US" sz="1600" b="0" i="0" dirty="0">
                <a:solidFill>
                  <a:srgbClr val="0D0D0D"/>
                </a:solidFill>
                <a:effectLst/>
                <a:highlight>
                  <a:srgbClr val="FFFFFF"/>
                </a:highlight>
                <a:latin typeface="Söhne"/>
              </a:rPr>
              <a:t> </a:t>
            </a:r>
            <a:endParaRPr lang="en-AU" altLang="zh-CN" sz="1600" b="0" i="0" dirty="0">
              <a:solidFill>
                <a:srgbClr val="0D0D0D"/>
              </a:solidFill>
              <a:effectLst/>
              <a:highlight>
                <a:srgbClr val="FFFFFF"/>
              </a:highlight>
              <a:latin typeface="Söhne"/>
            </a:endParaRPr>
          </a:p>
          <a:p>
            <a:r>
              <a:rPr lang="en-US" altLang="zh-CN" sz="1600" dirty="0">
                <a:solidFill>
                  <a:srgbClr val="0D0D0D"/>
                </a:solidFill>
                <a:highlight>
                  <a:srgbClr val="FFFFFF"/>
                </a:highlight>
                <a:latin typeface="Söhne"/>
              </a:rPr>
              <a:t>g</a:t>
            </a:r>
            <a:r>
              <a:rPr lang="en-US" altLang="zh-CN" sz="1600" b="0" i="0" dirty="0">
                <a:solidFill>
                  <a:srgbClr val="0D0D0D"/>
                </a:solidFill>
                <a:effectLst/>
                <a:highlight>
                  <a:srgbClr val="FFFFFF"/>
                </a:highlight>
                <a:latin typeface="Söhne"/>
              </a:rPr>
              <a:t>enerating</a:t>
            </a:r>
            <a:r>
              <a:rPr lang="zh-CN" altLang="en-US" sz="1600" b="0" i="0" dirty="0">
                <a:solidFill>
                  <a:srgbClr val="0D0D0D"/>
                </a:solidFill>
                <a:effectLst/>
                <a:highlight>
                  <a:srgbClr val="FFFFFF"/>
                </a:highlight>
                <a:latin typeface="Söhne"/>
              </a:rPr>
              <a:t> </a:t>
            </a:r>
            <a:r>
              <a:rPr lang="en-AU" sz="1600" b="0" i="0" dirty="0">
                <a:solidFill>
                  <a:srgbClr val="0D0D0D"/>
                </a:solidFill>
                <a:effectLst/>
                <a:highlight>
                  <a:srgbClr val="FFFFFF"/>
                </a:highlight>
                <a:latin typeface="Söhne"/>
              </a:rPr>
              <a:t>random data into a program to explore all possible </a:t>
            </a:r>
          </a:p>
          <a:p>
            <a:r>
              <a:rPr lang="en-US" altLang="zh-CN" sz="1600" b="0" i="0" dirty="0">
                <a:solidFill>
                  <a:srgbClr val="0D0D0D"/>
                </a:solidFill>
                <a:effectLst/>
                <a:highlight>
                  <a:srgbClr val="FFFFFF"/>
                </a:highlight>
                <a:latin typeface="Söhne"/>
              </a:rPr>
              <a:t>paths</a:t>
            </a:r>
            <a:r>
              <a:rPr lang="zh-CN" altLang="en-US" sz="1600" b="0" i="0" dirty="0">
                <a:solidFill>
                  <a:srgbClr val="0D0D0D"/>
                </a:solidFill>
                <a:effectLst/>
                <a:highlight>
                  <a:srgbClr val="FFFFFF"/>
                </a:highlight>
                <a:latin typeface="Söhne"/>
              </a:rPr>
              <a:t> </a:t>
            </a:r>
            <a:r>
              <a:rPr lang="en-AU" sz="1600" b="0" i="0" dirty="0">
                <a:solidFill>
                  <a:srgbClr val="0D0D0D"/>
                </a:solidFill>
                <a:effectLst/>
                <a:highlight>
                  <a:srgbClr val="FFFFFF"/>
                </a:highlight>
                <a:latin typeface="Söhne"/>
              </a:rPr>
              <a:t>and find vulnerabilities and bugs.</a:t>
            </a:r>
            <a:endParaRPr lang="en-US" sz="1600" dirty="0"/>
          </a:p>
        </p:txBody>
      </p:sp>
      <p:sp>
        <p:nvSpPr>
          <p:cNvPr id="16" name="TextBox 15">
            <a:extLst>
              <a:ext uri="{FF2B5EF4-FFF2-40B4-BE49-F238E27FC236}">
                <a16:creationId xmlns:a16="http://schemas.microsoft.com/office/drawing/2014/main" id="{BCC99CB8-F5E7-316D-4E63-CA5C65E67EF8}"/>
              </a:ext>
            </a:extLst>
          </p:cNvPr>
          <p:cNvSpPr txBox="1"/>
          <p:nvPr/>
        </p:nvSpPr>
        <p:spPr>
          <a:xfrm>
            <a:off x="11514667" y="6544733"/>
            <a:ext cx="341760" cy="276999"/>
          </a:xfrm>
          <a:prstGeom prst="rect">
            <a:avLst/>
          </a:prstGeom>
          <a:noFill/>
        </p:spPr>
        <p:txBody>
          <a:bodyPr wrap="none" rtlCol="0">
            <a:spAutoFit/>
          </a:bodyPr>
          <a:lstStyle/>
          <a:p>
            <a:r>
              <a:rPr lang="en-US" altLang="zh-CN" sz="1200" dirty="0"/>
              <a:t>10</a:t>
            </a:r>
            <a:endParaRPr lang="en-US" sz="1200" dirty="0"/>
          </a:p>
        </p:txBody>
      </p:sp>
      <p:sp>
        <p:nvSpPr>
          <p:cNvPr id="19" name="文本占位符 1">
            <a:extLst>
              <a:ext uri="{FF2B5EF4-FFF2-40B4-BE49-F238E27FC236}">
                <a16:creationId xmlns:a16="http://schemas.microsoft.com/office/drawing/2014/main" id="{92629427-B71B-86F1-1FC8-FDF12B6F97E4}"/>
              </a:ext>
            </a:extLst>
          </p:cNvPr>
          <p:cNvSpPr>
            <a:spLocks noGrp="1"/>
          </p:cNvSpPr>
          <p:nvPr>
            <p:ph type="body" sz="quarter" idx="10"/>
          </p:nvPr>
        </p:nvSpPr>
        <p:spPr>
          <a:xfrm>
            <a:off x="215999" y="506172"/>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Tree>
    <p:extLst>
      <p:ext uri="{BB962C8B-B14F-4D97-AF65-F5344CB8AC3E}">
        <p14:creationId xmlns:p14="http://schemas.microsoft.com/office/powerpoint/2010/main" val="347711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58DE17-CFA7-73A7-B23E-7CA5055BC764}"/>
              </a:ext>
            </a:extLst>
          </p:cNvPr>
          <p:cNvSpPr txBox="1"/>
          <p:nvPr/>
        </p:nvSpPr>
        <p:spPr>
          <a:xfrm>
            <a:off x="601134" y="1934651"/>
            <a:ext cx="10111358" cy="4093428"/>
          </a:xfrm>
          <a:prstGeom prst="rect">
            <a:avLst/>
          </a:prstGeom>
          <a:noFill/>
        </p:spPr>
        <p:txBody>
          <a:bodyPr wrap="none" rtlCol="0">
            <a:spAutoFit/>
          </a:bodyPr>
          <a:lstStyle/>
          <a:p>
            <a:endParaRPr lang="en-AU" sz="1600" b="0" dirty="0">
              <a:effectLst/>
              <a:latin typeface="NimbusRomNo9L"/>
            </a:endParaRPr>
          </a:p>
          <a:p>
            <a:r>
              <a:rPr lang="en-AU" b="1" i="1" dirty="0">
                <a:solidFill>
                  <a:srgbClr val="FF0000"/>
                </a:solidFill>
                <a:latin typeface="NimbusRomNo9L"/>
              </a:rPr>
              <a:t>Challenge </a:t>
            </a:r>
            <a:r>
              <a:rPr lang="en-US" altLang="zh-CN" b="1" i="1" dirty="0">
                <a:solidFill>
                  <a:srgbClr val="FF0000"/>
                </a:solidFill>
                <a:latin typeface="NimbusRomNo9L"/>
              </a:rPr>
              <a:t>1</a:t>
            </a:r>
            <a:endParaRPr lang="en-AU" b="1" i="1" dirty="0">
              <a:latin typeface="NimbusRomNo9L"/>
            </a:endParaRPr>
          </a:p>
          <a:p>
            <a:r>
              <a:rPr lang="zh-CN" altLang="en-US" sz="1600" b="1" i="1" dirty="0">
                <a:effectLst/>
                <a:latin typeface="NimbusRomNo9L"/>
              </a:rPr>
              <a:t>      </a:t>
            </a:r>
            <a:r>
              <a:rPr lang="en-US" altLang="zh-CN" sz="1600" dirty="0">
                <a:effectLst/>
                <a:latin typeface="NimbusRomNo9L"/>
              </a:rPr>
              <a:t>E</a:t>
            </a:r>
            <a:r>
              <a:rPr lang="en-AU" sz="1600" dirty="0" err="1">
                <a:effectLst/>
                <a:latin typeface="NimbusRomNo9L"/>
              </a:rPr>
              <a:t>xisting</a:t>
            </a:r>
            <a:r>
              <a:rPr lang="zh-CN" altLang="en-US" sz="1600" dirty="0">
                <a:effectLst/>
                <a:latin typeface="NimbusRomNo9L"/>
              </a:rPr>
              <a:t> </a:t>
            </a:r>
            <a:r>
              <a:rPr lang="en-US" altLang="zh-CN" sz="1600" dirty="0">
                <a:effectLst/>
                <a:latin typeface="NimbusRomNo9L"/>
              </a:rPr>
              <a:t>grey-box</a:t>
            </a:r>
            <a:r>
              <a:rPr lang="en-AU" sz="1600" dirty="0">
                <a:effectLst/>
                <a:latin typeface="NimbusRomNo9L"/>
              </a:rPr>
              <a:t> fuzzing primarily detect </a:t>
            </a:r>
            <a:r>
              <a:rPr lang="en-AU" sz="1600" b="1" i="1" dirty="0">
                <a:effectLst/>
                <a:latin typeface="NimbusRomNo9L"/>
              </a:rPr>
              <a:t>program crashes</a:t>
            </a:r>
            <a:r>
              <a:rPr lang="en-AU" sz="1600" dirty="0">
                <a:effectLst/>
                <a:latin typeface="NimbusRomNo9L"/>
              </a:rPr>
              <a:t> and fall short in </a:t>
            </a:r>
            <a:r>
              <a:rPr lang="en-US" altLang="zh-CN" sz="1600" dirty="0">
                <a:effectLst/>
                <a:latin typeface="NimbusRomNo9L"/>
              </a:rPr>
              <a:t>capturing</a:t>
            </a:r>
            <a:r>
              <a:rPr lang="zh-CN" altLang="en-US" sz="1600" dirty="0">
                <a:effectLst/>
                <a:latin typeface="NimbusRomNo9L"/>
              </a:rPr>
              <a:t> </a:t>
            </a:r>
            <a:r>
              <a:rPr lang="en-AU" sz="1600" dirty="0">
                <a:effectLst/>
                <a:latin typeface="NimbusRomNo9L"/>
              </a:rPr>
              <a:t>the </a:t>
            </a:r>
            <a:r>
              <a:rPr lang="en-AU" sz="1600" b="1" i="1" dirty="0">
                <a:effectLst/>
                <a:latin typeface="NimbusRomNo9L"/>
              </a:rPr>
              <a:t>parameter-ret </a:t>
            </a:r>
          </a:p>
          <a:p>
            <a:r>
              <a:rPr lang="zh-CN" altLang="en-US" sz="1600" b="1" i="1" dirty="0">
                <a:latin typeface="NimbusRomNo9L"/>
              </a:rPr>
              <a:t>      </a:t>
            </a:r>
            <a:r>
              <a:rPr lang="en-AU" sz="1600" b="1" i="1" dirty="0">
                <a:effectLst/>
                <a:latin typeface="NimbusRomNo9L"/>
              </a:rPr>
              <a:t>relationships</a:t>
            </a:r>
            <a:r>
              <a:rPr lang="zh-CN" altLang="en-US" sz="1600" b="1" i="1" dirty="0">
                <a:effectLst/>
                <a:latin typeface="NimbusRomNo9L"/>
              </a:rPr>
              <a:t> </a:t>
            </a:r>
            <a:r>
              <a:rPr lang="en-AU" sz="1600" dirty="0">
                <a:effectLst/>
                <a:latin typeface="NimbusRomNo9L"/>
              </a:rPr>
              <a:t>from the execution results. </a:t>
            </a:r>
          </a:p>
          <a:p>
            <a:endParaRPr lang="en-AU" sz="1600" dirty="0">
              <a:latin typeface="NimbusRomNo9L"/>
            </a:endParaRPr>
          </a:p>
          <a:p>
            <a:r>
              <a:rPr lang="zh-CN" altLang="en-US" sz="1600" i="1" dirty="0"/>
              <a:t>      </a:t>
            </a:r>
            <a:r>
              <a:rPr lang="en-US" altLang="zh-CN" sz="1600" i="1" dirty="0"/>
              <a:t>To</a:t>
            </a:r>
            <a:r>
              <a:rPr lang="zh-CN" altLang="en-US" sz="1600" i="1" dirty="0"/>
              <a:t> </a:t>
            </a:r>
            <a:r>
              <a:rPr lang="en-US" altLang="zh-CN" sz="1600" i="1" dirty="0"/>
              <a:t>address</a:t>
            </a:r>
            <a:r>
              <a:rPr lang="zh-CN" altLang="en-US" sz="1600" i="1" dirty="0"/>
              <a:t> </a:t>
            </a:r>
            <a:r>
              <a:rPr lang="en-US" altLang="zh-CN" sz="1600" b="1" i="1" dirty="0"/>
              <a:t>Challenge</a:t>
            </a:r>
            <a:r>
              <a:rPr lang="zh-CN" altLang="en-US" sz="1600" b="1" i="1" dirty="0"/>
              <a:t> </a:t>
            </a:r>
            <a:r>
              <a:rPr lang="en-US" altLang="zh-CN" sz="1600" b="1" i="1" dirty="0"/>
              <a:t>1</a:t>
            </a:r>
            <a:r>
              <a:rPr lang="en-US" altLang="zh-CN" sz="1600" i="1" dirty="0"/>
              <a:t>,</a:t>
            </a:r>
            <a:r>
              <a:rPr lang="zh-CN" altLang="en-US" sz="1600" i="1" dirty="0"/>
              <a:t> </a:t>
            </a:r>
            <a:r>
              <a:rPr lang="en-US" altLang="zh-CN" sz="1600" i="1" dirty="0"/>
              <a:t>we</a:t>
            </a:r>
            <a:r>
              <a:rPr lang="zh-CN" altLang="en-US" sz="1600" i="1" dirty="0"/>
              <a:t> </a:t>
            </a:r>
            <a:r>
              <a:rPr lang="en-US" altLang="zh-CN" sz="1600" i="1" dirty="0"/>
              <a:t>propose</a:t>
            </a:r>
            <a:r>
              <a:rPr lang="zh-CN" altLang="en-US" sz="1600" i="1" dirty="0"/>
              <a:t> </a:t>
            </a:r>
            <a:r>
              <a:rPr lang="en-US" altLang="zh-CN" sz="1600" i="1" dirty="0"/>
              <a:t>a</a:t>
            </a:r>
            <a:r>
              <a:rPr lang="zh-CN" altLang="en-US" sz="1600" i="1" dirty="0"/>
              <a:t> </a:t>
            </a:r>
            <a:r>
              <a:rPr lang="en-US" altLang="zh-CN" sz="1600" i="1" dirty="0"/>
              <a:t>lightweight</a:t>
            </a:r>
            <a:r>
              <a:rPr lang="zh-CN" altLang="en-US" sz="1600" i="1" dirty="0"/>
              <a:t> </a:t>
            </a:r>
            <a:r>
              <a:rPr lang="en-AU" sz="1600" b="1" i="1" dirty="0">
                <a:effectLst/>
                <a:latin typeface="NimbusRomNo9L"/>
              </a:rPr>
              <a:t>Specification check code </a:t>
            </a:r>
            <a:r>
              <a:rPr lang="en-US" altLang="zh-CN" sz="1600" b="1" i="1" dirty="0"/>
              <a:t>algorithm</a:t>
            </a:r>
            <a:r>
              <a:rPr lang="zh-CN" altLang="en-US" sz="1600" i="1" dirty="0"/>
              <a:t> </a:t>
            </a:r>
            <a:r>
              <a:rPr lang="en-US" altLang="zh-CN" sz="1600" i="1" dirty="0"/>
              <a:t>to</a:t>
            </a:r>
            <a:r>
              <a:rPr lang="zh-CN" altLang="en-US" sz="1600" i="1" dirty="0"/>
              <a:t> </a:t>
            </a:r>
            <a:r>
              <a:rPr lang="en-US" altLang="zh-CN" sz="1600" i="1" dirty="0"/>
              <a:t>capture</a:t>
            </a:r>
            <a:r>
              <a:rPr lang="zh-CN" altLang="en-US" sz="1600" i="1" dirty="0"/>
              <a:t> </a:t>
            </a:r>
            <a:r>
              <a:rPr lang="en-US" altLang="zh-CN" sz="1600" i="1" dirty="0"/>
              <a:t>the</a:t>
            </a:r>
            <a:r>
              <a:rPr lang="zh-CN" altLang="en-US" sz="1600" i="1" dirty="0"/>
              <a:t> </a:t>
            </a:r>
            <a:r>
              <a:rPr lang="en-US" altLang="zh-CN" sz="1600" i="1" dirty="0"/>
              <a:t>relationships</a:t>
            </a:r>
            <a:r>
              <a:rPr lang="zh-CN" altLang="en-US" sz="1600" i="1" dirty="0"/>
              <a:t> </a:t>
            </a:r>
            <a:endParaRPr lang="en-AU" altLang="zh-CN" sz="1600" i="1" dirty="0"/>
          </a:p>
          <a:p>
            <a:r>
              <a:rPr lang="zh-CN" altLang="en-US" sz="1600" i="1" dirty="0"/>
              <a:t>      </a:t>
            </a:r>
            <a:r>
              <a:rPr lang="en-US" altLang="zh-CN" sz="1600" i="1" dirty="0"/>
              <a:t>between</a:t>
            </a:r>
            <a:r>
              <a:rPr lang="zh-CN" altLang="en-US" sz="1600" i="1" dirty="0"/>
              <a:t> </a:t>
            </a:r>
            <a:r>
              <a:rPr lang="en-US" altLang="zh-CN" sz="1600" i="1" dirty="0"/>
              <a:t>parameters</a:t>
            </a:r>
            <a:r>
              <a:rPr lang="zh-CN" altLang="en-US" sz="1600" i="1" dirty="0"/>
              <a:t> </a:t>
            </a:r>
            <a:r>
              <a:rPr lang="en-US" altLang="zh-CN" sz="1600" i="1" dirty="0"/>
              <a:t>and</a:t>
            </a:r>
            <a:r>
              <a:rPr lang="zh-CN" altLang="en-US" sz="1600" i="1" dirty="0"/>
              <a:t> </a:t>
            </a:r>
            <a:r>
              <a:rPr lang="en-US" altLang="zh-CN" sz="1600" i="1" dirty="0"/>
              <a:t>return</a:t>
            </a:r>
            <a:r>
              <a:rPr lang="zh-CN" altLang="en-US" sz="1600" i="1" dirty="0"/>
              <a:t> </a:t>
            </a:r>
            <a:r>
              <a:rPr lang="en-US" altLang="zh-CN" sz="1600" i="1" dirty="0"/>
              <a:t>value</a:t>
            </a:r>
            <a:r>
              <a:rPr lang="zh-CN" altLang="en-US" sz="1600" i="1" dirty="0"/>
              <a:t> </a:t>
            </a:r>
            <a:r>
              <a:rPr lang="en-US" altLang="zh-CN" sz="1600" i="1" dirty="0"/>
              <a:t>in</a:t>
            </a:r>
            <a:r>
              <a:rPr lang="zh-CN" altLang="en-US" sz="1600" i="1" dirty="0"/>
              <a:t> </a:t>
            </a:r>
            <a:r>
              <a:rPr lang="en-US" altLang="zh-CN" sz="1600" i="1" dirty="0"/>
              <a:t>library</a:t>
            </a:r>
            <a:r>
              <a:rPr lang="zh-CN" altLang="en-US" sz="1600" i="1" dirty="0"/>
              <a:t> </a:t>
            </a:r>
            <a:r>
              <a:rPr lang="en-US" altLang="zh-CN" sz="1600" i="1" dirty="0"/>
              <a:t>API.</a:t>
            </a:r>
            <a:endParaRPr lang="en-US" sz="1600" i="1" dirty="0"/>
          </a:p>
          <a:p>
            <a:endParaRPr lang="en-AU" sz="1600" dirty="0">
              <a:effectLst/>
              <a:latin typeface="NimbusRomNo9L"/>
            </a:endParaRPr>
          </a:p>
          <a:p>
            <a:endParaRPr lang="en-AU" sz="1600" dirty="0">
              <a:latin typeface="NimbusRomNo9L"/>
            </a:endParaRPr>
          </a:p>
          <a:p>
            <a:r>
              <a:rPr lang="en-AU" b="1" i="1" dirty="0">
                <a:solidFill>
                  <a:srgbClr val="FF0000"/>
                </a:solidFill>
                <a:effectLst/>
                <a:latin typeface="NimbusRomNo9L"/>
              </a:rPr>
              <a:t>Challenge </a:t>
            </a:r>
            <a:r>
              <a:rPr lang="en-US" altLang="zh-CN" b="1" i="1" dirty="0">
                <a:solidFill>
                  <a:srgbClr val="FF0000"/>
                </a:solidFill>
                <a:effectLst/>
                <a:latin typeface="NimbusRomNo9L"/>
              </a:rPr>
              <a:t>2</a:t>
            </a:r>
            <a:endParaRPr lang="en-AU" b="0" dirty="0">
              <a:effectLst/>
              <a:latin typeface="NimbusRomNo9L"/>
            </a:endParaRPr>
          </a:p>
          <a:p>
            <a:r>
              <a:rPr lang="zh-CN" altLang="en-US" sz="1600" b="0" dirty="0">
                <a:latin typeface="NimbusRomNo9L"/>
              </a:rPr>
              <a:t>      </a:t>
            </a:r>
            <a:r>
              <a:rPr lang="en-US" altLang="zh-CN" sz="1600" b="0" dirty="0">
                <a:latin typeface="NimbusRomNo9L"/>
              </a:rPr>
              <a:t>M</a:t>
            </a:r>
            <a:r>
              <a:rPr lang="en-AU" sz="1600" dirty="0" err="1">
                <a:effectLst/>
                <a:latin typeface="NimbusRomNo9L"/>
              </a:rPr>
              <a:t>ost</a:t>
            </a:r>
            <a:r>
              <a:rPr lang="en-AU" sz="1600" dirty="0">
                <a:effectLst/>
                <a:latin typeface="NimbusRomNo9L"/>
              </a:rPr>
              <a:t> grey-box fuzzing techniques focus on maximizing </a:t>
            </a:r>
            <a:r>
              <a:rPr lang="en-AU" sz="1600" b="1" i="1" dirty="0">
                <a:effectLst/>
                <a:latin typeface="NimbusRomNo9L"/>
              </a:rPr>
              <a:t>code coverage</a:t>
            </a:r>
            <a:r>
              <a:rPr lang="en-AU" sz="1600" dirty="0">
                <a:effectLst/>
                <a:latin typeface="NimbusRomNo9L"/>
              </a:rPr>
              <a:t>, which does not </a:t>
            </a:r>
            <a:r>
              <a:rPr lang="en-US" altLang="zh-CN" sz="1600" dirty="0">
                <a:effectLst/>
                <a:latin typeface="NimbusRomNo9L"/>
              </a:rPr>
              <a:t>aim</a:t>
            </a:r>
            <a:r>
              <a:rPr lang="zh-CN" altLang="en-US" sz="1600" dirty="0">
                <a:effectLst/>
                <a:latin typeface="NimbusRomNo9L"/>
              </a:rPr>
              <a:t> </a:t>
            </a:r>
            <a:r>
              <a:rPr lang="en-AU" sz="1600" dirty="0">
                <a:effectLst/>
                <a:latin typeface="NimbusRomNo9L"/>
              </a:rPr>
              <a:t>to effective exploration</a:t>
            </a:r>
          </a:p>
          <a:p>
            <a:r>
              <a:rPr lang="zh-CN" altLang="en-US" sz="1600" dirty="0">
                <a:latin typeface="NimbusRomNo9L"/>
              </a:rPr>
              <a:t>      </a:t>
            </a:r>
            <a:r>
              <a:rPr lang="en-AU" sz="1600" dirty="0">
                <a:effectLst/>
                <a:latin typeface="NimbusRomNo9L"/>
              </a:rPr>
              <a:t>of the </a:t>
            </a:r>
            <a:r>
              <a:rPr lang="en-AU" sz="1600" i="1" dirty="0">
                <a:effectLst/>
                <a:latin typeface="NimbusRomNo9L"/>
              </a:rPr>
              <a:t>parameter-ret relationships</a:t>
            </a:r>
            <a:r>
              <a:rPr lang="en-AU" sz="1600" dirty="0">
                <a:effectLst/>
                <a:latin typeface="NimbusRomNo9L"/>
              </a:rPr>
              <a:t>. </a:t>
            </a:r>
          </a:p>
          <a:p>
            <a:endParaRPr lang="en-AU" sz="1600" dirty="0">
              <a:latin typeface="NimbusRomNo9L"/>
            </a:endParaRPr>
          </a:p>
          <a:p>
            <a:r>
              <a:rPr lang="zh-CN" altLang="en-US" sz="1600" i="1" dirty="0"/>
              <a:t>      </a:t>
            </a:r>
            <a:r>
              <a:rPr lang="en-US" altLang="zh-CN" sz="1600" i="1" dirty="0"/>
              <a:t>To</a:t>
            </a:r>
            <a:r>
              <a:rPr lang="zh-CN" altLang="en-US" sz="1600" i="1" dirty="0"/>
              <a:t> </a:t>
            </a:r>
            <a:r>
              <a:rPr lang="en-US" altLang="zh-CN" sz="1600" i="1" dirty="0"/>
              <a:t>address</a:t>
            </a:r>
            <a:r>
              <a:rPr lang="zh-CN" altLang="en-US" sz="1600" i="1" dirty="0"/>
              <a:t> </a:t>
            </a:r>
            <a:r>
              <a:rPr lang="en-US" altLang="zh-CN" sz="1600" b="1" i="1" dirty="0"/>
              <a:t>Challenge</a:t>
            </a:r>
            <a:r>
              <a:rPr lang="zh-CN" altLang="en-US" sz="1600" b="1" i="1" dirty="0"/>
              <a:t> </a:t>
            </a:r>
            <a:r>
              <a:rPr lang="en-US" altLang="zh-CN" sz="1600" b="1" i="1" dirty="0"/>
              <a:t>2</a:t>
            </a:r>
            <a:r>
              <a:rPr lang="en-US" altLang="zh-CN" sz="1600" i="1" dirty="0"/>
              <a:t>,</a:t>
            </a:r>
            <a:r>
              <a:rPr lang="zh-CN" altLang="en-US" sz="1600" i="1" dirty="0"/>
              <a:t> </a:t>
            </a:r>
            <a:r>
              <a:rPr lang="en-US" altLang="zh-CN" sz="1600" i="1" dirty="0"/>
              <a:t>while retaining the existing coverage-guided strategy of grey-box fuzzing, We</a:t>
            </a:r>
            <a:r>
              <a:rPr lang="zh-CN" altLang="en-US" sz="1600" i="1" dirty="0"/>
              <a:t> </a:t>
            </a:r>
            <a:r>
              <a:rPr lang="en-US" altLang="zh-CN" sz="1600" i="1" dirty="0"/>
              <a:t>design </a:t>
            </a:r>
          </a:p>
          <a:p>
            <a:r>
              <a:rPr lang="zh-CN" altLang="en-US" sz="1600" b="1" i="1" dirty="0"/>
              <a:t>      </a:t>
            </a:r>
            <a:r>
              <a:rPr lang="en-US" altLang="zh-CN" sz="1600" b="1" i="1" dirty="0"/>
              <a:t>new instrumentation</a:t>
            </a:r>
            <a:r>
              <a:rPr lang="en-US" altLang="zh-CN" sz="1600" i="1" dirty="0"/>
              <a:t>, </a:t>
            </a:r>
            <a:r>
              <a:rPr lang="en-US" altLang="zh-CN" sz="1600" b="1" i="1" dirty="0"/>
              <a:t>seed selection,</a:t>
            </a:r>
            <a:r>
              <a:rPr lang="zh-CN" altLang="en-US" sz="1600" b="1" i="1" dirty="0"/>
              <a:t> </a:t>
            </a:r>
            <a:r>
              <a:rPr lang="en-US" altLang="zh-CN" sz="1600" b="1" i="1" dirty="0"/>
              <a:t>power</a:t>
            </a:r>
            <a:r>
              <a:rPr lang="zh-CN" altLang="en-US" sz="1600" b="1" i="1" dirty="0"/>
              <a:t> </a:t>
            </a:r>
            <a:r>
              <a:rPr lang="en-US" altLang="zh-CN" sz="1600" b="1" i="1" dirty="0"/>
              <a:t>scheduling,</a:t>
            </a:r>
            <a:r>
              <a:rPr lang="zh-CN" altLang="en-US" sz="1600" b="1" i="1" dirty="0"/>
              <a:t> </a:t>
            </a:r>
            <a:r>
              <a:rPr lang="en-US" altLang="zh-CN" sz="1600" i="1" dirty="0"/>
              <a:t>and </a:t>
            </a:r>
            <a:r>
              <a:rPr lang="en-US" altLang="zh-CN" sz="1600" b="1" i="1" dirty="0"/>
              <a:t>seed</a:t>
            </a:r>
            <a:r>
              <a:rPr lang="zh-CN" altLang="en-US" sz="1600" b="1" i="1" dirty="0"/>
              <a:t> </a:t>
            </a:r>
            <a:r>
              <a:rPr lang="en-US" altLang="zh-CN" sz="1600" b="1" i="1" dirty="0"/>
              <a:t>mutation</a:t>
            </a:r>
            <a:r>
              <a:rPr lang="en-US" altLang="zh-CN" sz="1600" i="1" dirty="0"/>
              <a:t> features</a:t>
            </a:r>
            <a:r>
              <a:rPr lang="zh-CN" altLang="en-US" sz="1600" i="1" dirty="0"/>
              <a:t> </a:t>
            </a:r>
            <a:r>
              <a:rPr lang="en-US" altLang="zh-CN" sz="1600" i="1" dirty="0"/>
              <a:t>tailored to explore</a:t>
            </a:r>
            <a:r>
              <a:rPr lang="zh-CN" altLang="en-US" sz="1600" i="1" dirty="0"/>
              <a:t> </a:t>
            </a:r>
            <a:r>
              <a:rPr lang="en-US" altLang="zh-CN" sz="1600" i="1" dirty="0"/>
              <a:t>the </a:t>
            </a:r>
          </a:p>
          <a:p>
            <a:r>
              <a:rPr lang="zh-CN" altLang="en-US" sz="1600" i="1" dirty="0"/>
              <a:t>      </a:t>
            </a:r>
            <a:r>
              <a:rPr lang="en-US" altLang="zh-CN" sz="1600" i="1" dirty="0"/>
              <a:t>relationships between library API parameters and return values.</a:t>
            </a:r>
          </a:p>
        </p:txBody>
      </p:sp>
      <p:sp>
        <p:nvSpPr>
          <p:cNvPr id="14" name="TextBox 13">
            <a:extLst>
              <a:ext uri="{FF2B5EF4-FFF2-40B4-BE49-F238E27FC236}">
                <a16:creationId xmlns:a16="http://schemas.microsoft.com/office/drawing/2014/main" id="{2F69224B-2AD0-3962-E049-72953EEDB02D}"/>
              </a:ext>
            </a:extLst>
          </p:cNvPr>
          <p:cNvSpPr txBox="1"/>
          <p:nvPr/>
        </p:nvSpPr>
        <p:spPr>
          <a:xfrm>
            <a:off x="601134" y="1555380"/>
            <a:ext cx="8329524" cy="369332"/>
          </a:xfrm>
          <a:prstGeom prst="rect">
            <a:avLst/>
          </a:prstGeom>
          <a:noFill/>
        </p:spPr>
        <p:txBody>
          <a:bodyPr wrap="none" rtlCol="0">
            <a:spAutoFit/>
          </a:bodyPr>
          <a:lstStyle/>
          <a:p>
            <a:r>
              <a:rPr lang="en-US" altLang="zh-CN" dirty="0"/>
              <a:t>However,</a:t>
            </a:r>
            <a:r>
              <a:rPr lang="zh-CN" altLang="en-US" dirty="0"/>
              <a:t> </a:t>
            </a:r>
            <a:r>
              <a:rPr lang="en-US" altLang="zh-CN" dirty="0"/>
              <a:t>u</a:t>
            </a:r>
            <a:r>
              <a:rPr lang="en-AU" altLang="zh-CN" dirty="0"/>
              <a:t>sing grey-box fuzzing to infer library API specifications faces two challenges:</a:t>
            </a:r>
            <a:endParaRPr lang="en-US" dirty="0"/>
          </a:p>
        </p:txBody>
      </p:sp>
      <p:sp>
        <p:nvSpPr>
          <p:cNvPr id="17" name="TextBox 16">
            <a:extLst>
              <a:ext uri="{FF2B5EF4-FFF2-40B4-BE49-F238E27FC236}">
                <a16:creationId xmlns:a16="http://schemas.microsoft.com/office/drawing/2014/main" id="{561D4FE1-EEBD-0674-79BB-122BD21C5DB9}"/>
              </a:ext>
            </a:extLst>
          </p:cNvPr>
          <p:cNvSpPr txBox="1"/>
          <p:nvPr/>
        </p:nvSpPr>
        <p:spPr>
          <a:xfrm>
            <a:off x="11514667" y="6544733"/>
            <a:ext cx="341760" cy="276999"/>
          </a:xfrm>
          <a:prstGeom prst="rect">
            <a:avLst/>
          </a:prstGeom>
          <a:noFill/>
        </p:spPr>
        <p:txBody>
          <a:bodyPr wrap="none" rtlCol="0">
            <a:spAutoFit/>
          </a:bodyPr>
          <a:lstStyle/>
          <a:p>
            <a:r>
              <a:rPr lang="en-US" altLang="zh-CN" sz="1200" dirty="0"/>
              <a:t>11</a:t>
            </a:r>
            <a:endParaRPr lang="en-US" sz="1200" dirty="0"/>
          </a:p>
        </p:txBody>
      </p:sp>
      <p:sp>
        <p:nvSpPr>
          <p:cNvPr id="20" name="文本占位符 1">
            <a:extLst>
              <a:ext uri="{FF2B5EF4-FFF2-40B4-BE49-F238E27FC236}">
                <a16:creationId xmlns:a16="http://schemas.microsoft.com/office/drawing/2014/main" id="{4C5B8EAE-1394-BE84-589F-4629C3BCB47C}"/>
              </a:ext>
            </a:extLst>
          </p:cNvPr>
          <p:cNvSpPr>
            <a:spLocks noGrp="1"/>
          </p:cNvSpPr>
          <p:nvPr>
            <p:ph type="body" sz="quarter" idx="10"/>
          </p:nvPr>
        </p:nvSpPr>
        <p:spPr>
          <a:xfrm>
            <a:off x="215999" y="506172"/>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Tree>
    <p:extLst>
      <p:ext uri="{BB962C8B-B14F-4D97-AF65-F5344CB8AC3E}">
        <p14:creationId xmlns:p14="http://schemas.microsoft.com/office/powerpoint/2010/main" val="236449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0AA8EF05-622D-B937-3098-BD2078E42792}"/>
              </a:ext>
            </a:extLst>
          </p:cNvPr>
          <p:cNvSpPr txBox="1"/>
          <p:nvPr/>
        </p:nvSpPr>
        <p:spPr>
          <a:xfrm>
            <a:off x="897466" y="1159932"/>
            <a:ext cx="5595699" cy="369332"/>
          </a:xfrm>
          <a:prstGeom prst="rect">
            <a:avLst/>
          </a:prstGeom>
          <a:noFill/>
        </p:spPr>
        <p:txBody>
          <a:bodyPr wrap="none" rtlCol="0">
            <a:spAutoFit/>
          </a:bodyPr>
          <a:lstStyle/>
          <a:p>
            <a:r>
              <a:rPr lang="en-US" altLang="zh-CN" b="1" i="1" dirty="0">
                <a:latin typeface="NimbusRomNo9L"/>
              </a:rPr>
              <a:t>Address</a:t>
            </a:r>
            <a:r>
              <a:rPr lang="zh-CN" altLang="en-US" b="1" i="1" dirty="0">
                <a:latin typeface="NimbusRomNo9L"/>
              </a:rPr>
              <a:t> </a:t>
            </a:r>
            <a:r>
              <a:rPr lang="en-AU" b="1" i="1" dirty="0">
                <a:latin typeface="NimbusRomNo9L"/>
              </a:rPr>
              <a:t>Challenge </a:t>
            </a:r>
            <a:r>
              <a:rPr lang="en-US" altLang="zh-CN" b="1" i="1" dirty="0">
                <a:latin typeface="NimbusRomNo9L"/>
              </a:rPr>
              <a:t>1:</a:t>
            </a:r>
            <a:r>
              <a:rPr lang="zh-CN" altLang="en-US" b="1" i="1" dirty="0">
                <a:latin typeface="NimbusRomNo9L"/>
              </a:rPr>
              <a:t>  </a:t>
            </a:r>
            <a:r>
              <a:rPr lang="en-AU" altLang="zh-CN" b="1" i="1" dirty="0">
                <a:solidFill>
                  <a:srgbClr val="FF0000"/>
                </a:solidFill>
                <a:latin typeface="NimbusRomNo9L"/>
              </a:rPr>
              <a:t>Specification check code algorithm </a:t>
            </a:r>
            <a:endParaRPr lang="en-AU" b="1" i="1" dirty="0">
              <a:latin typeface="NimbusRomNo9L"/>
            </a:endParaRPr>
          </a:p>
        </p:txBody>
      </p:sp>
      <p:sp>
        <p:nvSpPr>
          <p:cNvPr id="54" name="TextBox 53">
            <a:extLst>
              <a:ext uri="{FF2B5EF4-FFF2-40B4-BE49-F238E27FC236}">
                <a16:creationId xmlns:a16="http://schemas.microsoft.com/office/drawing/2014/main" id="{76FE5FCB-1E18-1818-DDED-0E533E05DA28}"/>
              </a:ext>
            </a:extLst>
          </p:cNvPr>
          <p:cNvSpPr txBox="1"/>
          <p:nvPr/>
        </p:nvSpPr>
        <p:spPr>
          <a:xfrm>
            <a:off x="1002976" y="1779151"/>
            <a:ext cx="4724370" cy="1277273"/>
          </a:xfrm>
          <a:prstGeom prst="rect">
            <a:avLst/>
          </a:prstGeom>
          <a:noFill/>
          <a:ln>
            <a:solidFill>
              <a:schemeClr val="tx1"/>
            </a:solidFill>
          </a:ln>
        </p:spPr>
        <p:txBody>
          <a:bodyPr wrap="none" rtlCol="0">
            <a:spAutoFit/>
          </a:bodyPr>
          <a:lstStyle/>
          <a:p>
            <a:pPr algn="l"/>
            <a:r>
              <a:rPr lang="en-US" altLang="zh-CN" sz="1100" dirty="0">
                <a:latin typeface="Consolas" panose="020B0609020204030204" pitchFamily="49" charset="0"/>
                <a:cs typeface="Consolas" panose="020B0609020204030204" pitchFamily="49" charset="0"/>
              </a:rPr>
              <a:t>1</a:t>
            </a:r>
            <a:r>
              <a:rPr lang="en-AU" sz="1100" dirty="0">
                <a:latin typeface="Consolas" panose="020B0609020204030204" pitchFamily="49" charset="0"/>
                <a:cs typeface="Consolas" panose="020B0609020204030204" pitchFamily="49" charset="0"/>
              </a:rPr>
              <a:t>. </a:t>
            </a:r>
            <a:r>
              <a:rPr lang="en-AU" sz="1100" dirty="0" err="1">
                <a:latin typeface="Consolas" panose="020B0609020204030204" pitchFamily="49" charset="0"/>
                <a:cs typeface="Consolas" panose="020B0609020204030204" pitchFamily="49" charset="0"/>
              </a:rPr>
              <a:t>cJSON</a:t>
            </a:r>
            <a:r>
              <a:rPr lang="en-AU" sz="1100" dirty="0">
                <a:latin typeface="Consolas" panose="020B0609020204030204" pitchFamily="49" charset="0"/>
                <a:cs typeface="Consolas" panose="020B0609020204030204" pitchFamily="49" charset="0"/>
              </a:rPr>
              <a:t> *</a:t>
            </a:r>
            <a:r>
              <a:rPr lang="en-AU" sz="1100" dirty="0" err="1">
                <a:solidFill>
                  <a:schemeClr val="accent1"/>
                </a:solidFill>
                <a:latin typeface="Consolas" panose="020B0609020204030204" pitchFamily="49" charset="0"/>
                <a:cs typeface="Consolas" panose="020B0609020204030204" pitchFamily="49" charset="0"/>
              </a:rPr>
              <a:t>GetObjectItem</a:t>
            </a:r>
            <a:r>
              <a:rPr lang="en-AU" sz="1100" dirty="0">
                <a:latin typeface="Consolas" panose="020B0609020204030204" pitchFamily="49" charset="0"/>
                <a:cs typeface="Consolas" panose="020B0609020204030204" pitchFamily="49" charset="0"/>
              </a:rPr>
              <a:t>(</a:t>
            </a:r>
            <a:r>
              <a:rPr lang="en-AU" sz="1100" dirty="0" err="1">
                <a:latin typeface="Consolas" panose="020B0609020204030204" pitchFamily="49" charset="0"/>
                <a:cs typeface="Consolas" panose="020B0609020204030204" pitchFamily="49" charset="0"/>
              </a:rPr>
              <a:t>cJSON</a:t>
            </a:r>
            <a:r>
              <a:rPr lang="en-AU" sz="1100" dirty="0">
                <a:latin typeface="Consolas" panose="020B0609020204030204" pitchFamily="49" charset="0"/>
                <a:cs typeface="Consolas" panose="020B0609020204030204" pitchFamily="49" charset="0"/>
              </a:rPr>
              <a:t> *object, char *name) {</a:t>
            </a:r>
          </a:p>
          <a:p>
            <a:pPr algn="l"/>
            <a:r>
              <a:rPr lang="en-US" altLang="zh-CN" sz="1100" dirty="0">
                <a:latin typeface="Consolas" panose="020B0609020204030204" pitchFamily="49" charset="0"/>
                <a:cs typeface="Consolas" panose="020B0609020204030204" pitchFamily="49" charset="0"/>
              </a:rPr>
              <a:t>2</a:t>
            </a:r>
            <a:r>
              <a:rPr lang="en-AU" sz="1100" dirty="0">
                <a:latin typeface="Consolas" panose="020B0609020204030204" pitchFamily="49" charset="0"/>
                <a:cs typeface="Consolas" panose="020B0609020204030204" pitchFamily="49" charset="0"/>
              </a:rPr>
              <a:t>.     </a:t>
            </a:r>
            <a:r>
              <a:rPr lang="en-AU" sz="1100" dirty="0" err="1">
                <a:latin typeface="Consolas" panose="020B0609020204030204" pitchFamily="49" charset="0"/>
                <a:cs typeface="Consolas" panose="020B0609020204030204" pitchFamily="49" charset="0"/>
              </a:rPr>
              <a:t>cJSON</a:t>
            </a:r>
            <a:r>
              <a:rPr lang="en-AU" sz="1100" dirty="0">
                <a:latin typeface="Consolas" panose="020B0609020204030204" pitchFamily="49" charset="0"/>
                <a:cs typeface="Consolas" panose="020B0609020204030204" pitchFamily="49" charset="0"/>
              </a:rPr>
              <a:t> *</a:t>
            </a:r>
            <a:r>
              <a:rPr lang="en-AU" sz="1100" dirty="0" err="1">
                <a:latin typeface="Consolas" panose="020B0609020204030204" pitchFamily="49" charset="0"/>
                <a:cs typeface="Consolas" panose="020B0609020204030204" pitchFamily="49" charset="0"/>
              </a:rPr>
              <a:t>current_element</a:t>
            </a:r>
            <a:r>
              <a:rPr lang="en-AU" sz="1100" dirty="0">
                <a:latin typeface="Consolas" panose="020B0609020204030204" pitchFamily="49" charset="0"/>
                <a:cs typeface="Consolas" panose="020B0609020204030204" pitchFamily="49" charset="0"/>
              </a:rPr>
              <a:t> = object-&gt;child;</a:t>
            </a:r>
          </a:p>
          <a:p>
            <a:pPr algn="l"/>
            <a:r>
              <a:rPr lang="en-US" altLang="zh-CN" sz="1100" dirty="0">
                <a:latin typeface="Consolas" panose="020B0609020204030204" pitchFamily="49" charset="0"/>
                <a:cs typeface="Consolas" panose="020B0609020204030204" pitchFamily="49" charset="0"/>
              </a:rPr>
              <a:t>3</a:t>
            </a:r>
            <a:r>
              <a:rPr lang="en-AU" sz="1100" dirty="0">
                <a:latin typeface="Consolas" panose="020B0609020204030204" pitchFamily="49" charset="0"/>
                <a:cs typeface="Consolas" panose="020B0609020204030204" pitchFamily="49" charset="0"/>
              </a:rPr>
              <a:t>.     while (</a:t>
            </a:r>
            <a:r>
              <a:rPr lang="en-AU" sz="1100" dirty="0" err="1">
                <a:latin typeface="Consolas" panose="020B0609020204030204" pitchFamily="49" charset="0"/>
                <a:cs typeface="Consolas" panose="020B0609020204030204" pitchFamily="49" charset="0"/>
              </a:rPr>
              <a:t>strcmp</a:t>
            </a:r>
            <a:r>
              <a:rPr lang="en-AU" sz="1100" dirty="0">
                <a:latin typeface="Consolas" panose="020B0609020204030204" pitchFamily="49" charset="0"/>
                <a:cs typeface="Consolas" panose="020B0609020204030204" pitchFamily="49" charset="0"/>
              </a:rPr>
              <a:t>(name, </a:t>
            </a:r>
            <a:r>
              <a:rPr lang="en-AU" sz="1100" dirty="0" err="1">
                <a:latin typeface="Consolas" panose="020B0609020204030204" pitchFamily="49" charset="0"/>
                <a:cs typeface="Consolas" panose="020B0609020204030204" pitchFamily="49" charset="0"/>
              </a:rPr>
              <a:t>current_element</a:t>
            </a:r>
            <a:r>
              <a:rPr lang="en-AU" sz="1100" dirty="0">
                <a:latin typeface="Consolas" panose="020B0609020204030204" pitchFamily="49" charset="0"/>
                <a:cs typeface="Consolas" panose="020B0609020204030204" pitchFamily="49" charset="0"/>
              </a:rPr>
              <a:t>-&gt;string) != 0) {</a:t>
            </a:r>
          </a:p>
          <a:p>
            <a:pPr algn="l"/>
            <a:r>
              <a:rPr lang="en-US" altLang="zh-CN" sz="1100" dirty="0">
                <a:latin typeface="Consolas" panose="020B0609020204030204" pitchFamily="49" charset="0"/>
                <a:cs typeface="Consolas" panose="020B0609020204030204" pitchFamily="49" charset="0"/>
              </a:rPr>
              <a:t>4</a:t>
            </a:r>
            <a:r>
              <a:rPr lang="en-AU" sz="1100" dirty="0">
                <a:latin typeface="Consolas" panose="020B0609020204030204" pitchFamily="49" charset="0"/>
                <a:cs typeface="Consolas" panose="020B0609020204030204" pitchFamily="49" charset="0"/>
              </a:rPr>
              <a:t>.            </a:t>
            </a:r>
            <a:r>
              <a:rPr lang="en-AU" sz="1100" dirty="0" err="1">
                <a:latin typeface="Consolas" panose="020B0609020204030204" pitchFamily="49" charset="0"/>
                <a:cs typeface="Consolas" panose="020B0609020204030204" pitchFamily="49" charset="0"/>
              </a:rPr>
              <a:t>current_element</a:t>
            </a:r>
            <a:r>
              <a:rPr lang="en-AU" sz="1100" dirty="0">
                <a:latin typeface="Consolas" panose="020B0609020204030204" pitchFamily="49" charset="0"/>
                <a:cs typeface="Consolas" panose="020B0609020204030204" pitchFamily="49" charset="0"/>
              </a:rPr>
              <a:t> = </a:t>
            </a:r>
            <a:r>
              <a:rPr lang="en-AU" sz="1100" dirty="0" err="1">
                <a:latin typeface="Consolas" panose="020B0609020204030204" pitchFamily="49" charset="0"/>
                <a:cs typeface="Consolas" panose="020B0609020204030204" pitchFamily="49" charset="0"/>
              </a:rPr>
              <a:t>current_element</a:t>
            </a:r>
            <a:r>
              <a:rPr lang="en-AU" sz="1100" dirty="0">
                <a:latin typeface="Consolas" panose="020B0609020204030204" pitchFamily="49" charset="0"/>
                <a:cs typeface="Consolas" panose="020B0609020204030204" pitchFamily="49" charset="0"/>
              </a:rPr>
              <a:t>-&gt;next;</a:t>
            </a:r>
          </a:p>
          <a:p>
            <a:pPr algn="l"/>
            <a:r>
              <a:rPr lang="en-US" altLang="zh-CN" sz="1100" dirty="0">
                <a:latin typeface="Consolas" panose="020B0609020204030204" pitchFamily="49" charset="0"/>
                <a:cs typeface="Consolas" panose="020B0609020204030204" pitchFamily="49" charset="0"/>
              </a:rPr>
              <a:t>5</a:t>
            </a:r>
            <a:r>
              <a:rPr lang="en-AU" sz="1100" dirty="0">
                <a:latin typeface="Consolas" panose="020B0609020204030204" pitchFamily="49" charset="0"/>
                <a:cs typeface="Consolas" panose="020B0609020204030204" pitchFamily="49" charset="0"/>
              </a:rPr>
              <a:t>.     }</a:t>
            </a:r>
          </a:p>
          <a:p>
            <a:pPr algn="l"/>
            <a:r>
              <a:rPr lang="en-US" altLang="zh-CN" sz="1100" dirty="0">
                <a:latin typeface="Consolas" panose="020B0609020204030204" pitchFamily="49" charset="0"/>
                <a:cs typeface="Consolas" panose="020B0609020204030204" pitchFamily="49" charset="0"/>
              </a:rPr>
              <a:t>6</a:t>
            </a:r>
            <a:r>
              <a:rPr lang="en-AU" sz="1100" dirty="0">
                <a:latin typeface="Consolas" panose="020B0609020204030204" pitchFamily="49" charset="0"/>
                <a:cs typeface="Consolas" panose="020B0609020204030204" pitchFamily="49" charset="0"/>
              </a:rPr>
              <a:t>.     return </a:t>
            </a:r>
            <a:r>
              <a:rPr lang="en-AU" sz="1100" dirty="0" err="1">
                <a:latin typeface="Consolas" panose="020B0609020204030204" pitchFamily="49" charset="0"/>
                <a:cs typeface="Consolas" panose="020B0609020204030204" pitchFamily="49" charset="0"/>
              </a:rPr>
              <a:t>current_element</a:t>
            </a:r>
            <a:r>
              <a:rPr lang="en-AU" sz="1100" dirty="0">
                <a:latin typeface="Consolas" panose="020B0609020204030204" pitchFamily="49" charset="0"/>
                <a:cs typeface="Consolas" panose="020B0609020204030204" pitchFamily="49" charset="0"/>
              </a:rPr>
              <a:t>;</a:t>
            </a:r>
          </a:p>
          <a:p>
            <a:pPr algn="l"/>
            <a:r>
              <a:rPr lang="en-US" altLang="zh-CN" sz="1100" dirty="0">
                <a:latin typeface="Consolas" panose="020B0609020204030204" pitchFamily="49" charset="0"/>
                <a:cs typeface="Consolas" panose="020B0609020204030204" pitchFamily="49" charset="0"/>
              </a:rPr>
              <a:t>7</a:t>
            </a:r>
            <a:r>
              <a:rPr lang="en-AU" sz="11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CD6138F6-1A18-405E-FE0C-51155616E70E}"/>
              </a:ext>
            </a:extLst>
          </p:cNvPr>
          <p:cNvSpPr txBox="1"/>
          <p:nvPr/>
        </p:nvSpPr>
        <p:spPr>
          <a:xfrm>
            <a:off x="7940585" y="1769770"/>
            <a:ext cx="1459054" cy="1200329"/>
          </a:xfrm>
          <a:prstGeom prst="rect">
            <a:avLst/>
          </a:prstGeom>
          <a:noFill/>
        </p:spPr>
        <p:txBody>
          <a:bodyPr wrap="none" rtlCol="0">
            <a:spAutoFit/>
          </a:bodyPr>
          <a:lstStyle/>
          <a:p>
            <a:pPr algn="l"/>
            <a:r>
              <a:rPr lang="en-AU" sz="1200" dirty="0">
                <a:latin typeface="Consolas" panose="020B0609020204030204" pitchFamily="49" charset="0"/>
                <a:cs typeface="Consolas" panose="020B0609020204030204" pitchFamily="49" charset="0"/>
              </a:rPr>
              <a:t>struct </a:t>
            </a:r>
            <a:r>
              <a:rPr lang="en-AU" sz="1200" dirty="0" err="1">
                <a:latin typeface="Consolas" panose="020B0609020204030204" pitchFamily="49" charset="0"/>
                <a:cs typeface="Consolas" panose="020B0609020204030204" pitchFamily="49" charset="0"/>
              </a:rPr>
              <a:t>cJSON</a:t>
            </a:r>
            <a:r>
              <a:rPr lang="en-AU" sz="1200" dirty="0">
                <a:latin typeface="Consolas" panose="020B0609020204030204" pitchFamily="49" charset="0"/>
                <a:cs typeface="Consolas" panose="020B0609020204030204" pitchFamily="49" charset="0"/>
              </a:rPr>
              <a:t> { </a:t>
            </a:r>
          </a:p>
          <a:p>
            <a:pPr algn="l"/>
            <a:r>
              <a:rPr lang="en-AU" sz="1200" dirty="0">
                <a:latin typeface="Consolas" panose="020B0609020204030204" pitchFamily="49" charset="0"/>
                <a:cs typeface="Consolas" panose="020B0609020204030204" pitchFamily="49" charset="0"/>
              </a:rPr>
              <a:t>  </a:t>
            </a:r>
            <a:r>
              <a:rPr lang="en-AU" sz="1200" dirty="0" err="1">
                <a:latin typeface="Consolas" panose="020B0609020204030204" pitchFamily="49" charset="0"/>
                <a:cs typeface="Consolas" panose="020B0609020204030204" pitchFamily="49" charset="0"/>
              </a:rPr>
              <a:t>cJSON</a:t>
            </a:r>
            <a:r>
              <a:rPr lang="en-AU" sz="1200" dirty="0">
                <a:latin typeface="Consolas" panose="020B0609020204030204" pitchFamily="49" charset="0"/>
                <a:cs typeface="Consolas" panose="020B0609020204030204" pitchFamily="49" charset="0"/>
              </a:rPr>
              <a:t> *child;</a:t>
            </a:r>
          </a:p>
          <a:p>
            <a:pPr algn="l"/>
            <a:r>
              <a:rPr lang="en-AU" sz="1200" dirty="0">
                <a:latin typeface="Consolas" panose="020B0609020204030204" pitchFamily="49" charset="0"/>
                <a:cs typeface="Consolas" panose="020B0609020204030204" pitchFamily="49" charset="0"/>
              </a:rPr>
              <a:t>  </a:t>
            </a:r>
            <a:r>
              <a:rPr lang="en-AU" sz="1200" dirty="0" err="1">
                <a:latin typeface="Consolas" panose="020B0609020204030204" pitchFamily="49" charset="0"/>
                <a:cs typeface="Consolas" panose="020B0609020204030204" pitchFamily="49" charset="0"/>
              </a:rPr>
              <a:t>cJSON</a:t>
            </a:r>
            <a:r>
              <a:rPr lang="en-AU" sz="1200" dirty="0">
                <a:latin typeface="Consolas" panose="020B0609020204030204" pitchFamily="49" charset="0"/>
                <a:cs typeface="Consolas" panose="020B0609020204030204" pitchFamily="49" charset="0"/>
              </a:rPr>
              <a:t> *next;</a:t>
            </a:r>
          </a:p>
          <a:p>
            <a:r>
              <a:rPr lang="zh-CN" altLang="en-US" sz="1200" dirty="0">
                <a:latin typeface="Consolas" panose="020B0609020204030204" pitchFamily="49" charset="0"/>
                <a:cs typeface="Consolas" panose="020B0609020204030204" pitchFamily="49" charset="0"/>
              </a:rPr>
              <a:t>  </a:t>
            </a:r>
            <a:r>
              <a:rPr lang="en-AU" sz="1200" dirty="0">
                <a:latin typeface="Consolas" panose="020B0609020204030204" pitchFamily="49" charset="0"/>
                <a:cs typeface="Consolas" panose="020B0609020204030204" pitchFamily="49" charset="0"/>
              </a:rPr>
              <a:t>char *string;</a:t>
            </a:r>
          </a:p>
          <a:p>
            <a:pPr algn="l"/>
            <a:r>
              <a:rPr lang="en-AU" sz="1200" dirty="0">
                <a:latin typeface="Consolas" panose="020B0609020204030204" pitchFamily="49" charset="0"/>
                <a:cs typeface="Consolas" panose="020B0609020204030204" pitchFamily="49" charset="0"/>
              </a:rPr>
              <a:t>  ...</a:t>
            </a:r>
          </a:p>
          <a:p>
            <a:pPr algn="l"/>
            <a:r>
              <a:rPr lang="en-AU" sz="1200" dirty="0">
                <a:latin typeface="Consolas" panose="020B0609020204030204" pitchFamily="49" charset="0"/>
                <a:cs typeface="Consolas" panose="020B0609020204030204" pitchFamily="49" charset="0"/>
              </a:rPr>
              <a:t>}</a:t>
            </a:r>
          </a:p>
        </p:txBody>
      </p:sp>
      <p:sp>
        <p:nvSpPr>
          <p:cNvPr id="57" name="TextBox 56">
            <a:extLst>
              <a:ext uri="{FF2B5EF4-FFF2-40B4-BE49-F238E27FC236}">
                <a16:creationId xmlns:a16="http://schemas.microsoft.com/office/drawing/2014/main" id="{E55DAE68-A3AD-5673-B397-74AF4B9D9EEE}"/>
              </a:ext>
            </a:extLst>
          </p:cNvPr>
          <p:cNvSpPr txBox="1"/>
          <p:nvPr/>
        </p:nvSpPr>
        <p:spPr>
          <a:xfrm>
            <a:off x="1032933" y="4235087"/>
            <a:ext cx="3954929" cy="1954381"/>
          </a:xfrm>
          <a:prstGeom prst="rect">
            <a:avLst/>
          </a:prstGeom>
          <a:noFill/>
          <a:ln>
            <a:solidFill>
              <a:schemeClr val="tx1"/>
            </a:solidFill>
          </a:ln>
        </p:spPr>
        <p:txBody>
          <a:bodyPr wrap="none" rtlCol="0">
            <a:spAutoFit/>
          </a:bodyPr>
          <a:lstStyle/>
          <a:p>
            <a:r>
              <a:rPr lang="en-US" sz="1100" dirty="0">
                <a:latin typeface="Consolas" panose="020B0609020204030204" pitchFamily="49" charset="0"/>
                <a:cs typeface="Consolas" panose="020B0609020204030204" pitchFamily="49" charset="0"/>
              </a:rPr>
              <a:t>int</a:t>
            </a:r>
            <a:r>
              <a:rPr lang="zh-CN" altLang="en-US" sz="1100" dirty="0">
                <a:latin typeface="Consolas" panose="020B0609020204030204" pitchFamily="49" charset="0"/>
                <a:cs typeface="Consolas" panose="020B0609020204030204" pitchFamily="49" charset="0"/>
              </a:rPr>
              <a:t> </a:t>
            </a:r>
            <a:r>
              <a:rPr lang="en-US" altLang="zh-CN" sz="1100" dirty="0">
                <a:latin typeface="Consolas" panose="020B0609020204030204" pitchFamily="49" charset="0"/>
                <a:cs typeface="Consolas" panose="020B0609020204030204" pitchFamily="49" charset="0"/>
              </a:rPr>
              <a:t>main(){</a:t>
            </a:r>
          </a:p>
          <a:p>
            <a:r>
              <a:rPr lang="zh-CN" altLang="en-US" sz="1100" dirty="0">
                <a:latin typeface="Consolas" panose="020B0609020204030204" pitchFamily="49" charset="0"/>
                <a:cs typeface="Consolas" panose="020B0609020204030204" pitchFamily="49" charset="0"/>
              </a:rPr>
              <a:t>  </a:t>
            </a:r>
            <a:r>
              <a:rPr lang="en-US" altLang="zh-CN" sz="1100" dirty="0" err="1">
                <a:latin typeface="Consolas" panose="020B0609020204030204" pitchFamily="49" charset="0"/>
                <a:cs typeface="Consolas" panose="020B0609020204030204" pitchFamily="49" charset="0"/>
              </a:rPr>
              <a:t>cJSON</a:t>
            </a:r>
            <a:r>
              <a:rPr lang="zh-CN" altLang="en-US" sz="1100" dirty="0">
                <a:latin typeface="Consolas" panose="020B0609020204030204" pitchFamily="49" charset="0"/>
                <a:cs typeface="Consolas" panose="020B0609020204030204" pitchFamily="49" charset="0"/>
              </a:rPr>
              <a:t> *</a:t>
            </a:r>
            <a:r>
              <a:rPr lang="en-US" altLang="zh-CN" sz="1100" dirty="0" err="1">
                <a:latin typeface="Consolas" panose="020B0609020204030204" pitchFamily="49" charset="0"/>
                <a:cs typeface="Consolas" panose="020B0609020204030204" pitchFamily="49" charset="0"/>
              </a:rPr>
              <a:t>json</a:t>
            </a:r>
            <a:r>
              <a:rPr lang="zh-CN" altLang="en-US" sz="1100" dirty="0">
                <a:latin typeface="Consolas" panose="020B0609020204030204" pitchFamily="49" charset="0"/>
                <a:cs typeface="Consolas" panose="020B0609020204030204" pitchFamily="49" charset="0"/>
              </a:rPr>
              <a:t> </a:t>
            </a:r>
            <a:r>
              <a:rPr lang="en-US" altLang="zh-CN" sz="1100" dirty="0">
                <a:latin typeface="Consolas" panose="020B0609020204030204" pitchFamily="49" charset="0"/>
                <a:cs typeface="Consolas" panose="020B0609020204030204" pitchFamily="49" charset="0"/>
              </a:rPr>
              <a:t>=</a:t>
            </a:r>
            <a:r>
              <a:rPr lang="zh-CN" altLang="en-US" sz="1100" dirty="0">
                <a:latin typeface="Consolas" panose="020B0609020204030204" pitchFamily="49" charset="0"/>
                <a:cs typeface="Consolas" panose="020B0609020204030204" pitchFamily="49" charset="0"/>
              </a:rPr>
              <a:t> </a:t>
            </a:r>
            <a:r>
              <a:rPr lang="en-US" altLang="zh-CN" sz="1100" dirty="0">
                <a:latin typeface="Consolas" panose="020B0609020204030204" pitchFamily="49" charset="0"/>
                <a:cs typeface="Consolas" panose="020B0609020204030204" pitchFamily="49" charset="0"/>
              </a:rPr>
              <a:t>“…”;</a:t>
            </a:r>
          </a:p>
          <a:p>
            <a:r>
              <a:rPr lang="zh-CN" altLang="en-US" sz="1100" dirty="0">
                <a:latin typeface="Consolas" panose="020B0609020204030204" pitchFamily="49" charset="0"/>
                <a:cs typeface="Consolas" panose="020B0609020204030204" pitchFamily="49" charset="0"/>
              </a:rPr>
              <a:t>  </a:t>
            </a:r>
            <a:r>
              <a:rPr lang="en-US" altLang="zh-CN" sz="1100" dirty="0" err="1">
                <a:highlight>
                  <a:srgbClr val="FFFF00"/>
                </a:highlight>
                <a:latin typeface="Consolas" panose="020B0609020204030204" pitchFamily="49" charset="0"/>
                <a:cs typeface="Consolas" panose="020B0609020204030204" pitchFamily="49" charset="0"/>
              </a:rPr>
              <a:t>cJSON</a:t>
            </a:r>
            <a:r>
              <a:rPr lang="zh-CN" altLang="en-US" sz="1100" dirty="0">
                <a:highlight>
                  <a:srgbClr val="FFFF00"/>
                </a:highlight>
                <a:latin typeface="Consolas" panose="020B0609020204030204" pitchFamily="49" charset="0"/>
                <a:cs typeface="Consolas" panose="020B0609020204030204" pitchFamily="49" charset="0"/>
              </a:rPr>
              <a:t> *</a:t>
            </a:r>
            <a:r>
              <a:rPr lang="en-US" altLang="zh-CN" sz="1100" dirty="0" err="1">
                <a:highlight>
                  <a:srgbClr val="FFFF00"/>
                </a:highlight>
                <a:latin typeface="Consolas" panose="020B0609020204030204" pitchFamily="49" charset="0"/>
                <a:cs typeface="Consolas" panose="020B0609020204030204" pitchFamily="49" charset="0"/>
              </a:rPr>
              <a:t>name_item</a:t>
            </a:r>
            <a:r>
              <a:rPr lang="zh-CN" altLang="en-US" sz="1100" dirty="0">
                <a:highlight>
                  <a:srgbClr val="FFFF00"/>
                </a:highlight>
                <a:latin typeface="Consolas" panose="020B0609020204030204" pitchFamily="49" charset="0"/>
                <a:cs typeface="Consolas" panose="020B0609020204030204" pitchFamily="49" charset="0"/>
              </a:rPr>
              <a:t> </a:t>
            </a:r>
            <a:r>
              <a:rPr lang="en-US" altLang="zh-CN" sz="1100" dirty="0">
                <a:highlight>
                  <a:srgbClr val="FFFF00"/>
                </a:highlight>
                <a:latin typeface="Consolas" panose="020B0609020204030204" pitchFamily="49" charset="0"/>
                <a:cs typeface="Consolas" panose="020B0609020204030204" pitchFamily="49" charset="0"/>
              </a:rPr>
              <a:t>=</a:t>
            </a:r>
            <a:r>
              <a:rPr lang="zh-CN" altLang="en-US" sz="1100" dirty="0">
                <a:highlight>
                  <a:srgbClr val="FFFF00"/>
                </a:highlight>
                <a:latin typeface="Consolas" panose="020B0609020204030204" pitchFamily="49" charset="0"/>
                <a:cs typeface="Consolas" panose="020B0609020204030204" pitchFamily="49" charset="0"/>
              </a:rPr>
              <a:t> </a:t>
            </a:r>
            <a:r>
              <a:rPr lang="en-US" altLang="zh-CN" sz="1100" dirty="0" err="1">
                <a:solidFill>
                  <a:schemeClr val="accent1"/>
                </a:solidFill>
                <a:highlight>
                  <a:srgbClr val="FFFF00"/>
                </a:highlight>
                <a:latin typeface="Consolas" panose="020B0609020204030204" pitchFamily="49" charset="0"/>
                <a:cs typeface="Consolas" panose="020B0609020204030204" pitchFamily="49" charset="0"/>
              </a:rPr>
              <a:t>GetObjectItem</a:t>
            </a:r>
            <a:r>
              <a:rPr lang="en-US" altLang="zh-CN" sz="1100" dirty="0">
                <a:highlight>
                  <a:srgbClr val="FFFF00"/>
                </a:highlight>
                <a:latin typeface="Consolas" panose="020B0609020204030204" pitchFamily="49" charset="0"/>
                <a:cs typeface="Consolas" panose="020B0609020204030204" pitchFamily="49" charset="0"/>
              </a:rPr>
              <a:t>(</a:t>
            </a:r>
            <a:r>
              <a:rPr lang="en-US" altLang="zh-CN" sz="1100" dirty="0" err="1">
                <a:highlight>
                  <a:srgbClr val="FFFF00"/>
                </a:highlight>
                <a:latin typeface="Consolas" panose="020B0609020204030204" pitchFamily="49" charset="0"/>
                <a:cs typeface="Consolas" panose="020B0609020204030204" pitchFamily="49" charset="0"/>
              </a:rPr>
              <a:t>json</a:t>
            </a:r>
            <a:r>
              <a:rPr lang="en-US" altLang="zh-CN" sz="1100" dirty="0">
                <a:highlight>
                  <a:srgbClr val="FFFF00"/>
                </a:highlight>
                <a:latin typeface="Consolas" panose="020B0609020204030204" pitchFamily="49" charset="0"/>
                <a:cs typeface="Consolas" panose="020B0609020204030204" pitchFamily="49" charset="0"/>
              </a:rPr>
              <a:t>,</a:t>
            </a:r>
            <a:r>
              <a:rPr lang="zh-CN" altLang="en-US" sz="1100" dirty="0">
                <a:highlight>
                  <a:srgbClr val="FFFF00"/>
                </a:highlight>
                <a:latin typeface="Consolas" panose="020B0609020204030204" pitchFamily="49" charset="0"/>
                <a:cs typeface="Consolas" panose="020B0609020204030204" pitchFamily="49" charset="0"/>
              </a:rPr>
              <a:t> </a:t>
            </a:r>
            <a:r>
              <a:rPr lang="en-US" altLang="zh-CN" sz="1100" dirty="0">
                <a:highlight>
                  <a:srgbClr val="FFFF00"/>
                </a:highlight>
                <a:latin typeface="Consolas" panose="020B0609020204030204" pitchFamily="49" charset="0"/>
                <a:cs typeface="Consolas" panose="020B0609020204030204" pitchFamily="49" charset="0"/>
              </a:rPr>
              <a:t>“name”);</a:t>
            </a:r>
          </a:p>
          <a:p>
            <a:r>
              <a:rPr lang="zh-CN" altLang="en-US" sz="1100" dirty="0">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if</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a:t>
            </a:r>
            <a:r>
              <a:rPr lang="en-US" altLang="zh-CN" sz="1100" dirty="0" err="1">
                <a:solidFill>
                  <a:srgbClr val="00B050"/>
                </a:solidFill>
                <a:latin typeface="Consolas" panose="020B0609020204030204" pitchFamily="49" charset="0"/>
                <a:cs typeface="Consolas" panose="020B0609020204030204" pitchFamily="49" charset="0"/>
              </a:rPr>
              <a:t>name_item</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err="1">
                <a:solidFill>
                  <a:srgbClr val="00B050"/>
                </a:solidFill>
                <a:latin typeface="Consolas" panose="020B0609020204030204" pitchFamily="49" charset="0"/>
                <a:cs typeface="Consolas" panose="020B0609020204030204" pitchFamily="49" charset="0"/>
              </a:rPr>
              <a:t>json</a:t>
            </a:r>
            <a:r>
              <a:rPr lang="en-US" altLang="zh-CN" sz="1100" dirty="0">
                <a:solidFill>
                  <a:srgbClr val="00B050"/>
                </a:solidFill>
                <a:latin typeface="Consolas" panose="020B0609020204030204" pitchFamily="49" charset="0"/>
                <a:cs typeface="Consolas" panose="020B0609020204030204" pitchFamily="49" charset="0"/>
              </a:rPr>
              <a:t>-&gt;child</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a:t>
            </a:r>
          </a:p>
          <a:p>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Specification</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generation</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code</a:t>
            </a:r>
          </a:p>
          <a:p>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a:t>
            </a:r>
          </a:p>
          <a:p>
            <a:r>
              <a:rPr lang="zh-CN" altLang="en-US" sz="1100" dirty="0">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if</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a:t>
            </a:r>
            <a:r>
              <a:rPr lang="en-US" altLang="zh-CN" sz="1100" dirty="0" err="1">
                <a:solidFill>
                  <a:srgbClr val="FF0000"/>
                </a:solidFill>
                <a:latin typeface="Consolas" panose="020B0609020204030204" pitchFamily="49" charset="0"/>
                <a:cs typeface="Consolas" panose="020B0609020204030204" pitchFamily="49" charset="0"/>
              </a:rPr>
              <a:t>name_item</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err="1">
                <a:solidFill>
                  <a:srgbClr val="FF0000"/>
                </a:solidFill>
                <a:latin typeface="Consolas" panose="020B0609020204030204" pitchFamily="49" charset="0"/>
                <a:cs typeface="Consolas" panose="020B0609020204030204" pitchFamily="49" charset="0"/>
              </a:rPr>
              <a:t>json</a:t>
            </a:r>
            <a:r>
              <a:rPr lang="en-US" altLang="zh-CN" sz="1100" dirty="0">
                <a:solidFill>
                  <a:srgbClr val="FF0000"/>
                </a:solidFill>
                <a:latin typeface="Consolas" panose="020B0609020204030204" pitchFamily="49" charset="0"/>
                <a:cs typeface="Consolas" panose="020B0609020204030204" pitchFamily="49" charset="0"/>
              </a:rPr>
              <a:t>-&gt;child-&gt;next-&gt;</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-&gt;next){</a:t>
            </a:r>
          </a:p>
          <a:p>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Specification</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generation</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code</a:t>
            </a:r>
          </a:p>
          <a:p>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a:t>
            </a:r>
          </a:p>
          <a:p>
            <a:r>
              <a:rPr lang="zh-CN" altLang="en-US" sz="1100" dirty="0">
                <a:latin typeface="Consolas" panose="020B0609020204030204" pitchFamily="49" charset="0"/>
                <a:cs typeface="Consolas" panose="020B0609020204030204" pitchFamily="49" charset="0"/>
              </a:rPr>
              <a:t>  </a:t>
            </a:r>
            <a:r>
              <a:rPr lang="en-US" altLang="zh-CN" sz="1100" dirty="0">
                <a:latin typeface="Consolas" panose="020B0609020204030204" pitchFamily="49" charset="0"/>
                <a:cs typeface="Consolas" panose="020B0609020204030204" pitchFamily="49" charset="0"/>
              </a:rPr>
              <a:t>…</a:t>
            </a:r>
          </a:p>
          <a:p>
            <a:r>
              <a:rPr lang="en-US" altLang="zh-CN" sz="1100" dirty="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pic>
        <p:nvPicPr>
          <p:cNvPr id="58" name="Graphic 57" descr="Badge 1 with solid fill">
            <a:extLst>
              <a:ext uri="{FF2B5EF4-FFF2-40B4-BE49-F238E27FC236}">
                <a16:creationId xmlns:a16="http://schemas.microsoft.com/office/drawing/2014/main" id="{77ABC988-C09F-A25C-2DDA-1E4D8C6FE0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56373" y="4558820"/>
            <a:ext cx="252000" cy="252000"/>
          </a:xfrm>
          <a:prstGeom prst="rect">
            <a:avLst/>
          </a:prstGeom>
        </p:spPr>
      </p:pic>
      <p:pic>
        <p:nvPicPr>
          <p:cNvPr id="60" name="Graphic 59" descr="Badge with solid fill">
            <a:extLst>
              <a:ext uri="{FF2B5EF4-FFF2-40B4-BE49-F238E27FC236}">
                <a16:creationId xmlns:a16="http://schemas.microsoft.com/office/drawing/2014/main" id="{FD354151-9874-DA7A-B343-888272FEAF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6373" y="5371040"/>
            <a:ext cx="252000" cy="252000"/>
          </a:xfrm>
          <a:prstGeom prst="rect">
            <a:avLst/>
          </a:prstGeom>
        </p:spPr>
      </p:pic>
      <p:sp>
        <p:nvSpPr>
          <p:cNvPr id="61" name="TextBox 60">
            <a:extLst>
              <a:ext uri="{FF2B5EF4-FFF2-40B4-BE49-F238E27FC236}">
                <a16:creationId xmlns:a16="http://schemas.microsoft.com/office/drawing/2014/main" id="{E68C3455-71BF-5814-CA53-AE3AA19BE80F}"/>
              </a:ext>
            </a:extLst>
          </p:cNvPr>
          <p:cNvSpPr txBox="1"/>
          <p:nvPr/>
        </p:nvSpPr>
        <p:spPr>
          <a:xfrm>
            <a:off x="6130189" y="4391280"/>
            <a:ext cx="3954929" cy="600164"/>
          </a:xfrm>
          <a:prstGeom prst="rect">
            <a:avLst/>
          </a:prstGeom>
          <a:noFill/>
        </p:spPr>
        <p:txBody>
          <a:bodyPr wrap="none" rtlCol="0">
            <a:spAutoFit/>
          </a:bodyPr>
          <a:lstStyle/>
          <a:p>
            <a:r>
              <a:rPr lang="en-AU" sz="1100" dirty="0" err="1">
                <a:solidFill>
                  <a:srgbClr val="00B050"/>
                </a:solidFill>
                <a:latin typeface="Consolas" panose="020B0609020204030204" pitchFamily="49" charset="0"/>
                <a:cs typeface="Consolas" panose="020B0609020204030204" pitchFamily="49" charset="0"/>
              </a:rPr>
              <a:t>cJSON</a:t>
            </a:r>
            <a:r>
              <a:rPr lang="en-AU" sz="1100" dirty="0">
                <a:solidFill>
                  <a:srgbClr val="00B050"/>
                </a:solidFill>
                <a:latin typeface="Consolas" panose="020B0609020204030204" pitchFamily="49" charset="0"/>
                <a:cs typeface="Consolas" panose="020B0609020204030204" pitchFamily="49" charset="0"/>
              </a:rPr>
              <a:t> *</a:t>
            </a:r>
            <a:r>
              <a:rPr lang="en-AU" sz="1100" dirty="0" err="1">
                <a:solidFill>
                  <a:srgbClr val="00B050"/>
                </a:solidFill>
                <a:latin typeface="Consolas" panose="020B0609020204030204" pitchFamily="49" charset="0"/>
                <a:cs typeface="Consolas" panose="020B0609020204030204" pitchFamily="49" charset="0"/>
              </a:rPr>
              <a:t>GetObjectItem</a:t>
            </a:r>
            <a:r>
              <a:rPr lang="en-AU" sz="1100" dirty="0">
                <a:solidFill>
                  <a:srgbClr val="00B050"/>
                </a:solidFill>
                <a:latin typeface="Consolas" panose="020B0609020204030204" pitchFamily="49" charset="0"/>
                <a:cs typeface="Consolas" panose="020B0609020204030204" pitchFamily="49" charset="0"/>
              </a:rPr>
              <a:t>(</a:t>
            </a:r>
            <a:r>
              <a:rPr lang="en-AU" sz="1100" dirty="0" err="1">
                <a:solidFill>
                  <a:srgbClr val="00B050"/>
                </a:solidFill>
                <a:latin typeface="Consolas" panose="020B0609020204030204" pitchFamily="49" charset="0"/>
                <a:cs typeface="Consolas" panose="020B0609020204030204" pitchFamily="49" charset="0"/>
              </a:rPr>
              <a:t>cJSON</a:t>
            </a:r>
            <a:r>
              <a:rPr lang="en-AU" sz="1100" dirty="0">
                <a:solidFill>
                  <a:srgbClr val="00B050"/>
                </a:solidFill>
                <a:latin typeface="Consolas" panose="020B0609020204030204" pitchFamily="49" charset="0"/>
                <a:cs typeface="Consolas" panose="020B0609020204030204" pitchFamily="49" charset="0"/>
              </a:rPr>
              <a:t> *object, char *name) {</a:t>
            </a:r>
            <a:endParaRPr lang="en-US" altLang="zh-CN" sz="1100" dirty="0">
              <a:solidFill>
                <a:srgbClr val="00B050"/>
              </a:solidFill>
              <a:latin typeface="Consolas" panose="020B0609020204030204" pitchFamily="49" charset="0"/>
              <a:cs typeface="Consolas" panose="020B0609020204030204" pitchFamily="49" charset="0"/>
            </a:endParaRPr>
          </a:p>
          <a:p>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return</a:t>
            </a:r>
            <a:r>
              <a:rPr lang="zh-CN" altLang="en-US" sz="1100" dirty="0">
                <a:solidFill>
                  <a:srgbClr val="00B050"/>
                </a:solidFill>
                <a:latin typeface="Consolas" panose="020B0609020204030204" pitchFamily="49" charset="0"/>
                <a:cs typeface="Consolas" panose="020B0609020204030204" pitchFamily="49" charset="0"/>
              </a:rPr>
              <a:t> </a:t>
            </a:r>
            <a:r>
              <a:rPr lang="en-US" altLang="zh-CN" sz="1100" dirty="0">
                <a:solidFill>
                  <a:srgbClr val="00B050"/>
                </a:solidFill>
                <a:latin typeface="Consolas" panose="020B0609020204030204" pitchFamily="49" charset="0"/>
                <a:cs typeface="Consolas" panose="020B0609020204030204" pitchFamily="49" charset="0"/>
              </a:rPr>
              <a:t>object-&gt;child;</a:t>
            </a:r>
          </a:p>
          <a:p>
            <a:r>
              <a:rPr lang="en-US" altLang="zh-CN" sz="1100" dirty="0">
                <a:solidFill>
                  <a:srgbClr val="00B050"/>
                </a:solidFill>
                <a:latin typeface="Consolas" panose="020B0609020204030204" pitchFamily="49" charset="0"/>
                <a:cs typeface="Consolas" panose="020B0609020204030204" pitchFamily="49" charset="0"/>
              </a:rPr>
              <a:t>}</a:t>
            </a:r>
            <a:endParaRPr lang="en-US" sz="1100" dirty="0">
              <a:solidFill>
                <a:srgbClr val="00B050"/>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A0E2ED30-9FE1-799F-9770-9393AB1F0C1C}"/>
              </a:ext>
            </a:extLst>
          </p:cNvPr>
          <p:cNvSpPr txBox="1"/>
          <p:nvPr/>
        </p:nvSpPr>
        <p:spPr>
          <a:xfrm>
            <a:off x="6130189" y="5317180"/>
            <a:ext cx="3954929" cy="600164"/>
          </a:xfrm>
          <a:prstGeom prst="rect">
            <a:avLst/>
          </a:prstGeom>
          <a:noFill/>
        </p:spPr>
        <p:txBody>
          <a:bodyPr wrap="none" rtlCol="0">
            <a:spAutoFit/>
          </a:bodyPr>
          <a:lstStyle/>
          <a:p>
            <a:r>
              <a:rPr lang="en-AU" sz="1100" dirty="0" err="1">
                <a:solidFill>
                  <a:srgbClr val="FF0000"/>
                </a:solidFill>
                <a:latin typeface="Consolas" panose="020B0609020204030204" pitchFamily="49" charset="0"/>
                <a:cs typeface="Consolas" panose="020B0609020204030204" pitchFamily="49" charset="0"/>
              </a:rPr>
              <a:t>cJSON</a:t>
            </a:r>
            <a:r>
              <a:rPr lang="en-AU" sz="1100" dirty="0">
                <a:solidFill>
                  <a:srgbClr val="FF0000"/>
                </a:solidFill>
                <a:latin typeface="Consolas" panose="020B0609020204030204" pitchFamily="49" charset="0"/>
                <a:cs typeface="Consolas" panose="020B0609020204030204" pitchFamily="49" charset="0"/>
              </a:rPr>
              <a:t> *</a:t>
            </a:r>
            <a:r>
              <a:rPr lang="en-AU" sz="1100" dirty="0" err="1">
                <a:solidFill>
                  <a:srgbClr val="FF0000"/>
                </a:solidFill>
                <a:latin typeface="Consolas" panose="020B0609020204030204" pitchFamily="49" charset="0"/>
                <a:cs typeface="Consolas" panose="020B0609020204030204" pitchFamily="49" charset="0"/>
              </a:rPr>
              <a:t>GetObjectItem</a:t>
            </a:r>
            <a:r>
              <a:rPr lang="en-AU" sz="1100" dirty="0">
                <a:solidFill>
                  <a:srgbClr val="FF0000"/>
                </a:solidFill>
                <a:latin typeface="Consolas" panose="020B0609020204030204" pitchFamily="49" charset="0"/>
                <a:cs typeface="Consolas" panose="020B0609020204030204" pitchFamily="49" charset="0"/>
              </a:rPr>
              <a:t>(</a:t>
            </a:r>
            <a:r>
              <a:rPr lang="en-AU" sz="1100" dirty="0" err="1">
                <a:solidFill>
                  <a:srgbClr val="FF0000"/>
                </a:solidFill>
                <a:latin typeface="Consolas" panose="020B0609020204030204" pitchFamily="49" charset="0"/>
                <a:cs typeface="Consolas" panose="020B0609020204030204" pitchFamily="49" charset="0"/>
              </a:rPr>
              <a:t>cJSON</a:t>
            </a:r>
            <a:r>
              <a:rPr lang="en-AU" sz="1100" dirty="0">
                <a:solidFill>
                  <a:srgbClr val="FF0000"/>
                </a:solidFill>
                <a:latin typeface="Consolas" panose="020B0609020204030204" pitchFamily="49" charset="0"/>
                <a:cs typeface="Consolas" panose="020B0609020204030204" pitchFamily="49" charset="0"/>
              </a:rPr>
              <a:t> *object, char *name) {</a:t>
            </a:r>
            <a:endParaRPr lang="en-US" altLang="zh-CN" sz="1100" dirty="0">
              <a:solidFill>
                <a:srgbClr val="FF0000"/>
              </a:solidFill>
              <a:latin typeface="Consolas" panose="020B0609020204030204" pitchFamily="49" charset="0"/>
              <a:cs typeface="Consolas" panose="020B0609020204030204" pitchFamily="49" charset="0"/>
            </a:endParaRPr>
          </a:p>
          <a:p>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return</a:t>
            </a:r>
            <a:r>
              <a:rPr lang="zh-CN" altLang="en-US" sz="1100" dirty="0">
                <a:solidFill>
                  <a:srgbClr val="FF0000"/>
                </a:solidFill>
                <a:latin typeface="Consolas" panose="020B0609020204030204" pitchFamily="49" charset="0"/>
                <a:cs typeface="Consolas" panose="020B0609020204030204" pitchFamily="49" charset="0"/>
              </a:rPr>
              <a:t> </a:t>
            </a:r>
            <a:r>
              <a:rPr lang="en-US" altLang="zh-CN" sz="1100" dirty="0">
                <a:solidFill>
                  <a:srgbClr val="FF0000"/>
                </a:solidFill>
                <a:latin typeface="Consolas" panose="020B0609020204030204" pitchFamily="49" charset="0"/>
                <a:cs typeface="Consolas" panose="020B0609020204030204" pitchFamily="49" charset="0"/>
              </a:rPr>
              <a:t>object-&gt;child-&gt;next-&gt;…-&gt;next;</a:t>
            </a:r>
          </a:p>
          <a:p>
            <a:r>
              <a:rPr lang="en-US" altLang="zh-CN" sz="1100" dirty="0">
                <a:solidFill>
                  <a:srgbClr val="FF0000"/>
                </a:solidFill>
                <a:latin typeface="Consolas" panose="020B0609020204030204" pitchFamily="49" charset="0"/>
                <a:cs typeface="Consolas" panose="020B0609020204030204" pitchFamily="49" charset="0"/>
              </a:rPr>
              <a:t>}</a:t>
            </a:r>
            <a:endParaRPr lang="en-US" sz="1100" dirty="0">
              <a:solidFill>
                <a:srgbClr val="FF0000"/>
              </a:solidFill>
              <a:latin typeface="Consolas" panose="020B0609020204030204" pitchFamily="49" charset="0"/>
              <a:cs typeface="Consolas" panose="020B0609020204030204" pitchFamily="49" charset="0"/>
            </a:endParaRPr>
          </a:p>
        </p:txBody>
      </p:sp>
      <p:cxnSp>
        <p:nvCxnSpPr>
          <p:cNvPr id="64" name="Straight Arrow Connector 63">
            <a:extLst>
              <a:ext uri="{FF2B5EF4-FFF2-40B4-BE49-F238E27FC236}">
                <a16:creationId xmlns:a16="http://schemas.microsoft.com/office/drawing/2014/main" id="{E1EB7CE7-31C0-DD1D-C5E5-1539F2EE3EF6}"/>
              </a:ext>
            </a:extLst>
          </p:cNvPr>
          <p:cNvCxnSpPr/>
          <p:nvPr/>
        </p:nvCxnSpPr>
        <p:spPr>
          <a:xfrm>
            <a:off x="5097929" y="4810820"/>
            <a:ext cx="761005" cy="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AD1886A-DF3D-85F2-EF39-49C1A8F3A6E7}"/>
              </a:ext>
            </a:extLst>
          </p:cNvPr>
          <p:cNvCxnSpPr/>
          <p:nvPr/>
        </p:nvCxnSpPr>
        <p:spPr>
          <a:xfrm>
            <a:off x="5097929" y="5547420"/>
            <a:ext cx="761005"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06862D7-77A9-B015-D888-4164EBC5C75E}"/>
                  </a:ext>
                </a:extLst>
              </p:cNvPr>
              <p:cNvSpPr txBox="1"/>
              <p:nvPr/>
            </p:nvSpPr>
            <p:spPr>
              <a:xfrm>
                <a:off x="4127543" y="4831546"/>
                <a:ext cx="386323" cy="4630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00B050"/>
                          </a:solidFill>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66" name="TextBox 65">
                <a:extLst>
                  <a:ext uri="{FF2B5EF4-FFF2-40B4-BE49-F238E27FC236}">
                    <a16:creationId xmlns:a16="http://schemas.microsoft.com/office/drawing/2014/main" id="{C06862D7-77A9-B015-D888-4164EBC5C75E}"/>
                  </a:ext>
                </a:extLst>
              </p:cNvPr>
              <p:cNvSpPr txBox="1">
                <a:spLocks noRot="1" noChangeAspect="1" noMove="1" noResize="1" noEditPoints="1" noAdjustHandles="1" noChangeArrowheads="1" noChangeShapeType="1" noTextEdit="1"/>
              </p:cNvSpPr>
              <p:nvPr/>
            </p:nvSpPr>
            <p:spPr>
              <a:xfrm>
                <a:off x="4127543" y="4831546"/>
                <a:ext cx="386323" cy="463012"/>
              </a:xfrm>
              <a:prstGeom prst="rect">
                <a:avLst/>
              </a:prstGeom>
              <a:blipFill>
                <a:blip r:embed="rId7"/>
                <a:stretch>
                  <a:fillRect l="-21875" t="-10526" r="-21875"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63F0CA7-DB14-5937-B996-1EFE6DC7AF65}"/>
                  </a:ext>
                </a:extLst>
              </p:cNvPr>
              <p:cNvSpPr txBox="1"/>
              <p:nvPr/>
            </p:nvSpPr>
            <p:spPr>
              <a:xfrm>
                <a:off x="4138714" y="5503829"/>
                <a:ext cx="38632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663F0CA7-DB14-5937-B996-1EFE6DC7AF65}"/>
                  </a:ext>
                </a:extLst>
              </p:cNvPr>
              <p:cNvSpPr txBox="1">
                <a:spLocks noRot="1" noChangeAspect="1" noMove="1" noResize="1" noEditPoints="1" noAdjustHandles="1" noChangeArrowheads="1" noChangeShapeType="1" noTextEdit="1"/>
              </p:cNvSpPr>
              <p:nvPr/>
            </p:nvSpPr>
            <p:spPr>
              <a:xfrm>
                <a:off x="4138714" y="5503829"/>
                <a:ext cx="386323" cy="492443"/>
              </a:xfrm>
              <a:prstGeom prst="rect">
                <a:avLst/>
              </a:prstGeom>
              <a:blipFill>
                <a:blip r:embed="rId8"/>
                <a:stretch>
                  <a:fillRect l="-15625" r="-15625"/>
                </a:stretch>
              </a:blipFill>
            </p:spPr>
            <p:txBody>
              <a:bodyPr/>
              <a:lstStyle/>
              <a:p>
                <a:r>
                  <a:rPr lang="en-US">
                    <a:noFill/>
                  </a:rPr>
                  <a:t> </a:t>
                </a:r>
              </a:p>
            </p:txBody>
          </p:sp>
        </mc:Fallback>
      </mc:AlternateContent>
      <p:sp>
        <p:nvSpPr>
          <p:cNvPr id="68" name="TextBox 67">
            <a:extLst>
              <a:ext uri="{FF2B5EF4-FFF2-40B4-BE49-F238E27FC236}">
                <a16:creationId xmlns:a16="http://schemas.microsoft.com/office/drawing/2014/main" id="{D0B92129-8ED8-C0B5-3ABF-CF545C619842}"/>
              </a:ext>
            </a:extLst>
          </p:cNvPr>
          <p:cNvSpPr txBox="1"/>
          <p:nvPr/>
        </p:nvSpPr>
        <p:spPr>
          <a:xfrm>
            <a:off x="5368364" y="6023441"/>
            <a:ext cx="5501634" cy="338554"/>
          </a:xfrm>
          <a:prstGeom prst="rect">
            <a:avLst/>
          </a:prstGeom>
          <a:noFill/>
        </p:spPr>
        <p:txBody>
          <a:bodyPr wrap="none" rtlCol="0">
            <a:spAutoFit/>
          </a:bodyPr>
          <a:lstStyle/>
          <a:p>
            <a:r>
              <a:rPr lang="en-US" altLang="zh-CN" sz="1600" b="1" i="1" dirty="0"/>
              <a:t>Specification</a:t>
            </a:r>
            <a:r>
              <a:rPr lang="zh-CN" altLang="en-US" sz="1600" b="1" i="1" dirty="0"/>
              <a:t>          </a:t>
            </a:r>
            <a:r>
              <a:rPr lang="en-US" altLang="zh-CN" sz="1600" b="1" i="1" dirty="0"/>
              <a:t>is</a:t>
            </a:r>
            <a:r>
              <a:rPr lang="zh-CN" altLang="en-US" sz="1600" b="1" i="1" dirty="0"/>
              <a:t> </a:t>
            </a:r>
            <a:r>
              <a:rPr lang="en-US" altLang="zh-CN" sz="1600" b="1" i="1" dirty="0"/>
              <a:t>unsound,</a:t>
            </a:r>
            <a:r>
              <a:rPr lang="zh-CN" altLang="en-US" sz="1600" b="1" i="1" dirty="0"/>
              <a:t> </a:t>
            </a:r>
            <a:r>
              <a:rPr lang="en-US" altLang="zh-CN" sz="1600" b="1" i="1" dirty="0"/>
              <a:t>as</a:t>
            </a:r>
            <a:r>
              <a:rPr lang="zh-CN" altLang="en-US" sz="1600" b="1" i="1" dirty="0"/>
              <a:t> </a:t>
            </a:r>
            <a:r>
              <a:rPr lang="en-US" altLang="zh-CN" sz="1600" b="1" i="1" dirty="0"/>
              <a:t>it’s</a:t>
            </a:r>
            <a:r>
              <a:rPr lang="zh-CN" altLang="en-US" sz="1600" b="1" i="1" dirty="0"/>
              <a:t> </a:t>
            </a:r>
            <a:r>
              <a:rPr lang="en-US" altLang="zh-CN" sz="1600" b="1" i="1" dirty="0"/>
              <a:t>the</a:t>
            </a:r>
            <a:r>
              <a:rPr lang="zh-CN" altLang="en-US" sz="1600" b="1" i="1" dirty="0"/>
              <a:t> </a:t>
            </a:r>
            <a:r>
              <a:rPr lang="en-US" altLang="zh-CN" sz="1600" b="1" i="1" dirty="0"/>
              <a:t>child</a:t>
            </a:r>
            <a:r>
              <a:rPr lang="zh-CN" altLang="en-US" sz="1600" b="1" i="1" dirty="0"/>
              <a:t> </a:t>
            </a:r>
            <a:r>
              <a:rPr lang="en-US" altLang="zh-CN" sz="1600" b="1" i="1" dirty="0"/>
              <a:t>of</a:t>
            </a:r>
            <a:r>
              <a:rPr lang="zh-CN" altLang="en-US" sz="1600" b="1" i="1" dirty="0"/>
              <a:t> </a:t>
            </a:r>
            <a:r>
              <a:rPr lang="en-US" altLang="zh-CN" sz="1600" b="1" i="1" dirty="0"/>
              <a:t>Specification</a:t>
            </a:r>
            <a:r>
              <a:rPr lang="zh-CN" altLang="en-US" sz="1600" b="1" i="1" dirty="0"/>
              <a:t>   </a:t>
            </a:r>
            <a:endParaRPr lang="en-US" sz="1600" b="1" i="1" dirty="0"/>
          </a:p>
        </p:txBody>
      </p:sp>
      <p:pic>
        <p:nvPicPr>
          <p:cNvPr id="69" name="Graphic 68" descr="Badge 1 with solid fill">
            <a:extLst>
              <a:ext uri="{FF2B5EF4-FFF2-40B4-BE49-F238E27FC236}">
                <a16:creationId xmlns:a16="http://schemas.microsoft.com/office/drawing/2014/main" id="{3883352B-828B-529A-B6CC-9F8B7237B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11" y="6049784"/>
            <a:ext cx="252000" cy="252000"/>
          </a:xfrm>
          <a:prstGeom prst="rect">
            <a:avLst/>
          </a:prstGeom>
        </p:spPr>
      </p:pic>
      <p:pic>
        <p:nvPicPr>
          <p:cNvPr id="70" name="Graphic 69" descr="Badge with solid fill">
            <a:extLst>
              <a:ext uri="{FF2B5EF4-FFF2-40B4-BE49-F238E27FC236}">
                <a16:creationId xmlns:a16="http://schemas.microsoft.com/office/drawing/2014/main" id="{46901CFF-7F2F-B095-91F5-837CBAA3D4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1402" y="6065745"/>
            <a:ext cx="252000" cy="252000"/>
          </a:xfrm>
          <a:prstGeom prst="rect">
            <a:avLst/>
          </a:prstGeom>
        </p:spPr>
      </p:pic>
      <p:cxnSp>
        <p:nvCxnSpPr>
          <p:cNvPr id="72" name="Straight Arrow Connector 71">
            <a:extLst>
              <a:ext uri="{FF2B5EF4-FFF2-40B4-BE49-F238E27FC236}">
                <a16:creationId xmlns:a16="http://schemas.microsoft.com/office/drawing/2014/main" id="{9647CC67-44B2-06A6-97EB-FE49C64BF506}"/>
              </a:ext>
            </a:extLst>
          </p:cNvPr>
          <p:cNvCxnSpPr/>
          <p:nvPr/>
        </p:nvCxnSpPr>
        <p:spPr>
          <a:xfrm>
            <a:off x="1850464" y="3176753"/>
            <a:ext cx="0" cy="914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850422C-CB09-3BD7-4F7C-1B80C3B25800}"/>
              </a:ext>
            </a:extLst>
          </p:cNvPr>
          <p:cNvSpPr txBox="1"/>
          <p:nvPr/>
        </p:nvSpPr>
        <p:spPr>
          <a:xfrm>
            <a:off x="1998223" y="3230831"/>
            <a:ext cx="2757614" cy="307777"/>
          </a:xfrm>
          <a:prstGeom prst="rect">
            <a:avLst/>
          </a:prstGeom>
          <a:noFill/>
        </p:spPr>
        <p:txBody>
          <a:bodyPr wrap="none" rtlCol="0">
            <a:spAutoFit/>
          </a:bodyPr>
          <a:lstStyle/>
          <a:p>
            <a:r>
              <a:rPr lang="en-AU" sz="1400" b="1" i="1" dirty="0">
                <a:effectLst/>
                <a:latin typeface="NimbusRomNo9L"/>
              </a:rPr>
              <a:t>Specification check code </a:t>
            </a:r>
            <a:r>
              <a:rPr lang="en-US" altLang="zh-CN" sz="1400" b="1" i="1" dirty="0"/>
              <a:t>algorithm</a:t>
            </a:r>
            <a:endParaRPr lang="en-US" sz="1400" b="1" dirty="0"/>
          </a:p>
        </p:txBody>
      </p:sp>
      <p:cxnSp>
        <p:nvCxnSpPr>
          <p:cNvPr id="75" name="Straight Connector 74">
            <a:extLst>
              <a:ext uri="{FF2B5EF4-FFF2-40B4-BE49-F238E27FC236}">
                <a16:creationId xmlns:a16="http://schemas.microsoft.com/office/drawing/2014/main" id="{C12F3F90-C188-223F-E4A8-79BDC4F7694C}"/>
              </a:ext>
            </a:extLst>
          </p:cNvPr>
          <p:cNvCxnSpPr/>
          <p:nvPr/>
        </p:nvCxnSpPr>
        <p:spPr>
          <a:xfrm>
            <a:off x="1998223" y="3528850"/>
            <a:ext cx="3166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3BDBD13-E114-4AB1-C219-385396BCD0FC}"/>
              </a:ext>
            </a:extLst>
          </p:cNvPr>
          <p:cNvSpPr txBox="1"/>
          <p:nvPr/>
        </p:nvSpPr>
        <p:spPr>
          <a:xfrm>
            <a:off x="1988607" y="3542752"/>
            <a:ext cx="2279022" cy="461665"/>
          </a:xfrm>
          <a:prstGeom prst="rect">
            <a:avLst/>
          </a:prstGeom>
          <a:noFill/>
        </p:spPr>
        <p:txBody>
          <a:bodyPr wrap="none" rtlCol="0">
            <a:spAutoFit/>
          </a:bodyPr>
          <a:lstStyle/>
          <a:p>
            <a:r>
              <a:rPr lang="en-US" altLang="zh-CN" sz="1200" i="1" dirty="0"/>
              <a:t>Input:</a:t>
            </a:r>
            <a:r>
              <a:rPr lang="zh-CN" altLang="en-US" sz="1200" i="1" dirty="0"/>
              <a:t> </a:t>
            </a:r>
            <a:r>
              <a:rPr lang="en-US" altLang="zh-CN" sz="1200" i="1" dirty="0"/>
              <a:t>The</a:t>
            </a:r>
            <a:r>
              <a:rPr lang="zh-CN" altLang="en-US" sz="1200" i="1" dirty="0"/>
              <a:t> </a:t>
            </a:r>
            <a:r>
              <a:rPr lang="en-US" altLang="zh-CN" sz="1200" i="1" dirty="0"/>
              <a:t>signature</a:t>
            </a:r>
            <a:r>
              <a:rPr lang="zh-CN" altLang="en-US" sz="1200" i="1" dirty="0"/>
              <a:t> </a:t>
            </a:r>
            <a:r>
              <a:rPr lang="en-US" altLang="zh-CN" sz="1200" i="1" dirty="0"/>
              <a:t>of</a:t>
            </a:r>
            <a:r>
              <a:rPr lang="zh-CN" altLang="en-US" sz="1200" i="1" dirty="0"/>
              <a:t> </a:t>
            </a:r>
            <a:r>
              <a:rPr lang="en-US" altLang="zh-CN" sz="1200" i="1" dirty="0"/>
              <a:t>library</a:t>
            </a:r>
            <a:r>
              <a:rPr lang="zh-CN" altLang="en-US" sz="1200" i="1" dirty="0"/>
              <a:t> </a:t>
            </a:r>
            <a:r>
              <a:rPr lang="en-US" altLang="zh-CN" sz="1200" i="1" dirty="0"/>
              <a:t>API</a:t>
            </a:r>
          </a:p>
          <a:p>
            <a:r>
              <a:rPr lang="en-US" altLang="zh-CN" sz="1200" i="1" dirty="0"/>
              <a:t>Output:</a:t>
            </a:r>
            <a:r>
              <a:rPr lang="zh-CN" altLang="en-US" sz="1200" i="1" dirty="0"/>
              <a:t> </a:t>
            </a:r>
            <a:r>
              <a:rPr lang="en-US" altLang="zh-CN" sz="1200" i="1" dirty="0"/>
              <a:t>Specification</a:t>
            </a:r>
            <a:r>
              <a:rPr lang="zh-CN" altLang="en-US" sz="1200" i="1" dirty="0"/>
              <a:t> </a:t>
            </a:r>
            <a:r>
              <a:rPr lang="en-US" altLang="zh-CN" sz="1200" i="1" dirty="0"/>
              <a:t>check</a:t>
            </a:r>
            <a:r>
              <a:rPr lang="zh-CN" altLang="en-US" sz="1200" i="1" dirty="0"/>
              <a:t> </a:t>
            </a:r>
            <a:r>
              <a:rPr lang="en-US" altLang="zh-CN" sz="1200" i="1" dirty="0"/>
              <a:t>code</a:t>
            </a:r>
            <a:endParaRPr lang="en-US" sz="1200" i="1" dirty="0"/>
          </a:p>
        </p:txBody>
      </p:sp>
      <p:sp>
        <p:nvSpPr>
          <p:cNvPr id="77" name="TextBox 76">
            <a:extLst>
              <a:ext uri="{FF2B5EF4-FFF2-40B4-BE49-F238E27FC236}">
                <a16:creationId xmlns:a16="http://schemas.microsoft.com/office/drawing/2014/main" id="{F8D6EC60-7E8B-7E98-82D2-BF408CB2644D}"/>
              </a:ext>
            </a:extLst>
          </p:cNvPr>
          <p:cNvSpPr txBox="1"/>
          <p:nvPr/>
        </p:nvSpPr>
        <p:spPr>
          <a:xfrm>
            <a:off x="11514667" y="6544733"/>
            <a:ext cx="341760" cy="276999"/>
          </a:xfrm>
          <a:prstGeom prst="rect">
            <a:avLst/>
          </a:prstGeom>
          <a:noFill/>
        </p:spPr>
        <p:txBody>
          <a:bodyPr wrap="none" rtlCol="0">
            <a:spAutoFit/>
          </a:bodyPr>
          <a:lstStyle/>
          <a:p>
            <a:r>
              <a:rPr lang="en-US" altLang="zh-CN" sz="1200" dirty="0"/>
              <a:t>12</a:t>
            </a:r>
            <a:endParaRPr lang="en-US" sz="1200" dirty="0"/>
          </a:p>
        </p:txBody>
      </p:sp>
      <p:sp>
        <p:nvSpPr>
          <p:cNvPr id="4" name="文本占位符 1">
            <a:extLst>
              <a:ext uri="{FF2B5EF4-FFF2-40B4-BE49-F238E27FC236}">
                <a16:creationId xmlns:a16="http://schemas.microsoft.com/office/drawing/2014/main" id="{77C2A54C-BEFC-0D60-0BE8-836D3F84DF0D}"/>
              </a:ext>
            </a:extLst>
          </p:cNvPr>
          <p:cNvSpPr>
            <a:spLocks noGrp="1"/>
          </p:cNvSpPr>
          <p:nvPr>
            <p:ph type="body" sz="quarter" idx="10"/>
          </p:nvPr>
        </p:nvSpPr>
        <p:spPr>
          <a:xfrm>
            <a:off x="216000" y="345902"/>
            <a:ext cx="1580995"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5" name="文本占位符 2">
            <a:extLst>
              <a:ext uri="{FF2B5EF4-FFF2-40B4-BE49-F238E27FC236}">
                <a16:creationId xmlns:a16="http://schemas.microsoft.com/office/drawing/2014/main" id="{4DB6877F-FE50-2575-E8F7-B3B2FA03E533}"/>
              </a:ext>
            </a:extLst>
          </p:cNvPr>
          <p:cNvSpPr>
            <a:spLocks noGrp="1"/>
          </p:cNvSpPr>
          <p:nvPr>
            <p:ph type="body" sz="quarter" idx="11"/>
          </p:nvPr>
        </p:nvSpPr>
        <p:spPr>
          <a:xfrm>
            <a:off x="279062" y="733642"/>
            <a:ext cx="876301" cy="323301"/>
          </a:xfrm>
        </p:spPr>
        <p:txBody>
          <a:bodyPr/>
          <a:lstStyle/>
          <a:p>
            <a:r>
              <a:rPr lang="en-US" altLang="zh-CN" dirty="0"/>
              <a:t>Work</a:t>
            </a:r>
            <a:r>
              <a:rPr lang="zh-CN" altLang="en-US" dirty="0"/>
              <a:t> </a:t>
            </a:r>
            <a:r>
              <a:rPr lang="en-US" altLang="zh-CN" dirty="0"/>
              <a:t>1</a:t>
            </a:r>
            <a:endParaRPr lang="en-US" dirty="0"/>
          </a:p>
        </p:txBody>
      </p:sp>
    </p:spTree>
    <p:extLst>
      <p:ext uri="{BB962C8B-B14F-4D97-AF65-F5344CB8AC3E}">
        <p14:creationId xmlns:p14="http://schemas.microsoft.com/office/powerpoint/2010/main" val="225177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F383FC-3D49-0238-1B77-83B6D8D8B69E}"/>
              </a:ext>
            </a:extLst>
          </p:cNvPr>
          <p:cNvSpPr txBox="1"/>
          <p:nvPr/>
        </p:nvSpPr>
        <p:spPr>
          <a:xfrm>
            <a:off x="355959" y="1620308"/>
            <a:ext cx="7046888" cy="4278094"/>
          </a:xfrm>
          <a:prstGeom prst="rect">
            <a:avLst/>
          </a:prstGeom>
          <a:noFill/>
        </p:spPr>
        <p:txBody>
          <a:bodyPr wrap="square">
            <a:spAutoFit/>
          </a:bodyPr>
          <a:lstStyle/>
          <a:p>
            <a:r>
              <a:rPr lang="en-US" altLang="zh-CN" b="1" i="1" dirty="0"/>
              <a:t>New Instrumentation (Params-Ret instructions):</a:t>
            </a:r>
            <a:endParaRPr lang="en-US" altLang="zh-CN" sz="2000" b="1" i="1" dirty="0"/>
          </a:p>
          <a:p>
            <a:pPr algn="l">
              <a:buFont typeface="Arial" panose="020B0604020202020204" pitchFamily="34" charset="0"/>
              <a:buChar char="•"/>
            </a:pPr>
            <a:r>
              <a:rPr lang="zh-CN" altLang="en-US" sz="1400" dirty="0">
                <a:latin typeface="Baskerville" panose="02020502070401020303" pitchFamily="18" charset="0"/>
              </a:rPr>
              <a:t> </a:t>
            </a:r>
            <a:r>
              <a:rPr lang="en-AU" sz="1400" dirty="0">
                <a:latin typeface="Baskerville" panose="02020502070401020303" pitchFamily="18" charset="0"/>
                <a:ea typeface="Baskerville" panose="02020502070401020303" pitchFamily="18" charset="0"/>
              </a:rPr>
              <a:t>Basic blocks that include instructions with two or more direct or indirect parameters.</a:t>
            </a:r>
          </a:p>
          <a:p>
            <a:pPr algn="l">
              <a:buFont typeface="Arial" panose="020B0604020202020204" pitchFamily="34" charset="0"/>
              <a:buChar char="•"/>
            </a:pPr>
            <a:r>
              <a:rPr lang="zh-CN" altLang="en-US" sz="1400" dirty="0">
                <a:latin typeface="Baskerville" panose="02020502070401020303" pitchFamily="18" charset="0"/>
              </a:rPr>
              <a:t> </a:t>
            </a:r>
            <a:r>
              <a:rPr lang="en-AU" sz="1400" dirty="0">
                <a:latin typeface="Baskerville" panose="02020502070401020303" pitchFamily="18" charset="0"/>
                <a:ea typeface="Baskerville" panose="02020502070401020303" pitchFamily="18" charset="0"/>
              </a:rPr>
              <a:t>Basic blocks that include instructions where at least one parameter is used as a return value.</a:t>
            </a:r>
            <a:endParaRPr lang="en-US" altLang="zh-CN" sz="2000" b="1" i="1" dirty="0"/>
          </a:p>
          <a:p>
            <a:endParaRPr lang="en-US" altLang="zh-CN" sz="2000" b="1" i="1" dirty="0"/>
          </a:p>
          <a:p>
            <a:r>
              <a:rPr lang="en-US" altLang="zh-CN" b="1" i="1" dirty="0"/>
              <a:t>Seed selection:</a:t>
            </a:r>
            <a:endParaRPr lang="en-US" altLang="zh-CN" sz="1400" dirty="0">
              <a:latin typeface="Baskerville" panose="02020502070401020303" pitchFamily="18" charset="0"/>
              <a:ea typeface="Baskerville" panose="02020502070401020303" pitchFamily="18" charset="0"/>
            </a:endParaRPr>
          </a:p>
          <a:p>
            <a:pPr marL="285750" indent="-285750">
              <a:buFont typeface="Arial" panose="020B0604020202020204" pitchFamily="34" charset="0"/>
              <a:buChar char="•"/>
            </a:pPr>
            <a:r>
              <a:rPr lang="en-US" altLang="zh-CN" sz="1400" dirty="0">
                <a:latin typeface="Baskerville" panose="02020502070401020303" pitchFamily="18" charset="0"/>
                <a:ea typeface="Baskerville" panose="02020502070401020303" pitchFamily="18" charset="0"/>
              </a:rPr>
              <a:t>Seed_1:</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Seed</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that</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only</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triggers</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new</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paths;</a:t>
            </a:r>
          </a:p>
          <a:p>
            <a:pPr marL="285750" indent="-285750">
              <a:buFont typeface="Arial" panose="020B0604020202020204" pitchFamily="34" charset="0"/>
              <a:buChar char="•"/>
            </a:pPr>
            <a:r>
              <a:rPr lang="en-US" altLang="zh-CN" sz="1400" dirty="0">
                <a:latin typeface="Baskerville" panose="02020502070401020303" pitchFamily="18" charset="0"/>
                <a:ea typeface="Baskerville" panose="02020502070401020303" pitchFamily="18" charset="0"/>
              </a:rPr>
              <a:t>Seed_2:</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Seed</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that</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only</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triggers</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Params-Ret</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instructions;</a:t>
            </a:r>
          </a:p>
          <a:p>
            <a:pPr marL="285750" indent="-285750">
              <a:buFont typeface="Arial" panose="020B0604020202020204" pitchFamily="34" charset="0"/>
              <a:buChar char="•"/>
            </a:pPr>
            <a:r>
              <a:rPr lang="en-US" altLang="zh-CN" sz="1400" dirty="0">
                <a:latin typeface="Baskerville" panose="02020502070401020303" pitchFamily="18" charset="0"/>
                <a:ea typeface="Baskerville" panose="02020502070401020303" pitchFamily="18" charset="0"/>
              </a:rPr>
              <a:t>Seed_3:</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Seed</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that</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both</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triggers</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new</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paths</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and</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Params-Ret</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instructions;</a:t>
            </a:r>
          </a:p>
          <a:p>
            <a:endParaRPr lang="en-US" altLang="zh-CN" b="1" i="1" dirty="0"/>
          </a:p>
          <a:p>
            <a:r>
              <a:rPr lang="en-US" altLang="zh-CN" b="1" i="1" dirty="0"/>
              <a:t>Power</a:t>
            </a:r>
            <a:r>
              <a:rPr lang="zh-CN" altLang="en-US" b="1" i="1" dirty="0"/>
              <a:t> </a:t>
            </a:r>
            <a:r>
              <a:rPr lang="en-US" altLang="zh-CN" b="1" i="1" dirty="0"/>
              <a:t>scheduling:</a:t>
            </a:r>
          </a:p>
          <a:p>
            <a:endParaRPr lang="en-US" altLang="zh-CN" b="1" i="1" dirty="0"/>
          </a:p>
          <a:p>
            <a:endParaRPr lang="en-US" altLang="zh-CN" b="1" i="1" dirty="0"/>
          </a:p>
          <a:p>
            <a:endParaRPr lang="en-US" altLang="zh-CN" b="1" i="1" dirty="0"/>
          </a:p>
          <a:p>
            <a:endParaRPr lang="en-US" altLang="zh-CN" b="1" i="1" dirty="0"/>
          </a:p>
          <a:p>
            <a:r>
              <a:rPr lang="en-US" altLang="zh-CN" b="1" i="1" dirty="0"/>
              <a:t>Seed</a:t>
            </a:r>
            <a:r>
              <a:rPr lang="zh-CN" altLang="en-US" b="1" i="1" dirty="0"/>
              <a:t> </a:t>
            </a:r>
            <a:r>
              <a:rPr lang="en-US" altLang="zh-CN" b="1" i="1" dirty="0"/>
              <a:t>mutation:</a:t>
            </a:r>
            <a:endParaRPr lang="en-US" b="1" i="1" dirty="0"/>
          </a:p>
          <a:p>
            <a:r>
              <a:rPr lang="zh-CN" altLang="en-US" sz="2000" b="1" i="1" dirty="0"/>
              <a:t>    </a:t>
            </a:r>
            <a:r>
              <a:rPr lang="en-AU" sz="1400" dirty="0">
                <a:latin typeface="Baskerville" panose="02020502070401020303" pitchFamily="18" charset="0"/>
                <a:ea typeface="Baskerville" panose="02020502070401020303" pitchFamily="18" charset="0"/>
              </a:rPr>
              <a:t>Copy, swap, and append parts or all of the original seed data</a:t>
            </a:r>
            <a:endParaRPr lang="en-US" sz="1400" dirty="0">
              <a:latin typeface="Baskerville" panose="02020502070401020303" pitchFamily="18" charset="0"/>
              <a:ea typeface="Baskerville" panose="02020502070401020303" pitchFamily="18" charset="0"/>
            </a:endParaRPr>
          </a:p>
        </p:txBody>
      </p:sp>
      <p:pic>
        <p:nvPicPr>
          <p:cNvPr id="7" name="Picture 6" descr="A white background with black text&#10;&#10;Description automatically generated">
            <a:extLst>
              <a:ext uri="{FF2B5EF4-FFF2-40B4-BE49-F238E27FC236}">
                <a16:creationId xmlns:a16="http://schemas.microsoft.com/office/drawing/2014/main" id="{B876C1BA-3885-8841-B200-85DDE7F14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78" y="4171427"/>
            <a:ext cx="4694767" cy="90926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051789-ED5A-E39C-A882-8B6A32EF2E57}"/>
                  </a:ext>
                </a:extLst>
              </p:cNvPr>
              <p:cNvSpPr txBox="1"/>
              <p:nvPr/>
            </p:nvSpPr>
            <p:spPr>
              <a:xfrm>
                <a:off x="9543011" y="5320860"/>
                <a:ext cx="386323" cy="4630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00B050"/>
                          </a:solidFill>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5A051789-ED5A-E39C-A882-8B6A32EF2E57}"/>
                  </a:ext>
                </a:extLst>
              </p:cNvPr>
              <p:cNvSpPr txBox="1">
                <a:spLocks noRot="1" noChangeAspect="1" noMove="1" noResize="1" noEditPoints="1" noAdjustHandles="1" noChangeArrowheads="1" noChangeShapeType="1" noTextEdit="1"/>
              </p:cNvSpPr>
              <p:nvPr/>
            </p:nvSpPr>
            <p:spPr>
              <a:xfrm>
                <a:off x="9543011" y="5320860"/>
                <a:ext cx="386323" cy="463012"/>
              </a:xfrm>
              <a:prstGeom prst="rect">
                <a:avLst/>
              </a:prstGeom>
              <a:blipFill>
                <a:blip r:embed="rId4"/>
                <a:stretch>
                  <a:fillRect l="-25806" t="-10811" r="-25806"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61AAA7-FB10-6039-AE01-4E9A098D7D1C}"/>
                  </a:ext>
                </a:extLst>
              </p:cNvPr>
              <p:cNvSpPr txBox="1"/>
              <p:nvPr/>
            </p:nvSpPr>
            <p:spPr>
              <a:xfrm>
                <a:off x="10862411" y="5274331"/>
                <a:ext cx="38632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8E61AAA7-FB10-6039-AE01-4E9A098D7D1C}"/>
                  </a:ext>
                </a:extLst>
              </p:cNvPr>
              <p:cNvSpPr txBox="1">
                <a:spLocks noRot="1" noChangeAspect="1" noMove="1" noResize="1" noEditPoints="1" noAdjustHandles="1" noChangeArrowheads="1" noChangeShapeType="1" noTextEdit="1"/>
              </p:cNvSpPr>
              <p:nvPr/>
            </p:nvSpPr>
            <p:spPr>
              <a:xfrm>
                <a:off x="10862411" y="5274331"/>
                <a:ext cx="386323" cy="492443"/>
              </a:xfrm>
              <a:prstGeom prst="rect">
                <a:avLst/>
              </a:prstGeom>
              <a:blipFill>
                <a:blip r:embed="rId5"/>
                <a:stretch>
                  <a:fillRect l="-19355" r="-19355"/>
                </a:stretch>
              </a:blipFill>
            </p:spPr>
            <p:txBody>
              <a:bodyPr/>
              <a:lstStyle/>
              <a:p>
                <a:r>
                  <a:rPr lang="en-US">
                    <a:noFill/>
                  </a:rPr>
                  <a:t> </a:t>
                </a:r>
              </a:p>
            </p:txBody>
          </p:sp>
        </mc:Fallback>
      </mc:AlternateContent>
      <p:pic>
        <p:nvPicPr>
          <p:cNvPr id="2052" name="Picture 4">
            <a:extLst>
              <a:ext uri="{FF2B5EF4-FFF2-40B4-BE49-F238E27FC236}">
                <a16:creationId xmlns:a16="http://schemas.microsoft.com/office/drawing/2014/main" id="{FAE01E2B-1A4F-F429-C50B-433719429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3571" y="1676386"/>
            <a:ext cx="3905201" cy="3505227"/>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Badge 1 with solid fill">
            <a:extLst>
              <a:ext uri="{FF2B5EF4-FFF2-40B4-BE49-F238E27FC236}">
                <a16:creationId xmlns:a16="http://schemas.microsoft.com/office/drawing/2014/main" id="{D5A8123C-F5BE-D027-4AF2-53724C13FC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75777" y="5812141"/>
            <a:ext cx="180000" cy="180000"/>
          </a:xfrm>
          <a:prstGeom prst="rect">
            <a:avLst/>
          </a:prstGeom>
        </p:spPr>
      </p:pic>
      <p:pic>
        <p:nvPicPr>
          <p:cNvPr id="11" name="Graphic 10" descr="Badge with solid fill">
            <a:extLst>
              <a:ext uri="{FF2B5EF4-FFF2-40B4-BE49-F238E27FC236}">
                <a16:creationId xmlns:a16="http://schemas.microsoft.com/office/drawing/2014/main" id="{C8785662-6E69-2D00-4D85-6A587239B6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48501" y="5836534"/>
            <a:ext cx="180000" cy="180000"/>
          </a:xfrm>
          <a:prstGeom prst="rect">
            <a:avLst/>
          </a:prstGeom>
        </p:spPr>
      </p:pic>
      <p:sp>
        <p:nvSpPr>
          <p:cNvPr id="13" name="TextBox 12">
            <a:extLst>
              <a:ext uri="{FF2B5EF4-FFF2-40B4-BE49-F238E27FC236}">
                <a16:creationId xmlns:a16="http://schemas.microsoft.com/office/drawing/2014/main" id="{D45A1E31-C86A-9172-A501-DC5BCB0BD757}"/>
              </a:ext>
            </a:extLst>
          </p:cNvPr>
          <p:cNvSpPr txBox="1"/>
          <p:nvPr/>
        </p:nvSpPr>
        <p:spPr>
          <a:xfrm>
            <a:off x="10440567" y="5783872"/>
            <a:ext cx="970650" cy="276999"/>
          </a:xfrm>
          <a:prstGeom prst="rect">
            <a:avLst/>
          </a:prstGeom>
          <a:noFill/>
        </p:spPr>
        <p:txBody>
          <a:bodyPr wrap="none" rtlCol="0">
            <a:spAutoFit/>
          </a:bodyPr>
          <a:lstStyle/>
          <a:p>
            <a:r>
              <a:rPr lang="en-US" altLang="zh-CN" sz="1200" dirty="0"/>
              <a:t>specification</a:t>
            </a:r>
            <a:endParaRPr lang="en-US" sz="1200" dirty="0"/>
          </a:p>
        </p:txBody>
      </p:sp>
      <p:sp>
        <p:nvSpPr>
          <p:cNvPr id="14" name="TextBox 13">
            <a:extLst>
              <a:ext uri="{FF2B5EF4-FFF2-40B4-BE49-F238E27FC236}">
                <a16:creationId xmlns:a16="http://schemas.microsoft.com/office/drawing/2014/main" id="{D778E5E9-B145-297B-96ED-DDD98AB2E5CC}"/>
              </a:ext>
            </a:extLst>
          </p:cNvPr>
          <p:cNvSpPr txBox="1"/>
          <p:nvPr/>
        </p:nvSpPr>
        <p:spPr>
          <a:xfrm>
            <a:off x="9172863" y="5766774"/>
            <a:ext cx="970650" cy="276999"/>
          </a:xfrm>
          <a:prstGeom prst="rect">
            <a:avLst/>
          </a:prstGeom>
          <a:noFill/>
        </p:spPr>
        <p:txBody>
          <a:bodyPr wrap="none" rtlCol="0">
            <a:spAutoFit/>
          </a:bodyPr>
          <a:lstStyle/>
          <a:p>
            <a:r>
              <a:rPr lang="en-US" altLang="zh-CN" sz="1200" dirty="0"/>
              <a:t>specification</a:t>
            </a:r>
            <a:endParaRPr lang="en-US" sz="1200" dirty="0"/>
          </a:p>
        </p:txBody>
      </p:sp>
      <p:sp>
        <p:nvSpPr>
          <p:cNvPr id="15" name="TextBox 14">
            <a:extLst>
              <a:ext uri="{FF2B5EF4-FFF2-40B4-BE49-F238E27FC236}">
                <a16:creationId xmlns:a16="http://schemas.microsoft.com/office/drawing/2014/main" id="{09F9A526-4861-C758-FA1C-F9F434253E3F}"/>
              </a:ext>
            </a:extLst>
          </p:cNvPr>
          <p:cNvSpPr txBox="1"/>
          <p:nvPr/>
        </p:nvSpPr>
        <p:spPr>
          <a:xfrm>
            <a:off x="11514667" y="6544733"/>
            <a:ext cx="341760" cy="276999"/>
          </a:xfrm>
          <a:prstGeom prst="rect">
            <a:avLst/>
          </a:prstGeom>
          <a:noFill/>
        </p:spPr>
        <p:txBody>
          <a:bodyPr wrap="none" rtlCol="0">
            <a:spAutoFit/>
          </a:bodyPr>
          <a:lstStyle/>
          <a:p>
            <a:r>
              <a:rPr lang="en-US" altLang="zh-CN" sz="1200" dirty="0"/>
              <a:t>13</a:t>
            </a:r>
            <a:endParaRPr lang="en-US" sz="1200" dirty="0"/>
          </a:p>
        </p:txBody>
      </p:sp>
      <p:sp>
        <p:nvSpPr>
          <p:cNvPr id="4" name="TextBox 3">
            <a:extLst>
              <a:ext uri="{FF2B5EF4-FFF2-40B4-BE49-F238E27FC236}">
                <a16:creationId xmlns:a16="http://schemas.microsoft.com/office/drawing/2014/main" id="{9189066F-C7E9-7030-B01E-FD46A9A7708F}"/>
              </a:ext>
            </a:extLst>
          </p:cNvPr>
          <p:cNvSpPr txBox="1"/>
          <p:nvPr/>
        </p:nvSpPr>
        <p:spPr>
          <a:xfrm>
            <a:off x="355959" y="1114136"/>
            <a:ext cx="6096000" cy="369332"/>
          </a:xfrm>
          <a:prstGeom prst="rect">
            <a:avLst/>
          </a:prstGeom>
          <a:noFill/>
        </p:spPr>
        <p:txBody>
          <a:bodyPr wrap="square">
            <a:spAutoFit/>
          </a:bodyPr>
          <a:lstStyle/>
          <a:p>
            <a:r>
              <a:rPr lang="en-US" altLang="zh-CN" b="1" i="1" dirty="0">
                <a:effectLst/>
                <a:latin typeface="NimbusRomNo9L"/>
              </a:rPr>
              <a:t>Address</a:t>
            </a:r>
            <a:r>
              <a:rPr lang="zh-CN" altLang="en-US" b="1" i="1" dirty="0">
                <a:effectLst/>
                <a:latin typeface="NimbusRomNo9L"/>
              </a:rPr>
              <a:t> </a:t>
            </a:r>
            <a:r>
              <a:rPr lang="en-AU" b="1" i="1" dirty="0">
                <a:effectLst/>
                <a:latin typeface="NimbusRomNo9L"/>
              </a:rPr>
              <a:t>Challenge </a:t>
            </a:r>
            <a:r>
              <a:rPr lang="en-US" altLang="zh-CN" b="1" i="1" dirty="0">
                <a:effectLst/>
                <a:latin typeface="NimbusRomNo9L"/>
              </a:rPr>
              <a:t>2:</a:t>
            </a:r>
            <a:endParaRPr lang="en-AU" b="0" dirty="0">
              <a:effectLst/>
              <a:latin typeface="NimbusRomNo9L"/>
            </a:endParaRPr>
          </a:p>
        </p:txBody>
      </p:sp>
      <p:sp>
        <p:nvSpPr>
          <p:cNvPr id="6" name="文本占位符 1">
            <a:extLst>
              <a:ext uri="{FF2B5EF4-FFF2-40B4-BE49-F238E27FC236}">
                <a16:creationId xmlns:a16="http://schemas.microsoft.com/office/drawing/2014/main" id="{7BF68FBE-5C47-C024-61A4-0D1D67A15D42}"/>
              </a:ext>
            </a:extLst>
          </p:cNvPr>
          <p:cNvSpPr>
            <a:spLocks noGrp="1"/>
          </p:cNvSpPr>
          <p:nvPr>
            <p:ph type="body" sz="quarter" idx="10"/>
          </p:nvPr>
        </p:nvSpPr>
        <p:spPr>
          <a:xfrm>
            <a:off x="216000" y="345902"/>
            <a:ext cx="1580995"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12" name="文本占位符 2">
            <a:extLst>
              <a:ext uri="{FF2B5EF4-FFF2-40B4-BE49-F238E27FC236}">
                <a16:creationId xmlns:a16="http://schemas.microsoft.com/office/drawing/2014/main" id="{DE7CB9FB-111A-B4B9-B1BB-41EB34C45E61}"/>
              </a:ext>
            </a:extLst>
          </p:cNvPr>
          <p:cNvSpPr>
            <a:spLocks noGrp="1"/>
          </p:cNvSpPr>
          <p:nvPr>
            <p:ph type="body" sz="quarter" idx="11"/>
          </p:nvPr>
        </p:nvSpPr>
        <p:spPr>
          <a:xfrm>
            <a:off x="279062" y="733642"/>
            <a:ext cx="876301" cy="323301"/>
          </a:xfrm>
        </p:spPr>
        <p:txBody>
          <a:bodyPr/>
          <a:lstStyle/>
          <a:p>
            <a:r>
              <a:rPr lang="en-US" altLang="zh-CN" dirty="0"/>
              <a:t>Work</a:t>
            </a:r>
            <a:r>
              <a:rPr lang="zh-CN" altLang="en-US" dirty="0"/>
              <a:t> </a:t>
            </a:r>
            <a:r>
              <a:rPr lang="en-US" altLang="zh-CN" dirty="0"/>
              <a:t>1</a:t>
            </a:r>
            <a:endParaRPr lang="en-US" dirty="0"/>
          </a:p>
        </p:txBody>
      </p:sp>
    </p:spTree>
    <p:extLst>
      <p:ext uri="{BB962C8B-B14F-4D97-AF65-F5344CB8AC3E}">
        <p14:creationId xmlns:p14="http://schemas.microsoft.com/office/powerpoint/2010/main" val="294259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B24DF5-F70A-1D96-B0A5-4A671FF7B62E}"/>
              </a:ext>
            </a:extLst>
          </p:cNvPr>
          <p:cNvSpPr txBox="1"/>
          <p:nvPr/>
        </p:nvSpPr>
        <p:spPr>
          <a:xfrm>
            <a:off x="761992" y="1997839"/>
            <a:ext cx="10388741" cy="3139321"/>
          </a:xfrm>
          <a:prstGeom prst="rect">
            <a:avLst/>
          </a:prstGeom>
          <a:noFill/>
        </p:spPr>
        <p:txBody>
          <a:bodyPr wrap="none" rtlCol="0">
            <a:spAutoFit/>
          </a:bodyPr>
          <a:lstStyle/>
          <a:p>
            <a:r>
              <a:rPr lang="en-AU" sz="1800" b="1" i="1" dirty="0">
                <a:effectLst/>
                <a:latin typeface="NimbusRomNo9L"/>
              </a:rPr>
              <a:t>RQ1 (Comparison with Manual Efforts)</a:t>
            </a:r>
            <a:r>
              <a:rPr lang="en-US" altLang="zh-CN" b="1" i="1" dirty="0">
                <a:latin typeface="NimbusRomNo9L"/>
              </a:rPr>
              <a:t>:</a:t>
            </a:r>
            <a:r>
              <a:rPr lang="en-AU" sz="1800" b="1" i="1" dirty="0">
                <a:effectLst/>
                <a:latin typeface="NimbusRomNo9L"/>
              </a:rPr>
              <a:t> </a:t>
            </a:r>
          </a:p>
          <a:p>
            <a:r>
              <a:rPr lang="en-AU" sz="1800" dirty="0">
                <a:effectLst/>
                <a:latin typeface="NimbusRomNo9L"/>
              </a:rPr>
              <a:t>How is the quality of specifications generated by SPECTRE compared to those</a:t>
            </a:r>
            <a:r>
              <a:rPr lang="zh-CN" altLang="en-US" sz="1800" dirty="0">
                <a:effectLst/>
                <a:latin typeface="NimbusRomNo9L"/>
              </a:rPr>
              <a:t> </a:t>
            </a:r>
            <a:r>
              <a:rPr lang="en-US" altLang="zh-CN" sz="1800" b="1" i="1" dirty="0">
                <a:effectLst/>
                <a:latin typeface="NimbusRomNo9L"/>
              </a:rPr>
              <a:t>hand</a:t>
            </a:r>
            <a:r>
              <a:rPr lang="en-AU" sz="1800" b="1" i="1" dirty="0">
                <a:effectLst/>
                <a:latin typeface="NimbusRomNo9L"/>
              </a:rPr>
              <a:t>written</a:t>
            </a:r>
            <a:r>
              <a:rPr lang="zh-CN" altLang="en-US" b="1" i="1" dirty="0">
                <a:latin typeface="NimbusRomNo9L"/>
              </a:rPr>
              <a:t> </a:t>
            </a:r>
            <a:r>
              <a:rPr lang="en-US" altLang="zh-CN" b="1" i="1" dirty="0">
                <a:latin typeface="NimbusRomNo9L"/>
              </a:rPr>
              <a:t>specifications</a:t>
            </a:r>
            <a:r>
              <a:rPr lang="en-AU" sz="1800" dirty="0">
                <a:effectLst/>
                <a:latin typeface="NimbusRomNo9L"/>
              </a:rPr>
              <a:t>? </a:t>
            </a:r>
          </a:p>
          <a:p>
            <a:r>
              <a:rPr lang="en-AU" sz="1800" dirty="0">
                <a:effectLst/>
                <a:latin typeface="NimbusRomNo9L"/>
              </a:rPr>
              <a:t>Can SPECTRE generate specifications similar to the manually written ones? </a:t>
            </a:r>
            <a:endParaRPr lang="en-AU" dirty="0"/>
          </a:p>
          <a:p>
            <a:endParaRPr lang="en-US" dirty="0"/>
          </a:p>
          <a:p>
            <a:r>
              <a:rPr lang="en-AU" sz="1800" b="1" i="1" dirty="0">
                <a:effectLst/>
                <a:latin typeface="NimbusRomNo9L"/>
              </a:rPr>
              <a:t>RQ2 (Comparison with</a:t>
            </a:r>
            <a:r>
              <a:rPr lang="zh-CN" altLang="en-US" sz="1800" b="1" i="1" dirty="0">
                <a:effectLst/>
                <a:latin typeface="NimbusRomNo9L"/>
              </a:rPr>
              <a:t> </a:t>
            </a:r>
            <a:r>
              <a:rPr lang="en-US" altLang="zh-CN" sz="1800" b="1" i="1" dirty="0">
                <a:effectLst/>
                <a:latin typeface="NimbusRomNo9L"/>
              </a:rPr>
              <a:t>Sourc</a:t>
            </a:r>
            <a:r>
              <a:rPr lang="en-US" altLang="zh-CN" b="1" i="1" dirty="0">
                <a:latin typeface="NimbusRomNo9L"/>
              </a:rPr>
              <a:t>e</a:t>
            </a:r>
            <a:r>
              <a:rPr lang="zh-CN" altLang="en-US" b="1" i="1" dirty="0">
                <a:latin typeface="NimbusRomNo9L"/>
              </a:rPr>
              <a:t> </a:t>
            </a:r>
            <a:r>
              <a:rPr lang="en-US" altLang="zh-CN" b="1" i="1" dirty="0">
                <a:latin typeface="NimbusRomNo9L"/>
              </a:rPr>
              <a:t>code</a:t>
            </a:r>
            <a:r>
              <a:rPr lang="en-AU" sz="1800" b="1" i="1" dirty="0">
                <a:effectLst/>
                <a:latin typeface="NimbusRomNo9L"/>
              </a:rPr>
              <a:t>)</a:t>
            </a:r>
            <a:r>
              <a:rPr lang="en-US" altLang="zh-CN" sz="1800" b="1" i="1" dirty="0">
                <a:effectLst/>
                <a:latin typeface="NimbusRomNo9L"/>
              </a:rPr>
              <a:t>:</a:t>
            </a:r>
            <a:r>
              <a:rPr lang="en-AU" sz="1800" b="1" i="1" dirty="0">
                <a:effectLst/>
                <a:latin typeface="NimbusRomNo9L"/>
              </a:rPr>
              <a:t> </a:t>
            </a:r>
          </a:p>
          <a:p>
            <a:r>
              <a:rPr lang="en-AU" sz="1800" dirty="0">
                <a:effectLst/>
                <a:latin typeface="NimbusRomNo9L"/>
              </a:rPr>
              <a:t>How do the static analysis results of a program using specifications generated by SPECTRE compare </a:t>
            </a:r>
          </a:p>
          <a:p>
            <a:r>
              <a:rPr lang="en-AU" sz="1800" dirty="0">
                <a:effectLst/>
                <a:latin typeface="NimbusRomNo9L"/>
              </a:rPr>
              <a:t>with those of a program that includes the </a:t>
            </a:r>
            <a:r>
              <a:rPr lang="en-AU" sz="1800" b="1" i="1" dirty="0">
                <a:effectLst/>
                <a:latin typeface="NimbusRomNo9L"/>
              </a:rPr>
              <a:t>source code</a:t>
            </a:r>
            <a:r>
              <a:rPr lang="en-AU" sz="1800" dirty="0">
                <a:effectLst/>
                <a:latin typeface="NimbusRomNo9L"/>
              </a:rPr>
              <a:t> of the library APIs? </a:t>
            </a:r>
          </a:p>
          <a:p>
            <a:endParaRPr lang="en-AU" dirty="0">
              <a:latin typeface="NimbusRomNo9L"/>
            </a:endParaRPr>
          </a:p>
          <a:p>
            <a:r>
              <a:rPr lang="en-AU" sz="1800" b="1" i="1" dirty="0">
                <a:effectLst/>
                <a:latin typeface="NimbusRomNo9L"/>
              </a:rPr>
              <a:t>RQ3 (Fuzzing Enhancement Impact)</a:t>
            </a:r>
            <a:r>
              <a:rPr lang="en-US" altLang="zh-CN" b="1" i="1" dirty="0">
                <a:latin typeface="NimbusRomNo9L"/>
              </a:rPr>
              <a:t>:</a:t>
            </a:r>
            <a:r>
              <a:rPr lang="en-AU" sz="1800" b="1" i="1" dirty="0">
                <a:effectLst/>
                <a:latin typeface="NimbusRomNo9L"/>
              </a:rPr>
              <a:t> </a:t>
            </a:r>
          </a:p>
          <a:p>
            <a:r>
              <a:rPr lang="en-AU" sz="1800" dirty="0">
                <a:effectLst/>
                <a:latin typeface="NimbusRomNo9L"/>
              </a:rPr>
              <a:t>How do the </a:t>
            </a:r>
            <a:r>
              <a:rPr lang="en-AU" sz="1800" b="1" i="1" dirty="0">
                <a:effectLst/>
                <a:latin typeface="NimbusRomNo9L"/>
              </a:rPr>
              <a:t>tailored features</a:t>
            </a:r>
            <a:r>
              <a:rPr lang="zh-CN" altLang="en-US" sz="1800" b="1" i="1" dirty="0">
                <a:effectLst/>
                <a:latin typeface="NimbusRomNo9L"/>
              </a:rPr>
              <a:t> </a:t>
            </a:r>
            <a:r>
              <a:rPr lang="en-US" altLang="zh-CN" i="1" dirty="0"/>
              <a:t>(new instrumentation, seed selection,</a:t>
            </a:r>
            <a:r>
              <a:rPr lang="zh-CN" altLang="en-US" i="1" dirty="0"/>
              <a:t> </a:t>
            </a:r>
            <a:r>
              <a:rPr lang="en-US" altLang="zh-CN" i="1" dirty="0"/>
              <a:t>power</a:t>
            </a:r>
            <a:r>
              <a:rPr lang="zh-CN" altLang="en-US" i="1" dirty="0"/>
              <a:t> </a:t>
            </a:r>
            <a:r>
              <a:rPr lang="en-US" altLang="zh-CN" i="1" dirty="0"/>
              <a:t>scheduling,</a:t>
            </a:r>
            <a:r>
              <a:rPr lang="zh-CN" altLang="en-US" i="1" dirty="0"/>
              <a:t> </a:t>
            </a:r>
            <a:r>
              <a:rPr lang="en-US" altLang="zh-CN" i="1" dirty="0"/>
              <a:t>and seed</a:t>
            </a:r>
            <a:r>
              <a:rPr lang="zh-CN" altLang="en-US" i="1" dirty="0"/>
              <a:t> </a:t>
            </a:r>
            <a:r>
              <a:rPr lang="en-US" altLang="zh-CN" i="1" dirty="0"/>
              <a:t>mutation)</a:t>
            </a:r>
            <a:endParaRPr lang="en-AU" sz="1800" dirty="0">
              <a:effectLst/>
              <a:latin typeface="NimbusRomNo9L"/>
            </a:endParaRPr>
          </a:p>
          <a:p>
            <a:r>
              <a:rPr lang="en-AU" sz="1800" dirty="0">
                <a:effectLst/>
                <a:latin typeface="NimbusRomNo9L"/>
              </a:rPr>
              <a:t>in SPECTRE impact the specification generation? </a:t>
            </a:r>
            <a:endParaRPr lang="en-AU" dirty="0"/>
          </a:p>
        </p:txBody>
      </p:sp>
      <p:sp>
        <p:nvSpPr>
          <p:cNvPr id="9" name="TextBox 8">
            <a:extLst>
              <a:ext uri="{FF2B5EF4-FFF2-40B4-BE49-F238E27FC236}">
                <a16:creationId xmlns:a16="http://schemas.microsoft.com/office/drawing/2014/main" id="{65210561-73CB-FD3F-7C10-B9614333F5D4}"/>
              </a:ext>
            </a:extLst>
          </p:cNvPr>
          <p:cNvSpPr txBox="1"/>
          <p:nvPr/>
        </p:nvSpPr>
        <p:spPr>
          <a:xfrm>
            <a:off x="11514667" y="6544733"/>
            <a:ext cx="341760" cy="276999"/>
          </a:xfrm>
          <a:prstGeom prst="rect">
            <a:avLst/>
          </a:prstGeom>
          <a:noFill/>
        </p:spPr>
        <p:txBody>
          <a:bodyPr wrap="none" rtlCol="0">
            <a:spAutoFit/>
          </a:bodyPr>
          <a:lstStyle/>
          <a:p>
            <a:r>
              <a:rPr lang="en-US" altLang="zh-CN" sz="1200" dirty="0"/>
              <a:t>14</a:t>
            </a:r>
          </a:p>
        </p:txBody>
      </p:sp>
      <p:sp>
        <p:nvSpPr>
          <p:cNvPr id="4" name="文本占位符 1">
            <a:extLst>
              <a:ext uri="{FF2B5EF4-FFF2-40B4-BE49-F238E27FC236}">
                <a16:creationId xmlns:a16="http://schemas.microsoft.com/office/drawing/2014/main" id="{0A1FFDE8-A83E-13F5-3193-50CB7F585F9B}"/>
              </a:ext>
            </a:extLst>
          </p:cNvPr>
          <p:cNvSpPr>
            <a:spLocks noGrp="1"/>
          </p:cNvSpPr>
          <p:nvPr>
            <p:ph type="body" sz="quarter" idx="10"/>
          </p:nvPr>
        </p:nvSpPr>
        <p:spPr>
          <a:xfrm>
            <a:off x="216000" y="345902"/>
            <a:ext cx="1580995"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5" name="文本占位符 2">
            <a:extLst>
              <a:ext uri="{FF2B5EF4-FFF2-40B4-BE49-F238E27FC236}">
                <a16:creationId xmlns:a16="http://schemas.microsoft.com/office/drawing/2014/main" id="{04CBC889-83D1-A6CA-3F1B-4FD0F9A19D2C}"/>
              </a:ext>
            </a:extLst>
          </p:cNvPr>
          <p:cNvSpPr>
            <a:spLocks noGrp="1"/>
          </p:cNvSpPr>
          <p:nvPr>
            <p:ph type="body" sz="quarter" idx="11"/>
          </p:nvPr>
        </p:nvSpPr>
        <p:spPr>
          <a:xfrm>
            <a:off x="279062" y="733642"/>
            <a:ext cx="876301" cy="323301"/>
          </a:xfrm>
        </p:spPr>
        <p:txBody>
          <a:bodyPr/>
          <a:lstStyle/>
          <a:p>
            <a:r>
              <a:rPr lang="en-US" altLang="zh-CN" dirty="0"/>
              <a:t>Work</a:t>
            </a:r>
            <a:r>
              <a:rPr lang="zh-CN" altLang="en-US" dirty="0"/>
              <a:t> </a:t>
            </a:r>
            <a:r>
              <a:rPr lang="en-US" altLang="zh-CN" dirty="0"/>
              <a:t>1</a:t>
            </a:r>
            <a:endParaRPr lang="en-US" dirty="0"/>
          </a:p>
        </p:txBody>
      </p:sp>
    </p:spTree>
    <p:extLst>
      <p:ext uri="{BB962C8B-B14F-4D97-AF65-F5344CB8AC3E}">
        <p14:creationId xmlns:p14="http://schemas.microsoft.com/office/powerpoint/2010/main" val="398642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F1939-AE5B-AD3A-F16C-35D7E52C9B06}"/>
              </a:ext>
            </a:extLst>
          </p:cNvPr>
          <p:cNvSpPr txBox="1"/>
          <p:nvPr/>
        </p:nvSpPr>
        <p:spPr>
          <a:xfrm>
            <a:off x="1096433" y="5186784"/>
            <a:ext cx="9097434" cy="1200329"/>
          </a:xfrm>
          <a:prstGeom prst="rect">
            <a:avLst/>
          </a:prstGeom>
          <a:noFill/>
        </p:spPr>
        <p:txBody>
          <a:bodyPr wrap="square" rtlCol="0">
            <a:spAutoFit/>
          </a:bodyPr>
          <a:lstStyle/>
          <a:p>
            <a:r>
              <a:rPr lang="en-AU" sz="1800" b="1" i="1" dirty="0">
                <a:effectLst/>
                <a:latin typeface="NimbusRomNo9L"/>
              </a:rPr>
              <a:t>Benchmark</a:t>
            </a:r>
            <a:r>
              <a:rPr lang="en-US" altLang="zh-CN" sz="1800" b="1" i="1" dirty="0">
                <a:effectLst/>
                <a:latin typeface="NimbusRomNo9L"/>
              </a:rPr>
              <a:t>:</a:t>
            </a:r>
            <a:r>
              <a:rPr lang="zh-CN" altLang="en-US" sz="1800" b="1" i="1" dirty="0">
                <a:effectLst/>
                <a:latin typeface="NimbusRomNo9L"/>
              </a:rPr>
              <a:t> </a:t>
            </a:r>
            <a:endParaRPr lang="en-AU" altLang="zh-CN" sz="1800" b="1" i="1" dirty="0">
              <a:effectLst/>
              <a:latin typeface="NimbusRomNo9L"/>
            </a:endParaRPr>
          </a:p>
          <a:p>
            <a:r>
              <a:rPr lang="zh-CN" altLang="en-US" sz="1800" dirty="0">
                <a:effectLst/>
                <a:latin typeface="NimbusRomNo9L"/>
              </a:rPr>
              <a:t>      </a:t>
            </a:r>
            <a:r>
              <a:rPr lang="en-AU" sz="1800" dirty="0">
                <a:effectLst/>
                <a:latin typeface="Calibri" panose="020F0502020204030204" pitchFamily="34" charset="0"/>
                <a:cs typeface="Calibri" panose="020F0502020204030204" pitchFamily="34" charset="0"/>
              </a:rPr>
              <a:t>C standard library </a:t>
            </a:r>
            <a:r>
              <a:rPr lang="en-US" altLang="zh-CN" i="1" dirty="0">
                <a:latin typeface="Helvetica" pitchFamily="2" charset="0"/>
                <a:cs typeface="Calibri" panose="020F0502020204030204" pitchFamily="34" charset="0"/>
              </a:rPr>
              <a:t>Musl-1.2.4</a:t>
            </a:r>
          </a:p>
          <a:p>
            <a:r>
              <a:rPr lang="en-US" altLang="zh-CN" sz="1800" b="1" i="1" dirty="0">
                <a:effectLst/>
                <a:latin typeface="NimbusRomNo9L"/>
              </a:rPr>
              <a:t>Baseline:</a:t>
            </a:r>
            <a:r>
              <a:rPr lang="zh-CN" altLang="en-US" sz="1800" b="1" i="1" dirty="0">
                <a:effectLst/>
                <a:latin typeface="NimbusRomNo9L"/>
              </a:rPr>
              <a:t> </a:t>
            </a:r>
            <a:endParaRPr lang="en-US" altLang="zh-CN" sz="1800" b="1" i="1" dirty="0">
              <a:effectLst/>
              <a:latin typeface="NimbusRomNo9L"/>
            </a:endParaRPr>
          </a:p>
          <a:p>
            <a:r>
              <a:rPr lang="zh-CN" altLang="en-US" sz="1800" b="0" dirty="0">
                <a:effectLst/>
                <a:latin typeface="NimbusRomNo9L"/>
              </a:rPr>
              <a:t>      </a:t>
            </a:r>
            <a:r>
              <a:rPr lang="en-US" altLang="zh-CN" dirty="0">
                <a:solidFill>
                  <a:srgbClr val="00B050"/>
                </a:solidFill>
                <a:latin typeface="NimbusRomNo9L"/>
              </a:rPr>
              <a:t>Specifications</a:t>
            </a:r>
            <a:r>
              <a:rPr lang="zh-CN" altLang="en-US" dirty="0">
                <a:latin typeface="NimbusRomNo9L"/>
              </a:rPr>
              <a:t> </a:t>
            </a:r>
            <a:r>
              <a:rPr lang="en-US" altLang="zh-CN" dirty="0">
                <a:latin typeface="NimbusRomNo9L"/>
              </a:rPr>
              <a:t>inferred</a:t>
            </a:r>
            <a:r>
              <a:rPr lang="zh-CN" altLang="en-US" dirty="0">
                <a:latin typeface="NimbusRomNo9L"/>
              </a:rPr>
              <a:t> </a:t>
            </a:r>
            <a:r>
              <a:rPr lang="en-US" altLang="zh-CN" dirty="0">
                <a:latin typeface="NimbusRomNo9L"/>
              </a:rPr>
              <a:t>by</a:t>
            </a:r>
            <a:r>
              <a:rPr lang="zh-CN" altLang="en-US" dirty="0">
                <a:latin typeface="NimbusRomNo9L"/>
              </a:rPr>
              <a:t> </a:t>
            </a:r>
            <a:r>
              <a:rPr lang="en-US" altLang="zh-CN" dirty="0" err="1">
                <a:latin typeface="NimbusRomNo9L"/>
              </a:rPr>
              <a:t>Spectre</a:t>
            </a:r>
            <a:r>
              <a:rPr lang="zh-CN" altLang="en-US" dirty="0">
                <a:latin typeface="NimbusRomNo9L"/>
              </a:rPr>
              <a:t>  </a:t>
            </a:r>
            <a:r>
              <a:rPr lang="en-US" altLang="zh-CN" b="1" i="1" dirty="0">
                <a:latin typeface="NimbusRomNo9L"/>
              </a:rPr>
              <a:t>VS</a:t>
            </a:r>
            <a:r>
              <a:rPr lang="zh-CN" altLang="en-US" b="1" i="1" dirty="0">
                <a:latin typeface="NimbusRomNo9L"/>
              </a:rPr>
              <a:t> </a:t>
            </a:r>
            <a:r>
              <a:rPr lang="zh-CN" altLang="en-US" sz="1800" b="0" dirty="0">
                <a:effectLst/>
                <a:latin typeface="NimbusRomNo9L"/>
              </a:rPr>
              <a:t> </a:t>
            </a:r>
            <a:r>
              <a:rPr lang="en-US" altLang="zh-CN" dirty="0">
                <a:solidFill>
                  <a:srgbClr val="00B050"/>
                </a:solidFill>
                <a:latin typeface="NimbusRomNo9L"/>
              </a:rPr>
              <a:t>handwritten</a:t>
            </a:r>
            <a:r>
              <a:rPr lang="zh-CN" altLang="en-US" dirty="0">
                <a:solidFill>
                  <a:srgbClr val="00B050"/>
                </a:solidFill>
                <a:latin typeface="NimbusRomNo9L"/>
              </a:rPr>
              <a:t> </a:t>
            </a:r>
            <a:r>
              <a:rPr lang="en-AU" sz="1800" b="0" dirty="0">
                <a:solidFill>
                  <a:srgbClr val="00B050"/>
                </a:solidFill>
                <a:effectLst/>
                <a:latin typeface="NimbusRomNo9L"/>
              </a:rPr>
              <a:t>specifications</a:t>
            </a:r>
            <a:r>
              <a:rPr lang="en-AU" sz="1800" b="0" dirty="0">
                <a:effectLst/>
                <a:latin typeface="NimbusRomNo9L"/>
              </a:rPr>
              <a:t> </a:t>
            </a:r>
            <a:r>
              <a:rPr lang="en-US" altLang="zh-CN" dirty="0"/>
              <a:t>in</a:t>
            </a:r>
            <a:r>
              <a:rPr lang="zh-CN" altLang="en-US" dirty="0"/>
              <a:t> </a:t>
            </a:r>
            <a:r>
              <a:rPr lang="en-US" altLang="zh-CN" dirty="0"/>
              <a:t>SVF</a:t>
            </a:r>
            <a:endParaRPr lang="en-AU" b="1" i="1" dirty="0"/>
          </a:p>
        </p:txBody>
      </p:sp>
      <p:pic>
        <p:nvPicPr>
          <p:cNvPr id="9" name="Picture 8" descr="A table of numbers and manuals&#10;&#10;Description automatically generated">
            <a:extLst>
              <a:ext uri="{FF2B5EF4-FFF2-40B4-BE49-F238E27FC236}">
                <a16:creationId xmlns:a16="http://schemas.microsoft.com/office/drawing/2014/main" id="{5987F5DC-A754-9E2B-3B2A-8F95B3E93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1850" y="1671216"/>
            <a:ext cx="4546600" cy="3213100"/>
          </a:xfrm>
          <a:prstGeom prst="rect">
            <a:avLst/>
          </a:prstGeom>
        </p:spPr>
      </p:pic>
      <p:sp>
        <p:nvSpPr>
          <p:cNvPr id="15" name="Rectangle 14">
            <a:extLst>
              <a:ext uri="{FF2B5EF4-FFF2-40B4-BE49-F238E27FC236}">
                <a16:creationId xmlns:a16="http://schemas.microsoft.com/office/drawing/2014/main" id="{09DEE5A9-6E32-0605-1FB1-8696EED2995C}"/>
              </a:ext>
            </a:extLst>
          </p:cNvPr>
          <p:cNvSpPr/>
          <p:nvPr/>
        </p:nvSpPr>
        <p:spPr>
          <a:xfrm>
            <a:off x="7135021" y="4528389"/>
            <a:ext cx="800363" cy="323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C3DD002-DEFF-0052-B9F7-9A2F37FA2016}"/>
              </a:ext>
            </a:extLst>
          </p:cNvPr>
          <p:cNvSpPr txBox="1"/>
          <p:nvPr/>
        </p:nvSpPr>
        <p:spPr>
          <a:xfrm>
            <a:off x="838200" y="1162947"/>
            <a:ext cx="4021667" cy="369332"/>
          </a:xfrm>
          <a:prstGeom prst="rect">
            <a:avLst/>
          </a:prstGeom>
          <a:noFill/>
        </p:spPr>
        <p:txBody>
          <a:bodyPr wrap="square">
            <a:spAutoFit/>
          </a:bodyPr>
          <a:lstStyle/>
          <a:p>
            <a:r>
              <a:rPr lang="en-AU" sz="1800" b="1" i="1" dirty="0">
                <a:effectLst/>
                <a:latin typeface="NimbusRomNo9L"/>
              </a:rPr>
              <a:t>RQ1 (Comparison with Manual Efforts)</a:t>
            </a:r>
            <a:r>
              <a:rPr lang="en-US" altLang="zh-CN" b="1" i="1" dirty="0">
                <a:latin typeface="NimbusRomNo9L"/>
              </a:rPr>
              <a:t>:</a:t>
            </a:r>
            <a:r>
              <a:rPr lang="en-AU" sz="1800" b="1" i="1" dirty="0">
                <a:effectLst/>
                <a:latin typeface="NimbusRomNo9L"/>
              </a:rPr>
              <a:t> </a:t>
            </a:r>
          </a:p>
        </p:txBody>
      </p:sp>
      <p:sp>
        <p:nvSpPr>
          <p:cNvPr id="18" name="TextBox 17">
            <a:extLst>
              <a:ext uri="{FF2B5EF4-FFF2-40B4-BE49-F238E27FC236}">
                <a16:creationId xmlns:a16="http://schemas.microsoft.com/office/drawing/2014/main" id="{F5B1B5A7-1EBC-3FFA-23EB-C806F5B7A862}"/>
              </a:ext>
            </a:extLst>
          </p:cNvPr>
          <p:cNvSpPr txBox="1"/>
          <p:nvPr/>
        </p:nvSpPr>
        <p:spPr>
          <a:xfrm>
            <a:off x="3136592" y="4893748"/>
            <a:ext cx="5418471" cy="307777"/>
          </a:xfrm>
          <a:prstGeom prst="rect">
            <a:avLst/>
          </a:prstGeom>
          <a:noFill/>
        </p:spPr>
        <p:txBody>
          <a:bodyPr wrap="none" rtlCol="0">
            <a:spAutoFit/>
          </a:bodyPr>
          <a:lstStyle/>
          <a:p>
            <a:r>
              <a:rPr lang="en-US" altLang="zh-CN" sz="1400" dirty="0"/>
              <a:t>Note</a:t>
            </a:r>
            <a:r>
              <a:rPr lang="zh-CN" altLang="en-US" sz="1400" dirty="0"/>
              <a:t> </a:t>
            </a:r>
            <a:r>
              <a:rPr lang="en-US" altLang="zh-CN" sz="1400" dirty="0"/>
              <a:t>that</a:t>
            </a:r>
            <a:r>
              <a:rPr lang="zh-CN" altLang="en-US" sz="1400" dirty="0"/>
              <a:t> </a:t>
            </a:r>
            <a:r>
              <a:rPr lang="en-US" altLang="zh-CN" sz="1400" dirty="0"/>
              <a:t>SVF</a:t>
            </a:r>
            <a:r>
              <a:rPr lang="zh-CN" altLang="en-US" sz="1400" dirty="0"/>
              <a:t> </a:t>
            </a:r>
            <a:r>
              <a:rPr lang="en-US" altLang="zh-CN" sz="1400" dirty="0"/>
              <a:t>has</a:t>
            </a:r>
            <a:r>
              <a:rPr lang="zh-CN" altLang="en-US" sz="1400" dirty="0"/>
              <a:t> </a:t>
            </a:r>
            <a:r>
              <a:rPr lang="en-US" altLang="zh-CN" sz="1400" dirty="0"/>
              <a:t>more</a:t>
            </a:r>
            <a:r>
              <a:rPr lang="zh-CN" altLang="en-US" sz="1400" dirty="0"/>
              <a:t> </a:t>
            </a:r>
            <a:r>
              <a:rPr lang="en-US" altLang="zh-CN" sz="1400" dirty="0"/>
              <a:t>than</a:t>
            </a:r>
            <a:r>
              <a:rPr lang="zh-CN" altLang="en-US" sz="1400" dirty="0"/>
              <a:t> </a:t>
            </a:r>
            <a:r>
              <a:rPr lang="en-US" altLang="zh-CN" sz="1400" dirty="0"/>
              <a:t>6</a:t>
            </a:r>
            <a:r>
              <a:rPr lang="zh-CN" altLang="en-US" sz="1400" dirty="0"/>
              <a:t> </a:t>
            </a:r>
            <a:r>
              <a:rPr lang="en-US" altLang="zh-CN" sz="1400" dirty="0"/>
              <a:t>kinds</a:t>
            </a:r>
            <a:r>
              <a:rPr lang="zh-CN" altLang="en-US" sz="1400" dirty="0"/>
              <a:t> </a:t>
            </a:r>
            <a:r>
              <a:rPr lang="en-US" altLang="zh-CN" sz="1400" dirty="0"/>
              <a:t>of</a:t>
            </a:r>
            <a:r>
              <a:rPr lang="zh-CN" altLang="en-US" sz="1400" dirty="0"/>
              <a:t> </a:t>
            </a:r>
            <a:r>
              <a:rPr lang="en-US" altLang="zh-CN" sz="1400" dirty="0"/>
              <a:t>specifications</a:t>
            </a:r>
            <a:r>
              <a:rPr lang="zh-CN" altLang="en-US" sz="1400" dirty="0"/>
              <a:t> </a:t>
            </a:r>
            <a:r>
              <a:rPr lang="en-US" altLang="zh-CN" sz="1400" dirty="0"/>
              <a:t>we</a:t>
            </a:r>
            <a:r>
              <a:rPr lang="zh-CN" altLang="en-US" sz="1400" dirty="0"/>
              <a:t> </a:t>
            </a:r>
            <a:r>
              <a:rPr lang="en-US" altLang="zh-CN" sz="1400" dirty="0"/>
              <a:t>aim</a:t>
            </a:r>
            <a:r>
              <a:rPr lang="zh-CN" altLang="en-US" sz="1400" dirty="0"/>
              <a:t> </a:t>
            </a:r>
            <a:r>
              <a:rPr lang="en-US" altLang="zh-CN" sz="1400" dirty="0"/>
              <a:t>to</a:t>
            </a:r>
            <a:r>
              <a:rPr lang="zh-CN" altLang="en-US" sz="1400" dirty="0"/>
              <a:t> </a:t>
            </a:r>
            <a:r>
              <a:rPr lang="en-US" altLang="zh-CN" sz="1400" dirty="0"/>
              <a:t>identify</a:t>
            </a:r>
            <a:endParaRPr lang="en-US" sz="1400" dirty="0"/>
          </a:p>
        </p:txBody>
      </p:sp>
      <p:sp>
        <p:nvSpPr>
          <p:cNvPr id="19" name="TextBox 18">
            <a:extLst>
              <a:ext uri="{FF2B5EF4-FFF2-40B4-BE49-F238E27FC236}">
                <a16:creationId xmlns:a16="http://schemas.microsoft.com/office/drawing/2014/main" id="{E0BA8419-9C76-F335-F769-1AA1D700A0CC}"/>
              </a:ext>
            </a:extLst>
          </p:cNvPr>
          <p:cNvSpPr txBox="1"/>
          <p:nvPr/>
        </p:nvSpPr>
        <p:spPr>
          <a:xfrm>
            <a:off x="11514667" y="6544733"/>
            <a:ext cx="341760" cy="276999"/>
          </a:xfrm>
          <a:prstGeom prst="rect">
            <a:avLst/>
          </a:prstGeom>
          <a:noFill/>
        </p:spPr>
        <p:txBody>
          <a:bodyPr wrap="none" rtlCol="0">
            <a:spAutoFit/>
          </a:bodyPr>
          <a:lstStyle/>
          <a:p>
            <a:r>
              <a:rPr lang="en-US" altLang="zh-CN" sz="1200" dirty="0"/>
              <a:t>15</a:t>
            </a:r>
            <a:endParaRPr lang="en-US" sz="1200" dirty="0"/>
          </a:p>
        </p:txBody>
      </p:sp>
      <p:sp>
        <p:nvSpPr>
          <p:cNvPr id="5" name="文本占位符 1">
            <a:extLst>
              <a:ext uri="{FF2B5EF4-FFF2-40B4-BE49-F238E27FC236}">
                <a16:creationId xmlns:a16="http://schemas.microsoft.com/office/drawing/2014/main" id="{E2DC35A2-60B9-BA6D-E9E6-5F9B0CBB5A80}"/>
              </a:ext>
            </a:extLst>
          </p:cNvPr>
          <p:cNvSpPr>
            <a:spLocks noGrp="1"/>
          </p:cNvSpPr>
          <p:nvPr>
            <p:ph type="body" sz="quarter" idx="10"/>
          </p:nvPr>
        </p:nvSpPr>
        <p:spPr>
          <a:xfrm>
            <a:off x="216000" y="345902"/>
            <a:ext cx="1580995"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6" name="文本占位符 2">
            <a:extLst>
              <a:ext uri="{FF2B5EF4-FFF2-40B4-BE49-F238E27FC236}">
                <a16:creationId xmlns:a16="http://schemas.microsoft.com/office/drawing/2014/main" id="{7CD790EE-B599-DF3C-D63E-07409CE9C776}"/>
              </a:ext>
            </a:extLst>
          </p:cNvPr>
          <p:cNvSpPr>
            <a:spLocks noGrp="1"/>
          </p:cNvSpPr>
          <p:nvPr>
            <p:ph type="body" sz="quarter" idx="11"/>
          </p:nvPr>
        </p:nvSpPr>
        <p:spPr>
          <a:xfrm>
            <a:off x="279062" y="733642"/>
            <a:ext cx="876301" cy="323301"/>
          </a:xfrm>
        </p:spPr>
        <p:txBody>
          <a:bodyPr/>
          <a:lstStyle/>
          <a:p>
            <a:r>
              <a:rPr lang="en-US" altLang="zh-CN" dirty="0"/>
              <a:t>Work</a:t>
            </a:r>
            <a:r>
              <a:rPr lang="zh-CN" altLang="en-US" dirty="0"/>
              <a:t> </a:t>
            </a:r>
            <a:r>
              <a:rPr lang="en-US" altLang="zh-CN" dirty="0"/>
              <a:t>1</a:t>
            </a:r>
            <a:endParaRPr lang="en-US" dirty="0"/>
          </a:p>
        </p:txBody>
      </p:sp>
    </p:spTree>
    <p:extLst>
      <p:ext uri="{BB962C8B-B14F-4D97-AF65-F5344CB8AC3E}">
        <p14:creationId xmlns:p14="http://schemas.microsoft.com/office/powerpoint/2010/main" val="258475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F1939-AE5B-AD3A-F16C-35D7E52C9B06}"/>
              </a:ext>
            </a:extLst>
          </p:cNvPr>
          <p:cNvSpPr txBox="1"/>
          <p:nvPr/>
        </p:nvSpPr>
        <p:spPr>
          <a:xfrm>
            <a:off x="1104899" y="4948704"/>
            <a:ext cx="10384368" cy="1200329"/>
          </a:xfrm>
          <a:prstGeom prst="rect">
            <a:avLst/>
          </a:prstGeom>
          <a:noFill/>
        </p:spPr>
        <p:txBody>
          <a:bodyPr wrap="square" rtlCol="0">
            <a:spAutoFit/>
          </a:bodyPr>
          <a:lstStyle/>
          <a:p>
            <a:r>
              <a:rPr lang="en-AU" sz="1800" b="1" i="1" dirty="0">
                <a:effectLst/>
                <a:latin typeface="NimbusRomNo9L"/>
              </a:rPr>
              <a:t>Benchmark</a:t>
            </a:r>
            <a:r>
              <a:rPr lang="en-US" altLang="zh-CN" sz="1800" b="1" i="1" dirty="0">
                <a:effectLst/>
                <a:latin typeface="NimbusRomNo9L"/>
              </a:rPr>
              <a:t>:</a:t>
            </a:r>
            <a:r>
              <a:rPr lang="zh-CN" altLang="en-US" sz="1800" b="1" i="1" dirty="0">
                <a:effectLst/>
                <a:latin typeface="NimbusRomNo9L"/>
              </a:rPr>
              <a:t> </a:t>
            </a:r>
            <a:endParaRPr lang="en-AU" altLang="zh-CN" sz="1800" b="1" i="1" dirty="0">
              <a:effectLst/>
              <a:latin typeface="NimbusRomNo9L"/>
            </a:endParaRPr>
          </a:p>
          <a:p>
            <a:r>
              <a:rPr lang="zh-CN" altLang="en-US" dirty="0">
                <a:latin typeface="NimbusRomNo9L"/>
              </a:rPr>
              <a:t>      </a:t>
            </a:r>
            <a:r>
              <a:rPr lang="en-AU" sz="1800" b="0" dirty="0">
                <a:effectLst/>
                <a:latin typeface="NimbusRomNo9L"/>
              </a:rPr>
              <a:t>Eight third-party C/C++ libraries </a:t>
            </a:r>
            <a:endParaRPr lang="en-US" altLang="zh-CN" i="1" dirty="0">
              <a:latin typeface="Helvetica" pitchFamily="2" charset="0"/>
              <a:cs typeface="Calibri" panose="020F0502020204030204" pitchFamily="34" charset="0"/>
            </a:endParaRPr>
          </a:p>
          <a:p>
            <a:r>
              <a:rPr lang="en-US" altLang="zh-CN" sz="1800" b="1" i="1" dirty="0">
                <a:effectLst/>
                <a:latin typeface="NimbusRomNo9L"/>
              </a:rPr>
              <a:t>Baseline:</a:t>
            </a:r>
            <a:r>
              <a:rPr lang="zh-CN" altLang="en-US" sz="1800" b="1" i="1" dirty="0">
                <a:effectLst/>
                <a:latin typeface="NimbusRomNo9L"/>
              </a:rPr>
              <a:t> </a:t>
            </a:r>
            <a:endParaRPr lang="en-US" altLang="zh-CN" sz="1800" b="1" i="1" dirty="0">
              <a:effectLst/>
              <a:latin typeface="NimbusRomNo9L"/>
            </a:endParaRPr>
          </a:p>
          <a:p>
            <a:r>
              <a:rPr lang="zh-CN" altLang="en-US" sz="1800" b="0" dirty="0">
                <a:effectLst/>
                <a:latin typeface="NimbusRomNo9L"/>
              </a:rPr>
              <a:t>      </a:t>
            </a:r>
            <a:r>
              <a:rPr lang="en-US" altLang="zh-CN" sz="1800" b="0" dirty="0">
                <a:effectLst/>
                <a:latin typeface="NimbusRomNo9L"/>
              </a:rPr>
              <a:t>S</a:t>
            </a:r>
            <a:r>
              <a:rPr lang="en-US" altLang="zh-CN" dirty="0">
                <a:latin typeface="NimbusRomNo9L"/>
              </a:rPr>
              <a:t>tatic</a:t>
            </a:r>
            <a:r>
              <a:rPr lang="zh-CN" altLang="en-US" dirty="0">
                <a:latin typeface="NimbusRomNo9L"/>
              </a:rPr>
              <a:t> </a:t>
            </a:r>
            <a:r>
              <a:rPr lang="en-US" altLang="zh-CN" dirty="0">
                <a:latin typeface="NimbusRomNo9L"/>
              </a:rPr>
              <a:t>analysis</a:t>
            </a:r>
            <a:r>
              <a:rPr lang="zh-CN" altLang="en-US" dirty="0">
                <a:latin typeface="NimbusRomNo9L"/>
              </a:rPr>
              <a:t> </a:t>
            </a:r>
            <a:r>
              <a:rPr lang="en-US" altLang="zh-CN" dirty="0">
                <a:latin typeface="NimbusRomNo9L"/>
              </a:rPr>
              <a:t>results</a:t>
            </a:r>
            <a:r>
              <a:rPr lang="zh-CN" altLang="en-US" dirty="0">
                <a:latin typeface="NimbusRomNo9L"/>
              </a:rPr>
              <a:t> </a:t>
            </a:r>
            <a:r>
              <a:rPr lang="en-US" altLang="zh-CN" dirty="0">
                <a:latin typeface="NimbusRomNo9L"/>
              </a:rPr>
              <a:t>of</a:t>
            </a:r>
            <a:r>
              <a:rPr lang="zh-CN" altLang="en-US" dirty="0">
                <a:latin typeface="NimbusRomNo9L"/>
              </a:rPr>
              <a:t> </a:t>
            </a:r>
            <a:r>
              <a:rPr lang="en-US" altLang="zh-CN" dirty="0">
                <a:latin typeface="NimbusRomNo9L"/>
              </a:rPr>
              <a:t>client</a:t>
            </a:r>
            <a:r>
              <a:rPr lang="zh-CN" altLang="en-US" dirty="0">
                <a:latin typeface="NimbusRomNo9L"/>
              </a:rPr>
              <a:t> </a:t>
            </a:r>
            <a:r>
              <a:rPr lang="en-US" altLang="zh-CN" dirty="0">
                <a:latin typeface="NimbusRomNo9L"/>
              </a:rPr>
              <a:t>code</a:t>
            </a:r>
            <a:r>
              <a:rPr lang="zh-CN" altLang="en-US" dirty="0">
                <a:latin typeface="NimbusRomNo9L"/>
              </a:rPr>
              <a:t> </a:t>
            </a:r>
            <a:r>
              <a:rPr lang="en-US" altLang="zh-CN" dirty="0">
                <a:latin typeface="NimbusRomNo9L"/>
              </a:rPr>
              <a:t>with</a:t>
            </a:r>
            <a:r>
              <a:rPr lang="zh-CN" altLang="en-US" dirty="0">
                <a:latin typeface="NimbusRomNo9L"/>
              </a:rPr>
              <a:t> </a:t>
            </a:r>
            <a:r>
              <a:rPr lang="en-US" altLang="zh-CN" dirty="0">
                <a:solidFill>
                  <a:srgbClr val="00B050"/>
                </a:solidFill>
                <a:latin typeface="NimbusRomNo9L"/>
              </a:rPr>
              <a:t>specifications</a:t>
            </a:r>
            <a:r>
              <a:rPr lang="zh-CN" altLang="en-US" dirty="0">
                <a:latin typeface="NimbusRomNo9L"/>
              </a:rPr>
              <a:t> </a:t>
            </a:r>
            <a:r>
              <a:rPr lang="en-US" altLang="zh-CN" b="1" i="1" dirty="0">
                <a:latin typeface="NimbusRomNo9L"/>
              </a:rPr>
              <a:t>VS</a:t>
            </a:r>
            <a:r>
              <a:rPr lang="zh-CN" altLang="en-US" dirty="0">
                <a:latin typeface="NimbusRomNo9L"/>
              </a:rPr>
              <a:t> </a:t>
            </a:r>
            <a:r>
              <a:rPr lang="en-US" altLang="zh-CN" dirty="0">
                <a:solidFill>
                  <a:srgbClr val="00B050"/>
                </a:solidFill>
                <a:latin typeface="NimbusRomNo9L"/>
              </a:rPr>
              <a:t>source</a:t>
            </a:r>
            <a:r>
              <a:rPr lang="zh-CN" altLang="en-US" dirty="0">
                <a:solidFill>
                  <a:srgbClr val="00B050"/>
                </a:solidFill>
                <a:latin typeface="NimbusRomNo9L"/>
              </a:rPr>
              <a:t> </a:t>
            </a:r>
            <a:r>
              <a:rPr lang="en-US" altLang="zh-CN" dirty="0">
                <a:solidFill>
                  <a:srgbClr val="00B050"/>
                </a:solidFill>
                <a:latin typeface="NimbusRomNo9L"/>
              </a:rPr>
              <a:t>code</a:t>
            </a:r>
            <a:r>
              <a:rPr lang="zh-CN" altLang="en-US" dirty="0">
                <a:solidFill>
                  <a:srgbClr val="00B050"/>
                </a:solidFill>
                <a:latin typeface="NimbusRomNo9L"/>
              </a:rPr>
              <a:t> </a:t>
            </a:r>
            <a:r>
              <a:rPr lang="en-US" altLang="zh-CN" dirty="0">
                <a:latin typeface="NimbusRomNo9L"/>
              </a:rPr>
              <a:t>of</a:t>
            </a:r>
            <a:r>
              <a:rPr lang="zh-CN" altLang="en-US" dirty="0">
                <a:latin typeface="NimbusRomNo9L"/>
              </a:rPr>
              <a:t> </a:t>
            </a:r>
            <a:r>
              <a:rPr lang="en-US" altLang="zh-CN" dirty="0">
                <a:latin typeface="NimbusRomNo9L"/>
              </a:rPr>
              <a:t>library</a:t>
            </a:r>
            <a:r>
              <a:rPr lang="zh-CN" altLang="en-US" dirty="0">
                <a:latin typeface="NimbusRomNo9L"/>
              </a:rPr>
              <a:t> </a:t>
            </a:r>
            <a:r>
              <a:rPr lang="en-US" altLang="zh-CN" dirty="0">
                <a:latin typeface="NimbusRomNo9L"/>
              </a:rPr>
              <a:t>APIs</a:t>
            </a:r>
            <a:endParaRPr lang="en-AU" b="1" i="1" dirty="0"/>
          </a:p>
        </p:txBody>
      </p:sp>
      <p:sp>
        <p:nvSpPr>
          <p:cNvPr id="17" name="TextBox 16">
            <a:extLst>
              <a:ext uri="{FF2B5EF4-FFF2-40B4-BE49-F238E27FC236}">
                <a16:creationId xmlns:a16="http://schemas.microsoft.com/office/drawing/2014/main" id="{3C3DD002-DEFF-0052-B9F7-9A2F37FA2016}"/>
              </a:ext>
            </a:extLst>
          </p:cNvPr>
          <p:cNvSpPr txBox="1"/>
          <p:nvPr/>
        </p:nvSpPr>
        <p:spPr>
          <a:xfrm>
            <a:off x="922866" y="1309131"/>
            <a:ext cx="6096000" cy="369332"/>
          </a:xfrm>
          <a:prstGeom prst="rect">
            <a:avLst/>
          </a:prstGeom>
          <a:noFill/>
        </p:spPr>
        <p:txBody>
          <a:bodyPr wrap="square">
            <a:spAutoFit/>
          </a:bodyPr>
          <a:lstStyle/>
          <a:p>
            <a:r>
              <a:rPr lang="en-AU" sz="1800" b="1" i="1" dirty="0">
                <a:effectLst/>
                <a:latin typeface="NimbusRomNo9L"/>
              </a:rPr>
              <a:t>RQ2 (Comparison with</a:t>
            </a:r>
            <a:r>
              <a:rPr lang="zh-CN" altLang="en-US" sz="1800" b="1" i="1" dirty="0">
                <a:effectLst/>
                <a:latin typeface="NimbusRomNo9L"/>
              </a:rPr>
              <a:t> </a:t>
            </a:r>
            <a:r>
              <a:rPr lang="en-US" altLang="zh-CN" sz="1800" b="1" i="1" dirty="0">
                <a:effectLst/>
                <a:latin typeface="NimbusRomNo9L"/>
              </a:rPr>
              <a:t>Sourc</a:t>
            </a:r>
            <a:r>
              <a:rPr lang="en-US" altLang="zh-CN" b="1" i="1" dirty="0">
                <a:latin typeface="NimbusRomNo9L"/>
              </a:rPr>
              <a:t>e</a:t>
            </a:r>
            <a:r>
              <a:rPr lang="zh-CN" altLang="en-US" b="1" i="1" dirty="0">
                <a:latin typeface="NimbusRomNo9L"/>
              </a:rPr>
              <a:t> </a:t>
            </a:r>
            <a:r>
              <a:rPr lang="en-US" altLang="zh-CN" b="1" i="1" dirty="0">
                <a:latin typeface="NimbusRomNo9L"/>
              </a:rPr>
              <a:t>code</a:t>
            </a:r>
            <a:r>
              <a:rPr lang="en-AU" sz="1800" b="1" i="1" dirty="0">
                <a:effectLst/>
                <a:latin typeface="NimbusRomNo9L"/>
              </a:rPr>
              <a:t>)</a:t>
            </a:r>
            <a:r>
              <a:rPr lang="en-US" altLang="zh-CN" sz="1800" b="1" i="1" dirty="0">
                <a:effectLst/>
                <a:latin typeface="NimbusRomNo9L"/>
              </a:rPr>
              <a:t>:</a:t>
            </a:r>
            <a:r>
              <a:rPr lang="en-AU" sz="1800" b="1" i="1" dirty="0">
                <a:effectLst/>
                <a:latin typeface="NimbusRomNo9L"/>
              </a:rPr>
              <a:t> </a:t>
            </a:r>
          </a:p>
        </p:txBody>
      </p:sp>
      <p:pic>
        <p:nvPicPr>
          <p:cNvPr id="4" name="Picture 3" descr="A table of numbers and letters&#10;&#10;Description automatically generated">
            <a:extLst>
              <a:ext uri="{FF2B5EF4-FFF2-40B4-BE49-F238E27FC236}">
                <a16:creationId xmlns:a16="http://schemas.microsoft.com/office/drawing/2014/main" id="{B4E9021C-F50F-8411-EF48-E4A9F82D3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33" y="1951671"/>
            <a:ext cx="9405324" cy="2670776"/>
          </a:xfrm>
          <a:prstGeom prst="rect">
            <a:avLst/>
          </a:prstGeom>
        </p:spPr>
      </p:pic>
      <p:sp>
        <p:nvSpPr>
          <p:cNvPr id="5" name="Rectangle 4">
            <a:extLst>
              <a:ext uri="{FF2B5EF4-FFF2-40B4-BE49-F238E27FC236}">
                <a16:creationId xmlns:a16="http://schemas.microsoft.com/office/drawing/2014/main" id="{B8425CAD-4E1E-6FA0-8BEE-72675A7287F0}"/>
              </a:ext>
            </a:extLst>
          </p:cNvPr>
          <p:cNvSpPr/>
          <p:nvPr/>
        </p:nvSpPr>
        <p:spPr>
          <a:xfrm>
            <a:off x="8678333" y="4109248"/>
            <a:ext cx="937367" cy="22888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193F36-AF2B-1A09-6E0E-45A71D5F25F3}"/>
              </a:ext>
            </a:extLst>
          </p:cNvPr>
          <p:cNvSpPr txBox="1"/>
          <p:nvPr/>
        </p:nvSpPr>
        <p:spPr>
          <a:xfrm>
            <a:off x="11514667" y="6544733"/>
            <a:ext cx="341760" cy="276999"/>
          </a:xfrm>
          <a:prstGeom prst="rect">
            <a:avLst/>
          </a:prstGeom>
          <a:noFill/>
        </p:spPr>
        <p:txBody>
          <a:bodyPr wrap="none" rtlCol="0">
            <a:spAutoFit/>
          </a:bodyPr>
          <a:lstStyle/>
          <a:p>
            <a:r>
              <a:rPr lang="en-US" altLang="zh-CN" sz="1200" dirty="0"/>
              <a:t>16</a:t>
            </a:r>
            <a:endParaRPr lang="en-US" sz="1200" dirty="0"/>
          </a:p>
        </p:txBody>
      </p:sp>
      <p:sp>
        <p:nvSpPr>
          <p:cNvPr id="8" name="文本占位符 1">
            <a:extLst>
              <a:ext uri="{FF2B5EF4-FFF2-40B4-BE49-F238E27FC236}">
                <a16:creationId xmlns:a16="http://schemas.microsoft.com/office/drawing/2014/main" id="{3262F254-DD1B-2BAD-DC05-F9FC6FED19D9}"/>
              </a:ext>
            </a:extLst>
          </p:cNvPr>
          <p:cNvSpPr>
            <a:spLocks noGrp="1"/>
          </p:cNvSpPr>
          <p:nvPr>
            <p:ph type="body" sz="quarter" idx="10"/>
          </p:nvPr>
        </p:nvSpPr>
        <p:spPr>
          <a:xfrm>
            <a:off x="216000" y="345902"/>
            <a:ext cx="1580995"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9" name="文本占位符 2">
            <a:extLst>
              <a:ext uri="{FF2B5EF4-FFF2-40B4-BE49-F238E27FC236}">
                <a16:creationId xmlns:a16="http://schemas.microsoft.com/office/drawing/2014/main" id="{9D9A5B82-5A2F-C4B9-83F1-45DA190D2319}"/>
              </a:ext>
            </a:extLst>
          </p:cNvPr>
          <p:cNvSpPr>
            <a:spLocks noGrp="1"/>
          </p:cNvSpPr>
          <p:nvPr>
            <p:ph type="body" sz="quarter" idx="11"/>
          </p:nvPr>
        </p:nvSpPr>
        <p:spPr>
          <a:xfrm>
            <a:off x="279062" y="733642"/>
            <a:ext cx="876301" cy="323301"/>
          </a:xfrm>
        </p:spPr>
        <p:txBody>
          <a:bodyPr/>
          <a:lstStyle/>
          <a:p>
            <a:r>
              <a:rPr lang="en-US" altLang="zh-CN" dirty="0"/>
              <a:t>Work</a:t>
            </a:r>
            <a:r>
              <a:rPr lang="zh-CN" altLang="en-US" dirty="0"/>
              <a:t> </a:t>
            </a:r>
            <a:r>
              <a:rPr lang="en-US" altLang="zh-CN" dirty="0"/>
              <a:t>1</a:t>
            </a:r>
            <a:endParaRPr lang="en-US" dirty="0"/>
          </a:p>
        </p:txBody>
      </p:sp>
    </p:spTree>
    <p:extLst>
      <p:ext uri="{BB962C8B-B14F-4D97-AF65-F5344CB8AC3E}">
        <p14:creationId xmlns:p14="http://schemas.microsoft.com/office/powerpoint/2010/main" val="44804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6C340-B1BF-47CC-693C-59736D277606}"/>
              </a:ext>
            </a:extLst>
          </p:cNvPr>
          <p:cNvSpPr txBox="1"/>
          <p:nvPr/>
        </p:nvSpPr>
        <p:spPr>
          <a:xfrm>
            <a:off x="1244600" y="1181276"/>
            <a:ext cx="6096000" cy="369332"/>
          </a:xfrm>
          <a:prstGeom prst="rect">
            <a:avLst/>
          </a:prstGeom>
          <a:noFill/>
        </p:spPr>
        <p:txBody>
          <a:bodyPr wrap="square">
            <a:spAutoFit/>
          </a:bodyPr>
          <a:lstStyle/>
          <a:p>
            <a:r>
              <a:rPr lang="en-AU" sz="1800" b="1" i="1" dirty="0">
                <a:effectLst/>
                <a:latin typeface="NimbusRomNo9L"/>
              </a:rPr>
              <a:t>RQ3 (Fuzzing Enhancement Impact)</a:t>
            </a:r>
            <a:r>
              <a:rPr lang="en-US" altLang="zh-CN" b="1" i="1" dirty="0">
                <a:latin typeface="NimbusRomNo9L"/>
              </a:rPr>
              <a:t>:</a:t>
            </a:r>
            <a:r>
              <a:rPr lang="en-AU" sz="1800" b="1" i="1" dirty="0">
                <a:effectLst/>
                <a:latin typeface="NimbusRomNo9L"/>
              </a:rPr>
              <a:t> </a:t>
            </a:r>
          </a:p>
        </p:txBody>
      </p:sp>
      <p:pic>
        <p:nvPicPr>
          <p:cNvPr id="5" name="Picture 4" descr="A table of numbers and text&#10;&#10;Description automatically generated with medium confidence">
            <a:extLst>
              <a:ext uri="{FF2B5EF4-FFF2-40B4-BE49-F238E27FC236}">
                <a16:creationId xmlns:a16="http://schemas.microsoft.com/office/drawing/2014/main" id="{4E514EA3-906A-A11F-3DA5-DC0D4A71A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50" y="1770182"/>
            <a:ext cx="5549900" cy="3289300"/>
          </a:xfrm>
          <a:prstGeom prst="rect">
            <a:avLst/>
          </a:prstGeom>
        </p:spPr>
      </p:pic>
      <p:sp>
        <p:nvSpPr>
          <p:cNvPr id="9" name="TextBox 8">
            <a:extLst>
              <a:ext uri="{FF2B5EF4-FFF2-40B4-BE49-F238E27FC236}">
                <a16:creationId xmlns:a16="http://schemas.microsoft.com/office/drawing/2014/main" id="{07BD41D6-C3DE-B81F-78E9-3F9BBC764AD2}"/>
              </a:ext>
            </a:extLst>
          </p:cNvPr>
          <p:cNvSpPr txBox="1"/>
          <p:nvPr/>
        </p:nvSpPr>
        <p:spPr>
          <a:xfrm>
            <a:off x="1185332" y="5279056"/>
            <a:ext cx="8775701" cy="1200329"/>
          </a:xfrm>
          <a:prstGeom prst="rect">
            <a:avLst/>
          </a:prstGeom>
          <a:noFill/>
        </p:spPr>
        <p:txBody>
          <a:bodyPr wrap="square" rtlCol="0">
            <a:spAutoFit/>
          </a:bodyPr>
          <a:lstStyle/>
          <a:p>
            <a:r>
              <a:rPr lang="en-AU" sz="1800" b="1" i="1" dirty="0">
                <a:effectLst/>
                <a:latin typeface="NimbusRomNo9L"/>
              </a:rPr>
              <a:t>Benchmark</a:t>
            </a:r>
            <a:r>
              <a:rPr lang="en-US" altLang="zh-CN" sz="1800" b="1" i="1" dirty="0">
                <a:effectLst/>
                <a:latin typeface="NimbusRomNo9L"/>
              </a:rPr>
              <a:t>:</a:t>
            </a:r>
            <a:r>
              <a:rPr lang="zh-CN" altLang="en-US" sz="1800" b="1" i="1" dirty="0">
                <a:effectLst/>
                <a:latin typeface="NimbusRomNo9L"/>
              </a:rPr>
              <a:t> </a:t>
            </a:r>
            <a:endParaRPr lang="en-AU" altLang="zh-CN" sz="1800" b="1" i="1" dirty="0">
              <a:effectLst/>
              <a:latin typeface="NimbusRomNo9L"/>
            </a:endParaRPr>
          </a:p>
          <a:p>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original</a:t>
            </a:r>
            <a:r>
              <a:rPr lang="zh-CN" altLang="en-US" dirty="0">
                <a:latin typeface="NimbusRomNo9L"/>
              </a:rPr>
              <a:t> </a:t>
            </a:r>
            <a:r>
              <a:rPr lang="en-US" altLang="zh-CN" dirty="0">
                <a:latin typeface="NimbusRomNo9L"/>
              </a:rPr>
              <a:t>AFL++;</a:t>
            </a:r>
            <a:endParaRPr lang="en-US" altLang="zh-CN" i="1" dirty="0">
              <a:latin typeface="Helvetica" pitchFamily="2" charset="0"/>
              <a:cs typeface="Calibri" panose="020F0502020204030204" pitchFamily="34" charset="0"/>
            </a:endParaRPr>
          </a:p>
          <a:p>
            <a:r>
              <a:rPr lang="en-US" altLang="zh-CN" sz="1800" b="1" i="1" dirty="0">
                <a:effectLst/>
                <a:latin typeface="NimbusRomNo9L"/>
              </a:rPr>
              <a:t>Baseline:</a:t>
            </a:r>
            <a:r>
              <a:rPr lang="zh-CN" altLang="en-US" sz="1800" b="1" i="1" dirty="0">
                <a:effectLst/>
                <a:latin typeface="NimbusRomNo9L"/>
              </a:rPr>
              <a:t> </a:t>
            </a:r>
            <a:endParaRPr lang="en-US" altLang="zh-CN" sz="1800" b="1" i="1" dirty="0">
              <a:effectLst/>
              <a:latin typeface="NimbusRomNo9L"/>
            </a:endParaRPr>
          </a:p>
          <a:p>
            <a:r>
              <a:rPr lang="zh-CN" altLang="en-US" sz="1800" b="0" dirty="0">
                <a:effectLst/>
                <a:latin typeface="NimbusRomNo9L"/>
              </a:rPr>
              <a:t>      </a:t>
            </a:r>
            <a:r>
              <a:rPr lang="en-US" altLang="zh-CN" dirty="0">
                <a:solidFill>
                  <a:srgbClr val="00B050"/>
                </a:solidFill>
                <a:latin typeface="NimbusRomNo9L"/>
              </a:rPr>
              <a:t>Specifications</a:t>
            </a:r>
            <a:r>
              <a:rPr lang="zh-CN" altLang="en-US" dirty="0">
                <a:latin typeface="NimbusRomNo9L"/>
              </a:rPr>
              <a:t> </a:t>
            </a:r>
            <a:r>
              <a:rPr lang="en-US" altLang="zh-CN" dirty="0">
                <a:latin typeface="NimbusRomNo9L"/>
              </a:rPr>
              <a:t>generated</a:t>
            </a:r>
            <a:r>
              <a:rPr lang="zh-CN" altLang="en-US" dirty="0">
                <a:latin typeface="NimbusRomNo9L"/>
              </a:rPr>
              <a:t> </a:t>
            </a:r>
            <a:r>
              <a:rPr lang="en-US" altLang="zh-CN" dirty="0">
                <a:latin typeface="NimbusRomNo9L"/>
              </a:rPr>
              <a:t>by</a:t>
            </a:r>
            <a:r>
              <a:rPr lang="zh-CN" altLang="en-US" dirty="0">
                <a:latin typeface="NimbusRomNo9L"/>
              </a:rPr>
              <a:t> </a:t>
            </a:r>
            <a:r>
              <a:rPr lang="en-US" altLang="zh-CN" dirty="0">
                <a:solidFill>
                  <a:srgbClr val="00B050"/>
                </a:solidFill>
                <a:latin typeface="NimbusRomNo9L"/>
              </a:rPr>
              <a:t>AFL++</a:t>
            </a:r>
            <a:r>
              <a:rPr lang="zh-CN" altLang="en-US" dirty="0">
                <a:latin typeface="NimbusRomNo9L"/>
              </a:rPr>
              <a:t> </a:t>
            </a:r>
            <a:r>
              <a:rPr lang="en-US" altLang="zh-CN" b="1" i="1" dirty="0">
                <a:latin typeface="NimbusRomNo9L"/>
              </a:rPr>
              <a:t>VS</a:t>
            </a:r>
            <a:r>
              <a:rPr lang="zh-CN" altLang="en-US" dirty="0">
                <a:latin typeface="NimbusRomNo9L"/>
              </a:rPr>
              <a:t> </a:t>
            </a:r>
            <a:r>
              <a:rPr lang="en-US" altLang="zh-CN" dirty="0">
                <a:solidFill>
                  <a:srgbClr val="00B050"/>
                </a:solidFill>
                <a:latin typeface="NimbusRomNo9L"/>
              </a:rPr>
              <a:t>Specifications</a:t>
            </a:r>
            <a:r>
              <a:rPr lang="zh-CN" altLang="en-US" dirty="0">
                <a:latin typeface="NimbusRomNo9L"/>
              </a:rPr>
              <a:t> </a:t>
            </a:r>
            <a:r>
              <a:rPr lang="en-US" altLang="zh-CN" dirty="0">
                <a:latin typeface="NimbusRomNo9L"/>
              </a:rPr>
              <a:t>generated</a:t>
            </a:r>
            <a:r>
              <a:rPr lang="zh-CN" altLang="en-US" dirty="0">
                <a:latin typeface="NimbusRomNo9L"/>
              </a:rPr>
              <a:t> </a:t>
            </a:r>
            <a:r>
              <a:rPr lang="en-US" altLang="zh-CN" dirty="0">
                <a:latin typeface="NimbusRomNo9L"/>
              </a:rPr>
              <a:t>by</a:t>
            </a:r>
            <a:r>
              <a:rPr lang="zh-CN" altLang="en-US" dirty="0">
                <a:latin typeface="NimbusRomNo9L"/>
              </a:rPr>
              <a:t> </a:t>
            </a:r>
            <a:r>
              <a:rPr lang="en-US" altLang="zh-CN" dirty="0" err="1">
                <a:solidFill>
                  <a:srgbClr val="00B050"/>
                </a:solidFill>
                <a:latin typeface="NimbusRomNo9L"/>
              </a:rPr>
              <a:t>Spectre</a:t>
            </a:r>
            <a:endParaRPr lang="en-AU" b="1" i="1" dirty="0">
              <a:solidFill>
                <a:srgbClr val="00B050"/>
              </a:solidFill>
            </a:endParaRPr>
          </a:p>
        </p:txBody>
      </p:sp>
      <p:sp>
        <p:nvSpPr>
          <p:cNvPr id="15" name="Rectangle 14">
            <a:extLst>
              <a:ext uri="{FF2B5EF4-FFF2-40B4-BE49-F238E27FC236}">
                <a16:creationId xmlns:a16="http://schemas.microsoft.com/office/drawing/2014/main" id="{9CD83D8A-804F-D36C-5B8B-070241E6CEF1}"/>
              </a:ext>
            </a:extLst>
          </p:cNvPr>
          <p:cNvSpPr/>
          <p:nvPr/>
        </p:nvSpPr>
        <p:spPr>
          <a:xfrm>
            <a:off x="3494666" y="4747438"/>
            <a:ext cx="1847802" cy="2055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9A18E9-A3FD-0C94-6C33-649474B56497}"/>
              </a:ext>
            </a:extLst>
          </p:cNvPr>
          <p:cNvSpPr/>
          <p:nvPr/>
        </p:nvSpPr>
        <p:spPr>
          <a:xfrm>
            <a:off x="6271732" y="4736609"/>
            <a:ext cx="1847802" cy="2055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3EECDB-2028-4C9F-4E99-7881589B2C88}"/>
              </a:ext>
            </a:extLst>
          </p:cNvPr>
          <p:cNvSpPr txBox="1"/>
          <p:nvPr/>
        </p:nvSpPr>
        <p:spPr>
          <a:xfrm>
            <a:off x="11514667" y="6544733"/>
            <a:ext cx="341760" cy="276999"/>
          </a:xfrm>
          <a:prstGeom prst="rect">
            <a:avLst/>
          </a:prstGeom>
          <a:noFill/>
        </p:spPr>
        <p:txBody>
          <a:bodyPr wrap="none" rtlCol="0">
            <a:spAutoFit/>
          </a:bodyPr>
          <a:lstStyle/>
          <a:p>
            <a:r>
              <a:rPr lang="en-US" altLang="zh-CN" sz="1200" dirty="0"/>
              <a:t>17</a:t>
            </a:r>
            <a:endParaRPr lang="en-US" sz="1200" dirty="0"/>
          </a:p>
        </p:txBody>
      </p:sp>
      <p:sp>
        <p:nvSpPr>
          <p:cNvPr id="6" name="文本占位符 1">
            <a:extLst>
              <a:ext uri="{FF2B5EF4-FFF2-40B4-BE49-F238E27FC236}">
                <a16:creationId xmlns:a16="http://schemas.microsoft.com/office/drawing/2014/main" id="{EBB8DAE5-0AA8-FFB1-DBA7-C095836B0653}"/>
              </a:ext>
            </a:extLst>
          </p:cNvPr>
          <p:cNvSpPr>
            <a:spLocks noGrp="1"/>
          </p:cNvSpPr>
          <p:nvPr>
            <p:ph type="body" sz="quarter" idx="10"/>
          </p:nvPr>
        </p:nvSpPr>
        <p:spPr>
          <a:xfrm>
            <a:off x="216000" y="345902"/>
            <a:ext cx="1580995"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7" name="文本占位符 2">
            <a:extLst>
              <a:ext uri="{FF2B5EF4-FFF2-40B4-BE49-F238E27FC236}">
                <a16:creationId xmlns:a16="http://schemas.microsoft.com/office/drawing/2014/main" id="{D94753CC-2A60-E5CE-A91C-33C9666E2738}"/>
              </a:ext>
            </a:extLst>
          </p:cNvPr>
          <p:cNvSpPr>
            <a:spLocks noGrp="1"/>
          </p:cNvSpPr>
          <p:nvPr>
            <p:ph type="body" sz="quarter" idx="11"/>
          </p:nvPr>
        </p:nvSpPr>
        <p:spPr>
          <a:xfrm>
            <a:off x="279062" y="733642"/>
            <a:ext cx="876301" cy="323301"/>
          </a:xfrm>
        </p:spPr>
        <p:txBody>
          <a:bodyPr/>
          <a:lstStyle/>
          <a:p>
            <a:r>
              <a:rPr lang="en-US" altLang="zh-CN" dirty="0"/>
              <a:t>Work</a:t>
            </a:r>
            <a:r>
              <a:rPr lang="zh-CN" altLang="en-US" dirty="0"/>
              <a:t> </a:t>
            </a:r>
            <a:r>
              <a:rPr lang="en-US" altLang="zh-CN" dirty="0"/>
              <a:t>1</a:t>
            </a:r>
            <a:endParaRPr lang="en-US" dirty="0"/>
          </a:p>
        </p:txBody>
      </p:sp>
    </p:spTree>
    <p:extLst>
      <p:ext uri="{BB962C8B-B14F-4D97-AF65-F5344CB8AC3E}">
        <p14:creationId xmlns:p14="http://schemas.microsoft.com/office/powerpoint/2010/main" val="203574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6000" y="345902"/>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4" name="TextBox 3">
            <a:extLst>
              <a:ext uri="{FF2B5EF4-FFF2-40B4-BE49-F238E27FC236}">
                <a16:creationId xmlns:a16="http://schemas.microsoft.com/office/drawing/2014/main" id="{EDB92979-2EE2-5259-F085-E55CFA418D03}"/>
              </a:ext>
            </a:extLst>
          </p:cNvPr>
          <p:cNvSpPr txBox="1"/>
          <p:nvPr/>
        </p:nvSpPr>
        <p:spPr>
          <a:xfrm>
            <a:off x="11514667" y="6544733"/>
            <a:ext cx="341760" cy="276999"/>
          </a:xfrm>
          <a:prstGeom prst="rect">
            <a:avLst/>
          </a:prstGeom>
          <a:noFill/>
        </p:spPr>
        <p:txBody>
          <a:bodyPr wrap="none" rtlCol="0">
            <a:spAutoFit/>
          </a:bodyPr>
          <a:lstStyle/>
          <a:p>
            <a:r>
              <a:rPr lang="en-US" altLang="zh-CN" sz="1200" dirty="0"/>
              <a:t>18</a:t>
            </a:r>
            <a:endParaRPr lang="en-US" sz="1200" dirty="0"/>
          </a:p>
        </p:txBody>
      </p:sp>
      <p:sp>
        <p:nvSpPr>
          <p:cNvPr id="5" name="文本占位符 2">
            <a:extLst>
              <a:ext uri="{FF2B5EF4-FFF2-40B4-BE49-F238E27FC236}">
                <a16:creationId xmlns:a16="http://schemas.microsoft.com/office/drawing/2014/main" id="{DC96FE4C-D20C-72A4-AD1F-DA09F864BA49}"/>
              </a:ext>
            </a:extLst>
          </p:cNvPr>
          <p:cNvSpPr>
            <a:spLocks noGrp="1"/>
          </p:cNvSpPr>
          <p:nvPr>
            <p:ph type="body" sz="quarter" idx="11"/>
          </p:nvPr>
        </p:nvSpPr>
        <p:spPr>
          <a:xfrm>
            <a:off x="279062" y="733642"/>
            <a:ext cx="1642617" cy="323301"/>
          </a:xfrm>
        </p:spPr>
        <p:txBody>
          <a:bodyPr/>
          <a:lstStyle/>
          <a:p>
            <a:r>
              <a:rPr lang="en-US" altLang="zh-CN" dirty="0"/>
              <a:t>Work</a:t>
            </a:r>
            <a:r>
              <a:rPr lang="zh-CN" altLang="en-US" dirty="0"/>
              <a:t> </a:t>
            </a:r>
            <a:r>
              <a:rPr lang="en-US" altLang="zh-CN" dirty="0"/>
              <a:t>2</a:t>
            </a:r>
            <a:endParaRPr lang="en-US" dirty="0"/>
          </a:p>
        </p:txBody>
      </p:sp>
      <p:sp>
        <p:nvSpPr>
          <p:cNvPr id="7" name="TextBox 6">
            <a:extLst>
              <a:ext uri="{FF2B5EF4-FFF2-40B4-BE49-F238E27FC236}">
                <a16:creationId xmlns:a16="http://schemas.microsoft.com/office/drawing/2014/main" id="{8D980F89-5611-B754-55BF-E7D43185E842}"/>
              </a:ext>
            </a:extLst>
          </p:cNvPr>
          <p:cNvSpPr txBox="1"/>
          <p:nvPr/>
        </p:nvSpPr>
        <p:spPr>
          <a:xfrm>
            <a:off x="599090" y="1602829"/>
            <a:ext cx="11378115" cy="923330"/>
          </a:xfrm>
          <a:prstGeom prst="rect">
            <a:avLst/>
          </a:prstGeom>
          <a:noFill/>
        </p:spPr>
        <p:txBody>
          <a:bodyPr wrap="none" rtlCol="0">
            <a:spAutoFit/>
          </a:bodyPr>
          <a:lstStyle/>
          <a:p>
            <a:r>
              <a:rPr lang="en-US" dirty="0"/>
              <a:t>Generative </a:t>
            </a:r>
            <a:r>
              <a:rPr lang="en-US" b="1" i="1" dirty="0"/>
              <a:t>Large Language Models (LLMs)</a:t>
            </a:r>
            <a:r>
              <a:rPr lang="en-US" dirty="0"/>
              <a:t> have </a:t>
            </a:r>
            <a:r>
              <a:rPr lang="en-AU" dirty="0"/>
              <a:t>gained</a:t>
            </a:r>
            <a:r>
              <a:rPr lang="en-US" dirty="0"/>
              <a:t> significant attention for their capabilities in code-related tasks, </a:t>
            </a:r>
          </a:p>
          <a:p>
            <a:r>
              <a:rPr lang="en-US" dirty="0"/>
              <a:t>such as code completion, code synthesis, and program repair.</a:t>
            </a:r>
            <a:r>
              <a:rPr lang="zh-CN" altLang="en-US" dirty="0"/>
              <a:t> </a:t>
            </a:r>
            <a:r>
              <a:rPr lang="en-US" altLang="zh-CN" dirty="0"/>
              <a:t>Therefore</a:t>
            </a:r>
            <a:r>
              <a:rPr lang="en-US" dirty="0"/>
              <a:t>, we are exploring the potential of leveraging </a:t>
            </a:r>
          </a:p>
          <a:p>
            <a:r>
              <a:rPr lang="en-US" dirty="0"/>
              <a:t>LLMs‘ code understanding abilities to assist us in extracting the</a:t>
            </a:r>
            <a:r>
              <a:rPr lang="zh-CN" altLang="en-US" dirty="0"/>
              <a:t> </a:t>
            </a:r>
            <a:r>
              <a:rPr lang="en-US" altLang="zh-CN" dirty="0"/>
              <a:t>points-to</a:t>
            </a:r>
            <a:r>
              <a:rPr lang="zh-CN" altLang="en-US" dirty="0"/>
              <a:t> </a:t>
            </a:r>
            <a:r>
              <a:rPr lang="en-US" altLang="zh-CN" dirty="0"/>
              <a:t>specifications</a:t>
            </a:r>
            <a:r>
              <a:rPr lang="zh-CN" altLang="en-US" dirty="0"/>
              <a:t> </a:t>
            </a:r>
            <a:r>
              <a:rPr lang="en-US" altLang="zh-CN" dirty="0"/>
              <a:t>about</a:t>
            </a:r>
            <a:r>
              <a:rPr lang="en-US" dirty="0"/>
              <a:t> library APIs.</a:t>
            </a:r>
          </a:p>
        </p:txBody>
      </p:sp>
      <p:sp>
        <p:nvSpPr>
          <p:cNvPr id="8" name="Oval 7">
            <a:extLst>
              <a:ext uri="{FF2B5EF4-FFF2-40B4-BE49-F238E27FC236}">
                <a16:creationId xmlns:a16="http://schemas.microsoft.com/office/drawing/2014/main" id="{63735281-39EF-DB69-A577-99421F061235}"/>
              </a:ext>
            </a:extLst>
          </p:cNvPr>
          <p:cNvSpPr/>
          <p:nvPr/>
        </p:nvSpPr>
        <p:spPr>
          <a:xfrm>
            <a:off x="4786877" y="4022820"/>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LLM</a:t>
            </a:r>
            <a:endParaRPr lang="en-US" dirty="0"/>
          </a:p>
        </p:txBody>
      </p:sp>
      <p:pic>
        <p:nvPicPr>
          <p:cNvPr id="1026" name="Picture 2">
            <a:extLst>
              <a:ext uri="{FF2B5EF4-FFF2-40B4-BE49-F238E27FC236}">
                <a16:creationId xmlns:a16="http://schemas.microsoft.com/office/drawing/2014/main" id="{6ECD09AE-FB0C-E3A4-E843-2CFF98A11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945" y="4072324"/>
            <a:ext cx="1317467" cy="1340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D25531C-8024-CFB2-3070-1890FA8AB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3342" y="4101469"/>
            <a:ext cx="2298700" cy="12827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F3C49FBE-C0E1-F43D-E774-2E98B2636888}"/>
              </a:ext>
            </a:extLst>
          </p:cNvPr>
          <p:cNvCxnSpPr>
            <a:cxnSpLocks/>
          </p:cNvCxnSpPr>
          <p:nvPr/>
        </p:nvCxnSpPr>
        <p:spPr>
          <a:xfrm flipV="1">
            <a:off x="2822149" y="4742820"/>
            <a:ext cx="144000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9912A49-40BE-1099-06FD-682AE6497E45}"/>
              </a:ext>
            </a:extLst>
          </p:cNvPr>
          <p:cNvCxnSpPr>
            <a:cxnSpLocks/>
          </p:cNvCxnSpPr>
          <p:nvPr/>
        </p:nvCxnSpPr>
        <p:spPr>
          <a:xfrm flipV="1">
            <a:off x="6773333" y="4742819"/>
            <a:ext cx="144000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78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6000" y="345902"/>
            <a:ext cx="1580995"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4" name="TextBox 3">
            <a:extLst>
              <a:ext uri="{FF2B5EF4-FFF2-40B4-BE49-F238E27FC236}">
                <a16:creationId xmlns:a16="http://schemas.microsoft.com/office/drawing/2014/main" id="{EDB92979-2EE2-5259-F085-E55CFA418D03}"/>
              </a:ext>
            </a:extLst>
          </p:cNvPr>
          <p:cNvSpPr txBox="1"/>
          <p:nvPr/>
        </p:nvSpPr>
        <p:spPr>
          <a:xfrm>
            <a:off x="11514667" y="6544733"/>
            <a:ext cx="341760" cy="276999"/>
          </a:xfrm>
          <a:prstGeom prst="rect">
            <a:avLst/>
          </a:prstGeom>
          <a:noFill/>
        </p:spPr>
        <p:txBody>
          <a:bodyPr wrap="none" rtlCol="0">
            <a:spAutoFit/>
          </a:bodyPr>
          <a:lstStyle/>
          <a:p>
            <a:r>
              <a:rPr lang="en-US" altLang="zh-CN" sz="1200" dirty="0"/>
              <a:t>19</a:t>
            </a:r>
            <a:endParaRPr lang="en-US" sz="1200" dirty="0"/>
          </a:p>
        </p:txBody>
      </p:sp>
      <p:sp>
        <p:nvSpPr>
          <p:cNvPr id="5" name="文本占位符 2">
            <a:extLst>
              <a:ext uri="{FF2B5EF4-FFF2-40B4-BE49-F238E27FC236}">
                <a16:creationId xmlns:a16="http://schemas.microsoft.com/office/drawing/2014/main" id="{DC96FE4C-D20C-72A4-AD1F-DA09F864BA49}"/>
              </a:ext>
            </a:extLst>
          </p:cNvPr>
          <p:cNvSpPr>
            <a:spLocks noGrp="1"/>
          </p:cNvSpPr>
          <p:nvPr>
            <p:ph type="body" sz="quarter" idx="11"/>
          </p:nvPr>
        </p:nvSpPr>
        <p:spPr>
          <a:xfrm>
            <a:off x="279062" y="733642"/>
            <a:ext cx="876301" cy="323301"/>
          </a:xfrm>
        </p:spPr>
        <p:txBody>
          <a:bodyPr/>
          <a:lstStyle/>
          <a:p>
            <a:r>
              <a:rPr lang="en-US" altLang="zh-CN" dirty="0"/>
              <a:t>Work</a:t>
            </a:r>
            <a:r>
              <a:rPr lang="zh-CN" altLang="en-US" dirty="0"/>
              <a:t> </a:t>
            </a:r>
            <a:r>
              <a:rPr lang="en-US" altLang="zh-CN" dirty="0"/>
              <a:t>2</a:t>
            </a:r>
            <a:endParaRPr lang="en-US" dirty="0"/>
          </a:p>
        </p:txBody>
      </p:sp>
      <p:sp>
        <p:nvSpPr>
          <p:cNvPr id="2" name="Rectangle 1">
            <a:extLst>
              <a:ext uri="{FF2B5EF4-FFF2-40B4-BE49-F238E27FC236}">
                <a16:creationId xmlns:a16="http://schemas.microsoft.com/office/drawing/2014/main" id="{3CDE3EEE-8779-A8DC-58C9-4900A158A59E}"/>
              </a:ext>
            </a:extLst>
          </p:cNvPr>
          <p:cNvSpPr/>
          <p:nvPr/>
        </p:nvSpPr>
        <p:spPr>
          <a:xfrm>
            <a:off x="2627585" y="2440306"/>
            <a:ext cx="814676" cy="1865927"/>
          </a:xfrm>
          <a:prstGeom prst="rect">
            <a:avLst/>
          </a:prstGeom>
          <a:solidFill>
            <a:schemeClr val="bg1"/>
          </a:solid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pic>
        <p:nvPicPr>
          <p:cNvPr id="2050" name="Picture 2">
            <a:extLst>
              <a:ext uri="{FF2B5EF4-FFF2-40B4-BE49-F238E27FC236}">
                <a16:creationId xmlns:a16="http://schemas.microsoft.com/office/drawing/2014/main" id="{0FA1CE0C-CAE6-63F0-DFA1-A2E568FFB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194" y="3253394"/>
            <a:ext cx="1085680" cy="7551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51821E7-36E6-D40F-B726-F890B38F7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800" y="2929761"/>
            <a:ext cx="876300" cy="9017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0FE8CE9-A45F-00E6-7180-5F00897761BF}"/>
              </a:ext>
            </a:extLst>
          </p:cNvPr>
          <p:cNvSpPr txBox="1"/>
          <p:nvPr/>
        </p:nvSpPr>
        <p:spPr>
          <a:xfrm>
            <a:off x="546483" y="3703503"/>
            <a:ext cx="1331903" cy="369332"/>
          </a:xfrm>
          <a:prstGeom prst="rect">
            <a:avLst/>
          </a:prstGeom>
          <a:noFill/>
        </p:spPr>
        <p:txBody>
          <a:bodyPr wrap="none" rtlCol="0">
            <a:spAutoFit/>
          </a:bodyPr>
          <a:lstStyle/>
          <a:p>
            <a:r>
              <a:rPr lang="en-US" altLang="zh-CN" dirty="0"/>
              <a:t>Source</a:t>
            </a:r>
            <a:r>
              <a:rPr lang="zh-CN" altLang="en-US" dirty="0"/>
              <a:t> </a:t>
            </a:r>
            <a:r>
              <a:rPr lang="en-US" altLang="zh-CN" dirty="0"/>
              <a:t>code</a:t>
            </a:r>
            <a:endParaRPr lang="en-US" dirty="0"/>
          </a:p>
        </p:txBody>
      </p:sp>
      <p:pic>
        <p:nvPicPr>
          <p:cNvPr id="25" name="Picture 2">
            <a:extLst>
              <a:ext uri="{FF2B5EF4-FFF2-40B4-BE49-F238E27FC236}">
                <a16:creationId xmlns:a16="http://schemas.microsoft.com/office/drawing/2014/main" id="{23C1DF54-124E-3E71-085A-FDC0D465F1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3450" y="2586888"/>
            <a:ext cx="584862" cy="59530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9F6A4E36-05A6-4B8B-BDE0-806F5655DD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2492" y="3592042"/>
            <a:ext cx="584862" cy="59530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9DC8212-69C3-ED27-6588-C385ED28C1CE}"/>
              </a:ext>
            </a:extLst>
          </p:cNvPr>
          <p:cNvSpPr txBox="1"/>
          <p:nvPr/>
        </p:nvSpPr>
        <p:spPr>
          <a:xfrm>
            <a:off x="4124581" y="2875172"/>
            <a:ext cx="782907" cy="523220"/>
          </a:xfrm>
          <a:prstGeom prst="rect">
            <a:avLst/>
          </a:prstGeom>
          <a:noFill/>
        </p:spPr>
        <p:txBody>
          <a:bodyPr wrap="none" rtlCol="0">
            <a:spAutoFit/>
          </a:bodyPr>
          <a:lstStyle/>
          <a:p>
            <a:r>
              <a:rPr lang="en-US" altLang="zh-CN" sz="1400" b="1" dirty="0"/>
              <a:t>Prompt</a:t>
            </a:r>
            <a:r>
              <a:rPr lang="zh-CN" altLang="en-US" sz="1400" b="1" dirty="0"/>
              <a:t> </a:t>
            </a:r>
            <a:endParaRPr lang="en-US" altLang="zh-CN" sz="1400" b="1" dirty="0"/>
          </a:p>
          <a:p>
            <a:r>
              <a:rPr lang="zh-CN" altLang="en-US" sz="1400" b="1" dirty="0"/>
              <a:t>      </a:t>
            </a:r>
            <a:r>
              <a:rPr lang="en-US" altLang="zh-CN" sz="1400" b="1" dirty="0"/>
              <a:t>+</a:t>
            </a:r>
            <a:endParaRPr lang="en-US" sz="1400" b="1" dirty="0"/>
          </a:p>
        </p:txBody>
      </p:sp>
      <p:sp>
        <p:nvSpPr>
          <p:cNvPr id="28" name="Rectangle 27">
            <a:extLst>
              <a:ext uri="{FF2B5EF4-FFF2-40B4-BE49-F238E27FC236}">
                <a16:creationId xmlns:a16="http://schemas.microsoft.com/office/drawing/2014/main" id="{D7708023-417A-1624-CEED-70094DAC646B}"/>
              </a:ext>
            </a:extLst>
          </p:cNvPr>
          <p:cNvSpPr/>
          <p:nvPr/>
        </p:nvSpPr>
        <p:spPr>
          <a:xfrm>
            <a:off x="4054832" y="2440306"/>
            <a:ext cx="934293" cy="1865927"/>
          </a:xfrm>
          <a:prstGeom prst="rect">
            <a:avLst/>
          </a:prstGeom>
          <a:noFill/>
          <a:ln w="190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137CCDDB-A5B9-EA66-C399-CB7B91693BF6}"/>
              </a:ext>
            </a:extLst>
          </p:cNvPr>
          <p:cNvSpPr/>
          <p:nvPr/>
        </p:nvSpPr>
        <p:spPr>
          <a:xfrm>
            <a:off x="5378445" y="2444408"/>
            <a:ext cx="814676" cy="1865927"/>
          </a:xfrm>
          <a:prstGeom prst="rect">
            <a:avLst/>
          </a:prstGeom>
          <a:solidFill>
            <a:schemeClr val="bg1"/>
          </a:solid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pic>
        <p:nvPicPr>
          <p:cNvPr id="31" name="Picture 2">
            <a:extLst>
              <a:ext uri="{FF2B5EF4-FFF2-40B4-BE49-F238E27FC236}">
                <a16:creationId xmlns:a16="http://schemas.microsoft.com/office/drawing/2014/main" id="{BB5F5F2E-DA43-B667-9FAC-319C025D1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724" y="3278516"/>
            <a:ext cx="1085680" cy="75511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FA55F4C-7707-6752-AE17-EEFF82EC96C8}"/>
              </a:ext>
            </a:extLst>
          </p:cNvPr>
          <p:cNvSpPr txBox="1"/>
          <p:nvPr/>
        </p:nvSpPr>
        <p:spPr>
          <a:xfrm>
            <a:off x="7160111" y="2900294"/>
            <a:ext cx="782907" cy="523220"/>
          </a:xfrm>
          <a:prstGeom prst="rect">
            <a:avLst/>
          </a:prstGeom>
          <a:noFill/>
        </p:spPr>
        <p:txBody>
          <a:bodyPr wrap="none" rtlCol="0">
            <a:spAutoFit/>
          </a:bodyPr>
          <a:lstStyle/>
          <a:p>
            <a:r>
              <a:rPr lang="en-US" altLang="zh-CN" sz="1400" b="1" dirty="0"/>
              <a:t>Prompt</a:t>
            </a:r>
            <a:r>
              <a:rPr lang="zh-CN" altLang="en-US" sz="1400" b="1" dirty="0"/>
              <a:t> </a:t>
            </a:r>
            <a:endParaRPr lang="en-US" altLang="zh-CN" sz="1400" b="1" dirty="0"/>
          </a:p>
          <a:p>
            <a:r>
              <a:rPr lang="zh-CN" altLang="en-US" sz="1400" b="1" dirty="0"/>
              <a:t>      </a:t>
            </a:r>
            <a:r>
              <a:rPr lang="en-US" altLang="zh-CN" sz="1400" b="1" dirty="0"/>
              <a:t>+</a:t>
            </a:r>
            <a:endParaRPr lang="en-US" sz="1400" b="1" dirty="0"/>
          </a:p>
        </p:txBody>
      </p:sp>
      <p:sp>
        <p:nvSpPr>
          <p:cNvPr id="33" name="Rectangle 32">
            <a:extLst>
              <a:ext uri="{FF2B5EF4-FFF2-40B4-BE49-F238E27FC236}">
                <a16:creationId xmlns:a16="http://schemas.microsoft.com/office/drawing/2014/main" id="{4EEC1FC2-FA4D-6FED-F226-8F7CFCF88293}"/>
              </a:ext>
            </a:extLst>
          </p:cNvPr>
          <p:cNvSpPr/>
          <p:nvPr/>
        </p:nvSpPr>
        <p:spPr>
          <a:xfrm>
            <a:off x="7090362" y="2465428"/>
            <a:ext cx="934293" cy="1865927"/>
          </a:xfrm>
          <a:prstGeom prst="rect">
            <a:avLst/>
          </a:prstGeom>
          <a:noFill/>
          <a:ln w="190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D5710013-CDA8-3081-6616-6AFE088EF8D9}"/>
              </a:ext>
            </a:extLst>
          </p:cNvPr>
          <p:cNvSpPr/>
          <p:nvPr/>
        </p:nvSpPr>
        <p:spPr>
          <a:xfrm>
            <a:off x="8439274" y="2465428"/>
            <a:ext cx="934292" cy="1865927"/>
          </a:xfrm>
          <a:prstGeom prst="rect">
            <a:avLst/>
          </a:prstGeom>
          <a:solidFill>
            <a:schemeClr val="bg1"/>
          </a:solid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36" name="Rectangle 35">
            <a:extLst>
              <a:ext uri="{FF2B5EF4-FFF2-40B4-BE49-F238E27FC236}">
                <a16:creationId xmlns:a16="http://schemas.microsoft.com/office/drawing/2014/main" id="{B11B3104-F813-4363-E006-7C55D963074A}"/>
              </a:ext>
            </a:extLst>
          </p:cNvPr>
          <p:cNvSpPr/>
          <p:nvPr/>
        </p:nvSpPr>
        <p:spPr>
          <a:xfrm>
            <a:off x="10208723" y="2438000"/>
            <a:ext cx="934292" cy="1865927"/>
          </a:xfrm>
          <a:prstGeom prst="rect">
            <a:avLst/>
          </a:prstGeom>
          <a:solidFill>
            <a:schemeClr val="bg1"/>
          </a:solid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38" name="TextBox 37">
            <a:extLst>
              <a:ext uri="{FF2B5EF4-FFF2-40B4-BE49-F238E27FC236}">
                <a16:creationId xmlns:a16="http://schemas.microsoft.com/office/drawing/2014/main" id="{0AD1312E-7109-EB02-8552-94F6709DF99F}"/>
              </a:ext>
            </a:extLst>
          </p:cNvPr>
          <p:cNvSpPr txBox="1"/>
          <p:nvPr/>
        </p:nvSpPr>
        <p:spPr>
          <a:xfrm>
            <a:off x="1568223" y="3034226"/>
            <a:ext cx="1114408" cy="338554"/>
          </a:xfrm>
          <a:prstGeom prst="rect">
            <a:avLst/>
          </a:prstGeom>
          <a:noFill/>
        </p:spPr>
        <p:txBody>
          <a:bodyPr wrap="none" rtlCol="0">
            <a:spAutoFit/>
          </a:bodyPr>
          <a:lstStyle/>
          <a:p>
            <a:r>
              <a:rPr lang="en-AU" sz="1600" b="1" i="0" dirty="0" err="1">
                <a:solidFill>
                  <a:srgbClr val="0D0D0D"/>
                </a:solidFill>
                <a:effectLst/>
                <a:highlight>
                  <a:srgbClr val="FFFFFF"/>
                </a:highlight>
                <a:latin typeface="Söhne"/>
              </a:rPr>
              <a:t>preprocess</a:t>
            </a:r>
            <a:endParaRPr lang="en-US" sz="1600" dirty="0"/>
          </a:p>
        </p:txBody>
      </p:sp>
      <p:sp>
        <p:nvSpPr>
          <p:cNvPr id="39" name="Rectangle 38">
            <a:extLst>
              <a:ext uri="{FF2B5EF4-FFF2-40B4-BE49-F238E27FC236}">
                <a16:creationId xmlns:a16="http://schemas.microsoft.com/office/drawing/2014/main" id="{21829965-9724-620C-6C91-72274D9A562E}"/>
              </a:ext>
            </a:extLst>
          </p:cNvPr>
          <p:cNvSpPr/>
          <p:nvPr/>
        </p:nvSpPr>
        <p:spPr>
          <a:xfrm>
            <a:off x="3867807" y="2228194"/>
            <a:ext cx="2522483" cy="22912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357442-6A12-AED2-A6A4-6C79A63CAE0F}"/>
              </a:ext>
            </a:extLst>
          </p:cNvPr>
          <p:cNvSpPr/>
          <p:nvPr/>
        </p:nvSpPr>
        <p:spPr>
          <a:xfrm>
            <a:off x="6898112" y="2225336"/>
            <a:ext cx="2666303" cy="22912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1772B8AF-8EA9-0285-C2D5-BC3264EB16C8}"/>
              </a:ext>
            </a:extLst>
          </p:cNvPr>
          <p:cNvCxnSpPr>
            <a:stCxn id="2052" idx="3"/>
            <a:endCxn id="2" idx="1"/>
          </p:cNvCxnSpPr>
          <p:nvPr/>
        </p:nvCxnSpPr>
        <p:spPr>
          <a:xfrm flipV="1">
            <a:off x="1625100" y="3373270"/>
            <a:ext cx="1002485" cy="7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60" name="Picture 12">
            <a:extLst>
              <a:ext uri="{FF2B5EF4-FFF2-40B4-BE49-F238E27FC236}">
                <a16:creationId xmlns:a16="http://schemas.microsoft.com/office/drawing/2014/main" id="{47F715D3-C0A9-EE7F-5338-3AF84384DF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4164" y="2628871"/>
            <a:ext cx="894147" cy="60098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2">
            <a:extLst>
              <a:ext uri="{FF2B5EF4-FFF2-40B4-BE49-F238E27FC236}">
                <a16:creationId xmlns:a16="http://schemas.microsoft.com/office/drawing/2014/main" id="{B916EF88-AE9B-754D-7C02-EFE0609D83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9346" y="3579106"/>
            <a:ext cx="894147" cy="60098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BB842E5-A5EC-8323-33A7-A48E650E1C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879" y="2575095"/>
            <a:ext cx="775980" cy="7167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a:extLst>
              <a:ext uri="{FF2B5EF4-FFF2-40B4-BE49-F238E27FC236}">
                <a16:creationId xmlns:a16="http://schemas.microsoft.com/office/drawing/2014/main" id="{61C89D41-3574-BA86-760E-2EBB8F264A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8899" y="3519286"/>
            <a:ext cx="775980" cy="71674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B3550F1C-AB2D-A489-17CE-B61225FA59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0638" y="2662052"/>
            <a:ext cx="590290" cy="56780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a:extLst>
              <a:ext uri="{FF2B5EF4-FFF2-40B4-BE49-F238E27FC236}">
                <a16:creationId xmlns:a16="http://schemas.microsoft.com/office/drawing/2014/main" id="{DE4002D0-EDC9-E9E8-BA65-5B599229D6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5710" y="3547559"/>
            <a:ext cx="590290" cy="567803"/>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F9392639-FE30-2F60-5068-DFBA43651945}"/>
              </a:ext>
            </a:extLst>
          </p:cNvPr>
          <p:cNvCxnSpPr>
            <a:stCxn id="2" idx="3"/>
            <a:endCxn id="39" idx="1"/>
          </p:cNvCxnSpPr>
          <p:nvPr/>
        </p:nvCxnSpPr>
        <p:spPr>
          <a:xfrm>
            <a:off x="3442261" y="3373270"/>
            <a:ext cx="425546" cy="5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AF5DE-A7AC-E24E-44A2-06CB7060236C}"/>
              </a:ext>
            </a:extLst>
          </p:cNvPr>
          <p:cNvCxnSpPr>
            <a:stCxn id="39" idx="3"/>
            <a:endCxn id="40" idx="1"/>
          </p:cNvCxnSpPr>
          <p:nvPr/>
        </p:nvCxnSpPr>
        <p:spPr>
          <a:xfrm flipV="1">
            <a:off x="6390290" y="3370964"/>
            <a:ext cx="507822" cy="28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9FC5F7-B40A-C52C-A30D-2D2E915C31B6}"/>
              </a:ext>
            </a:extLst>
          </p:cNvPr>
          <p:cNvCxnSpPr>
            <a:stCxn id="40" idx="3"/>
            <a:endCxn id="36" idx="1"/>
          </p:cNvCxnSpPr>
          <p:nvPr/>
        </p:nvCxnSpPr>
        <p:spPr>
          <a:xfrm>
            <a:off x="9564415" y="3370964"/>
            <a:ext cx="64430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687022A-89A3-C913-D802-9E1869DBACC5}"/>
              </a:ext>
            </a:extLst>
          </p:cNvPr>
          <p:cNvCxnSpPr>
            <a:stCxn id="28" idx="3"/>
            <a:endCxn id="29" idx="1"/>
          </p:cNvCxnSpPr>
          <p:nvPr/>
        </p:nvCxnSpPr>
        <p:spPr>
          <a:xfrm>
            <a:off x="4989125" y="3373270"/>
            <a:ext cx="389320" cy="41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4ADF29-0995-3D37-87EE-5E6810F43EF7}"/>
              </a:ext>
            </a:extLst>
          </p:cNvPr>
          <p:cNvCxnSpPr>
            <a:stCxn id="33" idx="3"/>
            <a:endCxn id="34" idx="1"/>
          </p:cNvCxnSpPr>
          <p:nvPr/>
        </p:nvCxnSpPr>
        <p:spPr>
          <a:xfrm>
            <a:off x="8024655" y="3398392"/>
            <a:ext cx="41461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78612F-33F3-3418-C581-B04D8DE5EFDD}"/>
              </a:ext>
            </a:extLst>
          </p:cNvPr>
          <p:cNvSpPr txBox="1"/>
          <p:nvPr/>
        </p:nvSpPr>
        <p:spPr>
          <a:xfrm>
            <a:off x="9587367" y="3038817"/>
            <a:ext cx="550151" cy="338554"/>
          </a:xfrm>
          <a:prstGeom prst="rect">
            <a:avLst/>
          </a:prstGeom>
          <a:noFill/>
        </p:spPr>
        <p:txBody>
          <a:bodyPr wrap="none" rtlCol="0">
            <a:spAutoFit/>
          </a:bodyPr>
          <a:lstStyle/>
          <a:p>
            <a:r>
              <a:rPr lang="en-US" altLang="zh-CN" sz="1600" dirty="0">
                <a:solidFill>
                  <a:srgbClr val="00B050"/>
                </a:solidFill>
              </a:rPr>
              <a:t>pass</a:t>
            </a:r>
            <a:endParaRPr lang="en-US" sz="1600" dirty="0">
              <a:solidFill>
                <a:srgbClr val="00B050"/>
              </a:solidFill>
            </a:endParaRPr>
          </a:p>
        </p:txBody>
      </p:sp>
      <p:sp>
        <p:nvSpPr>
          <p:cNvPr id="6" name="TextBox 5">
            <a:extLst>
              <a:ext uri="{FF2B5EF4-FFF2-40B4-BE49-F238E27FC236}">
                <a16:creationId xmlns:a16="http://schemas.microsoft.com/office/drawing/2014/main" id="{63653514-2EC0-08AF-D8B8-EE26AF065E29}"/>
              </a:ext>
            </a:extLst>
          </p:cNvPr>
          <p:cNvSpPr txBox="1"/>
          <p:nvPr/>
        </p:nvSpPr>
        <p:spPr>
          <a:xfrm>
            <a:off x="5994549" y="5145013"/>
            <a:ext cx="1095813" cy="369332"/>
          </a:xfrm>
          <a:prstGeom prst="rect">
            <a:avLst/>
          </a:prstGeom>
          <a:noFill/>
        </p:spPr>
        <p:txBody>
          <a:bodyPr wrap="none" rtlCol="0">
            <a:spAutoFit/>
          </a:bodyPr>
          <a:lstStyle/>
          <a:p>
            <a:r>
              <a:rPr lang="en-US" altLang="zh-CN" dirty="0"/>
              <a:t>Workflow</a:t>
            </a:r>
            <a:endParaRPr lang="en-US" dirty="0"/>
          </a:p>
        </p:txBody>
      </p:sp>
    </p:spTree>
    <p:extLst>
      <p:ext uri="{BB962C8B-B14F-4D97-AF65-F5344CB8AC3E}">
        <p14:creationId xmlns:p14="http://schemas.microsoft.com/office/powerpoint/2010/main" val="297308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312FFE-5C42-C8BC-05CE-94DF18379E30}"/>
              </a:ext>
            </a:extLst>
          </p:cNvPr>
          <p:cNvSpPr txBox="1"/>
          <p:nvPr/>
        </p:nvSpPr>
        <p:spPr>
          <a:xfrm>
            <a:off x="690995" y="480352"/>
            <a:ext cx="2010641" cy="584775"/>
          </a:xfrm>
          <a:prstGeom prst="rect">
            <a:avLst/>
          </a:prstGeom>
          <a:noFill/>
        </p:spPr>
        <p:txBody>
          <a:bodyPr wrap="square">
            <a:spAutoFit/>
          </a:bodyPr>
          <a:lstStyle/>
          <a:p>
            <a:r>
              <a:rPr lang="en-US" altLang="zh-CN" sz="3200" b="0" i="0" dirty="0">
                <a:solidFill>
                  <a:srgbClr val="000000"/>
                </a:solidFill>
                <a:effectLst/>
                <a:latin typeface="Times"/>
              </a:rPr>
              <a:t>Checklist</a:t>
            </a:r>
            <a:r>
              <a:rPr lang="en-AU" sz="3200" b="0" i="0" dirty="0">
                <a:solidFill>
                  <a:srgbClr val="000000"/>
                </a:solidFill>
                <a:effectLst/>
                <a:latin typeface="Times"/>
              </a:rPr>
              <a:t> </a:t>
            </a:r>
            <a:endParaRPr lang="en-US" sz="3200" dirty="0"/>
          </a:p>
        </p:txBody>
      </p:sp>
      <p:sp>
        <p:nvSpPr>
          <p:cNvPr id="10" name="TextBox 9">
            <a:extLst>
              <a:ext uri="{FF2B5EF4-FFF2-40B4-BE49-F238E27FC236}">
                <a16:creationId xmlns:a16="http://schemas.microsoft.com/office/drawing/2014/main" id="{BF847DB0-EE7E-1A86-2345-32F063137C51}"/>
              </a:ext>
            </a:extLst>
          </p:cNvPr>
          <p:cNvSpPr txBox="1"/>
          <p:nvPr/>
        </p:nvSpPr>
        <p:spPr>
          <a:xfrm>
            <a:off x="1046173" y="1656126"/>
            <a:ext cx="540000" cy="584775"/>
          </a:xfrm>
          <a:prstGeom prst="rect">
            <a:avLst/>
          </a:prstGeom>
          <a:noFill/>
        </p:spPr>
        <p:txBody>
          <a:bodyPr wrap="square" rtlCol="0">
            <a:spAutoFit/>
          </a:bodyPr>
          <a:lstStyle/>
          <a:p>
            <a:pPr algn="ctr"/>
            <a:r>
              <a:rPr lang="en-US" sz="3200" dirty="0"/>
              <a:t>✅</a:t>
            </a:r>
          </a:p>
        </p:txBody>
      </p:sp>
      <p:sp>
        <p:nvSpPr>
          <p:cNvPr id="13" name="TextBox 12">
            <a:extLst>
              <a:ext uri="{FF2B5EF4-FFF2-40B4-BE49-F238E27FC236}">
                <a16:creationId xmlns:a16="http://schemas.microsoft.com/office/drawing/2014/main" id="{949B470A-5948-9487-B29C-A1EDBED48066}"/>
              </a:ext>
            </a:extLst>
          </p:cNvPr>
          <p:cNvSpPr txBox="1"/>
          <p:nvPr/>
        </p:nvSpPr>
        <p:spPr>
          <a:xfrm>
            <a:off x="1761995" y="1705554"/>
            <a:ext cx="3200819" cy="369332"/>
          </a:xfrm>
          <a:prstGeom prst="rect">
            <a:avLst/>
          </a:prstGeom>
          <a:noFill/>
        </p:spPr>
        <p:txBody>
          <a:bodyPr wrap="square" rtlCol="0">
            <a:spAutoFit/>
          </a:bodyPr>
          <a:lstStyle/>
          <a:p>
            <a:r>
              <a:rPr lang="en-GB" dirty="0"/>
              <a:t>Li</a:t>
            </a:r>
            <a:r>
              <a:rPr lang="en-US" altLang="zh-CN" dirty="0" err="1"/>
              <a:t>terature</a:t>
            </a:r>
            <a:r>
              <a:rPr lang="zh-CN" altLang="en-US" dirty="0"/>
              <a:t> </a:t>
            </a:r>
            <a:r>
              <a:rPr lang="en-US" altLang="zh-CN" dirty="0"/>
              <a:t>review</a:t>
            </a:r>
            <a:r>
              <a:rPr lang="zh-CN" altLang="en-US" dirty="0"/>
              <a:t> </a:t>
            </a:r>
            <a:r>
              <a:rPr lang="en-US" altLang="zh-CN" dirty="0"/>
              <a:t>(05/09/2023)</a:t>
            </a:r>
            <a:endParaRPr lang="en-GB" dirty="0"/>
          </a:p>
        </p:txBody>
      </p:sp>
      <p:sp>
        <p:nvSpPr>
          <p:cNvPr id="14" name="TextBox 13">
            <a:extLst>
              <a:ext uri="{FF2B5EF4-FFF2-40B4-BE49-F238E27FC236}">
                <a16:creationId xmlns:a16="http://schemas.microsoft.com/office/drawing/2014/main" id="{FB083169-77BA-EFBB-C299-EEA2CE05F305}"/>
              </a:ext>
            </a:extLst>
          </p:cNvPr>
          <p:cNvSpPr txBox="1"/>
          <p:nvPr/>
        </p:nvSpPr>
        <p:spPr>
          <a:xfrm>
            <a:off x="1761996" y="3148706"/>
            <a:ext cx="3649742" cy="369332"/>
          </a:xfrm>
          <a:prstGeom prst="rect">
            <a:avLst/>
          </a:prstGeom>
          <a:noFill/>
        </p:spPr>
        <p:txBody>
          <a:bodyPr wrap="square" rtlCol="0">
            <a:spAutoFit/>
          </a:bodyPr>
          <a:lstStyle/>
          <a:p>
            <a:pPr lvl="0"/>
            <a:r>
              <a:rPr lang="en-US" altLang="zh-CN" dirty="0"/>
              <a:t>Implementation</a:t>
            </a:r>
            <a:r>
              <a:rPr lang="zh-CN" altLang="en-US" dirty="0"/>
              <a:t> </a:t>
            </a:r>
            <a:r>
              <a:rPr lang="en-US" altLang="zh-CN" dirty="0"/>
              <a:t>(05/12/2023)</a:t>
            </a:r>
            <a:endParaRPr lang="en-GB" dirty="0"/>
          </a:p>
        </p:txBody>
      </p:sp>
      <p:sp>
        <p:nvSpPr>
          <p:cNvPr id="15" name="TextBox 14">
            <a:extLst>
              <a:ext uri="{FF2B5EF4-FFF2-40B4-BE49-F238E27FC236}">
                <a16:creationId xmlns:a16="http://schemas.microsoft.com/office/drawing/2014/main" id="{6936B015-A1E1-B62E-DE92-1BFADEF007AA}"/>
              </a:ext>
            </a:extLst>
          </p:cNvPr>
          <p:cNvSpPr txBox="1"/>
          <p:nvPr/>
        </p:nvSpPr>
        <p:spPr>
          <a:xfrm>
            <a:off x="1046173" y="3124853"/>
            <a:ext cx="540000" cy="584775"/>
          </a:xfrm>
          <a:prstGeom prst="rect">
            <a:avLst/>
          </a:prstGeom>
          <a:noFill/>
        </p:spPr>
        <p:txBody>
          <a:bodyPr wrap="square" rtlCol="0">
            <a:spAutoFit/>
          </a:bodyPr>
          <a:lstStyle/>
          <a:p>
            <a:pPr algn="ctr"/>
            <a:r>
              <a:rPr lang="en-US" sz="3200" dirty="0"/>
              <a:t>✅</a:t>
            </a:r>
          </a:p>
        </p:txBody>
      </p:sp>
      <p:sp>
        <p:nvSpPr>
          <p:cNvPr id="18" name="TextBox 17">
            <a:extLst>
              <a:ext uri="{FF2B5EF4-FFF2-40B4-BE49-F238E27FC236}">
                <a16:creationId xmlns:a16="http://schemas.microsoft.com/office/drawing/2014/main" id="{853A3F4C-3A03-3801-B48F-740CCC91AC6E}"/>
              </a:ext>
            </a:extLst>
          </p:cNvPr>
          <p:cNvSpPr txBox="1"/>
          <p:nvPr/>
        </p:nvSpPr>
        <p:spPr>
          <a:xfrm>
            <a:off x="1042150" y="4613384"/>
            <a:ext cx="540000" cy="584775"/>
          </a:xfrm>
          <a:prstGeom prst="rect">
            <a:avLst/>
          </a:prstGeom>
          <a:noFill/>
        </p:spPr>
        <p:txBody>
          <a:bodyPr wrap="square" rtlCol="0">
            <a:spAutoFit/>
          </a:bodyPr>
          <a:lstStyle/>
          <a:p>
            <a:pPr algn="ctr"/>
            <a:r>
              <a:rPr lang="en-US" sz="3200" dirty="0"/>
              <a:t>✅</a:t>
            </a:r>
          </a:p>
        </p:txBody>
      </p:sp>
      <p:sp>
        <p:nvSpPr>
          <p:cNvPr id="19" name="TextBox 18">
            <a:extLst>
              <a:ext uri="{FF2B5EF4-FFF2-40B4-BE49-F238E27FC236}">
                <a16:creationId xmlns:a16="http://schemas.microsoft.com/office/drawing/2014/main" id="{B41CC1A8-08C6-EB80-904F-18EF0E2033F4}"/>
              </a:ext>
            </a:extLst>
          </p:cNvPr>
          <p:cNvSpPr txBox="1"/>
          <p:nvPr/>
        </p:nvSpPr>
        <p:spPr>
          <a:xfrm>
            <a:off x="1761995" y="4642498"/>
            <a:ext cx="3848526" cy="369332"/>
          </a:xfrm>
          <a:prstGeom prst="rect">
            <a:avLst/>
          </a:prstGeom>
          <a:noFill/>
        </p:spPr>
        <p:txBody>
          <a:bodyPr wrap="square" rtlCol="0">
            <a:spAutoFit/>
          </a:bodyPr>
          <a:lstStyle/>
          <a:p>
            <a:pPr lvl="0"/>
            <a:r>
              <a:rPr lang="en-US" altLang="zh-CN" dirty="0"/>
              <a:t>Submission</a:t>
            </a:r>
            <a:r>
              <a:rPr lang="zh-CN" altLang="en-US" dirty="0"/>
              <a:t> </a:t>
            </a:r>
            <a:r>
              <a:rPr lang="en-US" altLang="zh-CN" dirty="0"/>
              <a:t>(05/04/2024)</a:t>
            </a:r>
            <a:endParaRPr lang="en-GB" dirty="0"/>
          </a:p>
        </p:txBody>
      </p:sp>
      <p:sp>
        <p:nvSpPr>
          <p:cNvPr id="20" name="TextBox 19">
            <a:extLst>
              <a:ext uri="{FF2B5EF4-FFF2-40B4-BE49-F238E27FC236}">
                <a16:creationId xmlns:a16="http://schemas.microsoft.com/office/drawing/2014/main" id="{A63D6376-2D31-011E-D133-1C82825B68AF}"/>
              </a:ext>
            </a:extLst>
          </p:cNvPr>
          <p:cNvSpPr txBox="1"/>
          <p:nvPr/>
        </p:nvSpPr>
        <p:spPr>
          <a:xfrm>
            <a:off x="1042150" y="2376458"/>
            <a:ext cx="540000" cy="584775"/>
          </a:xfrm>
          <a:prstGeom prst="rect">
            <a:avLst/>
          </a:prstGeom>
          <a:noFill/>
        </p:spPr>
        <p:txBody>
          <a:bodyPr wrap="square" rtlCol="0">
            <a:spAutoFit/>
          </a:bodyPr>
          <a:lstStyle/>
          <a:p>
            <a:pPr algn="ctr"/>
            <a:r>
              <a:rPr lang="en-US" sz="3200" dirty="0"/>
              <a:t>✅</a:t>
            </a:r>
          </a:p>
        </p:txBody>
      </p:sp>
      <p:sp>
        <p:nvSpPr>
          <p:cNvPr id="21" name="TextBox 20">
            <a:extLst>
              <a:ext uri="{FF2B5EF4-FFF2-40B4-BE49-F238E27FC236}">
                <a16:creationId xmlns:a16="http://schemas.microsoft.com/office/drawing/2014/main" id="{F5E6E432-F7CD-A87C-728C-7B6B27D247FC}"/>
              </a:ext>
            </a:extLst>
          </p:cNvPr>
          <p:cNvSpPr txBox="1"/>
          <p:nvPr/>
        </p:nvSpPr>
        <p:spPr>
          <a:xfrm>
            <a:off x="1764444" y="2425886"/>
            <a:ext cx="3200819" cy="369332"/>
          </a:xfrm>
          <a:prstGeom prst="rect">
            <a:avLst/>
          </a:prstGeom>
          <a:noFill/>
        </p:spPr>
        <p:txBody>
          <a:bodyPr wrap="square" rtlCol="0">
            <a:spAutoFit/>
          </a:bodyPr>
          <a:lstStyle/>
          <a:p>
            <a:pPr lvl="0"/>
            <a:r>
              <a:rPr lang="en-US" altLang="zh-CN" dirty="0"/>
              <a:t>System</a:t>
            </a:r>
            <a:r>
              <a:rPr lang="zh-CN" altLang="en-US" dirty="0"/>
              <a:t> </a:t>
            </a:r>
            <a:r>
              <a:rPr lang="en-US" altLang="zh-CN" dirty="0"/>
              <a:t>Design</a:t>
            </a:r>
            <a:r>
              <a:rPr lang="zh-CN" altLang="en-US" dirty="0"/>
              <a:t> </a:t>
            </a:r>
            <a:r>
              <a:rPr lang="en-US" altLang="zh-CN" dirty="0"/>
              <a:t>(05/11/2023)</a:t>
            </a:r>
            <a:endParaRPr lang="en-GB" dirty="0"/>
          </a:p>
        </p:txBody>
      </p:sp>
      <p:sp>
        <p:nvSpPr>
          <p:cNvPr id="22" name="TextBox 21">
            <a:extLst>
              <a:ext uri="{FF2B5EF4-FFF2-40B4-BE49-F238E27FC236}">
                <a16:creationId xmlns:a16="http://schemas.microsoft.com/office/drawing/2014/main" id="{49BE5154-A6B2-4DDD-1731-39A5840BB841}"/>
              </a:ext>
            </a:extLst>
          </p:cNvPr>
          <p:cNvSpPr txBox="1"/>
          <p:nvPr/>
        </p:nvSpPr>
        <p:spPr>
          <a:xfrm>
            <a:off x="1042150" y="3853803"/>
            <a:ext cx="540000" cy="584775"/>
          </a:xfrm>
          <a:prstGeom prst="rect">
            <a:avLst/>
          </a:prstGeom>
          <a:noFill/>
        </p:spPr>
        <p:txBody>
          <a:bodyPr wrap="square" rtlCol="0">
            <a:spAutoFit/>
          </a:bodyPr>
          <a:lstStyle/>
          <a:p>
            <a:pPr algn="ctr"/>
            <a:r>
              <a:rPr lang="en-US" sz="3200" dirty="0"/>
              <a:t>✅</a:t>
            </a:r>
          </a:p>
        </p:txBody>
      </p:sp>
      <p:sp>
        <p:nvSpPr>
          <p:cNvPr id="23" name="TextBox 22">
            <a:extLst>
              <a:ext uri="{FF2B5EF4-FFF2-40B4-BE49-F238E27FC236}">
                <a16:creationId xmlns:a16="http://schemas.microsoft.com/office/drawing/2014/main" id="{4EAC6588-84F6-6442-FD9C-65E3E243D296}"/>
              </a:ext>
            </a:extLst>
          </p:cNvPr>
          <p:cNvSpPr txBox="1"/>
          <p:nvPr/>
        </p:nvSpPr>
        <p:spPr>
          <a:xfrm>
            <a:off x="1756878" y="3853803"/>
            <a:ext cx="3490522" cy="369332"/>
          </a:xfrm>
          <a:prstGeom prst="rect">
            <a:avLst/>
          </a:prstGeom>
          <a:noFill/>
        </p:spPr>
        <p:txBody>
          <a:bodyPr wrap="square" rtlCol="0">
            <a:spAutoFit/>
          </a:bodyPr>
          <a:lstStyle/>
          <a:p>
            <a:pPr lvl="0"/>
            <a:r>
              <a:rPr lang="en-US" altLang="zh-CN" dirty="0"/>
              <a:t>Paper</a:t>
            </a:r>
            <a:r>
              <a:rPr lang="zh-CN" altLang="en-US" dirty="0"/>
              <a:t> </a:t>
            </a:r>
            <a:r>
              <a:rPr lang="en-US" altLang="zh-CN" dirty="0"/>
              <a:t>Writing</a:t>
            </a:r>
            <a:r>
              <a:rPr lang="zh-CN" altLang="en-US" dirty="0"/>
              <a:t> </a:t>
            </a:r>
            <a:r>
              <a:rPr lang="en-US" altLang="zh-CN" dirty="0"/>
              <a:t>(05/02/2024)</a:t>
            </a:r>
            <a:endParaRPr lang="en-GB" dirty="0"/>
          </a:p>
        </p:txBody>
      </p:sp>
      <p:sp>
        <p:nvSpPr>
          <p:cNvPr id="27" name="TextBox 26">
            <a:extLst>
              <a:ext uri="{FF2B5EF4-FFF2-40B4-BE49-F238E27FC236}">
                <a16:creationId xmlns:a16="http://schemas.microsoft.com/office/drawing/2014/main" id="{4124133D-6352-FEAA-666A-F451971817C4}"/>
              </a:ext>
            </a:extLst>
          </p:cNvPr>
          <p:cNvSpPr txBox="1"/>
          <p:nvPr/>
        </p:nvSpPr>
        <p:spPr>
          <a:xfrm>
            <a:off x="5411738" y="2948789"/>
            <a:ext cx="7278560" cy="830997"/>
          </a:xfrm>
          <a:prstGeom prst="rect">
            <a:avLst/>
          </a:prstGeom>
          <a:noFill/>
        </p:spPr>
        <p:txBody>
          <a:bodyPr wrap="square" rtlCol="0">
            <a:spAutoFit/>
          </a:bodyPr>
          <a:lstStyle/>
          <a:p>
            <a:r>
              <a:rPr lang="en-US" altLang="zh-CN" sz="1600" dirty="0"/>
              <a:t>Title:</a:t>
            </a:r>
            <a:r>
              <a:rPr lang="zh-CN" altLang="en-US" sz="1600" dirty="0"/>
              <a:t>  </a:t>
            </a:r>
            <a:r>
              <a:rPr lang="en-AU" altLang="zh-CN" sz="1600" i="1" dirty="0">
                <a:solidFill>
                  <a:srgbClr val="FF0000"/>
                </a:solidFill>
              </a:rPr>
              <a:t>Spectre: Automated Points-to Specifications</a:t>
            </a:r>
            <a:r>
              <a:rPr lang="zh-CN" altLang="en-US" sz="1600" i="1" dirty="0">
                <a:solidFill>
                  <a:srgbClr val="FF0000"/>
                </a:solidFill>
              </a:rPr>
              <a:t> </a:t>
            </a:r>
            <a:r>
              <a:rPr lang="en-AU" altLang="zh-CN" sz="1600" i="1" dirty="0">
                <a:solidFill>
                  <a:srgbClr val="FF0000"/>
                </a:solidFill>
              </a:rPr>
              <a:t>Generation for Library APIs</a:t>
            </a:r>
          </a:p>
          <a:p>
            <a:r>
              <a:rPr lang="en-US" altLang="zh-CN" sz="1600" dirty="0"/>
              <a:t>Authors</a:t>
            </a:r>
            <a:r>
              <a:rPr lang="en-US" altLang="zh-CN" sz="1400" dirty="0">
                <a:effectLst/>
                <a:latin typeface="NimbusRomNo9L"/>
              </a:rPr>
              <a:t>:</a:t>
            </a:r>
            <a:r>
              <a:rPr lang="zh-CN" altLang="en-US" sz="1400" dirty="0">
                <a:effectLst/>
                <a:latin typeface="NimbusRomNo9L"/>
              </a:rPr>
              <a:t>  </a:t>
            </a:r>
            <a:r>
              <a:rPr lang="en-AU" sz="1400" b="1" dirty="0" err="1">
                <a:latin typeface="Baskerville" panose="02020502070401020303" pitchFamily="18" charset="0"/>
                <a:ea typeface="Baskerville" panose="02020502070401020303" pitchFamily="18" charset="0"/>
              </a:rPr>
              <a:t>Shuangxiang</a:t>
            </a:r>
            <a:r>
              <a:rPr lang="en-AU" sz="1400" b="1" dirty="0">
                <a:latin typeface="Baskerville" panose="02020502070401020303" pitchFamily="18" charset="0"/>
                <a:ea typeface="Baskerville" panose="02020502070401020303" pitchFamily="18" charset="0"/>
              </a:rPr>
              <a:t> Kan</a:t>
            </a:r>
            <a:r>
              <a:rPr lang="en-AU" sz="1400" dirty="0">
                <a:latin typeface="Baskerville" panose="02020502070401020303" pitchFamily="18" charset="0"/>
                <a:ea typeface="Baskerville" panose="02020502070401020303" pitchFamily="18" charset="0"/>
              </a:rPr>
              <a:t>,</a:t>
            </a:r>
            <a:r>
              <a:rPr lang="zh-CN" altLang="en-US" sz="1400" dirty="0">
                <a:latin typeface="Baskerville" panose="02020502070401020303" pitchFamily="18" charset="0"/>
              </a:rPr>
              <a:t> </a:t>
            </a:r>
            <a:r>
              <a:rPr lang="en-US" altLang="zh-CN" sz="1400" dirty="0" err="1">
                <a:latin typeface="Baskerville" panose="02020502070401020303" pitchFamily="18" charset="0"/>
                <a:ea typeface="Baskerville" panose="02020502070401020303" pitchFamily="18" charset="0"/>
              </a:rPr>
              <a:t>Yuekang</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Li</a:t>
            </a:r>
            <a:r>
              <a:rPr lang="en-AU" sz="1400" dirty="0">
                <a:latin typeface="Baskerville" panose="02020502070401020303" pitchFamily="18" charset="0"/>
                <a:ea typeface="Baskerville" panose="02020502070401020303" pitchFamily="18" charset="0"/>
              </a:rPr>
              <a:t>, </a:t>
            </a:r>
            <a:r>
              <a:rPr lang="en-AU" sz="1400" dirty="0" err="1">
                <a:latin typeface="Baskerville" panose="02020502070401020303" pitchFamily="18" charset="0"/>
                <a:ea typeface="Baskerville" panose="02020502070401020303" pitchFamily="18" charset="0"/>
              </a:rPr>
              <a:t>Yulei</a:t>
            </a:r>
            <a:r>
              <a:rPr lang="en-AU" sz="1400" dirty="0">
                <a:latin typeface="Baskerville" panose="02020502070401020303" pitchFamily="18" charset="0"/>
                <a:ea typeface="Baskerville" panose="02020502070401020303" pitchFamily="18" charset="0"/>
              </a:rPr>
              <a:t> Sui </a:t>
            </a:r>
          </a:p>
          <a:p>
            <a:r>
              <a:rPr lang="en-US" altLang="zh-CN" sz="1600" b="0" i="1" u="none" strike="noStrike" dirty="0">
                <a:solidFill>
                  <a:srgbClr val="00B050"/>
                </a:solidFill>
                <a:effectLst/>
                <a:latin typeface="+mn-ea"/>
              </a:rPr>
              <a:t>Submitted</a:t>
            </a:r>
            <a:r>
              <a:rPr lang="zh-CN" altLang="en-US" sz="1600" b="0" i="1" u="none" strike="noStrike" dirty="0">
                <a:effectLst/>
                <a:latin typeface="+mn-ea"/>
              </a:rPr>
              <a:t> </a:t>
            </a:r>
            <a:r>
              <a:rPr lang="en-US" altLang="zh-CN" sz="1600" i="1" dirty="0">
                <a:latin typeface="+mn-ea"/>
              </a:rPr>
              <a:t>to</a:t>
            </a:r>
            <a:r>
              <a:rPr lang="zh-CN" altLang="en-US" sz="1600" i="1" dirty="0">
                <a:latin typeface="+mn-ea"/>
              </a:rPr>
              <a:t> </a:t>
            </a:r>
            <a:r>
              <a:rPr lang="en-US" sz="1600" b="0" i="1" u="none" strike="noStrike" dirty="0">
                <a:solidFill>
                  <a:srgbClr val="0070C0"/>
                </a:solidFill>
                <a:effectLst/>
                <a:latin typeface="+mn-ea"/>
              </a:rPr>
              <a:t>International Conference on Software Engineering</a:t>
            </a:r>
            <a:r>
              <a:rPr lang="zh-CN" altLang="en-US" sz="1600" b="0" i="1" u="none" strike="noStrike" dirty="0">
                <a:solidFill>
                  <a:srgbClr val="0070C0"/>
                </a:solidFill>
                <a:effectLst/>
                <a:latin typeface="+mn-ea"/>
              </a:rPr>
              <a:t> </a:t>
            </a:r>
            <a:r>
              <a:rPr lang="en-US" altLang="zh-CN" sz="1600" b="0" i="1" u="none" strike="noStrike" dirty="0">
                <a:solidFill>
                  <a:srgbClr val="0070C0"/>
                </a:solidFill>
                <a:effectLst/>
                <a:latin typeface="+mn-ea"/>
              </a:rPr>
              <a:t>(ICSE,</a:t>
            </a:r>
            <a:r>
              <a:rPr lang="zh-CN" altLang="en-US" sz="1600" b="0" i="1" u="none" strike="noStrike" dirty="0">
                <a:solidFill>
                  <a:srgbClr val="0070C0"/>
                </a:solidFill>
                <a:effectLst/>
                <a:latin typeface="+mn-ea"/>
              </a:rPr>
              <a:t> </a:t>
            </a:r>
            <a:r>
              <a:rPr lang="en-AU" altLang="zh-CN" sz="1600" b="0" i="1" u="none" strike="noStrike" dirty="0">
                <a:solidFill>
                  <a:srgbClr val="0070C0"/>
                </a:solidFill>
                <a:effectLst/>
                <a:latin typeface="+mn-ea"/>
              </a:rPr>
              <a:t>CORE-A*</a:t>
            </a:r>
            <a:r>
              <a:rPr lang="en-US" altLang="zh-CN" sz="1600" b="0" i="1" u="none" strike="noStrike" dirty="0">
                <a:solidFill>
                  <a:srgbClr val="0070C0"/>
                </a:solidFill>
                <a:effectLst/>
                <a:latin typeface="+mn-ea"/>
              </a:rPr>
              <a:t>)</a:t>
            </a:r>
            <a:endParaRPr lang="en-AU" sz="1600" i="1" dirty="0">
              <a:solidFill>
                <a:srgbClr val="0070C0"/>
              </a:solidFill>
              <a:latin typeface="+mn-ea"/>
            </a:endParaRPr>
          </a:p>
        </p:txBody>
      </p:sp>
      <p:sp>
        <p:nvSpPr>
          <p:cNvPr id="3" name="TextBox 2">
            <a:extLst>
              <a:ext uri="{FF2B5EF4-FFF2-40B4-BE49-F238E27FC236}">
                <a16:creationId xmlns:a16="http://schemas.microsoft.com/office/drawing/2014/main" id="{164F2950-9952-3A5B-08EC-5954B0441B0F}"/>
              </a:ext>
            </a:extLst>
          </p:cNvPr>
          <p:cNvSpPr txBox="1"/>
          <p:nvPr/>
        </p:nvSpPr>
        <p:spPr>
          <a:xfrm>
            <a:off x="489134" y="5645456"/>
            <a:ext cx="8739533" cy="830997"/>
          </a:xfrm>
          <a:prstGeom prst="rect">
            <a:avLst/>
          </a:prstGeom>
          <a:noFill/>
        </p:spPr>
        <p:txBody>
          <a:bodyPr wrap="square" rtlCol="0">
            <a:spAutoFit/>
          </a:bodyPr>
          <a:lstStyle/>
          <a:p>
            <a:r>
              <a:rPr lang="en-US" altLang="zh-CN" sz="1600" dirty="0"/>
              <a:t>Title:</a:t>
            </a:r>
            <a:r>
              <a:rPr lang="zh-CN" altLang="en-US" sz="1600" dirty="0"/>
              <a:t>  </a:t>
            </a:r>
            <a:r>
              <a:rPr lang="en-AU" altLang="zh-CN" sz="1600" i="1" dirty="0">
                <a:solidFill>
                  <a:srgbClr val="FF0000"/>
                </a:solidFill>
              </a:rPr>
              <a:t>Cross-Language Taint Analysis: Generating Caller-Sensitive Native Code Specification for Java</a:t>
            </a:r>
            <a:r>
              <a:rPr lang="zh-CN" altLang="en-US" sz="1400" dirty="0">
                <a:effectLst/>
                <a:latin typeface="NimbusRomNo9L"/>
              </a:rPr>
              <a:t>      </a:t>
            </a:r>
            <a:endParaRPr lang="en-AU" altLang="zh-CN" sz="1400" dirty="0">
              <a:effectLst/>
              <a:latin typeface="NimbusRomNo9L"/>
            </a:endParaRPr>
          </a:p>
          <a:p>
            <a:r>
              <a:rPr lang="en-US" altLang="zh-CN" sz="1600" dirty="0"/>
              <a:t>Authors</a:t>
            </a:r>
            <a:r>
              <a:rPr lang="en-US" altLang="zh-CN" sz="1400" dirty="0">
                <a:effectLst/>
                <a:latin typeface="NimbusRomNo9L"/>
              </a:rPr>
              <a:t>:</a:t>
            </a:r>
            <a:r>
              <a:rPr lang="zh-CN" altLang="en-US" sz="1400" dirty="0">
                <a:effectLst/>
                <a:latin typeface="NimbusRomNo9L"/>
              </a:rPr>
              <a:t>  </a:t>
            </a:r>
            <a:r>
              <a:rPr lang="en-AU" sz="1400" b="1" dirty="0" err="1">
                <a:effectLst/>
                <a:latin typeface="Baskerville" panose="02020502070401020303" pitchFamily="18" charset="0"/>
                <a:ea typeface="Baskerville" panose="02020502070401020303" pitchFamily="18" charset="0"/>
              </a:rPr>
              <a:t>Shuangxiang</a:t>
            </a:r>
            <a:r>
              <a:rPr lang="en-AU" sz="1400" b="1" dirty="0">
                <a:effectLst/>
                <a:latin typeface="Baskerville" panose="02020502070401020303" pitchFamily="18" charset="0"/>
                <a:ea typeface="Baskerville" panose="02020502070401020303" pitchFamily="18" charset="0"/>
              </a:rPr>
              <a:t> Kan</a:t>
            </a:r>
            <a:r>
              <a:rPr lang="en-AU" sz="1400" dirty="0">
                <a:effectLst/>
                <a:latin typeface="Baskerville" panose="02020502070401020303" pitchFamily="18" charset="0"/>
                <a:ea typeface="Baskerville" panose="02020502070401020303" pitchFamily="18" charset="0"/>
              </a:rPr>
              <a:t>,</a:t>
            </a:r>
            <a:r>
              <a:rPr lang="zh-CN" altLang="en-US" sz="1400" dirty="0">
                <a:latin typeface="Baskerville" panose="02020502070401020303" pitchFamily="18" charset="0"/>
              </a:rPr>
              <a:t> </a:t>
            </a:r>
            <a:r>
              <a:rPr lang="en-US" altLang="zh-CN" sz="1400" dirty="0" err="1">
                <a:latin typeface="Baskerville" panose="02020502070401020303" pitchFamily="18" charset="0"/>
                <a:ea typeface="Baskerville" panose="02020502070401020303" pitchFamily="18" charset="0"/>
              </a:rPr>
              <a:t>Yuhao</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Gao;</a:t>
            </a:r>
            <a:r>
              <a:rPr lang="zh-CN" altLang="en-US" sz="1400" dirty="0">
                <a:latin typeface="Baskerville" panose="02020502070401020303" pitchFamily="18" charset="0"/>
              </a:rPr>
              <a:t> </a:t>
            </a:r>
            <a:r>
              <a:rPr lang="en-US" altLang="zh-CN" sz="1400" dirty="0" err="1">
                <a:latin typeface="Baskerville" panose="02020502070401020303" pitchFamily="18" charset="0"/>
                <a:ea typeface="Baskerville" panose="02020502070401020303" pitchFamily="18" charset="0"/>
              </a:rPr>
              <a:t>Zexin</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Zhong,</a:t>
            </a:r>
            <a:r>
              <a:rPr lang="zh-CN" altLang="en-US" sz="1400" dirty="0">
                <a:latin typeface="Baskerville" panose="02020502070401020303" pitchFamily="18" charset="0"/>
              </a:rPr>
              <a:t> </a:t>
            </a:r>
            <a:r>
              <a:rPr lang="en-US" altLang="zh-CN" sz="1400" dirty="0" err="1">
                <a:latin typeface="Baskerville" panose="02020502070401020303" pitchFamily="18" charset="0"/>
                <a:ea typeface="Baskerville" panose="02020502070401020303" pitchFamily="18" charset="0"/>
              </a:rPr>
              <a:t>Yulei</a:t>
            </a:r>
            <a:r>
              <a:rPr lang="zh-CN" altLang="en-US" sz="1400" dirty="0">
                <a:latin typeface="Baskerville" panose="02020502070401020303" pitchFamily="18" charset="0"/>
              </a:rPr>
              <a:t> </a:t>
            </a:r>
            <a:r>
              <a:rPr lang="en-US" altLang="zh-CN" sz="1400" dirty="0">
                <a:latin typeface="Baskerville" panose="02020502070401020303" pitchFamily="18" charset="0"/>
                <a:ea typeface="Baskerville" panose="02020502070401020303" pitchFamily="18" charset="0"/>
              </a:rPr>
              <a:t>Sui</a:t>
            </a:r>
            <a:endParaRPr lang="en-AU" altLang="zh-CN" sz="1400" dirty="0">
              <a:latin typeface="Baskerville" panose="02020502070401020303" pitchFamily="18" charset="0"/>
              <a:ea typeface="Baskerville" panose="02020502070401020303" pitchFamily="18" charset="0"/>
            </a:endParaRPr>
          </a:p>
          <a:p>
            <a:r>
              <a:rPr lang="en-US" altLang="zh-CN" sz="1600" b="0" i="1" u="none" strike="noStrike" dirty="0">
                <a:solidFill>
                  <a:srgbClr val="00B050"/>
                </a:solidFill>
                <a:effectLst/>
                <a:latin typeface="+mn-ea"/>
              </a:rPr>
              <a:t>Accepted</a:t>
            </a:r>
            <a:r>
              <a:rPr lang="zh-CN" altLang="en-US" sz="1600" b="0" i="1" u="none" strike="noStrike" dirty="0">
                <a:effectLst/>
                <a:latin typeface="+mn-ea"/>
              </a:rPr>
              <a:t> </a:t>
            </a:r>
            <a:r>
              <a:rPr lang="en-US" altLang="zh-CN" sz="1600" b="0" i="1" u="none" strike="noStrike" dirty="0">
                <a:effectLst/>
                <a:latin typeface="+mn-ea"/>
              </a:rPr>
              <a:t>by</a:t>
            </a:r>
            <a:r>
              <a:rPr lang="zh-CN" altLang="en-US" sz="1600" b="0" i="1" u="none" strike="noStrike" dirty="0">
                <a:effectLst/>
                <a:latin typeface="+mn-ea"/>
              </a:rPr>
              <a:t> </a:t>
            </a:r>
            <a:r>
              <a:rPr lang="en-US" altLang="zh-CN" sz="1600" b="0" i="1" u="none" strike="noStrike" dirty="0">
                <a:solidFill>
                  <a:srgbClr val="0070C0"/>
                </a:solidFill>
                <a:effectLst/>
                <a:latin typeface="+mn-ea"/>
              </a:rPr>
              <a:t>Transactions on Software Engineering</a:t>
            </a:r>
            <a:r>
              <a:rPr lang="zh-CN" altLang="en-US" sz="1600" b="0" i="1" u="none" strike="noStrike" dirty="0">
                <a:solidFill>
                  <a:srgbClr val="0070C0"/>
                </a:solidFill>
                <a:effectLst/>
                <a:latin typeface="+mn-ea"/>
              </a:rPr>
              <a:t>（</a:t>
            </a:r>
            <a:r>
              <a:rPr lang="en-US" altLang="zh-CN" sz="1600" b="0" i="1" u="none" strike="noStrike" dirty="0">
                <a:solidFill>
                  <a:srgbClr val="0070C0"/>
                </a:solidFill>
                <a:effectLst/>
                <a:latin typeface="+mn-ea"/>
              </a:rPr>
              <a:t>TSE,</a:t>
            </a:r>
            <a:r>
              <a:rPr lang="zh-CN" altLang="en-US" sz="1600" b="0" i="1" u="none" strike="noStrike" dirty="0">
                <a:solidFill>
                  <a:srgbClr val="0070C0"/>
                </a:solidFill>
                <a:effectLst/>
                <a:latin typeface="+mn-ea"/>
              </a:rPr>
              <a:t> </a:t>
            </a:r>
            <a:r>
              <a:rPr lang="en-AU" altLang="zh-CN" sz="1600" b="0" i="1" u="none" strike="noStrike" dirty="0">
                <a:solidFill>
                  <a:srgbClr val="0070C0"/>
                </a:solidFill>
                <a:effectLst/>
                <a:latin typeface="+mn-ea"/>
              </a:rPr>
              <a:t>CORE-A* </a:t>
            </a:r>
            <a:r>
              <a:rPr lang="zh-CN" altLang="en-US" sz="1600" b="0" i="1" u="none" strike="noStrike" dirty="0">
                <a:solidFill>
                  <a:srgbClr val="0070C0"/>
                </a:solidFill>
                <a:effectLst/>
                <a:latin typeface="+mn-ea"/>
              </a:rPr>
              <a:t>）</a:t>
            </a:r>
            <a:endParaRPr lang="en-US" altLang="zh-CN" sz="1600" b="0" i="1" u="none" strike="noStrike" dirty="0">
              <a:solidFill>
                <a:srgbClr val="0070C0"/>
              </a:solidFill>
              <a:effectLst/>
              <a:latin typeface="+mn-ea"/>
            </a:endParaRPr>
          </a:p>
        </p:txBody>
      </p:sp>
      <p:sp>
        <p:nvSpPr>
          <p:cNvPr id="5" name="Right Brace 4">
            <a:extLst>
              <a:ext uri="{FF2B5EF4-FFF2-40B4-BE49-F238E27FC236}">
                <a16:creationId xmlns:a16="http://schemas.microsoft.com/office/drawing/2014/main" id="{65ED2525-F951-DC80-947D-59AD6D10BC24}"/>
              </a:ext>
            </a:extLst>
          </p:cNvPr>
          <p:cNvSpPr/>
          <p:nvPr/>
        </p:nvSpPr>
        <p:spPr>
          <a:xfrm>
            <a:off x="4827347" y="1776721"/>
            <a:ext cx="287035" cy="31593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649B31FE-C9A5-3D4F-0E62-6EACB3553826}"/>
              </a:ext>
            </a:extLst>
          </p:cNvPr>
          <p:cNvSpPr txBox="1"/>
          <p:nvPr/>
        </p:nvSpPr>
        <p:spPr>
          <a:xfrm>
            <a:off x="11514667" y="6544733"/>
            <a:ext cx="263214" cy="276999"/>
          </a:xfrm>
          <a:prstGeom prst="rect">
            <a:avLst/>
          </a:prstGeom>
          <a:noFill/>
        </p:spPr>
        <p:txBody>
          <a:bodyPr wrap="none" rtlCol="0">
            <a:spAutoFit/>
          </a:bodyPr>
          <a:lstStyle/>
          <a:p>
            <a:r>
              <a:rPr lang="en-US" altLang="zh-CN" sz="1200" dirty="0"/>
              <a:t>2</a:t>
            </a:r>
            <a:endParaRPr lang="en-US" sz="1200" dirty="0"/>
          </a:p>
        </p:txBody>
      </p:sp>
    </p:spTree>
    <p:extLst>
      <p:ext uri="{BB962C8B-B14F-4D97-AF65-F5344CB8AC3E}">
        <p14:creationId xmlns:p14="http://schemas.microsoft.com/office/powerpoint/2010/main" val="215081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6000" y="345902"/>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4" name="TextBox 3">
            <a:extLst>
              <a:ext uri="{FF2B5EF4-FFF2-40B4-BE49-F238E27FC236}">
                <a16:creationId xmlns:a16="http://schemas.microsoft.com/office/drawing/2014/main" id="{EDB92979-2EE2-5259-F085-E55CFA418D03}"/>
              </a:ext>
            </a:extLst>
          </p:cNvPr>
          <p:cNvSpPr txBox="1"/>
          <p:nvPr/>
        </p:nvSpPr>
        <p:spPr>
          <a:xfrm>
            <a:off x="11514667" y="6544733"/>
            <a:ext cx="341760" cy="276999"/>
          </a:xfrm>
          <a:prstGeom prst="rect">
            <a:avLst/>
          </a:prstGeom>
          <a:noFill/>
        </p:spPr>
        <p:txBody>
          <a:bodyPr wrap="none" rtlCol="0">
            <a:spAutoFit/>
          </a:bodyPr>
          <a:lstStyle/>
          <a:p>
            <a:r>
              <a:rPr lang="en-US" altLang="zh-CN" sz="1200" dirty="0"/>
              <a:t>20</a:t>
            </a:r>
            <a:endParaRPr lang="en-US" sz="1200" dirty="0"/>
          </a:p>
        </p:txBody>
      </p:sp>
      <p:sp>
        <p:nvSpPr>
          <p:cNvPr id="5" name="文本占位符 2">
            <a:extLst>
              <a:ext uri="{FF2B5EF4-FFF2-40B4-BE49-F238E27FC236}">
                <a16:creationId xmlns:a16="http://schemas.microsoft.com/office/drawing/2014/main" id="{DC96FE4C-D20C-72A4-AD1F-DA09F864BA49}"/>
              </a:ext>
            </a:extLst>
          </p:cNvPr>
          <p:cNvSpPr>
            <a:spLocks noGrp="1"/>
          </p:cNvSpPr>
          <p:nvPr>
            <p:ph type="body" sz="quarter" idx="11"/>
          </p:nvPr>
        </p:nvSpPr>
        <p:spPr>
          <a:xfrm>
            <a:off x="279062" y="733642"/>
            <a:ext cx="1642617" cy="323301"/>
          </a:xfrm>
        </p:spPr>
        <p:txBody>
          <a:bodyPr/>
          <a:lstStyle/>
          <a:p>
            <a:r>
              <a:rPr lang="en-US" altLang="zh-CN" dirty="0"/>
              <a:t>Work</a:t>
            </a:r>
            <a:r>
              <a:rPr lang="zh-CN" altLang="en-US" dirty="0"/>
              <a:t> </a:t>
            </a:r>
            <a:r>
              <a:rPr lang="en-US" altLang="zh-CN" dirty="0"/>
              <a:t>2</a:t>
            </a:r>
            <a:endParaRPr lang="en-US" dirty="0"/>
          </a:p>
        </p:txBody>
      </p:sp>
      <p:sp>
        <p:nvSpPr>
          <p:cNvPr id="2" name="TextBox 1">
            <a:extLst>
              <a:ext uri="{FF2B5EF4-FFF2-40B4-BE49-F238E27FC236}">
                <a16:creationId xmlns:a16="http://schemas.microsoft.com/office/drawing/2014/main" id="{7D920880-2CA8-1BD8-17DD-ADAF369E704F}"/>
              </a:ext>
            </a:extLst>
          </p:cNvPr>
          <p:cNvSpPr txBox="1"/>
          <p:nvPr/>
        </p:nvSpPr>
        <p:spPr>
          <a:xfrm>
            <a:off x="6941186" y="1553478"/>
            <a:ext cx="1178528" cy="2893100"/>
          </a:xfrm>
          <a:prstGeom prst="rect">
            <a:avLst/>
          </a:prstGeom>
          <a:noFill/>
        </p:spPr>
        <p:txBody>
          <a:bodyPr wrap="none" rtlCol="0">
            <a:spAutoFit/>
          </a:bodyPr>
          <a:lstStyle/>
          <a:p>
            <a:pPr algn="l"/>
            <a:r>
              <a:rPr lang="en-US" altLang="zh-CN" sz="1400" dirty="0">
                <a:solidFill>
                  <a:srgbClr val="FFC000"/>
                </a:solidFill>
                <a:latin typeface="Consolas" panose="020B0609020204030204" pitchFamily="49" charset="0"/>
                <a:cs typeface="Consolas" panose="020B0609020204030204" pitchFamily="49" charset="0"/>
              </a:rPr>
              <a:t>void</a:t>
            </a:r>
            <a:r>
              <a:rPr lang="zh-CN" altLang="en-US" sz="1400" dirty="0">
                <a:solidFill>
                  <a:srgbClr val="FFC000"/>
                </a:solidFill>
                <a:latin typeface="Consolas" panose="020B0609020204030204" pitchFamily="49" charset="0"/>
                <a:cs typeface="Consolas" panose="020B0609020204030204" pitchFamily="49" charset="0"/>
              </a:rPr>
              <a:t> *</a:t>
            </a:r>
            <a:r>
              <a:rPr lang="en-US" altLang="zh-CN" sz="1400" dirty="0">
                <a:solidFill>
                  <a:srgbClr val="FFC000"/>
                </a:solidFill>
                <a:latin typeface="Consolas" panose="020B0609020204030204" pitchFamily="49" charset="0"/>
                <a:cs typeface="Consolas" panose="020B0609020204030204" pitchFamily="49" charset="0"/>
              </a:rPr>
              <a:t>A(){</a:t>
            </a:r>
          </a:p>
          <a:p>
            <a:pPr algn="l"/>
            <a:r>
              <a:rPr lang="zh-CN" altLang="en-US" sz="1400" dirty="0">
                <a:solidFill>
                  <a:srgbClr val="FFC000"/>
                </a:solidFill>
                <a:latin typeface="Consolas" panose="020B0609020204030204" pitchFamily="49" charset="0"/>
                <a:cs typeface="Consolas" panose="020B0609020204030204" pitchFamily="49" charset="0"/>
              </a:rPr>
              <a:t>   </a:t>
            </a:r>
            <a:r>
              <a:rPr lang="en-US" altLang="zh-CN" sz="1400" dirty="0">
                <a:solidFill>
                  <a:srgbClr val="FFC000"/>
                </a:solidFill>
                <a:latin typeface="Consolas" panose="020B0609020204030204" pitchFamily="49" charset="0"/>
                <a:cs typeface="Consolas" panose="020B0609020204030204" pitchFamily="49" charset="0"/>
              </a:rPr>
              <a:t>…</a:t>
            </a:r>
          </a:p>
          <a:p>
            <a:pPr algn="l"/>
            <a:r>
              <a:rPr lang="en-US" altLang="zh-CN" sz="1400" dirty="0">
                <a:solidFill>
                  <a:srgbClr val="FFC000"/>
                </a:solidFill>
                <a:latin typeface="Consolas" panose="020B0609020204030204" pitchFamily="49" charset="0"/>
                <a:cs typeface="Consolas" panose="020B0609020204030204" pitchFamily="49" charset="0"/>
              </a:rPr>
              <a:t>}</a:t>
            </a:r>
          </a:p>
          <a:p>
            <a:pPr algn="l"/>
            <a:endParaRPr lang="en-US" sz="1400" dirty="0">
              <a:latin typeface="Consolas" panose="020B0609020204030204" pitchFamily="49" charset="0"/>
              <a:cs typeface="Consolas" panose="020B0609020204030204" pitchFamily="49" charset="0"/>
            </a:endParaRPr>
          </a:p>
          <a:p>
            <a:pPr algn="l"/>
            <a:r>
              <a:rPr lang="en-US" altLang="zh-CN" sz="1400" dirty="0">
                <a:solidFill>
                  <a:srgbClr val="0070C0"/>
                </a:solidFill>
                <a:latin typeface="Consolas" panose="020B0609020204030204" pitchFamily="49" charset="0"/>
                <a:cs typeface="Consolas" panose="020B0609020204030204" pitchFamily="49" charset="0"/>
              </a:rPr>
              <a:t>void</a:t>
            </a:r>
            <a:r>
              <a:rPr lang="zh-CN" altLang="en-US" sz="1400" dirty="0">
                <a:solidFill>
                  <a:srgbClr val="0070C0"/>
                </a:solidFill>
                <a:latin typeface="Consolas" panose="020B0609020204030204" pitchFamily="49" charset="0"/>
                <a:cs typeface="Consolas" panose="020B0609020204030204" pitchFamily="49" charset="0"/>
              </a:rPr>
              <a:t> *</a:t>
            </a:r>
            <a:r>
              <a:rPr lang="en-US" altLang="zh-CN" sz="1400" dirty="0">
                <a:solidFill>
                  <a:srgbClr val="0070C0"/>
                </a:solidFill>
                <a:latin typeface="Consolas" panose="020B0609020204030204" pitchFamily="49" charset="0"/>
                <a:cs typeface="Consolas" panose="020B0609020204030204" pitchFamily="49" charset="0"/>
              </a:rPr>
              <a:t>B(){</a:t>
            </a:r>
          </a:p>
          <a:p>
            <a:pPr algn="l"/>
            <a:r>
              <a:rPr lang="zh-CN" altLang="en-US" sz="1400" dirty="0">
                <a:solidFill>
                  <a:srgbClr val="0070C0"/>
                </a:solidFill>
                <a:latin typeface="Consolas" panose="020B0609020204030204" pitchFamily="49" charset="0"/>
                <a:cs typeface="Consolas" panose="020B0609020204030204" pitchFamily="49" charset="0"/>
              </a:rPr>
              <a:t>   </a:t>
            </a:r>
            <a:r>
              <a:rPr lang="en-US" altLang="zh-CN" sz="1400" dirty="0">
                <a:solidFill>
                  <a:srgbClr val="0070C0"/>
                </a:solidFill>
                <a:latin typeface="Consolas" panose="020B0609020204030204" pitchFamily="49" charset="0"/>
                <a:cs typeface="Consolas" panose="020B0609020204030204" pitchFamily="49" charset="0"/>
              </a:rPr>
              <a:t>A();</a:t>
            </a:r>
          </a:p>
          <a:p>
            <a:pPr algn="l"/>
            <a:r>
              <a:rPr lang="zh-CN" altLang="en-US" sz="1400" dirty="0">
                <a:solidFill>
                  <a:srgbClr val="0070C0"/>
                </a:solidFill>
                <a:latin typeface="Consolas" panose="020B0609020204030204" pitchFamily="49" charset="0"/>
                <a:cs typeface="Consolas" panose="020B0609020204030204" pitchFamily="49" charset="0"/>
              </a:rPr>
              <a:t>   </a:t>
            </a:r>
            <a:r>
              <a:rPr lang="en-US" altLang="zh-CN" sz="1400" dirty="0">
                <a:solidFill>
                  <a:srgbClr val="0070C0"/>
                </a:solidFill>
                <a:latin typeface="Consolas" panose="020B0609020204030204" pitchFamily="49" charset="0"/>
                <a:cs typeface="Consolas" panose="020B0609020204030204" pitchFamily="49" charset="0"/>
              </a:rPr>
              <a:t>…</a:t>
            </a:r>
          </a:p>
          <a:p>
            <a:pPr algn="l"/>
            <a:r>
              <a:rPr lang="en-US" altLang="zh-CN" sz="1400" dirty="0">
                <a:solidFill>
                  <a:srgbClr val="0070C0"/>
                </a:solidFill>
                <a:latin typeface="Consolas" panose="020B0609020204030204" pitchFamily="49" charset="0"/>
                <a:cs typeface="Consolas" panose="020B0609020204030204" pitchFamily="49" charset="0"/>
              </a:rPr>
              <a:t>}</a:t>
            </a:r>
          </a:p>
          <a:p>
            <a:pPr algn="l"/>
            <a:endParaRPr lang="en-US" sz="1400" dirty="0">
              <a:latin typeface="Consolas" panose="020B0609020204030204" pitchFamily="49" charset="0"/>
              <a:cs typeface="Consolas" panose="020B0609020204030204" pitchFamily="49" charset="0"/>
            </a:endParaRPr>
          </a:p>
          <a:p>
            <a:pPr algn="l"/>
            <a:r>
              <a:rPr lang="en-US" altLang="zh-CN" sz="1400" dirty="0">
                <a:solidFill>
                  <a:srgbClr val="70AD47"/>
                </a:solidFill>
                <a:latin typeface="Consolas" panose="020B0609020204030204" pitchFamily="49" charset="0"/>
                <a:cs typeface="Consolas" panose="020B0609020204030204" pitchFamily="49" charset="0"/>
              </a:rPr>
              <a:t>void</a:t>
            </a:r>
            <a:r>
              <a:rPr lang="zh-CN" altLang="en-US" sz="1400" dirty="0">
                <a:solidFill>
                  <a:srgbClr val="70AD47"/>
                </a:solidFill>
                <a:latin typeface="Consolas" panose="020B0609020204030204" pitchFamily="49" charset="0"/>
                <a:cs typeface="Consolas" panose="020B0609020204030204" pitchFamily="49" charset="0"/>
              </a:rPr>
              <a:t> *</a:t>
            </a:r>
            <a:r>
              <a:rPr lang="en-US" altLang="zh-CN" sz="1400" dirty="0">
                <a:solidFill>
                  <a:srgbClr val="70AD47"/>
                </a:solidFill>
                <a:latin typeface="Consolas" panose="020B0609020204030204" pitchFamily="49" charset="0"/>
                <a:cs typeface="Consolas" panose="020B0609020204030204" pitchFamily="49" charset="0"/>
              </a:rPr>
              <a:t>C(){</a:t>
            </a:r>
          </a:p>
          <a:p>
            <a:pPr algn="l"/>
            <a:r>
              <a:rPr lang="zh-CN" altLang="en-US" sz="1400" dirty="0">
                <a:solidFill>
                  <a:srgbClr val="70AD47"/>
                </a:solidFill>
                <a:latin typeface="Consolas" panose="020B0609020204030204" pitchFamily="49" charset="0"/>
                <a:cs typeface="Consolas" panose="020B0609020204030204" pitchFamily="49" charset="0"/>
              </a:rPr>
              <a:t>   </a:t>
            </a:r>
            <a:r>
              <a:rPr lang="en-US" altLang="zh-CN" sz="1400" dirty="0">
                <a:solidFill>
                  <a:srgbClr val="70AD47"/>
                </a:solidFill>
                <a:latin typeface="Consolas" panose="020B0609020204030204" pitchFamily="49" charset="0"/>
                <a:cs typeface="Consolas" panose="020B0609020204030204" pitchFamily="49" charset="0"/>
              </a:rPr>
              <a:t>B();</a:t>
            </a:r>
          </a:p>
          <a:p>
            <a:pPr algn="l"/>
            <a:r>
              <a:rPr lang="zh-CN" altLang="en-US" sz="1400" dirty="0">
                <a:solidFill>
                  <a:srgbClr val="70AD47"/>
                </a:solidFill>
                <a:latin typeface="Consolas" panose="020B0609020204030204" pitchFamily="49" charset="0"/>
                <a:cs typeface="Consolas" panose="020B0609020204030204" pitchFamily="49" charset="0"/>
              </a:rPr>
              <a:t>   </a:t>
            </a:r>
            <a:r>
              <a:rPr lang="en-US" altLang="zh-CN" sz="1400" dirty="0">
                <a:solidFill>
                  <a:srgbClr val="70AD47"/>
                </a:solidFill>
                <a:latin typeface="Consolas" panose="020B0609020204030204" pitchFamily="49" charset="0"/>
                <a:cs typeface="Consolas" panose="020B0609020204030204" pitchFamily="49" charset="0"/>
              </a:rPr>
              <a:t>…</a:t>
            </a:r>
          </a:p>
          <a:p>
            <a:pPr algn="l"/>
            <a:r>
              <a:rPr lang="en-US" altLang="zh-CN" sz="1400" dirty="0">
                <a:solidFill>
                  <a:srgbClr val="70AD47"/>
                </a:solidFill>
                <a:latin typeface="Consolas" panose="020B0609020204030204" pitchFamily="49" charset="0"/>
                <a:cs typeface="Consolas" panose="020B0609020204030204" pitchFamily="49" charset="0"/>
              </a:rPr>
              <a:t>}</a:t>
            </a:r>
            <a:endParaRPr lang="en-AU" sz="1400" dirty="0">
              <a:solidFill>
                <a:srgbClr val="70AD47"/>
              </a:solidFill>
              <a:latin typeface="Consolas" panose="020B0609020204030204" pitchFamily="49" charset="0"/>
              <a:cs typeface="Consolas" panose="020B0609020204030204" pitchFamily="49" charset="0"/>
            </a:endParaRPr>
          </a:p>
        </p:txBody>
      </p:sp>
      <p:sp>
        <p:nvSpPr>
          <p:cNvPr id="3" name="TextBox 2">
            <a:extLst>
              <a:ext uri="{FF2B5EF4-FFF2-40B4-BE49-F238E27FC236}">
                <a16:creationId xmlns:a16="http://schemas.microsoft.com/office/drawing/2014/main" id="{43C7040F-CD80-4885-E690-229EF4FC3112}"/>
              </a:ext>
            </a:extLst>
          </p:cNvPr>
          <p:cNvSpPr txBox="1"/>
          <p:nvPr/>
        </p:nvSpPr>
        <p:spPr>
          <a:xfrm>
            <a:off x="559180" y="1538937"/>
            <a:ext cx="5852500" cy="461665"/>
          </a:xfrm>
          <a:prstGeom prst="rect">
            <a:avLst/>
          </a:prstGeom>
          <a:noFill/>
        </p:spPr>
        <p:txBody>
          <a:bodyPr wrap="none" rtlCol="0">
            <a:spAutoFit/>
          </a:bodyPr>
          <a:lstStyle/>
          <a:p>
            <a:r>
              <a:rPr lang="en-AU" sz="2400" b="1" i="0" dirty="0">
                <a:solidFill>
                  <a:srgbClr val="0D0D0D"/>
                </a:solidFill>
                <a:effectLst/>
                <a:highlight>
                  <a:srgbClr val="FFFFFF"/>
                </a:highlight>
                <a:latin typeface="Söhne"/>
              </a:rPr>
              <a:t>Bottom-Up Function Specification Extraction</a:t>
            </a:r>
            <a:endParaRPr lang="en-US" sz="2400" b="1" dirty="0"/>
          </a:p>
        </p:txBody>
      </p:sp>
      <p:sp>
        <p:nvSpPr>
          <p:cNvPr id="6" name="TextBox 5">
            <a:extLst>
              <a:ext uri="{FF2B5EF4-FFF2-40B4-BE49-F238E27FC236}">
                <a16:creationId xmlns:a16="http://schemas.microsoft.com/office/drawing/2014/main" id="{614F0ADE-A997-F1D2-7049-EDCC2847EC55}"/>
              </a:ext>
            </a:extLst>
          </p:cNvPr>
          <p:cNvSpPr txBox="1"/>
          <p:nvPr/>
        </p:nvSpPr>
        <p:spPr>
          <a:xfrm>
            <a:off x="568416" y="2144153"/>
            <a:ext cx="6372770" cy="2585323"/>
          </a:xfrm>
          <a:prstGeom prst="rect">
            <a:avLst/>
          </a:prstGeom>
          <a:noFill/>
        </p:spPr>
        <p:txBody>
          <a:bodyPr wrap="none" rtlCol="0">
            <a:spAutoFit/>
          </a:bodyPr>
          <a:lstStyle/>
          <a:p>
            <a:r>
              <a:rPr lang="en-AU" dirty="0"/>
              <a:t>Since </a:t>
            </a:r>
            <a:r>
              <a:rPr lang="en-US" altLang="zh-CN" dirty="0"/>
              <a:t>APIs</a:t>
            </a:r>
            <a:r>
              <a:rPr lang="zh-CN" altLang="en-US" dirty="0"/>
              <a:t> </a:t>
            </a:r>
            <a:r>
              <a:rPr lang="en-AU" dirty="0"/>
              <a:t>may involve calls to other</a:t>
            </a:r>
            <a:r>
              <a:rPr lang="zh-CN" altLang="en-US" dirty="0"/>
              <a:t> </a:t>
            </a:r>
            <a:r>
              <a:rPr lang="en-US" altLang="zh-CN" dirty="0"/>
              <a:t>APIs</a:t>
            </a:r>
            <a:r>
              <a:rPr lang="en-AU" dirty="0"/>
              <a:t>, inputting all </a:t>
            </a:r>
          </a:p>
          <a:p>
            <a:r>
              <a:rPr lang="en-AU" dirty="0"/>
              <a:t>source code into LLMs could exceed token limits and overwhelm </a:t>
            </a:r>
          </a:p>
          <a:p>
            <a:r>
              <a:rPr lang="en-AU" dirty="0"/>
              <a:t>their memory capacity. Thus, we adopt a bottom-up approach for </a:t>
            </a:r>
          </a:p>
          <a:p>
            <a:r>
              <a:rPr lang="en-US" altLang="zh-CN" dirty="0"/>
              <a:t>s</a:t>
            </a:r>
            <a:r>
              <a:rPr lang="en-AU" dirty="0" err="1"/>
              <a:t>pecification</a:t>
            </a:r>
            <a:r>
              <a:rPr lang="en-AU" dirty="0"/>
              <a:t> </a:t>
            </a:r>
            <a:r>
              <a:rPr lang="en-US" altLang="zh-CN" dirty="0"/>
              <a:t>e</a:t>
            </a:r>
            <a:r>
              <a:rPr lang="en-AU" dirty="0" err="1"/>
              <a:t>xtraction</a:t>
            </a:r>
            <a:r>
              <a:rPr lang="en-AU" dirty="0"/>
              <a:t>: </a:t>
            </a:r>
          </a:p>
          <a:p>
            <a:endParaRPr lang="en-AU" dirty="0"/>
          </a:p>
          <a:p>
            <a:pPr marL="342900" indent="-342900">
              <a:buFont typeface="+mj-lt"/>
              <a:buAutoNum type="arabicPeriod"/>
            </a:pPr>
            <a:r>
              <a:rPr lang="en-AU" dirty="0"/>
              <a:t>First, we extract specifications for </a:t>
            </a:r>
            <a:r>
              <a:rPr lang="en-US" altLang="zh-CN" dirty="0"/>
              <a:t>APIs</a:t>
            </a:r>
            <a:r>
              <a:rPr lang="zh-CN" altLang="en-US" dirty="0"/>
              <a:t> </a:t>
            </a:r>
            <a:r>
              <a:rPr lang="en-AU" dirty="0"/>
              <a:t>without calls or </a:t>
            </a:r>
          </a:p>
          <a:p>
            <a:r>
              <a:rPr lang="zh-CN" altLang="en-US" dirty="0"/>
              <a:t>      </a:t>
            </a:r>
            <a:r>
              <a:rPr lang="en-AU" dirty="0"/>
              <a:t>those calling standard </a:t>
            </a:r>
            <a:r>
              <a:rPr lang="en-AU" dirty="0" err="1"/>
              <a:t>librar</a:t>
            </a:r>
            <a:r>
              <a:rPr lang="en-US" altLang="zh-CN" dirty="0"/>
              <a:t>y</a:t>
            </a:r>
            <a:r>
              <a:rPr lang="zh-CN" altLang="en-US" dirty="0"/>
              <a:t> </a:t>
            </a:r>
            <a:r>
              <a:rPr lang="en-US" altLang="zh-CN" dirty="0" err="1"/>
              <a:t>APIss</a:t>
            </a:r>
            <a:r>
              <a:rPr lang="en-AU" dirty="0"/>
              <a:t>. </a:t>
            </a:r>
          </a:p>
          <a:p>
            <a:r>
              <a:rPr lang="en-US" altLang="zh-CN" dirty="0"/>
              <a:t>2.</a:t>
            </a:r>
            <a:r>
              <a:rPr lang="zh-CN" altLang="en-US" dirty="0"/>
              <a:t>   </a:t>
            </a:r>
            <a:r>
              <a:rPr lang="en-AU" dirty="0"/>
              <a:t>Next, we extract specifications for </a:t>
            </a:r>
            <a:r>
              <a:rPr lang="en-US" altLang="zh-CN" dirty="0"/>
              <a:t>APIs</a:t>
            </a:r>
            <a:r>
              <a:rPr lang="zh-CN" altLang="en-US" dirty="0"/>
              <a:t> </a:t>
            </a:r>
            <a:r>
              <a:rPr lang="en-AU" dirty="0"/>
              <a:t>calling the </a:t>
            </a:r>
          </a:p>
          <a:p>
            <a:r>
              <a:rPr lang="zh-CN" altLang="en-US" dirty="0"/>
              <a:t>      </a:t>
            </a:r>
            <a:r>
              <a:rPr lang="en-AU" dirty="0"/>
              <a:t>previously</a:t>
            </a:r>
            <a:r>
              <a:rPr lang="zh-CN" altLang="en-US" dirty="0"/>
              <a:t> </a:t>
            </a:r>
            <a:r>
              <a:rPr lang="en-AU" altLang="zh-CN" dirty="0"/>
              <a:t>summarized </a:t>
            </a:r>
            <a:r>
              <a:rPr lang="en-AU" dirty="0"/>
              <a:t>ones.</a:t>
            </a:r>
            <a:endParaRPr lang="en-US" dirty="0"/>
          </a:p>
        </p:txBody>
      </p:sp>
      <p:sp>
        <p:nvSpPr>
          <p:cNvPr id="7" name="TextBox 6">
            <a:extLst>
              <a:ext uri="{FF2B5EF4-FFF2-40B4-BE49-F238E27FC236}">
                <a16:creationId xmlns:a16="http://schemas.microsoft.com/office/drawing/2014/main" id="{FB89BB2F-C2E9-B274-A37D-3EB1D971F43E}"/>
              </a:ext>
            </a:extLst>
          </p:cNvPr>
          <p:cNvSpPr txBox="1"/>
          <p:nvPr/>
        </p:nvSpPr>
        <p:spPr>
          <a:xfrm>
            <a:off x="8768224" y="1553478"/>
            <a:ext cx="1377300" cy="2893100"/>
          </a:xfrm>
          <a:prstGeom prst="rect">
            <a:avLst/>
          </a:prstGeom>
          <a:noFill/>
        </p:spPr>
        <p:txBody>
          <a:bodyPr wrap="none" rtlCol="0">
            <a:spAutoFit/>
          </a:bodyPr>
          <a:lstStyle/>
          <a:p>
            <a:pPr algn="l"/>
            <a:endParaRPr lang="en-US" altLang="zh-CN" sz="1400" dirty="0">
              <a:latin typeface="Consolas" panose="020B0609020204030204" pitchFamily="49" charset="0"/>
              <a:cs typeface="Consolas" panose="020B0609020204030204" pitchFamily="49" charset="0"/>
            </a:endParaRPr>
          </a:p>
          <a:p>
            <a:pPr algn="l"/>
            <a:r>
              <a:rPr lang="zh-CN" altLang="en-US" sz="1400" dirty="0">
                <a:latin typeface="Consolas" panose="020B0609020204030204" pitchFamily="49" charset="0"/>
                <a:cs typeface="Consolas" panose="020B0609020204030204" pitchFamily="49" charset="0"/>
              </a:rPr>
              <a:t>  </a:t>
            </a:r>
            <a:r>
              <a:rPr lang="en-US" altLang="zh-CN" sz="1400" dirty="0" err="1">
                <a:solidFill>
                  <a:srgbClr val="FFC000"/>
                </a:solidFill>
                <a:latin typeface="Consolas" panose="020B0609020204030204" pitchFamily="49" charset="0"/>
                <a:cs typeface="Consolas" panose="020B0609020204030204" pitchFamily="49" charset="0"/>
              </a:rPr>
              <a:t>Spec_A</a:t>
            </a:r>
            <a:r>
              <a:rPr lang="en-US" altLang="zh-CN" sz="1400" dirty="0">
                <a:solidFill>
                  <a:srgbClr val="FFC000"/>
                </a:solidFill>
                <a:latin typeface="Consolas" panose="020B0609020204030204" pitchFamily="49" charset="0"/>
                <a:cs typeface="Consolas" panose="020B0609020204030204" pitchFamily="49" charset="0"/>
              </a:rPr>
              <a:t>()</a:t>
            </a:r>
          </a:p>
          <a:p>
            <a:pPr algn="l"/>
            <a:endParaRPr lang="en-US" sz="1400" dirty="0">
              <a:latin typeface="Consolas" panose="020B0609020204030204" pitchFamily="49" charset="0"/>
              <a:cs typeface="Consolas" panose="020B0609020204030204" pitchFamily="49" charset="0"/>
            </a:endParaRPr>
          </a:p>
          <a:p>
            <a:pPr algn="l"/>
            <a:endParaRPr lang="en-US" sz="1400" dirty="0">
              <a:latin typeface="Consolas" panose="020B0609020204030204" pitchFamily="49" charset="0"/>
              <a:cs typeface="Consolas" panose="020B0609020204030204" pitchFamily="49" charset="0"/>
            </a:endParaRPr>
          </a:p>
          <a:p>
            <a:pPr algn="l"/>
            <a:r>
              <a:rPr lang="en-US" altLang="zh-CN" sz="1400" dirty="0">
                <a:solidFill>
                  <a:srgbClr val="0070C0"/>
                </a:solidFill>
                <a:latin typeface="Consolas" panose="020B0609020204030204" pitchFamily="49" charset="0"/>
                <a:cs typeface="Consolas" panose="020B0609020204030204" pitchFamily="49" charset="0"/>
              </a:rPr>
              <a:t>void</a:t>
            </a:r>
            <a:r>
              <a:rPr lang="zh-CN" altLang="en-US" sz="1400" dirty="0">
                <a:solidFill>
                  <a:srgbClr val="0070C0"/>
                </a:solidFill>
                <a:latin typeface="Consolas" panose="020B0609020204030204" pitchFamily="49" charset="0"/>
                <a:cs typeface="Consolas" panose="020B0609020204030204" pitchFamily="49" charset="0"/>
              </a:rPr>
              <a:t> *</a:t>
            </a:r>
            <a:r>
              <a:rPr lang="en-US" altLang="zh-CN" sz="1400" dirty="0">
                <a:solidFill>
                  <a:srgbClr val="0070C0"/>
                </a:solidFill>
                <a:latin typeface="Consolas" panose="020B0609020204030204" pitchFamily="49" charset="0"/>
                <a:cs typeface="Consolas" panose="020B0609020204030204" pitchFamily="49" charset="0"/>
              </a:rPr>
              <a:t>B(){</a:t>
            </a:r>
          </a:p>
          <a:p>
            <a:r>
              <a:rPr lang="zh-CN" altLang="en-US" sz="1400" dirty="0">
                <a:solidFill>
                  <a:srgbClr val="0070C0"/>
                </a:solidFill>
                <a:latin typeface="Consolas" panose="020B0609020204030204" pitchFamily="49" charset="0"/>
                <a:cs typeface="Consolas" panose="020B0609020204030204" pitchFamily="49" charset="0"/>
              </a:rPr>
              <a:t>  </a:t>
            </a:r>
            <a:r>
              <a:rPr lang="en-US" altLang="zh-CN" sz="1400" dirty="0" err="1">
                <a:solidFill>
                  <a:srgbClr val="FFC000"/>
                </a:solidFill>
                <a:latin typeface="Consolas" panose="020B0609020204030204" pitchFamily="49" charset="0"/>
                <a:cs typeface="Consolas" panose="020B0609020204030204" pitchFamily="49" charset="0"/>
              </a:rPr>
              <a:t>Spec_A</a:t>
            </a:r>
            <a:r>
              <a:rPr lang="en-US" altLang="zh-CN" sz="1400" dirty="0">
                <a:solidFill>
                  <a:srgbClr val="FFC000"/>
                </a:solidFill>
                <a:latin typeface="Consolas" panose="020B0609020204030204" pitchFamily="49" charset="0"/>
                <a:cs typeface="Consolas" panose="020B0609020204030204" pitchFamily="49" charset="0"/>
              </a:rPr>
              <a:t>()</a:t>
            </a:r>
            <a:r>
              <a:rPr lang="en-US" altLang="zh-CN" sz="1400" dirty="0">
                <a:solidFill>
                  <a:srgbClr val="0070C0"/>
                </a:solidFill>
                <a:latin typeface="Consolas" panose="020B0609020204030204" pitchFamily="49" charset="0"/>
                <a:cs typeface="Consolas" panose="020B0609020204030204" pitchFamily="49" charset="0"/>
              </a:rPr>
              <a:t>;</a:t>
            </a:r>
          </a:p>
          <a:p>
            <a:pPr algn="l"/>
            <a:r>
              <a:rPr lang="zh-CN" altLang="en-US" sz="1400" dirty="0">
                <a:solidFill>
                  <a:srgbClr val="0070C0"/>
                </a:solidFill>
                <a:latin typeface="Consolas" panose="020B0609020204030204" pitchFamily="49" charset="0"/>
                <a:cs typeface="Consolas" panose="020B0609020204030204" pitchFamily="49" charset="0"/>
              </a:rPr>
              <a:t>  </a:t>
            </a:r>
            <a:r>
              <a:rPr lang="en-US" altLang="zh-CN" sz="1400" dirty="0">
                <a:solidFill>
                  <a:srgbClr val="0070C0"/>
                </a:solidFill>
                <a:latin typeface="Consolas" panose="020B0609020204030204" pitchFamily="49" charset="0"/>
                <a:cs typeface="Consolas" panose="020B0609020204030204" pitchFamily="49" charset="0"/>
              </a:rPr>
              <a:t>…</a:t>
            </a:r>
          </a:p>
          <a:p>
            <a:pPr algn="l"/>
            <a:r>
              <a:rPr lang="en-US" altLang="zh-CN" sz="1400" dirty="0">
                <a:solidFill>
                  <a:srgbClr val="0070C0"/>
                </a:solidFill>
                <a:latin typeface="Consolas" panose="020B0609020204030204" pitchFamily="49" charset="0"/>
                <a:cs typeface="Consolas" panose="020B0609020204030204" pitchFamily="49" charset="0"/>
              </a:rPr>
              <a:t>}</a:t>
            </a:r>
          </a:p>
          <a:p>
            <a:pPr algn="l"/>
            <a:endParaRPr lang="en-US" sz="1400" dirty="0">
              <a:latin typeface="Consolas" panose="020B0609020204030204" pitchFamily="49" charset="0"/>
              <a:cs typeface="Consolas" panose="020B0609020204030204" pitchFamily="49" charset="0"/>
            </a:endParaRPr>
          </a:p>
          <a:p>
            <a:pPr algn="l"/>
            <a:r>
              <a:rPr lang="en-US" altLang="zh-CN" sz="1400" dirty="0">
                <a:solidFill>
                  <a:srgbClr val="70AD47"/>
                </a:solidFill>
                <a:latin typeface="Consolas" panose="020B0609020204030204" pitchFamily="49" charset="0"/>
                <a:cs typeface="Consolas" panose="020B0609020204030204" pitchFamily="49" charset="0"/>
              </a:rPr>
              <a:t>void</a:t>
            </a:r>
            <a:r>
              <a:rPr lang="zh-CN" altLang="en-US" sz="1400" dirty="0">
                <a:solidFill>
                  <a:srgbClr val="70AD47"/>
                </a:solidFill>
                <a:latin typeface="Consolas" panose="020B0609020204030204" pitchFamily="49" charset="0"/>
                <a:cs typeface="Consolas" panose="020B0609020204030204" pitchFamily="49" charset="0"/>
              </a:rPr>
              <a:t> *</a:t>
            </a:r>
            <a:r>
              <a:rPr lang="en-US" altLang="zh-CN" sz="1400" dirty="0">
                <a:solidFill>
                  <a:srgbClr val="70AD47"/>
                </a:solidFill>
                <a:latin typeface="Consolas" panose="020B0609020204030204" pitchFamily="49" charset="0"/>
                <a:cs typeface="Consolas" panose="020B0609020204030204" pitchFamily="49" charset="0"/>
              </a:rPr>
              <a:t>C(){</a:t>
            </a:r>
          </a:p>
          <a:p>
            <a:r>
              <a:rPr lang="zh-CN" altLang="en-US" sz="1400" dirty="0">
                <a:solidFill>
                  <a:srgbClr val="70AD47"/>
                </a:solidFill>
                <a:latin typeface="Consolas" panose="020B0609020204030204" pitchFamily="49" charset="0"/>
                <a:cs typeface="Consolas" panose="020B0609020204030204" pitchFamily="49" charset="0"/>
              </a:rPr>
              <a:t>   </a:t>
            </a:r>
            <a:r>
              <a:rPr lang="en-US" altLang="zh-CN" sz="1400" dirty="0" err="1">
                <a:solidFill>
                  <a:srgbClr val="0070C0"/>
                </a:solidFill>
                <a:latin typeface="Consolas" panose="020B0609020204030204" pitchFamily="49" charset="0"/>
                <a:cs typeface="Consolas" panose="020B0609020204030204" pitchFamily="49" charset="0"/>
              </a:rPr>
              <a:t>Spec_B</a:t>
            </a:r>
            <a:r>
              <a:rPr lang="en-US" altLang="zh-CN" sz="1400" dirty="0">
                <a:solidFill>
                  <a:srgbClr val="0070C0"/>
                </a:solidFill>
                <a:latin typeface="Consolas" panose="020B0609020204030204" pitchFamily="49" charset="0"/>
                <a:cs typeface="Consolas" panose="020B0609020204030204" pitchFamily="49" charset="0"/>
              </a:rPr>
              <a:t>()</a:t>
            </a:r>
            <a:r>
              <a:rPr lang="en-US" altLang="zh-CN" sz="1400" dirty="0">
                <a:solidFill>
                  <a:srgbClr val="70AD47"/>
                </a:solidFill>
                <a:latin typeface="Consolas" panose="020B0609020204030204" pitchFamily="49" charset="0"/>
                <a:cs typeface="Consolas" panose="020B0609020204030204" pitchFamily="49" charset="0"/>
              </a:rPr>
              <a:t>;</a:t>
            </a:r>
          </a:p>
          <a:p>
            <a:pPr algn="l"/>
            <a:r>
              <a:rPr lang="zh-CN" altLang="en-US" sz="1400" dirty="0">
                <a:solidFill>
                  <a:srgbClr val="70AD47"/>
                </a:solidFill>
                <a:latin typeface="Consolas" panose="020B0609020204030204" pitchFamily="49" charset="0"/>
                <a:cs typeface="Consolas" panose="020B0609020204030204" pitchFamily="49" charset="0"/>
              </a:rPr>
              <a:t>   </a:t>
            </a:r>
            <a:r>
              <a:rPr lang="en-US" altLang="zh-CN" sz="1400" dirty="0">
                <a:solidFill>
                  <a:srgbClr val="70AD47"/>
                </a:solidFill>
                <a:latin typeface="Consolas" panose="020B0609020204030204" pitchFamily="49" charset="0"/>
                <a:cs typeface="Consolas" panose="020B0609020204030204" pitchFamily="49" charset="0"/>
              </a:rPr>
              <a:t>…</a:t>
            </a:r>
          </a:p>
          <a:p>
            <a:pPr algn="l"/>
            <a:r>
              <a:rPr lang="en-US" altLang="zh-CN" sz="1400" dirty="0">
                <a:solidFill>
                  <a:srgbClr val="70AD47"/>
                </a:solidFill>
                <a:latin typeface="Consolas" panose="020B0609020204030204" pitchFamily="49" charset="0"/>
                <a:cs typeface="Consolas" panose="020B0609020204030204" pitchFamily="49" charset="0"/>
              </a:rPr>
              <a:t>}</a:t>
            </a:r>
            <a:endParaRPr lang="en-AU" sz="1400" dirty="0">
              <a:solidFill>
                <a:srgbClr val="70AD47"/>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36D7EEE8-192C-54B3-5DCE-BD783A1DE6B7}"/>
              </a:ext>
            </a:extLst>
          </p:cNvPr>
          <p:cNvSpPr txBox="1"/>
          <p:nvPr/>
        </p:nvSpPr>
        <p:spPr>
          <a:xfrm>
            <a:off x="10710089" y="3635623"/>
            <a:ext cx="979755" cy="307777"/>
          </a:xfrm>
          <a:prstGeom prst="rect">
            <a:avLst/>
          </a:prstGeom>
          <a:noFill/>
        </p:spPr>
        <p:txBody>
          <a:bodyPr wrap="none" rtlCol="0">
            <a:spAutoFit/>
          </a:bodyPr>
          <a:lstStyle/>
          <a:p>
            <a:pPr algn="l"/>
            <a:r>
              <a:rPr lang="en-US" altLang="zh-CN" sz="1400" dirty="0" err="1">
                <a:solidFill>
                  <a:srgbClr val="70AD47"/>
                </a:solidFill>
                <a:latin typeface="Consolas" panose="020B0609020204030204" pitchFamily="49" charset="0"/>
                <a:cs typeface="Consolas" panose="020B0609020204030204" pitchFamily="49" charset="0"/>
              </a:rPr>
              <a:t>Spec_C</a:t>
            </a:r>
            <a:r>
              <a:rPr lang="en-US" altLang="zh-CN" sz="1400" dirty="0">
                <a:solidFill>
                  <a:srgbClr val="70AD47"/>
                </a:solidFill>
                <a:latin typeface="Consolas" panose="020B0609020204030204" pitchFamily="49" charset="0"/>
                <a:cs typeface="Consolas" panose="020B0609020204030204" pitchFamily="49" charset="0"/>
              </a:rPr>
              <a:t>()</a:t>
            </a:r>
          </a:p>
        </p:txBody>
      </p:sp>
      <p:cxnSp>
        <p:nvCxnSpPr>
          <p:cNvPr id="10" name="Straight Arrow Connector 9">
            <a:extLst>
              <a:ext uri="{FF2B5EF4-FFF2-40B4-BE49-F238E27FC236}">
                <a16:creationId xmlns:a16="http://schemas.microsoft.com/office/drawing/2014/main" id="{B01E036C-1463-9BCC-C6D9-56950C869C5F}"/>
              </a:ext>
            </a:extLst>
          </p:cNvPr>
          <p:cNvCxnSpPr/>
          <p:nvPr/>
        </p:nvCxnSpPr>
        <p:spPr>
          <a:xfrm>
            <a:off x="8210063" y="1975554"/>
            <a:ext cx="520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C77E42D-8075-B0DE-589A-EE38B2AD4CDF}"/>
              </a:ext>
            </a:extLst>
          </p:cNvPr>
          <p:cNvCxnSpPr/>
          <p:nvPr/>
        </p:nvCxnSpPr>
        <p:spPr>
          <a:xfrm>
            <a:off x="8202585" y="2866127"/>
            <a:ext cx="520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F610C0-6F5F-F82A-47AD-F71E2741A2A5}"/>
              </a:ext>
            </a:extLst>
          </p:cNvPr>
          <p:cNvCxnSpPr/>
          <p:nvPr/>
        </p:nvCxnSpPr>
        <p:spPr>
          <a:xfrm>
            <a:off x="10171347" y="2810466"/>
            <a:ext cx="520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7D3CA8-FD16-B175-7D84-8F6951F77AA3}"/>
              </a:ext>
            </a:extLst>
          </p:cNvPr>
          <p:cNvCxnSpPr/>
          <p:nvPr/>
        </p:nvCxnSpPr>
        <p:spPr>
          <a:xfrm>
            <a:off x="8202342" y="3838240"/>
            <a:ext cx="520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533F22-9F86-87CB-8C48-27DBD44ABB91}"/>
              </a:ext>
            </a:extLst>
          </p:cNvPr>
          <p:cNvCxnSpPr/>
          <p:nvPr/>
        </p:nvCxnSpPr>
        <p:spPr>
          <a:xfrm>
            <a:off x="10171347" y="3830287"/>
            <a:ext cx="520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FA66548-7998-2507-107D-765828504FBE}"/>
              </a:ext>
            </a:extLst>
          </p:cNvPr>
          <p:cNvSpPr/>
          <p:nvPr/>
        </p:nvSpPr>
        <p:spPr>
          <a:xfrm>
            <a:off x="6951919" y="1553477"/>
            <a:ext cx="4750554" cy="755579"/>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BDCE5EF-AA4E-BA44-B1A7-5314A3FB8D82}"/>
              </a:ext>
            </a:extLst>
          </p:cNvPr>
          <p:cNvSpPr/>
          <p:nvPr/>
        </p:nvSpPr>
        <p:spPr>
          <a:xfrm>
            <a:off x="6951919" y="2414204"/>
            <a:ext cx="4750554" cy="996322"/>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BC2974E-2FDF-8669-959E-FC21C41FB9CC}"/>
              </a:ext>
            </a:extLst>
          </p:cNvPr>
          <p:cNvSpPr/>
          <p:nvPr/>
        </p:nvSpPr>
        <p:spPr>
          <a:xfrm>
            <a:off x="6949532" y="3496850"/>
            <a:ext cx="4750554" cy="996322"/>
          </a:xfrm>
          <a:prstGeom prst="rect">
            <a:avLst/>
          </a:prstGeom>
          <a:noFill/>
          <a:ln w="19050">
            <a:solidFill>
              <a:srgbClr val="70AD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57CBE0C-A8BD-9786-149B-A7FB296C8271}"/>
              </a:ext>
            </a:extLst>
          </p:cNvPr>
          <p:cNvSpPr txBox="1"/>
          <p:nvPr/>
        </p:nvSpPr>
        <p:spPr>
          <a:xfrm>
            <a:off x="10717440" y="2639301"/>
            <a:ext cx="982646" cy="307777"/>
          </a:xfrm>
          <a:prstGeom prst="rect">
            <a:avLst/>
          </a:prstGeom>
          <a:noFill/>
        </p:spPr>
        <p:txBody>
          <a:bodyPr wrap="square">
            <a:spAutoFit/>
          </a:bodyPr>
          <a:lstStyle/>
          <a:p>
            <a:pPr algn="l"/>
            <a:r>
              <a:rPr lang="en-US" altLang="zh-CN" sz="1400" dirty="0" err="1">
                <a:solidFill>
                  <a:srgbClr val="0070C0"/>
                </a:solidFill>
                <a:latin typeface="Consolas" panose="020B0609020204030204" pitchFamily="49" charset="0"/>
                <a:cs typeface="Consolas" panose="020B0609020204030204" pitchFamily="49" charset="0"/>
              </a:rPr>
              <a:t>Spec_B</a:t>
            </a:r>
            <a:r>
              <a:rPr lang="en-US" altLang="zh-CN" sz="1400"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8974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6000" y="345902"/>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4" name="TextBox 3">
            <a:extLst>
              <a:ext uri="{FF2B5EF4-FFF2-40B4-BE49-F238E27FC236}">
                <a16:creationId xmlns:a16="http://schemas.microsoft.com/office/drawing/2014/main" id="{EDB92979-2EE2-5259-F085-E55CFA418D03}"/>
              </a:ext>
            </a:extLst>
          </p:cNvPr>
          <p:cNvSpPr txBox="1"/>
          <p:nvPr/>
        </p:nvSpPr>
        <p:spPr>
          <a:xfrm>
            <a:off x="11514667" y="6544733"/>
            <a:ext cx="341760" cy="276999"/>
          </a:xfrm>
          <a:prstGeom prst="rect">
            <a:avLst/>
          </a:prstGeom>
          <a:noFill/>
        </p:spPr>
        <p:txBody>
          <a:bodyPr wrap="none" rtlCol="0">
            <a:spAutoFit/>
          </a:bodyPr>
          <a:lstStyle/>
          <a:p>
            <a:r>
              <a:rPr lang="en-US" altLang="zh-CN" sz="1200" dirty="0"/>
              <a:t>21</a:t>
            </a:r>
            <a:endParaRPr lang="en-US" sz="1200" dirty="0"/>
          </a:p>
        </p:txBody>
      </p:sp>
      <p:sp>
        <p:nvSpPr>
          <p:cNvPr id="5" name="文本占位符 2">
            <a:extLst>
              <a:ext uri="{FF2B5EF4-FFF2-40B4-BE49-F238E27FC236}">
                <a16:creationId xmlns:a16="http://schemas.microsoft.com/office/drawing/2014/main" id="{DC96FE4C-D20C-72A4-AD1F-DA09F864BA49}"/>
              </a:ext>
            </a:extLst>
          </p:cNvPr>
          <p:cNvSpPr>
            <a:spLocks noGrp="1"/>
          </p:cNvSpPr>
          <p:nvPr>
            <p:ph type="body" sz="quarter" idx="11"/>
          </p:nvPr>
        </p:nvSpPr>
        <p:spPr>
          <a:xfrm>
            <a:off x="279062" y="733642"/>
            <a:ext cx="1642617" cy="323301"/>
          </a:xfrm>
        </p:spPr>
        <p:txBody>
          <a:bodyPr/>
          <a:lstStyle/>
          <a:p>
            <a:r>
              <a:rPr lang="en-US" altLang="zh-CN" dirty="0"/>
              <a:t>Work</a:t>
            </a:r>
            <a:r>
              <a:rPr lang="zh-CN" altLang="en-US" dirty="0"/>
              <a:t> </a:t>
            </a:r>
            <a:r>
              <a:rPr lang="en-US" altLang="zh-CN" dirty="0"/>
              <a:t>2</a:t>
            </a:r>
            <a:endParaRPr lang="en-US" dirty="0"/>
          </a:p>
        </p:txBody>
      </p:sp>
      <p:sp>
        <p:nvSpPr>
          <p:cNvPr id="3" name="TextBox 2">
            <a:extLst>
              <a:ext uri="{FF2B5EF4-FFF2-40B4-BE49-F238E27FC236}">
                <a16:creationId xmlns:a16="http://schemas.microsoft.com/office/drawing/2014/main" id="{C5F9C957-3D20-FD59-1DD1-BF0F058F285E}"/>
              </a:ext>
            </a:extLst>
          </p:cNvPr>
          <p:cNvSpPr txBox="1"/>
          <p:nvPr/>
        </p:nvSpPr>
        <p:spPr>
          <a:xfrm>
            <a:off x="383282" y="1390650"/>
            <a:ext cx="6217211" cy="3139321"/>
          </a:xfrm>
          <a:prstGeom prst="rect">
            <a:avLst/>
          </a:prstGeom>
          <a:noFill/>
        </p:spPr>
        <p:txBody>
          <a:bodyPr wrap="square" rtlCol="0">
            <a:spAutoFit/>
          </a:bodyPr>
          <a:lstStyle/>
          <a:p>
            <a:r>
              <a:rPr lang="en-US" dirty="0"/>
              <a:t>﻿</a:t>
            </a:r>
            <a:r>
              <a:rPr lang="en-AU" dirty="0"/>
              <a:t>Test cases are </a:t>
            </a:r>
            <a:r>
              <a:rPr lang="en-US" altLang="zh-CN" dirty="0"/>
              <a:t>also</a:t>
            </a:r>
            <a:r>
              <a:rPr lang="zh-CN" altLang="en-US" dirty="0"/>
              <a:t> </a:t>
            </a:r>
            <a:r>
              <a:rPr lang="en-AU" dirty="0"/>
              <a:t>generated using </a:t>
            </a:r>
            <a:r>
              <a:rPr lang="en-US" altLang="zh-CN" dirty="0"/>
              <a:t>LLM</a:t>
            </a:r>
            <a:r>
              <a:rPr lang="en-AU" dirty="0"/>
              <a:t>s. </a:t>
            </a:r>
            <a:r>
              <a:rPr lang="en-US" altLang="zh-CN" dirty="0"/>
              <a:t>We</a:t>
            </a:r>
            <a:r>
              <a:rPr lang="en-AU" dirty="0"/>
              <a:t> adopt an approach similar to the RANSAC algorithm to validate the generated specifications.</a:t>
            </a:r>
            <a:r>
              <a:rPr lang="zh-CN" altLang="en-US" dirty="0"/>
              <a:t> </a:t>
            </a:r>
            <a:r>
              <a:rPr lang="en-US" dirty="0"/>
              <a:t>Our approach is based on the following assumptions: </a:t>
            </a:r>
          </a:p>
          <a:p>
            <a:endParaRPr lang="en-US" dirty="0"/>
          </a:p>
          <a:p>
            <a:pPr marL="342900" indent="-342900">
              <a:buAutoNum type="arabicParenBoth"/>
            </a:pPr>
            <a:r>
              <a:rPr lang="en-US" altLang="zh-CN" dirty="0"/>
              <a:t>T</a:t>
            </a:r>
            <a:r>
              <a:rPr lang="en-US" dirty="0"/>
              <a:t>he code solutions and the test cases are independently </a:t>
            </a:r>
          </a:p>
          <a:p>
            <a:r>
              <a:rPr lang="zh-CN" altLang="en-US" dirty="0"/>
              <a:t>       </a:t>
            </a:r>
            <a:r>
              <a:rPr lang="en-US" dirty="0"/>
              <a:t>and randomly sampled from the </a:t>
            </a:r>
            <a:r>
              <a:rPr lang="en-US" altLang="zh-CN" dirty="0"/>
              <a:t>large</a:t>
            </a:r>
            <a:r>
              <a:rPr lang="en-US" dirty="0"/>
              <a:t> language </a:t>
            </a:r>
          </a:p>
          <a:p>
            <a:r>
              <a:rPr lang="zh-CN" altLang="en-US" dirty="0"/>
              <a:t>       </a:t>
            </a:r>
            <a:r>
              <a:rPr lang="en-US" dirty="0"/>
              <a:t>model</a:t>
            </a:r>
            <a:r>
              <a:rPr lang="en-US" altLang="zh-CN" dirty="0"/>
              <a:t>;</a:t>
            </a:r>
            <a:endParaRPr lang="en-US" dirty="0"/>
          </a:p>
          <a:p>
            <a:r>
              <a:rPr lang="en-US" dirty="0"/>
              <a:t>(2) </a:t>
            </a:r>
            <a:r>
              <a:rPr lang="en-US" altLang="zh-CN"/>
              <a:t>I</a:t>
            </a:r>
            <a:r>
              <a:rPr lang="en-US"/>
              <a:t>ncorrect </a:t>
            </a:r>
            <a:r>
              <a:rPr lang="en-US" altLang="zh-CN"/>
              <a:t>specification</a:t>
            </a:r>
            <a:r>
              <a:rPr lang="en-US"/>
              <a:t> </a:t>
            </a:r>
            <a:r>
              <a:rPr lang="en-US" dirty="0"/>
              <a:t>solutions are often diverse, and the </a:t>
            </a:r>
          </a:p>
          <a:p>
            <a:r>
              <a:rPr lang="zh-CN" altLang="en-US" dirty="0"/>
              <a:t>      </a:t>
            </a:r>
            <a:r>
              <a:rPr lang="en-US" dirty="0"/>
              <a:t>probability of having a functionality agreement between </a:t>
            </a:r>
          </a:p>
          <a:p>
            <a:r>
              <a:rPr lang="zh-CN" altLang="en-US" dirty="0"/>
              <a:t>      </a:t>
            </a:r>
            <a:r>
              <a:rPr lang="en-US" dirty="0"/>
              <a:t>two </a:t>
            </a:r>
            <a:r>
              <a:rPr lang="zh-CN" altLang="en-US" dirty="0"/>
              <a:t> </a:t>
            </a:r>
            <a:r>
              <a:rPr lang="en-US" dirty="0"/>
              <a:t>incorrect </a:t>
            </a:r>
            <a:r>
              <a:rPr lang="en-US" altLang="zh-CN" dirty="0"/>
              <a:t>specifications</a:t>
            </a:r>
            <a:r>
              <a:rPr lang="zh-CN" altLang="en-US" dirty="0"/>
              <a:t> </a:t>
            </a:r>
            <a:r>
              <a:rPr lang="en-US" dirty="0"/>
              <a:t>solutions by chance is very </a:t>
            </a:r>
            <a:r>
              <a:rPr lang="zh-CN" altLang="en-US" dirty="0"/>
              <a:t> </a:t>
            </a:r>
            <a:r>
              <a:rPr lang="en-US" dirty="0"/>
              <a:t>low</a:t>
            </a:r>
            <a:r>
              <a:rPr lang="en-US" altLang="zh-CN" dirty="0"/>
              <a:t>.</a:t>
            </a:r>
            <a:endParaRPr lang="en-US" dirty="0"/>
          </a:p>
        </p:txBody>
      </p:sp>
      <p:sp>
        <p:nvSpPr>
          <p:cNvPr id="6" name="Rounded Rectangle 5">
            <a:extLst>
              <a:ext uri="{FF2B5EF4-FFF2-40B4-BE49-F238E27FC236}">
                <a16:creationId xmlns:a16="http://schemas.microsoft.com/office/drawing/2014/main" id="{73B8D69E-ADF6-96AE-40C7-8C1AB3759AE9}"/>
              </a:ext>
            </a:extLst>
          </p:cNvPr>
          <p:cNvSpPr/>
          <p:nvPr/>
        </p:nvSpPr>
        <p:spPr>
          <a:xfrm>
            <a:off x="6600494" y="2346433"/>
            <a:ext cx="1534509" cy="4165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Spec_solution1</a:t>
            </a:r>
            <a:endParaRPr lang="en-US" sz="1600" dirty="0">
              <a:solidFill>
                <a:schemeClr val="tx1"/>
              </a:solidFill>
            </a:endParaRPr>
          </a:p>
        </p:txBody>
      </p:sp>
      <p:sp>
        <p:nvSpPr>
          <p:cNvPr id="7" name="Rounded Rectangle 6">
            <a:extLst>
              <a:ext uri="{FF2B5EF4-FFF2-40B4-BE49-F238E27FC236}">
                <a16:creationId xmlns:a16="http://schemas.microsoft.com/office/drawing/2014/main" id="{16F87F18-06EA-7300-A0F2-A0B33AB74CBF}"/>
              </a:ext>
            </a:extLst>
          </p:cNvPr>
          <p:cNvSpPr/>
          <p:nvPr/>
        </p:nvSpPr>
        <p:spPr>
          <a:xfrm>
            <a:off x="6600494" y="3045375"/>
            <a:ext cx="1534510" cy="4165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Spec_solution2</a:t>
            </a:r>
            <a:endParaRPr lang="en-US" dirty="0">
              <a:solidFill>
                <a:schemeClr val="tx1"/>
              </a:solidFill>
            </a:endParaRPr>
          </a:p>
        </p:txBody>
      </p:sp>
      <p:sp>
        <p:nvSpPr>
          <p:cNvPr id="8" name="Rounded Rectangle 7">
            <a:extLst>
              <a:ext uri="{FF2B5EF4-FFF2-40B4-BE49-F238E27FC236}">
                <a16:creationId xmlns:a16="http://schemas.microsoft.com/office/drawing/2014/main" id="{08C7EF31-F553-0BD9-2108-06B71AD474C7}"/>
              </a:ext>
            </a:extLst>
          </p:cNvPr>
          <p:cNvSpPr/>
          <p:nvPr/>
        </p:nvSpPr>
        <p:spPr>
          <a:xfrm>
            <a:off x="6600494" y="3804748"/>
            <a:ext cx="1534510" cy="4165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Spec_solution3</a:t>
            </a:r>
            <a:endParaRPr lang="en-US" sz="1600" dirty="0">
              <a:solidFill>
                <a:schemeClr val="tx1"/>
              </a:solidFill>
            </a:endParaRPr>
          </a:p>
        </p:txBody>
      </p:sp>
      <p:sp>
        <p:nvSpPr>
          <p:cNvPr id="9" name="Rectangle 8">
            <a:extLst>
              <a:ext uri="{FF2B5EF4-FFF2-40B4-BE49-F238E27FC236}">
                <a16:creationId xmlns:a16="http://schemas.microsoft.com/office/drawing/2014/main" id="{1BCBDDE6-B326-81CC-89A7-9916F6C2C3F4}"/>
              </a:ext>
            </a:extLst>
          </p:cNvPr>
          <p:cNvSpPr/>
          <p:nvPr/>
        </p:nvSpPr>
        <p:spPr>
          <a:xfrm>
            <a:off x="9448798" y="1545024"/>
            <a:ext cx="1271753" cy="39939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Test_case1</a:t>
            </a:r>
            <a:endParaRPr lang="en-US" sz="1600" dirty="0"/>
          </a:p>
        </p:txBody>
      </p:sp>
      <p:sp>
        <p:nvSpPr>
          <p:cNvPr id="10" name="Rectangle 9">
            <a:extLst>
              <a:ext uri="{FF2B5EF4-FFF2-40B4-BE49-F238E27FC236}">
                <a16:creationId xmlns:a16="http://schemas.microsoft.com/office/drawing/2014/main" id="{4EF8CE74-C9CF-4B56-C879-48B11C1046DB}"/>
              </a:ext>
            </a:extLst>
          </p:cNvPr>
          <p:cNvSpPr/>
          <p:nvPr/>
        </p:nvSpPr>
        <p:spPr>
          <a:xfrm>
            <a:off x="9448798" y="2286003"/>
            <a:ext cx="1271753" cy="43688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Test_case2</a:t>
            </a:r>
            <a:endParaRPr lang="en-US" sz="1600" dirty="0"/>
          </a:p>
        </p:txBody>
      </p:sp>
      <p:sp>
        <p:nvSpPr>
          <p:cNvPr id="11" name="Rectangle 10">
            <a:extLst>
              <a:ext uri="{FF2B5EF4-FFF2-40B4-BE49-F238E27FC236}">
                <a16:creationId xmlns:a16="http://schemas.microsoft.com/office/drawing/2014/main" id="{A90ED907-CD0B-F9B9-FC10-C4929A577417}"/>
              </a:ext>
            </a:extLst>
          </p:cNvPr>
          <p:cNvSpPr/>
          <p:nvPr/>
        </p:nvSpPr>
        <p:spPr>
          <a:xfrm>
            <a:off x="9448798" y="3757455"/>
            <a:ext cx="1271753" cy="41359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Test_case4</a:t>
            </a:r>
            <a:endParaRPr lang="en-US" sz="1600" dirty="0"/>
          </a:p>
        </p:txBody>
      </p:sp>
      <p:sp>
        <p:nvSpPr>
          <p:cNvPr id="13" name="Rectangle 12">
            <a:extLst>
              <a:ext uri="{FF2B5EF4-FFF2-40B4-BE49-F238E27FC236}">
                <a16:creationId xmlns:a16="http://schemas.microsoft.com/office/drawing/2014/main" id="{3814C523-EADD-35E9-7E5B-432AE25959AE}"/>
              </a:ext>
            </a:extLst>
          </p:cNvPr>
          <p:cNvSpPr/>
          <p:nvPr/>
        </p:nvSpPr>
        <p:spPr>
          <a:xfrm>
            <a:off x="9448798" y="4503690"/>
            <a:ext cx="1271754" cy="43688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Test_case4</a:t>
            </a:r>
            <a:endParaRPr lang="en-US" sz="1600" dirty="0"/>
          </a:p>
        </p:txBody>
      </p:sp>
      <p:sp>
        <p:nvSpPr>
          <p:cNvPr id="14" name="Rectangle 13">
            <a:extLst>
              <a:ext uri="{FF2B5EF4-FFF2-40B4-BE49-F238E27FC236}">
                <a16:creationId xmlns:a16="http://schemas.microsoft.com/office/drawing/2014/main" id="{217A349D-75A5-6FD1-E8EE-A931BB5819C6}"/>
              </a:ext>
            </a:extLst>
          </p:cNvPr>
          <p:cNvSpPr/>
          <p:nvPr/>
        </p:nvSpPr>
        <p:spPr>
          <a:xfrm>
            <a:off x="9448798" y="3011219"/>
            <a:ext cx="1271753" cy="471046"/>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Test_case3</a:t>
            </a:r>
            <a:endParaRPr lang="en-US" sz="1600" dirty="0"/>
          </a:p>
        </p:txBody>
      </p:sp>
      <p:cxnSp>
        <p:nvCxnSpPr>
          <p:cNvPr id="15" name="Straight Arrow Connector 14">
            <a:extLst>
              <a:ext uri="{FF2B5EF4-FFF2-40B4-BE49-F238E27FC236}">
                <a16:creationId xmlns:a16="http://schemas.microsoft.com/office/drawing/2014/main" id="{CE76261B-7CBF-76CA-752A-3BEBA96950F3}"/>
              </a:ext>
            </a:extLst>
          </p:cNvPr>
          <p:cNvCxnSpPr>
            <a:cxnSpLocks/>
            <a:stCxn id="6" idx="3"/>
            <a:endCxn id="9" idx="1"/>
          </p:cNvCxnSpPr>
          <p:nvPr/>
        </p:nvCxnSpPr>
        <p:spPr>
          <a:xfrm flipV="1">
            <a:off x="8135003" y="1744720"/>
            <a:ext cx="1313795" cy="80999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800C32-4842-4006-8BD6-551F3FD1F63D}"/>
              </a:ext>
            </a:extLst>
          </p:cNvPr>
          <p:cNvCxnSpPr>
            <a:cxnSpLocks/>
            <a:stCxn id="6" idx="3"/>
          </p:cNvCxnSpPr>
          <p:nvPr/>
        </p:nvCxnSpPr>
        <p:spPr>
          <a:xfrm flipV="1">
            <a:off x="8135003" y="2548761"/>
            <a:ext cx="1313794" cy="595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CE717B-96DC-ABA0-5472-06C8F7F21EC1}"/>
              </a:ext>
            </a:extLst>
          </p:cNvPr>
          <p:cNvCxnSpPr>
            <a:cxnSpLocks/>
            <a:stCxn id="6" idx="3"/>
            <a:endCxn id="11" idx="1"/>
          </p:cNvCxnSpPr>
          <p:nvPr/>
        </p:nvCxnSpPr>
        <p:spPr>
          <a:xfrm>
            <a:off x="8135003" y="2554719"/>
            <a:ext cx="1313795" cy="140953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9003BE-3593-93A1-94E9-461913E2FF4B}"/>
              </a:ext>
            </a:extLst>
          </p:cNvPr>
          <p:cNvCxnSpPr>
            <a:cxnSpLocks/>
            <a:stCxn id="6" idx="3"/>
            <a:endCxn id="13" idx="1"/>
          </p:cNvCxnSpPr>
          <p:nvPr/>
        </p:nvCxnSpPr>
        <p:spPr>
          <a:xfrm>
            <a:off x="8135003" y="2554719"/>
            <a:ext cx="1313795" cy="216741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1BBC916-3AC2-1D8D-79C1-8E4F463BB5D6}"/>
              </a:ext>
            </a:extLst>
          </p:cNvPr>
          <p:cNvCxnSpPr>
            <a:cxnSpLocks/>
            <a:stCxn id="7" idx="3"/>
            <a:endCxn id="14" idx="1"/>
          </p:cNvCxnSpPr>
          <p:nvPr/>
        </p:nvCxnSpPr>
        <p:spPr>
          <a:xfrm flipV="1">
            <a:off x="8135004" y="3246742"/>
            <a:ext cx="1313794" cy="69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CDB1EDA-65E7-5F4C-5EFE-0D42D51CB475}"/>
              </a:ext>
            </a:extLst>
          </p:cNvPr>
          <p:cNvCxnSpPr>
            <a:cxnSpLocks/>
            <a:stCxn id="7" idx="3"/>
            <a:endCxn id="11" idx="1"/>
          </p:cNvCxnSpPr>
          <p:nvPr/>
        </p:nvCxnSpPr>
        <p:spPr>
          <a:xfrm>
            <a:off x="8135004" y="3253661"/>
            <a:ext cx="1313794" cy="71059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FC91982-9634-8A99-9828-9CD48E4DD69A}"/>
              </a:ext>
            </a:extLst>
          </p:cNvPr>
          <p:cNvCxnSpPr>
            <a:cxnSpLocks/>
            <a:stCxn id="8" idx="3"/>
            <a:endCxn id="11" idx="1"/>
          </p:cNvCxnSpPr>
          <p:nvPr/>
        </p:nvCxnSpPr>
        <p:spPr>
          <a:xfrm flipV="1">
            <a:off x="8135004" y="3964252"/>
            <a:ext cx="1313794" cy="4878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F31E7C-FA1C-2E89-3718-1E20F2F26538}"/>
              </a:ext>
            </a:extLst>
          </p:cNvPr>
          <p:cNvCxnSpPr>
            <a:cxnSpLocks/>
            <a:stCxn id="8" idx="3"/>
            <a:endCxn id="13" idx="1"/>
          </p:cNvCxnSpPr>
          <p:nvPr/>
        </p:nvCxnSpPr>
        <p:spPr>
          <a:xfrm>
            <a:off x="8135004" y="4013034"/>
            <a:ext cx="1313794" cy="70910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644F02-890B-6FEA-6739-4656CE2CA3F9}"/>
              </a:ext>
            </a:extLst>
          </p:cNvPr>
          <p:cNvCxnSpPr>
            <a:cxnSpLocks/>
            <a:stCxn id="7" idx="3"/>
          </p:cNvCxnSpPr>
          <p:nvPr/>
        </p:nvCxnSpPr>
        <p:spPr>
          <a:xfrm flipV="1">
            <a:off x="8135004" y="2555329"/>
            <a:ext cx="1313793" cy="69833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7140FB2-BA8D-FA37-AA0B-EA2F20C55CE2}"/>
              </a:ext>
            </a:extLst>
          </p:cNvPr>
          <p:cNvCxnSpPr>
            <a:cxnSpLocks/>
            <a:stCxn id="8" idx="3"/>
            <a:endCxn id="10" idx="1"/>
          </p:cNvCxnSpPr>
          <p:nvPr/>
        </p:nvCxnSpPr>
        <p:spPr>
          <a:xfrm flipV="1">
            <a:off x="8135004" y="2504447"/>
            <a:ext cx="1313794" cy="1508587"/>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A18261-0380-B162-0346-EC0B7D72C8B8}"/>
              </a:ext>
            </a:extLst>
          </p:cNvPr>
          <p:cNvCxnSpPr>
            <a:cxnSpLocks/>
            <a:stCxn id="8" idx="3"/>
            <a:endCxn id="9" idx="1"/>
          </p:cNvCxnSpPr>
          <p:nvPr/>
        </p:nvCxnSpPr>
        <p:spPr>
          <a:xfrm flipV="1">
            <a:off x="8135004" y="1744720"/>
            <a:ext cx="1313794" cy="226831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53A43B9-FFA4-84C3-6260-9F694B9441F9}"/>
              </a:ext>
            </a:extLst>
          </p:cNvPr>
          <p:cNvSpPr txBox="1"/>
          <p:nvPr/>
        </p:nvSpPr>
        <p:spPr>
          <a:xfrm>
            <a:off x="2529712" y="5436781"/>
            <a:ext cx="2956259" cy="338554"/>
          </a:xfrm>
          <a:prstGeom prst="rect">
            <a:avLst/>
          </a:prstGeom>
          <a:noFill/>
        </p:spPr>
        <p:txBody>
          <a:bodyPr wrap="none" rtlCol="0">
            <a:spAutoFit/>
          </a:bodyPr>
          <a:lstStyle/>
          <a:p>
            <a:r>
              <a:rPr lang="en-US" altLang="zh-CN" sz="1600" dirty="0"/>
              <a:t>{Spec_solution1,</a:t>
            </a:r>
            <a:r>
              <a:rPr lang="zh-CN" altLang="en-US" sz="1600" dirty="0"/>
              <a:t> </a:t>
            </a:r>
            <a:r>
              <a:rPr lang="en-US" altLang="zh-CN" sz="1600" dirty="0"/>
              <a:t>Spec_solution3}</a:t>
            </a:r>
            <a:endParaRPr lang="en-US" sz="1600" dirty="0"/>
          </a:p>
        </p:txBody>
      </p:sp>
      <p:sp>
        <p:nvSpPr>
          <p:cNvPr id="27" name="TextBox 26">
            <a:extLst>
              <a:ext uri="{FF2B5EF4-FFF2-40B4-BE49-F238E27FC236}">
                <a16:creationId xmlns:a16="http://schemas.microsoft.com/office/drawing/2014/main" id="{F5C8F6EC-699C-274D-21E7-2A1EE2A61A8A}"/>
              </a:ext>
            </a:extLst>
          </p:cNvPr>
          <p:cNvSpPr txBox="1"/>
          <p:nvPr/>
        </p:nvSpPr>
        <p:spPr>
          <a:xfrm>
            <a:off x="6479620" y="5436781"/>
            <a:ext cx="4216988" cy="338554"/>
          </a:xfrm>
          <a:prstGeom prst="rect">
            <a:avLst/>
          </a:prstGeom>
          <a:noFill/>
        </p:spPr>
        <p:txBody>
          <a:bodyPr wrap="none" rtlCol="0">
            <a:spAutoFit/>
          </a:bodyPr>
          <a:lstStyle/>
          <a:p>
            <a:r>
              <a:rPr lang="en-US" altLang="zh-CN" sz="1600" dirty="0"/>
              <a:t>{Test_case1, Test_case2,</a:t>
            </a:r>
            <a:r>
              <a:rPr lang="zh-CN" altLang="en-US" sz="1600" dirty="0"/>
              <a:t> </a:t>
            </a:r>
            <a:r>
              <a:rPr lang="en-US" altLang="zh-CN" sz="1600" dirty="0"/>
              <a:t>Test_case3,</a:t>
            </a:r>
            <a:r>
              <a:rPr lang="zh-CN" altLang="en-US" sz="1600" dirty="0"/>
              <a:t> </a:t>
            </a:r>
            <a:r>
              <a:rPr lang="en-US" altLang="zh-CN" sz="1600" dirty="0"/>
              <a:t>Test_case4}</a:t>
            </a:r>
            <a:endParaRPr lang="en-US" sz="1600" dirty="0"/>
          </a:p>
        </p:txBody>
      </p:sp>
      <p:sp>
        <p:nvSpPr>
          <p:cNvPr id="28" name="TextBox 27">
            <a:extLst>
              <a:ext uri="{FF2B5EF4-FFF2-40B4-BE49-F238E27FC236}">
                <a16:creationId xmlns:a16="http://schemas.microsoft.com/office/drawing/2014/main" id="{82A2408E-7827-56A1-682E-ABC7EBD70F2B}"/>
              </a:ext>
            </a:extLst>
          </p:cNvPr>
          <p:cNvSpPr txBox="1"/>
          <p:nvPr/>
        </p:nvSpPr>
        <p:spPr>
          <a:xfrm>
            <a:off x="3844174" y="5828980"/>
            <a:ext cx="1585690" cy="338554"/>
          </a:xfrm>
          <a:prstGeom prst="rect">
            <a:avLst/>
          </a:prstGeom>
          <a:noFill/>
        </p:spPr>
        <p:txBody>
          <a:bodyPr wrap="none" rtlCol="0">
            <a:spAutoFit/>
          </a:bodyPr>
          <a:lstStyle/>
          <a:p>
            <a:r>
              <a:rPr lang="en-US" altLang="zh-CN" sz="1600" dirty="0"/>
              <a:t>{Spec_solution2}</a:t>
            </a:r>
            <a:endParaRPr lang="en-US" sz="1600" dirty="0"/>
          </a:p>
        </p:txBody>
      </p:sp>
      <p:sp>
        <p:nvSpPr>
          <p:cNvPr id="29" name="TextBox 28">
            <a:extLst>
              <a:ext uri="{FF2B5EF4-FFF2-40B4-BE49-F238E27FC236}">
                <a16:creationId xmlns:a16="http://schemas.microsoft.com/office/drawing/2014/main" id="{4B532B94-2E75-B9E6-302A-49D3C67B49D7}"/>
              </a:ext>
            </a:extLst>
          </p:cNvPr>
          <p:cNvSpPr txBox="1"/>
          <p:nvPr/>
        </p:nvSpPr>
        <p:spPr>
          <a:xfrm>
            <a:off x="6479620" y="5862450"/>
            <a:ext cx="3216522" cy="338554"/>
          </a:xfrm>
          <a:prstGeom prst="rect">
            <a:avLst/>
          </a:prstGeom>
          <a:noFill/>
        </p:spPr>
        <p:txBody>
          <a:bodyPr wrap="none" rtlCol="0">
            <a:spAutoFit/>
          </a:bodyPr>
          <a:lstStyle/>
          <a:p>
            <a:r>
              <a:rPr lang="en-US" altLang="zh-CN" sz="1600" dirty="0"/>
              <a:t>{Test_case2,</a:t>
            </a:r>
            <a:r>
              <a:rPr lang="zh-CN" altLang="en-US" sz="1600" dirty="0"/>
              <a:t> </a:t>
            </a:r>
            <a:r>
              <a:rPr lang="en-US" altLang="zh-CN" sz="1600" dirty="0"/>
              <a:t>Test_case3,</a:t>
            </a:r>
            <a:r>
              <a:rPr lang="zh-CN" altLang="en-US" sz="1600" dirty="0"/>
              <a:t> </a:t>
            </a:r>
            <a:r>
              <a:rPr lang="en-US" altLang="zh-CN" sz="1600" dirty="0"/>
              <a:t>Test_case4}</a:t>
            </a:r>
            <a:endParaRPr lang="en-US" sz="1600" dirty="0"/>
          </a:p>
        </p:txBody>
      </p:sp>
      <p:cxnSp>
        <p:nvCxnSpPr>
          <p:cNvPr id="31" name="Straight Arrow Connector 30">
            <a:extLst>
              <a:ext uri="{FF2B5EF4-FFF2-40B4-BE49-F238E27FC236}">
                <a16:creationId xmlns:a16="http://schemas.microsoft.com/office/drawing/2014/main" id="{64CA9D3E-2256-4164-F071-BE13A9B659F7}"/>
              </a:ext>
            </a:extLst>
          </p:cNvPr>
          <p:cNvCxnSpPr>
            <a:stCxn id="26" idx="3"/>
            <a:endCxn id="27" idx="1"/>
          </p:cNvCxnSpPr>
          <p:nvPr/>
        </p:nvCxnSpPr>
        <p:spPr>
          <a:xfrm>
            <a:off x="5485971" y="5606058"/>
            <a:ext cx="993649" cy="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743E24E-1175-85CC-0470-B1DC9F7CF820}"/>
              </a:ext>
            </a:extLst>
          </p:cNvPr>
          <p:cNvCxnSpPr/>
          <p:nvPr/>
        </p:nvCxnSpPr>
        <p:spPr>
          <a:xfrm>
            <a:off x="5373760" y="6031727"/>
            <a:ext cx="1105860" cy="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A5B0CB0-67E0-4BD1-DFC9-F2F1560F96C5}"/>
              </a:ext>
            </a:extLst>
          </p:cNvPr>
          <p:cNvSpPr txBox="1"/>
          <p:nvPr/>
        </p:nvSpPr>
        <p:spPr>
          <a:xfrm>
            <a:off x="5633547" y="5265680"/>
            <a:ext cx="596638" cy="369332"/>
          </a:xfrm>
          <a:prstGeom prst="rect">
            <a:avLst/>
          </a:prstGeom>
          <a:noFill/>
        </p:spPr>
        <p:txBody>
          <a:bodyPr wrap="none" rtlCol="0">
            <a:spAutoFit/>
          </a:bodyPr>
          <a:lstStyle/>
          <a:p>
            <a:r>
              <a:rPr lang="en-US" altLang="zh-CN" dirty="0">
                <a:solidFill>
                  <a:srgbClr val="00B050"/>
                </a:solidFill>
              </a:rPr>
              <a:t>pass</a:t>
            </a:r>
            <a:endParaRPr lang="en-US" dirty="0">
              <a:solidFill>
                <a:srgbClr val="00B050"/>
              </a:solidFill>
            </a:endParaRPr>
          </a:p>
        </p:txBody>
      </p:sp>
      <p:sp>
        <p:nvSpPr>
          <p:cNvPr id="34" name="TextBox 33">
            <a:extLst>
              <a:ext uri="{FF2B5EF4-FFF2-40B4-BE49-F238E27FC236}">
                <a16:creationId xmlns:a16="http://schemas.microsoft.com/office/drawing/2014/main" id="{814F1B60-0BB6-9894-249B-E72C7AAACD0F}"/>
              </a:ext>
            </a:extLst>
          </p:cNvPr>
          <p:cNvSpPr txBox="1"/>
          <p:nvPr/>
        </p:nvSpPr>
        <p:spPr>
          <a:xfrm>
            <a:off x="5628371" y="5720209"/>
            <a:ext cx="596638" cy="369332"/>
          </a:xfrm>
          <a:prstGeom prst="rect">
            <a:avLst/>
          </a:prstGeom>
          <a:noFill/>
        </p:spPr>
        <p:txBody>
          <a:bodyPr wrap="none" rtlCol="0">
            <a:spAutoFit/>
          </a:bodyPr>
          <a:lstStyle/>
          <a:p>
            <a:r>
              <a:rPr lang="en-US" altLang="zh-CN" dirty="0">
                <a:solidFill>
                  <a:srgbClr val="00B050"/>
                </a:solidFill>
              </a:rPr>
              <a:t>pass</a:t>
            </a:r>
            <a:endParaRPr lang="en-US" dirty="0">
              <a:solidFill>
                <a:srgbClr val="00B050"/>
              </a:solidFill>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2999C8F-6790-89AD-AF55-C4495C07B140}"/>
                  </a:ext>
                </a:extLst>
              </p:cNvPr>
              <p:cNvSpPr txBox="1"/>
              <p:nvPr/>
            </p:nvSpPr>
            <p:spPr>
              <a:xfrm>
                <a:off x="10815193" y="5312323"/>
                <a:ext cx="205184" cy="4630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00B050"/>
                          </a:solidFill>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35" name="TextBox 34">
                <a:extLst>
                  <a:ext uri="{FF2B5EF4-FFF2-40B4-BE49-F238E27FC236}">
                    <a16:creationId xmlns:a16="http://schemas.microsoft.com/office/drawing/2014/main" id="{62999C8F-6790-89AD-AF55-C4495C07B140}"/>
                  </a:ext>
                </a:extLst>
              </p:cNvPr>
              <p:cNvSpPr txBox="1">
                <a:spLocks noRot="1" noChangeAspect="1" noMove="1" noResize="1" noEditPoints="1" noAdjustHandles="1" noChangeArrowheads="1" noChangeShapeType="1" noTextEdit="1"/>
              </p:cNvSpPr>
              <p:nvPr/>
            </p:nvSpPr>
            <p:spPr>
              <a:xfrm>
                <a:off x="10815193" y="5312323"/>
                <a:ext cx="205184" cy="463012"/>
              </a:xfrm>
              <a:prstGeom prst="rect">
                <a:avLst/>
              </a:prstGeom>
              <a:blipFill>
                <a:blip r:embed="rId3"/>
                <a:stretch>
                  <a:fillRect l="-76471" t="-10811" r="-94118" b="-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D485C9-9CB5-CADC-E5B0-A37F37DDE767}"/>
                  </a:ext>
                </a:extLst>
              </p:cNvPr>
              <p:cNvSpPr txBox="1"/>
              <p:nvPr/>
            </p:nvSpPr>
            <p:spPr>
              <a:xfrm>
                <a:off x="10815193" y="5752035"/>
                <a:ext cx="30054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B2D485C9-9CB5-CADC-E5B0-A37F37DDE767}"/>
                  </a:ext>
                </a:extLst>
              </p:cNvPr>
              <p:cNvSpPr txBox="1">
                <a:spLocks noRot="1" noChangeAspect="1" noMove="1" noResize="1" noEditPoints="1" noAdjustHandles="1" noChangeArrowheads="1" noChangeShapeType="1" noTextEdit="1"/>
              </p:cNvSpPr>
              <p:nvPr/>
            </p:nvSpPr>
            <p:spPr>
              <a:xfrm>
                <a:off x="10815193" y="5752035"/>
                <a:ext cx="300543" cy="492443"/>
              </a:xfrm>
              <a:prstGeom prst="rect">
                <a:avLst/>
              </a:prstGeom>
              <a:blipFill>
                <a:blip r:embed="rId4"/>
                <a:stretch>
                  <a:fillRect l="-36000" r="-36000" b="-2564"/>
                </a:stretch>
              </a:blipFill>
            </p:spPr>
            <p:txBody>
              <a:bodyPr/>
              <a:lstStyle/>
              <a:p>
                <a:r>
                  <a:rPr lang="en-US">
                    <a:noFill/>
                  </a:rPr>
                  <a:t> </a:t>
                </a:r>
              </a:p>
            </p:txBody>
          </p:sp>
        </mc:Fallback>
      </mc:AlternateContent>
    </p:spTree>
    <p:extLst>
      <p:ext uri="{BB962C8B-B14F-4D97-AF65-F5344CB8AC3E}">
        <p14:creationId xmlns:p14="http://schemas.microsoft.com/office/powerpoint/2010/main" val="173660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6000" y="345902"/>
            <a:ext cx="6557333" cy="416571"/>
          </a:xfrm>
        </p:spPr>
        <p:txBody>
          <a:bodyPr>
            <a:normAutofit lnSpcReduction="10000"/>
          </a:bodyPr>
          <a:lstStyle/>
          <a:p>
            <a:r>
              <a:rPr lang="en-US" altLang="zh-CN" dirty="0"/>
              <a:t>Our</a:t>
            </a:r>
            <a:r>
              <a:rPr lang="zh-CN" altLang="en-US" dirty="0"/>
              <a:t> </a:t>
            </a:r>
            <a:r>
              <a:rPr lang="en-US" altLang="zh-CN" dirty="0"/>
              <a:t>work</a:t>
            </a:r>
          </a:p>
          <a:p>
            <a:endParaRPr lang="en-US" altLang="zh-CN" dirty="0"/>
          </a:p>
        </p:txBody>
      </p:sp>
      <p:sp>
        <p:nvSpPr>
          <p:cNvPr id="4" name="TextBox 3">
            <a:extLst>
              <a:ext uri="{FF2B5EF4-FFF2-40B4-BE49-F238E27FC236}">
                <a16:creationId xmlns:a16="http://schemas.microsoft.com/office/drawing/2014/main" id="{EDB92979-2EE2-5259-F085-E55CFA418D03}"/>
              </a:ext>
            </a:extLst>
          </p:cNvPr>
          <p:cNvSpPr txBox="1"/>
          <p:nvPr/>
        </p:nvSpPr>
        <p:spPr>
          <a:xfrm>
            <a:off x="11514667" y="6544733"/>
            <a:ext cx="341760" cy="276999"/>
          </a:xfrm>
          <a:prstGeom prst="rect">
            <a:avLst/>
          </a:prstGeom>
          <a:noFill/>
        </p:spPr>
        <p:txBody>
          <a:bodyPr wrap="none" rtlCol="0">
            <a:spAutoFit/>
          </a:bodyPr>
          <a:lstStyle/>
          <a:p>
            <a:r>
              <a:rPr lang="en-US" altLang="zh-CN" sz="1200" dirty="0"/>
              <a:t>22</a:t>
            </a:r>
            <a:endParaRPr lang="en-US" sz="1200" dirty="0"/>
          </a:p>
        </p:txBody>
      </p:sp>
      <p:sp>
        <p:nvSpPr>
          <p:cNvPr id="5" name="文本占位符 2">
            <a:extLst>
              <a:ext uri="{FF2B5EF4-FFF2-40B4-BE49-F238E27FC236}">
                <a16:creationId xmlns:a16="http://schemas.microsoft.com/office/drawing/2014/main" id="{DC96FE4C-D20C-72A4-AD1F-DA09F864BA49}"/>
              </a:ext>
            </a:extLst>
          </p:cNvPr>
          <p:cNvSpPr>
            <a:spLocks noGrp="1"/>
          </p:cNvSpPr>
          <p:nvPr>
            <p:ph type="body" sz="quarter" idx="11"/>
          </p:nvPr>
        </p:nvSpPr>
        <p:spPr>
          <a:xfrm>
            <a:off x="279062" y="733642"/>
            <a:ext cx="1642617" cy="323301"/>
          </a:xfrm>
        </p:spPr>
        <p:txBody>
          <a:bodyPr/>
          <a:lstStyle/>
          <a:p>
            <a:r>
              <a:rPr lang="en-US" altLang="zh-CN" dirty="0"/>
              <a:t>Work</a:t>
            </a:r>
            <a:r>
              <a:rPr lang="zh-CN" altLang="en-US" dirty="0"/>
              <a:t> </a:t>
            </a:r>
            <a:r>
              <a:rPr lang="en-US" altLang="zh-CN" dirty="0"/>
              <a:t>2</a:t>
            </a:r>
            <a:endParaRPr lang="en-US" dirty="0"/>
          </a:p>
        </p:txBody>
      </p:sp>
      <p:graphicFrame>
        <p:nvGraphicFramePr>
          <p:cNvPr id="3" name="Table 2">
            <a:extLst>
              <a:ext uri="{FF2B5EF4-FFF2-40B4-BE49-F238E27FC236}">
                <a16:creationId xmlns:a16="http://schemas.microsoft.com/office/drawing/2014/main" id="{1734EEFF-9899-A7CA-2259-F25D595BA3FD}"/>
              </a:ext>
            </a:extLst>
          </p:cNvPr>
          <p:cNvGraphicFramePr>
            <a:graphicFrameLocks noGrp="1"/>
          </p:cNvGraphicFramePr>
          <p:nvPr>
            <p:extLst>
              <p:ext uri="{D42A27DB-BD31-4B8C-83A1-F6EECF244321}">
                <p14:modId xmlns:p14="http://schemas.microsoft.com/office/powerpoint/2010/main" val="1364709108"/>
              </p:ext>
            </p:extLst>
          </p:nvPr>
        </p:nvGraphicFramePr>
        <p:xfrm>
          <a:off x="2640523" y="1221868"/>
          <a:ext cx="6169890" cy="3657600"/>
        </p:xfrm>
        <a:graphic>
          <a:graphicData uri="http://schemas.openxmlformats.org/drawingml/2006/table">
            <a:tbl>
              <a:tblPr firstRow="1" bandRow="1">
                <a:tableStyleId>{5C22544A-7EE6-4342-B048-85BDC9FD1C3A}</a:tableStyleId>
              </a:tblPr>
              <a:tblGrid>
                <a:gridCol w="866104">
                  <a:extLst>
                    <a:ext uri="{9D8B030D-6E8A-4147-A177-3AD203B41FA5}">
                      <a16:colId xmlns:a16="http://schemas.microsoft.com/office/drawing/2014/main" val="1222627187"/>
                    </a:ext>
                  </a:extLst>
                </a:gridCol>
                <a:gridCol w="749677">
                  <a:extLst>
                    <a:ext uri="{9D8B030D-6E8A-4147-A177-3AD203B41FA5}">
                      <a16:colId xmlns:a16="http://schemas.microsoft.com/office/drawing/2014/main" val="1502048859"/>
                    </a:ext>
                  </a:extLst>
                </a:gridCol>
                <a:gridCol w="894502">
                  <a:extLst>
                    <a:ext uri="{9D8B030D-6E8A-4147-A177-3AD203B41FA5}">
                      <a16:colId xmlns:a16="http://schemas.microsoft.com/office/drawing/2014/main" val="281091729"/>
                    </a:ext>
                  </a:extLst>
                </a:gridCol>
                <a:gridCol w="860426">
                  <a:extLst>
                    <a:ext uri="{9D8B030D-6E8A-4147-A177-3AD203B41FA5}">
                      <a16:colId xmlns:a16="http://schemas.microsoft.com/office/drawing/2014/main" val="996777091"/>
                    </a:ext>
                  </a:extLst>
                </a:gridCol>
                <a:gridCol w="1414164">
                  <a:extLst>
                    <a:ext uri="{9D8B030D-6E8A-4147-A177-3AD203B41FA5}">
                      <a16:colId xmlns:a16="http://schemas.microsoft.com/office/drawing/2014/main" val="2880693864"/>
                    </a:ext>
                  </a:extLst>
                </a:gridCol>
                <a:gridCol w="1385017">
                  <a:extLst>
                    <a:ext uri="{9D8B030D-6E8A-4147-A177-3AD203B41FA5}">
                      <a16:colId xmlns:a16="http://schemas.microsoft.com/office/drawing/2014/main" val="566589117"/>
                    </a:ext>
                  </a:extLst>
                </a:gridCol>
              </a:tblGrid>
              <a:tr h="0">
                <a:tc>
                  <a:txBody>
                    <a:bodyPr/>
                    <a:lstStyle/>
                    <a:p>
                      <a:pPr algn="ctr"/>
                      <a:r>
                        <a:rPr lang="en-US" altLang="zh-CN" sz="1400" dirty="0"/>
                        <a:t>Header</a:t>
                      </a:r>
                      <a:endParaRPr lang="en-US" sz="1400" dirty="0"/>
                    </a:p>
                  </a:txBody>
                  <a:tcPr/>
                </a:tc>
                <a:tc>
                  <a:txBody>
                    <a:bodyPr/>
                    <a:lstStyle/>
                    <a:p>
                      <a:pPr algn="ctr"/>
                      <a:r>
                        <a:rPr lang="en-US" altLang="zh-CN" sz="1400" dirty="0"/>
                        <a:t>APIs</a:t>
                      </a:r>
                      <a:endParaRPr lang="en-US" sz="1400" dirty="0"/>
                    </a:p>
                  </a:txBody>
                  <a:tcPr/>
                </a:tc>
                <a:tc>
                  <a:txBody>
                    <a:bodyPr/>
                    <a:lstStyle/>
                    <a:p>
                      <a:pPr algn="ctr"/>
                      <a:r>
                        <a:rPr lang="en-US" altLang="zh-CN" sz="1400" dirty="0"/>
                        <a:t>Manual</a:t>
                      </a:r>
                      <a:endParaRPr lang="en-US" sz="1400" dirty="0"/>
                    </a:p>
                  </a:txBody>
                  <a:tcPr/>
                </a:tc>
                <a:tc>
                  <a:txBody>
                    <a:bodyPr/>
                    <a:lstStyle/>
                    <a:p>
                      <a:pPr algn="ctr"/>
                      <a:r>
                        <a:rPr lang="en-US" altLang="zh-CN" sz="1400" dirty="0"/>
                        <a:t>LLM</a:t>
                      </a:r>
                      <a:endParaRPr lang="en-US" sz="1400" dirty="0"/>
                    </a:p>
                  </a:txBody>
                  <a:tcPr/>
                </a:tc>
                <a:tc>
                  <a:txBody>
                    <a:bodyPr/>
                    <a:lstStyle/>
                    <a:p>
                      <a:pPr algn="ctr"/>
                      <a:r>
                        <a:rPr lang="en-US" altLang="zh-CN" sz="1400" dirty="0"/>
                        <a:t>Spec-Attempt</a:t>
                      </a:r>
                      <a:endParaRPr lang="en-US" sz="1400" dirty="0"/>
                    </a:p>
                  </a:txBody>
                  <a:tcPr/>
                </a:tc>
                <a:tc>
                  <a:txBody>
                    <a:bodyPr/>
                    <a:lstStyle/>
                    <a:p>
                      <a:pPr algn="ctr"/>
                      <a:r>
                        <a:rPr lang="en-US" altLang="zh-CN" sz="1400" dirty="0"/>
                        <a:t>Test-Attempt</a:t>
                      </a:r>
                      <a:endParaRPr lang="en-US" sz="1400" dirty="0"/>
                    </a:p>
                  </a:txBody>
                  <a:tcPr/>
                </a:tc>
                <a:extLst>
                  <a:ext uri="{0D108BD9-81ED-4DB2-BD59-A6C34878D82A}">
                    <a16:rowId xmlns:a16="http://schemas.microsoft.com/office/drawing/2014/main" val="2062933790"/>
                  </a:ext>
                </a:extLst>
              </a:tr>
              <a:tr h="284057">
                <a:tc>
                  <a:txBody>
                    <a:bodyPr/>
                    <a:lstStyle/>
                    <a:p>
                      <a:pPr algn="ctr"/>
                      <a:r>
                        <a:rPr lang="en-US" altLang="zh-CN" sz="1400" dirty="0" err="1"/>
                        <a:t>stdio.h</a:t>
                      </a:r>
                      <a:endParaRPr lang="en-US" sz="1400" dirty="0"/>
                    </a:p>
                  </a:txBody>
                  <a:tcPr/>
                </a:tc>
                <a:tc>
                  <a:txBody>
                    <a:bodyPr/>
                    <a:lstStyle/>
                    <a:p>
                      <a:pPr algn="ctr"/>
                      <a:r>
                        <a:rPr lang="en-US" altLang="zh-CN" sz="1400" dirty="0"/>
                        <a:t>88</a:t>
                      </a:r>
                      <a:endParaRPr lang="en-US" sz="1400" dirty="0"/>
                    </a:p>
                  </a:txBody>
                  <a:tcPr/>
                </a:tc>
                <a:tc>
                  <a:txBody>
                    <a:bodyPr/>
                    <a:lstStyle/>
                    <a:p>
                      <a:pPr algn="ctr"/>
                      <a:r>
                        <a:rPr lang="en-US" altLang="zh-CN" sz="1400" dirty="0"/>
                        <a:t>10</a:t>
                      </a:r>
                      <a:endParaRPr lang="en-US" sz="1400" dirty="0"/>
                    </a:p>
                  </a:txBody>
                  <a:tcPr/>
                </a:tc>
                <a:tc>
                  <a:txBody>
                    <a:bodyPr/>
                    <a:lstStyle/>
                    <a:p>
                      <a:pPr algn="ctr"/>
                      <a:r>
                        <a:rPr lang="en-US" altLang="zh-CN" sz="1400" dirty="0"/>
                        <a:t>19</a:t>
                      </a:r>
                      <a:endParaRPr lang="en-US" sz="1400" dirty="0"/>
                    </a:p>
                  </a:txBody>
                  <a:tcPr/>
                </a:tc>
                <a:tc>
                  <a:txBody>
                    <a:bodyPr/>
                    <a:lstStyle/>
                    <a:p>
                      <a:pPr algn="ctr"/>
                      <a:r>
                        <a:rPr lang="en-US" altLang="zh-CN" sz="1400" dirty="0"/>
                        <a:t>1.2</a:t>
                      </a:r>
                      <a:endParaRPr lang="en-US" sz="1400" dirty="0"/>
                    </a:p>
                  </a:txBody>
                  <a:tcPr/>
                </a:tc>
                <a:tc>
                  <a:txBody>
                    <a:bodyPr/>
                    <a:lstStyle/>
                    <a:p>
                      <a:pPr algn="ctr"/>
                      <a:r>
                        <a:rPr lang="en-US" altLang="zh-CN" sz="1400" dirty="0"/>
                        <a:t>1.9</a:t>
                      </a:r>
                      <a:endParaRPr lang="en-US" sz="1400" dirty="0"/>
                    </a:p>
                  </a:txBody>
                  <a:tcPr/>
                </a:tc>
                <a:extLst>
                  <a:ext uri="{0D108BD9-81ED-4DB2-BD59-A6C34878D82A}">
                    <a16:rowId xmlns:a16="http://schemas.microsoft.com/office/drawing/2014/main" val="2944294511"/>
                  </a:ext>
                </a:extLst>
              </a:tr>
              <a:tr h="284057">
                <a:tc>
                  <a:txBody>
                    <a:bodyPr/>
                    <a:lstStyle/>
                    <a:p>
                      <a:pPr algn="ctr"/>
                      <a:r>
                        <a:rPr lang="en-US" altLang="zh-CN" sz="1400" dirty="0" err="1"/>
                        <a:t>stdlib.h</a:t>
                      </a:r>
                      <a:endParaRPr lang="en-US" sz="1400" dirty="0"/>
                    </a:p>
                  </a:txBody>
                  <a:tcPr/>
                </a:tc>
                <a:tc>
                  <a:txBody>
                    <a:bodyPr/>
                    <a:lstStyle/>
                    <a:p>
                      <a:pPr algn="ctr"/>
                      <a:r>
                        <a:rPr lang="en-US" altLang="zh-CN" sz="1400" dirty="0"/>
                        <a:t>87</a:t>
                      </a:r>
                      <a:endParaRPr lang="en-US" sz="1400" dirty="0"/>
                    </a:p>
                  </a:txBody>
                  <a:tcPr/>
                </a:tc>
                <a:tc>
                  <a:txBody>
                    <a:bodyPr/>
                    <a:lstStyle/>
                    <a:p>
                      <a:pPr algn="ctr"/>
                      <a:r>
                        <a:rPr lang="en-US" altLang="zh-CN" sz="1400" dirty="0"/>
                        <a:t>15</a:t>
                      </a:r>
                      <a:endParaRPr lang="en-US" sz="1400" dirty="0"/>
                    </a:p>
                  </a:txBody>
                  <a:tcPr/>
                </a:tc>
                <a:tc>
                  <a:txBody>
                    <a:bodyPr/>
                    <a:lstStyle/>
                    <a:p>
                      <a:pPr algn="ctr"/>
                      <a:r>
                        <a:rPr lang="en-US" altLang="zh-CN" sz="1400" dirty="0"/>
                        <a:t>31</a:t>
                      </a:r>
                      <a:endParaRPr lang="en-US" sz="1400" dirty="0"/>
                    </a:p>
                  </a:txBody>
                  <a:tcPr/>
                </a:tc>
                <a:tc>
                  <a:txBody>
                    <a:bodyPr/>
                    <a:lstStyle/>
                    <a:p>
                      <a:pPr algn="ctr"/>
                      <a:r>
                        <a:rPr lang="en-US" altLang="zh-CN" sz="1400" dirty="0"/>
                        <a:t>1.4</a:t>
                      </a:r>
                      <a:endParaRPr lang="en-US" sz="1400" dirty="0"/>
                    </a:p>
                  </a:txBody>
                  <a:tcPr/>
                </a:tc>
                <a:tc>
                  <a:txBody>
                    <a:bodyPr/>
                    <a:lstStyle/>
                    <a:p>
                      <a:pPr algn="ctr"/>
                      <a:r>
                        <a:rPr lang="en-US" altLang="zh-CN" sz="1400" dirty="0"/>
                        <a:t>1.7</a:t>
                      </a:r>
                      <a:endParaRPr lang="en-US" sz="1400" dirty="0"/>
                    </a:p>
                  </a:txBody>
                  <a:tcPr/>
                </a:tc>
                <a:extLst>
                  <a:ext uri="{0D108BD9-81ED-4DB2-BD59-A6C34878D82A}">
                    <a16:rowId xmlns:a16="http://schemas.microsoft.com/office/drawing/2014/main" val="2758777677"/>
                  </a:ext>
                </a:extLst>
              </a:tr>
              <a:tr h="284057">
                <a:tc>
                  <a:txBody>
                    <a:bodyPr/>
                    <a:lstStyle/>
                    <a:p>
                      <a:pPr algn="ctr"/>
                      <a:r>
                        <a:rPr lang="en-US" altLang="zh-CN" sz="1400" dirty="0" err="1"/>
                        <a:t>string.h</a:t>
                      </a:r>
                      <a:endParaRPr lang="en-US" sz="1400" dirty="0"/>
                    </a:p>
                  </a:txBody>
                  <a:tcPr/>
                </a:tc>
                <a:tc>
                  <a:txBody>
                    <a:bodyPr/>
                    <a:lstStyle/>
                    <a:p>
                      <a:pPr algn="ctr"/>
                      <a:r>
                        <a:rPr lang="en-US" altLang="zh-CN" sz="1400" dirty="0"/>
                        <a:t>45</a:t>
                      </a:r>
                      <a:endParaRPr lang="en-US" sz="1400" dirty="0"/>
                    </a:p>
                  </a:txBody>
                  <a:tcPr/>
                </a:tc>
                <a:tc>
                  <a:txBody>
                    <a:bodyPr/>
                    <a:lstStyle/>
                    <a:p>
                      <a:pPr algn="ctr"/>
                      <a:r>
                        <a:rPr lang="en-US" altLang="zh-CN" sz="1400" dirty="0"/>
                        <a:t>19</a:t>
                      </a:r>
                      <a:endParaRPr lang="en-US" sz="1400" dirty="0"/>
                    </a:p>
                  </a:txBody>
                  <a:tcPr/>
                </a:tc>
                <a:tc>
                  <a:txBody>
                    <a:bodyPr/>
                    <a:lstStyle/>
                    <a:p>
                      <a:pPr algn="ctr"/>
                      <a:r>
                        <a:rPr lang="en-US" altLang="zh-CN" sz="1400" dirty="0"/>
                        <a:t>30</a:t>
                      </a:r>
                      <a:endParaRPr lang="en-US" sz="1400" dirty="0"/>
                    </a:p>
                  </a:txBody>
                  <a:tcPr/>
                </a:tc>
                <a:tc>
                  <a:txBody>
                    <a:bodyPr/>
                    <a:lstStyle/>
                    <a:p>
                      <a:pPr algn="ctr"/>
                      <a:r>
                        <a:rPr lang="en-US" altLang="zh-CN" sz="1400" dirty="0"/>
                        <a:t>1.1</a:t>
                      </a:r>
                      <a:endParaRPr lang="en-US" sz="1400" dirty="0"/>
                    </a:p>
                  </a:txBody>
                  <a:tcPr/>
                </a:tc>
                <a:tc>
                  <a:txBody>
                    <a:bodyPr/>
                    <a:lstStyle/>
                    <a:p>
                      <a:pPr algn="ctr"/>
                      <a:r>
                        <a:rPr lang="en-US" altLang="zh-CN" sz="1400" dirty="0"/>
                        <a:t>1.5</a:t>
                      </a:r>
                      <a:endParaRPr lang="en-US" sz="1400" dirty="0"/>
                    </a:p>
                  </a:txBody>
                  <a:tcPr/>
                </a:tc>
                <a:extLst>
                  <a:ext uri="{0D108BD9-81ED-4DB2-BD59-A6C34878D82A}">
                    <a16:rowId xmlns:a16="http://schemas.microsoft.com/office/drawing/2014/main" val="1161476106"/>
                  </a:ext>
                </a:extLst>
              </a:tr>
              <a:tr h="284057">
                <a:tc>
                  <a:txBody>
                    <a:bodyPr/>
                    <a:lstStyle/>
                    <a:p>
                      <a:pPr algn="ctr"/>
                      <a:r>
                        <a:rPr lang="en-US" altLang="zh-CN" sz="1400" dirty="0" err="1"/>
                        <a:t>math.h</a:t>
                      </a:r>
                      <a:endParaRPr lang="en-US" sz="1400" dirty="0"/>
                    </a:p>
                  </a:txBody>
                  <a:tcPr/>
                </a:tc>
                <a:tc>
                  <a:txBody>
                    <a:bodyPr/>
                    <a:lstStyle/>
                    <a:p>
                      <a:pPr algn="ctr"/>
                      <a:r>
                        <a:rPr lang="en-US" altLang="zh-CN" sz="1400" dirty="0"/>
                        <a:t>209</a:t>
                      </a:r>
                      <a:endParaRPr lang="en-US" sz="1400" dirty="0"/>
                    </a:p>
                  </a:txBody>
                  <a:tcPr/>
                </a:tc>
                <a:tc>
                  <a:txBody>
                    <a:bodyPr/>
                    <a:lstStyle/>
                    <a:p>
                      <a:pPr algn="ctr"/>
                      <a:r>
                        <a:rPr lang="en-US" altLang="zh-CN" sz="1400" dirty="0"/>
                        <a:t>0</a:t>
                      </a:r>
                      <a:endParaRPr lang="en-US" sz="1400" dirty="0"/>
                    </a:p>
                  </a:txBody>
                  <a:tcPr/>
                </a:tc>
                <a:tc>
                  <a:txBody>
                    <a:bodyPr/>
                    <a:lstStyle/>
                    <a:p>
                      <a:pPr algn="ctr"/>
                      <a:r>
                        <a:rPr lang="en-US" altLang="zh-CN" sz="1400" dirty="0"/>
                        <a:t>3</a:t>
                      </a:r>
                      <a:endParaRPr lang="en-US" sz="1400" dirty="0"/>
                    </a:p>
                  </a:txBody>
                  <a:tcPr/>
                </a:tc>
                <a:tc>
                  <a:txBody>
                    <a:bodyPr/>
                    <a:lstStyle/>
                    <a:p>
                      <a:pPr algn="ctr"/>
                      <a:r>
                        <a:rPr lang="en-US" altLang="zh-CN" sz="1400" dirty="0"/>
                        <a:t>1.1</a:t>
                      </a:r>
                      <a:endParaRPr lang="en-US" sz="1400" dirty="0"/>
                    </a:p>
                  </a:txBody>
                  <a:tcPr/>
                </a:tc>
                <a:tc>
                  <a:txBody>
                    <a:bodyPr/>
                    <a:lstStyle/>
                    <a:p>
                      <a:pPr algn="ctr"/>
                      <a:r>
                        <a:rPr lang="en-US" altLang="zh-CN" sz="1400" dirty="0"/>
                        <a:t>2.1</a:t>
                      </a:r>
                      <a:endParaRPr lang="en-US" sz="1400" dirty="0"/>
                    </a:p>
                  </a:txBody>
                  <a:tcPr/>
                </a:tc>
                <a:extLst>
                  <a:ext uri="{0D108BD9-81ED-4DB2-BD59-A6C34878D82A}">
                    <a16:rowId xmlns:a16="http://schemas.microsoft.com/office/drawing/2014/main" val="3314908515"/>
                  </a:ext>
                </a:extLst>
              </a:tr>
              <a:tr h="284057">
                <a:tc>
                  <a:txBody>
                    <a:bodyPr/>
                    <a:lstStyle/>
                    <a:p>
                      <a:pPr algn="ctr"/>
                      <a:r>
                        <a:rPr lang="en-US" altLang="zh-CN" sz="1400" dirty="0" err="1"/>
                        <a:t>time.h</a:t>
                      </a:r>
                      <a:endParaRPr lang="en-US" sz="1400" dirty="0"/>
                    </a:p>
                  </a:txBody>
                  <a:tcPr/>
                </a:tc>
                <a:tc>
                  <a:txBody>
                    <a:bodyPr/>
                    <a:lstStyle/>
                    <a:p>
                      <a:pPr algn="ctr"/>
                      <a:r>
                        <a:rPr lang="en-US" altLang="zh-CN" sz="1400" dirty="0"/>
                        <a:t>31</a:t>
                      </a:r>
                      <a:endParaRPr lang="en-US" sz="1400" dirty="0"/>
                    </a:p>
                  </a:txBody>
                  <a:tcPr/>
                </a:tc>
                <a:tc>
                  <a:txBody>
                    <a:bodyPr/>
                    <a:lstStyle/>
                    <a:p>
                      <a:pPr algn="ctr"/>
                      <a:r>
                        <a:rPr lang="en-US" altLang="zh-CN" sz="1400" dirty="0"/>
                        <a:t>8</a:t>
                      </a:r>
                      <a:endParaRPr lang="en-US" sz="1400" dirty="0"/>
                    </a:p>
                  </a:txBody>
                  <a:tcPr/>
                </a:tc>
                <a:tc>
                  <a:txBody>
                    <a:bodyPr/>
                    <a:lstStyle/>
                    <a:p>
                      <a:pPr algn="ctr"/>
                      <a:r>
                        <a:rPr lang="en-US" altLang="zh-CN" sz="1400" dirty="0"/>
                        <a:t>10</a:t>
                      </a:r>
                      <a:endParaRPr lang="en-US" sz="1400" dirty="0"/>
                    </a:p>
                  </a:txBody>
                  <a:tcPr/>
                </a:tc>
                <a:tc>
                  <a:txBody>
                    <a:bodyPr/>
                    <a:lstStyle/>
                    <a:p>
                      <a:pPr algn="ctr"/>
                      <a:r>
                        <a:rPr lang="en-US" altLang="zh-CN" sz="1400" dirty="0"/>
                        <a:t>1.2</a:t>
                      </a:r>
                      <a:endParaRPr lang="en-US" sz="1400" dirty="0"/>
                    </a:p>
                  </a:txBody>
                  <a:tcPr/>
                </a:tc>
                <a:tc>
                  <a:txBody>
                    <a:bodyPr/>
                    <a:lstStyle/>
                    <a:p>
                      <a:pPr algn="ctr"/>
                      <a:r>
                        <a:rPr lang="en-US" altLang="zh-CN" sz="1400" dirty="0"/>
                        <a:t>1.8</a:t>
                      </a:r>
                      <a:endParaRPr lang="en-US" sz="1400" dirty="0"/>
                    </a:p>
                  </a:txBody>
                  <a:tcPr/>
                </a:tc>
                <a:extLst>
                  <a:ext uri="{0D108BD9-81ED-4DB2-BD59-A6C34878D82A}">
                    <a16:rowId xmlns:a16="http://schemas.microsoft.com/office/drawing/2014/main" val="263504366"/>
                  </a:ext>
                </a:extLst>
              </a:tr>
              <a:tr h="284057">
                <a:tc>
                  <a:txBody>
                    <a:bodyPr/>
                    <a:lstStyle/>
                    <a:p>
                      <a:pPr algn="ctr"/>
                      <a:r>
                        <a:rPr lang="en-US" altLang="zh-CN" sz="1400" dirty="0" err="1"/>
                        <a:t>ctype.h</a:t>
                      </a:r>
                      <a:endParaRPr lang="en-US" sz="1400" dirty="0"/>
                    </a:p>
                  </a:txBody>
                  <a:tcPr/>
                </a:tc>
                <a:tc>
                  <a:txBody>
                    <a:bodyPr/>
                    <a:lstStyle/>
                    <a:p>
                      <a:pPr algn="ctr"/>
                      <a:r>
                        <a:rPr lang="en-US" altLang="zh-CN" sz="1400" dirty="0"/>
                        <a:t>2</a:t>
                      </a:r>
                      <a:endParaRPr lang="en-US" sz="1400" dirty="0"/>
                    </a:p>
                  </a:txBody>
                  <a:tcPr/>
                </a:tc>
                <a:tc>
                  <a:txBody>
                    <a:bodyPr/>
                    <a:lstStyle/>
                    <a:p>
                      <a:pPr algn="ctr"/>
                      <a:r>
                        <a:rPr lang="en-US" altLang="zh-CN" sz="1400" dirty="0"/>
                        <a:t>2</a:t>
                      </a:r>
                      <a:endParaRPr lang="en-US" sz="1400" dirty="0"/>
                    </a:p>
                  </a:txBody>
                  <a:tcPr/>
                </a:tc>
                <a:tc>
                  <a:txBody>
                    <a:bodyPr/>
                    <a:lstStyle/>
                    <a:p>
                      <a:pPr algn="ctr"/>
                      <a:r>
                        <a:rPr lang="en-US" altLang="zh-CN" sz="1400" dirty="0"/>
                        <a:t>2</a:t>
                      </a:r>
                      <a:endParaRPr lang="en-US" sz="1400" dirty="0"/>
                    </a:p>
                  </a:txBody>
                  <a:tcPr/>
                </a:tc>
                <a:tc>
                  <a:txBody>
                    <a:bodyPr/>
                    <a:lstStyle/>
                    <a:p>
                      <a:pPr algn="ctr"/>
                      <a:r>
                        <a:rPr lang="en-US" altLang="zh-CN" sz="1400" dirty="0"/>
                        <a:t>1.3</a:t>
                      </a:r>
                      <a:endParaRPr lang="en-US" sz="1400" dirty="0"/>
                    </a:p>
                  </a:txBody>
                  <a:tcPr/>
                </a:tc>
                <a:tc>
                  <a:txBody>
                    <a:bodyPr/>
                    <a:lstStyle/>
                    <a:p>
                      <a:pPr algn="ctr"/>
                      <a:r>
                        <a:rPr lang="en-US" altLang="zh-CN" sz="1400" dirty="0"/>
                        <a:t>2.3</a:t>
                      </a:r>
                      <a:endParaRPr lang="en-US" sz="1400" dirty="0"/>
                    </a:p>
                  </a:txBody>
                  <a:tcPr/>
                </a:tc>
                <a:extLst>
                  <a:ext uri="{0D108BD9-81ED-4DB2-BD59-A6C34878D82A}">
                    <a16:rowId xmlns:a16="http://schemas.microsoft.com/office/drawing/2014/main" val="2577846468"/>
                  </a:ext>
                </a:extLst>
              </a:tr>
              <a:tr h="284057">
                <a:tc>
                  <a:txBody>
                    <a:bodyPr/>
                    <a:lstStyle/>
                    <a:p>
                      <a:pPr algn="ctr"/>
                      <a:r>
                        <a:rPr lang="en-US" altLang="zh-CN" sz="1400" dirty="0" err="1"/>
                        <a:t>strings.h</a:t>
                      </a:r>
                      <a:endParaRPr lang="en-US" sz="1400" dirty="0"/>
                    </a:p>
                  </a:txBody>
                  <a:tcPr/>
                </a:tc>
                <a:tc>
                  <a:txBody>
                    <a:bodyPr/>
                    <a:lstStyle/>
                    <a:p>
                      <a:pPr algn="ctr"/>
                      <a:r>
                        <a:rPr lang="en-US" altLang="zh-CN" sz="1400" dirty="0"/>
                        <a:t>12</a:t>
                      </a:r>
                      <a:endParaRPr lang="en-US" sz="1400" dirty="0"/>
                    </a:p>
                  </a:txBody>
                  <a:tcPr/>
                </a:tc>
                <a:tc>
                  <a:txBody>
                    <a:bodyPr/>
                    <a:lstStyle/>
                    <a:p>
                      <a:pPr algn="ctr"/>
                      <a:r>
                        <a:rPr lang="en-US" altLang="zh-CN" sz="1400" dirty="0"/>
                        <a:t>1</a:t>
                      </a:r>
                      <a:endParaRPr lang="en-US" sz="1400" dirty="0"/>
                    </a:p>
                  </a:txBody>
                  <a:tcPr/>
                </a:tc>
                <a:tc>
                  <a:txBody>
                    <a:bodyPr/>
                    <a:lstStyle/>
                    <a:p>
                      <a:pPr algn="ctr"/>
                      <a:r>
                        <a:rPr lang="en-US" altLang="zh-CN" sz="1400" dirty="0"/>
                        <a:t>3</a:t>
                      </a:r>
                      <a:endParaRPr lang="en-US" sz="1400" dirty="0"/>
                    </a:p>
                  </a:txBody>
                  <a:tcPr/>
                </a:tc>
                <a:tc>
                  <a:txBody>
                    <a:bodyPr/>
                    <a:lstStyle/>
                    <a:p>
                      <a:pPr algn="ctr"/>
                      <a:r>
                        <a:rPr lang="en-US" altLang="zh-CN" sz="1400" dirty="0"/>
                        <a:t>1.1</a:t>
                      </a:r>
                      <a:endParaRPr lang="en-US" sz="1400" dirty="0"/>
                    </a:p>
                  </a:txBody>
                  <a:tcPr/>
                </a:tc>
                <a:tc>
                  <a:txBody>
                    <a:bodyPr/>
                    <a:lstStyle/>
                    <a:p>
                      <a:pPr algn="ctr"/>
                      <a:r>
                        <a:rPr lang="en-US" altLang="zh-CN" sz="1400" dirty="0"/>
                        <a:t>1.2</a:t>
                      </a:r>
                      <a:endParaRPr lang="en-US" sz="1400" dirty="0"/>
                    </a:p>
                  </a:txBody>
                  <a:tcPr/>
                </a:tc>
                <a:extLst>
                  <a:ext uri="{0D108BD9-81ED-4DB2-BD59-A6C34878D82A}">
                    <a16:rowId xmlns:a16="http://schemas.microsoft.com/office/drawing/2014/main" val="2160636870"/>
                  </a:ext>
                </a:extLst>
              </a:tr>
              <a:tr h="284057">
                <a:tc>
                  <a:txBody>
                    <a:bodyPr/>
                    <a:lstStyle/>
                    <a:p>
                      <a:pPr algn="ctr"/>
                      <a:r>
                        <a:rPr lang="en-US" altLang="zh-CN" sz="1400" dirty="0" err="1"/>
                        <a:t>unistd.h</a:t>
                      </a:r>
                      <a:endParaRPr lang="en-US" sz="1400" dirty="0"/>
                    </a:p>
                  </a:txBody>
                  <a:tcPr/>
                </a:tc>
                <a:tc>
                  <a:txBody>
                    <a:bodyPr/>
                    <a:lstStyle/>
                    <a:p>
                      <a:pPr algn="ctr"/>
                      <a:r>
                        <a:rPr lang="en-US" altLang="zh-CN" sz="1400" dirty="0"/>
                        <a:t>120</a:t>
                      </a:r>
                      <a:endParaRPr lang="en-US" sz="1400" dirty="0"/>
                    </a:p>
                  </a:txBody>
                  <a:tcPr/>
                </a:tc>
                <a:tc>
                  <a:txBody>
                    <a:bodyPr/>
                    <a:lstStyle/>
                    <a:p>
                      <a:pPr algn="ctr"/>
                      <a:r>
                        <a:rPr lang="en-US" altLang="zh-CN" sz="1400" dirty="0"/>
                        <a:t>7</a:t>
                      </a:r>
                      <a:endParaRPr lang="en-US" sz="1400" dirty="0"/>
                    </a:p>
                  </a:txBody>
                  <a:tcPr/>
                </a:tc>
                <a:tc>
                  <a:txBody>
                    <a:bodyPr/>
                    <a:lstStyle/>
                    <a:p>
                      <a:pPr algn="ctr"/>
                      <a:r>
                        <a:rPr lang="en-US" altLang="zh-CN" sz="1400" dirty="0"/>
                        <a:t>10</a:t>
                      </a:r>
                      <a:endParaRPr lang="en-US" sz="1400" dirty="0"/>
                    </a:p>
                  </a:txBody>
                  <a:tcPr/>
                </a:tc>
                <a:tc>
                  <a:txBody>
                    <a:bodyPr/>
                    <a:lstStyle/>
                    <a:p>
                      <a:pPr algn="ctr"/>
                      <a:r>
                        <a:rPr lang="en-US" altLang="zh-CN" sz="1400" dirty="0"/>
                        <a:t>1.2</a:t>
                      </a:r>
                      <a:endParaRPr lang="en-US" sz="1400" dirty="0"/>
                    </a:p>
                  </a:txBody>
                  <a:tcPr/>
                </a:tc>
                <a:tc>
                  <a:txBody>
                    <a:bodyPr/>
                    <a:lstStyle/>
                    <a:p>
                      <a:pPr algn="ctr"/>
                      <a:r>
                        <a:rPr lang="en-US" altLang="zh-CN" sz="1400" dirty="0"/>
                        <a:t>1.4</a:t>
                      </a:r>
                      <a:endParaRPr lang="en-US" sz="1400" dirty="0"/>
                    </a:p>
                  </a:txBody>
                  <a:tcPr/>
                </a:tc>
                <a:extLst>
                  <a:ext uri="{0D108BD9-81ED-4DB2-BD59-A6C34878D82A}">
                    <a16:rowId xmlns:a16="http://schemas.microsoft.com/office/drawing/2014/main" val="2163042654"/>
                  </a:ext>
                </a:extLst>
              </a:tr>
              <a:tr h="284057">
                <a:tc>
                  <a:txBody>
                    <a:bodyPr/>
                    <a:lstStyle/>
                    <a:p>
                      <a:pPr algn="ctr"/>
                      <a:r>
                        <a:rPr lang="en-US" altLang="zh-CN" sz="1400" dirty="0" err="1"/>
                        <a:t>iconv.h</a:t>
                      </a:r>
                      <a:endParaRPr lang="en-US" sz="1400" dirty="0"/>
                    </a:p>
                  </a:txBody>
                  <a:tcPr/>
                </a:tc>
                <a:tc>
                  <a:txBody>
                    <a:bodyPr/>
                    <a:lstStyle/>
                    <a:p>
                      <a:pPr algn="ctr"/>
                      <a:r>
                        <a:rPr lang="en-US" altLang="zh-CN" sz="1400" dirty="0"/>
                        <a:t>3</a:t>
                      </a:r>
                      <a:endParaRPr lang="en-US" sz="1400" dirty="0"/>
                    </a:p>
                  </a:txBody>
                  <a:tcPr/>
                </a:tc>
                <a:tc>
                  <a:txBody>
                    <a:bodyPr/>
                    <a:lstStyle/>
                    <a:p>
                      <a:pPr algn="ctr"/>
                      <a:r>
                        <a:rPr lang="en-US" altLang="zh-CN" sz="1400" dirty="0"/>
                        <a:t>2</a:t>
                      </a:r>
                      <a:endParaRPr lang="en-US" sz="1400" dirty="0"/>
                    </a:p>
                  </a:txBody>
                  <a:tcPr/>
                </a:tc>
                <a:tc>
                  <a:txBody>
                    <a:bodyPr/>
                    <a:lstStyle/>
                    <a:p>
                      <a:pPr algn="ctr"/>
                      <a:r>
                        <a:rPr lang="en-US" altLang="zh-CN" sz="1400" dirty="0"/>
                        <a:t>2</a:t>
                      </a:r>
                      <a:endParaRPr lang="en-US" sz="1400" dirty="0"/>
                    </a:p>
                  </a:txBody>
                  <a:tcPr/>
                </a:tc>
                <a:tc>
                  <a:txBody>
                    <a:bodyPr/>
                    <a:lstStyle/>
                    <a:p>
                      <a:pPr algn="ctr"/>
                      <a:r>
                        <a:rPr lang="en-US" altLang="zh-CN" sz="1400" dirty="0"/>
                        <a:t>1.1</a:t>
                      </a:r>
                      <a:endParaRPr lang="en-US" sz="1400" dirty="0"/>
                    </a:p>
                  </a:txBody>
                  <a:tcPr/>
                </a:tc>
                <a:tc>
                  <a:txBody>
                    <a:bodyPr/>
                    <a:lstStyle/>
                    <a:p>
                      <a:pPr algn="ctr"/>
                      <a:r>
                        <a:rPr lang="en-US" altLang="zh-CN" sz="1400" dirty="0"/>
                        <a:t>1.6</a:t>
                      </a:r>
                      <a:endParaRPr lang="en-US" sz="1400" dirty="0"/>
                    </a:p>
                  </a:txBody>
                  <a:tcPr/>
                </a:tc>
                <a:extLst>
                  <a:ext uri="{0D108BD9-81ED-4DB2-BD59-A6C34878D82A}">
                    <a16:rowId xmlns:a16="http://schemas.microsoft.com/office/drawing/2014/main" val="3304929043"/>
                  </a:ext>
                </a:extLst>
              </a:tr>
              <a:tr h="284057">
                <a:tc>
                  <a:txBody>
                    <a:bodyPr/>
                    <a:lstStyle/>
                    <a:p>
                      <a:pPr algn="ctr"/>
                      <a:r>
                        <a:rPr lang="en-US" altLang="zh-CN" sz="1400" dirty="0" err="1"/>
                        <a:t>mntent.h</a:t>
                      </a:r>
                      <a:endParaRPr lang="en-US" sz="1400" dirty="0"/>
                    </a:p>
                  </a:txBody>
                  <a:tcPr/>
                </a:tc>
                <a:tc>
                  <a:txBody>
                    <a:bodyPr/>
                    <a:lstStyle/>
                    <a:p>
                      <a:pPr algn="ctr"/>
                      <a:r>
                        <a:rPr lang="en-US" altLang="zh-CN" sz="1400" dirty="0"/>
                        <a:t>6</a:t>
                      </a:r>
                      <a:endParaRPr lang="en-US" sz="1400" dirty="0"/>
                    </a:p>
                  </a:txBody>
                  <a:tcPr/>
                </a:tc>
                <a:tc>
                  <a:txBody>
                    <a:bodyPr/>
                    <a:lstStyle/>
                    <a:p>
                      <a:pPr algn="ctr"/>
                      <a:r>
                        <a:rPr lang="en-US" altLang="zh-CN" sz="1400" dirty="0"/>
                        <a:t>3</a:t>
                      </a:r>
                      <a:endParaRPr lang="en-US" sz="1400" dirty="0"/>
                    </a:p>
                  </a:txBody>
                  <a:tcPr/>
                </a:tc>
                <a:tc>
                  <a:txBody>
                    <a:bodyPr/>
                    <a:lstStyle/>
                    <a:p>
                      <a:pPr algn="ctr"/>
                      <a:r>
                        <a:rPr lang="en-US" altLang="zh-CN" sz="1400" dirty="0"/>
                        <a:t>4</a:t>
                      </a:r>
                      <a:endParaRPr lang="en-US" sz="1400" dirty="0"/>
                    </a:p>
                  </a:txBody>
                  <a:tcPr/>
                </a:tc>
                <a:tc>
                  <a:txBody>
                    <a:bodyPr/>
                    <a:lstStyle/>
                    <a:p>
                      <a:pPr algn="ctr"/>
                      <a:r>
                        <a:rPr lang="en-US" altLang="zh-CN" sz="1400" dirty="0"/>
                        <a:t>1.4</a:t>
                      </a:r>
                      <a:endParaRPr lang="en-US" sz="1400" dirty="0"/>
                    </a:p>
                  </a:txBody>
                  <a:tcPr/>
                </a:tc>
                <a:tc>
                  <a:txBody>
                    <a:bodyPr/>
                    <a:lstStyle/>
                    <a:p>
                      <a:pPr algn="ctr"/>
                      <a:r>
                        <a:rPr lang="en-US" altLang="zh-CN" sz="1400" dirty="0"/>
                        <a:t>1.7</a:t>
                      </a:r>
                      <a:endParaRPr lang="en-US" sz="1400" dirty="0"/>
                    </a:p>
                  </a:txBody>
                  <a:tcPr/>
                </a:tc>
                <a:extLst>
                  <a:ext uri="{0D108BD9-81ED-4DB2-BD59-A6C34878D82A}">
                    <a16:rowId xmlns:a16="http://schemas.microsoft.com/office/drawing/2014/main" val="1553489499"/>
                  </a:ext>
                </a:extLst>
              </a:tr>
              <a:tr h="284057">
                <a:tc>
                  <a:txBody>
                    <a:bodyPr/>
                    <a:lstStyle/>
                    <a:p>
                      <a:pPr algn="ctr"/>
                      <a:r>
                        <a:rPr lang="en-US" altLang="zh-CN" sz="1400" dirty="0"/>
                        <a:t>Average</a:t>
                      </a:r>
                      <a:endParaRPr lang="en-US" sz="1400" dirty="0"/>
                    </a:p>
                  </a:txBody>
                  <a:tcPr/>
                </a:tc>
                <a:tc>
                  <a:txBody>
                    <a:bodyPr/>
                    <a:lstStyle/>
                    <a:p>
                      <a:pPr algn="ctr"/>
                      <a:r>
                        <a:rPr lang="en-US" altLang="zh-CN" sz="1400" dirty="0"/>
                        <a:t>60.3</a:t>
                      </a:r>
                      <a:endParaRPr lang="en-US" sz="1400" dirty="0"/>
                    </a:p>
                  </a:txBody>
                  <a:tcPr/>
                </a:tc>
                <a:tc>
                  <a:txBody>
                    <a:bodyPr/>
                    <a:lstStyle/>
                    <a:p>
                      <a:pPr algn="ctr"/>
                      <a:r>
                        <a:rPr lang="en-US" altLang="zh-CN" sz="1400" dirty="0"/>
                        <a:t>6.7</a:t>
                      </a:r>
                      <a:endParaRPr lang="en-US" sz="1400" dirty="0"/>
                    </a:p>
                  </a:txBody>
                  <a:tcPr/>
                </a:tc>
                <a:tc>
                  <a:txBody>
                    <a:bodyPr/>
                    <a:lstStyle/>
                    <a:p>
                      <a:pPr algn="ctr"/>
                      <a:r>
                        <a:rPr lang="en-US" altLang="zh-CN" sz="1400" dirty="0">
                          <a:solidFill>
                            <a:srgbClr val="FF0000"/>
                          </a:solidFill>
                        </a:rPr>
                        <a:t>11.1</a:t>
                      </a:r>
                      <a:endParaRPr lang="en-US" sz="1400" dirty="0">
                        <a:solidFill>
                          <a:srgbClr val="FF0000"/>
                        </a:solidFill>
                      </a:endParaRPr>
                    </a:p>
                  </a:txBody>
                  <a:tcPr/>
                </a:tc>
                <a:tc>
                  <a:txBody>
                    <a:bodyPr/>
                    <a:lstStyle/>
                    <a:p>
                      <a:pPr algn="ctr"/>
                      <a:r>
                        <a:rPr lang="en-US" altLang="zh-CN" sz="1400" dirty="0">
                          <a:solidFill>
                            <a:srgbClr val="FF0000"/>
                          </a:solidFill>
                        </a:rPr>
                        <a:t>1.2</a:t>
                      </a:r>
                      <a:endParaRPr lang="en-US" sz="1400" dirty="0">
                        <a:solidFill>
                          <a:srgbClr val="FF0000"/>
                        </a:solidFill>
                      </a:endParaRPr>
                    </a:p>
                  </a:txBody>
                  <a:tcPr/>
                </a:tc>
                <a:tc>
                  <a:txBody>
                    <a:bodyPr/>
                    <a:lstStyle/>
                    <a:p>
                      <a:pPr algn="ctr"/>
                      <a:r>
                        <a:rPr lang="en-US" altLang="zh-CN" sz="1400" dirty="0">
                          <a:solidFill>
                            <a:srgbClr val="FF0000"/>
                          </a:solidFill>
                        </a:rPr>
                        <a:t>1.7</a:t>
                      </a:r>
                      <a:endParaRPr lang="en-US" sz="1400" dirty="0">
                        <a:solidFill>
                          <a:srgbClr val="FF0000"/>
                        </a:solidFill>
                      </a:endParaRPr>
                    </a:p>
                  </a:txBody>
                  <a:tcPr/>
                </a:tc>
                <a:extLst>
                  <a:ext uri="{0D108BD9-81ED-4DB2-BD59-A6C34878D82A}">
                    <a16:rowId xmlns:a16="http://schemas.microsoft.com/office/drawing/2014/main" val="882068015"/>
                  </a:ext>
                </a:extLst>
              </a:tr>
            </a:tbl>
          </a:graphicData>
        </a:graphic>
      </p:graphicFrame>
      <p:sp>
        <p:nvSpPr>
          <p:cNvPr id="2" name="TextBox 1">
            <a:extLst>
              <a:ext uri="{FF2B5EF4-FFF2-40B4-BE49-F238E27FC236}">
                <a16:creationId xmlns:a16="http://schemas.microsoft.com/office/drawing/2014/main" id="{F2238FF3-2501-83BB-C9D8-7F85A3211FBB}"/>
              </a:ext>
            </a:extLst>
          </p:cNvPr>
          <p:cNvSpPr txBox="1"/>
          <p:nvPr/>
        </p:nvSpPr>
        <p:spPr>
          <a:xfrm>
            <a:off x="1089891" y="5310909"/>
            <a:ext cx="10396244" cy="923330"/>
          </a:xfrm>
          <a:prstGeom prst="rect">
            <a:avLst/>
          </a:prstGeom>
          <a:noFill/>
        </p:spPr>
        <p:txBody>
          <a:bodyPr wrap="none" rtlCol="0">
            <a:spAutoFit/>
          </a:bodyPr>
          <a:lstStyle/>
          <a:p>
            <a:r>
              <a:rPr lang="en-AU" dirty="0"/>
              <a:t>More experiments are coming soon</a:t>
            </a:r>
            <a:r>
              <a:rPr lang="zh-CN" altLang="en-US" dirty="0"/>
              <a:t> </a:t>
            </a:r>
            <a:r>
              <a:rPr lang="en-AU" dirty="0"/>
              <a:t>...</a:t>
            </a:r>
          </a:p>
          <a:p>
            <a:endParaRPr lang="en-AU" dirty="0"/>
          </a:p>
          <a:p>
            <a:r>
              <a:rPr lang="en-US" altLang="zh-CN" dirty="0"/>
              <a:t>We</a:t>
            </a:r>
            <a:r>
              <a:rPr lang="zh-CN" altLang="en-US" dirty="0"/>
              <a:t> </a:t>
            </a:r>
            <a:r>
              <a:rPr lang="en-US" altLang="zh-CN" dirty="0"/>
              <a:t>p</a:t>
            </a:r>
            <a:r>
              <a:rPr lang="en-AU" dirty="0" err="1"/>
              <a:t>lan</a:t>
            </a:r>
            <a:r>
              <a:rPr lang="en-AU" dirty="0"/>
              <a:t> to submit work 2 to </a:t>
            </a:r>
            <a:r>
              <a:rPr lang="en-AU" b="1" i="1" dirty="0"/>
              <a:t>International Conference on Automated Software Engineering</a:t>
            </a:r>
            <a:r>
              <a:rPr lang="zh-CN" altLang="en-US" b="1" i="1" dirty="0"/>
              <a:t> </a:t>
            </a:r>
            <a:r>
              <a:rPr lang="en-US" altLang="zh-CN" b="1" i="1" dirty="0"/>
              <a:t>(</a:t>
            </a:r>
            <a:r>
              <a:rPr lang="en-AU" b="1" i="1" dirty="0"/>
              <a:t>ASE</a:t>
            </a:r>
            <a:r>
              <a:rPr lang="en-US" altLang="zh-CN" b="1" i="1" dirty="0"/>
              <a:t>,</a:t>
            </a:r>
            <a:r>
              <a:rPr lang="zh-CN" altLang="en-US" b="1" i="1" dirty="0"/>
              <a:t> </a:t>
            </a:r>
            <a:r>
              <a:rPr lang="en-AU" altLang="zh-CN" b="1" i="1" dirty="0"/>
              <a:t>CORE-A*</a:t>
            </a:r>
            <a:r>
              <a:rPr lang="en-US" altLang="zh-CN" b="1" i="1" dirty="0"/>
              <a:t>)</a:t>
            </a:r>
            <a:r>
              <a:rPr lang="en-AU" dirty="0"/>
              <a:t>.</a:t>
            </a:r>
            <a:endParaRPr lang="en-US" dirty="0"/>
          </a:p>
        </p:txBody>
      </p:sp>
    </p:spTree>
    <p:extLst>
      <p:ext uri="{BB962C8B-B14F-4D97-AF65-F5344CB8AC3E}">
        <p14:creationId xmlns:p14="http://schemas.microsoft.com/office/powerpoint/2010/main" val="1126588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78801" y="2568776"/>
            <a:ext cx="3745853" cy="860224"/>
            <a:chOff x="830763" y="2876494"/>
            <a:chExt cx="2835669" cy="860224"/>
          </a:xfrm>
        </p:grpSpPr>
        <p:sp>
          <p:nvSpPr>
            <p:cNvPr id="4" name="矩形 3"/>
            <p:cNvSpPr/>
            <p:nvPr/>
          </p:nvSpPr>
          <p:spPr>
            <a:xfrm>
              <a:off x="830763" y="2876494"/>
              <a:ext cx="2835669" cy="6331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Future</a:t>
              </a:r>
              <a:r>
                <a:rPr kumimoji="0" lang="zh-CN" altLang="en-US" sz="3200" b="1" i="0" u="none" strike="noStrike" kern="1200" cap="none" spc="0" normalizeH="0" baseline="0" noProof="0" dirty="0">
                  <a:ln>
                    <a:noFill/>
                  </a:ln>
                  <a:solidFill>
                    <a:srgbClr val="365FAA"/>
                  </a:solidFill>
                  <a:effectLst/>
                  <a:uLnTx/>
                  <a:uFillTx/>
                  <a:latin typeface="微软雅黑"/>
                  <a:ea typeface="微软雅黑"/>
                  <a:cs typeface="+mn-cs"/>
                </a:rPr>
                <a:t> </a:t>
              </a: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work</a:t>
              </a:r>
              <a:endPar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endParaRPr>
            </a:p>
          </p:txBody>
        </p:sp>
        <p:cxnSp>
          <p:nvCxnSpPr>
            <p:cNvPr id="9" name="直接连接符 8"/>
            <p:cNvCxnSpPr>
              <a:cxnSpLocks/>
            </p:cNvCxnSpPr>
            <p:nvPr/>
          </p:nvCxnSpPr>
          <p:spPr>
            <a:xfrm>
              <a:off x="917290" y="3736718"/>
              <a:ext cx="2572868" cy="0"/>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0" y="3702702"/>
            <a:ext cx="12192000" cy="874250"/>
            <a:chOff x="-13448" y="3662361"/>
            <a:chExt cx="9157448" cy="874250"/>
          </a:xfrm>
        </p:grpSpPr>
        <p:sp>
          <p:nvSpPr>
            <p:cNvPr id="14"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07014"/>
                <a:gd name="connsiteX1" fmla="*/ 1600200 w 9130553"/>
                <a:gd name="connsiteY1" fmla="*/ 191 h 807014"/>
                <a:gd name="connsiteX2" fmla="*/ 4020671 w 9130553"/>
                <a:gd name="connsiteY2" fmla="*/ 376709 h 807014"/>
                <a:gd name="connsiteX3" fmla="*/ 6494929 w 9130553"/>
                <a:gd name="connsiteY3" fmla="*/ 807014 h 807014"/>
                <a:gd name="connsiteX4" fmla="*/ 9130553 w 9130553"/>
                <a:gd name="connsiteY4" fmla="*/ 551520 h 807014"/>
                <a:gd name="connsiteX0" fmla="*/ 0 w 9130553"/>
                <a:gd name="connsiteY0" fmla="*/ 336367 h 739779"/>
                <a:gd name="connsiteX1" fmla="*/ 1600200 w 9130553"/>
                <a:gd name="connsiteY1" fmla="*/ 191 h 739779"/>
                <a:gd name="connsiteX2" fmla="*/ 4020671 w 9130553"/>
                <a:gd name="connsiteY2" fmla="*/ 376709 h 739779"/>
                <a:gd name="connsiteX3" fmla="*/ 6252882 w 9130553"/>
                <a:gd name="connsiteY3" fmla="*/ 739779 h 739779"/>
                <a:gd name="connsiteX4" fmla="*/ 9130553 w 9130553"/>
                <a:gd name="connsiteY4" fmla="*/ 551520 h 739779"/>
                <a:gd name="connsiteX0" fmla="*/ 0 w 9130553"/>
                <a:gd name="connsiteY0" fmla="*/ 336367 h 744225"/>
                <a:gd name="connsiteX1" fmla="*/ 1600200 w 9130553"/>
                <a:gd name="connsiteY1" fmla="*/ 191 h 744225"/>
                <a:gd name="connsiteX2" fmla="*/ 4020671 w 9130553"/>
                <a:gd name="connsiteY2" fmla="*/ 376709 h 744225"/>
                <a:gd name="connsiteX3" fmla="*/ 6252882 w 9130553"/>
                <a:gd name="connsiteY3" fmla="*/ 739779 h 744225"/>
                <a:gd name="connsiteX4" fmla="*/ 9130553 w 9130553"/>
                <a:gd name="connsiteY4" fmla="*/ 551520 h 7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a:extLst>
              <a:ext uri="{FF2B5EF4-FFF2-40B4-BE49-F238E27FC236}">
                <a16:creationId xmlns:a16="http://schemas.microsoft.com/office/drawing/2014/main" id="{CE9AC94E-7064-9328-0ECA-6993B74E3898}"/>
              </a:ext>
            </a:extLst>
          </p:cNvPr>
          <p:cNvSpPr txBox="1"/>
          <p:nvPr/>
        </p:nvSpPr>
        <p:spPr>
          <a:xfrm>
            <a:off x="11514667" y="6544733"/>
            <a:ext cx="341760" cy="276999"/>
          </a:xfrm>
          <a:prstGeom prst="rect">
            <a:avLst/>
          </a:prstGeom>
          <a:noFill/>
        </p:spPr>
        <p:txBody>
          <a:bodyPr wrap="none" rtlCol="0">
            <a:spAutoFit/>
          </a:bodyPr>
          <a:lstStyle/>
          <a:p>
            <a:r>
              <a:rPr lang="en-US" altLang="zh-CN" sz="1200" dirty="0"/>
              <a:t>23</a:t>
            </a:r>
            <a:endParaRPr lang="en-US" sz="1200" dirty="0"/>
          </a:p>
        </p:txBody>
      </p:sp>
    </p:spTree>
    <p:extLst>
      <p:ext uri="{BB962C8B-B14F-4D97-AF65-F5344CB8AC3E}">
        <p14:creationId xmlns:p14="http://schemas.microsoft.com/office/powerpoint/2010/main" val="3486661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
            <a:extLst>
              <a:ext uri="{FF2B5EF4-FFF2-40B4-BE49-F238E27FC236}">
                <a16:creationId xmlns:a16="http://schemas.microsoft.com/office/drawing/2014/main" id="{B020B08D-334D-A841-EA36-BB6192515C8B}"/>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Future</a:t>
            </a:r>
            <a:r>
              <a:rPr lang="zh-CN" altLang="en-US" dirty="0"/>
              <a:t> </a:t>
            </a:r>
            <a:r>
              <a:rPr lang="en-US" altLang="zh-CN" dirty="0"/>
              <a:t>work</a:t>
            </a:r>
          </a:p>
          <a:p>
            <a:endParaRPr lang="en-US" altLang="zh-CN" dirty="0"/>
          </a:p>
        </p:txBody>
      </p:sp>
      <p:sp>
        <p:nvSpPr>
          <p:cNvPr id="3" name="TextBox 2">
            <a:extLst>
              <a:ext uri="{FF2B5EF4-FFF2-40B4-BE49-F238E27FC236}">
                <a16:creationId xmlns:a16="http://schemas.microsoft.com/office/drawing/2014/main" id="{9E8916A0-06D4-DF6B-E0A8-6DF4D2A5B2E2}"/>
              </a:ext>
            </a:extLst>
          </p:cNvPr>
          <p:cNvSpPr txBox="1"/>
          <p:nvPr/>
        </p:nvSpPr>
        <p:spPr>
          <a:xfrm>
            <a:off x="3047104" y="3247023"/>
            <a:ext cx="6094206" cy="369332"/>
          </a:xfrm>
          <a:prstGeom prst="rect">
            <a:avLst/>
          </a:prstGeom>
          <a:noFill/>
        </p:spPr>
        <p:txBody>
          <a:bodyPr wrap="square">
            <a:spAutoFit/>
          </a:bodyPr>
          <a:lstStyle/>
          <a:p>
            <a:r>
              <a:rPr lang="en-AU" b="0" i="0" dirty="0">
                <a:solidFill>
                  <a:srgbClr val="000000"/>
                </a:solidFill>
                <a:effectLst/>
                <a:latin typeface="Times"/>
              </a:rPr>
              <a:t> </a:t>
            </a:r>
            <a:endParaRPr lang="en-US" dirty="0"/>
          </a:p>
        </p:txBody>
      </p:sp>
      <p:graphicFrame>
        <p:nvGraphicFramePr>
          <p:cNvPr id="5" name="Diagram 4">
            <a:extLst>
              <a:ext uri="{FF2B5EF4-FFF2-40B4-BE49-F238E27FC236}">
                <a16:creationId xmlns:a16="http://schemas.microsoft.com/office/drawing/2014/main" id="{81E662E1-932D-EB4B-0B67-7383C7122367}"/>
              </a:ext>
            </a:extLst>
          </p:cNvPr>
          <p:cNvGraphicFramePr/>
          <p:nvPr>
            <p:extLst>
              <p:ext uri="{D42A27DB-BD31-4B8C-83A1-F6EECF244321}">
                <p14:modId xmlns:p14="http://schemas.microsoft.com/office/powerpoint/2010/main" val="1104004623"/>
              </p:ext>
            </p:extLst>
          </p:nvPr>
        </p:nvGraphicFramePr>
        <p:xfrm>
          <a:off x="1817363" y="2139676"/>
          <a:ext cx="907231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49F2D43-BD50-ACFA-D993-A69229D517C6}"/>
              </a:ext>
            </a:extLst>
          </p:cNvPr>
          <p:cNvSpPr txBox="1"/>
          <p:nvPr/>
        </p:nvSpPr>
        <p:spPr>
          <a:xfrm>
            <a:off x="733859" y="1395262"/>
            <a:ext cx="10249537" cy="923330"/>
          </a:xfrm>
          <a:prstGeom prst="rect">
            <a:avLst/>
          </a:prstGeom>
          <a:noFill/>
        </p:spPr>
        <p:txBody>
          <a:bodyPr wrap="none" rtlCol="0">
            <a:spAutoFit/>
          </a:bodyPr>
          <a:lstStyle/>
          <a:p>
            <a:r>
              <a:rPr lang="en-US" altLang="zh-CN" b="0" i="0" dirty="0">
                <a:solidFill>
                  <a:srgbClr val="374151"/>
                </a:solidFill>
                <a:effectLst/>
                <a:latin typeface="Söhne"/>
              </a:rPr>
              <a:t>After</a:t>
            </a:r>
            <a:r>
              <a:rPr lang="zh-CN" altLang="en-US" b="0" i="0" dirty="0">
                <a:solidFill>
                  <a:srgbClr val="374151"/>
                </a:solidFill>
                <a:effectLst/>
                <a:latin typeface="Söhne"/>
              </a:rPr>
              <a:t> </a:t>
            </a:r>
            <a:r>
              <a:rPr lang="en-AU" b="0" i="0" dirty="0">
                <a:solidFill>
                  <a:srgbClr val="374151"/>
                </a:solidFill>
                <a:effectLst/>
                <a:latin typeface="Söhne"/>
              </a:rPr>
              <a:t>completing work 2, we will further leverage large language models and explore applying the function </a:t>
            </a:r>
          </a:p>
          <a:p>
            <a:r>
              <a:rPr lang="en-AU" b="0" i="0" dirty="0">
                <a:solidFill>
                  <a:srgbClr val="374151"/>
                </a:solidFill>
                <a:effectLst/>
                <a:latin typeface="Söhne"/>
              </a:rPr>
              <a:t>summarization and approaches from our previous work to enable analysis and verification </a:t>
            </a:r>
          </a:p>
          <a:p>
            <a:r>
              <a:rPr lang="en-AU" b="0" i="0" dirty="0">
                <a:solidFill>
                  <a:srgbClr val="374151"/>
                </a:solidFill>
                <a:effectLst/>
                <a:latin typeface="Söhne"/>
              </a:rPr>
              <a:t>across multiple programming languages.</a:t>
            </a:r>
            <a:endParaRPr lang="en-US" dirty="0"/>
          </a:p>
        </p:txBody>
      </p:sp>
      <p:sp>
        <p:nvSpPr>
          <p:cNvPr id="7" name="TextBox 6">
            <a:extLst>
              <a:ext uri="{FF2B5EF4-FFF2-40B4-BE49-F238E27FC236}">
                <a16:creationId xmlns:a16="http://schemas.microsoft.com/office/drawing/2014/main" id="{9BDB5FE2-A3C3-F6CE-7529-79BCD1775313}"/>
              </a:ext>
            </a:extLst>
          </p:cNvPr>
          <p:cNvSpPr txBox="1"/>
          <p:nvPr/>
        </p:nvSpPr>
        <p:spPr>
          <a:xfrm>
            <a:off x="762265" y="4631742"/>
            <a:ext cx="1055097" cy="369332"/>
          </a:xfrm>
          <a:prstGeom prst="rect">
            <a:avLst/>
          </a:prstGeom>
          <a:noFill/>
        </p:spPr>
        <p:txBody>
          <a:bodyPr wrap="none" rtlCol="0">
            <a:spAutoFit/>
          </a:bodyPr>
          <a:lstStyle/>
          <a:p>
            <a:r>
              <a:rPr lang="en-US" altLang="zh-CN" dirty="0"/>
              <a:t>Timeline:</a:t>
            </a:r>
            <a:endParaRPr lang="en-US" dirty="0"/>
          </a:p>
        </p:txBody>
      </p:sp>
      <p:sp>
        <p:nvSpPr>
          <p:cNvPr id="8" name="TextBox 7">
            <a:extLst>
              <a:ext uri="{FF2B5EF4-FFF2-40B4-BE49-F238E27FC236}">
                <a16:creationId xmlns:a16="http://schemas.microsoft.com/office/drawing/2014/main" id="{3FBB76C3-99ED-6D04-BC69-4429B334B85B}"/>
              </a:ext>
            </a:extLst>
          </p:cNvPr>
          <p:cNvSpPr txBox="1"/>
          <p:nvPr/>
        </p:nvSpPr>
        <p:spPr>
          <a:xfrm>
            <a:off x="11514667" y="6544733"/>
            <a:ext cx="341760" cy="276999"/>
          </a:xfrm>
          <a:prstGeom prst="rect">
            <a:avLst/>
          </a:prstGeom>
          <a:noFill/>
        </p:spPr>
        <p:txBody>
          <a:bodyPr wrap="none" rtlCol="0">
            <a:spAutoFit/>
          </a:bodyPr>
          <a:lstStyle/>
          <a:p>
            <a:r>
              <a:rPr lang="en-US" altLang="zh-CN" sz="1200" dirty="0"/>
              <a:t>24</a:t>
            </a:r>
            <a:endParaRPr lang="en-US" sz="1200" dirty="0"/>
          </a:p>
        </p:txBody>
      </p:sp>
    </p:spTree>
    <p:extLst>
      <p:ext uri="{BB962C8B-B14F-4D97-AF65-F5344CB8AC3E}">
        <p14:creationId xmlns:p14="http://schemas.microsoft.com/office/powerpoint/2010/main" val="116998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A7B8F12-AABB-FA0C-C310-B9A156231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753" y="2569691"/>
            <a:ext cx="1377824" cy="13968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329F9D-9E5A-0ADD-9D03-2BE8C94AC5C8}"/>
              </a:ext>
            </a:extLst>
          </p:cNvPr>
          <p:cNvSpPr txBox="1"/>
          <p:nvPr/>
        </p:nvSpPr>
        <p:spPr>
          <a:xfrm>
            <a:off x="4180577" y="2590350"/>
            <a:ext cx="5229998" cy="1323439"/>
          </a:xfrm>
          <a:prstGeom prst="rect">
            <a:avLst/>
          </a:prstGeom>
          <a:noFill/>
        </p:spPr>
        <p:txBody>
          <a:bodyPr wrap="square">
            <a:spAutoFit/>
          </a:bodyPr>
          <a:lstStyle/>
          <a:p>
            <a:r>
              <a:rPr lang="en-AU" sz="8000" b="0" i="0" dirty="0">
                <a:solidFill>
                  <a:schemeClr val="accent2"/>
                </a:solidFill>
                <a:effectLst/>
                <a:latin typeface="Calibri" panose="020F0502020204030204" pitchFamily="34" charset="0"/>
                <a:cs typeface="Calibri" panose="020F0502020204030204" pitchFamily="34" charset="0"/>
              </a:rPr>
              <a:t> </a:t>
            </a:r>
            <a:r>
              <a:rPr lang="en-US" altLang="zh-CN" sz="8000" b="0" i="0" dirty="0">
                <a:solidFill>
                  <a:schemeClr val="accent2"/>
                </a:solidFill>
                <a:effectLst/>
                <a:latin typeface="Calibri" panose="020F0502020204030204" pitchFamily="34" charset="0"/>
                <a:cs typeface="Calibri" panose="020F0502020204030204" pitchFamily="34" charset="0"/>
              </a:rPr>
              <a:t>Thank</a:t>
            </a:r>
            <a:r>
              <a:rPr lang="zh-CN" altLang="en-US" sz="8000" b="0" i="0" dirty="0">
                <a:solidFill>
                  <a:schemeClr val="accent2"/>
                </a:solidFill>
                <a:effectLst/>
                <a:latin typeface="Calibri" panose="020F0502020204030204" pitchFamily="34" charset="0"/>
                <a:cs typeface="Calibri" panose="020F0502020204030204" pitchFamily="34" charset="0"/>
              </a:rPr>
              <a:t> </a:t>
            </a:r>
            <a:r>
              <a:rPr lang="en-US" altLang="zh-CN" sz="8000" b="0" i="0" dirty="0">
                <a:solidFill>
                  <a:schemeClr val="accent2"/>
                </a:solidFill>
                <a:effectLst/>
                <a:latin typeface="Calibri" panose="020F0502020204030204" pitchFamily="34" charset="0"/>
                <a:cs typeface="Calibri" panose="020F0502020204030204" pitchFamily="34" charset="0"/>
              </a:rPr>
              <a:t>you</a:t>
            </a:r>
            <a:endParaRPr lang="en-US" sz="8000" dirty="0">
              <a:solidFill>
                <a:schemeClr val="accent2"/>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15BB8FC-48D7-827F-68F0-3F8E88979CC3}"/>
              </a:ext>
            </a:extLst>
          </p:cNvPr>
          <p:cNvSpPr txBox="1"/>
          <p:nvPr/>
        </p:nvSpPr>
        <p:spPr>
          <a:xfrm>
            <a:off x="7176187" y="5703327"/>
            <a:ext cx="4204386" cy="769441"/>
          </a:xfrm>
          <a:prstGeom prst="rect">
            <a:avLst/>
          </a:prstGeom>
          <a:noFill/>
        </p:spPr>
        <p:txBody>
          <a:bodyPr wrap="square">
            <a:spAutoFit/>
          </a:bodyPr>
          <a:lstStyle/>
          <a:p>
            <a:r>
              <a:rPr lang="en-AU" sz="4400" b="0" i="0" dirty="0">
                <a:solidFill>
                  <a:srgbClr val="000000"/>
                </a:solidFill>
                <a:effectLst/>
                <a:latin typeface="Calibri" panose="020F0502020204030204" pitchFamily="34" charset="0"/>
                <a:cs typeface="Calibri" panose="020F0502020204030204" pitchFamily="34" charset="0"/>
              </a:rPr>
              <a:t> </a:t>
            </a:r>
            <a:r>
              <a:rPr lang="en-US" altLang="zh-CN" sz="4400" dirty="0">
                <a:solidFill>
                  <a:srgbClr val="000000"/>
                </a:solidFill>
                <a:latin typeface="Calibri" panose="020F0502020204030204" pitchFamily="34" charset="0"/>
                <a:cs typeface="Calibri" panose="020F0502020204030204" pitchFamily="34" charset="0"/>
              </a:rPr>
              <a:t>And</a:t>
            </a:r>
            <a:r>
              <a:rPr lang="zh-CN" altLang="en-US" sz="4400" dirty="0">
                <a:solidFill>
                  <a:srgbClr val="000000"/>
                </a:solidFill>
                <a:latin typeface="Calibri" panose="020F0502020204030204" pitchFamily="34" charset="0"/>
                <a:cs typeface="Calibri" panose="020F0502020204030204" pitchFamily="34" charset="0"/>
              </a:rPr>
              <a:t> </a:t>
            </a:r>
            <a:r>
              <a:rPr lang="en-US" altLang="zh-CN" sz="4400" dirty="0">
                <a:solidFill>
                  <a:srgbClr val="000000"/>
                </a:solidFill>
                <a:latin typeface="Calibri" panose="020F0502020204030204" pitchFamily="34" charset="0"/>
                <a:cs typeface="Calibri" panose="020F0502020204030204" pitchFamily="34" charset="0"/>
              </a:rPr>
              <a:t>Questions</a:t>
            </a:r>
            <a:r>
              <a:rPr lang="zh-CN" altLang="en-US" sz="4400" dirty="0">
                <a:solidFill>
                  <a:srgbClr val="000000"/>
                </a:solidFill>
                <a:latin typeface="Calibri" panose="020F0502020204030204" pitchFamily="34" charset="0"/>
                <a:cs typeface="Calibri" panose="020F0502020204030204" pitchFamily="34" charset="0"/>
              </a:rPr>
              <a:t> </a:t>
            </a:r>
            <a:r>
              <a:rPr lang="en-US" altLang="zh-CN" sz="4400" dirty="0">
                <a:solidFill>
                  <a:srgbClr val="000000"/>
                </a:solidFill>
                <a:latin typeface="Calibri" panose="020F0502020204030204" pitchFamily="34" charset="0"/>
                <a:cs typeface="Calibri" panose="020F0502020204030204" pitchFamily="34" charset="0"/>
              </a:rPr>
              <a:t>?</a:t>
            </a:r>
            <a:endParaRPr lang="en-US" sz="4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8AB09CC-895C-F79A-3941-0CE5241CE394}"/>
              </a:ext>
            </a:extLst>
          </p:cNvPr>
          <p:cNvSpPr txBox="1"/>
          <p:nvPr/>
        </p:nvSpPr>
        <p:spPr>
          <a:xfrm>
            <a:off x="11514667" y="6544733"/>
            <a:ext cx="341760" cy="276999"/>
          </a:xfrm>
          <a:prstGeom prst="rect">
            <a:avLst/>
          </a:prstGeom>
          <a:noFill/>
        </p:spPr>
        <p:txBody>
          <a:bodyPr wrap="none" rtlCol="0">
            <a:spAutoFit/>
          </a:bodyPr>
          <a:lstStyle/>
          <a:p>
            <a:r>
              <a:rPr lang="en-US" altLang="zh-CN" sz="1200" dirty="0"/>
              <a:t>25</a:t>
            </a:r>
            <a:endParaRPr lang="en-US" sz="1200" dirty="0"/>
          </a:p>
        </p:txBody>
      </p:sp>
      <p:sp>
        <p:nvSpPr>
          <p:cNvPr id="6" name="TextBox 5">
            <a:extLst>
              <a:ext uri="{FF2B5EF4-FFF2-40B4-BE49-F238E27FC236}">
                <a16:creationId xmlns:a16="http://schemas.microsoft.com/office/drawing/2014/main" id="{6F8D0357-B95E-1C34-4B60-A0B1F7F5BE6B}"/>
              </a:ext>
            </a:extLst>
          </p:cNvPr>
          <p:cNvSpPr txBox="1"/>
          <p:nvPr/>
        </p:nvSpPr>
        <p:spPr>
          <a:xfrm>
            <a:off x="728133" y="8551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6426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205609" y="503790"/>
            <a:ext cx="6557333" cy="416571"/>
          </a:xfrm>
        </p:spPr>
        <p:txBody>
          <a:bodyPr>
            <a:normAutofit lnSpcReduction="10000"/>
          </a:bodyPr>
          <a:lstStyle/>
          <a:p>
            <a:r>
              <a:rPr lang="en-US" altLang="zh-CN" dirty="0"/>
              <a:t>Contents</a:t>
            </a:r>
            <a:endParaRPr lang="zh-CN" altLang="en-US" dirty="0"/>
          </a:p>
        </p:txBody>
      </p:sp>
      <p:cxnSp>
        <p:nvCxnSpPr>
          <p:cNvPr id="7" name="直接连接符 6"/>
          <p:cNvCxnSpPr>
            <a:cxnSpLocks/>
          </p:cNvCxnSpPr>
          <p:nvPr/>
        </p:nvCxnSpPr>
        <p:spPr>
          <a:xfrm>
            <a:off x="7733800" y="2640858"/>
            <a:ext cx="3046925"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678010" y="1901377"/>
            <a:ext cx="3407516" cy="572914"/>
          </a:xfrm>
          <a:prstGeom prst="rect">
            <a:avLst/>
          </a:prstGeom>
          <a:noFill/>
        </p:spPr>
        <p:txBody>
          <a:bodyPr wrap="square" rtlCol="0">
            <a:spAutoFit/>
          </a:bodyPr>
          <a:lstStyle/>
          <a:p>
            <a:pPr>
              <a:lnSpc>
                <a:spcPct val="120000"/>
              </a:lnSpc>
            </a:pPr>
            <a:r>
              <a:rPr lang="en-AU" altLang="zh-CN" sz="2800" b="1" dirty="0">
                <a:solidFill>
                  <a:schemeClr val="accent1"/>
                </a:solidFill>
                <a:latin typeface="+mj-ea"/>
                <a:ea typeface="+mj-ea"/>
              </a:rPr>
              <a:t>﻿Literature </a:t>
            </a:r>
            <a:r>
              <a:rPr lang="en-US" altLang="zh-CN" sz="2800" b="1" dirty="0">
                <a:solidFill>
                  <a:schemeClr val="accent1"/>
                </a:solidFill>
                <a:latin typeface="+mj-ea"/>
                <a:ea typeface="+mj-ea"/>
              </a:rPr>
              <a:t>R</a:t>
            </a:r>
            <a:r>
              <a:rPr lang="en-AU" altLang="zh-CN" sz="2800" b="1" dirty="0" err="1">
                <a:solidFill>
                  <a:schemeClr val="accent1"/>
                </a:solidFill>
                <a:latin typeface="+mj-ea"/>
                <a:ea typeface="+mj-ea"/>
              </a:rPr>
              <a:t>eview</a:t>
            </a:r>
            <a:endParaRPr lang="en-AU" altLang="zh-CN" sz="2800" b="1" dirty="0">
              <a:solidFill>
                <a:schemeClr val="accent1"/>
              </a:solidFill>
              <a:latin typeface="+mj-ea"/>
              <a:ea typeface="+mj-ea"/>
            </a:endParaRPr>
          </a:p>
        </p:txBody>
      </p:sp>
      <p:sp>
        <p:nvSpPr>
          <p:cNvPr id="11" name="文本框 10"/>
          <p:cNvSpPr txBox="1"/>
          <p:nvPr/>
        </p:nvSpPr>
        <p:spPr>
          <a:xfrm>
            <a:off x="7103978" y="1880837"/>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1</a:t>
            </a:r>
            <a:endParaRPr lang="zh-CN" altLang="en-US" sz="3200" dirty="0">
              <a:solidFill>
                <a:schemeClr val="accent1"/>
              </a:solidFill>
              <a:latin typeface="+mj-ea"/>
              <a:ea typeface="+mj-ea"/>
            </a:endParaRPr>
          </a:p>
        </p:txBody>
      </p:sp>
      <p:cxnSp>
        <p:nvCxnSpPr>
          <p:cNvPr id="5" name="直接连接符 6">
            <a:extLst>
              <a:ext uri="{FF2B5EF4-FFF2-40B4-BE49-F238E27FC236}">
                <a16:creationId xmlns:a16="http://schemas.microsoft.com/office/drawing/2014/main" id="{23091956-ED41-ECE5-73F2-13B6825061AB}"/>
              </a:ext>
            </a:extLst>
          </p:cNvPr>
          <p:cNvCxnSpPr>
            <a:cxnSpLocks/>
          </p:cNvCxnSpPr>
          <p:nvPr/>
        </p:nvCxnSpPr>
        <p:spPr>
          <a:xfrm>
            <a:off x="7733800" y="3856244"/>
            <a:ext cx="3046925"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a:extLst>
              <a:ext uri="{FF2B5EF4-FFF2-40B4-BE49-F238E27FC236}">
                <a16:creationId xmlns:a16="http://schemas.microsoft.com/office/drawing/2014/main" id="{862C4DDE-0CD4-E777-7DA3-456997837354}"/>
              </a:ext>
            </a:extLst>
          </p:cNvPr>
          <p:cNvSpPr txBox="1"/>
          <p:nvPr/>
        </p:nvSpPr>
        <p:spPr>
          <a:xfrm>
            <a:off x="7678010" y="3116763"/>
            <a:ext cx="3407516" cy="572914"/>
          </a:xfrm>
          <a:prstGeom prst="rect">
            <a:avLst/>
          </a:prstGeom>
          <a:noFill/>
        </p:spPr>
        <p:txBody>
          <a:bodyPr wrap="square" rtlCol="0">
            <a:spAutoFit/>
          </a:bodyPr>
          <a:lstStyle/>
          <a:p>
            <a:pPr>
              <a:lnSpc>
                <a:spcPct val="120000"/>
              </a:lnSpc>
            </a:pPr>
            <a:r>
              <a:rPr lang="en-AU" altLang="zh-CN" sz="2800" b="1" dirty="0">
                <a:solidFill>
                  <a:schemeClr val="accent1"/>
                </a:solidFill>
                <a:latin typeface="+mj-ea"/>
                <a:ea typeface="+mj-ea"/>
              </a:rPr>
              <a:t>﻿</a:t>
            </a:r>
            <a:r>
              <a:rPr lang="en-US" altLang="zh-CN" sz="2800" b="1" dirty="0">
                <a:solidFill>
                  <a:schemeClr val="accent1"/>
                </a:solidFill>
                <a:latin typeface="+mj-ea"/>
                <a:ea typeface="+mj-ea"/>
              </a:rPr>
              <a:t>Our</a:t>
            </a:r>
            <a:r>
              <a:rPr lang="zh-CN" altLang="en-US" sz="2800" b="1" dirty="0">
                <a:solidFill>
                  <a:schemeClr val="accent1"/>
                </a:solidFill>
                <a:latin typeface="+mj-ea"/>
                <a:ea typeface="+mj-ea"/>
              </a:rPr>
              <a:t> </a:t>
            </a:r>
            <a:r>
              <a:rPr lang="en-US" altLang="zh-CN" sz="2800" b="1" dirty="0">
                <a:solidFill>
                  <a:schemeClr val="accent1"/>
                </a:solidFill>
                <a:latin typeface="+mj-ea"/>
                <a:ea typeface="+mj-ea"/>
              </a:rPr>
              <a:t>Work</a:t>
            </a:r>
            <a:endParaRPr lang="en-AU" altLang="zh-CN" sz="2800" b="1" dirty="0">
              <a:solidFill>
                <a:schemeClr val="accent1"/>
              </a:solidFill>
              <a:latin typeface="+mj-ea"/>
              <a:ea typeface="+mj-ea"/>
            </a:endParaRPr>
          </a:p>
        </p:txBody>
      </p:sp>
      <p:sp>
        <p:nvSpPr>
          <p:cNvPr id="10" name="文本框 10">
            <a:extLst>
              <a:ext uri="{FF2B5EF4-FFF2-40B4-BE49-F238E27FC236}">
                <a16:creationId xmlns:a16="http://schemas.microsoft.com/office/drawing/2014/main" id="{55D86056-4B7B-BE4B-D0CC-F507DE1F96FF}"/>
              </a:ext>
            </a:extLst>
          </p:cNvPr>
          <p:cNvSpPr txBox="1"/>
          <p:nvPr/>
        </p:nvSpPr>
        <p:spPr>
          <a:xfrm>
            <a:off x="7103978" y="3096223"/>
            <a:ext cx="613080" cy="633187"/>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2</a:t>
            </a:r>
            <a:endParaRPr lang="zh-CN" altLang="en-US" sz="3200" dirty="0">
              <a:solidFill>
                <a:schemeClr val="accent1"/>
              </a:solidFill>
              <a:latin typeface="+mj-ea"/>
              <a:ea typeface="+mj-ea"/>
            </a:endParaRPr>
          </a:p>
        </p:txBody>
      </p:sp>
      <p:cxnSp>
        <p:nvCxnSpPr>
          <p:cNvPr id="12" name="直接连接符 6">
            <a:extLst>
              <a:ext uri="{FF2B5EF4-FFF2-40B4-BE49-F238E27FC236}">
                <a16:creationId xmlns:a16="http://schemas.microsoft.com/office/drawing/2014/main" id="{576B71EB-B076-E989-0DC2-C23ABF41A043}"/>
              </a:ext>
            </a:extLst>
          </p:cNvPr>
          <p:cNvCxnSpPr>
            <a:cxnSpLocks/>
          </p:cNvCxnSpPr>
          <p:nvPr/>
        </p:nvCxnSpPr>
        <p:spPr>
          <a:xfrm>
            <a:off x="7733800" y="5199306"/>
            <a:ext cx="3046925"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a:extLst>
              <a:ext uri="{FF2B5EF4-FFF2-40B4-BE49-F238E27FC236}">
                <a16:creationId xmlns:a16="http://schemas.microsoft.com/office/drawing/2014/main" id="{27F38423-658D-729C-2C12-6F9AEA19631B}"/>
              </a:ext>
            </a:extLst>
          </p:cNvPr>
          <p:cNvSpPr txBox="1"/>
          <p:nvPr/>
        </p:nvSpPr>
        <p:spPr>
          <a:xfrm>
            <a:off x="7678010" y="4459825"/>
            <a:ext cx="3407516" cy="572914"/>
          </a:xfrm>
          <a:prstGeom prst="rect">
            <a:avLst/>
          </a:prstGeom>
          <a:noFill/>
        </p:spPr>
        <p:txBody>
          <a:bodyPr wrap="square" rtlCol="0">
            <a:spAutoFit/>
          </a:bodyPr>
          <a:lstStyle/>
          <a:p>
            <a:pPr>
              <a:lnSpc>
                <a:spcPct val="120000"/>
              </a:lnSpc>
            </a:pPr>
            <a:r>
              <a:rPr lang="en-AU" altLang="zh-CN" sz="2800" b="1" dirty="0">
                <a:solidFill>
                  <a:schemeClr val="accent1"/>
                </a:solidFill>
                <a:latin typeface="+mj-ea"/>
                <a:ea typeface="+mj-ea"/>
              </a:rPr>
              <a:t>﻿</a:t>
            </a:r>
            <a:r>
              <a:rPr lang="en-US" altLang="zh-CN" sz="2800" b="1" dirty="0">
                <a:solidFill>
                  <a:schemeClr val="accent1"/>
                </a:solidFill>
                <a:latin typeface="+mj-ea"/>
                <a:ea typeface="+mj-ea"/>
              </a:rPr>
              <a:t>Future</a:t>
            </a:r>
            <a:r>
              <a:rPr lang="zh-CN" altLang="en-US" sz="2800" b="1" dirty="0">
                <a:solidFill>
                  <a:schemeClr val="accent1"/>
                </a:solidFill>
                <a:latin typeface="+mj-ea"/>
                <a:ea typeface="+mj-ea"/>
              </a:rPr>
              <a:t> </a:t>
            </a:r>
            <a:r>
              <a:rPr lang="en-US" altLang="zh-CN" sz="2800" b="1" dirty="0">
                <a:solidFill>
                  <a:schemeClr val="accent1"/>
                </a:solidFill>
                <a:latin typeface="+mj-ea"/>
                <a:ea typeface="+mj-ea"/>
              </a:rPr>
              <a:t>Work</a:t>
            </a:r>
            <a:endParaRPr lang="en-AU" altLang="zh-CN" sz="2800" b="1" dirty="0">
              <a:solidFill>
                <a:schemeClr val="accent1"/>
              </a:solidFill>
              <a:latin typeface="+mj-ea"/>
              <a:ea typeface="+mj-ea"/>
            </a:endParaRPr>
          </a:p>
        </p:txBody>
      </p:sp>
      <p:sp>
        <p:nvSpPr>
          <p:cNvPr id="14" name="文本框 10">
            <a:extLst>
              <a:ext uri="{FF2B5EF4-FFF2-40B4-BE49-F238E27FC236}">
                <a16:creationId xmlns:a16="http://schemas.microsoft.com/office/drawing/2014/main" id="{FE2A2541-781C-83B6-B000-39A438438569}"/>
              </a:ext>
            </a:extLst>
          </p:cNvPr>
          <p:cNvSpPr txBox="1"/>
          <p:nvPr/>
        </p:nvSpPr>
        <p:spPr>
          <a:xfrm>
            <a:off x="7103978" y="4439285"/>
            <a:ext cx="613080" cy="633187"/>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3</a:t>
            </a:r>
            <a:endParaRPr lang="zh-CN" altLang="en-US" sz="3200" dirty="0">
              <a:solidFill>
                <a:schemeClr val="accent1"/>
              </a:solidFill>
              <a:latin typeface="+mj-ea"/>
              <a:ea typeface="+mj-ea"/>
            </a:endParaRPr>
          </a:p>
        </p:txBody>
      </p:sp>
      <p:grpSp>
        <p:nvGrpSpPr>
          <p:cNvPr id="19" name="组合 7">
            <a:extLst>
              <a:ext uri="{FF2B5EF4-FFF2-40B4-BE49-F238E27FC236}">
                <a16:creationId xmlns:a16="http://schemas.microsoft.com/office/drawing/2014/main" id="{58C6C201-B6C4-AD3E-DA5F-CFCB5A5028C7}"/>
              </a:ext>
            </a:extLst>
          </p:cNvPr>
          <p:cNvGrpSpPr>
            <a:grpSpLocks noChangeAspect="1"/>
          </p:cNvGrpSpPr>
          <p:nvPr/>
        </p:nvGrpSpPr>
        <p:grpSpPr>
          <a:xfrm>
            <a:off x="1486242" y="1861068"/>
            <a:ext cx="5276700" cy="3517800"/>
            <a:chOff x="1399500" y="1753200"/>
            <a:chExt cx="6345000" cy="4230000"/>
          </a:xfrm>
        </p:grpSpPr>
        <p:pic>
          <p:nvPicPr>
            <p:cNvPr id="20" name="图片 9">
              <a:extLst>
                <a:ext uri="{FF2B5EF4-FFF2-40B4-BE49-F238E27FC236}">
                  <a16:creationId xmlns:a16="http://schemas.microsoft.com/office/drawing/2014/main" id="{B306AE9E-CE58-91FA-C757-28A6FB3639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500" y="1753200"/>
              <a:ext cx="6345000" cy="4230000"/>
            </a:xfrm>
            <a:prstGeom prst="rect">
              <a:avLst/>
            </a:prstGeom>
          </p:spPr>
        </p:pic>
        <p:sp>
          <p:nvSpPr>
            <p:cNvPr id="21" name="矩形 10">
              <a:extLst>
                <a:ext uri="{FF2B5EF4-FFF2-40B4-BE49-F238E27FC236}">
                  <a16:creationId xmlns:a16="http://schemas.microsoft.com/office/drawing/2014/main" id="{5367EC97-FA94-D793-330B-BCF941B5FF79}"/>
                </a:ext>
              </a:extLst>
            </p:cNvPr>
            <p:cNvSpPr/>
            <p:nvPr/>
          </p:nvSpPr>
          <p:spPr>
            <a:xfrm>
              <a:off x="1399500" y="1753200"/>
              <a:ext cx="6345000" cy="4230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22" name="图片 11">
              <a:extLst>
                <a:ext uri="{FF2B5EF4-FFF2-40B4-BE49-F238E27FC236}">
                  <a16:creationId xmlns:a16="http://schemas.microsoft.com/office/drawing/2014/main" id="{75D0B88E-49FE-0324-F941-5DAEE82EF8CF}"/>
                </a:ext>
              </a:extLst>
            </p:cNvPr>
            <p:cNvPicPr>
              <a:picLocks noChangeAspect="1"/>
            </p:cNvPicPr>
            <p:nvPr/>
          </p:nvPicPr>
          <p:blipFill>
            <a:blip r:embed="rId4" cstate="print">
              <a:extLst>
                <a:ext uri="{BEBA8EAE-BF5A-486C-A8C5-ECC9F3942E4B}">
                  <a14:imgProps xmlns:a14="http://schemas.microsoft.com/office/drawing/2010/main">
                    <a14:imgLayer>
                      <a14:imgEffect>
                        <a14:backgroundRemoval t="57030" b="74533" l="61246" r="94492">
                          <a14:foregroundMark x1="78098" y1="64700" x2="78098" y2="68928"/>
                          <a14:foregroundMark x1="85508" y1="66077" x2="85967" y2="69125"/>
                        </a14:backgroundRemoval>
                      </a14:imgEffect>
                    </a14:imgLayer>
                  </a14:imgProps>
                </a:ext>
                <a:ext uri="{28A0092B-C50C-407E-A947-70E740481C1C}">
                  <a14:useLocalDpi xmlns:a14="http://schemas.microsoft.com/office/drawing/2010/main" val="0"/>
                </a:ext>
              </a:extLst>
            </a:blip>
            <a:stretch>
              <a:fillRect/>
            </a:stretch>
          </p:blipFill>
          <p:spPr>
            <a:xfrm>
              <a:off x="1399500" y="1753200"/>
              <a:ext cx="6345000" cy="4230000"/>
            </a:xfrm>
            <a:prstGeom prst="rect">
              <a:avLst/>
            </a:prstGeom>
          </p:spPr>
        </p:pic>
      </p:grpSp>
      <p:sp>
        <p:nvSpPr>
          <p:cNvPr id="3" name="TextBox 2">
            <a:extLst>
              <a:ext uri="{FF2B5EF4-FFF2-40B4-BE49-F238E27FC236}">
                <a16:creationId xmlns:a16="http://schemas.microsoft.com/office/drawing/2014/main" id="{5E9399AF-6922-8974-F9C8-AEE01C2A58A1}"/>
              </a:ext>
            </a:extLst>
          </p:cNvPr>
          <p:cNvSpPr txBox="1"/>
          <p:nvPr/>
        </p:nvSpPr>
        <p:spPr>
          <a:xfrm>
            <a:off x="11514667" y="6544733"/>
            <a:ext cx="263214" cy="276999"/>
          </a:xfrm>
          <a:prstGeom prst="rect">
            <a:avLst/>
          </a:prstGeom>
          <a:noFill/>
        </p:spPr>
        <p:txBody>
          <a:bodyPr wrap="none" rtlCol="0">
            <a:spAutoFit/>
          </a:bodyPr>
          <a:lstStyle/>
          <a:p>
            <a:r>
              <a:rPr lang="en-US" altLang="zh-CN" sz="1200" dirty="0"/>
              <a:t>3</a:t>
            </a:r>
            <a:endParaRPr lang="en-US" sz="1200" dirty="0"/>
          </a:p>
        </p:txBody>
      </p:sp>
    </p:spTree>
    <p:extLst>
      <p:ext uri="{BB962C8B-B14F-4D97-AF65-F5344CB8AC3E}">
        <p14:creationId xmlns:p14="http://schemas.microsoft.com/office/powerpoint/2010/main" val="14628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78801" y="2568776"/>
            <a:ext cx="3745853" cy="860224"/>
            <a:chOff x="830763" y="2876494"/>
            <a:chExt cx="2835669" cy="860224"/>
          </a:xfrm>
        </p:grpSpPr>
        <p:sp>
          <p:nvSpPr>
            <p:cNvPr id="4" name="矩形 3"/>
            <p:cNvSpPr/>
            <p:nvPr/>
          </p:nvSpPr>
          <p:spPr>
            <a:xfrm>
              <a:off x="830763" y="2876494"/>
              <a:ext cx="2835669" cy="6331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rPr>
                <a:t>Literature </a:t>
              </a: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R</a:t>
              </a:r>
              <a:r>
                <a:rPr kumimoji="0" lang="en-AU" altLang="zh-CN" sz="3200" b="1" i="0" u="none" strike="noStrike" kern="1200" cap="none" spc="0" normalizeH="0" baseline="0" noProof="0" dirty="0" err="1">
                  <a:ln>
                    <a:noFill/>
                  </a:ln>
                  <a:solidFill>
                    <a:srgbClr val="365FAA"/>
                  </a:solidFill>
                  <a:effectLst/>
                  <a:uLnTx/>
                  <a:uFillTx/>
                  <a:latin typeface="微软雅黑"/>
                  <a:ea typeface="微软雅黑"/>
                  <a:cs typeface="+mn-cs"/>
                </a:rPr>
                <a:t>eview</a:t>
              </a:r>
              <a:endPar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endParaRPr>
            </a:p>
          </p:txBody>
        </p:sp>
        <p:cxnSp>
          <p:nvCxnSpPr>
            <p:cNvPr id="9" name="直接连接符 8"/>
            <p:cNvCxnSpPr>
              <a:cxnSpLocks/>
            </p:cNvCxnSpPr>
            <p:nvPr/>
          </p:nvCxnSpPr>
          <p:spPr>
            <a:xfrm>
              <a:off x="917290" y="3736718"/>
              <a:ext cx="2572868" cy="0"/>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0" y="3702702"/>
            <a:ext cx="12192000" cy="874250"/>
            <a:chOff x="-13448" y="3662361"/>
            <a:chExt cx="9157448" cy="874250"/>
          </a:xfrm>
        </p:grpSpPr>
        <p:sp>
          <p:nvSpPr>
            <p:cNvPr id="14"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07014"/>
                <a:gd name="connsiteX1" fmla="*/ 1600200 w 9130553"/>
                <a:gd name="connsiteY1" fmla="*/ 191 h 807014"/>
                <a:gd name="connsiteX2" fmla="*/ 4020671 w 9130553"/>
                <a:gd name="connsiteY2" fmla="*/ 376709 h 807014"/>
                <a:gd name="connsiteX3" fmla="*/ 6494929 w 9130553"/>
                <a:gd name="connsiteY3" fmla="*/ 807014 h 807014"/>
                <a:gd name="connsiteX4" fmla="*/ 9130553 w 9130553"/>
                <a:gd name="connsiteY4" fmla="*/ 551520 h 807014"/>
                <a:gd name="connsiteX0" fmla="*/ 0 w 9130553"/>
                <a:gd name="connsiteY0" fmla="*/ 336367 h 739779"/>
                <a:gd name="connsiteX1" fmla="*/ 1600200 w 9130553"/>
                <a:gd name="connsiteY1" fmla="*/ 191 h 739779"/>
                <a:gd name="connsiteX2" fmla="*/ 4020671 w 9130553"/>
                <a:gd name="connsiteY2" fmla="*/ 376709 h 739779"/>
                <a:gd name="connsiteX3" fmla="*/ 6252882 w 9130553"/>
                <a:gd name="connsiteY3" fmla="*/ 739779 h 739779"/>
                <a:gd name="connsiteX4" fmla="*/ 9130553 w 9130553"/>
                <a:gd name="connsiteY4" fmla="*/ 551520 h 739779"/>
                <a:gd name="connsiteX0" fmla="*/ 0 w 9130553"/>
                <a:gd name="connsiteY0" fmla="*/ 336367 h 744225"/>
                <a:gd name="connsiteX1" fmla="*/ 1600200 w 9130553"/>
                <a:gd name="connsiteY1" fmla="*/ 191 h 744225"/>
                <a:gd name="connsiteX2" fmla="*/ 4020671 w 9130553"/>
                <a:gd name="connsiteY2" fmla="*/ 376709 h 744225"/>
                <a:gd name="connsiteX3" fmla="*/ 6252882 w 9130553"/>
                <a:gd name="connsiteY3" fmla="*/ 739779 h 744225"/>
                <a:gd name="connsiteX4" fmla="*/ 9130553 w 9130553"/>
                <a:gd name="connsiteY4" fmla="*/ 551520 h 7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a:extLst>
              <a:ext uri="{FF2B5EF4-FFF2-40B4-BE49-F238E27FC236}">
                <a16:creationId xmlns:a16="http://schemas.microsoft.com/office/drawing/2014/main" id="{168B0897-E0BE-96E8-E0F1-1BF02EDC92EB}"/>
              </a:ext>
            </a:extLst>
          </p:cNvPr>
          <p:cNvSpPr txBox="1"/>
          <p:nvPr/>
        </p:nvSpPr>
        <p:spPr>
          <a:xfrm>
            <a:off x="11514667" y="6544733"/>
            <a:ext cx="263214" cy="276999"/>
          </a:xfrm>
          <a:prstGeom prst="rect">
            <a:avLst/>
          </a:prstGeom>
          <a:noFill/>
        </p:spPr>
        <p:txBody>
          <a:bodyPr wrap="none" rtlCol="0">
            <a:spAutoFit/>
          </a:bodyPr>
          <a:lstStyle/>
          <a:p>
            <a:r>
              <a:rPr lang="en-US" altLang="zh-CN" sz="1200" dirty="0"/>
              <a:t>4</a:t>
            </a:r>
            <a:endParaRPr lang="en-US" sz="1200" dirty="0"/>
          </a:p>
        </p:txBody>
      </p:sp>
    </p:spTree>
    <p:extLst>
      <p:ext uri="{BB962C8B-B14F-4D97-AF65-F5344CB8AC3E}">
        <p14:creationId xmlns:p14="http://schemas.microsoft.com/office/powerpoint/2010/main" val="5207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sp>
        <p:nvSpPr>
          <p:cNvPr id="10" name="TextBox 9">
            <a:extLst>
              <a:ext uri="{FF2B5EF4-FFF2-40B4-BE49-F238E27FC236}">
                <a16:creationId xmlns:a16="http://schemas.microsoft.com/office/drawing/2014/main" id="{1ED6238F-A262-A8D0-9F46-E2C24962EC10}"/>
              </a:ext>
            </a:extLst>
          </p:cNvPr>
          <p:cNvSpPr txBox="1"/>
          <p:nvPr/>
        </p:nvSpPr>
        <p:spPr>
          <a:xfrm>
            <a:off x="748442" y="1768160"/>
            <a:ext cx="6238631" cy="3139321"/>
          </a:xfrm>
          <a:prstGeom prst="rect">
            <a:avLst/>
          </a:prstGeom>
          <a:noFill/>
        </p:spPr>
        <p:txBody>
          <a:bodyPr wrap="none" rtlCol="0">
            <a:spAutoFit/>
          </a:bodyPr>
          <a:lstStyle/>
          <a:p>
            <a:r>
              <a:rPr lang="en-US" dirty="0"/>
              <a:t>﻿</a:t>
            </a:r>
            <a:r>
              <a:rPr lang="en-AU" b="0" i="0" dirty="0">
                <a:solidFill>
                  <a:srgbClr val="374151"/>
                </a:solidFill>
                <a:effectLst/>
                <a:latin typeface="Söhne"/>
              </a:rPr>
              <a:t>Static analysis is a technique that examines source code without </a:t>
            </a:r>
          </a:p>
          <a:p>
            <a:r>
              <a:rPr lang="en-AU" b="0" i="0" dirty="0">
                <a:solidFill>
                  <a:srgbClr val="374151"/>
                </a:solidFill>
                <a:effectLst/>
                <a:latin typeface="Söhne"/>
              </a:rPr>
              <a:t>executing the program to detect potential vulnerabilities. </a:t>
            </a:r>
          </a:p>
          <a:p>
            <a:r>
              <a:rPr lang="en-US" altLang="zh-CN" b="0" i="0" dirty="0">
                <a:solidFill>
                  <a:srgbClr val="374151"/>
                </a:solidFill>
                <a:effectLst/>
                <a:latin typeface="Söhne"/>
              </a:rPr>
              <a:t>However,</a:t>
            </a:r>
            <a:r>
              <a:rPr lang="zh-CN" altLang="en-US" b="0" i="0" dirty="0">
                <a:solidFill>
                  <a:srgbClr val="374151"/>
                </a:solidFill>
                <a:effectLst/>
                <a:latin typeface="Söhne"/>
              </a:rPr>
              <a:t> </a:t>
            </a:r>
            <a:r>
              <a:rPr lang="en-AU" altLang="zh-CN" b="0" i="0" dirty="0">
                <a:solidFill>
                  <a:srgbClr val="374151"/>
                </a:solidFill>
                <a:latin typeface="LinLibertineT"/>
              </a:rPr>
              <a:t>t</a:t>
            </a:r>
            <a:r>
              <a:rPr lang="en-AU" sz="1800" dirty="0">
                <a:effectLst/>
                <a:latin typeface="LinLibertineT"/>
              </a:rPr>
              <a:t>he frequent use of library APIs in programs presents</a:t>
            </a:r>
            <a:endParaRPr lang="en-AU" dirty="0"/>
          </a:p>
          <a:p>
            <a:r>
              <a:rPr lang="en-US" altLang="zh-CN" dirty="0">
                <a:latin typeface="LinLibertineT"/>
              </a:rPr>
              <a:t>t</a:t>
            </a:r>
            <a:r>
              <a:rPr lang="en-US" altLang="zh-CN" sz="1800" dirty="0">
                <a:effectLst/>
                <a:latin typeface="LinLibertineT"/>
              </a:rPr>
              <a:t>he</a:t>
            </a:r>
            <a:r>
              <a:rPr lang="zh-CN" altLang="en-US" sz="1800" dirty="0">
                <a:effectLst/>
                <a:latin typeface="LinLibertineT"/>
              </a:rPr>
              <a:t> </a:t>
            </a:r>
            <a:r>
              <a:rPr lang="en-US" altLang="zh-CN" sz="1800" dirty="0">
                <a:effectLst/>
                <a:latin typeface="LinLibertineT"/>
              </a:rPr>
              <a:t>following</a:t>
            </a:r>
            <a:r>
              <a:rPr lang="zh-CN" altLang="en-US" sz="1800" dirty="0">
                <a:effectLst/>
                <a:latin typeface="LinLibertineT"/>
              </a:rPr>
              <a:t> </a:t>
            </a:r>
            <a:r>
              <a:rPr lang="en-AU" sz="1800" dirty="0">
                <a:effectLst/>
                <a:latin typeface="LinLibertineT"/>
              </a:rPr>
              <a:t>challenges for static analysis</a:t>
            </a:r>
            <a:r>
              <a:rPr lang="zh-CN" altLang="en-US" sz="1800" dirty="0">
                <a:effectLst/>
                <a:latin typeface="LinLibertineT"/>
              </a:rPr>
              <a:t>：</a:t>
            </a:r>
            <a:endParaRPr lang="en-AU" altLang="zh-CN" sz="1800" dirty="0">
              <a:effectLst/>
              <a:latin typeface="LinLibertineT"/>
            </a:endParaRPr>
          </a:p>
          <a:p>
            <a:endParaRPr lang="en-AU" altLang="zh-CN" dirty="0">
              <a:latin typeface="LinLibertineT"/>
            </a:endParaRPr>
          </a:p>
          <a:p>
            <a:endParaRPr lang="en-AU" altLang="zh-CN" dirty="0">
              <a:latin typeface="LinLibertineT"/>
            </a:endParaRPr>
          </a:p>
          <a:p>
            <a:r>
              <a:rPr lang="zh-CN" altLang="en-US" dirty="0">
                <a:solidFill>
                  <a:srgbClr val="374151"/>
                </a:solidFill>
                <a:latin typeface="Söhne"/>
              </a:rPr>
              <a:t>        </a:t>
            </a:r>
            <a:r>
              <a:rPr lang="en-US" altLang="zh-CN" dirty="0">
                <a:solidFill>
                  <a:srgbClr val="374151"/>
                </a:solidFill>
                <a:latin typeface="Söhne"/>
              </a:rPr>
              <a:t>Lack</a:t>
            </a:r>
            <a:r>
              <a:rPr lang="zh-CN" altLang="en-US" dirty="0">
                <a:solidFill>
                  <a:srgbClr val="374151"/>
                </a:solidFill>
                <a:latin typeface="Söhne"/>
              </a:rPr>
              <a:t> </a:t>
            </a:r>
            <a:r>
              <a:rPr lang="en-US" altLang="zh-CN" dirty="0">
                <a:solidFill>
                  <a:srgbClr val="374151"/>
                </a:solidFill>
                <a:latin typeface="Söhne"/>
              </a:rPr>
              <a:t>of</a:t>
            </a:r>
            <a:r>
              <a:rPr lang="zh-CN" altLang="en-US" dirty="0">
                <a:solidFill>
                  <a:srgbClr val="374151"/>
                </a:solidFill>
                <a:latin typeface="Söhne"/>
              </a:rPr>
              <a:t> </a:t>
            </a:r>
            <a:r>
              <a:rPr lang="en-US" altLang="zh-CN" dirty="0">
                <a:solidFill>
                  <a:srgbClr val="374151"/>
                </a:solidFill>
                <a:latin typeface="Söhne"/>
              </a:rPr>
              <a:t>source</a:t>
            </a:r>
            <a:r>
              <a:rPr lang="zh-CN" altLang="en-US" dirty="0">
                <a:solidFill>
                  <a:srgbClr val="374151"/>
                </a:solidFill>
                <a:latin typeface="Söhne"/>
              </a:rPr>
              <a:t> </a:t>
            </a:r>
            <a:r>
              <a:rPr lang="en-US" altLang="zh-CN" dirty="0">
                <a:solidFill>
                  <a:srgbClr val="374151"/>
                </a:solidFill>
                <a:latin typeface="Söhne"/>
              </a:rPr>
              <a:t>code;</a:t>
            </a:r>
            <a:endParaRPr lang="en-AU" dirty="0">
              <a:solidFill>
                <a:srgbClr val="374151"/>
              </a:solidFill>
              <a:latin typeface="Söhne"/>
            </a:endParaRPr>
          </a:p>
          <a:p>
            <a:r>
              <a:rPr lang="zh-CN" altLang="en-US" dirty="0">
                <a:solidFill>
                  <a:srgbClr val="374151"/>
                </a:solidFill>
                <a:latin typeface="Söhne"/>
              </a:rPr>
              <a:t>        </a:t>
            </a:r>
            <a:r>
              <a:rPr lang="en-US" altLang="zh-CN" dirty="0">
                <a:solidFill>
                  <a:srgbClr val="374151"/>
                </a:solidFill>
                <a:latin typeface="Söhne"/>
              </a:rPr>
              <a:t>Call</a:t>
            </a:r>
            <a:r>
              <a:rPr lang="zh-CN" altLang="en-US" dirty="0">
                <a:solidFill>
                  <a:srgbClr val="374151"/>
                </a:solidFill>
                <a:latin typeface="Söhne"/>
              </a:rPr>
              <a:t> </a:t>
            </a:r>
            <a:r>
              <a:rPr lang="en-US" altLang="zh-CN" dirty="0">
                <a:solidFill>
                  <a:srgbClr val="374151"/>
                </a:solidFill>
                <a:latin typeface="Söhne"/>
              </a:rPr>
              <a:t>different</a:t>
            </a:r>
            <a:r>
              <a:rPr lang="zh-CN" altLang="en-US" dirty="0">
                <a:solidFill>
                  <a:srgbClr val="374151"/>
                </a:solidFill>
                <a:latin typeface="Söhne"/>
              </a:rPr>
              <a:t> </a:t>
            </a:r>
            <a:r>
              <a:rPr lang="en-US" altLang="zh-CN" dirty="0">
                <a:solidFill>
                  <a:srgbClr val="374151"/>
                </a:solidFill>
                <a:latin typeface="Söhne"/>
              </a:rPr>
              <a:t>programming</a:t>
            </a:r>
            <a:r>
              <a:rPr lang="zh-CN" altLang="en-US" dirty="0">
                <a:solidFill>
                  <a:srgbClr val="374151"/>
                </a:solidFill>
                <a:latin typeface="Söhne"/>
              </a:rPr>
              <a:t> </a:t>
            </a:r>
            <a:r>
              <a:rPr lang="en-US" altLang="zh-CN" dirty="0">
                <a:solidFill>
                  <a:srgbClr val="374151"/>
                </a:solidFill>
                <a:latin typeface="Söhne"/>
              </a:rPr>
              <a:t>languages ;</a:t>
            </a:r>
            <a:endParaRPr lang="en-AU" dirty="0">
              <a:effectLst/>
            </a:endParaRPr>
          </a:p>
          <a:p>
            <a:r>
              <a:rPr lang="zh-CN" altLang="en-US" dirty="0">
                <a:solidFill>
                  <a:srgbClr val="374151"/>
                </a:solidFill>
                <a:latin typeface="Söhne"/>
              </a:rPr>
              <a:t>        </a:t>
            </a:r>
            <a:r>
              <a:rPr lang="en-US" altLang="zh-CN" dirty="0">
                <a:solidFill>
                  <a:srgbClr val="374151"/>
                </a:solidFill>
                <a:latin typeface="Söhne"/>
              </a:rPr>
              <a:t>Call</a:t>
            </a:r>
            <a:r>
              <a:rPr lang="zh-CN" altLang="en-US" dirty="0">
                <a:solidFill>
                  <a:srgbClr val="374151"/>
                </a:solidFill>
                <a:latin typeface="Söhne"/>
              </a:rPr>
              <a:t> </a:t>
            </a:r>
            <a:r>
              <a:rPr lang="en-US" altLang="zh-CN" dirty="0">
                <a:solidFill>
                  <a:srgbClr val="374151"/>
                </a:solidFill>
                <a:latin typeface="Söhne"/>
              </a:rPr>
              <a:t>other</a:t>
            </a:r>
            <a:r>
              <a:rPr lang="zh-CN" altLang="en-US" dirty="0">
                <a:solidFill>
                  <a:srgbClr val="374151"/>
                </a:solidFill>
                <a:latin typeface="Söhne"/>
              </a:rPr>
              <a:t> </a:t>
            </a:r>
            <a:r>
              <a:rPr lang="en-US" altLang="zh-CN" dirty="0">
                <a:solidFill>
                  <a:srgbClr val="374151"/>
                </a:solidFill>
                <a:latin typeface="Söhne"/>
              </a:rPr>
              <a:t>library’s</a:t>
            </a:r>
            <a:r>
              <a:rPr lang="zh-CN" altLang="en-US" dirty="0">
                <a:solidFill>
                  <a:srgbClr val="374151"/>
                </a:solidFill>
                <a:latin typeface="Söhne"/>
              </a:rPr>
              <a:t> </a:t>
            </a:r>
            <a:r>
              <a:rPr lang="en-US" altLang="zh-CN" dirty="0">
                <a:solidFill>
                  <a:srgbClr val="374151"/>
                </a:solidFill>
                <a:latin typeface="Söhne"/>
              </a:rPr>
              <a:t>APIs ;</a:t>
            </a:r>
            <a:endParaRPr lang="en-AU" dirty="0">
              <a:solidFill>
                <a:srgbClr val="374151"/>
              </a:solidFill>
              <a:latin typeface="Söhne"/>
            </a:endParaRPr>
          </a:p>
          <a:p>
            <a:r>
              <a:rPr lang="zh-CN" altLang="en-US" dirty="0">
                <a:solidFill>
                  <a:srgbClr val="374151"/>
                </a:solidFill>
                <a:latin typeface="Söhne"/>
              </a:rPr>
              <a:t>        </a:t>
            </a:r>
            <a:r>
              <a:rPr lang="en-US" altLang="zh-CN" dirty="0">
                <a:solidFill>
                  <a:srgbClr val="374151"/>
                </a:solidFill>
                <a:latin typeface="Söhne"/>
              </a:rPr>
              <a:t>Complex</a:t>
            </a:r>
            <a:r>
              <a:rPr lang="zh-CN" altLang="en-US" dirty="0">
                <a:solidFill>
                  <a:srgbClr val="374151"/>
                </a:solidFill>
                <a:latin typeface="Söhne"/>
              </a:rPr>
              <a:t> </a:t>
            </a:r>
            <a:r>
              <a:rPr lang="en-US" altLang="zh-CN" dirty="0">
                <a:solidFill>
                  <a:srgbClr val="374151"/>
                </a:solidFill>
                <a:latin typeface="Söhne"/>
              </a:rPr>
              <a:t>features.</a:t>
            </a:r>
          </a:p>
          <a:p>
            <a:r>
              <a:rPr lang="zh-CN" altLang="en-US" dirty="0">
                <a:solidFill>
                  <a:srgbClr val="374151"/>
                </a:solidFill>
                <a:latin typeface="Söhne"/>
              </a:rPr>
              <a:t>        </a:t>
            </a:r>
            <a:endParaRPr lang="en-AU" dirty="0">
              <a:effectLst/>
            </a:endParaRPr>
          </a:p>
        </p:txBody>
      </p:sp>
      <p:pic>
        <p:nvPicPr>
          <p:cNvPr id="5" name="Picture 4" descr="A diagram of a data analysis process&#10;&#10;Description automatically generated">
            <a:extLst>
              <a:ext uri="{FF2B5EF4-FFF2-40B4-BE49-F238E27FC236}">
                <a16:creationId xmlns:a16="http://schemas.microsoft.com/office/drawing/2014/main" id="{3E718C31-65AD-DFE6-2702-5CA3505DF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333" y="517675"/>
            <a:ext cx="3810000" cy="2235200"/>
          </a:xfrm>
          <a:prstGeom prst="rect">
            <a:avLst/>
          </a:prstGeom>
        </p:spPr>
      </p:pic>
      <p:pic>
        <p:nvPicPr>
          <p:cNvPr id="7" name="Graphic 6" descr="Badge 1 with solid fill">
            <a:extLst>
              <a:ext uri="{FF2B5EF4-FFF2-40B4-BE49-F238E27FC236}">
                <a16:creationId xmlns:a16="http://schemas.microsoft.com/office/drawing/2014/main" id="{AD8866BC-328C-D21B-86FC-432F51573B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0880" y="3479802"/>
            <a:ext cx="252000" cy="252000"/>
          </a:xfrm>
          <a:prstGeom prst="rect">
            <a:avLst/>
          </a:prstGeom>
        </p:spPr>
      </p:pic>
      <p:pic>
        <p:nvPicPr>
          <p:cNvPr id="9" name="Graphic 8" descr="Badge with solid fill">
            <a:extLst>
              <a:ext uri="{FF2B5EF4-FFF2-40B4-BE49-F238E27FC236}">
                <a16:creationId xmlns:a16="http://schemas.microsoft.com/office/drawing/2014/main" id="{FC700492-7DF2-6DC6-5D59-821007AD6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2713" y="3750734"/>
            <a:ext cx="252000" cy="252000"/>
          </a:xfrm>
          <a:prstGeom prst="rect">
            <a:avLst/>
          </a:prstGeom>
        </p:spPr>
      </p:pic>
      <p:pic>
        <p:nvPicPr>
          <p:cNvPr id="14" name="Graphic 13" descr="Badge 3 with solid fill">
            <a:extLst>
              <a:ext uri="{FF2B5EF4-FFF2-40B4-BE49-F238E27FC236}">
                <a16:creationId xmlns:a16="http://schemas.microsoft.com/office/drawing/2014/main" id="{D3B69892-1539-AC3D-0D5B-EE1F4336CD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0879" y="4028299"/>
            <a:ext cx="252000" cy="252000"/>
          </a:xfrm>
          <a:prstGeom prst="rect">
            <a:avLst/>
          </a:prstGeom>
        </p:spPr>
      </p:pic>
      <p:pic>
        <p:nvPicPr>
          <p:cNvPr id="16" name="Graphic 15" descr="Badge 4 with solid fill">
            <a:extLst>
              <a:ext uri="{FF2B5EF4-FFF2-40B4-BE49-F238E27FC236}">
                <a16:creationId xmlns:a16="http://schemas.microsoft.com/office/drawing/2014/main" id="{FFB5BC31-7834-17E8-8B8E-CE4297B7D1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0879" y="4305864"/>
            <a:ext cx="252000" cy="252000"/>
          </a:xfrm>
          <a:prstGeom prst="rect">
            <a:avLst/>
          </a:prstGeom>
        </p:spPr>
      </p:pic>
      <p:sp>
        <p:nvSpPr>
          <p:cNvPr id="17" name="TextBox 16">
            <a:extLst>
              <a:ext uri="{FF2B5EF4-FFF2-40B4-BE49-F238E27FC236}">
                <a16:creationId xmlns:a16="http://schemas.microsoft.com/office/drawing/2014/main" id="{E0FE1044-C4CB-58A2-0E79-104F69219EB1}"/>
              </a:ext>
            </a:extLst>
          </p:cNvPr>
          <p:cNvSpPr txBox="1"/>
          <p:nvPr/>
        </p:nvSpPr>
        <p:spPr>
          <a:xfrm>
            <a:off x="6934199" y="2988734"/>
            <a:ext cx="4715934" cy="2492990"/>
          </a:xfrm>
          <a:prstGeom prst="rect">
            <a:avLst/>
          </a:prstGeom>
          <a:solidFill>
            <a:schemeClr val="bg1"/>
          </a:solidFill>
          <a:ln>
            <a:solidFill>
              <a:schemeClr val="accent1"/>
            </a:solidFill>
          </a:ln>
        </p:spPr>
        <p:txBody>
          <a:bodyPr wrap="square" rtlCol="0">
            <a:spAutoFit/>
          </a:bodyPr>
          <a:lstStyle/>
          <a:p>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a:t>
            </a: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C</a:t>
            </a: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client</a:t>
            </a: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code</a:t>
            </a:r>
            <a:endParaRPr lang="en-US" sz="1200" dirty="0">
              <a:solidFill>
                <a:schemeClr val="tx1">
                  <a:lumMod val="50000"/>
                  <a:lumOff val="50000"/>
                </a:schemeClr>
              </a:solidFill>
              <a:latin typeface="Consolas" panose="020B0609020204030204" pitchFamily="49" charset="0"/>
              <a:cs typeface="Consolas" panose="020B0609020204030204" pitchFamily="49" charset="0"/>
            </a:endParaRPr>
          </a:p>
          <a:p>
            <a:r>
              <a:rPr lang="en-US" altLang="zh-CN" sz="1200" dirty="0">
                <a:latin typeface="Consolas" panose="020B0609020204030204" pitchFamily="49" charset="0"/>
                <a:cs typeface="Consolas" panose="020B0609020204030204" pitchFamily="49" charset="0"/>
              </a:rPr>
              <a:t>#include</a:t>
            </a:r>
            <a:r>
              <a:rPr lang="zh-CN" altLang="en-US"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libraryA</a:t>
            </a:r>
            <a:r>
              <a:rPr lang="zh-CN" altLang="en-US" sz="1200" dirty="0">
                <a:solidFill>
                  <a:srgbClr val="374151"/>
                </a:solidFill>
                <a:latin typeface="Söhne"/>
              </a:rPr>
              <a:t> ”</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int</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main()</a:t>
            </a:r>
          </a:p>
          <a:p>
            <a:r>
              <a:rPr lang="en-US" altLang="zh-CN" sz="1200" dirty="0">
                <a:latin typeface="Consolas" panose="020B0609020204030204" pitchFamily="49" charset="0"/>
                <a:cs typeface="Consolas" panose="020B0609020204030204" pitchFamily="49" charset="0"/>
              </a:rPr>
              <a:t>{</a:t>
            </a:r>
          </a:p>
          <a:p>
            <a:r>
              <a:rPr lang="zh-CN" altLang="en-US"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libraryA_api_a</a:t>
            </a:r>
            <a:r>
              <a:rPr lang="en-US" altLang="zh-CN" sz="1200" dirty="0">
                <a:latin typeface="Consolas" panose="020B0609020204030204" pitchFamily="49" charset="0"/>
                <a:cs typeface="Consolas" panose="020B0609020204030204" pitchFamily="49" charset="0"/>
              </a:rPr>
              <a:t>(a);</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Closed-source</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API</a:t>
            </a:r>
            <a:r>
              <a:rPr lang="zh-CN" altLang="en-US" sz="1200" dirty="0">
                <a:latin typeface="Consolas" panose="020B0609020204030204" pitchFamily="49" charset="0"/>
                <a:cs typeface="Consolas" panose="020B0609020204030204" pitchFamily="49" charset="0"/>
              </a:rPr>
              <a:t>  </a:t>
            </a:r>
            <a:endParaRPr lang="en-US" altLang="zh-CN" sz="1200" dirty="0">
              <a:latin typeface="Consolas" panose="020B0609020204030204" pitchFamily="49" charset="0"/>
              <a:cs typeface="Consolas" panose="020B0609020204030204" pitchFamily="49" charset="0"/>
            </a:endParaRPr>
          </a:p>
          <a:p>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p>
          <a:p>
            <a:r>
              <a:rPr lang="zh-CN" altLang="en-US"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libraryA_api_b</a:t>
            </a:r>
            <a:r>
              <a:rPr lang="en-US" altLang="zh-CN" sz="1200" dirty="0">
                <a:latin typeface="Consolas" panose="020B0609020204030204" pitchFamily="49" charset="0"/>
                <a:cs typeface="Consolas" panose="020B0609020204030204" pitchFamily="49" charset="0"/>
              </a:rPr>
              <a:t>(b);</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Implemented</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in</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Python</a:t>
            </a:r>
          </a:p>
          <a:p>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p>
          <a:p>
            <a:r>
              <a:rPr lang="zh-CN" altLang="en-US"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libraryA_</a:t>
            </a:r>
            <a:r>
              <a:rPr lang="en-US" altLang="zh-CN" sz="1200" dirty="0" err="1">
                <a:solidFill>
                  <a:srgbClr val="0070C0"/>
                </a:solidFill>
                <a:latin typeface="Consolas" panose="020B0609020204030204" pitchFamily="49" charset="0"/>
                <a:cs typeface="Consolas" panose="020B0609020204030204" pitchFamily="49" charset="0"/>
              </a:rPr>
              <a:t>api_c</a:t>
            </a:r>
            <a:r>
              <a:rPr lang="en-US" altLang="zh-CN" sz="1200" dirty="0">
                <a:latin typeface="Consolas" panose="020B0609020204030204" pitchFamily="49" charset="0"/>
                <a:cs typeface="Consolas" panose="020B0609020204030204" pitchFamily="49" charset="0"/>
              </a:rPr>
              <a:t>(c);</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Call</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other</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library’s</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APIs</a:t>
            </a:r>
          </a:p>
          <a:p>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p>
          <a:p>
            <a:r>
              <a:rPr lang="zh-CN" altLang="en-US"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libraryA_</a:t>
            </a:r>
            <a:r>
              <a:rPr lang="en-US" altLang="zh-CN" sz="1200" dirty="0" err="1">
                <a:solidFill>
                  <a:srgbClr val="00B050"/>
                </a:solidFill>
                <a:latin typeface="Consolas" panose="020B0609020204030204" pitchFamily="49" charset="0"/>
                <a:cs typeface="Consolas" panose="020B0609020204030204" pitchFamily="49" charset="0"/>
              </a:rPr>
              <a:t>api_d</a:t>
            </a:r>
            <a:r>
              <a:rPr lang="en-US" altLang="zh-CN" sz="1200" dirty="0">
                <a:latin typeface="Consolas" panose="020B0609020204030204" pitchFamily="49" charset="0"/>
                <a:cs typeface="Consolas" panose="020B0609020204030204" pitchFamily="49" charset="0"/>
              </a:rPr>
              <a:t>(d);</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Implicit</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data-flow</a:t>
            </a:r>
            <a:r>
              <a:rPr lang="zh-CN" altLang="en-US" sz="1200" dirty="0">
                <a:latin typeface="Consolas" panose="020B0609020204030204" pitchFamily="49" charset="0"/>
                <a:cs typeface="Consolas" panose="020B0609020204030204" pitchFamily="49" charset="0"/>
              </a:rPr>
              <a:t>  </a:t>
            </a:r>
            <a:endParaRPr lang="en-US" altLang="zh-CN" sz="1200" dirty="0">
              <a:latin typeface="Consolas" panose="020B0609020204030204" pitchFamily="49" charset="0"/>
              <a:cs typeface="Consolas" panose="020B0609020204030204" pitchFamily="49" charset="0"/>
            </a:endParaRPr>
          </a:p>
          <a:p>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a:t>
            </a:r>
          </a:p>
        </p:txBody>
      </p:sp>
      <p:pic>
        <p:nvPicPr>
          <p:cNvPr id="18" name="Graphic 17" descr="Badge 1 with solid fill">
            <a:extLst>
              <a:ext uri="{FF2B5EF4-FFF2-40B4-BE49-F238E27FC236}">
                <a16:creationId xmlns:a16="http://schemas.microsoft.com/office/drawing/2014/main" id="{3E9F61A5-120D-503F-2F44-AA76802F4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33504" y="3766796"/>
            <a:ext cx="180000" cy="180000"/>
          </a:xfrm>
          <a:prstGeom prst="rect">
            <a:avLst/>
          </a:prstGeom>
        </p:spPr>
      </p:pic>
      <p:sp>
        <p:nvSpPr>
          <p:cNvPr id="19" name="TextBox 18">
            <a:extLst>
              <a:ext uri="{FF2B5EF4-FFF2-40B4-BE49-F238E27FC236}">
                <a16:creationId xmlns:a16="http://schemas.microsoft.com/office/drawing/2014/main" id="{AD6C76EB-2933-D592-4729-098A25F8320D}"/>
              </a:ext>
            </a:extLst>
          </p:cNvPr>
          <p:cNvSpPr txBox="1"/>
          <p:nvPr/>
        </p:nvSpPr>
        <p:spPr>
          <a:xfrm>
            <a:off x="9351662" y="5628902"/>
            <a:ext cx="2057400" cy="938719"/>
          </a:xfrm>
          <a:custGeom>
            <a:avLst/>
            <a:gdLst>
              <a:gd name="connsiteX0" fmla="*/ 0 w 2057400"/>
              <a:gd name="connsiteY0" fmla="*/ 0 h 938719"/>
              <a:gd name="connsiteX1" fmla="*/ 493776 w 2057400"/>
              <a:gd name="connsiteY1" fmla="*/ 0 h 938719"/>
              <a:gd name="connsiteX2" fmla="*/ 946404 w 2057400"/>
              <a:gd name="connsiteY2" fmla="*/ 0 h 938719"/>
              <a:gd name="connsiteX3" fmla="*/ 1501902 w 2057400"/>
              <a:gd name="connsiteY3" fmla="*/ 0 h 938719"/>
              <a:gd name="connsiteX4" fmla="*/ 2057400 w 2057400"/>
              <a:gd name="connsiteY4" fmla="*/ 0 h 938719"/>
              <a:gd name="connsiteX5" fmla="*/ 2057400 w 2057400"/>
              <a:gd name="connsiteY5" fmla="*/ 459972 h 938719"/>
              <a:gd name="connsiteX6" fmla="*/ 2057400 w 2057400"/>
              <a:gd name="connsiteY6" fmla="*/ 938719 h 938719"/>
              <a:gd name="connsiteX7" fmla="*/ 1543050 w 2057400"/>
              <a:gd name="connsiteY7" fmla="*/ 938719 h 938719"/>
              <a:gd name="connsiteX8" fmla="*/ 987552 w 2057400"/>
              <a:gd name="connsiteY8" fmla="*/ 938719 h 938719"/>
              <a:gd name="connsiteX9" fmla="*/ 534924 w 2057400"/>
              <a:gd name="connsiteY9" fmla="*/ 938719 h 938719"/>
              <a:gd name="connsiteX10" fmla="*/ 0 w 2057400"/>
              <a:gd name="connsiteY10" fmla="*/ 938719 h 938719"/>
              <a:gd name="connsiteX11" fmla="*/ 0 w 2057400"/>
              <a:gd name="connsiteY11" fmla="*/ 469360 h 938719"/>
              <a:gd name="connsiteX12" fmla="*/ 0 w 2057400"/>
              <a:gd name="connsiteY12" fmla="*/ 0 h 93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0" h="938719" extrusionOk="0">
                <a:moveTo>
                  <a:pt x="0" y="0"/>
                </a:moveTo>
                <a:cubicBezTo>
                  <a:pt x="116403" y="-29435"/>
                  <a:pt x="379269" y="9082"/>
                  <a:pt x="493776" y="0"/>
                </a:cubicBezTo>
                <a:cubicBezTo>
                  <a:pt x="608283" y="-9082"/>
                  <a:pt x="755896" y="30343"/>
                  <a:pt x="946404" y="0"/>
                </a:cubicBezTo>
                <a:cubicBezTo>
                  <a:pt x="1136912" y="-30343"/>
                  <a:pt x="1255629" y="45504"/>
                  <a:pt x="1501902" y="0"/>
                </a:cubicBezTo>
                <a:cubicBezTo>
                  <a:pt x="1748175" y="-45504"/>
                  <a:pt x="1936106" y="24251"/>
                  <a:pt x="2057400" y="0"/>
                </a:cubicBezTo>
                <a:cubicBezTo>
                  <a:pt x="2107077" y="186282"/>
                  <a:pt x="2022172" y="361253"/>
                  <a:pt x="2057400" y="459972"/>
                </a:cubicBezTo>
                <a:cubicBezTo>
                  <a:pt x="2092628" y="558691"/>
                  <a:pt x="2044430" y="700492"/>
                  <a:pt x="2057400" y="938719"/>
                </a:cubicBezTo>
                <a:cubicBezTo>
                  <a:pt x="1857303" y="960834"/>
                  <a:pt x="1709740" y="883916"/>
                  <a:pt x="1543050" y="938719"/>
                </a:cubicBezTo>
                <a:cubicBezTo>
                  <a:pt x="1376360" y="993522"/>
                  <a:pt x="1200064" y="929486"/>
                  <a:pt x="987552" y="938719"/>
                </a:cubicBezTo>
                <a:cubicBezTo>
                  <a:pt x="775040" y="947952"/>
                  <a:pt x="633423" y="923144"/>
                  <a:pt x="534924" y="938719"/>
                </a:cubicBezTo>
                <a:cubicBezTo>
                  <a:pt x="436425" y="954294"/>
                  <a:pt x="180198" y="892067"/>
                  <a:pt x="0" y="938719"/>
                </a:cubicBezTo>
                <a:cubicBezTo>
                  <a:pt x="-42901" y="821119"/>
                  <a:pt x="28954" y="652278"/>
                  <a:pt x="0" y="469360"/>
                </a:cubicBezTo>
                <a:cubicBezTo>
                  <a:pt x="-28954" y="286442"/>
                  <a:pt x="26529" y="95143"/>
                  <a:pt x="0" y="0"/>
                </a:cubicBezTo>
                <a:close/>
              </a:path>
            </a:pathLst>
          </a:custGeom>
          <a:noFill/>
          <a:ln>
            <a:solidFill>
              <a:srgbClr val="00B05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sz="1100" dirty="0"/>
              <a:t>int </a:t>
            </a:r>
            <a:r>
              <a:rPr lang="en-US" altLang="zh-CN" sz="1100" dirty="0" err="1">
                <a:solidFill>
                  <a:srgbClr val="00B050"/>
                </a:solidFill>
                <a:latin typeface="Consolas" panose="020B0609020204030204" pitchFamily="49" charset="0"/>
                <a:cs typeface="Consolas" panose="020B0609020204030204" pitchFamily="49" charset="0"/>
              </a:rPr>
              <a:t>api_d</a:t>
            </a:r>
            <a:r>
              <a:rPr lang="en-US" sz="1100" dirty="0"/>
              <a:t>(char </a:t>
            </a:r>
            <a:r>
              <a:rPr lang="en-US" altLang="zh-CN" sz="1100" dirty="0">
                <a:solidFill>
                  <a:srgbClr val="FF0000"/>
                </a:solidFill>
              </a:rPr>
              <a:t>d</a:t>
            </a:r>
            <a:r>
              <a:rPr lang="en-US" sz="1100" dirty="0"/>
              <a:t>) { </a:t>
            </a:r>
            <a:endParaRPr lang="en-US" altLang="zh-CN" sz="1100" dirty="0"/>
          </a:p>
          <a:p>
            <a:r>
              <a:rPr lang="zh-CN" altLang="en-US" sz="1100" dirty="0"/>
              <a:t>   </a:t>
            </a:r>
            <a:r>
              <a:rPr lang="en-US" sz="1100" dirty="0"/>
              <a:t>int </a:t>
            </a:r>
            <a:r>
              <a:rPr lang="en-US" sz="1100" dirty="0" err="1"/>
              <a:t>vals</a:t>
            </a:r>
            <a:r>
              <a:rPr lang="en-US" sz="1100" dirty="0"/>
              <a:t>[] = {0,1,2,3,4,5,6,7,8,9}; </a:t>
            </a:r>
          </a:p>
          <a:p>
            <a:r>
              <a:rPr lang="zh-CN" altLang="en-US" sz="1100" dirty="0"/>
              <a:t>   </a:t>
            </a:r>
            <a:r>
              <a:rPr lang="en-US" sz="1100" dirty="0"/>
              <a:t>int </a:t>
            </a:r>
            <a:r>
              <a:rPr lang="en-US" sz="1100" dirty="0" err="1">
                <a:solidFill>
                  <a:srgbClr val="FF0000"/>
                </a:solidFill>
              </a:rPr>
              <a:t>idx</a:t>
            </a:r>
            <a:r>
              <a:rPr lang="en-US" sz="1100" dirty="0"/>
              <a:t> = (int)</a:t>
            </a:r>
            <a:r>
              <a:rPr lang="en-US" sz="1100" dirty="0">
                <a:solidFill>
                  <a:srgbClr val="FF0000"/>
                </a:solidFill>
              </a:rPr>
              <a:t>d</a:t>
            </a:r>
            <a:r>
              <a:rPr lang="en-US" sz="1100" dirty="0"/>
              <a:t> - ‘0</a:t>
            </a:r>
            <a:r>
              <a:rPr lang="en-US" altLang="zh-CN" sz="1100" dirty="0"/>
              <a:t>’;</a:t>
            </a:r>
          </a:p>
          <a:p>
            <a:r>
              <a:rPr lang="zh-CN" altLang="en-US" sz="1100" dirty="0"/>
              <a:t>   </a:t>
            </a:r>
            <a:r>
              <a:rPr lang="en-US" sz="1100" dirty="0"/>
              <a:t>return </a:t>
            </a:r>
            <a:r>
              <a:rPr lang="en-US" sz="1100" dirty="0" err="1"/>
              <a:t>vals</a:t>
            </a:r>
            <a:r>
              <a:rPr lang="en-US" sz="1100" dirty="0"/>
              <a:t>[</a:t>
            </a:r>
            <a:r>
              <a:rPr lang="en-US" sz="1100" dirty="0" err="1">
                <a:solidFill>
                  <a:srgbClr val="FF0000"/>
                </a:solidFill>
              </a:rPr>
              <a:t>idx</a:t>
            </a:r>
            <a:r>
              <a:rPr lang="en-US" sz="1100" dirty="0"/>
              <a:t>]; </a:t>
            </a:r>
          </a:p>
          <a:p>
            <a:r>
              <a:rPr lang="en-US" altLang="zh-CN" sz="1100" dirty="0"/>
              <a:t>}</a:t>
            </a:r>
            <a:endParaRPr lang="en-US" sz="1100" dirty="0"/>
          </a:p>
        </p:txBody>
      </p:sp>
      <p:pic>
        <p:nvPicPr>
          <p:cNvPr id="20" name="Graphic 19" descr="Badge with solid fill">
            <a:extLst>
              <a:ext uri="{FF2B5EF4-FFF2-40B4-BE49-F238E27FC236}">
                <a16:creationId xmlns:a16="http://schemas.microsoft.com/office/drawing/2014/main" id="{F0225AE7-F032-D39C-0E81-C813A48896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7311" y="4128536"/>
            <a:ext cx="180000" cy="180000"/>
          </a:xfrm>
          <a:prstGeom prst="rect">
            <a:avLst/>
          </a:prstGeom>
        </p:spPr>
      </p:pic>
      <p:pic>
        <p:nvPicPr>
          <p:cNvPr id="22" name="Graphic 21" descr="Badge 4 with solid fill">
            <a:extLst>
              <a:ext uri="{FF2B5EF4-FFF2-40B4-BE49-F238E27FC236}">
                <a16:creationId xmlns:a16="http://schemas.microsoft.com/office/drawing/2014/main" id="{13D39C80-F1EA-31F5-0326-68CCD0C7CD0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86952" y="4864664"/>
            <a:ext cx="180000" cy="180000"/>
          </a:xfrm>
          <a:prstGeom prst="rect">
            <a:avLst/>
          </a:prstGeom>
        </p:spPr>
      </p:pic>
      <p:pic>
        <p:nvPicPr>
          <p:cNvPr id="23" name="Graphic 22" descr="Badge 3 with solid fill">
            <a:extLst>
              <a:ext uri="{FF2B5EF4-FFF2-40B4-BE49-F238E27FC236}">
                <a16:creationId xmlns:a16="http://schemas.microsoft.com/office/drawing/2014/main" id="{C291BBA4-BBA0-106D-0EAC-9081A19AC4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53558" y="4501732"/>
            <a:ext cx="180000" cy="180000"/>
          </a:xfrm>
          <a:prstGeom prst="rect">
            <a:avLst/>
          </a:prstGeom>
        </p:spPr>
      </p:pic>
      <p:sp>
        <p:nvSpPr>
          <p:cNvPr id="24" name="TextBox 23">
            <a:extLst>
              <a:ext uri="{FF2B5EF4-FFF2-40B4-BE49-F238E27FC236}">
                <a16:creationId xmlns:a16="http://schemas.microsoft.com/office/drawing/2014/main" id="{ECF3EB0A-0424-EDA5-9FDA-0D1A40A32866}"/>
              </a:ext>
            </a:extLst>
          </p:cNvPr>
          <p:cNvSpPr txBox="1"/>
          <p:nvPr/>
        </p:nvSpPr>
        <p:spPr>
          <a:xfrm>
            <a:off x="7198186" y="5678273"/>
            <a:ext cx="1298114" cy="769441"/>
          </a:xfrm>
          <a:custGeom>
            <a:avLst/>
            <a:gdLst>
              <a:gd name="connsiteX0" fmla="*/ 0 w 1298114"/>
              <a:gd name="connsiteY0" fmla="*/ 0 h 769441"/>
              <a:gd name="connsiteX1" fmla="*/ 419724 w 1298114"/>
              <a:gd name="connsiteY1" fmla="*/ 0 h 769441"/>
              <a:gd name="connsiteX2" fmla="*/ 813485 w 1298114"/>
              <a:gd name="connsiteY2" fmla="*/ 0 h 769441"/>
              <a:gd name="connsiteX3" fmla="*/ 1298114 w 1298114"/>
              <a:gd name="connsiteY3" fmla="*/ 0 h 769441"/>
              <a:gd name="connsiteX4" fmla="*/ 1298114 w 1298114"/>
              <a:gd name="connsiteY4" fmla="*/ 377026 h 769441"/>
              <a:gd name="connsiteX5" fmla="*/ 1298114 w 1298114"/>
              <a:gd name="connsiteY5" fmla="*/ 769441 h 769441"/>
              <a:gd name="connsiteX6" fmla="*/ 891372 w 1298114"/>
              <a:gd name="connsiteY6" fmla="*/ 769441 h 769441"/>
              <a:gd name="connsiteX7" fmla="*/ 484629 w 1298114"/>
              <a:gd name="connsiteY7" fmla="*/ 769441 h 769441"/>
              <a:gd name="connsiteX8" fmla="*/ 0 w 1298114"/>
              <a:gd name="connsiteY8" fmla="*/ 769441 h 769441"/>
              <a:gd name="connsiteX9" fmla="*/ 0 w 1298114"/>
              <a:gd name="connsiteY9" fmla="*/ 407804 h 769441"/>
              <a:gd name="connsiteX10" fmla="*/ 0 w 1298114"/>
              <a:gd name="connsiteY10"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8114" h="769441" extrusionOk="0">
                <a:moveTo>
                  <a:pt x="0" y="0"/>
                </a:moveTo>
                <a:cubicBezTo>
                  <a:pt x="109146" y="-3144"/>
                  <a:pt x="255168" y="47945"/>
                  <a:pt x="419724" y="0"/>
                </a:cubicBezTo>
                <a:cubicBezTo>
                  <a:pt x="584280" y="-47945"/>
                  <a:pt x="648635" y="14366"/>
                  <a:pt x="813485" y="0"/>
                </a:cubicBezTo>
                <a:cubicBezTo>
                  <a:pt x="978335" y="-14366"/>
                  <a:pt x="1108438" y="17965"/>
                  <a:pt x="1298114" y="0"/>
                </a:cubicBezTo>
                <a:cubicBezTo>
                  <a:pt x="1330920" y="181517"/>
                  <a:pt x="1284028" y="201331"/>
                  <a:pt x="1298114" y="377026"/>
                </a:cubicBezTo>
                <a:cubicBezTo>
                  <a:pt x="1312200" y="552721"/>
                  <a:pt x="1294774" y="580668"/>
                  <a:pt x="1298114" y="769441"/>
                </a:cubicBezTo>
                <a:cubicBezTo>
                  <a:pt x="1158775" y="798231"/>
                  <a:pt x="1057969" y="723436"/>
                  <a:pt x="891372" y="769441"/>
                </a:cubicBezTo>
                <a:cubicBezTo>
                  <a:pt x="724775" y="815446"/>
                  <a:pt x="627059" y="761360"/>
                  <a:pt x="484629" y="769441"/>
                </a:cubicBezTo>
                <a:cubicBezTo>
                  <a:pt x="342199" y="777522"/>
                  <a:pt x="120583" y="733967"/>
                  <a:pt x="0" y="769441"/>
                </a:cubicBezTo>
                <a:cubicBezTo>
                  <a:pt x="-35352" y="686503"/>
                  <a:pt x="28286" y="554303"/>
                  <a:pt x="0" y="407804"/>
                </a:cubicBezTo>
                <a:cubicBezTo>
                  <a:pt x="-28286" y="261305"/>
                  <a:pt x="30577" y="96695"/>
                  <a:pt x="0" y="0"/>
                </a:cubicBezTo>
                <a:close/>
              </a:path>
            </a:pathLst>
          </a:custGeom>
          <a:no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sz="1100" dirty="0"/>
              <a:t>int </a:t>
            </a:r>
            <a:r>
              <a:rPr lang="en-US" altLang="zh-CN" sz="1100" dirty="0" err="1">
                <a:solidFill>
                  <a:srgbClr val="0070C0"/>
                </a:solidFill>
                <a:latin typeface="Consolas" panose="020B0609020204030204" pitchFamily="49" charset="0"/>
                <a:cs typeface="Consolas" panose="020B0609020204030204" pitchFamily="49" charset="0"/>
              </a:rPr>
              <a:t>api_c</a:t>
            </a:r>
            <a:r>
              <a:rPr lang="en-US" sz="1100" dirty="0"/>
              <a:t>(</a:t>
            </a:r>
            <a:r>
              <a:rPr lang="en-US" altLang="zh-CN" sz="1100" dirty="0"/>
              <a:t>c</a:t>
            </a:r>
            <a:r>
              <a:rPr lang="en-US" sz="1100" dirty="0"/>
              <a:t>) { </a:t>
            </a:r>
            <a:endParaRPr lang="en-US" altLang="zh-CN" sz="1100" dirty="0"/>
          </a:p>
          <a:p>
            <a:r>
              <a:rPr lang="zh-CN" altLang="en-US" sz="1100" dirty="0"/>
              <a:t>   </a:t>
            </a:r>
            <a:r>
              <a:rPr lang="en-US" altLang="zh-CN" sz="1100" dirty="0" err="1"/>
              <a:t>libraryB_api</a:t>
            </a:r>
            <a:r>
              <a:rPr lang="en-US" altLang="zh-CN" sz="1100" dirty="0"/>
              <a:t>();</a:t>
            </a:r>
          </a:p>
          <a:p>
            <a:r>
              <a:rPr lang="zh-CN" altLang="en-US" sz="1100" dirty="0"/>
              <a:t>   </a:t>
            </a:r>
            <a:r>
              <a:rPr lang="en-US" altLang="zh-CN" sz="1100" dirty="0" err="1"/>
              <a:t>libraryC_api</a:t>
            </a:r>
            <a:r>
              <a:rPr lang="en-US" altLang="zh-CN" sz="1100" dirty="0"/>
              <a:t>();</a:t>
            </a:r>
            <a:r>
              <a:rPr lang="zh-CN" altLang="en-US" sz="1100" dirty="0"/>
              <a:t>   </a:t>
            </a:r>
            <a:endParaRPr lang="en-US" altLang="zh-CN" sz="1100" dirty="0"/>
          </a:p>
          <a:p>
            <a:r>
              <a:rPr lang="en-US" altLang="zh-CN" sz="1100" dirty="0"/>
              <a:t>}</a:t>
            </a:r>
            <a:endParaRPr lang="en-US" sz="1100" dirty="0"/>
          </a:p>
        </p:txBody>
      </p:sp>
      <p:cxnSp>
        <p:nvCxnSpPr>
          <p:cNvPr id="26" name="Elbow Connector 25">
            <a:extLst>
              <a:ext uri="{FF2B5EF4-FFF2-40B4-BE49-F238E27FC236}">
                <a16:creationId xmlns:a16="http://schemas.microsoft.com/office/drawing/2014/main" id="{F6353A3E-DB58-C1F3-A423-0ED57AADEF49}"/>
              </a:ext>
            </a:extLst>
          </p:cNvPr>
          <p:cNvCxnSpPr/>
          <p:nvPr/>
        </p:nvCxnSpPr>
        <p:spPr>
          <a:xfrm rot="16200000" flipH="1">
            <a:off x="7907180" y="1802714"/>
            <a:ext cx="1127440" cy="11091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C1247115-2F3A-8370-29DE-F4A3C0DE3F92}"/>
              </a:ext>
            </a:extLst>
          </p:cNvPr>
          <p:cNvCxnSpPr>
            <a:cxnSpLocks/>
          </p:cNvCxnSpPr>
          <p:nvPr/>
        </p:nvCxnSpPr>
        <p:spPr>
          <a:xfrm>
            <a:off x="8661401" y="5053131"/>
            <a:ext cx="656166" cy="582566"/>
          </a:xfrm>
          <a:prstGeom prst="curved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37">
            <a:extLst>
              <a:ext uri="{FF2B5EF4-FFF2-40B4-BE49-F238E27FC236}">
                <a16:creationId xmlns:a16="http://schemas.microsoft.com/office/drawing/2014/main" id="{4B5114C3-27D8-06D0-C0C6-F03602608645}"/>
              </a:ext>
            </a:extLst>
          </p:cNvPr>
          <p:cNvSpPr/>
          <p:nvPr/>
        </p:nvSpPr>
        <p:spPr>
          <a:xfrm>
            <a:off x="7086245" y="4699000"/>
            <a:ext cx="330556" cy="999067"/>
          </a:xfrm>
          <a:custGeom>
            <a:avLst/>
            <a:gdLst>
              <a:gd name="connsiteX0" fmla="*/ 330556 w 330556"/>
              <a:gd name="connsiteY0" fmla="*/ 999067 h 999067"/>
              <a:gd name="connsiteX1" fmla="*/ 356 w 330556"/>
              <a:gd name="connsiteY1" fmla="*/ 414867 h 999067"/>
              <a:gd name="connsiteX2" fmla="*/ 279756 w 330556"/>
              <a:gd name="connsiteY2" fmla="*/ 0 h 999067"/>
            </a:gdLst>
            <a:ahLst/>
            <a:cxnLst>
              <a:cxn ang="0">
                <a:pos x="connsiteX0" y="connsiteY0"/>
              </a:cxn>
              <a:cxn ang="0">
                <a:pos x="connsiteX1" y="connsiteY1"/>
              </a:cxn>
              <a:cxn ang="0">
                <a:pos x="connsiteX2" y="connsiteY2"/>
              </a:cxn>
            </a:cxnLst>
            <a:rect l="l" t="t" r="r" b="b"/>
            <a:pathLst>
              <a:path w="330556" h="999067">
                <a:moveTo>
                  <a:pt x="330556" y="999067"/>
                </a:moveTo>
                <a:cubicBezTo>
                  <a:pt x="169689" y="790222"/>
                  <a:pt x="8823" y="581378"/>
                  <a:pt x="356" y="414867"/>
                </a:cubicBezTo>
                <a:cubicBezTo>
                  <a:pt x="-8111" y="248356"/>
                  <a:pt x="135822" y="124178"/>
                  <a:pt x="279756" y="0"/>
                </a:cubicBezTo>
              </a:path>
            </a:pathLst>
          </a:custGeom>
          <a:noFill/>
          <a:ln w="6350">
            <a:solidFill>
              <a:schemeClr val="accent2"/>
            </a:solidFill>
            <a:headEnd type="triangle"/>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B300730-4EAE-55E6-C63A-A6BF5E9DF235}"/>
              </a:ext>
            </a:extLst>
          </p:cNvPr>
          <p:cNvSpPr txBox="1"/>
          <p:nvPr/>
        </p:nvSpPr>
        <p:spPr>
          <a:xfrm>
            <a:off x="11514667" y="6544733"/>
            <a:ext cx="263214" cy="276999"/>
          </a:xfrm>
          <a:prstGeom prst="rect">
            <a:avLst/>
          </a:prstGeom>
          <a:noFill/>
        </p:spPr>
        <p:txBody>
          <a:bodyPr wrap="none" rtlCol="0">
            <a:spAutoFit/>
          </a:bodyPr>
          <a:lstStyle/>
          <a:p>
            <a:r>
              <a:rPr lang="en-US" altLang="zh-CN" sz="1200" dirty="0"/>
              <a:t>5</a:t>
            </a:r>
            <a:endParaRPr lang="en-US" sz="1200" dirty="0"/>
          </a:p>
        </p:txBody>
      </p:sp>
    </p:spTree>
    <p:extLst>
      <p:ext uri="{BB962C8B-B14F-4D97-AF65-F5344CB8AC3E}">
        <p14:creationId xmlns:p14="http://schemas.microsoft.com/office/powerpoint/2010/main" val="393759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8780866D-9FA2-51BF-3E37-87273647B6C7}"/>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sp>
        <p:nvSpPr>
          <p:cNvPr id="2" name="TextBox 1">
            <a:extLst>
              <a:ext uri="{FF2B5EF4-FFF2-40B4-BE49-F238E27FC236}">
                <a16:creationId xmlns:a16="http://schemas.microsoft.com/office/drawing/2014/main" id="{1D918BED-E29E-4ECA-5E5F-6337381B4DCB}"/>
              </a:ext>
            </a:extLst>
          </p:cNvPr>
          <p:cNvSpPr txBox="1"/>
          <p:nvPr/>
        </p:nvSpPr>
        <p:spPr>
          <a:xfrm>
            <a:off x="1053253" y="1359005"/>
            <a:ext cx="10122758" cy="1477328"/>
          </a:xfrm>
          <a:prstGeom prst="rect">
            <a:avLst/>
          </a:prstGeom>
          <a:noFill/>
        </p:spPr>
        <p:txBody>
          <a:bodyPr wrap="square" rtlCol="0">
            <a:spAutoFit/>
          </a:bodyPr>
          <a:lstStyle/>
          <a:p>
            <a:r>
              <a:rPr lang="en-AU" altLang="zh-CN" sz="1800" dirty="0">
                <a:effectLst/>
                <a:latin typeface="LinLibertineT"/>
              </a:rPr>
              <a:t>Given the stable and infrequently changing nature of library </a:t>
            </a:r>
            <a:r>
              <a:rPr lang="en-US" altLang="zh-CN" dirty="0">
                <a:latin typeface="LinLibertineT"/>
              </a:rPr>
              <a:t>API</a:t>
            </a:r>
            <a:r>
              <a:rPr lang="en-AU" altLang="zh-CN" dirty="0">
                <a:latin typeface="LinLibertineT"/>
              </a:rPr>
              <a:t>s</a:t>
            </a:r>
            <a:r>
              <a:rPr lang="en-AU" altLang="zh-CN" sz="1800" dirty="0">
                <a:effectLst/>
                <a:latin typeface="LinLibertineT"/>
              </a:rPr>
              <a:t>, repeatedly </a:t>
            </a:r>
            <a:r>
              <a:rPr lang="en-AU" altLang="zh-CN" sz="1800" dirty="0" err="1">
                <a:effectLst/>
                <a:latin typeface="LinLibertineT"/>
              </a:rPr>
              <a:t>analyzing</a:t>
            </a:r>
            <a:r>
              <a:rPr lang="en-AU" altLang="zh-CN" sz="1800" dirty="0">
                <a:effectLst/>
                <a:latin typeface="LinLibertineT"/>
              </a:rPr>
              <a:t> the source code of </a:t>
            </a:r>
          </a:p>
          <a:p>
            <a:r>
              <a:rPr lang="en-AU" altLang="zh-CN" sz="1800" dirty="0">
                <a:effectLst/>
                <a:latin typeface="LinLibertineT"/>
              </a:rPr>
              <a:t>library APIs consumes resources without yielding</a:t>
            </a:r>
            <a:r>
              <a:rPr lang="zh-CN" altLang="en-US" sz="1800" dirty="0">
                <a:effectLst/>
                <a:latin typeface="LinLibertineT"/>
              </a:rPr>
              <a:t> </a:t>
            </a:r>
            <a:r>
              <a:rPr lang="en-AU" altLang="zh-CN" sz="1800" dirty="0">
                <a:effectLst/>
                <a:latin typeface="LinLibertineT"/>
              </a:rPr>
              <a:t>new insights.</a:t>
            </a:r>
          </a:p>
          <a:p>
            <a:endParaRPr lang="en-AU" altLang="zh-CN" sz="1800" dirty="0">
              <a:effectLst/>
              <a:latin typeface="LinLibertineT"/>
            </a:endParaRPr>
          </a:p>
          <a:p>
            <a:r>
              <a:rPr lang="en-AU" altLang="zh-CN" sz="1800" dirty="0">
                <a:effectLst/>
                <a:latin typeface="LinLibertineT"/>
              </a:rPr>
              <a:t>A typical workaround is to use </a:t>
            </a:r>
            <a:r>
              <a:rPr lang="en-AU" altLang="zh-CN" sz="1800" b="1" i="1" dirty="0">
                <a:solidFill>
                  <a:srgbClr val="FF0000"/>
                </a:solidFill>
                <a:effectLst/>
                <a:latin typeface="LinLibertineT"/>
              </a:rPr>
              <a:t>specifications</a:t>
            </a:r>
            <a:r>
              <a:rPr lang="en-AU" altLang="zh-CN" sz="1800" dirty="0">
                <a:effectLst/>
                <a:latin typeface="LinLibertineT"/>
              </a:rPr>
              <a:t> which summarize the key </a:t>
            </a:r>
            <a:r>
              <a:rPr lang="en-AU" altLang="zh-CN" sz="1800" dirty="0" err="1">
                <a:effectLst/>
                <a:latin typeface="LinLibertineT"/>
              </a:rPr>
              <a:t>behaviors</a:t>
            </a:r>
            <a:r>
              <a:rPr lang="zh-CN" altLang="en-US" dirty="0">
                <a:latin typeface="LinLibertineT"/>
              </a:rPr>
              <a:t> </a:t>
            </a:r>
            <a:r>
              <a:rPr lang="en-AU" altLang="zh-CN" sz="1800" dirty="0">
                <a:effectLst/>
                <a:latin typeface="LinLibertineT"/>
              </a:rPr>
              <a:t>of the library APIs </a:t>
            </a:r>
            <a:r>
              <a:rPr lang="en-AU" sz="1800" dirty="0">
                <a:effectLst/>
                <a:latin typeface="LinLibertineT"/>
              </a:rPr>
              <a:t>thus </a:t>
            </a:r>
          </a:p>
          <a:p>
            <a:r>
              <a:rPr lang="en-AU" sz="1800" dirty="0">
                <a:effectLst/>
                <a:latin typeface="LinLibertineT"/>
              </a:rPr>
              <a:t>avoiding repeat analysis of the source code. </a:t>
            </a:r>
            <a:endParaRPr lang="en-AU" dirty="0">
              <a:effectLst/>
            </a:endParaRPr>
          </a:p>
        </p:txBody>
      </p:sp>
      <p:sp>
        <p:nvSpPr>
          <p:cNvPr id="3" name="TextBox 2">
            <a:extLst>
              <a:ext uri="{FF2B5EF4-FFF2-40B4-BE49-F238E27FC236}">
                <a16:creationId xmlns:a16="http://schemas.microsoft.com/office/drawing/2014/main" id="{FD6FCAAD-C84B-923A-0B57-2F469CD9CAAC}"/>
              </a:ext>
            </a:extLst>
          </p:cNvPr>
          <p:cNvSpPr txBox="1"/>
          <p:nvPr/>
        </p:nvSpPr>
        <p:spPr>
          <a:xfrm>
            <a:off x="948267" y="3454401"/>
            <a:ext cx="2726268" cy="1938992"/>
          </a:xfrm>
          <a:prstGeom prst="rect">
            <a:avLst/>
          </a:prstGeom>
          <a:solidFill>
            <a:schemeClr val="bg1"/>
          </a:solidFill>
          <a:ln>
            <a:solidFill>
              <a:schemeClr val="accent1"/>
            </a:solidFill>
          </a:ln>
        </p:spPr>
        <p:txBody>
          <a:bodyPr wrap="square" rtlCol="0">
            <a:spAutoFit/>
          </a:bodyPr>
          <a:lstStyle/>
          <a:p>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a:t>
            </a: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C</a:t>
            </a: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client</a:t>
            </a: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200" dirty="0">
                <a:solidFill>
                  <a:schemeClr val="tx1">
                    <a:lumMod val="50000"/>
                    <a:lumOff val="50000"/>
                  </a:schemeClr>
                </a:solidFill>
                <a:latin typeface="Consolas" panose="020B0609020204030204" pitchFamily="49" charset="0"/>
                <a:cs typeface="Consolas" panose="020B0609020204030204" pitchFamily="49" charset="0"/>
              </a:rPr>
              <a:t>code</a:t>
            </a:r>
            <a:endParaRPr lang="en-US" sz="1200" dirty="0">
              <a:solidFill>
                <a:schemeClr val="tx1">
                  <a:lumMod val="50000"/>
                  <a:lumOff val="50000"/>
                </a:schemeClr>
              </a:solidFill>
              <a:latin typeface="Consolas" panose="020B0609020204030204" pitchFamily="49" charset="0"/>
              <a:cs typeface="Consolas" panose="020B0609020204030204" pitchFamily="49" charset="0"/>
            </a:endParaRPr>
          </a:p>
          <a:p>
            <a:r>
              <a:rPr lang="en-US" altLang="zh-CN" sz="1200" dirty="0">
                <a:latin typeface="Consolas" panose="020B0609020204030204" pitchFamily="49" charset="0"/>
                <a:cs typeface="Consolas" panose="020B0609020204030204" pitchFamily="49" charset="0"/>
              </a:rPr>
              <a:t>#include</a:t>
            </a:r>
            <a:r>
              <a:rPr lang="zh-CN" altLang="en-US" sz="1200" dirty="0">
                <a:latin typeface="Consolas" panose="020B0609020204030204" pitchFamily="49" charset="0"/>
                <a:cs typeface="Consolas" panose="020B0609020204030204" pitchFamily="49" charset="0"/>
              </a:rPr>
              <a:t> </a:t>
            </a:r>
            <a:r>
              <a:rPr lang="en-AU" altLang="zh-CN" sz="1200" dirty="0">
                <a:latin typeface="Consolas" panose="020B0609020204030204" pitchFamily="49" charset="0"/>
                <a:cs typeface="Consolas" panose="020B0609020204030204" pitchFamily="49" charset="0"/>
              </a:rPr>
              <a:t>&lt;</a:t>
            </a:r>
            <a:r>
              <a:rPr lang="en-AU" altLang="zh-CN" sz="1200" dirty="0" err="1">
                <a:latin typeface="Consolas" panose="020B0609020204030204" pitchFamily="49" charset="0"/>
                <a:cs typeface="Consolas" panose="020B0609020204030204" pitchFamily="49" charset="0"/>
              </a:rPr>
              <a:t>string.h</a:t>
            </a:r>
            <a:r>
              <a:rPr lang="en-AU" altLang="zh-CN" sz="1200" dirty="0">
                <a:latin typeface="Consolas" panose="020B0609020204030204" pitchFamily="49"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int</a:t>
            </a:r>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main()</a:t>
            </a:r>
          </a:p>
          <a:p>
            <a:r>
              <a:rPr lang="en-US" altLang="zh-CN" sz="1200" dirty="0">
                <a:latin typeface="Consolas" panose="020B0609020204030204" pitchFamily="49" charset="0"/>
                <a:cs typeface="Consolas" panose="020B0609020204030204" pitchFamily="49" charset="0"/>
              </a:rPr>
              <a:t>{</a:t>
            </a:r>
          </a:p>
          <a:p>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char </a:t>
            </a:r>
            <a:r>
              <a:rPr lang="en-US" altLang="zh-CN" sz="1200" dirty="0" err="1">
                <a:latin typeface="Consolas" panose="020B0609020204030204" pitchFamily="49" charset="0"/>
                <a:cs typeface="Consolas" panose="020B0609020204030204" pitchFamily="49" charset="0"/>
              </a:rPr>
              <a:t>dest</a:t>
            </a:r>
            <a:r>
              <a:rPr lang="en-US" altLang="zh-CN" sz="1200" dirty="0">
                <a:latin typeface="Consolas" panose="020B0609020204030204" pitchFamily="49" charset="0"/>
                <a:cs typeface="Consolas" panose="020B0609020204030204" pitchFamily="49" charset="0"/>
              </a:rPr>
              <a:t>[50] = "Hello"; </a:t>
            </a:r>
            <a:r>
              <a:rPr lang="zh-CN" altLang="en-US" sz="1200" dirty="0">
                <a:latin typeface="Consolas" panose="020B0609020204030204" pitchFamily="49" charset="0"/>
                <a:cs typeface="Consolas" panose="020B0609020204030204" pitchFamily="49" charset="0"/>
              </a:rPr>
              <a:t>  </a:t>
            </a:r>
            <a:endParaRPr lang="en-US" altLang="zh-CN" sz="1200" dirty="0">
              <a:latin typeface="Consolas" panose="020B0609020204030204" pitchFamily="49" charset="0"/>
              <a:cs typeface="Consolas" panose="020B0609020204030204" pitchFamily="49" charset="0"/>
            </a:endParaRPr>
          </a:p>
          <a:p>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const char *</a:t>
            </a:r>
            <a:r>
              <a:rPr lang="en-US" altLang="zh-CN" sz="1200" dirty="0" err="1">
                <a:latin typeface="Consolas" panose="020B0609020204030204" pitchFamily="49" charset="0"/>
                <a:cs typeface="Consolas" panose="020B0609020204030204" pitchFamily="49" charset="0"/>
              </a:rPr>
              <a:t>src</a:t>
            </a:r>
            <a:r>
              <a:rPr lang="en-US" altLang="zh-CN" sz="1200" dirty="0">
                <a:latin typeface="Consolas" panose="020B0609020204030204" pitchFamily="49" charset="0"/>
                <a:cs typeface="Consolas" panose="020B0609020204030204" pitchFamily="49" charset="0"/>
              </a:rPr>
              <a:t> = "World";</a:t>
            </a:r>
          </a:p>
          <a:p>
            <a:r>
              <a:rPr lang="zh-CN" altLang="en-US" sz="1200" dirty="0">
                <a:latin typeface="Consolas" panose="020B0609020204030204" pitchFamily="49" charset="0"/>
                <a:cs typeface="Consolas" panose="020B0609020204030204" pitchFamily="49" charset="0"/>
              </a:rPr>
              <a:t>    </a:t>
            </a:r>
            <a:r>
              <a:rPr lang="en-US" altLang="zh-CN" sz="1200" dirty="0">
                <a:solidFill>
                  <a:schemeClr val="bg2">
                    <a:lumMod val="50000"/>
                  </a:schemeClr>
                </a:solidFill>
                <a:latin typeface="Consolas" panose="020B0609020204030204" pitchFamily="49" charset="0"/>
                <a:cs typeface="Consolas" panose="020B0609020204030204" pitchFamily="49" charset="0"/>
              </a:rPr>
              <a:t>//</a:t>
            </a:r>
            <a:r>
              <a:rPr lang="zh-CN" altLang="en-US" sz="1200" dirty="0">
                <a:solidFill>
                  <a:schemeClr val="bg2">
                    <a:lumMod val="50000"/>
                  </a:schemeClr>
                </a:solidFill>
                <a:latin typeface="Consolas" panose="020B0609020204030204" pitchFamily="49" charset="0"/>
                <a:cs typeface="Consolas" panose="020B0609020204030204" pitchFamily="49" charset="0"/>
              </a:rPr>
              <a:t> </a:t>
            </a:r>
            <a:r>
              <a:rPr lang="en-US" altLang="zh-CN" sz="1200" dirty="0">
                <a:solidFill>
                  <a:schemeClr val="bg2">
                    <a:lumMod val="50000"/>
                  </a:schemeClr>
                </a:solidFill>
                <a:latin typeface="Consolas" panose="020B0609020204030204" pitchFamily="49" charset="0"/>
                <a:cs typeface="Consolas" panose="020B0609020204030204" pitchFamily="49" charset="0"/>
              </a:rPr>
              <a:t>C</a:t>
            </a:r>
            <a:r>
              <a:rPr lang="zh-CN" altLang="en-US" sz="1200" dirty="0">
                <a:solidFill>
                  <a:schemeClr val="bg2">
                    <a:lumMod val="50000"/>
                  </a:schemeClr>
                </a:solidFill>
                <a:latin typeface="Consolas" panose="020B0609020204030204" pitchFamily="49" charset="0"/>
                <a:cs typeface="Consolas" panose="020B0609020204030204" pitchFamily="49" charset="0"/>
              </a:rPr>
              <a:t> </a:t>
            </a:r>
            <a:r>
              <a:rPr lang="en-US" altLang="zh-CN" sz="1200" dirty="0">
                <a:solidFill>
                  <a:schemeClr val="bg2">
                    <a:lumMod val="50000"/>
                  </a:schemeClr>
                </a:solidFill>
                <a:latin typeface="Consolas" panose="020B0609020204030204" pitchFamily="49" charset="0"/>
                <a:cs typeface="Consolas" panose="020B0609020204030204" pitchFamily="49" charset="0"/>
              </a:rPr>
              <a:t>standard</a:t>
            </a:r>
            <a:r>
              <a:rPr lang="zh-CN" altLang="en-US" sz="1200" dirty="0">
                <a:solidFill>
                  <a:schemeClr val="bg2">
                    <a:lumMod val="50000"/>
                  </a:schemeClr>
                </a:solidFill>
                <a:latin typeface="Consolas" panose="020B0609020204030204" pitchFamily="49" charset="0"/>
                <a:cs typeface="Consolas" panose="020B0609020204030204" pitchFamily="49" charset="0"/>
              </a:rPr>
              <a:t> </a:t>
            </a:r>
            <a:r>
              <a:rPr lang="en-US" altLang="zh-CN" sz="1200" dirty="0">
                <a:solidFill>
                  <a:schemeClr val="bg2">
                    <a:lumMod val="50000"/>
                  </a:schemeClr>
                </a:solidFill>
                <a:latin typeface="Consolas" panose="020B0609020204030204" pitchFamily="49" charset="0"/>
                <a:cs typeface="Consolas" panose="020B0609020204030204" pitchFamily="49" charset="0"/>
              </a:rPr>
              <a:t>library</a:t>
            </a:r>
            <a:r>
              <a:rPr lang="zh-CN" altLang="en-US" sz="1200" dirty="0">
                <a:solidFill>
                  <a:schemeClr val="bg2">
                    <a:lumMod val="50000"/>
                  </a:schemeClr>
                </a:solidFill>
                <a:latin typeface="Consolas" panose="020B0609020204030204" pitchFamily="49" charset="0"/>
                <a:cs typeface="Consolas" panose="020B0609020204030204" pitchFamily="49" charset="0"/>
              </a:rPr>
              <a:t> </a:t>
            </a:r>
            <a:r>
              <a:rPr lang="en-US" altLang="zh-CN" sz="1200" dirty="0">
                <a:solidFill>
                  <a:schemeClr val="bg2">
                    <a:lumMod val="50000"/>
                  </a:schemeClr>
                </a:solidFill>
                <a:latin typeface="Consolas" panose="020B0609020204030204" pitchFamily="49" charset="0"/>
                <a:cs typeface="Consolas" panose="020B0609020204030204" pitchFamily="49" charset="0"/>
              </a:rPr>
              <a:t>API</a:t>
            </a:r>
          </a:p>
          <a:p>
            <a:r>
              <a:rPr lang="zh-CN" altLang="en-US" sz="1200" dirty="0">
                <a:latin typeface="Consolas" panose="020B0609020204030204" pitchFamily="49" charset="0"/>
                <a:cs typeface="Consolas" panose="020B0609020204030204" pitchFamily="49" charset="0"/>
              </a:rPr>
              <a:t>    </a:t>
            </a:r>
            <a:r>
              <a:rPr lang="en-US" altLang="zh-CN" sz="1200" dirty="0" err="1">
                <a:solidFill>
                  <a:srgbClr val="0070C0"/>
                </a:solidFill>
                <a:highlight>
                  <a:srgbClr val="FFFF00"/>
                </a:highlight>
                <a:latin typeface="Consolas" panose="020B0609020204030204" pitchFamily="49" charset="0"/>
                <a:cs typeface="Consolas" panose="020B0609020204030204" pitchFamily="49" charset="0"/>
              </a:rPr>
              <a:t>strncat</a:t>
            </a:r>
            <a:r>
              <a:rPr lang="en-US" altLang="zh-CN" sz="1200" dirty="0">
                <a:highlight>
                  <a:srgbClr val="FFFF00"/>
                </a:highlight>
                <a:latin typeface="Consolas" panose="020B0609020204030204" pitchFamily="49" charset="0"/>
                <a:cs typeface="Consolas" panose="020B0609020204030204" pitchFamily="49" charset="0"/>
              </a:rPr>
              <a:t>(</a:t>
            </a:r>
            <a:r>
              <a:rPr lang="en-US" altLang="zh-CN" sz="1200" dirty="0" err="1">
                <a:highlight>
                  <a:srgbClr val="FFFF00"/>
                </a:highlight>
                <a:latin typeface="Consolas" panose="020B0609020204030204" pitchFamily="49" charset="0"/>
                <a:cs typeface="Consolas" panose="020B0609020204030204" pitchFamily="49" charset="0"/>
              </a:rPr>
              <a:t>dest</a:t>
            </a:r>
            <a:r>
              <a:rPr lang="en-US" altLang="zh-CN" sz="1200" dirty="0">
                <a:highlight>
                  <a:srgbClr val="FFFF00"/>
                </a:highlight>
                <a:latin typeface="Consolas" panose="020B0609020204030204" pitchFamily="49" charset="0"/>
                <a:cs typeface="Consolas" panose="020B0609020204030204" pitchFamily="49" charset="0"/>
              </a:rPr>
              <a:t>, </a:t>
            </a:r>
            <a:r>
              <a:rPr lang="en-US" altLang="zh-CN" sz="1200" dirty="0" err="1">
                <a:highlight>
                  <a:srgbClr val="FFFF00"/>
                </a:highlight>
                <a:latin typeface="Consolas" panose="020B0609020204030204" pitchFamily="49" charset="0"/>
                <a:cs typeface="Consolas" panose="020B0609020204030204" pitchFamily="49" charset="0"/>
              </a:rPr>
              <a:t>src</a:t>
            </a:r>
            <a:r>
              <a:rPr lang="en-US" altLang="zh-CN" sz="1200" dirty="0">
                <a:highlight>
                  <a:srgbClr val="FFFF00"/>
                </a:highlight>
                <a:latin typeface="Consolas" panose="020B0609020204030204" pitchFamily="49" charset="0"/>
                <a:cs typeface="Consolas" panose="020B0609020204030204" pitchFamily="49" charset="0"/>
              </a:rPr>
              <a:t>, 6);</a:t>
            </a:r>
          </a:p>
          <a:p>
            <a:r>
              <a:rPr lang="zh-CN" altLang="en-US" sz="1200" dirty="0">
                <a:latin typeface="Consolas" panose="020B0609020204030204" pitchFamily="49" charset="0"/>
                <a:cs typeface="Consolas" panose="020B0609020204030204" pitchFamily="49" charset="0"/>
              </a:rPr>
              <a:t>    </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DB56F07A-45AF-F37E-D33E-D9896A5113B1}"/>
              </a:ext>
            </a:extLst>
          </p:cNvPr>
          <p:cNvSpPr txBox="1"/>
          <p:nvPr/>
        </p:nvSpPr>
        <p:spPr>
          <a:xfrm>
            <a:off x="7203668" y="4423897"/>
            <a:ext cx="3479275" cy="1446550"/>
          </a:xfrm>
          <a:custGeom>
            <a:avLst/>
            <a:gdLst>
              <a:gd name="connsiteX0" fmla="*/ 0 w 3479275"/>
              <a:gd name="connsiteY0" fmla="*/ 0 h 1446550"/>
              <a:gd name="connsiteX1" fmla="*/ 545086 w 3479275"/>
              <a:gd name="connsiteY1" fmla="*/ 0 h 1446550"/>
              <a:gd name="connsiteX2" fmla="*/ 1020587 w 3479275"/>
              <a:gd name="connsiteY2" fmla="*/ 0 h 1446550"/>
              <a:gd name="connsiteX3" fmla="*/ 1670052 w 3479275"/>
              <a:gd name="connsiteY3" fmla="*/ 0 h 1446550"/>
              <a:gd name="connsiteX4" fmla="*/ 2215138 w 3479275"/>
              <a:gd name="connsiteY4" fmla="*/ 0 h 1446550"/>
              <a:gd name="connsiteX5" fmla="*/ 2760225 w 3479275"/>
              <a:gd name="connsiteY5" fmla="*/ 0 h 1446550"/>
              <a:gd name="connsiteX6" fmla="*/ 3479275 w 3479275"/>
              <a:gd name="connsiteY6" fmla="*/ 0 h 1446550"/>
              <a:gd name="connsiteX7" fmla="*/ 3479275 w 3479275"/>
              <a:gd name="connsiteY7" fmla="*/ 453252 h 1446550"/>
              <a:gd name="connsiteX8" fmla="*/ 3479275 w 3479275"/>
              <a:gd name="connsiteY8" fmla="*/ 935436 h 1446550"/>
              <a:gd name="connsiteX9" fmla="*/ 3479275 w 3479275"/>
              <a:gd name="connsiteY9" fmla="*/ 1446550 h 1446550"/>
              <a:gd name="connsiteX10" fmla="*/ 2968981 w 3479275"/>
              <a:gd name="connsiteY10" fmla="*/ 1446550 h 1446550"/>
              <a:gd name="connsiteX11" fmla="*/ 2389102 w 3479275"/>
              <a:gd name="connsiteY11" fmla="*/ 1446550 h 1446550"/>
              <a:gd name="connsiteX12" fmla="*/ 1844016 w 3479275"/>
              <a:gd name="connsiteY12" fmla="*/ 1446550 h 1446550"/>
              <a:gd name="connsiteX13" fmla="*/ 1194551 w 3479275"/>
              <a:gd name="connsiteY13" fmla="*/ 1446550 h 1446550"/>
              <a:gd name="connsiteX14" fmla="*/ 545086 w 3479275"/>
              <a:gd name="connsiteY14" fmla="*/ 1446550 h 1446550"/>
              <a:gd name="connsiteX15" fmla="*/ 0 w 3479275"/>
              <a:gd name="connsiteY15" fmla="*/ 1446550 h 1446550"/>
              <a:gd name="connsiteX16" fmla="*/ 0 w 3479275"/>
              <a:gd name="connsiteY16" fmla="*/ 964367 h 1446550"/>
              <a:gd name="connsiteX17" fmla="*/ 0 w 3479275"/>
              <a:gd name="connsiteY17" fmla="*/ 496649 h 1446550"/>
              <a:gd name="connsiteX18" fmla="*/ 0 w 3479275"/>
              <a:gd name="connsiteY18" fmla="*/ 0 h 14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79275" h="1446550" extrusionOk="0">
                <a:moveTo>
                  <a:pt x="0" y="0"/>
                </a:moveTo>
                <a:cubicBezTo>
                  <a:pt x="148178" y="-58148"/>
                  <a:pt x="357342" y="29350"/>
                  <a:pt x="545086" y="0"/>
                </a:cubicBezTo>
                <a:cubicBezTo>
                  <a:pt x="732830" y="-29350"/>
                  <a:pt x="836510" y="50198"/>
                  <a:pt x="1020587" y="0"/>
                </a:cubicBezTo>
                <a:cubicBezTo>
                  <a:pt x="1204664" y="-50198"/>
                  <a:pt x="1393752" y="76973"/>
                  <a:pt x="1670052" y="0"/>
                </a:cubicBezTo>
                <a:cubicBezTo>
                  <a:pt x="1946353" y="-76973"/>
                  <a:pt x="2023819" y="27931"/>
                  <a:pt x="2215138" y="0"/>
                </a:cubicBezTo>
                <a:cubicBezTo>
                  <a:pt x="2406457" y="-27931"/>
                  <a:pt x="2638462" y="47606"/>
                  <a:pt x="2760225" y="0"/>
                </a:cubicBezTo>
                <a:cubicBezTo>
                  <a:pt x="2881988" y="-47606"/>
                  <a:pt x="3150670" y="43783"/>
                  <a:pt x="3479275" y="0"/>
                </a:cubicBezTo>
                <a:cubicBezTo>
                  <a:pt x="3525387" y="174487"/>
                  <a:pt x="3433503" y="229623"/>
                  <a:pt x="3479275" y="453252"/>
                </a:cubicBezTo>
                <a:cubicBezTo>
                  <a:pt x="3525047" y="676881"/>
                  <a:pt x="3428119" y="834345"/>
                  <a:pt x="3479275" y="935436"/>
                </a:cubicBezTo>
                <a:cubicBezTo>
                  <a:pt x="3530431" y="1036527"/>
                  <a:pt x="3457143" y="1301904"/>
                  <a:pt x="3479275" y="1446550"/>
                </a:cubicBezTo>
                <a:cubicBezTo>
                  <a:pt x="3372549" y="1470096"/>
                  <a:pt x="3178917" y="1401147"/>
                  <a:pt x="2968981" y="1446550"/>
                </a:cubicBezTo>
                <a:cubicBezTo>
                  <a:pt x="2759045" y="1491953"/>
                  <a:pt x="2643716" y="1391813"/>
                  <a:pt x="2389102" y="1446550"/>
                </a:cubicBezTo>
                <a:cubicBezTo>
                  <a:pt x="2134488" y="1501287"/>
                  <a:pt x="1976756" y="1435414"/>
                  <a:pt x="1844016" y="1446550"/>
                </a:cubicBezTo>
                <a:cubicBezTo>
                  <a:pt x="1711276" y="1457686"/>
                  <a:pt x="1395386" y="1369147"/>
                  <a:pt x="1194551" y="1446550"/>
                </a:cubicBezTo>
                <a:cubicBezTo>
                  <a:pt x="993716" y="1523953"/>
                  <a:pt x="802577" y="1426845"/>
                  <a:pt x="545086" y="1446550"/>
                </a:cubicBezTo>
                <a:cubicBezTo>
                  <a:pt x="287595" y="1466255"/>
                  <a:pt x="270186" y="1410855"/>
                  <a:pt x="0" y="1446550"/>
                </a:cubicBezTo>
                <a:cubicBezTo>
                  <a:pt x="-38758" y="1276864"/>
                  <a:pt x="44646" y="1113593"/>
                  <a:pt x="0" y="964367"/>
                </a:cubicBezTo>
                <a:cubicBezTo>
                  <a:pt x="-44646" y="815141"/>
                  <a:pt x="36823" y="662524"/>
                  <a:pt x="0" y="496649"/>
                </a:cubicBezTo>
                <a:cubicBezTo>
                  <a:pt x="-36823" y="330774"/>
                  <a:pt x="6513" y="188606"/>
                  <a:pt x="0" y="0"/>
                </a:cubicBezTo>
                <a:close/>
              </a:path>
            </a:pathLst>
          </a:custGeom>
          <a:noFill/>
          <a:ln>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a:t>
            </a:r>
            <a:r>
              <a:rPr lang="zh-CN" altLang="en-US" sz="11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Source</a:t>
            </a:r>
            <a:r>
              <a:rPr lang="zh-CN" altLang="en-US" sz="11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code</a:t>
            </a:r>
            <a:r>
              <a:rPr lang="zh-CN" altLang="en-US" sz="11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of</a:t>
            </a:r>
            <a:r>
              <a:rPr lang="zh-CN" altLang="en-US" sz="11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100" dirty="0" err="1">
                <a:solidFill>
                  <a:schemeClr val="tx1">
                    <a:lumMod val="50000"/>
                    <a:lumOff val="50000"/>
                  </a:schemeClr>
                </a:solidFill>
                <a:latin typeface="Consolas" panose="020B0609020204030204" pitchFamily="49" charset="0"/>
                <a:cs typeface="Consolas" panose="020B0609020204030204" pitchFamily="49" charset="0"/>
              </a:rPr>
              <a:t>strncat</a:t>
            </a:r>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a:t>
            </a:r>
            <a:endParaRPr lang="en-US" sz="1100" dirty="0">
              <a:solidFill>
                <a:schemeClr val="tx1">
                  <a:lumMod val="50000"/>
                  <a:lumOff val="50000"/>
                </a:schemeClr>
              </a:solidFill>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char *</a:t>
            </a:r>
            <a:r>
              <a:rPr lang="en-US" sz="1100" dirty="0" err="1">
                <a:latin typeface="Consolas" panose="020B0609020204030204" pitchFamily="49" charset="0"/>
                <a:cs typeface="Consolas" panose="020B0609020204030204" pitchFamily="49" charset="0"/>
              </a:rPr>
              <a:t>strncat</a:t>
            </a:r>
            <a:r>
              <a:rPr lang="en-US" sz="1100" dirty="0">
                <a:latin typeface="Consolas" panose="020B0609020204030204" pitchFamily="49" charset="0"/>
                <a:cs typeface="Consolas" panose="020B0609020204030204" pitchFamily="49" charset="0"/>
              </a:rPr>
              <a:t>(char </a:t>
            </a:r>
            <a:r>
              <a:rPr lang="en-US" sz="1100" dirty="0">
                <a:solidFill>
                  <a:srgbClr val="FF0000"/>
                </a:solidFill>
                <a:latin typeface="Consolas" panose="020B0609020204030204" pitchFamily="49" charset="0"/>
                <a:cs typeface="Consolas" panose="020B0609020204030204" pitchFamily="49" charset="0"/>
              </a:rPr>
              <a:t>*d</a:t>
            </a:r>
            <a:r>
              <a:rPr lang="en-US" sz="1100" dirty="0">
                <a:latin typeface="Consolas" panose="020B0609020204030204" pitchFamily="49" charset="0"/>
                <a:cs typeface="Consolas" panose="020B0609020204030204" pitchFamily="49" charset="0"/>
              </a:rPr>
              <a:t>, char *s, </a:t>
            </a:r>
            <a:r>
              <a:rPr lang="en-US" sz="1100" dirty="0" err="1">
                <a:latin typeface="Consolas" panose="020B0609020204030204" pitchFamily="49" charset="0"/>
                <a:cs typeface="Consolas" panose="020B0609020204030204" pitchFamily="49" charset="0"/>
              </a:rPr>
              <a:t>size_t</a:t>
            </a:r>
            <a:r>
              <a:rPr lang="en-US" sz="1100" dirty="0">
                <a:latin typeface="Consolas" panose="020B0609020204030204" pitchFamily="49" charset="0"/>
                <a:cs typeface="Consolas" panose="020B0609020204030204" pitchFamily="49" charset="0"/>
              </a:rPr>
              <a:t> n)</a:t>
            </a:r>
            <a:r>
              <a:rPr lang="zh-CN" altLang="en-US" sz="1100" dirty="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a:t>
            </a:r>
          </a:p>
          <a:p>
            <a:r>
              <a:rPr lang="zh-CN" alt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char *a = d;</a:t>
            </a:r>
          </a:p>
          <a:p>
            <a:r>
              <a:rPr lang="zh-CN" altLang="en-US" sz="1100" dirty="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d += </a:t>
            </a:r>
            <a:r>
              <a:rPr lang="en-US" sz="1100" dirty="0" err="1">
                <a:latin typeface="Consolas" panose="020B0609020204030204" pitchFamily="49" charset="0"/>
                <a:cs typeface="Consolas" panose="020B0609020204030204" pitchFamily="49" charset="0"/>
              </a:rPr>
              <a:t>strlen</a:t>
            </a:r>
            <a:r>
              <a:rPr lang="en-US" sz="1100" dirty="0">
                <a:latin typeface="Consolas" panose="020B0609020204030204" pitchFamily="49" charset="0"/>
                <a:cs typeface="Consolas" panose="020B0609020204030204" pitchFamily="49" charset="0"/>
              </a:rPr>
              <a:t>(d);</a:t>
            </a:r>
          </a:p>
          <a:p>
            <a:r>
              <a:rPr lang="zh-CN" altLang="en-US" sz="1100" dirty="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while (n &amp;&amp; *s) n--, *d++ = *s++;</a:t>
            </a:r>
          </a:p>
          <a:p>
            <a:r>
              <a:rPr lang="zh-CN" altLang="en-US" sz="1100" dirty="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*d++ = 0;</a:t>
            </a:r>
          </a:p>
          <a:p>
            <a:r>
              <a:rPr lang="zh-CN" alt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return a;</a:t>
            </a:r>
          </a:p>
          <a:p>
            <a:r>
              <a:rPr lang="en-US" sz="11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BB54F059-2C96-D854-0BA4-8D1274A7FC4C}"/>
              </a:ext>
            </a:extLst>
          </p:cNvPr>
          <p:cNvSpPr txBox="1"/>
          <p:nvPr/>
        </p:nvSpPr>
        <p:spPr>
          <a:xfrm>
            <a:off x="7203669" y="3213614"/>
            <a:ext cx="3479274" cy="769441"/>
          </a:xfrm>
          <a:custGeom>
            <a:avLst/>
            <a:gdLst>
              <a:gd name="connsiteX0" fmla="*/ 0 w 3479274"/>
              <a:gd name="connsiteY0" fmla="*/ 0 h 769441"/>
              <a:gd name="connsiteX1" fmla="*/ 545086 w 3479274"/>
              <a:gd name="connsiteY1" fmla="*/ 0 h 769441"/>
              <a:gd name="connsiteX2" fmla="*/ 1020587 w 3479274"/>
              <a:gd name="connsiteY2" fmla="*/ 0 h 769441"/>
              <a:gd name="connsiteX3" fmla="*/ 1670052 w 3479274"/>
              <a:gd name="connsiteY3" fmla="*/ 0 h 769441"/>
              <a:gd name="connsiteX4" fmla="*/ 2215138 w 3479274"/>
              <a:gd name="connsiteY4" fmla="*/ 0 h 769441"/>
              <a:gd name="connsiteX5" fmla="*/ 2760224 w 3479274"/>
              <a:gd name="connsiteY5" fmla="*/ 0 h 769441"/>
              <a:gd name="connsiteX6" fmla="*/ 3479274 w 3479274"/>
              <a:gd name="connsiteY6" fmla="*/ 0 h 769441"/>
              <a:gd name="connsiteX7" fmla="*/ 3479274 w 3479274"/>
              <a:gd name="connsiteY7" fmla="*/ 369332 h 769441"/>
              <a:gd name="connsiteX8" fmla="*/ 3479274 w 3479274"/>
              <a:gd name="connsiteY8" fmla="*/ 769441 h 769441"/>
              <a:gd name="connsiteX9" fmla="*/ 2968980 w 3479274"/>
              <a:gd name="connsiteY9" fmla="*/ 769441 h 769441"/>
              <a:gd name="connsiteX10" fmla="*/ 2389101 w 3479274"/>
              <a:gd name="connsiteY10" fmla="*/ 769441 h 769441"/>
              <a:gd name="connsiteX11" fmla="*/ 1809222 w 3479274"/>
              <a:gd name="connsiteY11" fmla="*/ 769441 h 769441"/>
              <a:gd name="connsiteX12" fmla="*/ 1264136 w 3479274"/>
              <a:gd name="connsiteY12" fmla="*/ 769441 h 769441"/>
              <a:gd name="connsiteX13" fmla="*/ 614672 w 3479274"/>
              <a:gd name="connsiteY13" fmla="*/ 769441 h 769441"/>
              <a:gd name="connsiteX14" fmla="*/ 0 w 3479274"/>
              <a:gd name="connsiteY14" fmla="*/ 769441 h 769441"/>
              <a:gd name="connsiteX15" fmla="*/ 0 w 3479274"/>
              <a:gd name="connsiteY15" fmla="*/ 400109 h 769441"/>
              <a:gd name="connsiteX16" fmla="*/ 0 w 3479274"/>
              <a:gd name="connsiteY16"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79274" h="769441" extrusionOk="0">
                <a:moveTo>
                  <a:pt x="0" y="0"/>
                </a:moveTo>
                <a:cubicBezTo>
                  <a:pt x="148178" y="-58148"/>
                  <a:pt x="357342" y="29350"/>
                  <a:pt x="545086" y="0"/>
                </a:cubicBezTo>
                <a:cubicBezTo>
                  <a:pt x="732830" y="-29350"/>
                  <a:pt x="836510" y="50198"/>
                  <a:pt x="1020587" y="0"/>
                </a:cubicBezTo>
                <a:cubicBezTo>
                  <a:pt x="1204664" y="-50198"/>
                  <a:pt x="1393752" y="76973"/>
                  <a:pt x="1670052" y="0"/>
                </a:cubicBezTo>
                <a:cubicBezTo>
                  <a:pt x="1946353" y="-76973"/>
                  <a:pt x="2023819" y="27931"/>
                  <a:pt x="2215138" y="0"/>
                </a:cubicBezTo>
                <a:cubicBezTo>
                  <a:pt x="2406457" y="-27931"/>
                  <a:pt x="2640335" y="52468"/>
                  <a:pt x="2760224" y="0"/>
                </a:cubicBezTo>
                <a:cubicBezTo>
                  <a:pt x="2880113" y="-52468"/>
                  <a:pt x="3150669" y="43783"/>
                  <a:pt x="3479274" y="0"/>
                </a:cubicBezTo>
                <a:cubicBezTo>
                  <a:pt x="3500953" y="103222"/>
                  <a:pt x="3446113" y="284950"/>
                  <a:pt x="3479274" y="369332"/>
                </a:cubicBezTo>
                <a:cubicBezTo>
                  <a:pt x="3512435" y="453714"/>
                  <a:pt x="3444108" y="596925"/>
                  <a:pt x="3479274" y="769441"/>
                </a:cubicBezTo>
                <a:cubicBezTo>
                  <a:pt x="3279285" y="828563"/>
                  <a:pt x="3082331" y="727743"/>
                  <a:pt x="2968980" y="769441"/>
                </a:cubicBezTo>
                <a:cubicBezTo>
                  <a:pt x="2855629" y="811139"/>
                  <a:pt x="2520980" y="704555"/>
                  <a:pt x="2389101" y="769441"/>
                </a:cubicBezTo>
                <a:cubicBezTo>
                  <a:pt x="2257222" y="834327"/>
                  <a:pt x="2063836" y="714704"/>
                  <a:pt x="1809222" y="769441"/>
                </a:cubicBezTo>
                <a:cubicBezTo>
                  <a:pt x="1554608" y="824178"/>
                  <a:pt x="1396876" y="758305"/>
                  <a:pt x="1264136" y="769441"/>
                </a:cubicBezTo>
                <a:cubicBezTo>
                  <a:pt x="1131396" y="780577"/>
                  <a:pt x="813078" y="768098"/>
                  <a:pt x="614672" y="769441"/>
                </a:cubicBezTo>
                <a:cubicBezTo>
                  <a:pt x="416266" y="770784"/>
                  <a:pt x="264094" y="743950"/>
                  <a:pt x="0" y="769441"/>
                </a:cubicBezTo>
                <a:cubicBezTo>
                  <a:pt x="-30025" y="625302"/>
                  <a:pt x="38815" y="515603"/>
                  <a:pt x="0" y="400109"/>
                </a:cubicBezTo>
                <a:cubicBezTo>
                  <a:pt x="-38815" y="284615"/>
                  <a:pt x="6128" y="179415"/>
                  <a:pt x="0" y="0"/>
                </a:cubicBezTo>
                <a:close/>
              </a:path>
            </a:pathLst>
          </a:custGeom>
          <a:noFill/>
          <a:ln>
            <a:solidFill>
              <a:srgbClr val="00B05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a:t>
            </a:r>
            <a:r>
              <a:rPr lang="zh-CN" altLang="en-US" sz="11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Specification</a:t>
            </a:r>
            <a:r>
              <a:rPr lang="zh-CN" altLang="en-US" sz="11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of</a:t>
            </a:r>
            <a:r>
              <a:rPr lang="zh-CN" altLang="en-US" sz="110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100" dirty="0" err="1">
                <a:solidFill>
                  <a:schemeClr val="tx1">
                    <a:lumMod val="50000"/>
                    <a:lumOff val="50000"/>
                  </a:schemeClr>
                </a:solidFill>
                <a:latin typeface="Consolas" panose="020B0609020204030204" pitchFamily="49" charset="0"/>
                <a:cs typeface="Consolas" panose="020B0609020204030204" pitchFamily="49" charset="0"/>
              </a:rPr>
              <a:t>strncat</a:t>
            </a:r>
            <a:r>
              <a:rPr lang="en-US" altLang="zh-CN" sz="1100" dirty="0">
                <a:solidFill>
                  <a:schemeClr val="tx1">
                    <a:lumMod val="50000"/>
                    <a:lumOff val="50000"/>
                  </a:schemeClr>
                </a:solidFill>
                <a:latin typeface="Consolas" panose="020B0609020204030204" pitchFamily="49" charset="0"/>
                <a:cs typeface="Consolas" panose="020B0609020204030204" pitchFamily="49" charset="0"/>
              </a:rPr>
              <a:t>()</a:t>
            </a:r>
            <a:endParaRPr lang="en-US" sz="1100" dirty="0">
              <a:solidFill>
                <a:schemeClr val="tx1">
                  <a:lumMod val="50000"/>
                  <a:lumOff val="50000"/>
                </a:schemeClr>
              </a:solidFill>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char *</a:t>
            </a:r>
            <a:r>
              <a:rPr lang="en-US" sz="1100" dirty="0" err="1">
                <a:latin typeface="Consolas" panose="020B0609020204030204" pitchFamily="49" charset="0"/>
                <a:cs typeface="Consolas" panose="020B0609020204030204" pitchFamily="49" charset="0"/>
              </a:rPr>
              <a:t>strncat</a:t>
            </a:r>
            <a:r>
              <a:rPr lang="en-US" sz="1100" dirty="0">
                <a:latin typeface="Consolas" panose="020B0609020204030204" pitchFamily="49" charset="0"/>
                <a:cs typeface="Consolas" panose="020B0609020204030204" pitchFamily="49" charset="0"/>
              </a:rPr>
              <a:t>(char *d, char *s, </a:t>
            </a:r>
            <a:r>
              <a:rPr lang="en-US" sz="1100" dirty="0" err="1">
                <a:latin typeface="Consolas" panose="020B0609020204030204" pitchFamily="49" charset="0"/>
                <a:cs typeface="Consolas" panose="020B0609020204030204" pitchFamily="49" charset="0"/>
              </a:rPr>
              <a:t>size_t</a:t>
            </a:r>
            <a:r>
              <a:rPr lang="en-US" sz="1100" dirty="0">
                <a:latin typeface="Consolas" panose="020B0609020204030204" pitchFamily="49" charset="0"/>
                <a:cs typeface="Consolas" panose="020B0609020204030204" pitchFamily="49" charset="0"/>
              </a:rPr>
              <a:t> n)</a:t>
            </a:r>
            <a:r>
              <a:rPr lang="zh-CN" altLang="en-US" sz="1100" dirty="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a:t>
            </a:r>
          </a:p>
          <a:p>
            <a:r>
              <a:rPr lang="zh-CN" altLang="en-US" sz="1100" dirty="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return </a:t>
            </a:r>
            <a:r>
              <a:rPr lang="en-US" altLang="zh-CN" sz="1100" dirty="0">
                <a:latin typeface="Consolas" panose="020B0609020204030204" pitchFamily="49" charset="0"/>
                <a:cs typeface="Consolas" panose="020B0609020204030204" pitchFamily="49" charset="0"/>
              </a:rPr>
              <a:t>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p:txBody>
      </p:sp>
      <p:pic>
        <p:nvPicPr>
          <p:cNvPr id="9" name="Picture 8">
            <a:extLst>
              <a:ext uri="{FF2B5EF4-FFF2-40B4-BE49-F238E27FC236}">
                <a16:creationId xmlns:a16="http://schemas.microsoft.com/office/drawing/2014/main" id="{D599E970-AC5F-A6B2-37BF-18C9D8B09E68}"/>
              </a:ext>
            </a:extLst>
          </p:cNvPr>
          <p:cNvPicPr>
            <a:picLocks noChangeAspect="1"/>
          </p:cNvPicPr>
          <p:nvPr/>
        </p:nvPicPr>
        <p:blipFill>
          <a:blip r:embed="rId3"/>
          <a:stretch>
            <a:fillRect/>
          </a:stretch>
        </p:blipFill>
        <p:spPr>
          <a:xfrm>
            <a:off x="4379383" y="3598335"/>
            <a:ext cx="1841500" cy="1058331"/>
          </a:xfrm>
          <a:prstGeom prst="rect">
            <a:avLst/>
          </a:prstGeom>
        </p:spPr>
      </p:pic>
      <p:sp>
        <p:nvSpPr>
          <p:cNvPr id="18" name="TextBox 17">
            <a:extLst>
              <a:ext uri="{FF2B5EF4-FFF2-40B4-BE49-F238E27FC236}">
                <a16:creationId xmlns:a16="http://schemas.microsoft.com/office/drawing/2014/main" id="{BEE86F13-F013-820D-9B11-65089B0E9F9D}"/>
              </a:ext>
            </a:extLst>
          </p:cNvPr>
          <p:cNvSpPr txBox="1"/>
          <p:nvPr/>
        </p:nvSpPr>
        <p:spPr>
          <a:xfrm>
            <a:off x="4379383" y="4656666"/>
            <a:ext cx="2053767" cy="276999"/>
          </a:xfrm>
          <a:prstGeom prst="rect">
            <a:avLst/>
          </a:prstGeom>
          <a:noFill/>
        </p:spPr>
        <p:txBody>
          <a:bodyPr wrap="none" rtlCol="0">
            <a:spAutoFit/>
          </a:bodyPr>
          <a:lstStyle/>
          <a:p>
            <a:r>
              <a:rPr lang="en-US" sz="1200" dirty="0" err="1">
                <a:solidFill>
                  <a:srgbClr val="0070C0"/>
                </a:solidFill>
                <a:latin typeface="Consolas" panose="020B0609020204030204" pitchFamily="49" charset="0"/>
                <a:cs typeface="Consolas" panose="020B0609020204030204" pitchFamily="49" charset="0"/>
              </a:rPr>
              <a:t>strncat</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dest</a:t>
            </a:r>
            <a:r>
              <a:rPr lang="en-US" sz="1200" dirty="0">
                <a:solidFill>
                  <a:srgbClr val="0070C0"/>
                </a:solidFill>
                <a:latin typeface="Consolas" panose="020B0609020204030204" pitchFamily="49" charset="0"/>
                <a:cs typeface="Consolas" panose="020B0609020204030204" pitchFamily="49" charset="0"/>
              </a:rPr>
              <a:t>, </a:t>
            </a:r>
            <a:r>
              <a:rPr lang="en-US" sz="1200" dirty="0" err="1">
                <a:solidFill>
                  <a:srgbClr val="0070C0"/>
                </a:solidFill>
                <a:latin typeface="Consolas" panose="020B0609020204030204" pitchFamily="49" charset="0"/>
                <a:cs typeface="Consolas" panose="020B0609020204030204" pitchFamily="49" charset="0"/>
              </a:rPr>
              <a:t>src</a:t>
            </a:r>
            <a:r>
              <a:rPr lang="en-US" sz="1200" dirty="0">
                <a:solidFill>
                  <a:srgbClr val="0070C0"/>
                </a:solidFill>
                <a:latin typeface="Consolas" panose="020B0609020204030204" pitchFamily="49" charset="0"/>
                <a:cs typeface="Consolas" panose="020B0609020204030204" pitchFamily="49" charset="0"/>
              </a:rPr>
              <a:t>, 6);</a:t>
            </a:r>
          </a:p>
        </p:txBody>
      </p:sp>
      <p:sp>
        <p:nvSpPr>
          <p:cNvPr id="19" name="Right Arrow 18">
            <a:extLst>
              <a:ext uri="{FF2B5EF4-FFF2-40B4-BE49-F238E27FC236}">
                <a16:creationId xmlns:a16="http://schemas.microsoft.com/office/drawing/2014/main" id="{323C1E87-7FC3-8811-B399-D9D4D96CA634}"/>
              </a:ext>
            </a:extLst>
          </p:cNvPr>
          <p:cNvSpPr/>
          <p:nvPr/>
        </p:nvSpPr>
        <p:spPr>
          <a:xfrm>
            <a:off x="4027507" y="4089404"/>
            <a:ext cx="476756" cy="183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2410E239-335A-9C45-4CEA-CA7EC1AD9914}"/>
              </a:ext>
            </a:extLst>
          </p:cNvPr>
          <p:cNvSpPr/>
          <p:nvPr/>
        </p:nvSpPr>
        <p:spPr>
          <a:xfrm>
            <a:off x="5223290" y="5147172"/>
            <a:ext cx="215812" cy="4788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ata 20">
            <a:extLst>
              <a:ext uri="{FF2B5EF4-FFF2-40B4-BE49-F238E27FC236}">
                <a16:creationId xmlns:a16="http://schemas.microsoft.com/office/drawing/2014/main" id="{44972B62-84CF-E150-8779-2F1B4CE62AB7}"/>
              </a:ext>
            </a:extLst>
          </p:cNvPr>
          <p:cNvSpPr/>
          <p:nvPr/>
        </p:nvSpPr>
        <p:spPr>
          <a:xfrm>
            <a:off x="4463362" y="5811135"/>
            <a:ext cx="1639588" cy="276999"/>
          </a:xfrm>
          <a:prstGeom prst="flowChartInputOut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70C0"/>
                </a:solidFill>
              </a:rPr>
              <a:t>Sound</a:t>
            </a:r>
            <a:r>
              <a:rPr lang="zh-CN" altLang="en-US" sz="1100" dirty="0">
                <a:solidFill>
                  <a:srgbClr val="0070C0"/>
                </a:solidFill>
              </a:rPr>
              <a:t> </a:t>
            </a:r>
            <a:r>
              <a:rPr lang="en-US" altLang="zh-CN" sz="1100" dirty="0">
                <a:solidFill>
                  <a:srgbClr val="0070C0"/>
                </a:solidFill>
              </a:rPr>
              <a:t>result</a:t>
            </a:r>
            <a:endParaRPr lang="en-US" sz="1100" dirty="0">
              <a:solidFill>
                <a:srgbClr val="0070C0"/>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9E86740-1E6C-C1ED-7DDE-7C5D12D70E8D}"/>
                  </a:ext>
                </a:extLst>
              </p:cNvPr>
              <p:cNvSpPr txBox="1"/>
              <p:nvPr/>
            </p:nvSpPr>
            <p:spPr>
              <a:xfrm>
                <a:off x="11013144" y="3366828"/>
                <a:ext cx="205184" cy="4630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00B050"/>
                          </a:solidFill>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27" name="TextBox 26">
                <a:extLst>
                  <a:ext uri="{FF2B5EF4-FFF2-40B4-BE49-F238E27FC236}">
                    <a16:creationId xmlns:a16="http://schemas.microsoft.com/office/drawing/2014/main" id="{29E86740-1E6C-C1ED-7DDE-7C5D12D70E8D}"/>
                  </a:ext>
                </a:extLst>
              </p:cNvPr>
              <p:cNvSpPr txBox="1">
                <a:spLocks noRot="1" noChangeAspect="1" noMove="1" noResize="1" noEditPoints="1" noAdjustHandles="1" noChangeArrowheads="1" noChangeShapeType="1" noTextEdit="1"/>
              </p:cNvSpPr>
              <p:nvPr/>
            </p:nvSpPr>
            <p:spPr>
              <a:xfrm>
                <a:off x="11013144" y="3366828"/>
                <a:ext cx="205184" cy="463012"/>
              </a:xfrm>
              <a:prstGeom prst="rect">
                <a:avLst/>
              </a:prstGeom>
              <a:blipFill>
                <a:blip r:embed="rId4"/>
                <a:stretch>
                  <a:fillRect l="-82353" t="-7895" r="-94118"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AC6745-D306-655F-7655-3361D37553DF}"/>
                  </a:ext>
                </a:extLst>
              </p:cNvPr>
              <p:cNvSpPr txBox="1"/>
              <p:nvPr/>
            </p:nvSpPr>
            <p:spPr>
              <a:xfrm>
                <a:off x="11013144" y="4894166"/>
                <a:ext cx="38632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71AC6745-D306-655F-7655-3361D37553DF}"/>
                  </a:ext>
                </a:extLst>
              </p:cNvPr>
              <p:cNvSpPr txBox="1">
                <a:spLocks noRot="1" noChangeAspect="1" noMove="1" noResize="1" noEditPoints="1" noAdjustHandles="1" noChangeArrowheads="1" noChangeShapeType="1" noTextEdit="1"/>
              </p:cNvSpPr>
              <p:nvPr/>
            </p:nvSpPr>
            <p:spPr>
              <a:xfrm>
                <a:off x="11013144" y="4894166"/>
                <a:ext cx="386323" cy="492443"/>
              </a:xfrm>
              <a:prstGeom prst="rect">
                <a:avLst/>
              </a:prstGeom>
              <a:blipFill>
                <a:blip r:embed="rId5"/>
                <a:stretch>
                  <a:fillRect l="-19355" r="-16129"/>
                </a:stretch>
              </a:blipFill>
            </p:spPr>
            <p:txBody>
              <a:bodyPr/>
              <a:lstStyle/>
              <a:p>
                <a:r>
                  <a:rPr lang="en-US">
                    <a:noFill/>
                  </a:rPr>
                  <a:t> </a:t>
                </a:r>
              </a:p>
            </p:txBody>
          </p:sp>
        </mc:Fallback>
      </mc:AlternateContent>
      <p:sp>
        <p:nvSpPr>
          <p:cNvPr id="31" name="Freeform 30">
            <a:extLst>
              <a:ext uri="{FF2B5EF4-FFF2-40B4-BE49-F238E27FC236}">
                <a16:creationId xmlns:a16="http://schemas.microsoft.com/office/drawing/2014/main" id="{A0180F3E-8448-DFE7-98B1-001B01A59346}"/>
              </a:ext>
            </a:extLst>
          </p:cNvPr>
          <p:cNvSpPr/>
          <p:nvPr/>
        </p:nvSpPr>
        <p:spPr>
          <a:xfrm>
            <a:off x="5960531" y="3920067"/>
            <a:ext cx="1092200" cy="660400"/>
          </a:xfrm>
          <a:custGeom>
            <a:avLst/>
            <a:gdLst>
              <a:gd name="connsiteX0" fmla="*/ 0 w 1092200"/>
              <a:gd name="connsiteY0" fmla="*/ 660400 h 660400"/>
              <a:gd name="connsiteX1" fmla="*/ 423333 w 1092200"/>
              <a:gd name="connsiteY1" fmla="*/ 194733 h 660400"/>
              <a:gd name="connsiteX2" fmla="*/ 1092200 w 1092200"/>
              <a:gd name="connsiteY2" fmla="*/ 0 h 660400"/>
            </a:gdLst>
            <a:ahLst/>
            <a:cxnLst>
              <a:cxn ang="0">
                <a:pos x="connsiteX0" y="connsiteY0"/>
              </a:cxn>
              <a:cxn ang="0">
                <a:pos x="connsiteX1" y="connsiteY1"/>
              </a:cxn>
              <a:cxn ang="0">
                <a:pos x="connsiteX2" y="connsiteY2"/>
              </a:cxn>
            </a:cxnLst>
            <a:rect l="l" t="t" r="r" b="b"/>
            <a:pathLst>
              <a:path w="1092200" h="660400">
                <a:moveTo>
                  <a:pt x="0" y="660400"/>
                </a:moveTo>
                <a:cubicBezTo>
                  <a:pt x="120650" y="482600"/>
                  <a:pt x="241300" y="304800"/>
                  <a:pt x="423333" y="194733"/>
                </a:cubicBezTo>
                <a:cubicBezTo>
                  <a:pt x="605366" y="84666"/>
                  <a:pt x="848783" y="42333"/>
                  <a:pt x="1092200" y="0"/>
                </a:cubicBez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8D53FD6D-B256-AE96-307D-55B0257C0808}"/>
              </a:ext>
            </a:extLst>
          </p:cNvPr>
          <p:cNvSpPr/>
          <p:nvPr/>
        </p:nvSpPr>
        <p:spPr>
          <a:xfrm>
            <a:off x="6036731" y="4030133"/>
            <a:ext cx="1066800" cy="643467"/>
          </a:xfrm>
          <a:custGeom>
            <a:avLst/>
            <a:gdLst>
              <a:gd name="connsiteX0" fmla="*/ 1066800 w 1066800"/>
              <a:gd name="connsiteY0" fmla="*/ 0 h 643467"/>
              <a:gd name="connsiteX1" fmla="*/ 643466 w 1066800"/>
              <a:gd name="connsiteY1" fmla="*/ 465667 h 643467"/>
              <a:gd name="connsiteX2" fmla="*/ 0 w 1066800"/>
              <a:gd name="connsiteY2" fmla="*/ 643467 h 643467"/>
            </a:gdLst>
            <a:ahLst/>
            <a:cxnLst>
              <a:cxn ang="0">
                <a:pos x="connsiteX0" y="connsiteY0"/>
              </a:cxn>
              <a:cxn ang="0">
                <a:pos x="connsiteX1" y="connsiteY1"/>
              </a:cxn>
              <a:cxn ang="0">
                <a:pos x="connsiteX2" y="connsiteY2"/>
              </a:cxn>
            </a:cxnLst>
            <a:rect l="l" t="t" r="r" b="b"/>
            <a:pathLst>
              <a:path w="1066800" h="643467">
                <a:moveTo>
                  <a:pt x="1066800" y="0"/>
                </a:moveTo>
                <a:cubicBezTo>
                  <a:pt x="944033" y="179211"/>
                  <a:pt x="821266" y="358423"/>
                  <a:pt x="643466" y="465667"/>
                </a:cubicBezTo>
                <a:cubicBezTo>
                  <a:pt x="465666" y="572911"/>
                  <a:pt x="232833" y="608189"/>
                  <a:pt x="0" y="643467"/>
                </a:cubicBez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33" name="TextBox 32">
            <a:extLst>
              <a:ext uri="{FF2B5EF4-FFF2-40B4-BE49-F238E27FC236}">
                <a16:creationId xmlns:a16="http://schemas.microsoft.com/office/drawing/2014/main" id="{A574266F-DFB8-5AA4-547D-DD2CFDC08373}"/>
              </a:ext>
            </a:extLst>
          </p:cNvPr>
          <p:cNvSpPr txBox="1"/>
          <p:nvPr/>
        </p:nvSpPr>
        <p:spPr>
          <a:xfrm>
            <a:off x="1584837" y="5531893"/>
            <a:ext cx="1113959" cy="338554"/>
          </a:xfrm>
          <a:prstGeom prst="rect">
            <a:avLst/>
          </a:prstGeom>
          <a:noFill/>
        </p:spPr>
        <p:txBody>
          <a:bodyPr wrap="none" rtlCol="0">
            <a:spAutoFit/>
          </a:bodyPr>
          <a:lstStyle/>
          <a:p>
            <a:r>
              <a:rPr lang="en-US" sz="1600" dirty="0"/>
              <a:t>Client code</a:t>
            </a:r>
          </a:p>
        </p:txBody>
      </p:sp>
      <p:sp>
        <p:nvSpPr>
          <p:cNvPr id="34" name="TextBox 33">
            <a:extLst>
              <a:ext uri="{FF2B5EF4-FFF2-40B4-BE49-F238E27FC236}">
                <a16:creationId xmlns:a16="http://schemas.microsoft.com/office/drawing/2014/main" id="{B4D742AA-DAE5-407D-D224-B95FD8E7C0C0}"/>
              </a:ext>
            </a:extLst>
          </p:cNvPr>
          <p:cNvSpPr txBox="1"/>
          <p:nvPr/>
        </p:nvSpPr>
        <p:spPr>
          <a:xfrm>
            <a:off x="7052731" y="5992632"/>
            <a:ext cx="4082784" cy="276999"/>
          </a:xfrm>
          <a:prstGeom prst="rect">
            <a:avLst/>
          </a:prstGeom>
          <a:noFill/>
        </p:spPr>
        <p:txBody>
          <a:bodyPr wrap="none" rtlCol="0">
            <a:spAutoFit/>
          </a:bodyPr>
          <a:lstStyle/>
          <a:p>
            <a:r>
              <a:rPr lang="en-US" sz="1200" dirty="0">
                <a:solidFill>
                  <a:srgbClr val="FF0000"/>
                </a:solidFill>
              </a:rPr>
              <a:t>The</a:t>
            </a:r>
            <a:r>
              <a:rPr lang="zh-CN" altLang="en-US" sz="1200" dirty="0">
                <a:solidFill>
                  <a:srgbClr val="FF0000"/>
                </a:solidFill>
              </a:rPr>
              <a:t> </a:t>
            </a:r>
            <a:r>
              <a:rPr lang="en-US" altLang="zh-CN" sz="1200" dirty="0">
                <a:solidFill>
                  <a:srgbClr val="FF0000"/>
                </a:solidFill>
              </a:rPr>
              <a:t>first</a:t>
            </a:r>
            <a:r>
              <a:rPr lang="zh-CN" altLang="en-US" sz="1200" dirty="0">
                <a:solidFill>
                  <a:srgbClr val="FF0000"/>
                </a:solidFill>
              </a:rPr>
              <a:t> </a:t>
            </a:r>
            <a:r>
              <a:rPr lang="en-US" altLang="zh-CN" sz="1200" dirty="0">
                <a:solidFill>
                  <a:srgbClr val="FF0000"/>
                </a:solidFill>
              </a:rPr>
              <a:t>parameter</a:t>
            </a:r>
            <a:r>
              <a:rPr lang="zh-CN" altLang="en-US" sz="1200" dirty="0">
                <a:solidFill>
                  <a:srgbClr val="FF0000"/>
                </a:solidFill>
              </a:rPr>
              <a:t> </a:t>
            </a:r>
            <a:r>
              <a:rPr lang="en-US" altLang="zh-CN" sz="1200" dirty="0">
                <a:solidFill>
                  <a:srgbClr val="FF0000"/>
                </a:solidFill>
              </a:rPr>
              <a:t>and</a:t>
            </a:r>
            <a:r>
              <a:rPr lang="zh-CN" altLang="en-US" sz="1200" dirty="0">
                <a:solidFill>
                  <a:srgbClr val="FF0000"/>
                </a:solidFill>
              </a:rPr>
              <a:t> </a:t>
            </a:r>
            <a:r>
              <a:rPr lang="en-US" altLang="zh-CN" sz="1200" dirty="0">
                <a:solidFill>
                  <a:srgbClr val="FF0000"/>
                </a:solidFill>
              </a:rPr>
              <a:t>return</a:t>
            </a:r>
            <a:r>
              <a:rPr lang="zh-CN" altLang="en-US" sz="1200" dirty="0">
                <a:solidFill>
                  <a:srgbClr val="FF0000"/>
                </a:solidFill>
              </a:rPr>
              <a:t> </a:t>
            </a:r>
            <a:r>
              <a:rPr lang="en-US" altLang="zh-CN" sz="1200" dirty="0">
                <a:solidFill>
                  <a:srgbClr val="FF0000"/>
                </a:solidFill>
              </a:rPr>
              <a:t>value</a:t>
            </a:r>
            <a:r>
              <a:rPr lang="zh-CN" altLang="en-US" sz="1200" dirty="0">
                <a:solidFill>
                  <a:srgbClr val="FF0000"/>
                </a:solidFill>
              </a:rPr>
              <a:t> </a:t>
            </a:r>
            <a:r>
              <a:rPr lang="en-US" altLang="zh-CN" sz="1200" dirty="0">
                <a:solidFill>
                  <a:srgbClr val="FF0000"/>
                </a:solidFill>
              </a:rPr>
              <a:t>points</a:t>
            </a:r>
            <a:r>
              <a:rPr lang="zh-CN" altLang="en-US" sz="1200" dirty="0">
                <a:solidFill>
                  <a:srgbClr val="FF0000"/>
                </a:solidFill>
              </a:rPr>
              <a:t> </a:t>
            </a:r>
            <a:r>
              <a:rPr lang="en-US" altLang="zh-CN" sz="1200" dirty="0">
                <a:solidFill>
                  <a:srgbClr val="FF0000"/>
                </a:solidFill>
              </a:rPr>
              <a:t>to</a:t>
            </a:r>
            <a:r>
              <a:rPr lang="zh-CN" altLang="en-US" sz="1200" dirty="0">
                <a:solidFill>
                  <a:srgbClr val="FF0000"/>
                </a:solidFill>
              </a:rPr>
              <a:t> </a:t>
            </a:r>
            <a:r>
              <a:rPr lang="en-US" altLang="zh-CN" sz="1200" dirty="0">
                <a:solidFill>
                  <a:srgbClr val="FF0000"/>
                </a:solidFill>
              </a:rPr>
              <a:t>the</a:t>
            </a:r>
            <a:r>
              <a:rPr lang="zh-CN" altLang="en-US" sz="1200" dirty="0">
                <a:solidFill>
                  <a:srgbClr val="FF0000"/>
                </a:solidFill>
              </a:rPr>
              <a:t> </a:t>
            </a:r>
            <a:r>
              <a:rPr lang="en-US" altLang="zh-CN" sz="1200" dirty="0">
                <a:solidFill>
                  <a:srgbClr val="FF0000"/>
                </a:solidFill>
              </a:rPr>
              <a:t>same</a:t>
            </a:r>
            <a:r>
              <a:rPr lang="zh-CN" altLang="en-US" sz="1200" dirty="0">
                <a:solidFill>
                  <a:srgbClr val="FF0000"/>
                </a:solidFill>
              </a:rPr>
              <a:t> </a:t>
            </a:r>
            <a:r>
              <a:rPr lang="en-US" altLang="zh-CN" sz="1200" dirty="0">
                <a:solidFill>
                  <a:srgbClr val="FF0000"/>
                </a:solidFill>
              </a:rPr>
              <a:t>object</a:t>
            </a:r>
            <a:endParaRPr lang="en-US" sz="1200" dirty="0">
              <a:solidFill>
                <a:srgbClr val="FF0000"/>
              </a:solidFill>
            </a:endParaRPr>
          </a:p>
        </p:txBody>
      </p:sp>
      <p:sp>
        <p:nvSpPr>
          <p:cNvPr id="35" name="TextBox 34">
            <a:extLst>
              <a:ext uri="{FF2B5EF4-FFF2-40B4-BE49-F238E27FC236}">
                <a16:creationId xmlns:a16="http://schemas.microsoft.com/office/drawing/2014/main" id="{6F74AC2B-5418-B70A-DAF7-3FF5A00D17A5}"/>
              </a:ext>
            </a:extLst>
          </p:cNvPr>
          <p:cNvSpPr txBox="1"/>
          <p:nvPr/>
        </p:nvSpPr>
        <p:spPr>
          <a:xfrm>
            <a:off x="11514667" y="6544733"/>
            <a:ext cx="263214" cy="276999"/>
          </a:xfrm>
          <a:prstGeom prst="rect">
            <a:avLst/>
          </a:prstGeom>
          <a:noFill/>
        </p:spPr>
        <p:txBody>
          <a:bodyPr wrap="none" rtlCol="0">
            <a:spAutoFit/>
          </a:bodyPr>
          <a:lstStyle/>
          <a:p>
            <a:r>
              <a:rPr lang="en-US" altLang="zh-CN" sz="1200" dirty="0"/>
              <a:t>6</a:t>
            </a:r>
            <a:endParaRPr lang="en-US" sz="1200" dirty="0"/>
          </a:p>
        </p:txBody>
      </p:sp>
      <p:sp>
        <p:nvSpPr>
          <p:cNvPr id="4" name="TextBox 3">
            <a:extLst>
              <a:ext uri="{FF2B5EF4-FFF2-40B4-BE49-F238E27FC236}">
                <a16:creationId xmlns:a16="http://schemas.microsoft.com/office/drawing/2014/main" id="{9DD78286-CCCA-059B-C993-A7D3132D7206}"/>
              </a:ext>
            </a:extLst>
          </p:cNvPr>
          <p:cNvSpPr txBox="1"/>
          <p:nvPr/>
        </p:nvSpPr>
        <p:spPr>
          <a:xfrm>
            <a:off x="4212267" y="3296666"/>
            <a:ext cx="2237857" cy="369332"/>
          </a:xfrm>
          <a:prstGeom prst="rect">
            <a:avLst/>
          </a:prstGeom>
          <a:noFill/>
        </p:spPr>
        <p:txBody>
          <a:bodyPr wrap="none" rtlCol="0">
            <a:spAutoFit/>
          </a:bodyPr>
          <a:lstStyle/>
          <a:p>
            <a:r>
              <a:rPr lang="en-US" altLang="zh-CN" dirty="0"/>
              <a:t>Static</a:t>
            </a:r>
            <a:r>
              <a:rPr lang="zh-CN" altLang="en-US" dirty="0"/>
              <a:t> </a:t>
            </a:r>
            <a:r>
              <a:rPr lang="en-US" altLang="zh-CN" dirty="0"/>
              <a:t>Pointer</a:t>
            </a:r>
            <a:r>
              <a:rPr lang="zh-CN" altLang="en-US" dirty="0"/>
              <a:t> </a:t>
            </a:r>
            <a:r>
              <a:rPr lang="en-US" altLang="zh-CN" dirty="0"/>
              <a:t>Analysis</a:t>
            </a:r>
            <a:endParaRPr lang="en-US" dirty="0"/>
          </a:p>
        </p:txBody>
      </p:sp>
    </p:spTree>
    <p:extLst>
      <p:ext uri="{BB962C8B-B14F-4D97-AF65-F5344CB8AC3E}">
        <p14:creationId xmlns:p14="http://schemas.microsoft.com/office/powerpoint/2010/main" val="254795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00357A2D-DA48-E305-DCBD-94C40EA6A335}"/>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sp>
        <p:nvSpPr>
          <p:cNvPr id="9" name="TextBox 8">
            <a:extLst>
              <a:ext uri="{FF2B5EF4-FFF2-40B4-BE49-F238E27FC236}">
                <a16:creationId xmlns:a16="http://schemas.microsoft.com/office/drawing/2014/main" id="{85BA11EB-1285-DCBF-8608-0F37D0A23D31}"/>
              </a:ext>
            </a:extLst>
          </p:cNvPr>
          <p:cNvSpPr txBox="1"/>
          <p:nvPr/>
        </p:nvSpPr>
        <p:spPr>
          <a:xfrm>
            <a:off x="872067" y="1397674"/>
            <a:ext cx="10129632" cy="4062651"/>
          </a:xfrm>
          <a:prstGeom prst="rect">
            <a:avLst/>
          </a:prstGeom>
          <a:noFill/>
        </p:spPr>
        <p:txBody>
          <a:bodyPr wrap="none" rtlCol="0">
            <a:spAutoFit/>
          </a:bodyPr>
          <a:lstStyle/>
          <a:p>
            <a:r>
              <a:rPr lang="en-US" altLang="zh-CN" sz="2400" dirty="0"/>
              <a:t>The three common methods for generating specifications are:</a:t>
            </a:r>
          </a:p>
          <a:p>
            <a:endParaRPr lang="en-US" altLang="zh-CN" dirty="0"/>
          </a:p>
          <a:p>
            <a:r>
              <a:rPr lang="en-US" altLang="zh-CN" dirty="0"/>
              <a:t>1.</a:t>
            </a:r>
            <a:r>
              <a:rPr lang="zh-CN" altLang="en-US" dirty="0"/>
              <a:t> </a:t>
            </a:r>
            <a:r>
              <a:rPr lang="en-US" altLang="zh-CN" b="1" dirty="0"/>
              <a:t>Handwritten</a:t>
            </a:r>
            <a:r>
              <a:rPr lang="zh-CN" altLang="en-US" b="1" dirty="0"/>
              <a:t> </a:t>
            </a:r>
            <a:r>
              <a:rPr lang="en-US" altLang="zh-CN" b="1" dirty="0"/>
              <a:t>specifications</a:t>
            </a:r>
          </a:p>
          <a:p>
            <a:r>
              <a:rPr lang="zh-CN" altLang="en-US" dirty="0"/>
              <a:t>      </a:t>
            </a:r>
            <a:r>
              <a:rPr lang="en-US" altLang="zh-CN" dirty="0"/>
              <a:t>-</a:t>
            </a:r>
            <a:r>
              <a:rPr lang="zh-CN" altLang="en-US" dirty="0"/>
              <a:t> </a:t>
            </a:r>
            <a:r>
              <a:rPr lang="en-US" altLang="zh-CN" dirty="0">
                <a:solidFill>
                  <a:srgbClr val="00B050"/>
                </a:solidFill>
              </a:rPr>
              <a:t>Pros </a:t>
            </a:r>
            <a:r>
              <a:rPr lang="en-US" altLang="zh-CN" dirty="0"/>
              <a:t>: </a:t>
            </a:r>
            <a:r>
              <a:rPr lang="zh-CN" altLang="en-US" dirty="0"/>
              <a:t> </a:t>
            </a:r>
            <a:r>
              <a:rPr lang="en-AU" altLang="zh-CN" dirty="0"/>
              <a:t>Flexibility in adjusting the level of detail</a:t>
            </a:r>
            <a:r>
              <a:rPr lang="en-US" altLang="zh-CN" dirty="0"/>
              <a:t>s</a:t>
            </a:r>
            <a:r>
              <a:rPr lang="en-AU" altLang="zh-CN" dirty="0"/>
              <a:t> based on different specification requirements.</a:t>
            </a:r>
          </a:p>
          <a:p>
            <a:r>
              <a:rPr lang="zh-CN" altLang="en-US" dirty="0"/>
              <a:t>      </a:t>
            </a:r>
            <a:r>
              <a:rPr lang="en-US" altLang="zh-CN" dirty="0"/>
              <a:t>-</a:t>
            </a:r>
            <a:r>
              <a:rPr lang="zh-CN" altLang="en-US" dirty="0"/>
              <a:t> </a:t>
            </a:r>
            <a:r>
              <a:rPr lang="en-US" altLang="zh-CN" dirty="0">
                <a:solidFill>
                  <a:srgbClr val="FF0000"/>
                </a:solidFill>
              </a:rPr>
              <a:t>Cons</a:t>
            </a:r>
            <a:r>
              <a:rPr lang="en-US" altLang="zh-CN" dirty="0"/>
              <a:t>:</a:t>
            </a:r>
            <a:r>
              <a:rPr lang="zh-CN" altLang="en-US" dirty="0"/>
              <a:t>  </a:t>
            </a:r>
            <a:r>
              <a:rPr lang="en-AU" altLang="zh-CN" dirty="0"/>
              <a:t>Time-consuming and error-prone.</a:t>
            </a:r>
          </a:p>
          <a:p>
            <a:endParaRPr lang="en-AU" altLang="zh-CN" dirty="0"/>
          </a:p>
          <a:p>
            <a:r>
              <a:rPr lang="en-US" altLang="zh-CN" dirty="0"/>
              <a:t>2.</a:t>
            </a:r>
            <a:r>
              <a:rPr lang="zh-CN" altLang="en-US" dirty="0"/>
              <a:t> </a:t>
            </a:r>
            <a:r>
              <a:rPr lang="en-US" altLang="zh-CN" b="1" dirty="0"/>
              <a:t>Static</a:t>
            </a:r>
            <a:r>
              <a:rPr lang="zh-CN" altLang="en-US" b="1" dirty="0"/>
              <a:t> </a:t>
            </a:r>
            <a:r>
              <a:rPr lang="en-US" altLang="zh-CN" b="1" dirty="0"/>
              <a:t>analysis</a:t>
            </a:r>
          </a:p>
          <a:p>
            <a:r>
              <a:rPr lang="zh-CN" altLang="en-US" dirty="0"/>
              <a:t>      </a:t>
            </a:r>
            <a:r>
              <a:rPr lang="en-US" altLang="zh-CN" dirty="0"/>
              <a:t>-</a:t>
            </a:r>
            <a:r>
              <a:rPr lang="zh-CN" altLang="en-US" dirty="0"/>
              <a:t> </a:t>
            </a:r>
            <a:r>
              <a:rPr lang="en-US" altLang="zh-CN" dirty="0">
                <a:solidFill>
                  <a:srgbClr val="00B050"/>
                </a:solidFill>
              </a:rPr>
              <a:t>Pros</a:t>
            </a:r>
            <a:r>
              <a:rPr lang="zh-CN" altLang="en-US" dirty="0"/>
              <a:t>：</a:t>
            </a:r>
            <a:r>
              <a:rPr lang="en-US" altLang="zh-CN" dirty="0"/>
              <a:t>Comprehensively reviews code by evaluating all potential execution paths.</a:t>
            </a:r>
          </a:p>
          <a:p>
            <a:r>
              <a:rPr lang="zh-CN" altLang="en-US" dirty="0"/>
              <a:t>      </a:t>
            </a:r>
            <a:r>
              <a:rPr lang="en-US" altLang="zh-CN" dirty="0"/>
              <a:t>-</a:t>
            </a:r>
            <a:r>
              <a:rPr lang="zh-CN" altLang="en-US" dirty="0"/>
              <a:t> </a:t>
            </a:r>
            <a:r>
              <a:rPr lang="en-US" altLang="zh-CN" dirty="0">
                <a:solidFill>
                  <a:srgbClr val="FF0000"/>
                </a:solidFill>
              </a:rPr>
              <a:t>Cons</a:t>
            </a:r>
            <a:r>
              <a:rPr lang="en-US" altLang="zh-CN" dirty="0"/>
              <a:t>:</a:t>
            </a:r>
            <a:r>
              <a:rPr lang="zh-CN" altLang="en-US" dirty="0"/>
              <a:t> </a:t>
            </a:r>
            <a:r>
              <a:rPr lang="zh-CN" altLang="en-US" dirty="0">
                <a:latin typeface="LinLibertineT"/>
              </a:rPr>
              <a:t> </a:t>
            </a:r>
            <a:r>
              <a:rPr lang="en-US" altLang="zh-CN" dirty="0">
                <a:latin typeface="LinLibertineT"/>
              </a:rPr>
              <a:t>Effectiveness is limited in complex scenarios where code behavior heavily depends on runtime </a:t>
            </a:r>
          </a:p>
          <a:p>
            <a:r>
              <a:rPr lang="zh-CN" altLang="en-US" dirty="0">
                <a:latin typeface="LinLibertineT"/>
              </a:rPr>
              <a:t>                    </a:t>
            </a:r>
            <a:r>
              <a:rPr lang="en-US" altLang="zh-CN" dirty="0">
                <a:latin typeface="LinLibertineT"/>
              </a:rPr>
              <a:t>conditions or involves complex memory or advanced mathematical operations.</a:t>
            </a:r>
          </a:p>
          <a:p>
            <a:endParaRPr lang="en-US" altLang="zh-CN" dirty="0"/>
          </a:p>
          <a:p>
            <a:r>
              <a:rPr lang="en-US" altLang="zh-CN" dirty="0"/>
              <a:t>3.</a:t>
            </a:r>
            <a:r>
              <a:rPr lang="zh-CN" altLang="en-US" dirty="0"/>
              <a:t> </a:t>
            </a:r>
            <a:r>
              <a:rPr lang="en-US" altLang="zh-CN" b="1" dirty="0"/>
              <a:t>Dynamic</a:t>
            </a:r>
            <a:r>
              <a:rPr lang="zh-CN" altLang="en-US" b="1" dirty="0"/>
              <a:t> </a:t>
            </a:r>
            <a:r>
              <a:rPr lang="en-US" altLang="zh-CN" b="1" dirty="0"/>
              <a:t>analysis</a:t>
            </a:r>
          </a:p>
          <a:p>
            <a:r>
              <a:rPr lang="zh-CN" altLang="en-US" dirty="0"/>
              <a:t>      </a:t>
            </a:r>
            <a:r>
              <a:rPr lang="en-US" altLang="zh-CN" dirty="0"/>
              <a:t>-</a:t>
            </a:r>
            <a:r>
              <a:rPr lang="zh-CN" altLang="en-US" dirty="0"/>
              <a:t> </a:t>
            </a:r>
            <a:r>
              <a:rPr lang="en-US" altLang="zh-CN" dirty="0">
                <a:solidFill>
                  <a:srgbClr val="00B050"/>
                </a:solidFill>
              </a:rPr>
              <a:t>Pros</a:t>
            </a:r>
            <a:r>
              <a:rPr lang="zh-CN" altLang="en-US" dirty="0"/>
              <a:t>：</a:t>
            </a:r>
            <a:r>
              <a:rPr lang="en-AU" sz="1800" dirty="0">
                <a:effectLst/>
                <a:latin typeface="NimbusRomNo9L"/>
              </a:rPr>
              <a:t>Effective in handling complex runtime scenarios.</a:t>
            </a:r>
          </a:p>
          <a:p>
            <a:r>
              <a:rPr lang="zh-CN" altLang="en-US" dirty="0"/>
              <a:t>      </a:t>
            </a:r>
            <a:r>
              <a:rPr lang="en-US" altLang="zh-CN" dirty="0"/>
              <a:t>-</a:t>
            </a:r>
            <a:r>
              <a:rPr lang="zh-CN" altLang="en-US" dirty="0"/>
              <a:t> </a:t>
            </a:r>
            <a:r>
              <a:rPr lang="en-US" altLang="zh-CN" dirty="0">
                <a:solidFill>
                  <a:srgbClr val="FF0000"/>
                </a:solidFill>
              </a:rPr>
              <a:t>Cons</a:t>
            </a:r>
            <a:r>
              <a:rPr lang="en-US" altLang="zh-CN" dirty="0"/>
              <a:t>:</a:t>
            </a:r>
            <a:r>
              <a:rPr lang="zh-CN" altLang="en-US" dirty="0"/>
              <a:t>  </a:t>
            </a:r>
            <a:r>
              <a:rPr lang="en-AU" sz="1800" dirty="0">
                <a:effectLst/>
                <a:latin typeface="NimbusRomNo9L"/>
              </a:rPr>
              <a:t>May miss rare execution paths and corner cases due to observing only executed paths.</a:t>
            </a:r>
          </a:p>
        </p:txBody>
      </p:sp>
      <p:sp>
        <p:nvSpPr>
          <p:cNvPr id="10" name="TextBox 9">
            <a:extLst>
              <a:ext uri="{FF2B5EF4-FFF2-40B4-BE49-F238E27FC236}">
                <a16:creationId xmlns:a16="http://schemas.microsoft.com/office/drawing/2014/main" id="{3C7263B9-CD11-C3F8-B5AE-630A01563E8C}"/>
              </a:ext>
            </a:extLst>
          </p:cNvPr>
          <p:cNvSpPr txBox="1"/>
          <p:nvPr/>
        </p:nvSpPr>
        <p:spPr>
          <a:xfrm>
            <a:off x="11514667" y="6544733"/>
            <a:ext cx="263214" cy="276999"/>
          </a:xfrm>
          <a:prstGeom prst="rect">
            <a:avLst/>
          </a:prstGeom>
          <a:noFill/>
        </p:spPr>
        <p:txBody>
          <a:bodyPr wrap="none" rtlCol="0">
            <a:spAutoFit/>
          </a:bodyPr>
          <a:lstStyle/>
          <a:p>
            <a:r>
              <a:rPr lang="en-US" altLang="zh-CN" sz="1200" dirty="0"/>
              <a:t>7</a:t>
            </a:r>
            <a:endParaRPr lang="en-US" sz="1200" dirty="0"/>
          </a:p>
        </p:txBody>
      </p:sp>
    </p:spTree>
    <p:extLst>
      <p:ext uri="{BB962C8B-B14F-4D97-AF65-F5344CB8AC3E}">
        <p14:creationId xmlns:p14="http://schemas.microsoft.com/office/powerpoint/2010/main" val="208104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8780866D-9FA2-51BF-3E37-87273647B6C7}"/>
              </a:ext>
            </a:extLst>
          </p:cNvPr>
          <p:cNvSpPr>
            <a:spLocks noGrp="1"/>
          </p:cNvSpPr>
          <p:nvPr>
            <p:ph type="body" sz="quarter" idx="10"/>
          </p:nvPr>
        </p:nvSpPr>
        <p:spPr>
          <a:xfrm>
            <a:off x="216000" y="517675"/>
            <a:ext cx="6557333" cy="416571"/>
          </a:xfrm>
        </p:spPr>
        <p:txBody>
          <a:bodyPr>
            <a:normAutofit lnSpcReduction="10000"/>
          </a:bodyPr>
          <a:lstStyle/>
          <a:p>
            <a:r>
              <a:rPr lang="en-US" altLang="zh-CN" dirty="0"/>
              <a:t>Literature review</a:t>
            </a:r>
          </a:p>
          <a:p>
            <a:endParaRPr lang="en-US" altLang="zh-CN" dirty="0"/>
          </a:p>
        </p:txBody>
      </p:sp>
      <p:graphicFrame>
        <p:nvGraphicFramePr>
          <p:cNvPr id="2" name="Table 2">
            <a:extLst>
              <a:ext uri="{FF2B5EF4-FFF2-40B4-BE49-F238E27FC236}">
                <a16:creationId xmlns:a16="http://schemas.microsoft.com/office/drawing/2014/main" id="{90C68D8A-5198-AA7A-4B5E-243C4116185E}"/>
              </a:ext>
            </a:extLst>
          </p:cNvPr>
          <p:cNvGraphicFramePr>
            <a:graphicFrameLocks noGrp="1"/>
          </p:cNvGraphicFramePr>
          <p:nvPr>
            <p:extLst>
              <p:ext uri="{D42A27DB-BD31-4B8C-83A1-F6EECF244321}">
                <p14:modId xmlns:p14="http://schemas.microsoft.com/office/powerpoint/2010/main" val="2681784551"/>
              </p:ext>
            </p:extLst>
          </p:nvPr>
        </p:nvGraphicFramePr>
        <p:xfrm>
          <a:off x="515893" y="1369632"/>
          <a:ext cx="11160213" cy="4353679"/>
        </p:xfrm>
        <a:graphic>
          <a:graphicData uri="http://schemas.openxmlformats.org/drawingml/2006/table">
            <a:tbl>
              <a:tblPr firstRow="1" bandRow="1">
                <a:tableStyleId>{5C22544A-7EE6-4342-B048-85BDC9FD1C3A}</a:tableStyleId>
              </a:tblPr>
              <a:tblGrid>
                <a:gridCol w="1270574">
                  <a:extLst>
                    <a:ext uri="{9D8B030D-6E8A-4147-A177-3AD203B41FA5}">
                      <a16:colId xmlns:a16="http://schemas.microsoft.com/office/drawing/2014/main" val="542550912"/>
                    </a:ext>
                  </a:extLst>
                </a:gridCol>
                <a:gridCol w="7738533">
                  <a:extLst>
                    <a:ext uri="{9D8B030D-6E8A-4147-A177-3AD203B41FA5}">
                      <a16:colId xmlns:a16="http://schemas.microsoft.com/office/drawing/2014/main" val="4159452125"/>
                    </a:ext>
                  </a:extLst>
                </a:gridCol>
                <a:gridCol w="2151106">
                  <a:extLst>
                    <a:ext uri="{9D8B030D-6E8A-4147-A177-3AD203B41FA5}">
                      <a16:colId xmlns:a16="http://schemas.microsoft.com/office/drawing/2014/main" val="3037805065"/>
                    </a:ext>
                  </a:extLst>
                </a:gridCol>
              </a:tblGrid>
              <a:tr h="416449">
                <a:tc>
                  <a:txBody>
                    <a:bodyPr/>
                    <a:lstStyle/>
                    <a:p>
                      <a:pPr algn="ctr"/>
                      <a:r>
                        <a:rPr lang="en-US" altLang="zh-CN" dirty="0"/>
                        <a:t>Conference</a:t>
                      </a:r>
                      <a:endParaRPr lang="en-US" dirty="0"/>
                    </a:p>
                  </a:txBody>
                  <a:tcPr/>
                </a:tc>
                <a:tc>
                  <a:txBody>
                    <a:bodyPr/>
                    <a:lstStyle/>
                    <a:p>
                      <a:pPr algn="ctr"/>
                      <a:r>
                        <a:rPr lang="en-US" altLang="zh-CN" dirty="0"/>
                        <a:t>Title</a:t>
                      </a:r>
                      <a:endParaRPr lang="en-US" dirty="0"/>
                    </a:p>
                  </a:txBody>
                  <a:tcPr/>
                </a:tc>
                <a:tc>
                  <a:txBody>
                    <a:bodyPr/>
                    <a:lstStyle/>
                    <a:p>
                      <a:pPr algn="ctr"/>
                      <a:r>
                        <a:rPr lang="en-US" altLang="zh-CN" dirty="0"/>
                        <a:t>Authors</a:t>
                      </a:r>
                      <a:endParaRPr lang="en-US" dirty="0"/>
                    </a:p>
                  </a:txBody>
                  <a:tcPr/>
                </a:tc>
                <a:extLst>
                  <a:ext uri="{0D108BD9-81ED-4DB2-BD59-A6C34878D82A}">
                    <a16:rowId xmlns:a16="http://schemas.microsoft.com/office/drawing/2014/main" val="2672513406"/>
                  </a:ext>
                </a:extLst>
              </a:tr>
              <a:tr h="446492">
                <a:tc>
                  <a:txBody>
                    <a:bodyPr/>
                    <a:lstStyle/>
                    <a:p>
                      <a:r>
                        <a:rPr lang="en-US" altLang="zh-CN" sz="1800" kern="1200" dirty="0">
                          <a:solidFill>
                            <a:schemeClr val="dk1"/>
                          </a:solidFill>
                          <a:latin typeface="+mn-lt"/>
                          <a:ea typeface="+mn-ea"/>
                          <a:cs typeface="+mn-cs"/>
                        </a:rPr>
                        <a:t>ICSE’22</a:t>
                      </a:r>
                      <a:endParaRPr lang="en-US" sz="1800" kern="1200" dirty="0">
                        <a:solidFill>
                          <a:schemeClr val="dk1"/>
                        </a:solidFill>
                        <a:latin typeface="+mn-lt"/>
                        <a:ea typeface="+mn-ea"/>
                        <a:cs typeface="+mn-cs"/>
                      </a:endParaRPr>
                    </a:p>
                  </a:txBody>
                  <a:tcPr/>
                </a:tc>
                <a:tc>
                  <a:txBody>
                    <a:bodyPr/>
                    <a:lstStyle/>
                    <a:p>
                      <a:r>
                        <a:rPr lang="en-US" dirty="0"/>
                        <a:t>﻿﻿Fuzzing Class Specifications</a:t>
                      </a:r>
                    </a:p>
                    <a:p>
                      <a:r>
                        <a:rPr lang="en-US" altLang="zh-CN" dirty="0">
                          <a:solidFill>
                            <a:srgbClr val="FF0000"/>
                          </a:solidFill>
                        </a:rPr>
                        <a:t>Dynamic analysis</a:t>
                      </a:r>
                      <a:r>
                        <a:rPr lang="zh-CN" altLang="en-US" dirty="0">
                          <a:solidFill>
                            <a:srgbClr val="FF0000"/>
                          </a:solidFill>
                        </a:rPr>
                        <a:t>                     </a:t>
                      </a:r>
                      <a:r>
                        <a:rPr lang="en-US" altLang="zh-CN" dirty="0">
                          <a:solidFill>
                            <a:srgbClr val="FF0000"/>
                          </a:solidFill>
                        </a:rPr>
                        <a:t>limitation:</a:t>
                      </a:r>
                      <a:r>
                        <a:rPr lang="zh-CN" altLang="en-US" dirty="0">
                          <a:solidFill>
                            <a:srgbClr val="FF0000"/>
                          </a:solidFill>
                        </a:rPr>
                        <a:t> </a:t>
                      </a:r>
                      <a:r>
                        <a:rPr lang="en-AU" altLang="zh-CN" dirty="0">
                          <a:solidFill>
                            <a:srgbClr val="FF0000"/>
                          </a:solidFill>
                        </a:rPr>
                        <a:t>Require manual </a:t>
                      </a:r>
                      <a:r>
                        <a:rPr lang="en-US" altLang="zh-CN" dirty="0">
                          <a:solidFill>
                            <a:srgbClr val="FF0000"/>
                          </a:solidFill>
                        </a:rPr>
                        <a:t>efforts</a:t>
                      </a:r>
                      <a:endParaRPr lang="en-US" dirty="0">
                        <a:solidFill>
                          <a:srgbClr val="FF0000"/>
                        </a:solidFill>
                      </a:endParaRPr>
                    </a:p>
                  </a:txBody>
                  <a:tcPr/>
                </a:tc>
                <a:tc>
                  <a:txBody>
                    <a:bodyPr/>
                    <a:lstStyle/>
                    <a:p>
                      <a:r>
                        <a:rPr lang="en-US" dirty="0"/>
                        <a:t>﻿Facundo Molina</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2736316276"/>
                  </a:ext>
                </a:extLst>
              </a:tr>
              <a:tr h="392346">
                <a:tc>
                  <a:txBody>
                    <a:bodyPr/>
                    <a:lstStyle/>
                    <a:p>
                      <a:r>
                        <a:rPr lang="en-US" altLang="zh-CN" dirty="0"/>
                        <a:t>ICSE’20</a:t>
                      </a:r>
                      <a:endParaRPr lang="en-US" dirty="0"/>
                    </a:p>
                  </a:txBody>
                  <a:tcPr/>
                </a:tc>
                <a:tc>
                  <a:txBody>
                    <a:bodyPr/>
                    <a:lstStyle/>
                    <a:p>
                      <a:r>
                        <a:rPr lang="en-US" dirty="0"/>
                        <a:t>﻿﻿Extracting Taint Specifications for JavaScript Libraries</a:t>
                      </a:r>
                    </a:p>
                    <a:p>
                      <a:r>
                        <a:rPr lang="en-US" altLang="zh-CN" dirty="0">
                          <a:solidFill>
                            <a:srgbClr val="FF0000"/>
                          </a:solidFill>
                        </a:rPr>
                        <a:t>Dynamic analysis                     limitation: Soundness</a:t>
                      </a:r>
                      <a:endParaRPr lang="en-US" dirty="0">
                        <a:solidFill>
                          <a:srgbClr val="FF0000"/>
                        </a:solidFill>
                      </a:endParaRPr>
                    </a:p>
                  </a:txBody>
                  <a:tcPr/>
                </a:tc>
                <a:tc>
                  <a:txBody>
                    <a:bodyPr/>
                    <a:lstStyle/>
                    <a:p>
                      <a:r>
                        <a:rPr lang="en-US" dirty="0"/>
                        <a:t>﻿﻿Cristian-</a:t>
                      </a:r>
                      <a:r>
                        <a:rPr lang="en-US" dirty="0" err="1"/>
                        <a:t>Alexandru</a:t>
                      </a:r>
                      <a:r>
                        <a:rPr lang="en-US" dirty="0"/>
                        <a:t> </a:t>
                      </a:r>
                      <a:r>
                        <a:rPr lang="en-US" dirty="0" err="1"/>
                        <a:t>Staicu</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3597663691"/>
                  </a:ext>
                </a:extLst>
              </a:tr>
              <a:tr h="668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ECOOP’19</a:t>
                      </a:r>
                      <a:endParaRPr lang="en-AU" sz="1800" kern="1200" dirty="0">
                        <a:solidFill>
                          <a:schemeClr val="dk1"/>
                        </a:solidFill>
                        <a:latin typeface="+mn-lt"/>
                        <a:ea typeface="+mn-ea"/>
                        <a:cs typeface="+mn-cs"/>
                      </a:endParaRPr>
                    </a:p>
                  </a:txBody>
                  <a:tcPr/>
                </a:tc>
                <a:tc>
                  <a:txBody>
                    <a:bodyPr/>
                    <a:lstStyle/>
                    <a:p>
                      <a:r>
                        <a:rPr lang="en-US" dirty="0"/>
                        <a:t>﻿</a:t>
                      </a:r>
                      <a:r>
                        <a:rPr lang="en-AU" sz="1800" i="1" kern="1200" dirty="0">
                          <a:solidFill>
                            <a:schemeClr val="dk1"/>
                          </a:solidFill>
                          <a:effectLst/>
                          <a:latin typeface="+mn-lt"/>
                          <a:ea typeface="+mn-ea"/>
                          <a:cs typeface="+mn-cs"/>
                        </a:rPr>
                        <a:t>Eventually sound points-to analysis with specifications. </a:t>
                      </a:r>
                      <a:endParaRPr lang="en-AU" i="1" dirty="0"/>
                    </a:p>
                    <a:p>
                      <a:r>
                        <a:rPr lang="en-US" dirty="0"/>
                        <a:t>﻿</a:t>
                      </a:r>
                      <a:r>
                        <a:rPr lang="en-US" altLang="zh-CN" dirty="0">
                          <a:solidFill>
                            <a:srgbClr val="FF0000"/>
                          </a:solidFill>
                        </a:rPr>
                        <a:t>Dynamic</a:t>
                      </a:r>
                      <a:r>
                        <a:rPr lang="zh-CN" altLang="en-US" dirty="0">
                          <a:solidFill>
                            <a:srgbClr val="FF0000"/>
                          </a:solidFill>
                        </a:rPr>
                        <a:t> </a:t>
                      </a:r>
                      <a:r>
                        <a:rPr lang="en-US" altLang="zh-CN" dirty="0">
                          <a:solidFill>
                            <a:srgbClr val="FF0000"/>
                          </a:solidFill>
                        </a:rPr>
                        <a:t>analysis</a:t>
                      </a:r>
                      <a:r>
                        <a:rPr lang="zh-CN" altLang="en-US" dirty="0">
                          <a:solidFill>
                            <a:srgbClr val="FF0000"/>
                          </a:solidFill>
                        </a:rPr>
                        <a:t>                     </a:t>
                      </a:r>
                      <a:r>
                        <a:rPr lang="en-US" altLang="zh-CN" dirty="0">
                          <a:solidFill>
                            <a:srgbClr val="FF0000"/>
                          </a:solidFill>
                        </a:rPr>
                        <a:t>limitation:</a:t>
                      </a:r>
                      <a:r>
                        <a:rPr lang="zh-CN" altLang="en-US" dirty="0">
                          <a:solidFill>
                            <a:srgbClr val="FF0000"/>
                          </a:solidFill>
                        </a:rPr>
                        <a:t> </a:t>
                      </a:r>
                      <a:r>
                        <a:rPr lang="en-US" altLang="zh-CN" dirty="0">
                          <a:solidFill>
                            <a:srgbClr val="FF0000"/>
                          </a:solidFill>
                        </a:rPr>
                        <a:t>﻿Scalability</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Osbert </a:t>
                      </a:r>
                      <a:r>
                        <a:rPr lang="en-AU" sz="1800" kern="1200" dirty="0" err="1">
                          <a:solidFill>
                            <a:schemeClr val="dk1"/>
                          </a:solidFill>
                          <a:effectLst/>
                          <a:latin typeface="+mn-lt"/>
                          <a:ea typeface="+mn-ea"/>
                          <a:cs typeface="+mn-cs"/>
                        </a:rPr>
                        <a:t>Bastani</a:t>
                      </a:r>
                      <a:r>
                        <a:rPr lang="en-AU" sz="1800" kern="1200" dirty="0">
                          <a:solidFill>
                            <a:schemeClr val="dk1"/>
                          </a:solidFill>
                          <a:effectLst/>
                          <a:latin typeface="+mn-lt"/>
                          <a:ea typeface="+mn-ea"/>
                          <a:cs typeface="+mn-cs"/>
                        </a:rPr>
                        <a:t> </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699159619"/>
                  </a:ext>
                </a:extLst>
              </a:tr>
              <a:tr h="6809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PLDI’18</a:t>
                      </a:r>
                      <a:endParaRPr lang="en-US" sz="1800" kern="1200" dirty="0">
                        <a:solidFill>
                          <a:schemeClr val="dk1"/>
                        </a:solidFill>
                        <a:latin typeface="+mn-lt"/>
                        <a:ea typeface="+mn-ea"/>
                        <a:cs typeface="+mn-cs"/>
                      </a:endParaRPr>
                    </a:p>
                  </a:txBody>
                  <a:tcPr/>
                </a:tc>
                <a:tc>
                  <a:txBody>
                    <a:bodyPr/>
                    <a:lstStyle/>
                    <a:p>
                      <a:r>
                        <a:rPr lang="en-US" dirty="0"/>
                        <a:t>﻿﻿Active Learning of Points-To Specifications</a:t>
                      </a:r>
                    </a:p>
                    <a:p>
                      <a:r>
                        <a:rPr lang="en-US" altLang="zh-CN" dirty="0">
                          <a:solidFill>
                            <a:srgbClr val="FF0000"/>
                          </a:solidFill>
                        </a:rPr>
                        <a:t>Dynamic analysis</a:t>
                      </a:r>
                      <a:r>
                        <a:rPr lang="zh-CN" altLang="en-US" dirty="0">
                          <a:solidFill>
                            <a:srgbClr val="FF0000"/>
                          </a:solidFill>
                        </a:rPr>
                        <a:t>                     </a:t>
                      </a:r>
                      <a:r>
                        <a:rPr lang="en-US" altLang="zh-CN" dirty="0">
                          <a:solidFill>
                            <a:srgbClr val="FF0000"/>
                          </a:solidFill>
                        </a:rPr>
                        <a:t>limitation:</a:t>
                      </a:r>
                      <a:r>
                        <a:rPr lang="zh-CN" altLang="en-US" dirty="0">
                          <a:solidFill>
                            <a:srgbClr val="FF0000"/>
                          </a:solidFill>
                        </a:rPr>
                        <a:t> </a:t>
                      </a:r>
                      <a:r>
                        <a:rPr lang="en-AU" altLang="zh-CN" dirty="0">
                          <a:solidFill>
                            <a:srgbClr val="FF0000"/>
                          </a:solidFill>
                        </a:rPr>
                        <a:t>Precision</a:t>
                      </a:r>
                      <a:endParaRPr lang="en-US" dirty="0">
                        <a:solidFill>
                          <a:srgbClr val="FF0000"/>
                        </a:solidFill>
                      </a:endParaRPr>
                    </a:p>
                  </a:txBody>
                  <a:tcPr/>
                </a:tc>
                <a:tc>
                  <a:txBody>
                    <a:bodyPr/>
                    <a:lstStyle/>
                    <a:p>
                      <a:r>
                        <a:rPr lang="en-AU" sz="1800" kern="1200" dirty="0">
                          <a:solidFill>
                            <a:schemeClr val="dk1"/>
                          </a:solidFill>
                          <a:effectLst/>
                          <a:latin typeface="+mn-lt"/>
                          <a:ea typeface="+mn-ea"/>
                          <a:cs typeface="+mn-cs"/>
                        </a:rPr>
                        <a:t>Osbert </a:t>
                      </a:r>
                      <a:r>
                        <a:rPr lang="en-AU" sz="1800" kern="1200" dirty="0" err="1">
                          <a:solidFill>
                            <a:schemeClr val="dk1"/>
                          </a:solidFill>
                          <a:effectLst/>
                          <a:latin typeface="+mn-lt"/>
                          <a:ea typeface="+mn-ea"/>
                          <a:cs typeface="+mn-cs"/>
                        </a:rPr>
                        <a:t>Bastani</a:t>
                      </a:r>
                      <a:r>
                        <a:rPr lang="zh-CN" alt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2331178790"/>
                  </a:ext>
                </a:extLst>
              </a:tr>
              <a:tr h="4194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POPL’</a:t>
                      </a:r>
                      <a:r>
                        <a:rPr lang="en-AU" sz="1800" kern="1200" dirty="0">
                          <a:solidFill>
                            <a:schemeClr val="dk1"/>
                          </a:solidFill>
                          <a:latin typeface="+mn-lt"/>
                          <a:ea typeface="+mn-ea"/>
                          <a:cs typeface="+mn-cs"/>
                        </a:rPr>
                        <a:t>1</a:t>
                      </a:r>
                      <a:r>
                        <a:rPr lang="en-US" altLang="zh-CN" sz="1800" kern="1200" dirty="0">
                          <a:solidFill>
                            <a:schemeClr val="dk1"/>
                          </a:solidFill>
                          <a:latin typeface="+mn-lt"/>
                          <a:ea typeface="+mn-ea"/>
                          <a:cs typeface="+mn-cs"/>
                        </a:rPr>
                        <a:t>5</a:t>
                      </a:r>
                      <a:r>
                        <a:rPr lang="en-AU" sz="1800" kern="120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AU" sz="1800" kern="1200" dirty="0">
                          <a:solidFill>
                            <a:schemeClr val="dk1"/>
                          </a:solidFill>
                          <a:effectLst/>
                          <a:latin typeface="+mn-lt"/>
                          <a:ea typeface="+mn-ea"/>
                          <a:cs typeface="+mn-cs"/>
                        </a:rPr>
                        <a:t>Specification inference using context-free language reachability.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Static</a:t>
                      </a:r>
                      <a:r>
                        <a:rPr lang="zh-CN" altLang="en-US" dirty="0">
                          <a:solidFill>
                            <a:srgbClr val="FF0000"/>
                          </a:solidFill>
                        </a:rPr>
                        <a:t> </a:t>
                      </a:r>
                      <a:r>
                        <a:rPr lang="en-US" altLang="zh-CN" dirty="0">
                          <a:solidFill>
                            <a:srgbClr val="FF0000"/>
                          </a:solidFill>
                        </a:rPr>
                        <a:t>analysis</a:t>
                      </a:r>
                      <a:r>
                        <a:rPr lang="zh-CN" altLang="en-US" dirty="0">
                          <a:solidFill>
                            <a:srgbClr val="FF0000"/>
                          </a:solidFill>
                        </a:rPr>
                        <a:t>                           </a:t>
                      </a:r>
                      <a:r>
                        <a:rPr lang="en-US" altLang="zh-CN" dirty="0">
                          <a:solidFill>
                            <a:srgbClr val="FF0000"/>
                          </a:solidFill>
                        </a:rPr>
                        <a:t>limitation:</a:t>
                      </a:r>
                      <a:r>
                        <a:rPr lang="zh-CN" altLang="en-US" dirty="0">
                          <a:solidFill>
                            <a:srgbClr val="FF0000"/>
                          </a:solidFill>
                        </a:rPr>
                        <a:t> </a:t>
                      </a:r>
                      <a:r>
                        <a:rPr lang="en-US" altLang="zh-CN" dirty="0">
                          <a:solidFill>
                            <a:srgbClr val="FF0000"/>
                          </a:solidFill>
                        </a:rPr>
                        <a:t>﻿Scalability</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AU" altLang="zh-CN" dirty="0">
                          <a:solidFill>
                            <a:srgbClr val="FF0000"/>
                          </a:solidFill>
                        </a:rPr>
                        <a:t>require manual </a:t>
                      </a:r>
                      <a:r>
                        <a:rPr lang="en-US" altLang="zh-CN" dirty="0">
                          <a:solidFill>
                            <a:srgbClr val="FF0000"/>
                          </a:solidFill>
                        </a:rPr>
                        <a:t>efforts</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AU" sz="1800" kern="1200" dirty="0">
                          <a:solidFill>
                            <a:schemeClr val="dk1"/>
                          </a:solidFill>
                          <a:effectLst/>
                          <a:latin typeface="+mn-lt"/>
                          <a:ea typeface="+mn-ea"/>
                          <a:cs typeface="+mn-cs"/>
                        </a:rPr>
                        <a:t>Osbert </a:t>
                      </a:r>
                      <a:r>
                        <a:rPr lang="en-AU" sz="1800" kern="1200" dirty="0" err="1">
                          <a:solidFill>
                            <a:schemeClr val="dk1"/>
                          </a:solidFill>
                          <a:effectLst/>
                          <a:latin typeface="+mn-lt"/>
                          <a:ea typeface="+mn-ea"/>
                          <a:cs typeface="+mn-cs"/>
                        </a:rPr>
                        <a:t>Bastani</a:t>
                      </a:r>
                      <a:r>
                        <a:rPr lang="en-AU" sz="1800" kern="1200" dirty="0">
                          <a:solidFill>
                            <a:schemeClr val="dk1"/>
                          </a:solidFill>
                          <a:effectLst/>
                          <a:latin typeface="+mn-lt"/>
                          <a:ea typeface="+mn-ea"/>
                          <a:cs typeface="+mn-cs"/>
                        </a:rPr>
                        <a:t> </a:t>
                      </a:r>
                      <a:r>
                        <a:rPr lang="en-US" dirty="0"/>
                        <a:t> </a:t>
                      </a:r>
                      <a:r>
                        <a:rPr lang="en-US" altLang="zh-CN" dirty="0"/>
                        <a:t>et</a:t>
                      </a:r>
                      <a:r>
                        <a:rPr lang="zh-CN" altLang="en-US" dirty="0"/>
                        <a:t> </a:t>
                      </a:r>
                      <a:r>
                        <a:rPr lang="en-US" altLang="zh-CN" dirty="0"/>
                        <a:t>al.</a:t>
                      </a:r>
                      <a:endParaRPr lang="en-US" dirty="0"/>
                    </a:p>
                  </a:txBody>
                  <a:tcPr/>
                </a:tc>
                <a:extLst>
                  <a:ext uri="{0D108BD9-81ED-4DB2-BD59-A6C34878D82A}">
                    <a16:rowId xmlns:a16="http://schemas.microsoft.com/office/drawing/2014/main" val="1538058692"/>
                  </a:ext>
                </a:extLst>
              </a:tr>
              <a:tr h="668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APLAS</a:t>
                      </a:r>
                      <a:r>
                        <a:rPr lang="en-US" altLang="zh-CN" sz="1800" kern="1200" dirty="0">
                          <a:solidFill>
                            <a:schemeClr val="dk1"/>
                          </a:solidFill>
                          <a:latin typeface="+mn-lt"/>
                          <a:ea typeface="+mn-ea"/>
                          <a:cs typeface="+mn-cs"/>
                        </a:rPr>
                        <a:t>’13</a:t>
                      </a:r>
                      <a:r>
                        <a:rPr lang="en-AU" sz="1800" kern="1200" dirty="0">
                          <a:solidFill>
                            <a:schemeClr val="dk1"/>
                          </a:solidFill>
                          <a:latin typeface="+mn-lt"/>
                          <a:ea typeface="+mn-ea"/>
                          <a:cs typeface="+mn-cs"/>
                        </a:rPr>
                        <a:t> </a:t>
                      </a:r>
                    </a:p>
                  </a:txBody>
                  <a:tcPr/>
                </a:tc>
                <a:tc>
                  <a:txBody>
                    <a:bodyPr/>
                    <a:lstStyle/>
                    <a:p>
                      <a:r>
                        <a:rPr lang="en-US" dirty="0"/>
                        <a:t>﻿</a:t>
                      </a:r>
                      <a:r>
                        <a:rPr lang="en-AU" dirty="0">
                          <a:effectLst/>
                        </a:rPr>
                        <a:t>Automated inference of library specifications for source-sink property</a:t>
                      </a:r>
                      <a:r>
                        <a:rPr lang="zh-CN" altLang="en-US" dirty="0">
                          <a:effectLst/>
                        </a:rPr>
                        <a:t> </a:t>
                      </a:r>
                      <a:r>
                        <a:rPr lang="en-AU" dirty="0">
                          <a:effectLst/>
                        </a:rPr>
                        <a:t>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rgbClr val="FF0000"/>
                          </a:solidFill>
                          <a:effectLst/>
                          <a:latin typeface="+mn-lt"/>
                          <a:ea typeface="+mn-ea"/>
                          <a:cs typeface="+mn-cs"/>
                        </a:rPr>
                        <a:t>Static analysis</a:t>
                      </a:r>
                      <a:r>
                        <a:rPr lang="zh-CN" altLang="en-US" sz="1800" kern="1200" dirty="0">
                          <a:solidFill>
                            <a:srgbClr val="FF0000"/>
                          </a:solidFill>
                          <a:effectLst/>
                          <a:latin typeface="+mn-lt"/>
                          <a:ea typeface="+mn-ea"/>
                          <a:cs typeface="+mn-cs"/>
                        </a:rPr>
                        <a:t>                           </a:t>
                      </a:r>
                      <a:r>
                        <a:rPr lang="en-US" altLang="zh-CN" dirty="0">
                          <a:solidFill>
                            <a:srgbClr val="FF0000"/>
                          </a:solidFill>
                        </a:rPr>
                        <a:t>limitation:</a:t>
                      </a:r>
                      <a:r>
                        <a:rPr lang="zh-CN" altLang="en-US" dirty="0">
                          <a:solidFill>
                            <a:srgbClr val="FF0000"/>
                          </a:solidFill>
                        </a:rPr>
                        <a:t> </a:t>
                      </a:r>
                      <a:r>
                        <a:rPr lang="en-AU" altLang="zh-CN" dirty="0">
                          <a:solidFill>
                            <a:srgbClr val="FF0000"/>
                          </a:solidFill>
                        </a:rPr>
                        <a:t>Require manual </a:t>
                      </a:r>
                      <a:r>
                        <a:rPr lang="en-US" altLang="zh-CN" dirty="0">
                          <a:solidFill>
                            <a:srgbClr val="FF0000"/>
                          </a:solidFill>
                        </a:rPr>
                        <a:t>efforts</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AU" dirty="0">
                          <a:effectLst/>
                        </a:rPr>
                        <a:t>Haiyan</a:t>
                      </a:r>
                      <a:r>
                        <a:rPr lang="zh-CN" altLang="en-US" dirty="0">
                          <a:effectLst/>
                        </a:rPr>
                        <a:t> </a:t>
                      </a:r>
                      <a:r>
                        <a:rPr lang="en-AU" dirty="0">
                          <a:effectLst/>
                        </a:rPr>
                        <a:t>Zhu</a:t>
                      </a:r>
                      <a:r>
                        <a:rPr lang="zh-CN" altLang="en-US" dirty="0"/>
                        <a:t> </a:t>
                      </a:r>
                      <a:r>
                        <a:rPr lang="en-US" altLang="zh-CN" dirty="0"/>
                        <a:t>et</a:t>
                      </a:r>
                      <a:r>
                        <a:rPr lang="zh-CN" altLang="en-US" dirty="0"/>
                        <a:t> </a:t>
                      </a:r>
                      <a:r>
                        <a:rPr lang="en-US" altLang="zh-CN" dirty="0"/>
                        <a:t>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65547611"/>
                  </a:ext>
                </a:extLst>
              </a:tr>
            </a:tbl>
          </a:graphicData>
        </a:graphic>
      </p:graphicFrame>
      <p:sp>
        <p:nvSpPr>
          <p:cNvPr id="3" name="TextBox 2">
            <a:extLst>
              <a:ext uri="{FF2B5EF4-FFF2-40B4-BE49-F238E27FC236}">
                <a16:creationId xmlns:a16="http://schemas.microsoft.com/office/drawing/2014/main" id="{C456DCA8-9877-8964-2B0D-0DEAE6FFE5FC}"/>
              </a:ext>
            </a:extLst>
          </p:cNvPr>
          <p:cNvSpPr txBox="1"/>
          <p:nvPr/>
        </p:nvSpPr>
        <p:spPr>
          <a:xfrm>
            <a:off x="11514667" y="6544733"/>
            <a:ext cx="263214" cy="276999"/>
          </a:xfrm>
          <a:prstGeom prst="rect">
            <a:avLst/>
          </a:prstGeom>
          <a:noFill/>
        </p:spPr>
        <p:txBody>
          <a:bodyPr wrap="none" rtlCol="0">
            <a:spAutoFit/>
          </a:bodyPr>
          <a:lstStyle/>
          <a:p>
            <a:r>
              <a:rPr lang="en-US" altLang="zh-CN" sz="1200" dirty="0"/>
              <a:t>8</a:t>
            </a:r>
            <a:endParaRPr lang="en-US" sz="1200" dirty="0"/>
          </a:p>
        </p:txBody>
      </p:sp>
    </p:spTree>
    <p:extLst>
      <p:ext uri="{BB962C8B-B14F-4D97-AF65-F5344CB8AC3E}">
        <p14:creationId xmlns:p14="http://schemas.microsoft.com/office/powerpoint/2010/main" val="285364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4452" y="1591316"/>
            <a:ext cx="3745853" cy="860224"/>
            <a:chOff x="830763" y="2876494"/>
            <a:chExt cx="2835669" cy="860224"/>
          </a:xfrm>
        </p:grpSpPr>
        <p:sp>
          <p:nvSpPr>
            <p:cNvPr id="4" name="矩形 3"/>
            <p:cNvSpPr/>
            <p:nvPr/>
          </p:nvSpPr>
          <p:spPr>
            <a:xfrm>
              <a:off x="830763" y="2876494"/>
              <a:ext cx="2835669" cy="6331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Our</a:t>
              </a:r>
              <a:r>
                <a:rPr kumimoji="0" lang="zh-CN" altLang="en-US" sz="3200" b="1" i="0" u="none" strike="noStrike" kern="1200" cap="none" spc="0" normalizeH="0" baseline="0" noProof="0" dirty="0">
                  <a:ln>
                    <a:noFill/>
                  </a:ln>
                  <a:solidFill>
                    <a:srgbClr val="365FAA"/>
                  </a:solidFill>
                  <a:effectLst/>
                  <a:uLnTx/>
                  <a:uFillTx/>
                  <a:latin typeface="微软雅黑"/>
                  <a:ea typeface="微软雅黑"/>
                  <a:cs typeface="+mn-cs"/>
                </a:rPr>
                <a:t> </a:t>
              </a:r>
              <a:r>
                <a:rPr kumimoji="0" lang="en-US" altLang="zh-CN" sz="3200" b="1" i="0" u="none" strike="noStrike" kern="1200" cap="none" spc="0" normalizeH="0" baseline="0" noProof="0" dirty="0">
                  <a:ln>
                    <a:noFill/>
                  </a:ln>
                  <a:solidFill>
                    <a:srgbClr val="365FAA"/>
                  </a:solidFill>
                  <a:effectLst/>
                  <a:uLnTx/>
                  <a:uFillTx/>
                  <a:latin typeface="微软雅黑"/>
                  <a:ea typeface="微软雅黑"/>
                  <a:cs typeface="+mn-cs"/>
                </a:rPr>
                <a:t>work</a:t>
              </a:r>
              <a:endParaRPr kumimoji="0" lang="en-AU" altLang="zh-CN" sz="3200" b="1" i="0" u="none" strike="noStrike" kern="1200" cap="none" spc="0" normalizeH="0" baseline="0" noProof="0" dirty="0">
                <a:ln>
                  <a:noFill/>
                </a:ln>
                <a:solidFill>
                  <a:srgbClr val="365FAA"/>
                </a:solidFill>
                <a:effectLst/>
                <a:uLnTx/>
                <a:uFillTx/>
                <a:latin typeface="微软雅黑"/>
                <a:ea typeface="微软雅黑"/>
                <a:cs typeface="+mn-cs"/>
              </a:endParaRPr>
            </a:p>
          </p:txBody>
        </p:sp>
        <p:cxnSp>
          <p:nvCxnSpPr>
            <p:cNvPr id="9" name="直接连接符 8"/>
            <p:cNvCxnSpPr>
              <a:cxnSpLocks/>
            </p:cNvCxnSpPr>
            <p:nvPr/>
          </p:nvCxnSpPr>
          <p:spPr>
            <a:xfrm>
              <a:off x="917290" y="3736718"/>
              <a:ext cx="2572868" cy="0"/>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0" y="4522375"/>
            <a:ext cx="12192000" cy="874250"/>
            <a:chOff x="-13448" y="3662361"/>
            <a:chExt cx="9157448" cy="874250"/>
          </a:xfrm>
        </p:grpSpPr>
        <p:sp>
          <p:nvSpPr>
            <p:cNvPr id="14"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10090"/>
                <a:gd name="connsiteX1" fmla="*/ 1600200 w 9130553"/>
                <a:gd name="connsiteY1" fmla="*/ 191 h 810090"/>
                <a:gd name="connsiteX2" fmla="*/ 4020671 w 9130553"/>
                <a:gd name="connsiteY2" fmla="*/ 376709 h 810090"/>
                <a:gd name="connsiteX3" fmla="*/ 5472953 w 9130553"/>
                <a:gd name="connsiteY3" fmla="*/ 672544 h 810090"/>
                <a:gd name="connsiteX4" fmla="*/ 6494929 w 9130553"/>
                <a:gd name="connsiteY4" fmla="*/ 807014 h 810090"/>
                <a:gd name="connsiteX5" fmla="*/ 9130553 w 9130553"/>
                <a:gd name="connsiteY5" fmla="*/ 551520 h 810090"/>
                <a:gd name="connsiteX0" fmla="*/ 0 w 9130553"/>
                <a:gd name="connsiteY0" fmla="*/ 336367 h 807014"/>
                <a:gd name="connsiteX1" fmla="*/ 1600200 w 9130553"/>
                <a:gd name="connsiteY1" fmla="*/ 191 h 807014"/>
                <a:gd name="connsiteX2" fmla="*/ 4020671 w 9130553"/>
                <a:gd name="connsiteY2" fmla="*/ 376709 h 807014"/>
                <a:gd name="connsiteX3" fmla="*/ 6494929 w 9130553"/>
                <a:gd name="connsiteY3" fmla="*/ 807014 h 807014"/>
                <a:gd name="connsiteX4" fmla="*/ 9130553 w 9130553"/>
                <a:gd name="connsiteY4" fmla="*/ 551520 h 807014"/>
                <a:gd name="connsiteX0" fmla="*/ 0 w 9130553"/>
                <a:gd name="connsiteY0" fmla="*/ 336367 h 739779"/>
                <a:gd name="connsiteX1" fmla="*/ 1600200 w 9130553"/>
                <a:gd name="connsiteY1" fmla="*/ 191 h 739779"/>
                <a:gd name="connsiteX2" fmla="*/ 4020671 w 9130553"/>
                <a:gd name="connsiteY2" fmla="*/ 376709 h 739779"/>
                <a:gd name="connsiteX3" fmla="*/ 6252882 w 9130553"/>
                <a:gd name="connsiteY3" fmla="*/ 739779 h 739779"/>
                <a:gd name="connsiteX4" fmla="*/ 9130553 w 9130553"/>
                <a:gd name="connsiteY4" fmla="*/ 551520 h 739779"/>
                <a:gd name="connsiteX0" fmla="*/ 0 w 9130553"/>
                <a:gd name="connsiteY0" fmla="*/ 336367 h 744225"/>
                <a:gd name="connsiteX1" fmla="*/ 1600200 w 9130553"/>
                <a:gd name="connsiteY1" fmla="*/ 191 h 744225"/>
                <a:gd name="connsiteX2" fmla="*/ 4020671 w 9130553"/>
                <a:gd name="connsiteY2" fmla="*/ 376709 h 744225"/>
                <a:gd name="connsiteX3" fmla="*/ 6252882 w 9130553"/>
                <a:gd name="connsiteY3" fmla="*/ 739779 h 744225"/>
                <a:gd name="connsiteX4" fmla="*/ 9130553 w 9130553"/>
                <a:gd name="connsiteY4" fmla="*/ 551520 h 74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1">
            <a:extLst>
              <a:ext uri="{FF2B5EF4-FFF2-40B4-BE49-F238E27FC236}">
                <a16:creationId xmlns:a16="http://schemas.microsoft.com/office/drawing/2014/main" id="{1D189907-87F8-2665-1271-1E2CFA582B85}"/>
              </a:ext>
            </a:extLst>
          </p:cNvPr>
          <p:cNvSpPr txBox="1"/>
          <p:nvPr/>
        </p:nvSpPr>
        <p:spPr>
          <a:xfrm>
            <a:off x="604452" y="2942682"/>
            <a:ext cx="7670048" cy="830997"/>
          </a:xfrm>
          <a:prstGeom prst="rect">
            <a:avLst/>
          </a:prstGeom>
          <a:noFill/>
        </p:spPr>
        <p:txBody>
          <a:bodyPr wrap="none" rtlCol="0">
            <a:spAutoFit/>
          </a:bodyPr>
          <a:lstStyle/>
          <a:p>
            <a:r>
              <a:rPr lang="en-US" altLang="zh-CN" sz="1600" dirty="0"/>
              <a:t>Work</a:t>
            </a:r>
            <a:r>
              <a:rPr lang="zh-CN" altLang="en-US" sz="1600" dirty="0"/>
              <a:t> </a:t>
            </a:r>
            <a:r>
              <a:rPr lang="en-US" altLang="zh-CN" sz="1600" dirty="0"/>
              <a:t>1:</a:t>
            </a:r>
            <a:r>
              <a:rPr lang="zh-CN" altLang="en-US" sz="1600" dirty="0"/>
              <a:t> </a:t>
            </a:r>
            <a:r>
              <a:rPr lang="en-US" altLang="zh-CN" sz="1600" i="1" dirty="0">
                <a:solidFill>
                  <a:srgbClr val="FF0000"/>
                </a:solidFill>
              </a:rPr>
              <a:t>Grey-box</a:t>
            </a:r>
            <a:r>
              <a:rPr lang="zh-CN" altLang="en-US" sz="1600" i="1" dirty="0">
                <a:solidFill>
                  <a:srgbClr val="FF0000"/>
                </a:solidFill>
              </a:rPr>
              <a:t> </a:t>
            </a:r>
            <a:r>
              <a:rPr lang="en-US" altLang="zh-CN" sz="1600" i="1" dirty="0">
                <a:solidFill>
                  <a:srgbClr val="FF0000"/>
                </a:solidFill>
              </a:rPr>
              <a:t>Fuzzing</a:t>
            </a:r>
            <a:r>
              <a:rPr lang="zh-CN" altLang="en-US" sz="1600" i="1" dirty="0">
                <a:solidFill>
                  <a:srgbClr val="FF0000"/>
                </a:solidFill>
              </a:rPr>
              <a:t> </a:t>
            </a:r>
            <a:r>
              <a:rPr lang="en-US" altLang="zh-CN" sz="1600" i="1" dirty="0">
                <a:solidFill>
                  <a:srgbClr val="FF0000"/>
                </a:solidFill>
              </a:rPr>
              <a:t>Based</a:t>
            </a:r>
            <a:r>
              <a:rPr lang="zh-CN" altLang="en-US" sz="1600" i="1" dirty="0">
                <a:solidFill>
                  <a:srgbClr val="FF0000"/>
                </a:solidFill>
              </a:rPr>
              <a:t> </a:t>
            </a:r>
            <a:r>
              <a:rPr lang="en-US" altLang="zh-CN" sz="1600" i="1" dirty="0">
                <a:solidFill>
                  <a:srgbClr val="FF0000"/>
                </a:solidFill>
              </a:rPr>
              <a:t>Points-to</a:t>
            </a:r>
            <a:r>
              <a:rPr lang="en-AU" altLang="zh-CN" sz="1600" i="1" dirty="0">
                <a:solidFill>
                  <a:srgbClr val="FF0000"/>
                </a:solidFill>
              </a:rPr>
              <a:t> Specifications</a:t>
            </a:r>
            <a:r>
              <a:rPr lang="zh-CN" altLang="en-US" sz="1600" i="1" dirty="0">
                <a:solidFill>
                  <a:srgbClr val="FF0000"/>
                </a:solidFill>
              </a:rPr>
              <a:t> </a:t>
            </a:r>
            <a:r>
              <a:rPr lang="en-AU" altLang="zh-CN" sz="1600" i="1" dirty="0">
                <a:solidFill>
                  <a:srgbClr val="FF0000"/>
                </a:solidFill>
              </a:rPr>
              <a:t>Generation for Library APIs</a:t>
            </a:r>
          </a:p>
          <a:p>
            <a:endParaRPr lang="en-US" altLang="zh-CN" sz="1600" dirty="0"/>
          </a:p>
          <a:p>
            <a:r>
              <a:rPr lang="en-US" altLang="zh-CN" sz="1600" dirty="0"/>
              <a:t>Work</a:t>
            </a:r>
            <a:r>
              <a:rPr lang="zh-CN" altLang="en-US" sz="1600" dirty="0"/>
              <a:t> </a:t>
            </a:r>
            <a:r>
              <a:rPr lang="en-US" altLang="zh-CN" sz="1600" dirty="0"/>
              <a:t>2:</a:t>
            </a:r>
            <a:r>
              <a:rPr lang="zh-CN" altLang="en-US" sz="1600" dirty="0"/>
              <a:t> </a:t>
            </a:r>
            <a:r>
              <a:rPr lang="en-AU" altLang="zh-CN" sz="1600" i="1" dirty="0">
                <a:solidFill>
                  <a:srgbClr val="FF0000"/>
                </a:solidFill>
              </a:rPr>
              <a:t>Large Language Models-Aided </a:t>
            </a:r>
            <a:r>
              <a:rPr lang="en-US" altLang="zh-CN" sz="1600" i="1" dirty="0">
                <a:solidFill>
                  <a:srgbClr val="FF0000"/>
                </a:solidFill>
              </a:rPr>
              <a:t>Points-to </a:t>
            </a:r>
            <a:r>
              <a:rPr lang="en-AU" altLang="zh-CN" sz="1600" i="1" dirty="0">
                <a:solidFill>
                  <a:srgbClr val="FF0000"/>
                </a:solidFill>
              </a:rPr>
              <a:t>Specifications</a:t>
            </a:r>
            <a:r>
              <a:rPr lang="zh-CN" altLang="en-US" sz="1600" i="1" dirty="0">
                <a:solidFill>
                  <a:srgbClr val="FF0000"/>
                </a:solidFill>
              </a:rPr>
              <a:t> </a:t>
            </a:r>
            <a:r>
              <a:rPr lang="en-AU" altLang="zh-CN" sz="1600" i="1" dirty="0">
                <a:solidFill>
                  <a:srgbClr val="FF0000"/>
                </a:solidFill>
              </a:rPr>
              <a:t>Generation for Library APIs</a:t>
            </a:r>
          </a:p>
        </p:txBody>
      </p:sp>
      <p:sp>
        <p:nvSpPr>
          <p:cNvPr id="5" name="TextBox 4">
            <a:extLst>
              <a:ext uri="{FF2B5EF4-FFF2-40B4-BE49-F238E27FC236}">
                <a16:creationId xmlns:a16="http://schemas.microsoft.com/office/drawing/2014/main" id="{0199BBAB-45E6-A8EE-D11A-29F330EAA936}"/>
              </a:ext>
            </a:extLst>
          </p:cNvPr>
          <p:cNvSpPr txBox="1"/>
          <p:nvPr/>
        </p:nvSpPr>
        <p:spPr>
          <a:xfrm>
            <a:off x="11514667" y="6544733"/>
            <a:ext cx="263214" cy="276999"/>
          </a:xfrm>
          <a:prstGeom prst="rect">
            <a:avLst/>
          </a:prstGeom>
          <a:noFill/>
        </p:spPr>
        <p:txBody>
          <a:bodyPr wrap="none" rtlCol="0">
            <a:spAutoFit/>
          </a:bodyPr>
          <a:lstStyle/>
          <a:p>
            <a:r>
              <a:rPr lang="en-US" altLang="zh-CN" sz="1200" dirty="0"/>
              <a:t>9</a:t>
            </a:r>
            <a:endParaRPr lang="en-US" sz="1200" dirty="0"/>
          </a:p>
        </p:txBody>
      </p:sp>
    </p:spTree>
    <p:extLst>
      <p:ext uri="{BB962C8B-B14F-4D97-AF65-F5344CB8AC3E}">
        <p14:creationId xmlns:p14="http://schemas.microsoft.com/office/powerpoint/2010/main" val="217717111"/>
      </p:ext>
    </p:extLst>
  </p:cSld>
  <p:clrMapOvr>
    <a:masterClrMapping/>
  </p:clrMapOvr>
</p:sld>
</file>

<file path=ppt/theme/theme1.xml><?xml version="1.0" encoding="utf-8"?>
<a:theme xmlns:a="http://schemas.openxmlformats.org/drawingml/2006/main" name="主题1">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B4FF741-2E82-48CD-9931-DF89750C29FE}" vid="{41BFF024-F73E-43EE-B7D5-F2D953D6E644}"/>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14311</TotalTime>
  <Words>3768</Words>
  <Application>Microsoft Macintosh PowerPoint</Application>
  <PresentationFormat>Widescreen</PresentationFormat>
  <Paragraphs>545</Paragraphs>
  <Slides>25</Slides>
  <Notes>24</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25</vt:i4>
      </vt:variant>
    </vt:vector>
  </HeadingPairs>
  <TitlesOfParts>
    <vt:vector size="42" baseType="lpstr">
      <vt:lpstr>LinLibertineT</vt:lpstr>
      <vt:lpstr>微软雅黑</vt:lpstr>
      <vt:lpstr>NimbusRomNo9L</vt:lpstr>
      <vt:lpstr>Söhne</vt:lpstr>
      <vt:lpstr>Times</vt:lpstr>
      <vt:lpstr>微软雅黑 Light</vt:lpstr>
      <vt:lpstr>Arial</vt:lpstr>
      <vt:lpstr>Baskerville</vt:lpstr>
      <vt:lpstr>Calibri</vt:lpstr>
      <vt:lpstr>Calibri Light</vt:lpstr>
      <vt:lpstr>Cambria Math</vt:lpstr>
      <vt:lpstr>Consolas</vt:lpstr>
      <vt:lpstr>Helvetica</vt:lpstr>
      <vt:lpstr>Noto Sans</vt:lpstr>
      <vt:lpstr>Segoe UI</vt:lpstr>
      <vt:lpstr>主题1</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Kan Shuangxiang</cp:lastModifiedBy>
  <cp:revision>781</cp:revision>
  <dcterms:created xsi:type="dcterms:W3CDTF">2015-11-20T05:54:28Z</dcterms:created>
  <dcterms:modified xsi:type="dcterms:W3CDTF">2024-05-03T02:54:21Z</dcterms:modified>
</cp:coreProperties>
</file>