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85" r:id="rId4"/>
    <p:sldId id="259" r:id="rId5"/>
    <p:sldId id="282" r:id="rId6"/>
    <p:sldId id="286" r:id="rId7"/>
    <p:sldId id="290" r:id="rId8"/>
    <p:sldId id="287" r:id="rId9"/>
    <p:sldId id="289" r:id="rId10"/>
    <p:sldId id="288" r:id="rId11"/>
  </p:sldIdLst>
  <p:sldSz cx="12192000" cy="6858000"/>
  <p:notesSz cx="9945688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2792ED-C348-4877-A6A7-505FDE8E6C59}">
          <p14:sldIdLst>
            <p14:sldId id="256"/>
            <p14:sldId id="258"/>
            <p14:sldId id="285"/>
            <p14:sldId id="259"/>
            <p14:sldId id="282"/>
            <p14:sldId id="286"/>
            <p14:sldId id="290"/>
            <p14:sldId id="287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68627" autoAdjust="0"/>
  </p:normalViewPr>
  <p:slideViewPr>
    <p:cSldViewPr snapToGrid="0">
      <p:cViewPr varScale="1">
        <p:scale>
          <a:sx n="88" d="100"/>
          <a:sy n="88" d="100"/>
        </p:scale>
        <p:origin x="63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3588" y="1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4F42E-C2C6-4D55-B359-D60E268ABD2E}" type="datetimeFigureOut">
              <a:rPr lang="en-AU" smtClean="0"/>
              <a:t>18/07/2019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09798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3588" y="6513910"/>
            <a:ext cx="4309798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FA991-DC0E-4378-BC6C-FE974F4ABC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553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3588" y="1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F549D-9540-4292-B9E0-845097BCBBF7}" type="datetimeFigureOut">
              <a:rPr lang="en-AU" smtClean="0"/>
              <a:t>18/07/2019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857250"/>
            <a:ext cx="4116388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569" y="3300412"/>
            <a:ext cx="795655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09798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3588" y="6513910"/>
            <a:ext cx="4309798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D9ED5-83E8-4049-8973-044B3B48C0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13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My</a:t>
            </a:r>
            <a:r>
              <a:rPr lang="en-AU" baseline="0" dirty="0" smtClean="0"/>
              <a:t> thesis is about Visualization 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Techniques for presenting Requirements Traceability (RT) data from agile projects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D9ED5-83E8-4049-8973-044B3B48C08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800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These</a:t>
            </a:r>
            <a:r>
              <a:rPr lang="en-AU" baseline="0" dirty="0" smtClean="0"/>
              <a:t> are the agenda I will cover on the presentation today. 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My main focus on thesis is Requirements Traceability Visualization. Thus, I will give you the brief background of what is requirements traceability. Why are the benefits of RT . 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What are the artifacts available to trace. 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Then,  I will move my focus on visualization aspects of Requirements Traceability  and its existing challenges. 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Then, I will explain my aims and objectives and stakeholders for my thesis</a:t>
            </a:r>
          </a:p>
          <a:p>
            <a:pPr marL="0" indent="0">
              <a:buFontTx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D9ED5-83E8-4049-8973-044B3B48C08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695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AU" baseline="0" dirty="0" smtClean="0"/>
              <a:t>To recap, why requirements management activities need to have requirements traceability process </a:t>
            </a:r>
          </a:p>
          <a:p>
            <a:pPr marL="0" indent="0">
              <a:buFontTx/>
              <a:buNone/>
            </a:pPr>
            <a:endParaRPr lang="en-AU" baseline="0" dirty="0" smtClean="0"/>
          </a:p>
          <a:p>
            <a:pPr marL="171450" indent="-171450">
              <a:buFontTx/>
              <a:buChar char="-"/>
            </a:pPr>
            <a:r>
              <a:rPr lang="en-AU" baseline="0" dirty="0" smtClean="0"/>
              <a:t>First it support coverage analysis, By using RT trace data, the stakeholders can able to check no requirements are overlooked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Second it support test coverage, By using RT information, testing team can able to cross check and verify whether all the requirements have corresponding test cases and vice versa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Third it support change impact analysis, By using RT trace links, project team can able identified which system artifacts will be affected by a particular requirements changes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Fourth it support scope management, By using RT information, the project can team able to manage the project status. </a:t>
            </a:r>
            <a:r>
              <a:rPr lang="en-AU" baseline="0" dirty="0" err="1" smtClean="0"/>
              <a:t>Eg</a:t>
            </a:r>
            <a:r>
              <a:rPr lang="en-AU" baseline="0" dirty="0" smtClean="0"/>
              <a:t>, traceability allow to see the completion status of requirements 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Last one is system verification and validation, By using RT information, the overall system verification and validation can be done systematically 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0" indent="0">
              <a:buFontTx/>
              <a:buNone/>
            </a:pPr>
            <a:r>
              <a:rPr lang="en-AU" baseline="0" dirty="0" smtClean="0"/>
              <a:t>So these are the five main areas, traceability results can be applied</a:t>
            </a:r>
          </a:p>
          <a:p>
            <a:pPr marL="0" indent="0">
              <a:buFontTx/>
              <a:buNone/>
            </a:pPr>
            <a:r>
              <a:rPr lang="en-AU" dirty="0" smtClean="0"/>
              <a:t>Next</a:t>
            </a:r>
            <a:r>
              <a:rPr lang="en-AU" baseline="0" dirty="0" smtClean="0"/>
              <a:t> slide, I will move my focus to trace artifacts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D9ED5-83E8-4049-8973-044B3B48C08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91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4B95-A57E-4E28-B53E-4B53ED898380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6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3AEA-B91E-455E-8AE0-129079F7E027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8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27B6-3366-4AA7-A29F-7F8B252156DC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6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D932-83B1-4EF1-B683-0EF48862911C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5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1A15-F529-456F-B170-0AA8DA1A0419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6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ECBE-C6F5-4E9D-979A-0A764F4DBC7E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3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D1C8-FF54-4238-BCF3-D5E01130745D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9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3B7F-C350-463C-94C0-EC386698702B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2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840B-A254-4A3A-938C-B3AF577C6BF1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0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843C-8E20-49DD-8C6D-0C61847306EF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4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568-E8A1-4055-9083-7101A099B098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2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F312D-E3DF-41D9-A843-FFB6532748B2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1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trace.tech/Home/VisualizeTraceLink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or.tensorflow.org/" TargetMode="External"/><Relationship Id="rId2" Type="http://schemas.openxmlformats.org/officeDocument/2006/relationships/hyperlink" Target="https://towardsdatascience.com/introduction-to-word-embedding-and-word2vec-652d0c2060f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drive/1oaXvyUjltFRHMyl6aMySxDs9BP9YiHvq" TargetMode="External"/><Relationship Id="rId4" Type="http://schemas.openxmlformats.org/officeDocument/2006/relationships/hyperlink" Target="https://www.youtube.com/watch?v=gXb1_2sIiY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977" y="2046514"/>
            <a:ext cx="11303726" cy="740637"/>
          </a:xfrm>
        </p:spPr>
        <p:txBody>
          <a:bodyPr>
            <a:noAutofit/>
          </a:bodyPr>
          <a:lstStyle/>
          <a:p>
            <a:r>
              <a:rPr lang="en-AU" sz="5000" b="1" dirty="0" smtClean="0"/>
              <a:t>Automatic Traceability Links Recovery (TLR)</a:t>
            </a:r>
            <a:endParaRPr lang="en-AU" sz="5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AU" dirty="0" smtClean="0"/>
              <a:t>Thazin</a:t>
            </a:r>
            <a:r>
              <a:rPr lang="en-AU" dirty="0" smtClean="0"/>
              <a:t> Aung</a:t>
            </a:r>
          </a:p>
          <a:p>
            <a:pPr algn="r"/>
            <a:r>
              <a:rPr lang="en-AU" dirty="0" smtClean="0">
                <a:hlinkClick r:id="rId3"/>
              </a:rPr>
              <a:t>http://www.webtrace.tech/Home/VisualizeTraceLinks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6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https://towardsdatascience.com/introduction-to-word-embedding-and-word2vec-652d0c2060fa</a:t>
            </a:r>
            <a:endParaRPr lang="en-AU" dirty="0" smtClean="0"/>
          </a:p>
          <a:p>
            <a:r>
              <a:rPr lang="en-AU" dirty="0" smtClean="0">
                <a:hlinkClick r:id="rId3"/>
              </a:rPr>
              <a:t>http://projector.tensorflow.org/</a:t>
            </a:r>
            <a:endParaRPr lang="en-AU" dirty="0"/>
          </a:p>
          <a:p>
            <a:r>
              <a:rPr lang="en-AU" dirty="0" smtClean="0">
                <a:hlinkClick r:id="rId4"/>
              </a:rPr>
              <a:t>https://www.youtube.com/watch?v=gXb1_2sIiYI</a:t>
            </a:r>
            <a:endParaRPr lang="en-AU" dirty="0" smtClean="0"/>
          </a:p>
          <a:p>
            <a:r>
              <a:rPr lang="en-AU" dirty="0" smtClean="0">
                <a:hlinkClick r:id="rId5"/>
              </a:rPr>
              <a:t>https://colab.research.google.com/drive/1oaXvyUjltFRHMyl6aMySxDs9BP9YiHvq</a:t>
            </a:r>
            <a:endParaRPr lang="en-AU" dirty="0" smtClean="0"/>
          </a:p>
          <a:p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1" dirty="0" smtClean="0"/>
              <a:t>Agenda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32836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AU" dirty="0"/>
              <a:t> </a:t>
            </a:r>
            <a:r>
              <a:rPr lang="en-AU" dirty="0" smtClean="0"/>
              <a:t>What is Software Traceability?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AU" dirty="0"/>
              <a:t> Why Traceability important in software </a:t>
            </a:r>
            <a:r>
              <a:rPr lang="en-AU" dirty="0" smtClean="0"/>
              <a:t>development?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AU" dirty="0" smtClean="0"/>
              <a:t>Paper Review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AU" dirty="0" smtClean="0"/>
              <a:t>Problem Address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AU" dirty="0" smtClean="0"/>
              <a:t>Architecture </a:t>
            </a:r>
          </a:p>
          <a:p>
            <a:pPr marL="0">
              <a:buNone/>
            </a:pPr>
            <a:endParaRPr lang="en-AU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896121" y="1330343"/>
            <a:ext cx="10449406" cy="14605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 smtClean="0"/>
              <a:t>“the </a:t>
            </a:r>
            <a:r>
              <a:rPr lang="en-AU" dirty="0">
                <a:solidFill>
                  <a:srgbClr val="00B050"/>
                </a:solidFill>
              </a:rPr>
              <a:t>ability</a:t>
            </a:r>
            <a:r>
              <a:rPr lang="en-AU" dirty="0"/>
              <a:t> to describe and follow </a:t>
            </a:r>
            <a:r>
              <a:rPr lang="en-AU" dirty="0">
                <a:solidFill>
                  <a:srgbClr val="00B050"/>
                </a:solidFill>
              </a:rPr>
              <a:t>the life of requirement, in both a forwards and backward direction </a:t>
            </a:r>
            <a:r>
              <a:rPr lang="en-AU" dirty="0"/>
              <a:t>(</a:t>
            </a:r>
            <a:r>
              <a:rPr lang="en-AU" dirty="0" err="1"/>
              <a:t>i.e</a:t>
            </a:r>
            <a:r>
              <a:rPr lang="en-AU" dirty="0"/>
              <a:t> </a:t>
            </a:r>
            <a:r>
              <a:rPr lang="en-AU" dirty="0" smtClean="0">
                <a:solidFill>
                  <a:srgbClr val="00B050"/>
                </a:solidFill>
              </a:rPr>
              <a:t>	</a:t>
            </a:r>
            <a:r>
              <a:rPr lang="en-AU" dirty="0" smtClean="0"/>
              <a:t>through </a:t>
            </a:r>
            <a:r>
              <a:rPr lang="en-AU" dirty="0"/>
              <a:t>its development and specification, to its subsequent development and use, and through all periods of on-going refinement and iteration in any of these phrases</a:t>
            </a:r>
            <a:r>
              <a:rPr lang="en-AU" dirty="0" smtClean="0"/>
              <a:t>)” </a:t>
            </a:r>
          </a:p>
          <a:p>
            <a:r>
              <a:rPr lang="en-AU" dirty="0"/>
              <a:t>	</a:t>
            </a:r>
            <a:r>
              <a:rPr lang="en-AU" dirty="0" smtClean="0"/>
              <a:t>													</a:t>
            </a:r>
            <a:r>
              <a:rPr lang="en-AU" dirty="0" smtClean="0"/>
              <a:t>				(</a:t>
            </a:r>
            <a:r>
              <a:rPr lang="en-AU" dirty="0" err="1" smtClean="0"/>
              <a:t>Gotel</a:t>
            </a:r>
            <a:r>
              <a:rPr lang="en-AU" dirty="0" smtClean="0"/>
              <a:t> &amp; Finkelstein 1994, p.94)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964136" y="2938921"/>
            <a:ext cx="4632959" cy="2732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sz="2000" b="1" dirty="0" smtClean="0"/>
              <a:t>Trace Artifacts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/>
              <a:t>Requirements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AU" dirty="0" smtClean="0"/>
              <a:t>Functional Requirements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AU" dirty="0" smtClean="0"/>
              <a:t>Non-Functional Requirements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/>
              <a:t>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/>
              <a:t>Source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/>
              <a:t>Test Case  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4963886" y="2790843"/>
            <a:ext cx="184721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dirty="0" smtClean="0">
                <a:ln/>
                <a:solidFill>
                  <a:schemeClr val="accent4"/>
                </a:solidFill>
              </a:rPr>
              <a:t>Idea</a:t>
            </a:r>
            <a:endParaRPr lang="en-US" sz="6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39840" y="4169355"/>
            <a:ext cx="5573486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dirty="0" smtClean="0">
                <a:ln/>
                <a:solidFill>
                  <a:srgbClr val="00B050"/>
                </a:solidFill>
              </a:rPr>
              <a:t>Implementation</a:t>
            </a:r>
            <a:endParaRPr lang="en-US" sz="6000" b="1" dirty="0">
              <a:ln/>
              <a:solidFill>
                <a:srgbClr val="00B050"/>
              </a:solidFill>
            </a:endParaRPr>
          </a:p>
        </p:txBody>
      </p:sp>
      <p:cxnSp>
        <p:nvCxnSpPr>
          <p:cNvPr id="18" name="Elbow Connector 17"/>
          <p:cNvCxnSpPr>
            <a:stCxn id="16" idx="3"/>
            <a:endCxn id="17" idx="0"/>
          </p:cNvCxnSpPr>
          <p:nvPr/>
        </p:nvCxnSpPr>
        <p:spPr>
          <a:xfrm>
            <a:off x="6811101" y="3298675"/>
            <a:ext cx="2315482" cy="870680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1"/>
            <a:endCxn id="16" idx="2"/>
          </p:cNvCxnSpPr>
          <p:nvPr/>
        </p:nvCxnSpPr>
        <p:spPr>
          <a:xfrm rot="10800000">
            <a:off x="5887494" y="3806507"/>
            <a:ext cx="452346" cy="870681"/>
          </a:xfrm>
          <a:prstGeom prst="bentConnector2">
            <a:avLst/>
          </a:prstGeom>
          <a:ln w="31750" cmpd="thickThin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96121" y="307465"/>
            <a:ext cx="81220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 smtClean="0"/>
              <a:t>What is Requirements Traceability 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9665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88" y="269186"/>
            <a:ext cx="11390811" cy="1063225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Why Traceability </a:t>
            </a:r>
            <a:r>
              <a:rPr lang="en-AU" sz="4000" b="1" dirty="0"/>
              <a:t>important in software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34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b="1" dirty="0" smtClean="0"/>
              <a:t>Support </a:t>
            </a:r>
            <a:r>
              <a:rPr lang="en-AU" b="1" dirty="0"/>
              <a:t>C</a:t>
            </a:r>
            <a:r>
              <a:rPr lang="en-AU" b="1" dirty="0" smtClean="0"/>
              <a:t>hange </a:t>
            </a:r>
            <a:r>
              <a:rPr lang="en-AU" b="1" dirty="0"/>
              <a:t>I</a:t>
            </a:r>
            <a:r>
              <a:rPr lang="en-AU" b="1" dirty="0" smtClean="0"/>
              <a:t>mpact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 smtClean="0"/>
              <a:t>By using RT </a:t>
            </a:r>
            <a:r>
              <a:rPr lang="en-AU" dirty="0"/>
              <a:t> </a:t>
            </a:r>
            <a:r>
              <a:rPr lang="en-AU" dirty="0" smtClean="0"/>
              <a:t>trace data, Project team can able to identify which part of the system will be affected by a particular requirements changes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b="1" dirty="0" smtClean="0"/>
              <a:t>Support System Verification and Validation</a:t>
            </a:r>
            <a:endParaRPr lang="en-AU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 smtClean="0"/>
              <a:t>By using RT Information, the overall system verification and validation can be done systematically</a:t>
            </a:r>
          </a:p>
          <a:p>
            <a:pPr>
              <a:buFont typeface="Wingdings" panose="05000000000000000000" pitchFamily="2" charset="2"/>
              <a:buChar char="Ø"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>
              <a:buFont typeface="Wingdings" panose="05000000000000000000" pitchFamily="2" charset="2"/>
              <a:buChar char="Ø"/>
            </a:pPr>
            <a:endParaRPr lang="en-AU" dirty="0" smtClean="0"/>
          </a:p>
          <a:p>
            <a:pPr>
              <a:buFont typeface="Wingdings" panose="05000000000000000000" pitchFamily="2" charset="2"/>
              <a:buChar char="Ø"/>
            </a:pPr>
            <a:endParaRPr lang="en-AU" dirty="0" smtClean="0"/>
          </a:p>
          <a:p>
            <a:pPr>
              <a:buFont typeface="Wingdings" panose="05000000000000000000" pitchFamily="2" charset="2"/>
              <a:buChar char="Ø"/>
            </a:pPr>
            <a:endParaRPr lang="en-AU" dirty="0" smtClean="0"/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6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1652" y="492425"/>
            <a:ext cx="31902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000" b="1" dirty="0" smtClean="0"/>
              <a:t>P</a:t>
            </a:r>
            <a:r>
              <a:rPr lang="en-AU" sz="4000" b="1" dirty="0" smtClean="0"/>
              <a:t>aper Review </a:t>
            </a:r>
            <a:endParaRPr lang="en-AU" sz="4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83474" y="1724297"/>
            <a:ext cx="104764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/>
              <a:t>S</a:t>
            </a:r>
            <a:r>
              <a:rPr lang="en-AU" sz="4400" dirty="0" smtClean="0"/>
              <a:t>emantically enhanced software traceability using</a:t>
            </a:r>
          </a:p>
          <a:p>
            <a:pPr algn="ctr"/>
            <a:r>
              <a:rPr lang="en-AU" sz="4400" dirty="0" smtClean="0"/>
              <a:t> </a:t>
            </a:r>
            <a:r>
              <a:rPr lang="en-AU" sz="4400" b="1" dirty="0" smtClean="0">
                <a:solidFill>
                  <a:srgbClr val="002060"/>
                </a:solidFill>
              </a:rPr>
              <a:t>Deep </a:t>
            </a:r>
            <a:r>
              <a:rPr lang="en-AU" sz="4400" b="1" dirty="0">
                <a:solidFill>
                  <a:srgbClr val="002060"/>
                </a:solidFill>
              </a:rPr>
              <a:t>L</a:t>
            </a:r>
            <a:r>
              <a:rPr lang="en-AU" sz="4400" b="1" dirty="0" smtClean="0">
                <a:solidFill>
                  <a:srgbClr val="002060"/>
                </a:solidFill>
              </a:rPr>
              <a:t>earning </a:t>
            </a:r>
            <a:r>
              <a:rPr lang="en-AU" sz="4400" b="1" dirty="0">
                <a:solidFill>
                  <a:srgbClr val="002060"/>
                </a:solidFill>
              </a:rPr>
              <a:t>T</a:t>
            </a:r>
            <a:r>
              <a:rPr lang="en-AU" sz="4400" b="1" dirty="0" smtClean="0">
                <a:solidFill>
                  <a:srgbClr val="002060"/>
                </a:solidFill>
              </a:rPr>
              <a:t>echniques</a:t>
            </a:r>
            <a:endParaRPr lang="en-AU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820919"/>
              </p:ext>
            </p:extLst>
          </p:nvPr>
        </p:nvGraphicFramePr>
        <p:xfrm>
          <a:off x="5619931" y="4411272"/>
          <a:ext cx="6275978" cy="138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42720">
                  <a:extLst>
                    <a:ext uri="{9D8B030D-6E8A-4147-A177-3AD203B41FA5}">
                      <a16:colId xmlns:a16="http://schemas.microsoft.com/office/drawing/2014/main" val="374037844"/>
                    </a:ext>
                  </a:extLst>
                </a:gridCol>
                <a:gridCol w="4833258">
                  <a:extLst>
                    <a:ext uri="{9D8B030D-6E8A-4147-A177-3AD203B41FA5}">
                      <a16:colId xmlns:a16="http://schemas.microsoft.com/office/drawing/2014/main" val="1844309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Authors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Jin</a:t>
                      </a:r>
                      <a:r>
                        <a:rPr lang="en-AU" dirty="0" smtClean="0"/>
                        <a:t> </a:t>
                      </a:r>
                      <a:r>
                        <a:rPr lang="en-AU" dirty="0" err="1" smtClean="0"/>
                        <a:t>Guo</a:t>
                      </a:r>
                      <a:r>
                        <a:rPr lang="en-AU" dirty="0" smtClean="0"/>
                        <a:t> ; </a:t>
                      </a:r>
                      <a:r>
                        <a:rPr lang="en-AU" dirty="0" err="1" smtClean="0"/>
                        <a:t>Jinghui</a:t>
                      </a:r>
                      <a:r>
                        <a:rPr lang="en-AU" dirty="0" smtClean="0"/>
                        <a:t> Cheng ; Jane Cleland-Huang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91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Year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2017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71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Conference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International Conference on Software Engineering (ICSE)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32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23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8966"/>
            <a:ext cx="10515600" cy="540566"/>
          </a:xfrm>
        </p:spPr>
        <p:txBody>
          <a:bodyPr>
            <a:normAutofit fontScale="90000"/>
          </a:bodyPr>
          <a:lstStyle/>
          <a:p>
            <a:r>
              <a:rPr lang="en-AU" b="1" dirty="0" smtClean="0"/>
              <a:t>Problem Address </a:t>
            </a:r>
            <a:br>
              <a:rPr lang="en-AU" b="1" dirty="0" smtClean="0"/>
            </a:b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9234" y="1149532"/>
            <a:ext cx="99800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dirty="0" smtClean="0">
                <a:solidFill>
                  <a:srgbClr val="0070C0"/>
                </a:solidFill>
              </a:rPr>
              <a:t>Apply</a:t>
            </a:r>
            <a:r>
              <a:rPr lang="en-AU" sz="2000" dirty="0" smtClean="0"/>
              <a:t> the </a:t>
            </a:r>
            <a:r>
              <a:rPr lang="en-AU" sz="2000" b="1" dirty="0" smtClean="0">
                <a:solidFill>
                  <a:srgbClr val="00B050"/>
                </a:solidFill>
              </a:rPr>
              <a:t>Skip-gram</a:t>
            </a:r>
            <a:r>
              <a:rPr lang="en-AU" sz="2000" dirty="0" smtClean="0"/>
              <a:t> </a:t>
            </a:r>
            <a:r>
              <a:rPr lang="en-AU" sz="2000" b="1" dirty="0" smtClean="0">
                <a:solidFill>
                  <a:srgbClr val="00B050"/>
                </a:solidFill>
              </a:rPr>
              <a:t>Word Embedding</a:t>
            </a:r>
            <a:r>
              <a:rPr lang="en-AU" sz="2000" b="1" dirty="0" smtClean="0"/>
              <a:t> </a:t>
            </a:r>
            <a:r>
              <a:rPr lang="en-AU" sz="2000" dirty="0" smtClean="0"/>
              <a:t>&amp; </a:t>
            </a:r>
            <a:r>
              <a:rPr lang="en-AU" sz="2000" b="1" dirty="0" smtClean="0">
                <a:solidFill>
                  <a:schemeClr val="accent2"/>
                </a:solidFill>
              </a:rPr>
              <a:t>Recurrent Neural Network (RNN) Model </a:t>
            </a:r>
            <a:r>
              <a:rPr lang="en-AU" sz="2000" dirty="0" smtClean="0"/>
              <a:t>to incorporate requirements semantics and domain knowledge in recovering traceability links between </a:t>
            </a:r>
            <a:r>
              <a:rPr lang="en-AU" sz="2000" b="1" u="sng" dirty="0" smtClean="0"/>
              <a:t>requirements</a:t>
            </a:r>
            <a:r>
              <a:rPr lang="en-AU" sz="2000" dirty="0" smtClean="0"/>
              <a:t> and </a:t>
            </a:r>
            <a:r>
              <a:rPr lang="en-AU" sz="2000" b="1" u="sng" dirty="0" smtClean="0"/>
              <a:t>design artifacts</a:t>
            </a:r>
            <a:r>
              <a:rPr lang="en-AU" sz="2000" dirty="0" smtClean="0"/>
              <a:t>. Below is the case scenario</a:t>
            </a:r>
            <a:endParaRPr lang="en-AU" sz="20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53574"/>
              </p:ext>
            </p:extLst>
          </p:nvPr>
        </p:nvGraphicFramePr>
        <p:xfrm>
          <a:off x="1213395" y="2544083"/>
          <a:ext cx="8128000" cy="361634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252616">
                  <a:extLst>
                    <a:ext uri="{9D8B030D-6E8A-4147-A177-3AD203B41FA5}">
                      <a16:colId xmlns:a16="http://schemas.microsoft.com/office/drawing/2014/main" val="238292509"/>
                    </a:ext>
                  </a:extLst>
                </a:gridCol>
                <a:gridCol w="5875384">
                  <a:extLst>
                    <a:ext uri="{9D8B030D-6E8A-4147-A177-3AD203B41FA5}">
                      <a16:colId xmlns:a16="http://schemas.microsoft.com/office/drawing/2014/main" val="148349115"/>
                    </a:ext>
                  </a:extLst>
                </a:gridCol>
              </a:tblGrid>
              <a:tr h="1056275">
                <a:tc>
                  <a:txBody>
                    <a:bodyPr/>
                    <a:lstStyle/>
                    <a:p>
                      <a:r>
                        <a:rPr lang="en-AU" b="1" dirty="0" err="1" smtClean="0"/>
                        <a:t>Req</a:t>
                      </a:r>
                      <a:r>
                        <a:rPr lang="en-AU" b="1" dirty="0" smtClean="0"/>
                        <a:t> Doc</a:t>
                      </a:r>
                      <a:r>
                        <a:rPr lang="en-AU" b="1" baseline="0" dirty="0" smtClean="0"/>
                        <a:t> 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 smtClean="0">
                          <a:effectLst/>
                        </a:rPr>
                        <a:t>The </a:t>
                      </a:r>
                      <a:r>
                        <a:rPr lang="en-AU" sz="1800" u="sng" kern="1200" dirty="0" smtClean="0">
                          <a:solidFill>
                            <a:srgbClr val="FF0000"/>
                          </a:solidFill>
                          <a:effectLst/>
                        </a:rPr>
                        <a:t>BOS</a:t>
                      </a:r>
                      <a:r>
                        <a:rPr lang="en-AU" sz="1800" u="sng" kern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AU" sz="1800" u="sng" kern="1200" dirty="0" smtClean="0">
                          <a:solidFill>
                            <a:srgbClr val="FF0000"/>
                          </a:solidFill>
                          <a:effectLst/>
                        </a:rPr>
                        <a:t>Administrative Toolset </a:t>
                      </a:r>
                      <a:r>
                        <a:rPr lang="en-AU" sz="1800" kern="1200" dirty="0" smtClean="0">
                          <a:effectLst/>
                        </a:rPr>
                        <a:t>shall </a:t>
                      </a:r>
                      <a:r>
                        <a:rPr lang="en-AU" sz="1800" kern="1200" dirty="0" smtClean="0">
                          <a:effectLst/>
                        </a:rPr>
                        <a:t>allow the Authorized Administrator to view an On-board’s last reported </a:t>
                      </a:r>
                      <a:r>
                        <a:rPr lang="en-AU" sz="1800" u="sng" kern="1200" dirty="0" smtClean="0">
                          <a:solidFill>
                            <a:srgbClr val="FF0000"/>
                          </a:solidFill>
                          <a:effectLst/>
                        </a:rPr>
                        <a:t>On-board Software</a:t>
                      </a:r>
                      <a:r>
                        <a:rPr lang="en-AU" sz="1800" u="sng" kern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AU" sz="1800" u="sng" kern="1200" dirty="0" smtClean="0">
                          <a:solidFill>
                            <a:srgbClr val="FF0000"/>
                          </a:solidFill>
                          <a:effectLst/>
                        </a:rPr>
                        <a:t>Version</a:t>
                      </a:r>
                      <a:r>
                        <a:rPr lang="en-AU" sz="1800" kern="1200" dirty="0" smtClean="0">
                          <a:effectLst/>
                        </a:rPr>
                        <a:t>, including the associated repository name, MD5, and</a:t>
                      </a:r>
                      <a:r>
                        <a:rPr lang="en-AU" sz="1800" kern="1200" baseline="0" dirty="0" smtClean="0">
                          <a:effectLst/>
                        </a:rPr>
                        <a:t> </a:t>
                      </a:r>
                      <a:r>
                        <a:rPr lang="en-AU" sz="1800" kern="1200" dirty="0" smtClean="0">
                          <a:effectLst/>
                        </a:rPr>
                        <a:t>whether the </a:t>
                      </a:r>
                      <a:r>
                        <a:rPr lang="en-AU" sz="1800" kern="1200" dirty="0" err="1" smtClean="0">
                          <a:effectLst/>
                        </a:rPr>
                        <a:t>fileset</a:t>
                      </a:r>
                      <a:r>
                        <a:rPr lang="en-AU" sz="1800" kern="1200" dirty="0" smtClean="0">
                          <a:effectLst/>
                        </a:rPr>
                        <a:t> is preferred or acceptable.</a:t>
                      </a:r>
                      <a:r>
                        <a:rPr lang="en-AU" dirty="0" smtClean="0"/>
                        <a:t>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35692"/>
                  </a:ext>
                </a:extLst>
              </a:tr>
              <a:tr h="568763">
                <a:tc>
                  <a:txBody>
                    <a:bodyPr/>
                    <a:lstStyle/>
                    <a:p>
                      <a:r>
                        <a:rPr lang="en-AU" b="1" dirty="0" smtClean="0"/>
                        <a:t>Design</a:t>
                      </a:r>
                      <a:r>
                        <a:rPr lang="en-AU" b="1" baseline="0" dirty="0" smtClean="0"/>
                        <a:t> Doc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u="none" kern="1200" dirty="0" smtClean="0">
                          <a:effectLst/>
                        </a:rPr>
                        <a:t>The Operational Data</a:t>
                      </a:r>
                      <a:r>
                        <a:rPr lang="en-AU" sz="1800" u="none" kern="1200" baseline="0" dirty="0" smtClean="0">
                          <a:effectLst/>
                        </a:rPr>
                        <a:t> </a:t>
                      </a:r>
                      <a:r>
                        <a:rPr lang="en-AU" sz="1800" u="none" kern="1200" dirty="0" smtClean="0">
                          <a:effectLst/>
                        </a:rPr>
                        <a:t>Panel is used to provide information about the current </a:t>
                      </a:r>
                      <a:r>
                        <a:rPr lang="en-AU" sz="1800" u="sng" kern="1200" dirty="0" smtClean="0">
                          <a:solidFill>
                            <a:srgbClr val="FF0000"/>
                          </a:solidFill>
                          <a:effectLst/>
                        </a:rPr>
                        <a:t>PTC</a:t>
                      </a:r>
                      <a:r>
                        <a:rPr lang="en-AU" sz="1800" u="sng" kern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AU" sz="1800" u="sng" kern="1200" dirty="0" smtClean="0">
                          <a:solidFill>
                            <a:srgbClr val="FF0000"/>
                          </a:solidFill>
                          <a:effectLst/>
                        </a:rPr>
                        <a:t>operations </a:t>
                      </a:r>
                      <a:r>
                        <a:rPr lang="en-AU" sz="1800" u="none" kern="1200" dirty="0" smtClean="0">
                          <a:effectLst/>
                        </a:rPr>
                        <a:t>in a subdivision</a:t>
                      </a:r>
                      <a:r>
                        <a:rPr lang="en-AU" u="none" dirty="0" smtClean="0"/>
                        <a:t> </a:t>
                      </a:r>
                      <a:endParaRPr lang="en-AU" b="0" i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947312"/>
                  </a:ext>
                </a:extLst>
              </a:tr>
              <a:tr h="1787542">
                <a:tc>
                  <a:txBody>
                    <a:bodyPr/>
                    <a:lstStyle/>
                    <a:p>
                      <a:r>
                        <a:rPr lang="en-AU" b="1" dirty="0" smtClean="0"/>
                        <a:t>Why</a:t>
                      </a:r>
                      <a:r>
                        <a:rPr lang="en-AU" b="1" baseline="0" dirty="0" smtClean="0"/>
                        <a:t> it is related?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u="sng" kern="1200" dirty="0" smtClean="0">
                          <a:solidFill>
                            <a:srgbClr val="FF0000"/>
                          </a:solidFill>
                          <a:effectLst/>
                        </a:rPr>
                        <a:t>BOS Administrative Toolset</a:t>
                      </a:r>
                      <a:r>
                        <a:rPr lang="en-AU" sz="1800" u="sng" kern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AU" sz="1800" kern="1200" dirty="0" smtClean="0">
                          <a:effectLst/>
                        </a:rPr>
                        <a:t>contains the </a:t>
                      </a:r>
                      <a:r>
                        <a:rPr lang="en-AU" sz="1800" u="sng" kern="1200" dirty="0" smtClean="0">
                          <a:solidFill>
                            <a:srgbClr val="FF0000"/>
                          </a:solidFill>
                          <a:effectLst/>
                        </a:rPr>
                        <a:t>Operational Data Panel</a:t>
                      </a:r>
                      <a:r>
                        <a:rPr lang="en-AU" sz="1800" kern="1200" dirty="0" smtClean="0">
                          <a:effectLst/>
                        </a:rPr>
                        <a:t>, each locomotive contains</a:t>
                      </a:r>
                      <a:r>
                        <a:rPr lang="en-AU" sz="1800" kern="1200" baseline="0" dirty="0" smtClean="0">
                          <a:effectLst/>
                        </a:rPr>
                        <a:t> </a:t>
                      </a:r>
                      <a:r>
                        <a:rPr lang="en-AU" sz="1800" kern="1200" dirty="0" smtClean="0">
                          <a:effectLst/>
                        </a:rPr>
                        <a:t>an </a:t>
                      </a:r>
                      <a:r>
                        <a:rPr lang="en-AU" sz="1800" u="sng" kern="1200" dirty="0" smtClean="0">
                          <a:solidFill>
                            <a:srgbClr val="FF0000"/>
                          </a:solidFill>
                          <a:effectLst/>
                        </a:rPr>
                        <a:t>On-board unit </a:t>
                      </a:r>
                      <a:r>
                        <a:rPr lang="en-AU" sz="1800" kern="1200" dirty="0" smtClean="0">
                          <a:effectLst/>
                        </a:rPr>
                        <a:t>for PTC operation, and that the Operational</a:t>
                      </a:r>
                      <a:r>
                        <a:rPr lang="en-AU" sz="1800" kern="1200" baseline="0" dirty="0" smtClean="0">
                          <a:effectLst/>
                        </a:rPr>
                        <a:t> </a:t>
                      </a:r>
                      <a:r>
                        <a:rPr lang="en-AU" sz="1800" kern="1200" dirty="0" smtClean="0">
                          <a:effectLst/>
                        </a:rPr>
                        <a:t>Data Panel displays the information of locomotives such</a:t>
                      </a:r>
                      <a:r>
                        <a:rPr lang="en-AU" sz="1800" kern="1200" baseline="0" dirty="0" smtClean="0">
                          <a:effectLst/>
                        </a:rPr>
                        <a:t> </a:t>
                      </a:r>
                      <a:r>
                        <a:rPr lang="en-AU" sz="1800" kern="1200" dirty="0" smtClean="0">
                          <a:effectLst/>
                        </a:rPr>
                        <a:t>as the</a:t>
                      </a:r>
                      <a:r>
                        <a:rPr lang="en-AU" sz="1800" kern="1200" baseline="0" dirty="0" smtClean="0">
                          <a:effectLst/>
                        </a:rPr>
                        <a:t> </a:t>
                      </a:r>
                      <a:r>
                        <a:rPr lang="en-AU" sz="1800" u="sng" kern="1200" dirty="0" smtClean="0">
                          <a:solidFill>
                            <a:srgbClr val="FF0000"/>
                          </a:solidFill>
                          <a:effectLst/>
                        </a:rPr>
                        <a:t>On-board Software Version to the BOS Authorized</a:t>
                      </a:r>
                      <a:r>
                        <a:rPr lang="en-AU" sz="1800" u="sng" kern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AU" sz="1800" u="sng" kern="1200" dirty="0" smtClean="0">
                          <a:solidFill>
                            <a:srgbClr val="FF0000"/>
                          </a:solidFill>
                          <a:effectLst/>
                        </a:rPr>
                        <a:t>Administrator</a:t>
                      </a:r>
                      <a:r>
                        <a:rPr lang="en-AU" sz="1800" kern="1200" dirty="0" smtClean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AU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262339"/>
                  </a:ext>
                </a:extLst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10206446" y="2165196"/>
            <a:ext cx="1147354" cy="1083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Req</a:t>
            </a:r>
            <a:endParaRPr lang="en-AU" dirty="0"/>
          </a:p>
        </p:txBody>
      </p:sp>
      <p:sp>
        <p:nvSpPr>
          <p:cNvPr id="15" name="Oval 14"/>
          <p:cNvSpPr/>
          <p:nvPr/>
        </p:nvSpPr>
        <p:spPr>
          <a:xfrm>
            <a:off x="10206446" y="3722411"/>
            <a:ext cx="1147354" cy="10831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Design</a:t>
            </a:r>
            <a:endParaRPr lang="en-AU" dirty="0"/>
          </a:p>
        </p:txBody>
      </p:sp>
      <p:cxnSp>
        <p:nvCxnSpPr>
          <p:cNvPr id="17" name="Curved Connector 16"/>
          <p:cNvCxnSpPr>
            <a:stCxn id="14" idx="6"/>
            <a:endCxn id="15" idx="6"/>
          </p:cNvCxnSpPr>
          <p:nvPr/>
        </p:nvCxnSpPr>
        <p:spPr>
          <a:xfrm>
            <a:off x="11353800" y="2706747"/>
            <a:ext cx="12700" cy="155721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5" idx="2"/>
            <a:endCxn id="14" idx="2"/>
          </p:cNvCxnSpPr>
          <p:nvPr/>
        </p:nvCxnSpPr>
        <p:spPr>
          <a:xfrm rot="10800000">
            <a:off x="10206446" y="2706748"/>
            <a:ext cx="12700" cy="155721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5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AU" b="1" dirty="0" smtClean="0">
                <a:solidFill>
                  <a:srgbClr val="C00000"/>
                </a:solidFill>
              </a:rPr>
              <a:t>Architecture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7777"/>
            <a:ext cx="6315075" cy="359092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01827"/>
              </p:ext>
            </p:extLst>
          </p:nvPr>
        </p:nvGraphicFramePr>
        <p:xfrm>
          <a:off x="8071555" y="1033372"/>
          <a:ext cx="3282245" cy="45110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64866434"/>
                    </a:ext>
                  </a:extLst>
                </a:gridCol>
                <a:gridCol w="3073965">
                  <a:extLst>
                    <a:ext uri="{9D8B030D-6E8A-4147-A177-3AD203B41FA5}">
                      <a16:colId xmlns:a16="http://schemas.microsoft.com/office/drawing/2014/main" val="172499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Word</a:t>
                      </a:r>
                      <a:r>
                        <a:rPr lang="en-AU" sz="1600" baseline="0" dirty="0" smtClean="0"/>
                        <a:t> embedding vectors from source artifact (s1, s2…, k) are send it to RNN layers sequentially and output as a single vector representing its semantic meaning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1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/>
                        <a:t>Word</a:t>
                      </a:r>
                      <a:r>
                        <a:rPr lang="en-AU" sz="1600" baseline="0" dirty="0" smtClean="0"/>
                        <a:t> embedding vectors from target artifact(t1, t1…, k)  are send it to RNN layers sequentially to and output as single vector representing its semantic meaning</a:t>
                      </a:r>
                      <a:endParaRPr lang="en-AU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1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solidFill>
                            <a:schemeClr val="tx1"/>
                          </a:solidFill>
                        </a:rPr>
                        <a:t>Sigmoid</a:t>
                      </a:r>
                      <a:r>
                        <a:rPr lang="en-AU" sz="1600" baseline="0" dirty="0" smtClean="0">
                          <a:solidFill>
                            <a:schemeClr val="tx1"/>
                          </a:solidFill>
                        </a:rPr>
                        <a:t> function output a single vector to represent semantic similarity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713413"/>
                  </a:ext>
                </a:extLst>
              </a:tr>
              <a:tr h="656289">
                <a:tc>
                  <a:txBody>
                    <a:bodyPr/>
                    <a:lstStyle/>
                    <a:p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 smtClean="0">
                          <a:solidFill>
                            <a:schemeClr val="tx1"/>
                          </a:solidFill>
                        </a:rPr>
                        <a:t>Softmax</a:t>
                      </a:r>
                      <a:r>
                        <a:rPr lang="en-AU" sz="1600" baseline="0" dirty="0" smtClean="0">
                          <a:solidFill>
                            <a:schemeClr val="tx1"/>
                          </a:solidFill>
                        </a:rPr>
                        <a:t> function calculate the probability that valid trace links exist between these two artifacts (</a:t>
                      </a:r>
                      <a:r>
                        <a:rPr lang="en-AU" sz="1600" baseline="0" dirty="0" err="1" smtClean="0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en-AU" sz="1600" baseline="0" dirty="0" smtClean="0">
                          <a:solidFill>
                            <a:schemeClr val="tx1"/>
                          </a:solidFill>
                        </a:rPr>
                        <a:t>., 0,1)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08993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43" y="4748987"/>
            <a:ext cx="4611199" cy="168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B050"/>
                </a:solidFill>
              </a:rPr>
              <a:t>Skip-gram</a:t>
            </a:r>
            <a:r>
              <a:rPr lang="en-AU" dirty="0" smtClean="0"/>
              <a:t> </a:t>
            </a:r>
            <a:r>
              <a:rPr lang="en-AU" b="1" dirty="0" smtClean="0">
                <a:solidFill>
                  <a:schemeClr val="accent1">
                    <a:lumMod val="50000"/>
                  </a:schemeClr>
                </a:solidFill>
              </a:rPr>
              <a:t>Word Embedding</a:t>
            </a:r>
            <a:endParaRPr lang="en-A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41577" cy="1750906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7200" dirty="0" smtClean="0"/>
              <a:t> </a:t>
            </a:r>
            <a:r>
              <a:rPr lang="en-AU" sz="7200" b="1" dirty="0" smtClean="0">
                <a:solidFill>
                  <a:schemeClr val="accent1">
                    <a:lumMod val="50000"/>
                  </a:schemeClr>
                </a:solidFill>
              </a:rPr>
              <a:t>Word Embedding </a:t>
            </a:r>
            <a:r>
              <a:rPr lang="en-AU" sz="7200" dirty="0" smtClean="0"/>
              <a:t>– Features learning techniques in NLP.  It can capture a context of </a:t>
            </a:r>
            <a:r>
              <a:rPr lang="en-AU" sz="7200" b="1" dirty="0" smtClean="0"/>
              <a:t>a wor</a:t>
            </a:r>
            <a:r>
              <a:rPr lang="en-AU" sz="7200" b="1" dirty="0" smtClean="0"/>
              <a:t>d </a:t>
            </a:r>
            <a:r>
              <a:rPr lang="en-AU" sz="7200" dirty="0" smtClean="0"/>
              <a:t>in the document-based semantic and syntactic similarity, relations with other words. Mapping of words in Vector Space</a:t>
            </a:r>
            <a:endParaRPr lang="en-AU" sz="7200" b="1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7200" dirty="0" smtClean="0"/>
              <a:t> </a:t>
            </a:r>
            <a:r>
              <a:rPr lang="en-AU" sz="7200" b="1" dirty="0" smtClean="0"/>
              <a:t>Work2Vec</a:t>
            </a:r>
            <a:r>
              <a:rPr lang="en-AU" sz="7200" dirty="0" smtClean="0"/>
              <a:t> – is the techniques to learn </a:t>
            </a:r>
            <a:r>
              <a:rPr lang="en-AU" sz="7200" dirty="0"/>
              <a:t>word-embedding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6800" b="1" dirty="0" smtClean="0">
                <a:solidFill>
                  <a:srgbClr val="00B050"/>
                </a:solidFill>
              </a:rPr>
              <a:t>Skip-gram</a:t>
            </a:r>
            <a:r>
              <a:rPr lang="en-AU" sz="6800" dirty="0" smtClean="0"/>
              <a:t> –predict the context words for  a given target word. </a:t>
            </a:r>
          </a:p>
          <a:p>
            <a:pPr marL="457200" lvl="1" indent="0">
              <a:lnSpc>
                <a:spcPct val="170000"/>
              </a:lnSpc>
              <a:buNone/>
            </a:pPr>
            <a:endParaRPr lang="en-AU" sz="6800" dirty="0" smtClean="0"/>
          </a:p>
          <a:p>
            <a:pPr marL="0" indent="0">
              <a:lnSpc>
                <a:spcPct val="170000"/>
              </a:lnSpc>
              <a:buNone/>
            </a:pPr>
            <a:endParaRPr lang="en-AU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AU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AU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36070"/>
              </p:ext>
            </p:extLst>
          </p:nvPr>
        </p:nvGraphicFramePr>
        <p:xfrm>
          <a:off x="7559037" y="3281226"/>
          <a:ext cx="4423957" cy="331116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25333">
                  <a:extLst>
                    <a:ext uri="{9D8B030D-6E8A-4147-A177-3AD203B41FA5}">
                      <a16:colId xmlns:a16="http://schemas.microsoft.com/office/drawing/2014/main" val="4016348899"/>
                    </a:ext>
                  </a:extLst>
                </a:gridCol>
                <a:gridCol w="2898624">
                  <a:extLst>
                    <a:ext uri="{9D8B030D-6E8A-4147-A177-3AD203B41FA5}">
                      <a16:colId xmlns:a16="http://schemas.microsoft.com/office/drawing/2014/main" val="986432362"/>
                    </a:ext>
                  </a:extLst>
                </a:gridCol>
              </a:tblGrid>
              <a:tr h="837928">
                <a:tc>
                  <a:txBody>
                    <a:bodyPr/>
                    <a:lstStyle/>
                    <a:p>
                      <a:r>
                        <a:rPr lang="en-AU" sz="1400" b="1" dirty="0" smtClean="0"/>
                        <a:t>w(t)</a:t>
                      </a:r>
                      <a:endParaRPr lang="en-A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dirty="0" smtClean="0"/>
                        <a:t>the weight matrix and the input vector</a:t>
                      </a:r>
                    </a:p>
                    <a:p>
                      <a:r>
                        <a:rPr lang="en-AU" sz="1400" b="0" dirty="0" err="1" smtClean="0"/>
                        <a:t>Eg</a:t>
                      </a:r>
                      <a:r>
                        <a:rPr lang="en-AU" sz="1400" b="0" baseline="0" dirty="0" smtClean="0"/>
                        <a:t> (One Hot Encoding Vector of  </a:t>
                      </a:r>
                      <a:r>
                        <a:rPr lang="en-AU" sz="1400" b="1" baseline="0" dirty="0" smtClean="0"/>
                        <a:t>cat</a:t>
                      </a:r>
                      <a:r>
                        <a:rPr lang="en-AU" sz="1400" b="0" baseline="0" dirty="0" smtClean="0"/>
                        <a:t> = {0, 1, 0 , 0, 0})</a:t>
                      </a:r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63812"/>
                  </a:ext>
                </a:extLst>
              </a:tr>
              <a:tr h="446471">
                <a:tc>
                  <a:txBody>
                    <a:bodyPr/>
                    <a:lstStyle/>
                    <a:p>
                      <a:r>
                        <a:rPr lang="en-AU" sz="1400" b="1" dirty="0" smtClean="0"/>
                        <a:t>N </a:t>
                      </a:r>
                      <a:endParaRPr lang="en-A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1" dirty="0" smtClean="0"/>
                        <a:t>No of neuron</a:t>
                      </a:r>
                      <a:endParaRPr lang="en-A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72780"/>
                  </a:ext>
                </a:extLst>
              </a:tr>
              <a:tr h="446471">
                <a:tc>
                  <a:txBody>
                    <a:bodyPr/>
                    <a:lstStyle/>
                    <a:p>
                      <a:r>
                        <a:rPr lang="en-AU" sz="1400" b="1" dirty="0" smtClean="0"/>
                        <a:t>V</a:t>
                      </a:r>
                      <a:endParaRPr lang="en-A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1" dirty="0" smtClean="0"/>
                        <a:t>Vector</a:t>
                      </a:r>
                      <a:endParaRPr lang="en-A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225008"/>
                  </a:ext>
                </a:extLst>
              </a:tr>
              <a:tr h="543206">
                <a:tc>
                  <a:txBody>
                    <a:bodyPr/>
                    <a:lstStyle/>
                    <a:p>
                      <a:r>
                        <a:rPr lang="en-AU" sz="1400" b="1" dirty="0" smtClean="0"/>
                        <a:t>Window Size 2 </a:t>
                      </a:r>
                      <a:endParaRPr lang="en-A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1" dirty="0" smtClean="0"/>
                        <a:t>  (t-2,t-1, t+</a:t>
                      </a:r>
                      <a:r>
                        <a:rPr lang="en-AU" sz="1400" b="1" baseline="0" dirty="0" smtClean="0"/>
                        <a:t>1, t+2 </a:t>
                      </a:r>
                      <a:r>
                        <a:rPr lang="en-AU" sz="1400" b="1" dirty="0" smtClean="0"/>
                        <a:t>)</a:t>
                      </a:r>
                      <a:endParaRPr lang="en-A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20063"/>
                  </a:ext>
                </a:extLst>
              </a:tr>
              <a:tr h="930134">
                <a:tc>
                  <a:txBody>
                    <a:bodyPr/>
                    <a:lstStyle/>
                    <a:p>
                      <a:r>
                        <a:rPr lang="en-AU" sz="1400" b="1" dirty="0" err="1" smtClean="0"/>
                        <a:t>Softmax</a:t>
                      </a:r>
                      <a:r>
                        <a:rPr lang="en-AU" sz="1400" b="1" baseline="0" dirty="0" smtClean="0"/>
                        <a:t> </a:t>
                      </a:r>
                      <a:endParaRPr lang="en-A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73397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43337"/>
            <a:ext cx="6200503" cy="30202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333" y="5649102"/>
            <a:ext cx="2804160" cy="8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2"/>
          </a:xfrm>
        </p:spPr>
        <p:txBody>
          <a:bodyPr/>
          <a:lstStyle/>
          <a:p>
            <a:r>
              <a:rPr lang="en-AU" dirty="0" smtClean="0"/>
              <a:t>Recurrent Neural Network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1990"/>
            <a:ext cx="8482109" cy="2140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07" y="4879291"/>
            <a:ext cx="523875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279" y="5518647"/>
            <a:ext cx="361950" cy="314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504" y="4225926"/>
            <a:ext cx="466725" cy="419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61215" y="4885125"/>
            <a:ext cx="146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Hidden Layer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5259976" y="4208161"/>
            <a:ext cx="167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Input Layer</a:t>
            </a:r>
            <a:endParaRPr lang="en-AU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515" y="5471023"/>
            <a:ext cx="33337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8487</TotalTime>
  <Words>803</Words>
  <Application>Microsoft Office PowerPoint</Application>
  <PresentationFormat>Widescreen</PresentationFormat>
  <Paragraphs>110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Automatic Traceability Links Recovery (TLR)</vt:lpstr>
      <vt:lpstr>Agenda</vt:lpstr>
      <vt:lpstr>PowerPoint Presentation</vt:lpstr>
      <vt:lpstr>Why Traceability important in software development?</vt:lpstr>
      <vt:lpstr>PowerPoint Presentation</vt:lpstr>
      <vt:lpstr>Problem Address  </vt:lpstr>
      <vt:lpstr>Architecture</vt:lpstr>
      <vt:lpstr>Skip-gram Word Embedding</vt:lpstr>
      <vt:lpstr>Recurrent Neural Network </vt:lpstr>
      <vt:lpstr>References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Traceability Visualization Mechanisms for Agile Projects</dc:title>
  <dc:creator>Thazin Win Win AUNG</dc:creator>
  <cp:lastModifiedBy>Thazin Win Win AUNG</cp:lastModifiedBy>
  <cp:revision>253</cp:revision>
  <cp:lastPrinted>2019-07-18T23:50:40Z</cp:lastPrinted>
  <dcterms:created xsi:type="dcterms:W3CDTF">2017-08-26T08:45:24Z</dcterms:created>
  <dcterms:modified xsi:type="dcterms:W3CDTF">2019-07-19T02:57:05Z</dcterms:modified>
</cp:coreProperties>
</file>