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3" r:id="rId6"/>
    <p:sldId id="261" r:id="rId7"/>
    <p:sldId id="262" r:id="rId8"/>
    <p:sldId id="265" r:id="rId9"/>
    <p:sldId id="264" r:id="rId10"/>
    <p:sldId id="266" r:id="rId11"/>
    <p:sldId id="267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219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577" autoAdjust="0"/>
  </p:normalViewPr>
  <p:slideViewPr>
    <p:cSldViewPr snapToGrid="0">
      <p:cViewPr varScale="1">
        <p:scale>
          <a:sx n="73" d="100"/>
          <a:sy n="73" d="100"/>
        </p:scale>
        <p:origin x="-99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6D139-32D6-4D04-B5B7-5663AE3948FD}" type="datetimeFigureOut">
              <a:rPr lang="en-AU" smtClean="0"/>
              <a:pPr/>
              <a:t>6/08/2021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ED474-B5E1-4CFE-A307-D2FC91B8A48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585407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For each neuron, it first calculates the weighted sum of the outputs of all the neurons in its previous layer to get the output </a:t>
            </a:r>
            <a:r>
              <a:rPr lang="en-AU" dirty="0" err="1" smtClean="0"/>
              <a:t>vj,k</a:t>
            </a:r>
            <a:r>
              <a:rPr lang="en-AU" dirty="0" smtClean="0"/>
              <a:t> (as shown in Equation 1) and then applies an activation function (e.g., Sigmoid, hyperbolic tangent (tanh), or rectified linear unit (</a:t>
            </a:r>
            <a:r>
              <a:rPr lang="en-AU" dirty="0" err="1" smtClean="0"/>
              <a:t>relu</a:t>
            </a:r>
            <a:r>
              <a:rPr lang="en-AU" dirty="0" smtClean="0"/>
              <a:t>) [17]) ϕ.</a:t>
            </a:r>
          </a:p>
          <a:p>
            <a:r>
              <a:rPr lang="en-AU" dirty="0" smtClean="0"/>
              <a:t>In the following, we use θ = {</a:t>
            </a:r>
            <a:r>
              <a:rPr lang="en-AU" dirty="0" err="1" smtClean="0"/>
              <a:t>ωj,k</a:t>
            </a:r>
            <a:r>
              <a:rPr lang="en-AU" dirty="0" smtClean="0"/>
              <a:t> |1 ≤ j ≤ J, 0 ≤ k ≤ </a:t>
            </a:r>
            <a:r>
              <a:rPr lang="en-AU" dirty="0" err="1" smtClean="0"/>
              <a:t>sj</a:t>
            </a:r>
            <a:r>
              <a:rPr lang="en-AU" dirty="0" smtClean="0"/>
              <a:t> } to denote the set of parameters of D. In this work, we focus on DNN classifiers D : X → Y, i.e., for a given instance x ∈ X, a DNN outputs a predicted label y ∈ Y which has the highest probability.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ED474-B5E1-4CFE-A307-D2FC91B8A487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099404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55AFD-ADA3-42C0-8D1A-CB7D28562C22}" type="datetime1">
              <a:rPr lang="en-AU" smtClean="0"/>
              <a:pPr/>
              <a:t>6/08/2021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0F7E1-AEAA-4F70-AB63-E2E62FC002C1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55013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FAB7-DFFF-4EAB-9359-BE07832D3ACB}" type="datetime1">
              <a:rPr lang="en-AU" smtClean="0"/>
              <a:pPr/>
              <a:t>6/08/2021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0F7E1-AEAA-4F70-AB63-E2E62FC002C1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59513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0762-95E2-45EE-8975-30E943BCB1C3}" type="datetime1">
              <a:rPr lang="en-AU" smtClean="0"/>
              <a:pPr/>
              <a:t>6/08/2021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0F7E1-AEAA-4F70-AB63-E2E62FC002C1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40915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8EC77-2133-4764-BB8D-A102A5C418EA}" type="datetime1">
              <a:rPr lang="en-AU" smtClean="0"/>
              <a:pPr/>
              <a:t>6/08/2021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0F7E1-AEAA-4F70-AB63-E2E62FC002C1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65391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102C-ED20-41F0-9A64-F4C810D590D8}" type="datetime1">
              <a:rPr lang="en-AU" smtClean="0"/>
              <a:pPr/>
              <a:t>6/08/2021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0F7E1-AEAA-4F70-AB63-E2E62FC002C1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32028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79D9-938A-429E-AC12-934446E4C8E8}" type="datetime1">
              <a:rPr lang="en-AU" smtClean="0"/>
              <a:pPr/>
              <a:t>6/08/2021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0F7E1-AEAA-4F70-AB63-E2E62FC002C1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642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0328-1ED0-403E-A7D7-6488BA66FD06}" type="datetime1">
              <a:rPr lang="en-AU" smtClean="0"/>
              <a:pPr/>
              <a:t>6/08/2021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0F7E1-AEAA-4F70-AB63-E2E62FC002C1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84230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706B-E22E-4725-84EE-A3B986DDC86D}" type="datetime1">
              <a:rPr lang="en-AU" smtClean="0"/>
              <a:pPr/>
              <a:t>6/08/2021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0F7E1-AEAA-4F70-AB63-E2E62FC002C1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15012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1298-DCA2-4E61-AC28-7D3D363E4A05}" type="datetime1">
              <a:rPr lang="en-AU" smtClean="0"/>
              <a:pPr/>
              <a:t>6/08/2021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0F7E1-AEAA-4F70-AB63-E2E62FC002C1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89144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4D0F-E43B-4F38-A9E4-17B844438F2F}" type="datetime1">
              <a:rPr lang="en-AU" smtClean="0"/>
              <a:pPr/>
              <a:t>6/08/2021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0F7E1-AEAA-4F70-AB63-E2E62FC002C1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81845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FB52-D4AD-4D49-9A86-1EB9631D96B1}" type="datetime1">
              <a:rPr lang="en-AU" smtClean="0"/>
              <a:pPr/>
              <a:t>6/08/2021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0F7E1-AEAA-4F70-AB63-E2E62FC002C1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66264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2C70E-E56A-4E17-BEB0-AF5A2033B457}" type="datetime1">
              <a:rPr lang="en-AU" smtClean="0"/>
              <a:pPr/>
              <a:t>6/08/2021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0F7E1-AEAA-4F70-AB63-E2E62FC002C1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28507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a-tutorial-on-fairness-in-machine-learning-3ff8ba1040c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Software Fairness - </a:t>
            </a:r>
            <a:r>
              <a:rPr lang="en-AU" sz="4000" dirty="0" smtClean="0">
                <a:solidFill>
                  <a:schemeClr val="accent1">
                    <a:lumMod val="50000"/>
                  </a:schemeClr>
                </a:solidFill>
              </a:rPr>
              <a:t>How to find discrimination in Machine Learning to improve software fairness?</a:t>
            </a:r>
            <a:endParaRPr lang="en-AU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AU" dirty="0" smtClean="0"/>
              <a:t>Hsu Myat Win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0F7E1-AEAA-4F70-AB63-E2E62FC002C1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20347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Gradient-based adversarial attack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perturb </a:t>
            </a:r>
            <a:r>
              <a:rPr lang="en-AU" dirty="0" smtClean="0"/>
              <a:t>the original normal input subtly and yet able to fool the DNN model</a:t>
            </a:r>
          </a:p>
          <a:p>
            <a:r>
              <a:rPr lang="en-AU" dirty="0" smtClean="0"/>
              <a:t>perturb the original input in the gradient direction so that the DNN will change its output to the largest extent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0F7E1-AEAA-4F70-AB63-E2E62FC002C1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4603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0F7E1-AEAA-4F70-AB63-E2E62FC002C1}" type="slidenum">
              <a:rPr lang="en-AU" smtClean="0"/>
              <a:pPr/>
              <a:t>11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800" y="1027906"/>
            <a:ext cx="10058400" cy="495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99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dirty="0" smtClean="0"/>
              <a:t>[1] Jie </a:t>
            </a:r>
            <a:r>
              <a:rPr lang="en-AU" dirty="0" err="1" smtClean="0"/>
              <a:t>M.Zhang</a:t>
            </a:r>
            <a:r>
              <a:rPr lang="en-AU" dirty="0" smtClean="0"/>
              <a:t>, Mark Harman, Lei Ma and Yang Liu, Machine learning testing survey, landscapes and horizons. IEEE TSE 2020</a:t>
            </a:r>
          </a:p>
          <a:p>
            <a:r>
              <a:rPr lang="en-AU" dirty="0" smtClean="0"/>
              <a:t>[2] </a:t>
            </a:r>
            <a:r>
              <a:rPr lang="en-AU" dirty="0" err="1" smtClean="0"/>
              <a:t>Yuriy</a:t>
            </a:r>
            <a:r>
              <a:rPr lang="en-AU" dirty="0" smtClean="0"/>
              <a:t> </a:t>
            </a:r>
            <a:r>
              <a:rPr lang="en-AU" dirty="0" err="1" smtClean="0"/>
              <a:t>Brun</a:t>
            </a:r>
            <a:r>
              <a:rPr lang="en-AU" dirty="0" smtClean="0"/>
              <a:t> and Alexandra </a:t>
            </a:r>
            <a:r>
              <a:rPr lang="en-AU" dirty="0" err="1" smtClean="0"/>
              <a:t>Melou</a:t>
            </a:r>
            <a:r>
              <a:rPr lang="en-AU" dirty="0" smtClean="0"/>
              <a:t>, Software fairness, FSE 2018</a:t>
            </a:r>
          </a:p>
          <a:p>
            <a:r>
              <a:rPr lang="en-AU" dirty="0" smtClean="0"/>
              <a:t>[3] </a:t>
            </a:r>
            <a:r>
              <a:rPr lang="en-AU" dirty="0" smtClean="0">
                <a:hlinkClick r:id="rId2"/>
              </a:rPr>
              <a:t>https://towardsdatascience.com/a-tutorial-on-fairness-in-machine-learning-3ff8ba1040cb</a:t>
            </a:r>
            <a:endParaRPr lang="en-AU" dirty="0" smtClean="0"/>
          </a:p>
          <a:p>
            <a:r>
              <a:rPr lang="en-AU" dirty="0" smtClean="0"/>
              <a:t>[4] </a:t>
            </a:r>
            <a:r>
              <a:rPr lang="en-AU" dirty="0" err="1" smtClean="0"/>
              <a:t>Sainyam</a:t>
            </a:r>
            <a:r>
              <a:rPr lang="en-AU" dirty="0" smtClean="0"/>
              <a:t> </a:t>
            </a:r>
            <a:r>
              <a:rPr lang="en-AU" dirty="0" err="1" smtClean="0"/>
              <a:t>Galhotra</a:t>
            </a:r>
            <a:r>
              <a:rPr lang="en-AU" dirty="0" smtClean="0"/>
              <a:t>, </a:t>
            </a:r>
            <a:r>
              <a:rPr lang="en-AU" dirty="0" err="1" smtClean="0"/>
              <a:t>Yuriy</a:t>
            </a:r>
            <a:r>
              <a:rPr lang="en-AU" dirty="0" smtClean="0"/>
              <a:t> Bran, and Alexandra </a:t>
            </a:r>
            <a:r>
              <a:rPr lang="en-AU" dirty="0" err="1" smtClean="0"/>
              <a:t>Meliou</a:t>
            </a:r>
            <a:r>
              <a:rPr lang="en-AU" dirty="0" smtClean="0"/>
              <a:t>. Fairness testing: testing software for discrimination. In Proceedings of the 2017 11th Joint Meeting on Foundations of Software Engineering, pages 498-510, 2017.</a:t>
            </a:r>
          </a:p>
          <a:p>
            <a:r>
              <a:rPr lang="en-AU" dirty="0" smtClean="0"/>
              <a:t>[5] Arnab Sharma and Heike </a:t>
            </a:r>
            <a:r>
              <a:rPr lang="en-AU" dirty="0" err="1" smtClean="0"/>
              <a:t>Wehrheim</a:t>
            </a:r>
            <a:r>
              <a:rPr lang="en-AU" dirty="0" smtClean="0"/>
              <a:t>. Testing machine learning algorithms for balanced data usage. In Proc. ICST, pages 125-135, 2019.</a:t>
            </a:r>
          </a:p>
          <a:p>
            <a:r>
              <a:rPr lang="en-AU" dirty="0" smtClean="0"/>
              <a:t>[6] </a:t>
            </a:r>
            <a:r>
              <a:rPr lang="en-AU" dirty="0" err="1" smtClean="0"/>
              <a:t>Joymallya</a:t>
            </a:r>
            <a:r>
              <a:rPr lang="en-AU" dirty="0" smtClean="0"/>
              <a:t> Chakraborty, </a:t>
            </a:r>
            <a:r>
              <a:rPr lang="en-AU" dirty="0" err="1" smtClean="0"/>
              <a:t>Tianpei</a:t>
            </a:r>
            <a:r>
              <a:rPr lang="en-AU" dirty="0" smtClean="0"/>
              <a:t> Xia, </a:t>
            </a:r>
            <a:r>
              <a:rPr lang="en-AU" dirty="0" err="1" smtClean="0"/>
              <a:t>Fahmid</a:t>
            </a:r>
            <a:r>
              <a:rPr lang="en-AU" dirty="0" smtClean="0"/>
              <a:t> M </a:t>
            </a:r>
            <a:r>
              <a:rPr lang="en-AU" dirty="0" err="1" smtClean="0"/>
              <a:t>Fahid</a:t>
            </a:r>
            <a:r>
              <a:rPr lang="en-AU" dirty="0" smtClean="0"/>
              <a:t>, and Tim Menzies. Software engineering for fairness: A case study with </a:t>
            </a:r>
            <a:r>
              <a:rPr lang="en-AU" dirty="0" err="1" smtClean="0"/>
              <a:t>hyperparameter</a:t>
            </a:r>
            <a:r>
              <a:rPr lang="en-AU" dirty="0" smtClean="0"/>
              <a:t> optimization. </a:t>
            </a:r>
            <a:r>
              <a:rPr lang="en-AU" dirty="0" err="1" smtClean="0"/>
              <a:t>arXiv</a:t>
            </a:r>
            <a:r>
              <a:rPr lang="en-AU" dirty="0" smtClean="0"/>
              <a:t> preprint arXiv:1905.05786, 2019.</a:t>
            </a:r>
          </a:p>
          <a:p>
            <a:r>
              <a:rPr lang="en-AU" dirty="0" smtClean="0"/>
              <a:t>[7] </a:t>
            </a:r>
            <a:r>
              <a:rPr lang="en-AU" dirty="0" err="1" smtClean="0"/>
              <a:t>Sumon</a:t>
            </a:r>
            <a:r>
              <a:rPr lang="en-AU" dirty="0" smtClean="0"/>
              <a:t> Biswas and </a:t>
            </a:r>
            <a:r>
              <a:rPr lang="en-AU" dirty="0" err="1" smtClean="0"/>
              <a:t>Hridesh</a:t>
            </a:r>
            <a:r>
              <a:rPr lang="en-AU" dirty="0" smtClean="0"/>
              <a:t> </a:t>
            </a:r>
            <a:r>
              <a:rPr lang="en-AU" dirty="0" err="1" smtClean="0"/>
              <a:t>Rajan</a:t>
            </a:r>
            <a:r>
              <a:rPr lang="en-AU" dirty="0" smtClean="0"/>
              <a:t>. Do the machine learning models on a crowd sourced platform exhibit bias? an empirical study on model fairness. FSE 2020 (to appear), 2020.</a:t>
            </a:r>
          </a:p>
          <a:p>
            <a:r>
              <a:rPr lang="en-AU" dirty="0" smtClean="0"/>
              <a:t>[8] </a:t>
            </a:r>
            <a:r>
              <a:rPr lang="en-AU" dirty="0" err="1"/>
              <a:t>Peixin</a:t>
            </a:r>
            <a:r>
              <a:rPr lang="en-AU" dirty="0"/>
              <a:t> ZHANG, </a:t>
            </a:r>
            <a:r>
              <a:rPr lang="en-AU" dirty="0" err="1"/>
              <a:t>Jingyi</a:t>
            </a:r>
            <a:r>
              <a:rPr lang="en-AU" dirty="0"/>
              <a:t> WANG, Jun SUN, </a:t>
            </a:r>
            <a:r>
              <a:rPr lang="en-AU" dirty="0" err="1"/>
              <a:t>Guoliang</a:t>
            </a:r>
            <a:r>
              <a:rPr lang="en-AU" dirty="0"/>
              <a:t> DONG, </a:t>
            </a:r>
            <a:r>
              <a:rPr lang="en-AU" dirty="0" err="1"/>
              <a:t>XinyuWANG</a:t>
            </a:r>
            <a:r>
              <a:rPr lang="en-AU" dirty="0"/>
              <a:t>, </a:t>
            </a:r>
            <a:r>
              <a:rPr lang="en-AU" dirty="0" err="1"/>
              <a:t>Xingen</a:t>
            </a:r>
            <a:r>
              <a:rPr lang="en-AU" dirty="0"/>
              <a:t> WANG, </a:t>
            </a:r>
            <a:r>
              <a:rPr lang="en-AU" dirty="0" err="1"/>
              <a:t>Jin</a:t>
            </a:r>
            <a:r>
              <a:rPr lang="en-AU" dirty="0"/>
              <a:t> Song DONG, and Dai TING. White-</a:t>
            </a:r>
            <a:r>
              <a:rPr lang="en-AU" dirty="0" err="1"/>
              <a:t>boxfairness</a:t>
            </a:r>
            <a:r>
              <a:rPr lang="en-AU" dirty="0"/>
              <a:t> testing through adversarial sampling. In42nd </a:t>
            </a:r>
            <a:r>
              <a:rPr lang="en-AU" dirty="0" err="1"/>
              <a:t>InternationalConference</a:t>
            </a:r>
            <a:r>
              <a:rPr lang="en-AU" dirty="0"/>
              <a:t> on Software Engineering,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0F7E1-AEAA-4F70-AB63-E2E62FC002C1}" type="slidenum">
              <a:rPr lang="en-AU" smtClean="0"/>
              <a:pPr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07570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Introduction</a:t>
            </a:r>
          </a:p>
          <a:p>
            <a:r>
              <a:rPr lang="en-AU" dirty="0" smtClean="0"/>
              <a:t>Background</a:t>
            </a:r>
          </a:p>
          <a:p>
            <a:r>
              <a:rPr lang="en-AU" dirty="0" smtClean="0"/>
              <a:t>Existing Efforts and Limitations</a:t>
            </a:r>
          </a:p>
          <a:p>
            <a:r>
              <a:rPr lang="en-AU" dirty="0" smtClean="0"/>
              <a:t>Motivating Example (</a:t>
            </a:r>
            <a:r>
              <a:rPr lang="en-AU" dirty="0" smtClean="0">
                <a:solidFill>
                  <a:srgbClr val="FF0000"/>
                </a:solidFill>
              </a:rPr>
              <a:t>TBC</a:t>
            </a:r>
            <a:r>
              <a:rPr lang="en-AU" dirty="0" smtClean="0"/>
              <a:t>)</a:t>
            </a:r>
          </a:p>
          <a:p>
            <a:r>
              <a:rPr lang="en-AU" dirty="0" smtClean="0"/>
              <a:t>My Solution (</a:t>
            </a:r>
            <a:r>
              <a:rPr lang="en-AU" dirty="0" smtClean="0">
                <a:solidFill>
                  <a:srgbClr val="FF0000"/>
                </a:solidFill>
              </a:rPr>
              <a:t>TBC</a:t>
            </a:r>
            <a:r>
              <a:rPr lang="en-AU" dirty="0" smtClean="0"/>
              <a:t>)</a:t>
            </a:r>
          </a:p>
          <a:p>
            <a:r>
              <a:rPr lang="en-AU" dirty="0" smtClean="0"/>
              <a:t>Challenge (</a:t>
            </a:r>
            <a:r>
              <a:rPr lang="en-AU" dirty="0" smtClean="0">
                <a:solidFill>
                  <a:srgbClr val="FF0000"/>
                </a:solidFill>
              </a:rPr>
              <a:t>TBC</a:t>
            </a:r>
            <a:r>
              <a:rPr lang="en-AU" dirty="0" smtClean="0"/>
              <a:t>)</a:t>
            </a:r>
          </a:p>
          <a:p>
            <a:r>
              <a:rPr lang="en-AU" dirty="0" smtClean="0"/>
              <a:t>Design and Implementation (</a:t>
            </a:r>
            <a:r>
              <a:rPr lang="en-AU" dirty="0" smtClean="0">
                <a:solidFill>
                  <a:srgbClr val="FF0000"/>
                </a:solidFill>
              </a:rPr>
              <a:t>TBC</a:t>
            </a:r>
            <a:r>
              <a:rPr lang="en-AU" dirty="0" smtClean="0"/>
              <a:t>)</a:t>
            </a:r>
          </a:p>
          <a:p>
            <a:r>
              <a:rPr lang="en-AU" dirty="0" smtClean="0"/>
              <a:t>Evaluation (</a:t>
            </a:r>
            <a:r>
              <a:rPr lang="en-AU" dirty="0" smtClean="0">
                <a:solidFill>
                  <a:srgbClr val="FF0000"/>
                </a:solidFill>
              </a:rPr>
              <a:t>TBC</a:t>
            </a:r>
            <a:r>
              <a:rPr lang="en-AU" dirty="0" smtClean="0"/>
              <a:t>)</a:t>
            </a:r>
          </a:p>
          <a:p>
            <a:r>
              <a:rPr lang="en-AU" dirty="0" smtClean="0"/>
              <a:t>Summary (</a:t>
            </a:r>
            <a:r>
              <a:rPr lang="en-AU" dirty="0" smtClean="0">
                <a:solidFill>
                  <a:srgbClr val="FF0000"/>
                </a:solidFill>
              </a:rPr>
              <a:t>TBC</a:t>
            </a:r>
            <a:r>
              <a:rPr lang="en-AU" dirty="0" smtClean="0"/>
              <a:t>)</a:t>
            </a:r>
          </a:p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0F7E1-AEAA-4F70-AB63-E2E62FC002C1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43123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Introduction: Fairness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What?</a:t>
            </a:r>
          </a:p>
          <a:p>
            <a:pPr lvl="1"/>
            <a:r>
              <a:rPr lang="en-AU" dirty="0"/>
              <a:t>T</a:t>
            </a:r>
            <a:r>
              <a:rPr lang="en-AU" dirty="0" smtClean="0"/>
              <a:t>reatment or behaviour without favouritism or discrimination</a:t>
            </a:r>
          </a:p>
          <a:p>
            <a:r>
              <a:rPr lang="en-AU" dirty="0" smtClean="0"/>
              <a:t>Why needed in Software Engineering (SE)?</a:t>
            </a:r>
          </a:p>
          <a:p>
            <a:pPr lvl="1"/>
            <a:r>
              <a:rPr lang="en-AU" dirty="0" smtClean="0"/>
              <a:t>Fairness is one important </a:t>
            </a:r>
            <a:r>
              <a:rPr lang="en-AU" b="1" i="1" u="sng" dirty="0" smtClean="0"/>
              <a:t>non-functional testing property </a:t>
            </a:r>
            <a:r>
              <a:rPr lang="en-AU" dirty="0" smtClean="0"/>
              <a:t>that deserves more efforts from Software researchers[1]</a:t>
            </a:r>
          </a:p>
          <a:p>
            <a:r>
              <a:rPr lang="en-AU" dirty="0" smtClean="0"/>
              <a:t>What happen in Machine Learning (ML)? [3]</a:t>
            </a:r>
          </a:p>
          <a:p>
            <a:pPr lvl="1"/>
            <a:r>
              <a:rPr lang="en-AU" dirty="0" smtClean="0"/>
              <a:t>To be fairness, numerous software engineering challenges</a:t>
            </a:r>
          </a:p>
          <a:p>
            <a:pPr marL="457200" lvl="1" indent="0">
              <a:buNone/>
            </a:pPr>
            <a:r>
              <a:rPr lang="en-AU" dirty="0"/>
              <a:t> </a:t>
            </a:r>
            <a:r>
              <a:rPr lang="en-AU" dirty="0" smtClean="0"/>
              <a:t>   (requirements, specification, testing and so 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53054" y="4525252"/>
            <a:ext cx="2836631" cy="183109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0F7E1-AEAA-4F70-AB63-E2E62FC002C1}" type="slidenum">
              <a:rPr lang="en-AU" smtClean="0"/>
              <a:pPr/>
              <a:t>3</a:t>
            </a:fld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7065818" y="6627168"/>
            <a:ext cx="44101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dirty="0" smtClean="0"/>
              <a:t>https://towardsdatascience.com/a-tutorial-on-fairness-in-machine-learning-3ff8ba1040cb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xmlns="" val="401318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599"/>
            <a:ext cx="10515600" cy="769612"/>
          </a:xfrm>
        </p:spPr>
        <p:txBody>
          <a:bodyPr/>
          <a:lstStyle/>
          <a:p>
            <a:r>
              <a:rPr lang="en-AU" dirty="0" smtClean="0"/>
              <a:t>Background: Fairness in ML</a:t>
            </a:r>
            <a:endParaRPr lang="en-A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095011"/>
            <a:ext cx="10515600" cy="1195907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Protected attributes – protected characteristics or sensitive attributes</a:t>
            </a:r>
          </a:p>
          <a:p>
            <a:pPr lvl="1"/>
            <a:r>
              <a:rPr lang="en-AU" dirty="0" smtClean="0"/>
              <a:t>Race, Gender, Age, etc.</a:t>
            </a:r>
          </a:p>
          <a:p>
            <a:r>
              <a:rPr lang="en-AU" dirty="0" smtClean="0"/>
              <a:t>Unprotected attributes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0F7E1-AEAA-4F70-AB63-E2E62FC002C1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490112"/>
            <a:ext cx="10515600" cy="100070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ML is to aid decision making, such as income prediction.</a:t>
            </a:r>
          </a:p>
          <a:p>
            <a:pPr lvl="1"/>
            <a:r>
              <a:rPr lang="en-AU" dirty="0" smtClean="0"/>
              <a:t>Feature/Attributes is input</a:t>
            </a:r>
          </a:p>
          <a:p>
            <a:pPr lvl="1"/>
            <a:r>
              <a:rPr lang="en-AU" dirty="0"/>
              <a:t>L</a:t>
            </a:r>
            <a:r>
              <a:rPr lang="en-AU" dirty="0" smtClean="0"/>
              <a:t>abel is output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92459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599"/>
            <a:ext cx="10515600" cy="769612"/>
          </a:xfrm>
        </p:spPr>
        <p:txBody>
          <a:bodyPr/>
          <a:lstStyle/>
          <a:p>
            <a:r>
              <a:rPr lang="en-AU" dirty="0" smtClean="0"/>
              <a:t>Background: </a:t>
            </a:r>
            <a:r>
              <a:rPr lang="en-AU" b="1" i="1" dirty="0" smtClean="0"/>
              <a:t>Discrimination</a:t>
            </a:r>
            <a:r>
              <a:rPr lang="en-AU" dirty="0" smtClean="0"/>
              <a:t> in ML</a:t>
            </a:r>
            <a:endParaRPr lang="en-AU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329614"/>
            <a:ext cx="10515600" cy="1195907"/>
          </a:xfrm>
          <a:prstGeom prst="rect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b="1" i="1" dirty="0" smtClean="0"/>
              <a:t>Discrimination</a:t>
            </a:r>
            <a:r>
              <a:rPr lang="en-AU" i="1" dirty="0" smtClean="0"/>
              <a:t> is often defined over a set of protected attributes/features.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0F7E1-AEAA-4F70-AB63-E2E62FC002C1}" type="slidenum">
              <a:rPr lang="en-AU" smtClean="0"/>
              <a:pPr/>
              <a:t>5</a:t>
            </a:fld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1666677" y="4391472"/>
            <a:ext cx="8449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i="1" dirty="0" smtClean="0"/>
              <a:t>Intuitively, discrimination happens when a machine learning model tends to make different decisions for different individuals (individual discrimination) or subgroups (group discrimination) differentiated only by one/multiple protected attributes.</a:t>
            </a:r>
            <a:endParaRPr lang="en-AU" b="1" i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2902163"/>
            <a:ext cx="10515600" cy="1195907"/>
          </a:xfrm>
          <a:prstGeom prst="rect">
            <a:avLst/>
          </a:prstGeom>
          <a:ln w="38100">
            <a:solidFill>
              <a:srgbClr val="9F2196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Form of discrimination in ML</a:t>
            </a:r>
          </a:p>
          <a:p>
            <a:pPr lvl="1"/>
            <a:r>
              <a:rPr lang="en-AU" dirty="0" smtClean="0"/>
              <a:t>Group </a:t>
            </a:r>
          </a:p>
          <a:p>
            <a:pPr lvl="1"/>
            <a:r>
              <a:rPr lang="en-AU" dirty="0" smtClean="0"/>
              <a:t>Individual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62546" y="5850082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 : [4, 0, 6, 6, 0, 1, 2,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, 1, 0, 0, 40, 100]</a:t>
            </a: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1669472" y="6272645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x2 : [4, 0, 6, 6, 0, 1, 2,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, 1, 0, 0, 40, 100]</a:t>
            </a:r>
            <a:endParaRPr lang="en-SG" dirty="0"/>
          </a:p>
        </p:txBody>
      </p:sp>
      <p:sp>
        <p:nvSpPr>
          <p:cNvPr id="16" name="Rectangle 15"/>
          <p:cNvSpPr/>
          <p:nvPr/>
        </p:nvSpPr>
        <p:spPr>
          <a:xfrm>
            <a:off x="3699164" y="5798127"/>
            <a:ext cx="301336" cy="831272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010891" y="5715000"/>
            <a:ext cx="1413164" cy="62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13664" y="5507181"/>
            <a:ext cx="503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Protected attributes - Gender (1 = male, 0 = female)</a:t>
            </a:r>
            <a:endParaRPr lang="en-SG" dirty="0"/>
          </a:p>
        </p:txBody>
      </p:sp>
      <p:sp>
        <p:nvSpPr>
          <p:cNvPr id="21" name="TextBox 20"/>
          <p:cNvSpPr txBox="1"/>
          <p:nvPr/>
        </p:nvSpPr>
        <p:spPr>
          <a:xfrm>
            <a:off x="6764482" y="6089072"/>
            <a:ext cx="181492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decision: D1 ≠ D2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88856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/>
      <p:bldP spid="21" grpId="0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Existing works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test generation for detecting fairness violations [4][8]</a:t>
            </a:r>
          </a:p>
          <a:p>
            <a:r>
              <a:rPr lang="en-AU" dirty="0" smtClean="0"/>
              <a:t>training data mutation for locating the unfairness [5]</a:t>
            </a:r>
          </a:p>
          <a:p>
            <a:r>
              <a:rPr lang="en-AU" dirty="0" smtClean="0"/>
              <a:t>empirical studies to understand the effectiveness and efficiency of existing fairness improvement methods [6] [7]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0F7E1-AEAA-4F70-AB63-E2E62FC002C1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35514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White-box Fairness Testing through Adversarial Sampling (ICSE 2020)[8]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</a:t>
            </a:r>
            <a:r>
              <a:rPr lang="en-AU" dirty="0" smtClean="0"/>
              <a:t> scalable approach for searching individual discriminatory instances of deep neural networks (DNN)</a:t>
            </a:r>
          </a:p>
          <a:p>
            <a:r>
              <a:rPr lang="en-AU" dirty="0" smtClean="0"/>
              <a:t>Individual </a:t>
            </a:r>
            <a:r>
              <a:rPr lang="en-AU" dirty="0" smtClean="0"/>
              <a:t>Discrimination</a:t>
            </a:r>
          </a:p>
          <a:p>
            <a:r>
              <a:rPr lang="en-AU" dirty="0" smtClean="0"/>
              <a:t>Gradient-based adversarial attack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0F7E1-AEAA-4F70-AB63-E2E62FC002C1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86444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Deep neural networks (DNN)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 smtClean="0"/>
                  <a:t>DNN contains an input layer, multiple hidden layers and an output layer</a:t>
                </a:r>
              </a:p>
              <a:p>
                <a:pPr marL="0" indent="0">
                  <a:buNone/>
                </a:pPr>
                <a:r>
                  <a:rPr lang="en-AU" dirty="0" smtClean="0"/>
                  <a:t>	- denote these layers as NL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𝑁𝐿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dirty="0" smtClean="0"/>
                  <a:t> |</a:t>
                </a:r>
                <a:r>
                  <a:rPr lang="en-AU" i="1" dirty="0" smtClean="0"/>
                  <a:t>j</a:t>
                </a:r>
                <a:r>
                  <a:rPr lang="en-AU" dirty="0" smtClean="0"/>
                  <a:t> ∈ {0, . . . , </a:t>
                </a:r>
                <a:r>
                  <a:rPr lang="en-AU" i="1" dirty="0" smtClean="0"/>
                  <a:t>J</a:t>
                </a:r>
                <a:r>
                  <a:rPr lang="en-AU" dirty="0" smtClean="0"/>
                  <a:t>}} </a:t>
                </a:r>
              </a:p>
              <a:p>
                <a:pPr marL="0" indent="0">
                  <a:buNone/>
                </a:pPr>
                <a:r>
                  <a:rPr lang="en-AU" dirty="0"/>
                  <a:t>	</a:t>
                </a:r>
                <a:r>
                  <a:rPr lang="en-AU" dirty="0" smtClean="0"/>
                  <a:t>- assume the </a:t>
                </a:r>
                <a:r>
                  <a:rPr lang="en-AU" i="1" dirty="0" smtClean="0"/>
                  <a:t>j</a:t>
                </a:r>
                <a:r>
                  <a:rPr lang="en-AU" dirty="0" smtClean="0"/>
                  <a:t>-</a:t>
                </a:r>
                <a:r>
                  <a:rPr lang="en-AU" dirty="0" err="1" smtClean="0"/>
                  <a:t>th</a:t>
                </a:r>
                <a:r>
                  <a:rPr lang="en-AU" dirty="0" smtClean="0"/>
                  <a:t> layer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dirty="0" smtClean="0"/>
                  <a:t> neurons. </a:t>
                </a:r>
                <a:r>
                  <a:rPr lang="en-AU" dirty="0" smtClean="0"/>
                  <a:t>0 ≤ k ≤ </a:t>
                </a:r>
                <a:r>
                  <a:rPr lang="en-AU" dirty="0" err="1" smtClean="0"/>
                  <a:t>sj</a:t>
                </a:r>
                <a:r>
                  <a:rPr lang="en-AU" dirty="0" smtClean="0"/>
                  <a:t> </a:t>
                </a:r>
                <a:endParaRPr lang="en-A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 cstate="print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0F7E1-AEAA-4F70-AB63-E2E62FC002C1}" type="slidenum">
              <a:rPr lang="en-AU" smtClean="0"/>
              <a:pPr/>
              <a:t>8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77070" y="3662460"/>
            <a:ext cx="4441404" cy="26938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92428" y="4364113"/>
            <a:ext cx="3876675" cy="10382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0328" y="6538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694063" y="5657671"/>
            <a:ext cx="4935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the weighted sum of the outputs of all the neurons in its previous layer and then applies an activation function (e.g., sigmoid or rectified linear unit   )</a:t>
            </a:r>
            <a:endParaRPr lang="en-A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29217" y="6228193"/>
            <a:ext cx="2190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546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Individual Discrimination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578587"/>
              </a:xfrm>
            </p:spPr>
            <p:txBody>
              <a:bodyPr/>
              <a:lstStyle/>
              <a:p>
                <a:r>
                  <a:rPr lang="en-AU" dirty="0" smtClean="0"/>
                  <a:t>Given X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AU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AU" dirty="0" smtClean="0"/>
                  <a:t>,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AU" dirty="0" smtClean="0"/>
                  <a:t>}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 smtClean="0"/>
                  <a:t> is the value of attribute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 smtClean="0"/>
                  <a:t> in its domain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 smtClean="0"/>
                  <a:t>, and protected attributes P </a:t>
                </a:r>
                <a:r>
                  <a:rPr lang="en-AU" dirty="0" smtClean="0"/>
                  <a:t>⊂ A. Say that x is an individual discrimatory instance (IDI) of a model D if: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578587"/>
              </a:xfrm>
              <a:blipFill>
                <a:blip r:embed="rId2" cstate="print"/>
                <a:stretch>
                  <a:fillRect l="-1043" t="-57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0F7E1-AEAA-4F70-AB63-E2E62FC002C1}" type="slidenum">
              <a:rPr lang="en-AU" smtClean="0"/>
              <a:pPr/>
              <a:t>9</a:t>
            </a:fld>
            <a:endParaRPr lang="en-AU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5387248" y="4891489"/>
                <a:ext cx="6369244" cy="15125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X as a dataset.</a:t>
                </a:r>
              </a:p>
              <a:p>
                <a:r>
                  <a:rPr lang="en-AU" dirty="0" smtClean="0"/>
                  <a:t>Attributes A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dirty="0" smtClean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dirty="0" smtClean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AU" dirty="0" smtClean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AU" dirty="0" smtClean="0"/>
                  <a:t>}</a:t>
                </a:r>
              </a:p>
              <a:p>
                <a:r>
                  <a:rPr lang="en-AU" dirty="0" smtClean="0"/>
                  <a:t>Input domain is then I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dirty="0" smtClean="0"/>
                  <a:t> 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dirty="0" smtClean="0"/>
                  <a:t> × · · · 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AU" dirty="0" smtClean="0"/>
              </a:p>
              <a:p>
                <a:r>
                  <a:rPr lang="en-AU" dirty="0" smtClean="0"/>
                  <a:t>P ⊂ A to denote a set of protected attributes like race and gender </a:t>
                </a:r>
              </a:p>
              <a:p>
                <a:r>
                  <a:rPr lang="en-AU" dirty="0" smtClean="0"/>
                  <a:t>NP</a:t>
                </a:r>
                <a:r>
                  <a:rPr lang="en-AU" dirty="0" smtClean="0"/>
                  <a:t> ⊂ A</a:t>
                </a:r>
                <a:r>
                  <a:rPr lang="en-AU" dirty="0" smtClean="0"/>
                  <a:t> to denote the set of non-protected attributes</a:t>
                </a:r>
                <a:endParaRPr lang="en-AU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248" y="4891489"/>
                <a:ext cx="6369244" cy="1512530"/>
              </a:xfrm>
              <a:prstGeom prst="rect">
                <a:avLst/>
              </a:prstGeom>
              <a:blipFill>
                <a:blip r:embed="rId3" cstate="print"/>
                <a:stretch>
                  <a:fillRect l="-861" t="-2008" b="-28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03765" y="3539149"/>
            <a:ext cx="3496591" cy="135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285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819</Words>
  <Application>Microsoft Office PowerPoint</Application>
  <PresentationFormat>Custom</PresentationFormat>
  <Paragraphs>80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Software Fairness - How to find discrimination in Machine Learning to improve software fairness?</vt:lpstr>
      <vt:lpstr>Content</vt:lpstr>
      <vt:lpstr>Introduction: Fairness</vt:lpstr>
      <vt:lpstr>Background: Fairness in ML</vt:lpstr>
      <vt:lpstr>Background: Discrimination in ML</vt:lpstr>
      <vt:lpstr>Existing works</vt:lpstr>
      <vt:lpstr>White-box Fairness Testing through Adversarial Sampling (ICSE 2020)[8]</vt:lpstr>
      <vt:lpstr>Deep neural networks (DNN)</vt:lpstr>
      <vt:lpstr>Individual Discrimination</vt:lpstr>
      <vt:lpstr>Gradient-based adversarial attack</vt:lpstr>
      <vt:lpstr>Slide 11</vt:lpstr>
      <vt:lpstr>Reference</vt:lpstr>
    </vt:vector>
  </TitlesOfParts>
  <Company>University of Technology Sydney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Fairness</dc:title>
  <dc:creator>Hsu Myat Win</dc:creator>
  <cp:lastModifiedBy>Heather</cp:lastModifiedBy>
  <cp:revision>30</cp:revision>
  <dcterms:created xsi:type="dcterms:W3CDTF">2021-08-06T00:33:54Z</dcterms:created>
  <dcterms:modified xsi:type="dcterms:W3CDTF">2021-08-06T04:56:09Z</dcterms:modified>
</cp:coreProperties>
</file>