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2" r:id="rId3"/>
    <p:sldId id="257" r:id="rId4"/>
    <p:sldId id="258" r:id="rId5"/>
    <p:sldId id="259" r:id="rId6"/>
    <p:sldId id="260" r:id="rId7"/>
    <p:sldId id="261" r:id="rId8"/>
    <p:sldId id="263" r:id="rId9"/>
    <p:sldId id="270" r:id="rId10"/>
    <p:sldId id="273" r:id="rId11"/>
    <p:sldId id="271" r:id="rId12"/>
    <p:sldId id="264" r:id="rId13"/>
    <p:sldId id="265" r:id="rId14"/>
    <p:sldId id="274" r:id="rId15"/>
    <p:sldId id="266" r:id="rId16"/>
    <p:sldId id="267" r:id="rId17"/>
    <p:sldId id="268" r:id="rId18"/>
    <p:sldId id="269" r:id="rId19"/>
    <p:sldId id="276" r:id="rId20"/>
    <p:sldId id="277" r:id="rId21"/>
    <p:sldId id="279" r:id="rId22"/>
    <p:sldId id="272"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75" userDrawn="1">
          <p15:clr>
            <a:srgbClr val="A4A3A4"/>
          </p15:clr>
        </p15:guide>
        <p15:guide id="2" pos="2184" userDrawn="1">
          <p15:clr>
            <a:srgbClr val="A4A3A4"/>
          </p15:clr>
        </p15:guide>
        <p15:guide id="3" pos="2252" userDrawn="1">
          <p15:clr>
            <a:srgbClr val="A4A3A4"/>
          </p15:clr>
        </p15:guide>
        <p15:guide id="4" pos="6221" userDrawn="1">
          <p15:clr>
            <a:srgbClr val="A4A3A4"/>
          </p15:clr>
        </p15:guide>
        <p15:guide id="5" orient="horz" pos="31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p:restoredTop sz="85442"/>
  </p:normalViewPr>
  <p:slideViewPr>
    <p:cSldViewPr snapToGrid="0" snapToObjects="1">
      <p:cViewPr varScale="1">
        <p:scale>
          <a:sx n="104" d="100"/>
          <a:sy n="104" d="100"/>
        </p:scale>
        <p:origin x="1816" y="200"/>
      </p:cViewPr>
      <p:guideLst>
        <p:guide orient="horz" pos="3475"/>
        <p:guide pos="2184"/>
        <p:guide pos="2252"/>
        <p:guide pos="6221"/>
        <p:guide orient="horz" pos="31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 Jiankun" userId="2f05995ad5ec4f2a" providerId="LiveId" clId="{4005DA1B-99C7-1D46-A990-FF8A11AB1E4E}"/>
    <pc:docChg chg="undo custSel modSld">
      <pc:chgData name="Sun Jiankun" userId="2f05995ad5ec4f2a" providerId="LiveId" clId="{4005DA1B-99C7-1D46-A990-FF8A11AB1E4E}" dt="2022-06-28T09:48:27.647" v="6" actId="123"/>
      <pc:docMkLst>
        <pc:docMk/>
      </pc:docMkLst>
      <pc:sldChg chg="modSp mod">
        <pc:chgData name="Sun Jiankun" userId="2f05995ad5ec4f2a" providerId="LiveId" clId="{4005DA1B-99C7-1D46-A990-FF8A11AB1E4E}" dt="2022-06-28T09:47:44.834" v="3" actId="20577"/>
        <pc:sldMkLst>
          <pc:docMk/>
          <pc:sldMk cId="1092536661" sldId="257"/>
        </pc:sldMkLst>
        <pc:spChg chg="mod">
          <ac:chgData name="Sun Jiankun" userId="2f05995ad5ec4f2a" providerId="LiveId" clId="{4005DA1B-99C7-1D46-A990-FF8A11AB1E4E}" dt="2022-06-28T09:47:44.834" v="3" actId="20577"/>
          <ac:spMkLst>
            <pc:docMk/>
            <pc:sldMk cId="1092536661" sldId="257"/>
            <ac:spMk id="3" creationId="{00000000-0000-0000-0000-000000000000}"/>
          </ac:spMkLst>
        </pc:spChg>
      </pc:sldChg>
      <pc:sldChg chg="modSp mod">
        <pc:chgData name="Sun Jiankun" userId="2f05995ad5ec4f2a" providerId="LiveId" clId="{4005DA1B-99C7-1D46-A990-FF8A11AB1E4E}" dt="2022-06-28T09:48:12.937" v="4" actId="114"/>
        <pc:sldMkLst>
          <pc:docMk/>
          <pc:sldMk cId="1414206440" sldId="267"/>
        </pc:sldMkLst>
        <pc:spChg chg="mod">
          <ac:chgData name="Sun Jiankun" userId="2f05995ad5ec4f2a" providerId="LiveId" clId="{4005DA1B-99C7-1D46-A990-FF8A11AB1E4E}" dt="2022-06-28T09:48:12.937" v="4" actId="114"/>
          <ac:spMkLst>
            <pc:docMk/>
            <pc:sldMk cId="1414206440" sldId="267"/>
            <ac:spMk id="4" creationId="{163802E5-6B3F-4C46-8F25-113810FA91A2}"/>
          </ac:spMkLst>
        </pc:spChg>
      </pc:sldChg>
      <pc:sldChg chg="modSp mod">
        <pc:chgData name="Sun Jiankun" userId="2f05995ad5ec4f2a" providerId="LiveId" clId="{4005DA1B-99C7-1D46-A990-FF8A11AB1E4E}" dt="2022-06-28T09:48:27.647" v="6" actId="123"/>
        <pc:sldMkLst>
          <pc:docMk/>
          <pc:sldMk cId="3129245435" sldId="276"/>
        </pc:sldMkLst>
        <pc:spChg chg="mod">
          <ac:chgData name="Sun Jiankun" userId="2f05995ad5ec4f2a" providerId="LiveId" clId="{4005DA1B-99C7-1D46-A990-FF8A11AB1E4E}" dt="2022-06-28T09:48:27.647" v="6" actId="123"/>
          <ac:spMkLst>
            <pc:docMk/>
            <pc:sldMk cId="3129245435" sldId="27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0ED95-025F-794F-AD27-0F9CFCB49147}" type="datetimeFigureOut">
              <a:rPr lang="en-AU" smtClean="0"/>
              <a:t>28/6/2022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9291A-942C-8A48-BAB4-799670FCAB6E}" type="slidenum">
              <a:rPr lang="en-AU" smtClean="0"/>
              <a:t>‹#›</a:t>
            </a:fld>
            <a:endParaRPr lang="en-AU"/>
          </a:p>
        </p:txBody>
      </p:sp>
    </p:spTree>
    <p:extLst>
      <p:ext uri="{BB962C8B-B14F-4D97-AF65-F5344CB8AC3E}">
        <p14:creationId xmlns:p14="http://schemas.microsoft.com/office/powerpoint/2010/main" val="209472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569291A-942C-8A48-BAB4-799670FCAB6E}" type="slidenum">
              <a:rPr lang="en-AU" smtClean="0"/>
              <a:t>2</a:t>
            </a:fld>
            <a:endParaRPr lang="en-AU"/>
          </a:p>
        </p:txBody>
      </p:sp>
    </p:spTree>
    <p:extLst>
      <p:ext uri="{BB962C8B-B14F-4D97-AF65-F5344CB8AC3E}">
        <p14:creationId xmlns:p14="http://schemas.microsoft.com/office/powerpoint/2010/main" val="5560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569291A-942C-8A48-BAB4-799670FCAB6E}" type="slidenum">
              <a:rPr lang="en-AU" smtClean="0"/>
              <a:t>3</a:t>
            </a:fld>
            <a:endParaRPr lang="en-AU"/>
          </a:p>
        </p:txBody>
      </p:sp>
    </p:spTree>
    <p:extLst>
      <p:ext uri="{BB962C8B-B14F-4D97-AF65-F5344CB8AC3E}">
        <p14:creationId xmlns:p14="http://schemas.microsoft.com/office/powerpoint/2010/main" val="194220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569291A-942C-8A48-BAB4-799670FCAB6E}" type="slidenum">
              <a:rPr lang="en-AU" smtClean="0"/>
              <a:t>9</a:t>
            </a:fld>
            <a:endParaRPr lang="en-AU"/>
          </a:p>
        </p:txBody>
      </p:sp>
    </p:spTree>
    <p:extLst>
      <p:ext uri="{BB962C8B-B14F-4D97-AF65-F5344CB8AC3E}">
        <p14:creationId xmlns:p14="http://schemas.microsoft.com/office/powerpoint/2010/main" val="3433521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569291A-942C-8A48-BAB4-799670FCAB6E}" type="slidenum">
              <a:rPr lang="en-AU" smtClean="0"/>
              <a:t>10</a:t>
            </a:fld>
            <a:endParaRPr lang="en-AU"/>
          </a:p>
        </p:txBody>
      </p:sp>
    </p:spTree>
    <p:extLst>
      <p:ext uri="{BB962C8B-B14F-4D97-AF65-F5344CB8AC3E}">
        <p14:creationId xmlns:p14="http://schemas.microsoft.com/office/powerpoint/2010/main" val="20109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569291A-942C-8A48-BAB4-799670FCAB6E}" type="slidenum">
              <a:rPr lang="en-AU" smtClean="0"/>
              <a:t>22</a:t>
            </a:fld>
            <a:endParaRPr lang="en-AU"/>
          </a:p>
        </p:txBody>
      </p:sp>
    </p:spTree>
    <p:extLst>
      <p:ext uri="{BB962C8B-B14F-4D97-AF65-F5344CB8AC3E}">
        <p14:creationId xmlns:p14="http://schemas.microsoft.com/office/powerpoint/2010/main" val="132902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569291A-942C-8A48-BAB4-799670FCAB6E}" type="slidenum">
              <a:rPr lang="en-AU" smtClean="0"/>
              <a:t>23</a:t>
            </a:fld>
            <a:endParaRPr lang="en-AU"/>
          </a:p>
        </p:txBody>
      </p:sp>
    </p:spTree>
    <p:extLst>
      <p:ext uri="{BB962C8B-B14F-4D97-AF65-F5344CB8AC3E}">
        <p14:creationId xmlns:p14="http://schemas.microsoft.com/office/powerpoint/2010/main" val="1574729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569291A-942C-8A48-BAB4-799670FCAB6E}" type="slidenum">
              <a:rPr lang="en-AU" smtClean="0"/>
              <a:t>24</a:t>
            </a:fld>
            <a:endParaRPr lang="en-AU"/>
          </a:p>
        </p:txBody>
      </p:sp>
    </p:spTree>
    <p:extLst>
      <p:ext uri="{BB962C8B-B14F-4D97-AF65-F5344CB8AC3E}">
        <p14:creationId xmlns:p14="http://schemas.microsoft.com/office/powerpoint/2010/main" val="186588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28/6/2022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58974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28/6/2022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6903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28/6/2022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55091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28/6/2022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2575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67B7E-BFBC-4348-A8B0-999421EC4288}" type="datetimeFigureOut">
              <a:rPr lang="en-AU" smtClean="0"/>
              <a:t>28/6/2022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205236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BC67B7E-BFBC-4348-A8B0-999421EC4288}" type="datetimeFigureOut">
              <a:rPr lang="en-AU" smtClean="0"/>
              <a:t>28/6/2022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14129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BC67B7E-BFBC-4348-A8B0-999421EC4288}" type="datetimeFigureOut">
              <a:rPr lang="en-AU" smtClean="0"/>
              <a:t>28/6/2022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35860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BC67B7E-BFBC-4348-A8B0-999421EC4288}" type="datetimeFigureOut">
              <a:rPr lang="en-AU" smtClean="0"/>
              <a:t>28/6/2022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28480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67B7E-BFBC-4348-A8B0-999421EC4288}" type="datetimeFigureOut">
              <a:rPr lang="en-AU" smtClean="0"/>
              <a:t>28/6/2022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73611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67B7E-BFBC-4348-A8B0-999421EC4288}" type="datetimeFigureOut">
              <a:rPr lang="en-AU" smtClean="0"/>
              <a:t>28/6/2022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29008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67B7E-BFBC-4348-A8B0-999421EC4288}" type="datetimeFigureOut">
              <a:rPr lang="en-AU" smtClean="0"/>
              <a:t>28/6/2022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70480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67B7E-BFBC-4348-A8B0-999421EC4288}" type="datetimeFigureOut">
              <a:rPr lang="en-AU" smtClean="0"/>
              <a:t>28/6/2022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438F8-2648-0D41-9643-061897A988D3}" type="slidenum">
              <a:rPr lang="en-AU" smtClean="0"/>
              <a:t>‹#›</a:t>
            </a:fld>
            <a:endParaRPr lang="en-AU"/>
          </a:p>
        </p:txBody>
      </p:sp>
    </p:spTree>
    <p:extLst>
      <p:ext uri="{BB962C8B-B14F-4D97-AF65-F5344CB8AC3E}">
        <p14:creationId xmlns:p14="http://schemas.microsoft.com/office/powerpoint/2010/main" val="1946531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v-test.org/en/statistics/malwar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Towards Robust Malware Classification Using a Hybrid Convolutional Framework</a:t>
            </a:r>
            <a:endParaRPr lang="en-AU" dirty="0"/>
          </a:p>
        </p:txBody>
      </p:sp>
      <p:sp>
        <p:nvSpPr>
          <p:cNvPr id="3" name="Subtitle 2"/>
          <p:cNvSpPr>
            <a:spLocks noGrp="1"/>
          </p:cNvSpPr>
          <p:nvPr>
            <p:ph type="subTitle" idx="1"/>
          </p:nvPr>
        </p:nvSpPr>
        <p:spPr>
          <a:xfrm>
            <a:off x="1524000" y="3994022"/>
            <a:ext cx="9144000" cy="1655762"/>
          </a:xfrm>
        </p:spPr>
        <p:txBody>
          <a:bodyPr>
            <a:normAutofit/>
          </a:bodyPr>
          <a:lstStyle/>
          <a:p>
            <a:r>
              <a:rPr lang="en-US" altLang="zh-CN" dirty="0" err="1"/>
              <a:t>Jiankun</a:t>
            </a:r>
            <a:r>
              <a:rPr lang="en-US" altLang="zh-CN" dirty="0"/>
              <a:t> Sun</a:t>
            </a:r>
          </a:p>
          <a:p>
            <a:r>
              <a:rPr lang="en-US" altLang="zh-CN" dirty="0"/>
              <a:t>Supervised by </a:t>
            </a:r>
            <a:r>
              <a:rPr lang="en-US" altLang="zh-CN" dirty="0" err="1"/>
              <a:t>Xiong</a:t>
            </a:r>
            <a:r>
              <a:rPr lang="en-US" altLang="zh-CN" dirty="0"/>
              <a:t> Luo (USTB)  and </a:t>
            </a:r>
            <a:r>
              <a:rPr lang="en-US" altLang="zh-CN" dirty="0" err="1"/>
              <a:t>Yulei</a:t>
            </a:r>
            <a:r>
              <a:rPr lang="en-US" altLang="zh-CN" dirty="0"/>
              <a:t> Sui (UTS)</a:t>
            </a:r>
          </a:p>
          <a:p>
            <a:r>
              <a:rPr lang="en-US" altLang="zh-CN" dirty="0"/>
              <a:t>June 17, 2022</a:t>
            </a:r>
            <a:endParaRPr lang="en-AU" dirty="0"/>
          </a:p>
        </p:txBody>
      </p:sp>
    </p:spTree>
    <p:extLst>
      <p:ext uri="{BB962C8B-B14F-4D97-AF65-F5344CB8AC3E}">
        <p14:creationId xmlns:p14="http://schemas.microsoft.com/office/powerpoint/2010/main" val="142052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60" y="201014"/>
            <a:ext cx="10515600" cy="1325563"/>
          </a:xfrm>
        </p:spPr>
        <p:txBody>
          <a:bodyPr>
            <a:normAutofit/>
          </a:bodyPr>
          <a:lstStyle/>
          <a:p>
            <a:pPr lvl="1"/>
            <a:r>
              <a:rPr lang="en-US" altLang="zh-CN" sz="4000" kern="1200" dirty="0">
                <a:solidFill>
                  <a:schemeClr val="tx1"/>
                </a:solidFill>
                <a:latin typeface="+mj-lt"/>
                <a:ea typeface="+mj-ea"/>
                <a:cs typeface="+mj-cs"/>
              </a:rPr>
              <a:t>Design</a:t>
            </a:r>
            <a:r>
              <a:rPr lang="zh-CN" altLang="en-US" sz="4000" kern="1200" dirty="0">
                <a:solidFill>
                  <a:schemeClr val="tx1"/>
                </a:solidFill>
                <a:latin typeface="+mj-lt"/>
                <a:ea typeface="+mj-ea"/>
                <a:cs typeface="+mj-cs"/>
              </a:rPr>
              <a:t> </a:t>
            </a:r>
            <a:r>
              <a:rPr lang="en-US" altLang="zh-CN" sz="4000" kern="1200" dirty="0">
                <a:solidFill>
                  <a:schemeClr val="tx1"/>
                </a:solidFill>
                <a:latin typeface="+mj-lt"/>
                <a:ea typeface="+mj-ea"/>
                <a:cs typeface="+mj-cs"/>
              </a:rPr>
              <a:t>and</a:t>
            </a:r>
            <a:r>
              <a:rPr lang="zh-CN" altLang="en-US" sz="4000" kern="1200" dirty="0">
                <a:solidFill>
                  <a:schemeClr val="tx1"/>
                </a:solidFill>
                <a:latin typeface="+mj-lt"/>
                <a:ea typeface="+mj-ea"/>
                <a:cs typeface="+mj-cs"/>
              </a:rPr>
              <a:t> </a:t>
            </a:r>
            <a:r>
              <a:rPr lang="en-US" altLang="zh-CN" sz="4000" kern="1200" dirty="0">
                <a:solidFill>
                  <a:schemeClr val="tx1"/>
                </a:solidFill>
                <a:latin typeface="+mj-lt"/>
                <a:ea typeface="+mj-ea"/>
                <a:cs typeface="+mj-cs"/>
              </a:rPr>
              <a:t>Implementation</a:t>
            </a:r>
          </a:p>
        </p:txBody>
      </p:sp>
      <p:sp>
        <p:nvSpPr>
          <p:cNvPr id="3" name="Content Placeholder 2"/>
          <p:cNvSpPr>
            <a:spLocks noGrp="1"/>
          </p:cNvSpPr>
          <p:nvPr>
            <p:ph idx="1"/>
          </p:nvPr>
        </p:nvSpPr>
        <p:spPr/>
        <p:txBody>
          <a:bodyPr/>
          <a:lstStyle/>
          <a:p>
            <a:pPr marL="0" indent="0">
              <a:buNone/>
            </a:pPr>
            <a:r>
              <a:rPr lang="en-AU" dirty="0"/>
              <a:t>Step </a:t>
            </a:r>
            <a:r>
              <a:rPr lang="en-US" altLang="zh-CN" dirty="0"/>
              <a:t>2</a:t>
            </a:r>
            <a:r>
              <a:rPr lang="en-AU" dirty="0"/>
              <a:t>: Image representation [5]</a:t>
            </a:r>
          </a:p>
        </p:txBody>
      </p:sp>
      <p:grpSp>
        <p:nvGrpSpPr>
          <p:cNvPr id="73" name="组合 72">
            <a:extLst>
              <a:ext uri="{FF2B5EF4-FFF2-40B4-BE49-F238E27FC236}">
                <a16:creationId xmlns:a16="http://schemas.microsoft.com/office/drawing/2014/main" id="{4E879206-C1E6-3240-A517-49374CE4F290}"/>
              </a:ext>
            </a:extLst>
          </p:cNvPr>
          <p:cNvGrpSpPr/>
          <p:nvPr/>
        </p:nvGrpSpPr>
        <p:grpSpPr>
          <a:xfrm>
            <a:off x="315532" y="3081029"/>
            <a:ext cx="11560935" cy="3721718"/>
            <a:chOff x="835413" y="3103149"/>
            <a:chExt cx="13419232" cy="4319944"/>
          </a:xfrm>
        </p:grpSpPr>
        <p:sp>
          <p:nvSpPr>
            <p:cNvPr id="74" name="矩形 73">
              <a:extLst>
                <a:ext uri="{FF2B5EF4-FFF2-40B4-BE49-F238E27FC236}">
                  <a16:creationId xmlns:a16="http://schemas.microsoft.com/office/drawing/2014/main" id="{A62C25C7-5A71-5947-AD7A-B0FFB97A0D19}"/>
                </a:ext>
              </a:extLst>
            </p:cNvPr>
            <p:cNvSpPr/>
            <p:nvPr/>
          </p:nvSpPr>
          <p:spPr>
            <a:xfrm>
              <a:off x="2540829" y="3127975"/>
              <a:ext cx="2954306" cy="24374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E972AE35-E24A-C948-AC0D-B3FD95C0B45A}"/>
                </a:ext>
              </a:extLst>
            </p:cNvPr>
            <p:cNvSpPr txBox="1"/>
            <p:nvPr/>
          </p:nvSpPr>
          <p:spPr>
            <a:xfrm>
              <a:off x="2543963" y="3103149"/>
              <a:ext cx="3226300" cy="428698"/>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Image process</a:t>
              </a:r>
              <a:endParaRPr kumimoji="1" lang="zh-CN" altLang="en-US" b="1" dirty="0">
                <a:latin typeface="Times New Roman" panose="02020603050405020304" pitchFamily="18" charset="0"/>
                <a:cs typeface="Times New Roman" panose="02020603050405020304" pitchFamily="18" charset="0"/>
              </a:endParaRPr>
            </a:p>
          </p:txBody>
        </p:sp>
        <p:cxnSp>
          <p:nvCxnSpPr>
            <p:cNvPr id="76" name="直线箭头连接符 75">
              <a:extLst>
                <a:ext uri="{FF2B5EF4-FFF2-40B4-BE49-F238E27FC236}">
                  <a16:creationId xmlns:a16="http://schemas.microsoft.com/office/drawing/2014/main" id="{B84F078D-CF53-934B-8C32-76B54C833B44}"/>
                </a:ext>
              </a:extLst>
            </p:cNvPr>
            <p:cNvCxnSpPr>
              <a:cxnSpLocks/>
              <a:stCxn id="77" idx="3"/>
              <a:endCxn id="78" idx="1"/>
            </p:cNvCxnSpPr>
            <p:nvPr/>
          </p:nvCxnSpPr>
          <p:spPr>
            <a:xfrm flipV="1">
              <a:off x="3619749" y="4215894"/>
              <a:ext cx="722985" cy="635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77" name="Picture 2">
              <a:extLst>
                <a:ext uri="{FF2B5EF4-FFF2-40B4-BE49-F238E27FC236}">
                  <a16:creationId xmlns:a16="http://schemas.microsoft.com/office/drawing/2014/main" id="{CEE5AB9C-49AF-B941-BD19-22E44E163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65" y="3511173"/>
              <a:ext cx="997184" cy="142214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a:extLst>
                <a:ext uri="{FF2B5EF4-FFF2-40B4-BE49-F238E27FC236}">
                  <a16:creationId xmlns:a16="http://schemas.microsoft.com/office/drawing/2014/main" id="{20B818D5-E17C-6942-8DA6-504973C89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2734" y="3718839"/>
              <a:ext cx="994109" cy="994109"/>
            </a:xfrm>
            <a:prstGeom prst="rect">
              <a:avLst/>
            </a:prstGeom>
            <a:noFill/>
            <a:extLst>
              <a:ext uri="{909E8E84-426E-40DD-AFC4-6F175D3DCCD1}">
                <a14:hiddenFill xmlns:a14="http://schemas.microsoft.com/office/drawing/2010/main">
                  <a:solidFill>
                    <a:srgbClr val="FFFFFF"/>
                  </a:solidFill>
                </a14:hiddenFill>
              </a:ext>
            </a:extLst>
          </p:spPr>
        </p:pic>
        <p:sp>
          <p:nvSpPr>
            <p:cNvPr id="79" name="右箭头 78">
              <a:extLst>
                <a:ext uri="{FF2B5EF4-FFF2-40B4-BE49-F238E27FC236}">
                  <a16:creationId xmlns:a16="http://schemas.microsoft.com/office/drawing/2014/main" id="{108F6FFF-68C4-9D49-A60E-6FAEC1A459CD}"/>
                </a:ext>
              </a:extLst>
            </p:cNvPr>
            <p:cNvSpPr/>
            <p:nvPr/>
          </p:nvSpPr>
          <p:spPr>
            <a:xfrm>
              <a:off x="11088307" y="4275887"/>
              <a:ext cx="261975" cy="286766"/>
            </a:xfrm>
            <a:prstGeom prst="rightArrow">
              <a:avLst>
                <a:gd name="adj1" fmla="val 50000"/>
                <a:gd name="adj2" fmla="val 50000"/>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grpSp>
          <p:nvGrpSpPr>
            <p:cNvPr id="80" name="组合 79">
              <a:extLst>
                <a:ext uri="{FF2B5EF4-FFF2-40B4-BE49-F238E27FC236}">
                  <a16:creationId xmlns:a16="http://schemas.microsoft.com/office/drawing/2014/main" id="{6199F160-113B-894C-832A-5EF14A6C673D}"/>
                </a:ext>
              </a:extLst>
            </p:cNvPr>
            <p:cNvGrpSpPr/>
            <p:nvPr/>
          </p:nvGrpSpPr>
          <p:grpSpPr>
            <a:xfrm>
              <a:off x="5848630" y="3103149"/>
              <a:ext cx="5205140" cy="4319944"/>
              <a:chOff x="19164062" y="2054028"/>
              <a:chExt cx="8713393" cy="7231577"/>
            </a:xfrm>
          </p:grpSpPr>
          <p:sp>
            <p:nvSpPr>
              <p:cNvPr id="110" name="弧 109">
                <a:extLst>
                  <a:ext uri="{FF2B5EF4-FFF2-40B4-BE49-F238E27FC236}">
                    <a16:creationId xmlns:a16="http://schemas.microsoft.com/office/drawing/2014/main" id="{3F398173-B41C-F843-A311-2EEF2866B2D3}"/>
                  </a:ext>
                </a:extLst>
              </p:cNvPr>
              <p:cNvSpPr/>
              <p:nvPr/>
            </p:nvSpPr>
            <p:spPr>
              <a:xfrm rot="20685383">
                <a:off x="20454752" y="2301606"/>
                <a:ext cx="6983999" cy="6983999"/>
              </a:xfrm>
              <a:prstGeom prst="arc">
                <a:avLst>
                  <a:gd name="adj1" fmla="val 12722628"/>
                  <a:gd name="adj2" fmla="val 2148789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11" name="弧 110">
                <a:extLst>
                  <a:ext uri="{FF2B5EF4-FFF2-40B4-BE49-F238E27FC236}">
                    <a16:creationId xmlns:a16="http://schemas.microsoft.com/office/drawing/2014/main" id="{DF2A0439-3D80-2E44-A7BC-1EA7F75ADD05}"/>
                  </a:ext>
                </a:extLst>
              </p:cNvPr>
              <p:cNvSpPr/>
              <p:nvPr/>
            </p:nvSpPr>
            <p:spPr>
              <a:xfrm rot="17450501">
                <a:off x="20428214" y="3917186"/>
                <a:ext cx="2988000" cy="2880000"/>
              </a:xfrm>
              <a:prstGeom prst="arc">
                <a:avLst>
                  <a:gd name="adj1" fmla="val 16333337"/>
                  <a:gd name="adj2" fmla="val 280905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12" name="弧 111">
                <a:extLst>
                  <a:ext uri="{FF2B5EF4-FFF2-40B4-BE49-F238E27FC236}">
                    <a16:creationId xmlns:a16="http://schemas.microsoft.com/office/drawing/2014/main" id="{3095065D-D302-2844-8163-FB0A4122A86C}"/>
                  </a:ext>
                </a:extLst>
              </p:cNvPr>
              <p:cNvSpPr/>
              <p:nvPr/>
            </p:nvSpPr>
            <p:spPr>
              <a:xfrm rot="17450501">
                <a:off x="22472568" y="3869469"/>
                <a:ext cx="2988000" cy="2988000"/>
              </a:xfrm>
              <a:prstGeom prst="arc">
                <a:avLst>
                  <a:gd name="adj1" fmla="val 16333337"/>
                  <a:gd name="adj2" fmla="val 280905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13" name="弧 112">
                <a:extLst>
                  <a:ext uri="{FF2B5EF4-FFF2-40B4-BE49-F238E27FC236}">
                    <a16:creationId xmlns:a16="http://schemas.microsoft.com/office/drawing/2014/main" id="{A2C4006C-39B4-2842-B847-4B604397760C}"/>
                  </a:ext>
                </a:extLst>
              </p:cNvPr>
              <p:cNvSpPr/>
              <p:nvPr/>
            </p:nvSpPr>
            <p:spPr>
              <a:xfrm rot="17450501">
                <a:off x="24479767" y="3914234"/>
                <a:ext cx="2951999" cy="2951999"/>
              </a:xfrm>
              <a:prstGeom prst="arc">
                <a:avLst>
                  <a:gd name="adj1" fmla="val 16333337"/>
                  <a:gd name="adj2" fmla="val 2746187"/>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14" name="弧 113">
                <a:extLst>
                  <a:ext uri="{FF2B5EF4-FFF2-40B4-BE49-F238E27FC236}">
                    <a16:creationId xmlns:a16="http://schemas.microsoft.com/office/drawing/2014/main" id="{441E52B0-3471-294C-AE89-B25E302B7307}"/>
                  </a:ext>
                </a:extLst>
              </p:cNvPr>
              <p:cNvSpPr/>
              <p:nvPr/>
            </p:nvSpPr>
            <p:spPr>
              <a:xfrm rot="17216604">
                <a:off x="20488851" y="3072118"/>
                <a:ext cx="4932000" cy="4932000"/>
              </a:xfrm>
              <a:prstGeom prst="arc">
                <a:avLst>
                  <a:gd name="adj1" fmla="val 16237674"/>
                  <a:gd name="adj2" fmla="val 337734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15" name="弧 114">
                <a:extLst>
                  <a:ext uri="{FF2B5EF4-FFF2-40B4-BE49-F238E27FC236}">
                    <a16:creationId xmlns:a16="http://schemas.microsoft.com/office/drawing/2014/main" id="{52586259-EC63-7F44-8B98-6F2FB8DE5A72}"/>
                  </a:ext>
                </a:extLst>
              </p:cNvPr>
              <p:cNvSpPr/>
              <p:nvPr/>
            </p:nvSpPr>
            <p:spPr>
              <a:xfrm rot="17216604">
                <a:off x="22507354" y="3002461"/>
                <a:ext cx="4932000" cy="4932000"/>
              </a:xfrm>
              <a:prstGeom prst="arc">
                <a:avLst>
                  <a:gd name="adj1" fmla="val 16200000"/>
                  <a:gd name="adj2" fmla="val 337734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grpSp>
            <p:nvGrpSpPr>
              <p:cNvPr id="116" name="组合 115">
                <a:extLst>
                  <a:ext uri="{FF2B5EF4-FFF2-40B4-BE49-F238E27FC236}">
                    <a16:creationId xmlns:a16="http://schemas.microsoft.com/office/drawing/2014/main" id="{20E27D97-EE03-A949-B295-83006FA5F80A}"/>
                  </a:ext>
                </a:extLst>
              </p:cNvPr>
              <p:cNvGrpSpPr/>
              <p:nvPr/>
            </p:nvGrpSpPr>
            <p:grpSpPr>
              <a:xfrm>
                <a:off x="19303711" y="4016835"/>
                <a:ext cx="1282221" cy="1308881"/>
                <a:chOff x="19583400" y="4053829"/>
                <a:chExt cx="1282221" cy="1308881"/>
              </a:xfrm>
            </p:grpSpPr>
            <p:sp>
              <p:nvSpPr>
                <p:cNvPr id="137" name="矩形 136">
                  <a:extLst>
                    <a:ext uri="{FF2B5EF4-FFF2-40B4-BE49-F238E27FC236}">
                      <a16:creationId xmlns:a16="http://schemas.microsoft.com/office/drawing/2014/main" id="{F5864560-7C98-8F44-9169-429D254334BC}"/>
                    </a:ext>
                  </a:extLst>
                </p:cNvPr>
                <p:cNvSpPr/>
                <p:nvPr/>
              </p:nvSpPr>
              <p:spPr>
                <a:xfrm>
                  <a:off x="19583400" y="4053829"/>
                  <a:ext cx="1079500" cy="10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138" name="矩形 137">
                  <a:extLst>
                    <a:ext uri="{FF2B5EF4-FFF2-40B4-BE49-F238E27FC236}">
                      <a16:creationId xmlns:a16="http://schemas.microsoft.com/office/drawing/2014/main" id="{3A9CEC28-434E-C541-98A7-3A2017F7A581}"/>
                    </a:ext>
                  </a:extLst>
                </p:cNvPr>
                <p:cNvSpPr/>
                <p:nvPr/>
              </p:nvSpPr>
              <p:spPr>
                <a:xfrm>
                  <a:off x="19672300" y="4151472"/>
                  <a:ext cx="10795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p>
              </p:txBody>
            </p:sp>
            <p:sp>
              <p:nvSpPr>
                <p:cNvPr id="139" name="矩形 138">
                  <a:extLst>
                    <a:ext uri="{FF2B5EF4-FFF2-40B4-BE49-F238E27FC236}">
                      <a16:creationId xmlns:a16="http://schemas.microsoft.com/office/drawing/2014/main" id="{909333A3-DE67-834E-8C98-AE3B9F977096}"/>
                    </a:ext>
                  </a:extLst>
                </p:cNvPr>
                <p:cNvSpPr/>
                <p:nvPr/>
              </p:nvSpPr>
              <p:spPr>
                <a:xfrm>
                  <a:off x="19786121" y="4282710"/>
                  <a:ext cx="10795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p>
              </p:txBody>
            </p:sp>
          </p:grpSp>
          <p:grpSp>
            <p:nvGrpSpPr>
              <p:cNvPr id="117" name="组合 116">
                <a:extLst>
                  <a:ext uri="{FF2B5EF4-FFF2-40B4-BE49-F238E27FC236}">
                    <a16:creationId xmlns:a16="http://schemas.microsoft.com/office/drawing/2014/main" id="{1BF4E06F-438B-B445-866E-D4F369EA330C}"/>
                  </a:ext>
                </a:extLst>
              </p:cNvPr>
              <p:cNvGrpSpPr/>
              <p:nvPr/>
            </p:nvGrpSpPr>
            <p:grpSpPr>
              <a:xfrm>
                <a:off x="21299065" y="4016835"/>
                <a:ext cx="1282221" cy="1308881"/>
                <a:chOff x="19583400" y="4053829"/>
                <a:chExt cx="1282221" cy="1308881"/>
              </a:xfrm>
            </p:grpSpPr>
            <p:sp>
              <p:nvSpPr>
                <p:cNvPr id="134" name="矩形 133">
                  <a:extLst>
                    <a:ext uri="{FF2B5EF4-FFF2-40B4-BE49-F238E27FC236}">
                      <a16:creationId xmlns:a16="http://schemas.microsoft.com/office/drawing/2014/main" id="{51468120-9803-F34B-9D27-EFFDE3BA452F}"/>
                    </a:ext>
                  </a:extLst>
                </p:cNvPr>
                <p:cNvSpPr/>
                <p:nvPr/>
              </p:nvSpPr>
              <p:spPr>
                <a:xfrm>
                  <a:off x="19583400" y="4053829"/>
                  <a:ext cx="1079500" cy="10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135" name="矩形 134">
                  <a:extLst>
                    <a:ext uri="{FF2B5EF4-FFF2-40B4-BE49-F238E27FC236}">
                      <a16:creationId xmlns:a16="http://schemas.microsoft.com/office/drawing/2014/main" id="{FECAC8D6-6C4F-D346-B88A-7D40B4576792}"/>
                    </a:ext>
                  </a:extLst>
                </p:cNvPr>
                <p:cNvSpPr/>
                <p:nvPr/>
              </p:nvSpPr>
              <p:spPr>
                <a:xfrm>
                  <a:off x="19672300" y="4151472"/>
                  <a:ext cx="10795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p>
              </p:txBody>
            </p:sp>
            <p:sp>
              <p:nvSpPr>
                <p:cNvPr id="136" name="矩形 135">
                  <a:extLst>
                    <a:ext uri="{FF2B5EF4-FFF2-40B4-BE49-F238E27FC236}">
                      <a16:creationId xmlns:a16="http://schemas.microsoft.com/office/drawing/2014/main" id="{A91F67E3-2701-704B-A411-BE37FEF0B2FD}"/>
                    </a:ext>
                  </a:extLst>
                </p:cNvPr>
                <p:cNvSpPr/>
                <p:nvPr/>
              </p:nvSpPr>
              <p:spPr>
                <a:xfrm>
                  <a:off x="19786121" y="4282710"/>
                  <a:ext cx="10795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p>
              </p:txBody>
            </p:sp>
          </p:grpSp>
          <p:grpSp>
            <p:nvGrpSpPr>
              <p:cNvPr id="118" name="组合 117">
                <a:extLst>
                  <a:ext uri="{FF2B5EF4-FFF2-40B4-BE49-F238E27FC236}">
                    <a16:creationId xmlns:a16="http://schemas.microsoft.com/office/drawing/2014/main" id="{8340E85B-0914-A54B-B9E1-C81B868FDB74}"/>
                  </a:ext>
                </a:extLst>
              </p:cNvPr>
              <p:cNvGrpSpPr/>
              <p:nvPr/>
            </p:nvGrpSpPr>
            <p:grpSpPr>
              <a:xfrm>
                <a:off x="23301105" y="4035016"/>
                <a:ext cx="1282221" cy="1308881"/>
                <a:chOff x="19583400" y="4053829"/>
                <a:chExt cx="1282221" cy="1308881"/>
              </a:xfrm>
            </p:grpSpPr>
            <p:sp>
              <p:nvSpPr>
                <p:cNvPr id="131" name="矩形 130">
                  <a:extLst>
                    <a:ext uri="{FF2B5EF4-FFF2-40B4-BE49-F238E27FC236}">
                      <a16:creationId xmlns:a16="http://schemas.microsoft.com/office/drawing/2014/main" id="{79B7BB41-F736-E345-8CD7-57F66A603F81}"/>
                    </a:ext>
                  </a:extLst>
                </p:cNvPr>
                <p:cNvSpPr/>
                <p:nvPr/>
              </p:nvSpPr>
              <p:spPr>
                <a:xfrm>
                  <a:off x="19583400" y="4053829"/>
                  <a:ext cx="1079500" cy="10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132" name="矩形 131">
                  <a:extLst>
                    <a:ext uri="{FF2B5EF4-FFF2-40B4-BE49-F238E27FC236}">
                      <a16:creationId xmlns:a16="http://schemas.microsoft.com/office/drawing/2014/main" id="{3373F319-A396-5644-AE01-8438AA855C16}"/>
                    </a:ext>
                  </a:extLst>
                </p:cNvPr>
                <p:cNvSpPr/>
                <p:nvPr/>
              </p:nvSpPr>
              <p:spPr>
                <a:xfrm>
                  <a:off x="19672300" y="4151472"/>
                  <a:ext cx="10795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p>
              </p:txBody>
            </p:sp>
            <p:sp>
              <p:nvSpPr>
                <p:cNvPr id="133" name="矩形 132">
                  <a:extLst>
                    <a:ext uri="{FF2B5EF4-FFF2-40B4-BE49-F238E27FC236}">
                      <a16:creationId xmlns:a16="http://schemas.microsoft.com/office/drawing/2014/main" id="{6C99794B-0F7D-4B4F-B050-C8E723D5B1A5}"/>
                    </a:ext>
                  </a:extLst>
                </p:cNvPr>
                <p:cNvSpPr/>
                <p:nvPr/>
              </p:nvSpPr>
              <p:spPr>
                <a:xfrm>
                  <a:off x="19786121" y="4282710"/>
                  <a:ext cx="10795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p>
              </p:txBody>
            </p:sp>
          </p:grpSp>
          <p:grpSp>
            <p:nvGrpSpPr>
              <p:cNvPr id="119" name="组合 118">
                <a:extLst>
                  <a:ext uri="{FF2B5EF4-FFF2-40B4-BE49-F238E27FC236}">
                    <a16:creationId xmlns:a16="http://schemas.microsoft.com/office/drawing/2014/main" id="{E3B5FF9E-150D-B34B-97D4-51D7C4652E43}"/>
                  </a:ext>
                </a:extLst>
              </p:cNvPr>
              <p:cNvGrpSpPr/>
              <p:nvPr/>
            </p:nvGrpSpPr>
            <p:grpSpPr>
              <a:xfrm>
                <a:off x="25359215" y="4048305"/>
                <a:ext cx="1282221" cy="1308881"/>
                <a:chOff x="19583400" y="4053829"/>
                <a:chExt cx="1282221" cy="1308881"/>
              </a:xfrm>
            </p:grpSpPr>
            <p:sp>
              <p:nvSpPr>
                <p:cNvPr id="128" name="矩形 127">
                  <a:extLst>
                    <a:ext uri="{FF2B5EF4-FFF2-40B4-BE49-F238E27FC236}">
                      <a16:creationId xmlns:a16="http://schemas.microsoft.com/office/drawing/2014/main" id="{3D8C23CC-030B-CD41-8B1F-FE9A98061546}"/>
                    </a:ext>
                  </a:extLst>
                </p:cNvPr>
                <p:cNvSpPr/>
                <p:nvPr/>
              </p:nvSpPr>
              <p:spPr>
                <a:xfrm>
                  <a:off x="19583400" y="4053829"/>
                  <a:ext cx="1079500" cy="10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129" name="矩形 128">
                  <a:extLst>
                    <a:ext uri="{FF2B5EF4-FFF2-40B4-BE49-F238E27FC236}">
                      <a16:creationId xmlns:a16="http://schemas.microsoft.com/office/drawing/2014/main" id="{5AF35BC8-4812-DC43-BAE3-E2CCF9372A55}"/>
                    </a:ext>
                  </a:extLst>
                </p:cNvPr>
                <p:cNvSpPr/>
                <p:nvPr/>
              </p:nvSpPr>
              <p:spPr>
                <a:xfrm>
                  <a:off x="19672300" y="4151472"/>
                  <a:ext cx="10795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p>
              </p:txBody>
            </p:sp>
            <p:sp>
              <p:nvSpPr>
                <p:cNvPr id="130" name="矩形 129">
                  <a:extLst>
                    <a:ext uri="{FF2B5EF4-FFF2-40B4-BE49-F238E27FC236}">
                      <a16:creationId xmlns:a16="http://schemas.microsoft.com/office/drawing/2014/main" id="{98802819-21D8-7646-8288-3CD4BDBCDDB0}"/>
                    </a:ext>
                  </a:extLst>
                </p:cNvPr>
                <p:cNvSpPr/>
                <p:nvPr/>
              </p:nvSpPr>
              <p:spPr>
                <a:xfrm>
                  <a:off x="19786121" y="4282710"/>
                  <a:ext cx="10795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p>
              </p:txBody>
            </p:sp>
          </p:grpSp>
          <p:cxnSp>
            <p:nvCxnSpPr>
              <p:cNvPr id="120" name="直线箭头连接符 119">
                <a:extLst>
                  <a:ext uri="{FF2B5EF4-FFF2-40B4-BE49-F238E27FC236}">
                    <a16:creationId xmlns:a16="http://schemas.microsoft.com/office/drawing/2014/main" id="{127598A8-4364-AB4E-9589-219E208021C4}"/>
                  </a:ext>
                </a:extLst>
              </p:cNvPr>
              <p:cNvCxnSpPr>
                <a:cxnSpLocks/>
              </p:cNvCxnSpPr>
              <p:nvPr/>
            </p:nvCxnSpPr>
            <p:spPr>
              <a:xfrm>
                <a:off x="20590989" y="4785716"/>
                <a:ext cx="713908" cy="699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线箭头连接符 120">
                <a:extLst>
                  <a:ext uri="{FF2B5EF4-FFF2-40B4-BE49-F238E27FC236}">
                    <a16:creationId xmlns:a16="http://schemas.microsoft.com/office/drawing/2014/main" id="{C6B58B73-C8BC-9046-A54E-008235214785}"/>
                  </a:ext>
                </a:extLst>
              </p:cNvPr>
              <p:cNvCxnSpPr>
                <a:cxnSpLocks/>
              </p:cNvCxnSpPr>
              <p:nvPr/>
            </p:nvCxnSpPr>
            <p:spPr>
              <a:xfrm>
                <a:off x="22580511" y="4792706"/>
                <a:ext cx="713908" cy="699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直线箭头连接符 121">
                <a:extLst>
                  <a:ext uri="{FF2B5EF4-FFF2-40B4-BE49-F238E27FC236}">
                    <a16:creationId xmlns:a16="http://schemas.microsoft.com/office/drawing/2014/main" id="{ED9EF8E8-10CF-D246-9124-7613A7916954}"/>
                  </a:ext>
                </a:extLst>
              </p:cNvPr>
              <p:cNvCxnSpPr>
                <a:cxnSpLocks/>
              </p:cNvCxnSpPr>
              <p:nvPr/>
            </p:nvCxnSpPr>
            <p:spPr>
              <a:xfrm>
                <a:off x="24589237" y="4796201"/>
                <a:ext cx="769978"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3" name="椭圆 122">
                <a:extLst>
                  <a:ext uri="{FF2B5EF4-FFF2-40B4-BE49-F238E27FC236}">
                    <a16:creationId xmlns:a16="http://schemas.microsoft.com/office/drawing/2014/main" id="{EB7920F4-49DB-C74A-8536-9DBB0BDAA82C}"/>
                  </a:ext>
                </a:extLst>
              </p:cNvPr>
              <p:cNvSpPr/>
              <p:nvPr/>
            </p:nvSpPr>
            <p:spPr>
              <a:xfrm>
                <a:off x="27299203" y="4587137"/>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124" name="十字形 123">
                <a:extLst>
                  <a:ext uri="{FF2B5EF4-FFF2-40B4-BE49-F238E27FC236}">
                    <a16:creationId xmlns:a16="http://schemas.microsoft.com/office/drawing/2014/main" id="{680956A7-A993-3E46-A6A9-830A0E6A352F}"/>
                  </a:ext>
                </a:extLst>
              </p:cNvPr>
              <p:cNvSpPr/>
              <p:nvPr/>
            </p:nvSpPr>
            <p:spPr>
              <a:xfrm>
                <a:off x="27335203" y="4612706"/>
                <a:ext cx="360000" cy="360000"/>
              </a:xfrm>
              <a:prstGeom prst="plus">
                <a:avLst>
                  <a:gd name="adj" fmla="val 4207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cxnSp>
            <p:nvCxnSpPr>
              <p:cNvPr id="125" name="直线箭头连接符 124">
                <a:extLst>
                  <a:ext uri="{FF2B5EF4-FFF2-40B4-BE49-F238E27FC236}">
                    <a16:creationId xmlns:a16="http://schemas.microsoft.com/office/drawing/2014/main" id="{E0A2CBDC-7791-E74B-B97F-D2627D5A7F13}"/>
                  </a:ext>
                </a:extLst>
              </p:cNvPr>
              <p:cNvCxnSpPr>
                <a:cxnSpLocks/>
                <a:stCxn id="130" idx="3"/>
              </p:cNvCxnSpPr>
              <p:nvPr/>
            </p:nvCxnSpPr>
            <p:spPr>
              <a:xfrm flipV="1">
                <a:off x="26641436" y="4806687"/>
                <a:ext cx="666459" cy="1049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4B9E4B13-B3DD-A645-BB7F-0ABE7C8072FF}"/>
                  </a:ext>
                </a:extLst>
              </p:cNvPr>
              <p:cNvSpPr/>
              <p:nvPr/>
            </p:nvSpPr>
            <p:spPr>
              <a:xfrm>
                <a:off x="19164064" y="2054028"/>
                <a:ext cx="8713391" cy="40777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C0522E4F-84BD-D546-B91E-45D2734E4D70}"/>
                  </a:ext>
                </a:extLst>
              </p:cNvPr>
              <p:cNvSpPr txBox="1"/>
              <p:nvPr/>
            </p:nvSpPr>
            <p:spPr>
              <a:xfrm>
                <a:off x="19164062" y="2054028"/>
                <a:ext cx="3039923" cy="717640"/>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DenseNet-121</a:t>
                </a:r>
                <a:endParaRPr kumimoji="1" lang="zh-CN" altLang="en-US" sz="1600" b="1" dirty="0">
                  <a:latin typeface="Times New Roman" panose="02020603050405020304" pitchFamily="18" charset="0"/>
                  <a:cs typeface="Times New Roman" panose="02020603050405020304" pitchFamily="18" charset="0"/>
                </a:endParaRPr>
              </a:p>
            </p:txBody>
          </p:sp>
        </p:grpSp>
        <p:grpSp>
          <p:nvGrpSpPr>
            <p:cNvPr id="81" name="组合 80">
              <a:extLst>
                <a:ext uri="{FF2B5EF4-FFF2-40B4-BE49-F238E27FC236}">
                  <a16:creationId xmlns:a16="http://schemas.microsoft.com/office/drawing/2014/main" id="{D68CD246-5462-7E4B-81F6-59D589349CCA}"/>
                </a:ext>
              </a:extLst>
            </p:cNvPr>
            <p:cNvGrpSpPr/>
            <p:nvPr/>
          </p:nvGrpSpPr>
          <p:grpSpPr>
            <a:xfrm>
              <a:off x="11349720" y="3103149"/>
              <a:ext cx="2904925" cy="2446542"/>
              <a:chOff x="13623888" y="3127975"/>
              <a:chExt cx="2769795" cy="2393774"/>
            </a:xfrm>
          </p:grpSpPr>
          <p:sp>
            <p:nvSpPr>
              <p:cNvPr id="99" name="矩形 98">
                <a:extLst>
                  <a:ext uri="{FF2B5EF4-FFF2-40B4-BE49-F238E27FC236}">
                    <a16:creationId xmlns:a16="http://schemas.microsoft.com/office/drawing/2014/main" id="{7220879E-364D-FB4C-B19B-DD61D40F9BD4}"/>
                  </a:ext>
                </a:extLst>
              </p:cNvPr>
              <p:cNvSpPr/>
              <p:nvPr/>
            </p:nvSpPr>
            <p:spPr>
              <a:xfrm rot="5400000">
                <a:off x="12978517" y="4319488"/>
                <a:ext cx="1819584" cy="268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kumimoji="1" lang="en-US" altLang="zh-CN" sz="1600" dirty="0">
                    <a:solidFill>
                      <a:schemeClr val="tx1"/>
                    </a:solidFill>
                    <a:latin typeface="Times New Roman" panose="02020603050405020304" pitchFamily="18" charset="0"/>
                    <a:cs typeface="Times New Roman" panose="02020603050405020304" pitchFamily="18" charset="0"/>
                  </a:rPr>
                  <a:t>FC, 1024</a:t>
                </a:r>
                <a:endParaRPr kumimoji="1"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0" name="矩形 99">
                <a:extLst>
                  <a:ext uri="{FF2B5EF4-FFF2-40B4-BE49-F238E27FC236}">
                    <a16:creationId xmlns:a16="http://schemas.microsoft.com/office/drawing/2014/main" id="{ADE39EAC-DC0E-5742-9DD4-D9C4CCF9E970}"/>
                  </a:ext>
                </a:extLst>
              </p:cNvPr>
              <p:cNvSpPr/>
              <p:nvPr/>
            </p:nvSpPr>
            <p:spPr>
              <a:xfrm rot="5400000">
                <a:off x="13529745" y="4319489"/>
                <a:ext cx="1819587" cy="268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kumimoji="1" lang="en-US" altLang="zh-CN" sz="1600" dirty="0">
                    <a:solidFill>
                      <a:schemeClr val="tx1"/>
                    </a:solidFill>
                    <a:latin typeface="Times New Roman" panose="02020603050405020304" pitchFamily="18" charset="0"/>
                    <a:cs typeface="Times New Roman" panose="02020603050405020304" pitchFamily="18" charset="0"/>
                  </a:rPr>
                  <a:t>BN, Dropout=0.3</a:t>
                </a:r>
                <a:endParaRPr kumimoji="1"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1" name="矩形 100">
                <a:extLst>
                  <a:ext uri="{FF2B5EF4-FFF2-40B4-BE49-F238E27FC236}">
                    <a16:creationId xmlns:a16="http://schemas.microsoft.com/office/drawing/2014/main" id="{12C273F4-2EA1-544B-9379-938B34A8609F}"/>
                  </a:ext>
                </a:extLst>
              </p:cNvPr>
              <p:cNvSpPr/>
              <p:nvPr/>
            </p:nvSpPr>
            <p:spPr>
              <a:xfrm rot="5400000">
                <a:off x="14083239" y="4323371"/>
                <a:ext cx="1819587" cy="268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kumimoji="1" lang="en-US" altLang="zh-CN" sz="1600" dirty="0">
                    <a:solidFill>
                      <a:schemeClr val="tx1"/>
                    </a:solidFill>
                    <a:latin typeface="Times New Roman" panose="02020603050405020304" pitchFamily="18" charset="0"/>
                    <a:cs typeface="Times New Roman" panose="02020603050405020304" pitchFamily="18" charset="0"/>
                  </a:rPr>
                  <a:t>FC, 512</a:t>
                </a:r>
                <a:endParaRPr kumimoji="1"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2" name="矩形 101">
                <a:extLst>
                  <a:ext uri="{FF2B5EF4-FFF2-40B4-BE49-F238E27FC236}">
                    <a16:creationId xmlns:a16="http://schemas.microsoft.com/office/drawing/2014/main" id="{A8B82640-85EC-7F48-81FD-88A2A9CCF098}"/>
                  </a:ext>
                </a:extLst>
              </p:cNvPr>
              <p:cNvSpPr/>
              <p:nvPr/>
            </p:nvSpPr>
            <p:spPr>
              <a:xfrm rot="5400000">
                <a:off x="14630650" y="4325061"/>
                <a:ext cx="1819586" cy="26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kumimoji="1" lang="en-US" altLang="zh-CN" sz="1600" dirty="0">
                    <a:solidFill>
                      <a:schemeClr val="tx1"/>
                    </a:solidFill>
                    <a:latin typeface="Times New Roman" panose="02020603050405020304" pitchFamily="18" charset="0"/>
                    <a:cs typeface="Times New Roman" panose="02020603050405020304" pitchFamily="18" charset="0"/>
                  </a:rPr>
                  <a:t>BN, Dropout=0.2</a:t>
                </a:r>
                <a:endParaRPr kumimoji="1"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E2ADBCE3-D82E-7246-8A12-F49E806B006D}"/>
                  </a:ext>
                </a:extLst>
              </p:cNvPr>
              <p:cNvSpPr/>
              <p:nvPr/>
            </p:nvSpPr>
            <p:spPr>
              <a:xfrm rot="5400000">
                <a:off x="15185941" y="4321837"/>
                <a:ext cx="1819587" cy="268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kumimoji="1" lang="en-US" altLang="zh-CN" sz="1600" dirty="0">
                    <a:solidFill>
                      <a:schemeClr val="tx1"/>
                    </a:solidFill>
                    <a:latin typeface="Times New Roman" panose="02020603050405020304" pitchFamily="18" charset="0"/>
                    <a:cs typeface="Times New Roman" panose="02020603050405020304" pitchFamily="18" charset="0"/>
                  </a:rPr>
                  <a:t>FC, </a:t>
                </a:r>
                <a:r>
                  <a:rPr kumimoji="1" lang="en-US" altLang="zh-CN" sz="1600" dirty="0" err="1">
                    <a:solidFill>
                      <a:schemeClr val="tx1"/>
                    </a:solidFill>
                    <a:latin typeface="Times New Roman" panose="02020603050405020304" pitchFamily="18" charset="0"/>
                    <a:cs typeface="Times New Roman" panose="02020603050405020304" pitchFamily="18" charset="0"/>
                  </a:rPr>
                  <a:t>softmax</a:t>
                </a:r>
                <a:endParaRPr kumimoji="1"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4" name="矩形 103">
                <a:extLst>
                  <a:ext uri="{FF2B5EF4-FFF2-40B4-BE49-F238E27FC236}">
                    <a16:creationId xmlns:a16="http://schemas.microsoft.com/office/drawing/2014/main" id="{D21843C7-E429-4C4D-8030-D16C98C9B132}"/>
                  </a:ext>
                </a:extLst>
              </p:cNvPr>
              <p:cNvSpPr/>
              <p:nvPr/>
            </p:nvSpPr>
            <p:spPr>
              <a:xfrm>
                <a:off x="13631358" y="3127975"/>
                <a:ext cx="2762325" cy="2393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cxnSp>
            <p:nvCxnSpPr>
              <p:cNvPr id="105" name="直线箭头连接符 104">
                <a:extLst>
                  <a:ext uri="{FF2B5EF4-FFF2-40B4-BE49-F238E27FC236}">
                    <a16:creationId xmlns:a16="http://schemas.microsoft.com/office/drawing/2014/main" id="{1FF6F966-06F3-5E47-96D9-97D5DD4C0219}"/>
                  </a:ext>
                </a:extLst>
              </p:cNvPr>
              <p:cNvCxnSpPr>
                <a:cxnSpLocks/>
                <a:stCxn id="99" idx="0"/>
              </p:cNvCxnSpPr>
              <p:nvPr/>
            </p:nvCxnSpPr>
            <p:spPr>
              <a:xfrm>
                <a:off x="14022433" y="4453612"/>
                <a:ext cx="281387"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线箭头连接符 105">
                <a:extLst>
                  <a:ext uri="{FF2B5EF4-FFF2-40B4-BE49-F238E27FC236}">
                    <a16:creationId xmlns:a16="http://schemas.microsoft.com/office/drawing/2014/main" id="{86966F6A-7AAA-5942-B65C-7C8CAFC87E9B}"/>
                  </a:ext>
                </a:extLst>
              </p:cNvPr>
              <p:cNvCxnSpPr>
                <a:cxnSpLocks/>
                <a:stCxn id="100" idx="0"/>
                <a:endCxn id="101" idx="2"/>
              </p:cNvCxnSpPr>
              <p:nvPr/>
            </p:nvCxnSpPr>
            <p:spPr>
              <a:xfrm>
                <a:off x="14573662" y="4453613"/>
                <a:ext cx="285247" cy="388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线箭头连接符 106">
                <a:extLst>
                  <a:ext uri="{FF2B5EF4-FFF2-40B4-BE49-F238E27FC236}">
                    <a16:creationId xmlns:a16="http://schemas.microsoft.com/office/drawing/2014/main" id="{57D14E54-7B31-0E4F-8F5B-6FDBD8CBD93C}"/>
                  </a:ext>
                </a:extLst>
              </p:cNvPr>
              <p:cNvCxnSpPr>
                <a:cxnSpLocks/>
                <a:stCxn id="101" idx="0"/>
              </p:cNvCxnSpPr>
              <p:nvPr/>
            </p:nvCxnSpPr>
            <p:spPr>
              <a:xfrm>
                <a:off x="15127156" y="4457495"/>
                <a:ext cx="282982"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直线箭头连接符 107">
                <a:extLst>
                  <a:ext uri="{FF2B5EF4-FFF2-40B4-BE49-F238E27FC236}">
                    <a16:creationId xmlns:a16="http://schemas.microsoft.com/office/drawing/2014/main" id="{51BEE31E-41FD-F644-88C2-DF97274697A8}"/>
                  </a:ext>
                </a:extLst>
              </p:cNvPr>
              <p:cNvCxnSpPr>
                <a:cxnSpLocks/>
                <a:stCxn id="102" idx="0"/>
                <a:endCxn id="103" idx="2"/>
              </p:cNvCxnSpPr>
              <p:nvPr/>
            </p:nvCxnSpPr>
            <p:spPr>
              <a:xfrm>
                <a:off x="15671343" y="4455961"/>
                <a:ext cx="290268"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A6C34D-C422-A644-90B4-0CA5D7E99277}"/>
                  </a:ext>
                </a:extLst>
              </p:cNvPr>
              <p:cNvSpPr txBox="1"/>
              <p:nvPr/>
            </p:nvSpPr>
            <p:spPr>
              <a:xfrm>
                <a:off x="13623888" y="3127975"/>
                <a:ext cx="2337723" cy="41945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FC</a:t>
                </a:r>
                <a:endParaRPr kumimoji="1" lang="zh-CN" altLang="en-US" b="1" dirty="0">
                  <a:latin typeface="Times New Roman" panose="02020603050405020304" pitchFamily="18" charset="0"/>
                  <a:cs typeface="Times New Roman" panose="02020603050405020304" pitchFamily="18" charset="0"/>
                </a:endParaRPr>
              </a:p>
            </p:txBody>
          </p:sp>
        </p:grpSp>
        <p:sp>
          <p:nvSpPr>
            <p:cNvPr id="82" name="文本框 81">
              <a:extLst>
                <a:ext uri="{FF2B5EF4-FFF2-40B4-BE49-F238E27FC236}">
                  <a16:creationId xmlns:a16="http://schemas.microsoft.com/office/drawing/2014/main" id="{0ECB118C-AC0D-9C47-956D-291980F4F5EF}"/>
                </a:ext>
              </a:extLst>
            </p:cNvPr>
            <p:cNvSpPr txBox="1"/>
            <p:nvPr/>
          </p:nvSpPr>
          <p:spPr>
            <a:xfrm>
              <a:off x="2628245" y="4848864"/>
              <a:ext cx="1548679" cy="750222"/>
            </a:xfrm>
            <a:prstGeom prst="rect">
              <a:avLst/>
            </a:prstGeom>
            <a:noFill/>
          </p:spPr>
          <p:txBody>
            <a:bodyPr wrap="square" rtlCol="0">
              <a:spAutoFit/>
            </a:bodyPr>
            <a:lstStyle/>
            <a:p>
              <a:r>
                <a:rPr kumimoji="1" lang="en-US" altLang="zh-CN" dirty="0"/>
                <a:t>Original images</a:t>
              </a:r>
              <a:endParaRPr kumimoji="1" lang="zh-CN" altLang="en-US" dirty="0"/>
            </a:p>
          </p:txBody>
        </p:sp>
        <p:sp>
          <p:nvSpPr>
            <p:cNvPr id="83" name="文本框 82">
              <a:extLst>
                <a:ext uri="{FF2B5EF4-FFF2-40B4-BE49-F238E27FC236}">
                  <a16:creationId xmlns:a16="http://schemas.microsoft.com/office/drawing/2014/main" id="{5491A09C-D038-FA44-8AF6-151015E7DBEE}"/>
                </a:ext>
              </a:extLst>
            </p:cNvPr>
            <p:cNvSpPr txBox="1"/>
            <p:nvPr/>
          </p:nvSpPr>
          <p:spPr>
            <a:xfrm>
              <a:off x="4125423" y="4840072"/>
              <a:ext cx="1534381" cy="750222"/>
            </a:xfrm>
            <a:prstGeom prst="rect">
              <a:avLst/>
            </a:prstGeom>
            <a:noFill/>
          </p:spPr>
          <p:txBody>
            <a:bodyPr wrap="square" rtlCol="0">
              <a:spAutoFit/>
            </a:bodyPr>
            <a:lstStyle/>
            <a:p>
              <a:r>
                <a:rPr kumimoji="1" lang="en-US" altLang="zh-CN" dirty="0"/>
                <a:t>Normalized </a:t>
              </a:r>
            </a:p>
            <a:p>
              <a:r>
                <a:rPr kumimoji="1" lang="en-US" altLang="zh-CN" dirty="0"/>
                <a:t>images</a:t>
              </a:r>
              <a:endParaRPr kumimoji="1" lang="zh-CN" altLang="en-US" dirty="0"/>
            </a:p>
          </p:txBody>
        </p:sp>
        <p:sp>
          <p:nvSpPr>
            <p:cNvPr id="84" name="文本框 83">
              <a:extLst>
                <a:ext uri="{FF2B5EF4-FFF2-40B4-BE49-F238E27FC236}">
                  <a16:creationId xmlns:a16="http://schemas.microsoft.com/office/drawing/2014/main" id="{F04E850D-2EE5-6043-A81C-5ABD81EE2AD4}"/>
                </a:ext>
              </a:extLst>
            </p:cNvPr>
            <p:cNvSpPr txBox="1"/>
            <p:nvPr/>
          </p:nvSpPr>
          <p:spPr>
            <a:xfrm>
              <a:off x="3580150" y="4226081"/>
              <a:ext cx="914400" cy="678771"/>
            </a:xfrm>
            <a:prstGeom prst="rect">
              <a:avLst/>
            </a:prstGeom>
            <a:noFill/>
          </p:spPr>
          <p:txBody>
            <a:bodyPr wrap="square" rtlCol="0">
              <a:spAutoFit/>
            </a:bodyPr>
            <a:lstStyle/>
            <a:p>
              <a:r>
                <a:rPr kumimoji="1" lang="en-US" altLang="zh-CN" sz="1600" dirty="0"/>
                <a:t>Crop</a:t>
              </a:r>
            </a:p>
            <a:p>
              <a:r>
                <a:rPr kumimoji="1" lang="en-US" altLang="zh-CN" sz="1600" dirty="0"/>
                <a:t>images</a:t>
              </a:r>
              <a:endParaRPr kumimoji="1" lang="zh-CN" altLang="en-US" sz="1600" dirty="0"/>
            </a:p>
          </p:txBody>
        </p:sp>
        <p:grpSp>
          <p:nvGrpSpPr>
            <p:cNvPr id="85" name="组合 84">
              <a:extLst>
                <a:ext uri="{FF2B5EF4-FFF2-40B4-BE49-F238E27FC236}">
                  <a16:creationId xmlns:a16="http://schemas.microsoft.com/office/drawing/2014/main" id="{A217A677-E2D2-B044-AC7B-B8DA2218C635}"/>
                </a:ext>
              </a:extLst>
            </p:cNvPr>
            <p:cNvGrpSpPr/>
            <p:nvPr/>
          </p:nvGrpSpPr>
          <p:grpSpPr>
            <a:xfrm>
              <a:off x="835413" y="3945273"/>
              <a:ext cx="1361003" cy="955980"/>
              <a:chOff x="5381105" y="3996769"/>
              <a:chExt cx="1283727" cy="901701"/>
            </a:xfrm>
          </p:grpSpPr>
          <p:sp>
            <p:nvSpPr>
              <p:cNvPr id="88" name="圆柱体 87">
                <a:extLst>
                  <a:ext uri="{FF2B5EF4-FFF2-40B4-BE49-F238E27FC236}">
                    <a16:creationId xmlns:a16="http://schemas.microsoft.com/office/drawing/2014/main" id="{552714F3-2BF3-B24B-84F7-60F772E3D6BA}"/>
                  </a:ext>
                </a:extLst>
              </p:cNvPr>
              <p:cNvSpPr/>
              <p:nvPr/>
            </p:nvSpPr>
            <p:spPr>
              <a:xfrm>
                <a:off x="5381105" y="3996769"/>
                <a:ext cx="1257300" cy="901701"/>
              </a:xfrm>
              <a:prstGeom prst="can">
                <a:avLst>
                  <a:gd name="adj" fmla="val 39081"/>
                </a:avLst>
              </a:prstGeom>
              <a:solidFill>
                <a:schemeClr val="bg1"/>
              </a:solidFill>
              <a:ln w="1460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文本框 88">
                <a:extLst>
                  <a:ext uri="{FF2B5EF4-FFF2-40B4-BE49-F238E27FC236}">
                    <a16:creationId xmlns:a16="http://schemas.microsoft.com/office/drawing/2014/main" id="{FDCA38CE-9C5F-3F48-A3AA-D4B77B744EF1}"/>
                  </a:ext>
                </a:extLst>
              </p:cNvPr>
              <p:cNvSpPr txBox="1"/>
              <p:nvPr/>
            </p:nvSpPr>
            <p:spPr>
              <a:xfrm>
                <a:off x="5707900" y="4045198"/>
                <a:ext cx="657224" cy="235875"/>
              </a:xfrm>
              <a:prstGeom prst="rect">
                <a:avLst/>
              </a:prstGeom>
              <a:noFill/>
            </p:spPr>
            <p:txBody>
              <a:bodyPr wrap="square" lIns="0" tIns="0" rIns="0" bIns="0" rtlCol="0">
                <a:spAutoFit/>
              </a:bodyPr>
              <a:lstStyle/>
              <a:p>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Dataset</a:t>
                </a:r>
                <a:endParaRPr lang="zh-CN" altLang="en-US" sz="14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90" name="组合 89">
                <a:extLst>
                  <a:ext uri="{FF2B5EF4-FFF2-40B4-BE49-F238E27FC236}">
                    <a16:creationId xmlns:a16="http://schemas.microsoft.com/office/drawing/2014/main" id="{B6B02D02-A2FC-BC49-9A33-7FF7E0A2189F}"/>
                  </a:ext>
                </a:extLst>
              </p:cNvPr>
              <p:cNvGrpSpPr/>
              <p:nvPr/>
            </p:nvGrpSpPr>
            <p:grpSpPr>
              <a:xfrm>
                <a:off x="5453687" y="4419672"/>
                <a:ext cx="402251" cy="430992"/>
                <a:chOff x="7968124" y="1544323"/>
                <a:chExt cx="544876" cy="583807"/>
              </a:xfrm>
            </p:grpSpPr>
            <p:sp>
              <p:nvSpPr>
                <p:cNvPr id="97" name="折角形 96">
                  <a:extLst>
                    <a:ext uri="{FF2B5EF4-FFF2-40B4-BE49-F238E27FC236}">
                      <a16:creationId xmlns:a16="http://schemas.microsoft.com/office/drawing/2014/main" id="{AB788C1E-9BE2-3C44-8BEE-BFE8038A7D83}"/>
                    </a:ext>
                  </a:extLst>
                </p:cNvPr>
                <p:cNvSpPr/>
                <p:nvPr/>
              </p:nvSpPr>
              <p:spPr>
                <a:xfrm rot="10800000" flipH="1">
                  <a:off x="8046716" y="1544323"/>
                  <a:ext cx="345440" cy="508001"/>
                </a:xfrm>
                <a:prstGeom prst="foldedCorner">
                  <a:avLst>
                    <a:gd name="adj" fmla="val 36275"/>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98" name="文本框 97">
                  <a:extLst>
                    <a:ext uri="{FF2B5EF4-FFF2-40B4-BE49-F238E27FC236}">
                      <a16:creationId xmlns:a16="http://schemas.microsoft.com/office/drawing/2014/main" id="{719DD632-F690-564D-905F-C50362DFE1EB}"/>
                    </a:ext>
                  </a:extLst>
                </p:cNvPr>
                <p:cNvSpPr txBox="1"/>
                <p:nvPr/>
              </p:nvSpPr>
              <p:spPr>
                <a:xfrm>
                  <a:off x="7968124" y="1553016"/>
                  <a:ext cx="544876" cy="575114"/>
                </a:xfrm>
                <a:prstGeom prst="rect">
                  <a:avLst/>
                </a:prstGeom>
                <a:noFill/>
                <a:ln>
                  <a:noFill/>
                </a:ln>
              </p:spPr>
              <p:txBody>
                <a:bodyPr wrap="none" rtlCol="0">
                  <a:spAutoFit/>
                </a:bodyPr>
                <a:lstStyle/>
                <a:p>
                  <a:pPr>
                    <a:lnSpc>
                      <a:spcPct val="80000"/>
                    </a:lnSpc>
                  </a:pPr>
                  <a:r>
                    <a:rPr kumimoji="1" lang="en-US" altLang="zh-CN" sz="800" dirty="0">
                      <a:latin typeface="Times New Roman" panose="02020603050405020304" pitchFamily="18" charset="0"/>
                      <a:cs typeface="Times New Roman" panose="02020603050405020304" pitchFamily="18" charset="0"/>
                    </a:rPr>
                    <a:t>101</a:t>
                  </a:r>
                </a:p>
                <a:p>
                  <a:pPr>
                    <a:lnSpc>
                      <a:spcPct val="80000"/>
                    </a:lnSpc>
                  </a:pPr>
                  <a:r>
                    <a:rPr kumimoji="1" lang="en-US" altLang="zh-CN" sz="800" dirty="0">
                      <a:latin typeface="Times New Roman" panose="02020603050405020304" pitchFamily="18" charset="0"/>
                      <a:cs typeface="Times New Roman" panose="02020603050405020304" pitchFamily="18" charset="0"/>
                    </a:rPr>
                    <a:t>011</a:t>
                  </a:r>
                </a:p>
                <a:p>
                  <a:pPr>
                    <a:lnSpc>
                      <a:spcPct val="80000"/>
                    </a:lnSpc>
                  </a:pPr>
                  <a:r>
                    <a:rPr kumimoji="1" lang="en-US" altLang="zh-CN" sz="800" b="1" dirty="0">
                      <a:latin typeface="Times New Roman" panose="02020603050405020304" pitchFamily="18" charset="0"/>
                      <a:cs typeface="Times New Roman" panose="02020603050405020304" pitchFamily="18" charset="0"/>
                    </a:rPr>
                    <a:t>BIN</a:t>
                  </a:r>
                  <a:endParaRPr kumimoji="1" lang="zh-CN" altLang="en-US" sz="800" b="1" dirty="0">
                    <a:latin typeface="Times New Roman" panose="02020603050405020304" pitchFamily="18" charset="0"/>
                    <a:cs typeface="Times New Roman" panose="02020603050405020304" pitchFamily="18" charset="0"/>
                  </a:endParaRPr>
                </a:p>
              </p:txBody>
            </p:sp>
          </p:grpSp>
          <p:grpSp>
            <p:nvGrpSpPr>
              <p:cNvPr id="91" name="组合 90">
                <a:extLst>
                  <a:ext uri="{FF2B5EF4-FFF2-40B4-BE49-F238E27FC236}">
                    <a16:creationId xmlns:a16="http://schemas.microsoft.com/office/drawing/2014/main" id="{D5E1960D-4F18-9347-B4F6-F9C86FDA6D45}"/>
                  </a:ext>
                </a:extLst>
              </p:cNvPr>
              <p:cNvGrpSpPr/>
              <p:nvPr/>
            </p:nvGrpSpPr>
            <p:grpSpPr>
              <a:xfrm>
                <a:off x="5866483" y="4419672"/>
                <a:ext cx="402251" cy="430992"/>
                <a:chOff x="7968124" y="1544323"/>
                <a:chExt cx="544876" cy="583807"/>
              </a:xfrm>
            </p:grpSpPr>
            <p:sp>
              <p:nvSpPr>
                <p:cNvPr id="95" name="折角形 94">
                  <a:extLst>
                    <a:ext uri="{FF2B5EF4-FFF2-40B4-BE49-F238E27FC236}">
                      <a16:creationId xmlns:a16="http://schemas.microsoft.com/office/drawing/2014/main" id="{8E819650-B427-814E-84A2-2E9B76711702}"/>
                    </a:ext>
                  </a:extLst>
                </p:cNvPr>
                <p:cNvSpPr/>
                <p:nvPr/>
              </p:nvSpPr>
              <p:spPr>
                <a:xfrm rot="10800000" flipH="1">
                  <a:off x="8046716" y="1544323"/>
                  <a:ext cx="345440" cy="508001"/>
                </a:xfrm>
                <a:prstGeom prst="foldedCorner">
                  <a:avLst>
                    <a:gd name="adj" fmla="val 36275"/>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96" name="文本框 95">
                  <a:extLst>
                    <a:ext uri="{FF2B5EF4-FFF2-40B4-BE49-F238E27FC236}">
                      <a16:creationId xmlns:a16="http://schemas.microsoft.com/office/drawing/2014/main" id="{2F9F4DDC-D1AD-3643-B050-6A359ABA0242}"/>
                    </a:ext>
                  </a:extLst>
                </p:cNvPr>
                <p:cNvSpPr txBox="1"/>
                <p:nvPr/>
              </p:nvSpPr>
              <p:spPr>
                <a:xfrm>
                  <a:off x="7968124" y="1553016"/>
                  <a:ext cx="544876" cy="575114"/>
                </a:xfrm>
                <a:prstGeom prst="rect">
                  <a:avLst/>
                </a:prstGeom>
                <a:noFill/>
                <a:ln>
                  <a:noFill/>
                </a:ln>
              </p:spPr>
              <p:txBody>
                <a:bodyPr wrap="none" rtlCol="0">
                  <a:spAutoFit/>
                </a:bodyPr>
                <a:lstStyle/>
                <a:p>
                  <a:pPr>
                    <a:lnSpc>
                      <a:spcPct val="80000"/>
                    </a:lnSpc>
                  </a:pPr>
                  <a:r>
                    <a:rPr kumimoji="1" lang="en-US" altLang="zh-CN" sz="800" dirty="0">
                      <a:latin typeface="Times New Roman" panose="02020603050405020304" pitchFamily="18" charset="0"/>
                      <a:cs typeface="Times New Roman" panose="02020603050405020304" pitchFamily="18" charset="0"/>
                    </a:rPr>
                    <a:t>101</a:t>
                  </a:r>
                </a:p>
                <a:p>
                  <a:pPr>
                    <a:lnSpc>
                      <a:spcPct val="80000"/>
                    </a:lnSpc>
                  </a:pPr>
                  <a:r>
                    <a:rPr kumimoji="1" lang="en-US" altLang="zh-CN" sz="800" dirty="0">
                      <a:latin typeface="Times New Roman" panose="02020603050405020304" pitchFamily="18" charset="0"/>
                      <a:cs typeface="Times New Roman" panose="02020603050405020304" pitchFamily="18" charset="0"/>
                    </a:rPr>
                    <a:t>011</a:t>
                  </a:r>
                </a:p>
                <a:p>
                  <a:pPr>
                    <a:lnSpc>
                      <a:spcPct val="80000"/>
                    </a:lnSpc>
                  </a:pPr>
                  <a:r>
                    <a:rPr kumimoji="1" lang="en-US" altLang="zh-CN" sz="800" b="1" dirty="0">
                      <a:latin typeface="Times New Roman" panose="02020603050405020304" pitchFamily="18" charset="0"/>
                      <a:cs typeface="Times New Roman" panose="02020603050405020304" pitchFamily="18" charset="0"/>
                    </a:rPr>
                    <a:t>BIN</a:t>
                  </a:r>
                  <a:endParaRPr kumimoji="1" lang="zh-CN" altLang="en-US" sz="800" b="1" dirty="0">
                    <a:latin typeface="Times New Roman" panose="02020603050405020304" pitchFamily="18" charset="0"/>
                    <a:cs typeface="Times New Roman" panose="02020603050405020304" pitchFamily="18" charset="0"/>
                  </a:endParaRPr>
                </a:p>
              </p:txBody>
            </p:sp>
          </p:grpSp>
          <p:grpSp>
            <p:nvGrpSpPr>
              <p:cNvPr id="92" name="组合 91">
                <a:extLst>
                  <a:ext uri="{FF2B5EF4-FFF2-40B4-BE49-F238E27FC236}">
                    <a16:creationId xmlns:a16="http://schemas.microsoft.com/office/drawing/2014/main" id="{A698A8D2-242F-004E-8232-F66B8B04CC70}"/>
                  </a:ext>
                </a:extLst>
              </p:cNvPr>
              <p:cNvGrpSpPr/>
              <p:nvPr/>
            </p:nvGrpSpPr>
            <p:grpSpPr>
              <a:xfrm>
                <a:off x="6262581" y="4391580"/>
                <a:ext cx="402251" cy="430992"/>
                <a:chOff x="7968124" y="1544323"/>
                <a:chExt cx="544876" cy="583807"/>
              </a:xfrm>
            </p:grpSpPr>
            <p:sp>
              <p:nvSpPr>
                <p:cNvPr id="93" name="折角形 92">
                  <a:extLst>
                    <a:ext uri="{FF2B5EF4-FFF2-40B4-BE49-F238E27FC236}">
                      <a16:creationId xmlns:a16="http://schemas.microsoft.com/office/drawing/2014/main" id="{BA7A9BCD-E095-324E-9B7E-C46C54152ABB}"/>
                    </a:ext>
                  </a:extLst>
                </p:cNvPr>
                <p:cNvSpPr/>
                <p:nvPr/>
              </p:nvSpPr>
              <p:spPr>
                <a:xfrm rot="10800000" flipH="1">
                  <a:off x="8046716" y="1544323"/>
                  <a:ext cx="345440" cy="508001"/>
                </a:xfrm>
                <a:prstGeom prst="foldedCorner">
                  <a:avLst>
                    <a:gd name="adj" fmla="val 36275"/>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94" name="文本框 93">
                  <a:extLst>
                    <a:ext uri="{FF2B5EF4-FFF2-40B4-BE49-F238E27FC236}">
                      <a16:creationId xmlns:a16="http://schemas.microsoft.com/office/drawing/2014/main" id="{0A18E3BC-6317-AA43-B683-151A124863A4}"/>
                    </a:ext>
                  </a:extLst>
                </p:cNvPr>
                <p:cNvSpPr txBox="1"/>
                <p:nvPr/>
              </p:nvSpPr>
              <p:spPr>
                <a:xfrm>
                  <a:off x="7968124" y="1553016"/>
                  <a:ext cx="544876" cy="575114"/>
                </a:xfrm>
                <a:prstGeom prst="rect">
                  <a:avLst/>
                </a:prstGeom>
                <a:noFill/>
                <a:ln>
                  <a:noFill/>
                </a:ln>
              </p:spPr>
              <p:txBody>
                <a:bodyPr wrap="none" rtlCol="0">
                  <a:spAutoFit/>
                </a:bodyPr>
                <a:lstStyle/>
                <a:p>
                  <a:pPr>
                    <a:lnSpc>
                      <a:spcPct val="80000"/>
                    </a:lnSpc>
                  </a:pPr>
                  <a:r>
                    <a:rPr kumimoji="1" lang="en-US" altLang="zh-CN" sz="800" dirty="0">
                      <a:latin typeface="Times New Roman" panose="02020603050405020304" pitchFamily="18" charset="0"/>
                      <a:cs typeface="Times New Roman" panose="02020603050405020304" pitchFamily="18" charset="0"/>
                    </a:rPr>
                    <a:t>101</a:t>
                  </a:r>
                </a:p>
                <a:p>
                  <a:pPr>
                    <a:lnSpc>
                      <a:spcPct val="80000"/>
                    </a:lnSpc>
                  </a:pPr>
                  <a:r>
                    <a:rPr kumimoji="1" lang="en-US" altLang="zh-CN" sz="800" dirty="0">
                      <a:latin typeface="Times New Roman" panose="02020603050405020304" pitchFamily="18" charset="0"/>
                      <a:cs typeface="Times New Roman" panose="02020603050405020304" pitchFamily="18" charset="0"/>
                    </a:rPr>
                    <a:t>011</a:t>
                  </a:r>
                </a:p>
                <a:p>
                  <a:pPr>
                    <a:lnSpc>
                      <a:spcPct val="80000"/>
                    </a:lnSpc>
                  </a:pPr>
                  <a:r>
                    <a:rPr kumimoji="1" lang="en-US" altLang="zh-CN" sz="800" b="1" dirty="0">
                      <a:latin typeface="Times New Roman" panose="02020603050405020304" pitchFamily="18" charset="0"/>
                      <a:cs typeface="Times New Roman" panose="02020603050405020304" pitchFamily="18" charset="0"/>
                    </a:rPr>
                    <a:t>BIN</a:t>
                  </a:r>
                  <a:endParaRPr kumimoji="1" lang="zh-CN" altLang="en-US" sz="800" b="1" dirty="0">
                    <a:latin typeface="Times New Roman" panose="02020603050405020304" pitchFamily="18" charset="0"/>
                    <a:cs typeface="Times New Roman" panose="02020603050405020304" pitchFamily="18" charset="0"/>
                  </a:endParaRPr>
                </a:p>
              </p:txBody>
            </p:sp>
          </p:grpSp>
        </p:grpSp>
        <p:sp>
          <p:nvSpPr>
            <p:cNvPr id="86" name="右箭头 85">
              <a:extLst>
                <a:ext uri="{FF2B5EF4-FFF2-40B4-BE49-F238E27FC236}">
                  <a16:creationId xmlns:a16="http://schemas.microsoft.com/office/drawing/2014/main" id="{55362846-016E-794B-A34A-9400EBD5875C}"/>
                </a:ext>
              </a:extLst>
            </p:cNvPr>
            <p:cNvSpPr/>
            <p:nvPr/>
          </p:nvSpPr>
          <p:spPr>
            <a:xfrm>
              <a:off x="5571450" y="4352804"/>
              <a:ext cx="261975" cy="286766"/>
            </a:xfrm>
            <a:prstGeom prst="rightArrow">
              <a:avLst>
                <a:gd name="adj1" fmla="val 50000"/>
                <a:gd name="adj2" fmla="val 50000"/>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7" name="右箭头 86">
              <a:extLst>
                <a:ext uri="{FF2B5EF4-FFF2-40B4-BE49-F238E27FC236}">
                  <a16:creationId xmlns:a16="http://schemas.microsoft.com/office/drawing/2014/main" id="{32F008B4-876B-CB49-ACA2-A9580DF8AC74}"/>
                </a:ext>
              </a:extLst>
            </p:cNvPr>
            <p:cNvSpPr/>
            <p:nvPr/>
          </p:nvSpPr>
          <p:spPr>
            <a:xfrm>
              <a:off x="2236661" y="4312729"/>
              <a:ext cx="261975" cy="286767"/>
            </a:xfrm>
            <a:prstGeom prst="rightArrow">
              <a:avLst>
                <a:gd name="adj1" fmla="val 50000"/>
                <a:gd name="adj2" fmla="val 50000"/>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grpSp>
    </p:spTree>
    <p:extLst>
      <p:ext uri="{BB962C8B-B14F-4D97-AF65-F5344CB8AC3E}">
        <p14:creationId xmlns:p14="http://schemas.microsoft.com/office/powerpoint/2010/main" val="124203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a:t>
            </a:r>
            <a:r>
              <a:rPr lang="zh-CN" altLang="en-US" dirty="0"/>
              <a:t> </a:t>
            </a:r>
            <a:r>
              <a:rPr lang="en-US" altLang="zh-CN" dirty="0"/>
              <a:t>and</a:t>
            </a:r>
            <a:r>
              <a:rPr lang="zh-CN" altLang="en-US" dirty="0"/>
              <a:t> </a:t>
            </a:r>
            <a:r>
              <a:rPr lang="en-US" altLang="zh-CN" dirty="0"/>
              <a:t>Implementation</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a:lnSpc>
                    <a:spcPct val="110000"/>
                  </a:lnSpc>
                </a:pPr>
                <a:r>
                  <a:rPr lang="en" altLang="zh-CN" dirty="0"/>
                  <a:t>Step 3: MGCE learning</a:t>
                </a:r>
                <a:r>
                  <a:rPr lang="en-US" altLang="zh-CN" dirty="0"/>
                  <a:t> </a:t>
                </a:r>
              </a:p>
              <a:p>
                <a:pPr>
                  <a:lnSpc>
                    <a:spcPct val="110000"/>
                  </a:lnSpc>
                </a:pPr>
                <a:endParaRPr lang="en-US" altLang="zh-CN" dirty="0"/>
              </a:p>
              <a:p>
                <a:pPr marL="457200" lvl="1" indent="0">
                  <a:lnSpc>
                    <a:spcPct val="110000"/>
                  </a:lnSpc>
                  <a:buNone/>
                </a:pPr>
                <a:r>
                  <a:rPr lang="en-US" altLang="zh-CN" dirty="0"/>
                  <a:t>GCE [6]:</a:t>
                </a:r>
              </a:p>
              <a:p>
                <a:pPr marL="457200" lvl="1"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AU"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𝑞</m:t>
                          </m:r>
                        </m:sub>
                      </m:sSub>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sub>
                          </m:sSub>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Sub>
                                </m:e>
                              </m:d>
                            </m:e>
                            <m:sup>
                              <m:r>
                                <a:rPr lang="en-US" altLang="zh-CN" b="0" i="1" smtClean="0">
                                  <a:latin typeface="Cambria Math" panose="02040503050406030204" pitchFamily="18" charset="0"/>
                                  <a:ea typeface="Cambria Math" panose="02040503050406030204" pitchFamily="18" charset="0"/>
                                </a:rPr>
                                <m:t>𝑞</m:t>
                              </m:r>
                            </m:sup>
                          </m:sSup>
                        </m:num>
                        <m:den>
                          <m:r>
                            <a:rPr lang="en-US" altLang="zh-CN" b="0" i="1" smtClean="0">
                              <a:latin typeface="Cambria Math" panose="02040503050406030204" pitchFamily="18" charset="0"/>
                              <a:ea typeface="Cambria Math" panose="02040503050406030204" pitchFamily="18" charset="0"/>
                            </a:rPr>
                            <m:t>𝑞</m:t>
                          </m:r>
                        </m:den>
                      </m:f>
                    </m:oMath>
                  </m:oMathPara>
                </a14:m>
                <a:endParaRPr lang="en-US" altLang="zh-CN" b="0" dirty="0">
                  <a:ea typeface="Cambria Math" panose="02040503050406030204" pitchFamily="18" charset="0"/>
                </a:endParaRPr>
              </a:p>
              <a:p>
                <a:pPr marL="457200" lvl="1" indent="0">
                  <a:lnSpc>
                    <a:spcPct val="110000"/>
                  </a:lnSpc>
                  <a:buNone/>
                </a:pPr>
                <a:r>
                  <a:rPr lang="en-AU" altLang="zh-CN" dirty="0"/>
                  <a:t>MGCE:</a:t>
                </a:r>
              </a:p>
              <a:p>
                <a:pPr marL="457200" lvl="1" indent="0">
                  <a:lnSpc>
                    <a:spcPct val="110000"/>
                  </a:lnSpc>
                  <a:buNone/>
                </a:pPr>
                <a:r>
                  <a:rPr lang="en-AU" altLang="zh-CN" dirty="0"/>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AU" altLang="zh-CN" i="1">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𝑚</m:t>
                        </m:r>
                      </m:sub>
                    </m:sSub>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𝒙</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𝛼</m:t>
                    </m:r>
                    <m:sSub>
                      <m:sSubPr>
                        <m:ctrlPr>
                          <a:rPr lang="en-US" altLang="zh-CN" i="1">
                            <a:latin typeface="Cambria Math" panose="02040503050406030204" pitchFamily="18" charset="0"/>
                            <a:ea typeface="Cambria Math" panose="02040503050406030204" pitchFamily="18" charset="0"/>
                          </a:rPr>
                        </m:ctrlPr>
                      </m:sSubPr>
                      <m:e>
                        <m:r>
                          <a:rPr lang="en-AU" altLang="zh-CN" i="1">
                            <a:latin typeface="Cambria Math" panose="02040503050406030204" pitchFamily="18" charset="0"/>
                            <a:ea typeface="Cambria Math" panose="02040503050406030204" pitchFamily="18" charset="0"/>
                          </a:rPr>
                          <m:t>ℒ</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1</m:t>
                            </m:r>
                          </m:sub>
                        </m:sSub>
                      </m:sub>
                    </m:sSub>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𝒙</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AU" altLang="zh-CN" i="1">
                            <a:latin typeface="Cambria Math" panose="02040503050406030204" pitchFamily="18" charset="0"/>
                            <a:ea typeface="Cambria Math" panose="02040503050406030204" pitchFamily="18" charset="0"/>
                          </a:rPr>
                          <m:t>ℒ</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2</m:t>
                            </m:r>
                          </m:sub>
                        </m:sSub>
                      </m:sub>
                    </m:sSub>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𝒙</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ub>
                        </m:sSub>
                      </m:e>
                    </m:d>
                  </m:oMath>
                </a14:m>
                <a:endParaRPr lang="en-AU" altLang="zh-CN" dirty="0"/>
              </a:p>
              <a:p>
                <a:pPr marL="457200" lvl="1" indent="0">
                  <a:lnSpc>
                    <a:spcPct val="110000"/>
                  </a:lnSpc>
                  <a:buNone/>
                </a:pPr>
                <a:endParaRPr lang="en-AU" altLang="zh-CN" dirty="0"/>
              </a:p>
              <a:p>
                <a:pPr marL="457200" lvl="1" indent="0" algn="just">
                  <a:lnSpc>
                    <a:spcPct val="110000"/>
                  </a:lnSpc>
                  <a:buNone/>
                </a:pPr>
                <a:r>
                  <a:rPr lang="en-AU" altLang="zh-CN" dirty="0"/>
                  <a:t>	where </a:t>
                </a:r>
                <a14:m>
                  <m:oMath xmlns:m="http://schemas.openxmlformats.org/officeDocument/2006/math">
                    <m:r>
                      <a:rPr lang="en-AU" altLang="zh-CN" i="1" smtClean="0">
                        <a:latin typeface="Cambria Math" panose="02040503050406030204" pitchFamily="18" charset="0"/>
                        <a:ea typeface="Cambria Math" panose="02040503050406030204" pitchFamily="18" charset="0"/>
                      </a:rPr>
                      <m:t>𝛼</m:t>
                    </m:r>
                  </m:oMath>
                </a14:m>
                <a:r>
                  <a:rPr lang="en-AU" altLang="zh-CN" dirty="0"/>
                  <a:t> denotes the balancing </a:t>
                </a:r>
                <a:r>
                  <a:rPr lang="en" altLang="zh-CN" dirty="0"/>
                  <a:t>coefficient</a:t>
                </a:r>
                <a:r>
                  <a:rPr lang="en-AU" altLang="zh-CN" dirty="0"/>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AU" altLang="zh-CN" i="1">
                            <a:latin typeface="Cambria Math" panose="02040503050406030204" pitchFamily="18" charset="0"/>
                            <a:ea typeface="Cambria Math" panose="02040503050406030204" pitchFamily="18" charset="0"/>
                          </a:rPr>
                          <m:t>ℒ</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1</m:t>
                            </m:r>
                          </m:sub>
                        </m:sSub>
                      </m:sub>
                    </m:sSub>
                  </m:oMath>
                </a14:m>
                <a:r>
                  <a:rPr lang="en-US" altLang="zh-CN" dirty="0"/>
                  <a:t> is a GCE with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1</m:t>
                        </m:r>
                      </m:sub>
                    </m:sSub>
                  </m:oMath>
                </a14:m>
                <a:r>
                  <a:rPr lang="zh-CN" altLang="en-US" dirty="0"/>
                  <a:t> </a:t>
                </a:r>
                <a:r>
                  <a:rPr lang="en-US" altLang="zh-CN" dirty="0"/>
                  <a:t>for the sequence representation optimization, and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AU" altLang="zh-CN" i="1">
                            <a:latin typeface="Cambria Math" panose="02040503050406030204" pitchFamily="18" charset="0"/>
                            <a:ea typeface="Cambria Math" panose="02040503050406030204" pitchFamily="18" charset="0"/>
                          </a:rPr>
                          <m:t>ℒ</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2</m:t>
                            </m:r>
                          </m:sub>
                        </m:sSub>
                      </m:sub>
                    </m:sSub>
                  </m:oMath>
                </a14:m>
                <a:r>
                  <a:rPr lang="en-US" altLang="zh-CN" dirty="0"/>
                  <a:t> is a GCE with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2</m:t>
                        </m:r>
                      </m:sub>
                    </m:sSub>
                  </m:oMath>
                </a14:m>
                <a:r>
                  <a:rPr lang="zh-CN" altLang="en-US" dirty="0"/>
                  <a:t> </a:t>
                </a:r>
                <a:r>
                  <a:rPr lang="en-US" altLang="zh-CN" dirty="0"/>
                  <a:t>for the image representation optimization.</a:t>
                </a:r>
                <a:endParaRPr lang="en-AU"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2035" r="-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157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en-AU" dirty="0"/>
          </a:p>
        </p:txBody>
      </p:sp>
      <p:sp>
        <p:nvSpPr>
          <p:cNvPr id="3" name="Content Placeholder 2"/>
          <p:cNvSpPr>
            <a:spLocks noGrp="1"/>
          </p:cNvSpPr>
          <p:nvPr>
            <p:ph idx="1"/>
          </p:nvPr>
        </p:nvSpPr>
        <p:spPr/>
        <p:txBody>
          <a:bodyPr>
            <a:normAutofit/>
          </a:bodyPr>
          <a:lstStyle/>
          <a:p>
            <a:r>
              <a:rPr lang="en-US" altLang="zh-CN" dirty="0">
                <a:latin typeface="Calibri" panose="020F0502020204030204" pitchFamily="34" charset="0"/>
                <a:cs typeface="Calibri" panose="020F0502020204030204" pitchFamily="34" charset="0"/>
              </a:rPr>
              <a:t>Experimental</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Settings</a:t>
            </a:r>
          </a:p>
          <a:p>
            <a:endParaRPr lang="en-US" altLang="zh-CN" dirty="0">
              <a:latin typeface="Calibri" panose="020F0502020204030204" pitchFamily="34" charset="0"/>
              <a:cs typeface="Calibri" panose="020F0502020204030204" pitchFamily="34" charset="0"/>
            </a:endParaRPr>
          </a:p>
          <a:p>
            <a:pPr marL="457200" lvl="1" indent="0">
              <a:buNone/>
            </a:pPr>
            <a:r>
              <a:rPr kumimoji="1" lang="en-US" altLang="zh-CN" b="1" dirty="0">
                <a:latin typeface="Calibri" panose="020F0502020204030204" pitchFamily="34" charset="0"/>
                <a:cs typeface="Calibri" panose="020F0502020204030204" pitchFamily="34" charset="0"/>
              </a:rPr>
              <a:t>Dataset</a:t>
            </a:r>
            <a:r>
              <a:rPr kumimoji="1" lang="en-US" altLang="zh-CN" dirty="0">
                <a:latin typeface="Calibri" panose="020F0502020204030204" pitchFamily="34" charset="0"/>
                <a:cs typeface="Calibri" panose="020F0502020204030204" pitchFamily="34" charset="0"/>
              </a:rPr>
              <a:t>: Two public PE malware datasets, i.e., BIG2015 [6] and </a:t>
            </a:r>
            <a:r>
              <a:rPr kumimoji="1" lang="en-US" altLang="zh-CN" u="sng" dirty="0">
                <a:latin typeface="Calibri" panose="020F0502020204030204" pitchFamily="34" charset="0"/>
                <a:cs typeface="Calibri" panose="020F0502020204030204" pitchFamily="34" charset="0"/>
              </a:rPr>
              <a:t>BODMAS</a:t>
            </a:r>
            <a:r>
              <a:rPr kumimoji="1" lang="en-US" altLang="zh-CN" dirty="0">
                <a:latin typeface="Calibri" panose="020F0502020204030204" pitchFamily="34" charset="0"/>
                <a:cs typeface="Calibri" panose="020F0502020204030204" pitchFamily="34" charset="0"/>
              </a:rPr>
              <a:t> [7]</a:t>
            </a:r>
          </a:p>
          <a:p>
            <a:pPr marL="457200" lvl="1" indent="0">
              <a:buNone/>
            </a:pPr>
            <a:endParaRPr kumimoji="1" lang="en-US" altLang="zh-CN" dirty="0">
              <a:latin typeface="Calibri" panose="020F0502020204030204" pitchFamily="34" charset="0"/>
              <a:cs typeface="Calibri" panose="020F0502020204030204" pitchFamily="34" charset="0"/>
            </a:endParaRPr>
          </a:p>
          <a:p>
            <a:pPr marL="457200" lvl="1" indent="0">
              <a:buNone/>
            </a:pPr>
            <a:r>
              <a:rPr kumimoji="1" lang="en-US" altLang="zh-CN" b="1" dirty="0">
                <a:latin typeface="Calibri" panose="020F0502020204030204" pitchFamily="34" charset="0"/>
                <a:cs typeface="Calibri" panose="020F0502020204030204" pitchFamily="34" charset="0"/>
              </a:rPr>
              <a:t>Label flipping attack</a:t>
            </a:r>
            <a:r>
              <a:rPr kumimoji="1" lang="en-US" altLang="zh-CN" dirty="0">
                <a:latin typeface="Calibri" panose="020F0502020204030204" pitchFamily="34" charset="0"/>
                <a:cs typeface="Calibri" panose="020F0502020204030204" pitchFamily="34" charset="0"/>
              </a:rPr>
              <a:t>: Uniform label flipping attack, i.e., randomly flip given proportion of labels to another one</a:t>
            </a:r>
          </a:p>
          <a:p>
            <a:pPr marL="457200" lvl="1" indent="0">
              <a:buNone/>
            </a:pPr>
            <a:endParaRPr kumimoji="1" lang="en-US" altLang="zh-CN" dirty="0">
              <a:latin typeface="Calibri" panose="020F0502020204030204" pitchFamily="34" charset="0"/>
              <a:cs typeface="Calibri" panose="020F0502020204030204" pitchFamily="34" charset="0"/>
            </a:endParaRPr>
          </a:p>
          <a:p>
            <a:pPr marL="457200" lvl="1" indent="0">
              <a:buNone/>
            </a:pPr>
            <a:r>
              <a:rPr kumimoji="1" lang="en-US" altLang="zh-CN" b="1" dirty="0">
                <a:latin typeface="Calibri" panose="020F0502020204030204" pitchFamily="34" charset="0"/>
                <a:cs typeface="Calibri" panose="020F0502020204030204" pitchFamily="34" charset="0"/>
              </a:rPr>
              <a:t>Platform</a:t>
            </a:r>
            <a:r>
              <a:rPr kumimoji="1" lang="en-US" altLang="zh-CN" dirty="0">
                <a:latin typeface="Calibri" panose="020F0502020204030204" pitchFamily="34" charset="0"/>
                <a:cs typeface="Calibri" panose="020F0502020204030204" pitchFamily="34" charset="0"/>
              </a:rPr>
              <a:t>: Ubuntu 20.04, </a:t>
            </a:r>
            <a:r>
              <a:rPr kumimoji="1" lang="en-US" altLang="zh-CN" dirty="0" err="1">
                <a:latin typeface="Calibri" panose="020F0502020204030204" pitchFamily="34" charset="0"/>
                <a:cs typeface="Calibri" panose="020F0502020204030204" pitchFamily="34" charset="0"/>
              </a:rPr>
              <a:t>PyTorch</a:t>
            </a:r>
            <a:r>
              <a:rPr kumimoji="1" lang="en-US" altLang="zh-CN" dirty="0">
                <a:latin typeface="Calibri" panose="020F0502020204030204" pitchFamily="34" charset="0"/>
                <a:cs typeface="Calibri" panose="020F0502020204030204" pitchFamily="34" charset="0"/>
              </a:rPr>
              <a:t> 1.11.0, GTX 1080 </a:t>
            </a:r>
            <a:r>
              <a:rPr kumimoji="1" lang="en-US" altLang="zh-CN" dirty="0" err="1">
                <a:latin typeface="Calibri" panose="020F0502020204030204" pitchFamily="34" charset="0"/>
                <a:cs typeface="Calibri" panose="020F0502020204030204" pitchFamily="34" charset="0"/>
              </a:rPr>
              <a:t>Ti</a:t>
            </a:r>
            <a:r>
              <a:rPr kumimoji="1" lang="en-US" altLang="zh-CN" dirty="0">
                <a:latin typeface="Calibri" panose="020F0502020204030204" pitchFamily="34" charset="0"/>
                <a:cs typeface="Calibri" panose="020F0502020204030204" pitchFamily="34" charset="0"/>
              </a:rPr>
              <a:t>  with 11GiB of memory</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113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en-AU" dirty="0"/>
          </a:p>
        </p:txBody>
      </p:sp>
      <p:sp>
        <p:nvSpPr>
          <p:cNvPr id="3" name="Content Placeholder 2"/>
          <p:cNvSpPr>
            <a:spLocks noGrp="1"/>
          </p:cNvSpPr>
          <p:nvPr>
            <p:ph idx="1"/>
          </p:nvPr>
        </p:nvSpPr>
        <p:spPr>
          <a:xfrm>
            <a:off x="838200" y="1422400"/>
            <a:ext cx="10515600" cy="5283199"/>
          </a:xfrm>
        </p:spPr>
        <p:txBody>
          <a:bodyPr>
            <a:normAutofit fontScale="92500" lnSpcReduction="10000"/>
          </a:bodyPr>
          <a:lstStyle/>
          <a:p>
            <a:pPr>
              <a:lnSpc>
                <a:spcPct val="100000"/>
              </a:lnSpc>
            </a:pPr>
            <a:r>
              <a:rPr lang="en-US" altLang="zh-CN" dirty="0"/>
              <a:t>Evaluation metrics</a:t>
            </a:r>
          </a:p>
          <a:p>
            <a:pPr marL="457200" lvl="1" indent="0">
              <a:buNone/>
            </a:pPr>
            <a:r>
              <a:rPr kumimoji="1" lang="en-US" altLang="zh-CN" dirty="0">
                <a:latin typeface="Calibri" panose="020F0502020204030204" pitchFamily="34" charset="0"/>
                <a:cs typeface="Calibri" panose="020F0502020204030204" pitchFamily="34" charset="0"/>
              </a:rPr>
              <a:t>False alarm rate</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(FAR, FPR), miss detection rate (MDR, FNR), F measure, Accuracy</a:t>
            </a:r>
            <a:endParaRPr lang="en-US" altLang="zh-CN" dirty="0"/>
          </a:p>
          <a:p>
            <a:r>
              <a:rPr lang="en-US" altLang="zh-CN" dirty="0"/>
              <a:t>Evaluation</a:t>
            </a:r>
            <a:r>
              <a:rPr lang="zh-CN" altLang="en-US" dirty="0"/>
              <a:t> </a:t>
            </a:r>
            <a:r>
              <a:rPr lang="en-US" altLang="zh-CN" dirty="0"/>
              <a:t>Methodology</a:t>
            </a:r>
          </a:p>
          <a:p>
            <a:pPr marL="457200" lvl="1" indent="0">
              <a:buNone/>
            </a:pPr>
            <a:r>
              <a:rPr lang="en-US" altLang="zh-CN" dirty="0"/>
              <a:t>- Baseline structures</a:t>
            </a:r>
          </a:p>
          <a:p>
            <a:pPr lvl="2"/>
            <a:r>
              <a:rPr lang="en-US" altLang="zh-CN" u="sng" dirty="0"/>
              <a:t>LSTM: A sequential LSTM. The implement version is as in [8].</a:t>
            </a:r>
          </a:p>
          <a:p>
            <a:pPr lvl="2"/>
            <a:r>
              <a:rPr lang="en-US" altLang="zh-CN" dirty="0"/>
              <a:t>TCN: A simple convolutional structure for sequence modeling. The implement version is as in [4].</a:t>
            </a:r>
          </a:p>
          <a:p>
            <a:pPr lvl="2"/>
            <a:r>
              <a:rPr lang="en-US" altLang="zh-CN" dirty="0"/>
              <a:t>DenseNet-121: A specific convolutional structure for image modeling. The implement version is as in [5].</a:t>
            </a:r>
          </a:p>
          <a:p>
            <a:pPr lvl="1">
              <a:buFontTx/>
              <a:buChar char="-"/>
            </a:pPr>
            <a:r>
              <a:rPr lang="en-US" altLang="zh-CN" dirty="0"/>
              <a:t>Baseline losses</a:t>
            </a:r>
          </a:p>
          <a:p>
            <a:pPr lvl="2"/>
            <a:r>
              <a:rPr lang="en-US" altLang="zh-CN" sz="2100" dirty="0"/>
              <a:t>Cross entropy: The most common loss in deep learning</a:t>
            </a:r>
          </a:p>
          <a:p>
            <a:pPr lvl="2"/>
            <a:r>
              <a:rPr lang="en-US" altLang="zh-CN" sz="2100" u="sng" dirty="0"/>
              <a:t>Symmetric cross entropy [9]: A symmetric loss consists of two components, where CE for sufficient learning  and reverse cross entropy (RCE) for robustness</a:t>
            </a:r>
          </a:p>
          <a:p>
            <a:pPr lvl="2"/>
            <a:r>
              <a:rPr lang="en-US" altLang="zh-CN" sz="2100" u="sng" dirty="0"/>
              <a:t>Mixture </a:t>
            </a:r>
            <a:r>
              <a:rPr lang="en-US" altLang="zh-CN" sz="2100" u="sng" dirty="0" err="1"/>
              <a:t>correntropy</a:t>
            </a:r>
            <a:r>
              <a:rPr lang="en-US" altLang="zh-CN" sz="2100" u="sng" dirty="0"/>
              <a:t> [10]: A mixture loss of two separate </a:t>
            </a:r>
            <a:r>
              <a:rPr lang="en-US" altLang="zh-CN" sz="2100" u="sng" dirty="0" err="1"/>
              <a:t>correntropy</a:t>
            </a:r>
            <a:r>
              <a:rPr lang="en-US" altLang="zh-CN" sz="2100" u="sng" dirty="0"/>
              <a:t>. Here, mixture </a:t>
            </a:r>
            <a:r>
              <a:rPr lang="en-US" altLang="zh-CN" sz="2100" u="sng" dirty="0" err="1"/>
              <a:t>correntropy</a:t>
            </a:r>
            <a:r>
              <a:rPr lang="en-US" altLang="zh-CN" sz="2100" u="sng" dirty="0"/>
              <a:t> expands the kernel space through the combination of two </a:t>
            </a:r>
            <a:r>
              <a:rPr lang="en-US" altLang="zh-CN" sz="2100" u="sng" dirty="0" err="1"/>
              <a:t>correntropy</a:t>
            </a:r>
            <a:r>
              <a:rPr lang="en-US" altLang="zh-CN" sz="2100" u="sng" dirty="0"/>
              <a:t> with different kernel parameter</a:t>
            </a:r>
          </a:p>
        </p:txBody>
      </p:sp>
    </p:spTree>
    <p:extLst>
      <p:ext uri="{BB962C8B-B14F-4D97-AF65-F5344CB8AC3E}">
        <p14:creationId xmlns:p14="http://schemas.microsoft.com/office/powerpoint/2010/main" val="966314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en-AU" dirty="0"/>
          </a:p>
        </p:txBody>
      </p:sp>
      <p:sp>
        <p:nvSpPr>
          <p:cNvPr id="3" name="Content Placeholder 2"/>
          <p:cNvSpPr>
            <a:spLocks noGrp="1"/>
          </p:cNvSpPr>
          <p:nvPr>
            <p:ph idx="1"/>
          </p:nvPr>
        </p:nvSpPr>
        <p:spPr>
          <a:xfrm>
            <a:off x="838200" y="2130425"/>
            <a:ext cx="10515600" cy="3386138"/>
          </a:xfrm>
        </p:spPr>
        <p:txBody>
          <a:bodyPr>
            <a:normAutofit/>
          </a:bodyPr>
          <a:lstStyle/>
          <a:p>
            <a:pPr>
              <a:lnSpc>
                <a:spcPct val="100000"/>
              </a:lnSpc>
            </a:pPr>
            <a:r>
              <a:rPr lang="en-US" altLang="zh-CN" dirty="0"/>
              <a:t>Research Questions</a:t>
            </a:r>
          </a:p>
          <a:p>
            <a:pPr lvl="1">
              <a:lnSpc>
                <a:spcPct val="100000"/>
              </a:lnSpc>
              <a:buFont typeface="Arial" panose="020B0604020202020204" pitchFamily="34" charset="0"/>
              <a:buChar char="•"/>
            </a:pPr>
            <a:r>
              <a:rPr lang="en-US" altLang="zh-CN" dirty="0"/>
              <a:t>RQ1: Does the </a:t>
            </a:r>
            <a:r>
              <a:rPr lang="en-US" altLang="zh-CN" dirty="0" err="1"/>
              <a:t>HybridConvNet</a:t>
            </a:r>
            <a:r>
              <a:rPr lang="en-US" altLang="zh-CN" dirty="0"/>
              <a:t> structure really perform well than the individual sequence model or image model and to what extend?</a:t>
            </a:r>
          </a:p>
          <a:p>
            <a:pPr lvl="1">
              <a:lnSpc>
                <a:spcPct val="100000"/>
              </a:lnSpc>
              <a:buFont typeface="Arial" panose="020B0604020202020204" pitchFamily="34" charset="0"/>
              <a:buChar char="•"/>
            </a:pPr>
            <a:r>
              <a:rPr lang="en-US" altLang="zh-CN" dirty="0"/>
              <a:t>RQ2: Does the MGCE outperform than other robust loss?</a:t>
            </a:r>
            <a:r>
              <a:rPr lang="en-AU" altLang="zh-CN" dirty="0">
                <a:solidFill>
                  <a:schemeClr val="accent1"/>
                </a:solidFill>
              </a:rPr>
              <a:t> </a:t>
            </a:r>
          </a:p>
          <a:p>
            <a:pPr lvl="1">
              <a:lnSpc>
                <a:spcPct val="100000"/>
              </a:lnSpc>
              <a:buFont typeface="Arial" panose="020B0604020202020204" pitchFamily="34" charset="0"/>
              <a:buChar char="•"/>
            </a:pPr>
            <a:r>
              <a:rPr lang="en-US" altLang="zh-CN" dirty="0"/>
              <a:t>RQ3: What is the influence of the related hyperparameters?</a:t>
            </a:r>
            <a:endParaRPr lang="en-AU" altLang="zh-CN" dirty="0">
              <a:solidFill>
                <a:schemeClr val="accent1"/>
              </a:solidFill>
            </a:endParaRPr>
          </a:p>
        </p:txBody>
      </p:sp>
    </p:spTree>
    <p:extLst>
      <p:ext uri="{BB962C8B-B14F-4D97-AF65-F5344CB8AC3E}">
        <p14:creationId xmlns:p14="http://schemas.microsoft.com/office/powerpoint/2010/main" val="14631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r>
              <a:rPr lang="zh-CN" altLang="en-US" dirty="0"/>
              <a:t> </a:t>
            </a:r>
            <a:r>
              <a:rPr lang="en-US" altLang="zh-CN" dirty="0"/>
              <a:t>–</a:t>
            </a:r>
            <a:r>
              <a:rPr lang="zh-CN" altLang="en-US" dirty="0"/>
              <a:t> </a:t>
            </a:r>
            <a:r>
              <a:rPr lang="en-US" altLang="zh-CN" dirty="0"/>
              <a:t>RQ1</a:t>
            </a:r>
            <a:endParaRPr lang="en-AU" dirty="0"/>
          </a:p>
        </p:txBody>
      </p:sp>
      <p:sp>
        <p:nvSpPr>
          <p:cNvPr id="3" name="Content Placeholder 2"/>
          <p:cNvSpPr>
            <a:spLocks noGrp="1"/>
          </p:cNvSpPr>
          <p:nvPr>
            <p:ph idx="1"/>
          </p:nvPr>
        </p:nvSpPr>
        <p:spPr/>
        <p:txBody>
          <a:bodyPr/>
          <a:lstStyle/>
          <a:p>
            <a:r>
              <a:rPr lang="en-US" altLang="zh-CN" dirty="0"/>
              <a:t>Does the </a:t>
            </a:r>
            <a:r>
              <a:rPr lang="en-US" altLang="zh-CN" dirty="0" err="1"/>
              <a:t>HybridConvNet</a:t>
            </a:r>
            <a:r>
              <a:rPr lang="en-US" altLang="zh-CN" dirty="0"/>
              <a:t> structure really perform well than the individual sequence model or image model and to what extend?</a:t>
            </a:r>
          </a:p>
        </p:txBody>
      </p:sp>
      <p:graphicFrame>
        <p:nvGraphicFramePr>
          <p:cNvPr id="7" name="表格 7">
            <a:extLst>
              <a:ext uri="{FF2B5EF4-FFF2-40B4-BE49-F238E27FC236}">
                <a16:creationId xmlns:a16="http://schemas.microsoft.com/office/drawing/2014/main" id="{F8B5CE41-DFB0-5C4E-B20C-08B01F1F3394}"/>
              </a:ext>
            </a:extLst>
          </p:cNvPr>
          <p:cNvGraphicFramePr>
            <a:graphicFrameLocks noGrp="1"/>
          </p:cNvGraphicFramePr>
          <p:nvPr>
            <p:extLst>
              <p:ext uri="{D42A27DB-BD31-4B8C-83A1-F6EECF244321}">
                <p14:modId xmlns:p14="http://schemas.microsoft.com/office/powerpoint/2010/main" val="1570265506"/>
              </p:ext>
            </p:extLst>
          </p:nvPr>
        </p:nvGraphicFramePr>
        <p:xfrm>
          <a:off x="838200" y="3998278"/>
          <a:ext cx="9650508" cy="1483360"/>
        </p:xfrm>
        <a:graphic>
          <a:graphicData uri="http://schemas.openxmlformats.org/drawingml/2006/table">
            <a:tbl>
              <a:tblPr firstRow="1" bandRow="1">
                <a:tableStyleId>{7E9639D4-E3E2-4D34-9284-5A2195B3D0D7}</a:tableStyleId>
              </a:tblPr>
              <a:tblGrid>
                <a:gridCol w="1608418">
                  <a:extLst>
                    <a:ext uri="{9D8B030D-6E8A-4147-A177-3AD203B41FA5}">
                      <a16:colId xmlns:a16="http://schemas.microsoft.com/office/drawing/2014/main" val="2011289048"/>
                    </a:ext>
                  </a:extLst>
                </a:gridCol>
                <a:gridCol w="1608418">
                  <a:extLst>
                    <a:ext uri="{9D8B030D-6E8A-4147-A177-3AD203B41FA5}">
                      <a16:colId xmlns:a16="http://schemas.microsoft.com/office/drawing/2014/main" val="3714137558"/>
                    </a:ext>
                  </a:extLst>
                </a:gridCol>
                <a:gridCol w="1608418">
                  <a:extLst>
                    <a:ext uri="{9D8B030D-6E8A-4147-A177-3AD203B41FA5}">
                      <a16:colId xmlns:a16="http://schemas.microsoft.com/office/drawing/2014/main" val="3874129897"/>
                    </a:ext>
                  </a:extLst>
                </a:gridCol>
                <a:gridCol w="1608418">
                  <a:extLst>
                    <a:ext uri="{9D8B030D-6E8A-4147-A177-3AD203B41FA5}">
                      <a16:colId xmlns:a16="http://schemas.microsoft.com/office/drawing/2014/main" val="3988666394"/>
                    </a:ext>
                  </a:extLst>
                </a:gridCol>
                <a:gridCol w="1608418">
                  <a:extLst>
                    <a:ext uri="{9D8B030D-6E8A-4147-A177-3AD203B41FA5}">
                      <a16:colId xmlns:a16="http://schemas.microsoft.com/office/drawing/2014/main" val="1638329967"/>
                    </a:ext>
                  </a:extLst>
                </a:gridCol>
                <a:gridCol w="1608418">
                  <a:extLst>
                    <a:ext uri="{9D8B030D-6E8A-4147-A177-3AD203B41FA5}">
                      <a16:colId xmlns:a16="http://schemas.microsoft.com/office/drawing/2014/main" val="1065061289"/>
                    </a:ext>
                  </a:extLst>
                </a:gridCol>
              </a:tblGrid>
              <a:tr h="370840">
                <a:tc>
                  <a:txBody>
                    <a:bodyPr/>
                    <a:lstStyle/>
                    <a:p>
                      <a:r>
                        <a:rPr lang="en-US" altLang="zh-CN" dirty="0">
                          <a:ln>
                            <a:noFill/>
                          </a:ln>
                          <a:solidFill>
                            <a:schemeClr val="tx1"/>
                          </a:solidFill>
                        </a:rPr>
                        <a:t>Dataset</a:t>
                      </a:r>
                      <a:endParaRPr lang="zh-CN" altLang="en-US" dirty="0">
                        <a:ln>
                          <a:noFill/>
                        </a:ln>
                        <a:solidFill>
                          <a:schemeClr val="tx1"/>
                        </a:solidFill>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r>
                        <a:rPr lang="en-US" altLang="zh-CN" dirty="0">
                          <a:ln>
                            <a:noFill/>
                          </a:ln>
                          <a:solidFill>
                            <a:schemeClr val="tx1"/>
                          </a:solidFill>
                        </a:rPr>
                        <a:t>Models</a:t>
                      </a:r>
                      <a:endParaRPr lang="zh-CN" altLang="en-US" dirty="0">
                        <a:ln>
                          <a:noFill/>
                        </a:ln>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r>
                        <a:rPr lang="en-US" altLang="zh-CN" dirty="0">
                          <a:ln>
                            <a:noFill/>
                          </a:ln>
                          <a:solidFill>
                            <a:schemeClr val="tx1"/>
                          </a:solidFill>
                        </a:rPr>
                        <a:t>FPR</a:t>
                      </a:r>
                      <a:endParaRPr lang="zh-CN" altLang="en-US" dirty="0">
                        <a:ln>
                          <a:noFill/>
                        </a:ln>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r>
                        <a:rPr lang="en-US" altLang="zh-CN" dirty="0">
                          <a:ln>
                            <a:noFill/>
                          </a:ln>
                          <a:solidFill>
                            <a:schemeClr val="tx1"/>
                          </a:solidFill>
                        </a:rPr>
                        <a:t>FNR</a:t>
                      </a:r>
                      <a:endParaRPr lang="zh-CN" altLang="en-US" dirty="0">
                        <a:ln>
                          <a:noFill/>
                        </a:ln>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r>
                        <a:rPr lang="en-US" altLang="zh-CN" dirty="0">
                          <a:ln>
                            <a:noFill/>
                          </a:ln>
                          <a:solidFill>
                            <a:schemeClr val="tx1"/>
                          </a:solidFill>
                        </a:rPr>
                        <a:t>F-M</a:t>
                      </a:r>
                      <a:endParaRPr lang="zh-CN" altLang="en-US" dirty="0">
                        <a:ln>
                          <a:noFill/>
                        </a:ln>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r>
                        <a:rPr lang="en-US" altLang="zh-CN" dirty="0">
                          <a:ln>
                            <a:noFill/>
                          </a:ln>
                          <a:solidFill>
                            <a:schemeClr val="tx1"/>
                          </a:solidFill>
                        </a:rPr>
                        <a:t>ACC</a:t>
                      </a:r>
                      <a:endParaRPr lang="zh-CN" altLang="en-US" dirty="0">
                        <a:ln>
                          <a:noFill/>
                        </a:ln>
                        <a:solidFill>
                          <a:schemeClr val="tx1"/>
                        </a:solidFill>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15805927"/>
                  </a:ext>
                </a:extLst>
              </a:tr>
              <a:tr h="370840">
                <a:tc rowSpan="3">
                  <a:txBody>
                    <a:bodyPr/>
                    <a:lstStyle/>
                    <a:p>
                      <a:pPr algn="ctr" fontAlgn="ctr"/>
                      <a:r>
                        <a:rPr lang="en-US" altLang="zh-CN" dirty="0"/>
                        <a:t>BIG 2015</a:t>
                      </a:r>
                      <a:endParaRPr lang="zh-CN" altLang="en-US" dirty="0"/>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 altLang="zh-CN" dirty="0"/>
                        <a:t>TCN</a:t>
                      </a:r>
                      <a:endParaRPr lang="zh-CN" altLang="en-US" dirty="0"/>
                    </a:p>
                  </a:txBody>
                  <a:tcPr/>
                </a:tc>
                <a:tc>
                  <a:txBody>
                    <a:bodyPr/>
                    <a:lstStyle/>
                    <a:p>
                      <a:r>
                        <a:rPr lang="en-US" altLang="zh-CN" dirty="0"/>
                        <a:t>0.36%</a:t>
                      </a:r>
                      <a:endParaRPr lang="zh-CN" altLang="en-US" dirty="0"/>
                    </a:p>
                  </a:txBody>
                  <a:tcPr/>
                </a:tc>
                <a:tc>
                  <a:txBody>
                    <a:bodyPr/>
                    <a:lstStyle/>
                    <a:p>
                      <a:r>
                        <a:rPr lang="en-US" altLang="zh-CN" dirty="0"/>
                        <a:t>3.26%</a:t>
                      </a:r>
                      <a:endParaRPr lang="zh-CN" altLang="en-US" dirty="0"/>
                    </a:p>
                  </a:txBody>
                  <a:tcPr/>
                </a:tc>
                <a:tc>
                  <a:txBody>
                    <a:bodyPr/>
                    <a:lstStyle/>
                    <a:p>
                      <a:r>
                        <a:rPr lang="en-US" altLang="zh-CN" dirty="0"/>
                        <a:t>96.75%</a:t>
                      </a:r>
                      <a:endParaRPr lang="zh-CN" altLang="en-US" dirty="0"/>
                    </a:p>
                  </a:txBody>
                  <a:tcPr/>
                </a:tc>
                <a:tc>
                  <a:txBody>
                    <a:bodyPr/>
                    <a:lstStyle/>
                    <a:p>
                      <a:r>
                        <a:rPr lang="en-US" altLang="zh-CN" dirty="0"/>
                        <a:t>96.73%</a:t>
                      </a:r>
                      <a:endParaRPr lang="zh-CN" altLang="en-US"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695785563"/>
                  </a:ext>
                </a:extLst>
              </a:tr>
              <a:tr h="370840">
                <a:tc vMerge="1">
                  <a:txBody>
                    <a:bodyPr/>
                    <a:lstStyle/>
                    <a:p>
                      <a:r>
                        <a:rPr lang="en-US" altLang="zh-CN" dirty="0"/>
                        <a:t>BIG 2015</a:t>
                      </a:r>
                      <a:endParaRPr lang="zh-CN" altLang="en-US" dirty="0"/>
                    </a:p>
                  </a:txBody>
                  <a:tcPr/>
                </a:tc>
                <a:tc>
                  <a:txBody>
                    <a:bodyPr/>
                    <a:lstStyle/>
                    <a:p>
                      <a:r>
                        <a:rPr lang="en-US" altLang="zh-CN" dirty="0"/>
                        <a:t>DenseNet-121</a:t>
                      </a:r>
                      <a:endParaRPr lang="zh-CN" altLang="en-US" dirty="0"/>
                    </a:p>
                  </a:txBody>
                  <a:tcPr/>
                </a:tc>
                <a:tc>
                  <a:txBody>
                    <a:bodyPr/>
                    <a:lstStyle/>
                    <a:p>
                      <a:r>
                        <a:rPr lang="en-US" altLang="zh-CN" dirty="0"/>
                        <a:t>0.31%</a:t>
                      </a:r>
                      <a:endParaRPr lang="zh-CN" altLang="en-US" dirty="0"/>
                    </a:p>
                  </a:txBody>
                  <a:tcPr/>
                </a:tc>
                <a:tc>
                  <a:txBody>
                    <a:bodyPr/>
                    <a:lstStyle/>
                    <a:p>
                      <a:r>
                        <a:rPr lang="en-US" altLang="zh-CN" dirty="0"/>
                        <a:t>2.35%</a:t>
                      </a:r>
                      <a:endParaRPr lang="zh-CN" altLang="en-US" dirty="0"/>
                    </a:p>
                  </a:txBody>
                  <a:tcPr/>
                </a:tc>
                <a:tc>
                  <a:txBody>
                    <a:bodyPr/>
                    <a:lstStyle/>
                    <a:p>
                      <a:r>
                        <a:rPr lang="en-US" altLang="zh-CN" dirty="0"/>
                        <a:t>97.66%</a:t>
                      </a:r>
                      <a:endParaRPr lang="zh-CN" altLang="en-US" dirty="0"/>
                    </a:p>
                  </a:txBody>
                  <a:tcPr/>
                </a:tc>
                <a:tc>
                  <a:txBody>
                    <a:bodyPr/>
                    <a:lstStyle/>
                    <a:p>
                      <a:r>
                        <a:rPr lang="en-US" altLang="zh-CN" dirty="0"/>
                        <a:t>97.65%</a:t>
                      </a:r>
                      <a:endParaRPr lang="zh-CN" altLang="en-US"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61774395"/>
                  </a:ext>
                </a:extLst>
              </a:tr>
              <a:tr h="370840">
                <a:tc vMerge="1">
                  <a:txBody>
                    <a:bodyPr/>
                    <a:lstStyle/>
                    <a:p>
                      <a:endParaRPr lang="zh-CN" altLang="en-US" dirty="0"/>
                    </a:p>
                  </a:txBody>
                  <a:tcPr/>
                </a:tc>
                <a:tc>
                  <a:txBody>
                    <a:bodyPr/>
                    <a:lstStyle/>
                    <a:p>
                      <a:r>
                        <a:rPr lang="en-US" altLang="zh-CN" dirty="0" err="1"/>
                        <a:t>HybirdConvNet</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a:t>0.14%</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a:t>1.20%</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a:t>98.80%</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a:t>98.80%</a:t>
                      </a:r>
                      <a:endParaRPr lang="zh-CN" altLang="en-US" dirty="0"/>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9315489"/>
                  </a:ext>
                </a:extLst>
              </a:tr>
            </a:tbl>
          </a:graphicData>
        </a:graphic>
      </p:graphicFrame>
      <p:sp>
        <p:nvSpPr>
          <p:cNvPr id="4" name="文本框 3">
            <a:extLst>
              <a:ext uri="{FF2B5EF4-FFF2-40B4-BE49-F238E27FC236}">
                <a16:creationId xmlns:a16="http://schemas.microsoft.com/office/drawing/2014/main" id="{158305CF-38BD-A44D-9B59-38B6258C3A35}"/>
              </a:ext>
            </a:extLst>
          </p:cNvPr>
          <p:cNvSpPr txBox="1"/>
          <p:nvPr/>
        </p:nvSpPr>
        <p:spPr>
          <a:xfrm>
            <a:off x="1371600" y="3429000"/>
            <a:ext cx="8933935" cy="369332"/>
          </a:xfrm>
          <a:prstGeom prst="rect">
            <a:avLst/>
          </a:prstGeom>
          <a:noFill/>
        </p:spPr>
        <p:txBody>
          <a:bodyPr wrap="square" rtlCol="0">
            <a:spAutoFit/>
          </a:bodyPr>
          <a:lstStyle/>
          <a:p>
            <a:r>
              <a:rPr kumimoji="1" lang="en-US" altLang="zh-CN" dirty="0"/>
              <a:t>Table</a:t>
            </a:r>
            <a:r>
              <a:rPr kumimoji="1" lang="zh-CN" altLang="en-US" dirty="0"/>
              <a:t> </a:t>
            </a:r>
            <a:r>
              <a:rPr kumimoji="1" lang="en-US" altLang="zh-CN" dirty="0"/>
              <a:t>1:</a:t>
            </a:r>
            <a:r>
              <a:rPr kumimoji="1" lang="zh-CN" altLang="en-US" dirty="0"/>
              <a:t> </a:t>
            </a:r>
            <a:r>
              <a:rPr kumimoji="1" lang="en-US" altLang="zh-CN" dirty="0"/>
              <a:t>The performance comparison on the BIG 2015 set with no attacks.</a:t>
            </a:r>
            <a:endParaRPr kumimoji="1" lang="zh-CN" altLang="en-US" dirty="0"/>
          </a:p>
        </p:txBody>
      </p:sp>
    </p:spTree>
    <p:extLst>
      <p:ext uri="{BB962C8B-B14F-4D97-AF65-F5344CB8AC3E}">
        <p14:creationId xmlns:p14="http://schemas.microsoft.com/office/powerpoint/2010/main" val="91854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r>
              <a:rPr lang="zh-CN" altLang="en-US" dirty="0"/>
              <a:t> </a:t>
            </a:r>
            <a:r>
              <a:rPr lang="en-US" altLang="zh-CN" dirty="0"/>
              <a:t>–</a:t>
            </a:r>
            <a:r>
              <a:rPr lang="zh-CN" altLang="en-US" dirty="0"/>
              <a:t> </a:t>
            </a:r>
            <a:r>
              <a:rPr lang="en-US" altLang="zh-CN" dirty="0"/>
              <a:t>RQ2</a:t>
            </a:r>
            <a:endParaRPr lang="en-AU" dirty="0"/>
          </a:p>
        </p:txBody>
      </p:sp>
      <p:sp>
        <p:nvSpPr>
          <p:cNvPr id="3" name="Content Placeholder 2"/>
          <p:cNvSpPr>
            <a:spLocks noGrp="1"/>
          </p:cNvSpPr>
          <p:nvPr>
            <p:ph idx="1"/>
          </p:nvPr>
        </p:nvSpPr>
        <p:spPr/>
        <p:txBody>
          <a:bodyPr/>
          <a:lstStyle/>
          <a:p>
            <a:r>
              <a:rPr lang="en-US" altLang="zh-CN" u="sng" dirty="0"/>
              <a:t>Does the MGCE outperform than other robust loss?</a:t>
            </a:r>
            <a:endParaRPr lang="en-AU" i="1" u="sng" dirty="0">
              <a:solidFill>
                <a:schemeClr val="accent1"/>
              </a:solidFill>
            </a:endParaRPr>
          </a:p>
        </p:txBody>
      </p:sp>
      <p:sp>
        <p:nvSpPr>
          <p:cNvPr id="4" name="文本框 3">
            <a:extLst>
              <a:ext uri="{FF2B5EF4-FFF2-40B4-BE49-F238E27FC236}">
                <a16:creationId xmlns:a16="http://schemas.microsoft.com/office/drawing/2014/main" id="{163802E5-6B3F-4C46-8F25-113810FA91A2}"/>
              </a:ext>
            </a:extLst>
          </p:cNvPr>
          <p:cNvSpPr txBox="1"/>
          <p:nvPr/>
        </p:nvSpPr>
        <p:spPr>
          <a:xfrm>
            <a:off x="1680519" y="2829697"/>
            <a:ext cx="6437870" cy="369332"/>
          </a:xfrm>
          <a:prstGeom prst="rect">
            <a:avLst/>
          </a:prstGeom>
          <a:noFill/>
        </p:spPr>
        <p:txBody>
          <a:bodyPr wrap="square" rtlCol="0">
            <a:spAutoFit/>
          </a:bodyPr>
          <a:lstStyle/>
          <a:p>
            <a:r>
              <a:rPr kumimoji="1" lang="en-US" altLang="zh-CN" i="1" dirty="0"/>
              <a:t>TODO.</a:t>
            </a:r>
            <a:endParaRPr kumimoji="1" lang="zh-CN" altLang="en-US" i="1" dirty="0"/>
          </a:p>
        </p:txBody>
      </p:sp>
    </p:spTree>
    <p:extLst>
      <p:ext uri="{BB962C8B-B14F-4D97-AF65-F5344CB8AC3E}">
        <p14:creationId xmlns:p14="http://schemas.microsoft.com/office/powerpoint/2010/main" val="141420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r>
              <a:rPr lang="zh-CN" altLang="en-US" dirty="0"/>
              <a:t> </a:t>
            </a:r>
            <a:r>
              <a:rPr lang="en-US" altLang="zh-CN" dirty="0"/>
              <a:t>–</a:t>
            </a:r>
            <a:r>
              <a:rPr lang="zh-CN" altLang="en-US" dirty="0"/>
              <a:t> </a:t>
            </a:r>
            <a:r>
              <a:rPr lang="en-US" altLang="zh-CN" dirty="0"/>
              <a:t>RQ3</a:t>
            </a:r>
            <a:endParaRPr lang="en-AU" dirty="0"/>
          </a:p>
        </p:txBody>
      </p:sp>
      <p:sp>
        <p:nvSpPr>
          <p:cNvPr id="3" name="Content Placeholder 2"/>
          <p:cNvSpPr>
            <a:spLocks noGrp="1"/>
          </p:cNvSpPr>
          <p:nvPr>
            <p:ph idx="1"/>
          </p:nvPr>
        </p:nvSpPr>
        <p:spPr/>
        <p:txBody>
          <a:bodyPr/>
          <a:lstStyle/>
          <a:p>
            <a:r>
              <a:rPr lang="en-US" altLang="zh-CN" dirty="0"/>
              <a:t>What is the influence of the related hyperparameters?</a:t>
            </a:r>
            <a:endParaRPr lang="en-AU" i="1" dirty="0">
              <a:solidFill>
                <a:schemeClr val="accent1"/>
              </a:solidFill>
            </a:endParaRPr>
          </a:p>
        </p:txBody>
      </p:sp>
      <p:pic>
        <p:nvPicPr>
          <p:cNvPr id="7" name="图形 6">
            <a:extLst>
              <a:ext uri="{FF2B5EF4-FFF2-40B4-BE49-F238E27FC236}">
                <a16:creationId xmlns:a16="http://schemas.microsoft.com/office/drawing/2014/main" id="{AA15DBB7-ADCA-D046-8C27-9B0EC551E3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4303" y="2450913"/>
            <a:ext cx="9919682" cy="249097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CBF404F-B816-9E46-8DD9-BDA6F71AFFEA}"/>
                  </a:ext>
                </a:extLst>
              </p:cNvPr>
              <p:cNvSpPr txBox="1"/>
              <p:nvPr/>
            </p:nvSpPr>
            <p:spPr>
              <a:xfrm>
                <a:off x="838200" y="5163671"/>
                <a:ext cx="10228729" cy="1477328"/>
              </a:xfrm>
              <a:prstGeom prst="rect">
                <a:avLst/>
              </a:prstGeom>
              <a:noFill/>
            </p:spPr>
            <p:txBody>
              <a:bodyPr wrap="square" rtlCol="0">
                <a:spAutoFit/>
              </a:bodyPr>
              <a:lstStyle/>
              <a:p>
                <a:r>
                  <a:rPr kumimoji="1" lang="en-US" altLang="zh-CN" dirty="0"/>
                  <a:t>1) Overall, sequence model performs better than the image model</a:t>
                </a:r>
              </a:p>
              <a:p>
                <a:r>
                  <a:rPr kumimoji="1" lang="en-US" altLang="zh-CN" dirty="0"/>
                  <a:t>2) The gap between the validation accuracy with different q on image model is larger than that on sequence model</a:t>
                </a:r>
              </a:p>
              <a:p>
                <a:r>
                  <a:rPr kumimoji="1" lang="en-US" altLang="zh-CN" dirty="0"/>
                  <a:t>3) Both models are in weak performance when q approach 1</a:t>
                </a:r>
              </a:p>
              <a:p>
                <a:r>
                  <a:rPr kumimoji="1" lang="en-US" altLang="zh-CN" dirty="0"/>
                  <a:t>4) The accuracy curves with difference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𝛼</m:t>
                    </m:r>
                  </m:oMath>
                </a14:m>
                <a:r>
                  <a:rPr kumimoji="1" lang="en-US" altLang="zh-CN" dirty="0"/>
                  <a:t> are similar, but better than the individual models.</a:t>
                </a:r>
                <a:endParaRPr kumimoji="1" lang="zh-CN" altLang="en-US" dirty="0"/>
              </a:p>
            </p:txBody>
          </p:sp>
        </mc:Choice>
        <mc:Fallback xmlns="">
          <p:sp>
            <p:nvSpPr>
              <p:cNvPr id="4" name="文本框 3">
                <a:extLst>
                  <a:ext uri="{FF2B5EF4-FFF2-40B4-BE49-F238E27FC236}">
                    <a16:creationId xmlns:a16="http://schemas.microsoft.com/office/drawing/2014/main" id="{1CBF404F-B816-9E46-8DD9-BDA6F71AFFEA}"/>
                  </a:ext>
                </a:extLst>
              </p:cNvPr>
              <p:cNvSpPr txBox="1">
                <a:spLocks noRot="1" noChangeAspect="1" noMove="1" noResize="1" noEditPoints="1" noAdjustHandles="1" noChangeArrowheads="1" noChangeShapeType="1" noTextEdit="1"/>
              </p:cNvSpPr>
              <p:nvPr/>
            </p:nvSpPr>
            <p:spPr>
              <a:xfrm>
                <a:off x="838200" y="5163671"/>
                <a:ext cx="10228729" cy="1477328"/>
              </a:xfrm>
              <a:prstGeom prst="rect">
                <a:avLst/>
              </a:prstGeom>
              <a:blipFill>
                <a:blip r:embed="rId4"/>
                <a:stretch>
                  <a:fillRect l="-620" t="-1709" r="-620" b="-59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56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Further study</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altLang="zh-CN" dirty="0"/>
                  <a:t>Motivations</a:t>
                </a:r>
              </a:p>
              <a:p>
                <a:pPr lvl="1"/>
                <a:r>
                  <a:rPr lang="en-US" dirty="0"/>
                  <a:t>[12] Zhang et al. proposed a </a:t>
                </a:r>
                <a:r>
                  <a:rPr lang="en" altLang="zh-CN" dirty="0"/>
                  <a:t>framework CARROT for robustness detection. In this framework, they propose an adversarial attack strategy which use hill climbing to find adversarial samples firstly. Then they enhance the robustness of DL models by training with adversarial samples, that means to tune the model parameters via the following optimization object:</a:t>
                </a:r>
              </a:p>
              <a:p>
                <a:pPr marL="457200" lvl="1" indent="0">
                  <a:buNone/>
                </a:pPr>
                <a:r>
                  <a:rPr lang="en" altLang="zh-CN" dirty="0"/>
                  <a:t>	            </a:t>
                </a:r>
                <a14:m>
                  <m:oMath xmlns:m="http://schemas.openxmlformats.org/officeDocument/2006/math">
                    <m:r>
                      <m:rPr>
                        <m:sty m:val="p"/>
                      </m:rPr>
                      <a:rPr lang="en-US" altLang="zh-CN" b="0" i="0" smtClean="0">
                        <a:latin typeface="Cambria Math" panose="02040503050406030204" pitchFamily="18" charset="0"/>
                      </a:rPr>
                      <m:t>min</m:t>
                    </m:r>
                    <m:nary>
                      <m:naryPr>
                        <m:chr m:val="∑"/>
                        <m:supHide m:val="on"/>
                        <m:ctrlPr>
                          <a:rPr lang="en-US" altLang="zh-CN" b="0" i="1" smtClean="0">
                            <a:latin typeface="Cambria Math" panose="02040503050406030204" pitchFamily="18" charset="0"/>
                          </a:rPr>
                        </m:ctrlPr>
                      </m:naryPr>
                      <m:sub>
                        <m:r>
                          <m:rPr>
                            <m:brk m:alnAt="23"/>
                          </m:rPr>
                          <a:rPr lang="en-US" altLang="zh-CN" b="1" i="1">
                            <a:latin typeface="Cambria Math" panose="02040503050406030204" pitchFamily="18" charset="0"/>
                          </a:rPr>
                          <m:t>𝒙</m:t>
                        </m:r>
                        <m:r>
                          <m:rPr>
                            <m:brk m:alnAt="23"/>
                          </m:rP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𝔇</m:t>
                            </m:r>
                          </m:e>
                          <m:sup>
                            <m:r>
                              <a:rPr lang="en-US" altLang="zh-CN" i="1">
                                <a:latin typeface="Cambria Math" panose="02040503050406030204" pitchFamily="18" charset="0"/>
                                <a:ea typeface="Cambria Math" panose="02040503050406030204" pitchFamily="18" charset="0"/>
                              </a:rPr>
                              <m:t>𝑡</m:t>
                            </m:r>
                          </m:sup>
                        </m:sSup>
                      </m:sub>
                      <m:sup/>
                      <m:e>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𝐶</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e>
                        </m:d>
                        <m:r>
                          <a:rPr lang="en-US" altLang="zh-CN" i="1">
                            <a:latin typeface="Cambria Math" panose="02040503050406030204" pitchFamily="18" charset="0"/>
                          </a:rPr>
                          <m:t>+</m:t>
                        </m:r>
                        <m:r>
                          <a:rPr lang="en-US" altLang="zh-CN" i="1">
                            <a:latin typeface="Cambria Math" panose="02040503050406030204" pitchFamily="18" charset="0"/>
                          </a:rPr>
                          <m:t>𝜆</m:t>
                        </m:r>
                        <m:nary>
                          <m:naryPr>
                            <m:chr m:val="∑"/>
                            <m:supHide m:val="on"/>
                            <m:ctrlPr>
                              <a:rPr lang="en-US" altLang="zh-CN" i="1">
                                <a:latin typeface="Cambria Math" panose="02040503050406030204" pitchFamily="18" charset="0"/>
                              </a:rPr>
                            </m:ctrlPr>
                          </m:naryPr>
                          <m:sub>
                            <m:r>
                              <m:rPr>
                                <m:brk m:alnAt="23"/>
                              </m:rPr>
                              <a:rPr lang="en-US" altLang="zh-CN" b="1" i="1">
                                <a:latin typeface="Cambria Math" panose="02040503050406030204" pitchFamily="18" charset="0"/>
                              </a:rPr>
                              <m:t>𝒙</m:t>
                            </m:r>
                            <m:r>
                              <m:rPr>
                                <m:brk m:alnAt="23"/>
                              </m:rP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𝔇</m:t>
                                </m:r>
                              </m:e>
                              <m:sub>
                                <m:r>
                                  <a:rPr lang="en-US" altLang="zh-CN" i="1">
                                    <a:latin typeface="Cambria Math" panose="02040503050406030204" pitchFamily="18" charset="0"/>
                                    <a:ea typeface="Cambria Math" panose="02040503050406030204" pitchFamily="18" charset="0"/>
                                  </a:rPr>
                                  <m:t>𝐴</m:t>
                                </m:r>
                              </m:sub>
                              <m:sup>
                                <m:r>
                                  <a:rPr lang="en-US" altLang="zh-CN" i="1">
                                    <a:latin typeface="Cambria Math" panose="02040503050406030204" pitchFamily="18" charset="0"/>
                                    <a:ea typeface="Cambria Math" panose="02040503050406030204" pitchFamily="18" charset="0"/>
                                  </a:rPr>
                                  <m:t>𝑡</m:t>
                                </m:r>
                              </m:sup>
                            </m:sSubSup>
                          </m:sub>
                          <m:sup/>
                          <m:e>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𝐶</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e>
                            </m:d>
                          </m:e>
                        </m:nary>
                      </m:e>
                    </m:nary>
                  </m:oMath>
                </a14:m>
                <a:endParaRPr lang="en" altLang="zh-CN" dirty="0"/>
              </a:p>
              <a:p>
                <a:pPr marL="914400" lvl="2" indent="0">
                  <a:buNone/>
                </a:pPr>
                <a:endParaRPr lang="en-US" dirty="0"/>
              </a:p>
              <a:p>
                <a:pPr marL="914400" lvl="2" indent="0">
                  <a:buNone/>
                </a:pPr>
                <a:r>
                  <a:rPr lang="en-US" dirty="0"/>
                  <a:t>First part is the training samples, while the second part is the adversarial samples.</a:t>
                </a:r>
              </a:p>
              <a:p>
                <a:pPr marL="914400" lvl="2" indent="0">
                  <a:buNone/>
                </a:pPr>
                <a:endParaRPr lang="en-US" dirty="0"/>
              </a:p>
              <a:p>
                <a:pPr marL="914400" lvl="2" indent="0">
                  <a:buNone/>
                </a:pPr>
                <a:r>
                  <a:rPr lang="en-US" dirty="0"/>
                  <a:t>Contributions: 1) Use the hill climbing instead of current SOTA </a:t>
                </a:r>
                <a:r>
                  <a:rPr lang="en" altLang="zh-CN" dirty="0"/>
                  <a:t>Metropolis–Hastings algorithm to accelerate the process to search a suitable adversarial sample</a:t>
                </a:r>
              </a:p>
              <a:p>
                <a:pPr marL="914400" lvl="2" indent="0">
                  <a:buNone/>
                </a:pPr>
                <a:r>
                  <a:rPr lang="en" dirty="0"/>
                  <a:t>	            2) Improve the robustness of the DL model by adversarial training with the adversarial samples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2616" r="-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933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Further study</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altLang="zh-CN" dirty="0"/>
                  <a:t>Motivations</a:t>
                </a:r>
              </a:p>
              <a:p>
                <a:pPr lvl="1"/>
                <a:r>
                  <a:rPr lang="en-US" dirty="0"/>
                  <a:t>[13] Li et al. proposed a mixture attack strategy which iterates the generation methods and manipulation sets to obtain an optimal adversarial sample. </a:t>
                </a:r>
                <a:r>
                  <a:rPr lang="en" altLang="zh-CN" dirty="0"/>
                  <a:t>Then they enhance the robustness of their ensemble models by using minmax adversarial training, and the model parameters can be tuned by:</a:t>
                </a:r>
              </a:p>
              <a:p>
                <a:pPr marL="457200" lvl="1" indent="0">
                  <a:buNone/>
                </a:pPr>
                <a:r>
                  <a:rPr lang="en" altLang="zh-CN" dirty="0"/>
                  <a:t>	            </a:t>
                </a:r>
                <a14:m>
                  <m:oMath xmlns:m="http://schemas.openxmlformats.org/officeDocument/2006/math">
                    <m:r>
                      <m:rPr>
                        <m:sty m:val="p"/>
                      </m:rPr>
                      <a:rPr lang="en-US" altLang="zh-CN" b="0" i="0" smtClean="0">
                        <a:latin typeface="Cambria Math" panose="02040503050406030204" pitchFamily="18" charset="0"/>
                      </a:rPr>
                      <m:t>min</m:t>
                    </m:r>
                    <m:nary>
                      <m:naryPr>
                        <m:chr m:val="∑"/>
                        <m:supHide m:val="on"/>
                        <m:ctrlPr>
                          <a:rPr lang="en-US" altLang="zh-CN" b="0" i="1" smtClean="0">
                            <a:latin typeface="Cambria Math" panose="02040503050406030204" pitchFamily="18" charset="0"/>
                          </a:rPr>
                        </m:ctrlPr>
                      </m:naryPr>
                      <m:sub>
                        <m:r>
                          <m:rPr>
                            <m:brk m:alnAt="23"/>
                          </m:rPr>
                          <a:rPr lang="en-US" altLang="zh-CN" b="1" i="1">
                            <a:latin typeface="Cambria Math" panose="02040503050406030204" pitchFamily="18" charset="0"/>
                          </a:rPr>
                          <m:t>𝒙</m:t>
                        </m:r>
                        <m:r>
                          <m:rPr>
                            <m:brk m:alnAt="23"/>
                          </m:rP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𝔇</m:t>
                            </m:r>
                          </m:e>
                          <m:sup>
                            <m:r>
                              <a:rPr lang="en-US" altLang="zh-CN" i="1">
                                <a:latin typeface="Cambria Math" panose="02040503050406030204" pitchFamily="18" charset="0"/>
                                <a:ea typeface="Cambria Math" panose="02040503050406030204" pitchFamily="18" charset="0"/>
                              </a:rPr>
                              <m:t>𝑡</m:t>
                            </m:r>
                          </m:sup>
                        </m:sSup>
                      </m:sub>
                      <m:sup/>
                      <m:e>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𝐶</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i="1">
                            <a:latin typeface="Cambria Math" panose="02040503050406030204" pitchFamily="18" charset="0"/>
                          </a:rPr>
                          <m:t>+</m:t>
                        </m:r>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i="1">
                                    <a:latin typeface="Cambria Math" panose="02040503050406030204" pitchFamily="18" charset="0"/>
                                  </a:rPr>
                                  <m:t>h</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0">
                                        <a:latin typeface="Cambria Math" panose="02040503050406030204" pitchFamily="18" charset="0"/>
                                      </a:rPr>
                                      <m:t>𝐌</m:t>
                                    </m:r>
                                  </m:e>
                                  <m:sub>
                                    <m:r>
                                      <a:rPr lang="en-US" altLang="zh-CN" i="1">
                                        <a:latin typeface="Cambria Math" panose="02040503050406030204" pitchFamily="18" charset="0"/>
                                      </a:rPr>
                                      <m:t>𝑥</m:t>
                                    </m:r>
                                  </m:sub>
                                </m:sSub>
                              </m:lim>
                            </m:limLow>
                          </m:fName>
                          <m:e>
                            <m:r>
                              <a:rPr lang="en-US" altLang="zh-CN" i="1" smtClean="0">
                                <a:latin typeface="Cambria Math" panose="02040503050406030204" pitchFamily="18" charset="0"/>
                                <a:ea typeface="Cambria Math" panose="02040503050406030204" pitchFamily="18" charset="0"/>
                              </a:rPr>
                              <m:t>ℒ</m:t>
                            </m:r>
                            <m:r>
                              <a:rPr lang="en-US" altLang="zh-CN" i="1">
                                <a:latin typeface="Cambria Math" panose="02040503050406030204" pitchFamily="18" charset="0"/>
                              </a:rPr>
                              <m:t>(</m:t>
                            </m:r>
                            <m:r>
                              <a:rPr lang="en-US" altLang="zh-CN" b="0" i="1" smtClean="0">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0">
                                    <a:latin typeface="Cambria Math" panose="02040503050406030204" pitchFamily="18" charset="0"/>
                                  </a:rPr>
                                  <m:t>𝐌</m:t>
                                </m:r>
                              </m:e>
                              <m:sub>
                                <m:r>
                                  <a:rPr lang="en-US" altLang="zh-CN" i="1">
                                    <a:latin typeface="Cambria Math" panose="02040503050406030204" pitchFamily="18" charset="0"/>
                                  </a:rPr>
                                  <m:t>𝑥</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 </m:t>
                            </m:r>
                            <m:r>
                              <a:rPr lang="en-US" altLang="zh-CN" i="1">
                                <a:latin typeface="Cambria Math" panose="02040503050406030204" pitchFamily="18" charset="0"/>
                              </a:rPr>
                              <m:t>𝑦</m:t>
                            </m:r>
                            <m:r>
                              <a:rPr lang="en-US" altLang="zh-CN" i="1">
                                <a:latin typeface="Cambria Math" panose="02040503050406030204" pitchFamily="18" charset="0"/>
                              </a:rPr>
                              <m:t>)</m:t>
                            </m:r>
                          </m:e>
                        </m:func>
                        <m:r>
                          <a:rPr lang="en-US" altLang="zh-CN" i="1">
                            <a:latin typeface="Cambria Math" panose="02040503050406030204" pitchFamily="18" charset="0"/>
                          </a:rPr>
                          <m:t> </m:t>
                        </m:r>
                      </m:e>
                    </m:nary>
                  </m:oMath>
                </a14:m>
                <a:endParaRPr lang="en" altLang="zh-CN" dirty="0"/>
              </a:p>
              <a:p>
                <a:pPr marL="914400" lvl="2" indent="0">
                  <a:buNone/>
                </a:pPr>
                <a:endParaRPr lang="en-US" dirty="0"/>
              </a:p>
              <a:p>
                <a:pPr marL="914400" lvl="2" indent="0">
                  <a:buNone/>
                </a:pPr>
                <a:endParaRPr lang="en-US" dirty="0"/>
              </a:p>
              <a:p>
                <a:pPr marL="914400" lvl="2" indent="0">
                  <a:buNone/>
                </a:pPr>
                <a:r>
                  <a:rPr lang="en-US" dirty="0"/>
                  <a:t>Contributions: 1) Design a mixture attack strategy for the most </a:t>
                </a:r>
                <a:r>
                  <a:rPr lang="en" altLang="zh-CN" dirty="0"/>
                  <a:t>indistinguishable</a:t>
                </a:r>
                <a:r>
                  <a:rPr lang="zh-CN" altLang="en-US" dirty="0"/>
                  <a:t> </a:t>
                </a:r>
                <a:r>
                  <a:rPr lang="en-US" altLang="zh-CN" dirty="0"/>
                  <a:t>adversarial sample</a:t>
                </a:r>
                <a:r>
                  <a:rPr lang="en" dirty="0"/>
                  <a:t>	            </a:t>
                </a:r>
              </a:p>
              <a:p>
                <a:pPr marL="914400" lvl="2" indent="0">
                  <a:buNone/>
                </a:pPr>
                <a:r>
                  <a:rPr lang="en" dirty="0"/>
                  <a:t>	           2) Improve the robustness of their ensemble model by minmax adversarial training</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326" r="-1327" b="-8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924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Content</a:t>
            </a:r>
            <a:endParaRPr lang="en-AU" dirty="0"/>
          </a:p>
        </p:txBody>
      </p:sp>
      <p:sp>
        <p:nvSpPr>
          <p:cNvPr id="3" name="Content Placeholder 2"/>
          <p:cNvSpPr>
            <a:spLocks noGrp="1"/>
          </p:cNvSpPr>
          <p:nvPr>
            <p:ph idx="1"/>
          </p:nvPr>
        </p:nvSpPr>
        <p:spPr/>
        <p:txBody>
          <a:bodyPr>
            <a:normAutofit/>
          </a:bodyPr>
          <a:lstStyle/>
          <a:p>
            <a:pPr>
              <a:buFont typeface="Wingdings" pitchFamily="2" charset="2"/>
              <a:buChar char="l"/>
            </a:pPr>
            <a:r>
              <a:rPr lang="en" altLang="zh-CN" dirty="0"/>
              <a:t> Introduction</a:t>
            </a:r>
          </a:p>
          <a:p>
            <a:pPr>
              <a:buFont typeface="Wingdings" pitchFamily="2" charset="2"/>
              <a:buChar char="l"/>
            </a:pPr>
            <a:r>
              <a:rPr lang="en" altLang="zh-CN" dirty="0"/>
              <a:t> Related work</a:t>
            </a:r>
          </a:p>
          <a:p>
            <a:pPr>
              <a:buFont typeface="Wingdings" pitchFamily="2" charset="2"/>
              <a:buChar char="l"/>
            </a:pPr>
            <a:r>
              <a:rPr lang="en-US" altLang="zh-CN" dirty="0"/>
              <a:t> Design</a:t>
            </a:r>
            <a:r>
              <a:rPr lang="zh-CN" altLang="en-US" dirty="0"/>
              <a:t> </a:t>
            </a:r>
            <a:r>
              <a:rPr lang="en-US" altLang="zh-CN" dirty="0"/>
              <a:t>and</a:t>
            </a:r>
            <a:r>
              <a:rPr lang="zh-CN" altLang="en-US" dirty="0"/>
              <a:t> </a:t>
            </a:r>
            <a:r>
              <a:rPr lang="en-US" altLang="zh-CN" dirty="0"/>
              <a:t>Implementation</a:t>
            </a:r>
          </a:p>
          <a:p>
            <a:pPr>
              <a:buFont typeface="Wingdings" pitchFamily="2" charset="2"/>
              <a:buChar char="l"/>
            </a:pPr>
            <a:r>
              <a:rPr lang="zh-CN" altLang="en-US" dirty="0"/>
              <a:t> </a:t>
            </a:r>
            <a:r>
              <a:rPr lang="en-US" altLang="zh-CN" dirty="0"/>
              <a:t>Evaluation</a:t>
            </a:r>
          </a:p>
          <a:p>
            <a:pPr>
              <a:buFont typeface="Wingdings" pitchFamily="2" charset="2"/>
              <a:buChar char="l"/>
            </a:pPr>
            <a:r>
              <a:rPr lang="zh-CN" altLang="en-US" dirty="0"/>
              <a:t> </a:t>
            </a:r>
            <a:r>
              <a:rPr lang="en" altLang="zh-CN" dirty="0"/>
              <a:t>Further</a:t>
            </a:r>
            <a:r>
              <a:rPr lang="zh-CN" altLang="en-US" dirty="0"/>
              <a:t> </a:t>
            </a:r>
            <a:r>
              <a:rPr lang="en-US" altLang="zh-CN" dirty="0"/>
              <a:t>study</a:t>
            </a:r>
            <a:endParaRPr lang="en-AU" dirty="0"/>
          </a:p>
        </p:txBody>
      </p:sp>
    </p:spTree>
    <p:extLst>
      <p:ext uri="{BB962C8B-B14F-4D97-AF65-F5344CB8AC3E}">
        <p14:creationId xmlns:p14="http://schemas.microsoft.com/office/powerpoint/2010/main" val="1038633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Further study</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987216" cy="4351338"/>
              </a:xfrm>
            </p:spPr>
            <p:txBody>
              <a:bodyPr>
                <a:normAutofit fontScale="92500" lnSpcReduction="20000"/>
              </a:bodyPr>
              <a:lstStyle/>
              <a:p>
                <a:r>
                  <a:rPr lang="en-US" altLang="zh-CN" dirty="0"/>
                  <a:t>The work I can do</a:t>
                </a:r>
              </a:p>
              <a:p>
                <a:pPr marL="914400" lvl="1" indent="-457200">
                  <a:buAutoNum type="arabicPeriod"/>
                </a:pPr>
                <a:r>
                  <a:rPr lang="en-US" altLang="zh-CN" dirty="0"/>
                  <a:t>Considering my previous work are mainly focus on the label-based black-box attack, here the previous work can be combined with these feature-based black-box adversarial attack, and then the whole model can be robust to the whole black-box attacks;</a:t>
                </a:r>
              </a:p>
              <a:p>
                <a:pPr marL="914400" lvl="1" indent="-457200">
                  <a:buAutoNum type="arabicPeriod"/>
                </a:pPr>
                <a:r>
                  <a:rPr lang="en-US" altLang="zh-CN" dirty="0"/>
                  <a:t>Considering though the work in [11] can find a more </a:t>
                </a:r>
                <a:r>
                  <a:rPr lang="en" altLang="zh-CN" dirty="0"/>
                  <a:t>indistinguishable adversarial sample, the multiply for-loop in this process leads to a slow search efficiency</a:t>
                </a:r>
                <a:r>
                  <a:rPr lang="en-US" altLang="zh-CN" dirty="0"/>
                  <a:t>. Evolution algorithm can accelerate this process. </a:t>
                </a:r>
              </a:p>
              <a:p>
                <a:pPr marL="914400" lvl="1" indent="-457200">
                  <a:buAutoNum type="arabicPeriod"/>
                </a:pPr>
                <a:r>
                  <a:rPr lang="en-US" altLang="zh-CN" dirty="0"/>
                  <a:t>Improve the robustness of the previous </a:t>
                </a:r>
                <a:r>
                  <a:rPr lang="en-US" altLang="zh-CN" dirty="0" err="1"/>
                  <a:t>HybridConvNet</a:t>
                </a:r>
                <a:r>
                  <a:rPr lang="en-US" altLang="zh-CN" dirty="0"/>
                  <a:t> by optimizing:</a:t>
                </a:r>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min</m:t>
                      </m:r>
                      <m:nary>
                        <m:naryPr>
                          <m:chr m:val="∑"/>
                          <m:supHide m:val="on"/>
                          <m:ctrlPr>
                            <a:rPr lang="en-US" altLang="zh-CN" i="1">
                              <a:latin typeface="Cambria Math" panose="02040503050406030204" pitchFamily="18" charset="0"/>
                            </a:rPr>
                          </m:ctrlPr>
                        </m:naryPr>
                        <m:sub>
                          <m:r>
                            <m:rPr>
                              <m:brk m:alnAt="23"/>
                            </m:rPr>
                            <a:rPr lang="en-US" altLang="zh-CN" b="1" i="1">
                              <a:latin typeface="Cambria Math" panose="02040503050406030204" pitchFamily="18" charset="0"/>
                            </a:rPr>
                            <m:t>𝒙</m:t>
                          </m:r>
                          <m:r>
                            <m:rPr>
                              <m:brk m:alnAt="23"/>
                            </m:rP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𝔇</m:t>
                              </m:r>
                            </m:e>
                            <m:sup>
                              <m:r>
                                <a:rPr lang="en-US" altLang="zh-CN" i="1">
                                  <a:latin typeface="Cambria Math" panose="02040503050406030204" pitchFamily="18" charset="0"/>
                                  <a:ea typeface="Cambria Math" panose="02040503050406030204" pitchFamily="18" charset="0"/>
                                </a:rPr>
                                <m:t>𝑡</m:t>
                              </m:r>
                            </m:sup>
                          </m:sSup>
                        </m:sub>
                        <m:sup/>
                        <m:e>
                          <m:eqArr>
                            <m:eqArrPr>
                              <m:ctrlPr>
                                <a:rPr lang="en-US" altLang="zh-CN" b="0"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h</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𝐌</m:t>
                                          </m:r>
                                        </m:e>
                                        <m:sub>
                                          <m:r>
                                            <a:rPr lang="en-US" altLang="zh-CN" i="1">
                                              <a:latin typeface="Cambria Math" panose="02040503050406030204" pitchFamily="18" charset="0"/>
                                            </a:rPr>
                                            <m:t>𝑥</m:t>
                                          </m:r>
                                        </m:sub>
                                      </m:sSub>
                                    </m:lim>
                                  </m:limLow>
                                </m:fName>
                                <m:e>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𝑖</m:t>
                                          </m:r>
                                        </m:sub>
                                      </m:sSub>
                                      <m:d>
                                        <m:dPr>
                                          <m:ctrlPr>
                                            <a:rPr lang="en-US" altLang="zh-CN" b="0"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a:latin typeface="Cambria Math" panose="02040503050406030204" pitchFamily="18" charset="0"/>
                                                    </a:rPr>
                                                    <m:t>𝐌</m:t>
                                                  </m:r>
                                                </m:e>
                                                <m:sub>
                                                  <m:r>
                                                    <a:rPr lang="en-US" altLang="zh-CN" i="1">
                                                      <a:latin typeface="Cambria Math" panose="02040503050406030204" pitchFamily="18" charset="0"/>
                                                    </a:rPr>
                                                    <m:t>𝑥</m:t>
                                                  </m:r>
                                                </m:sub>
                                              </m:sSub>
                                              <m:r>
                                                <a:rPr lang="en-US" altLang="zh-CN" i="1">
                                                  <a:latin typeface="Cambria Math" panose="02040503050406030204" pitchFamily="18" charset="0"/>
                                                </a:rPr>
                                                <m:t>;</m:t>
                                              </m:r>
                                              <m:r>
                                                <a:rPr lang="en-US" altLang="zh-CN" i="1">
                                                  <a:latin typeface="Cambria Math" panose="02040503050406030204" pitchFamily="18" charset="0"/>
                                                </a:rPr>
                                                <m:t>𝑥</m:t>
                                              </m:r>
                                            </m:e>
                                          </m:d>
                                        </m:e>
                                      </m:d>
                                      <m:r>
                                        <a:rPr lang="en-US" altLang="zh-CN" i="1">
                                          <a:latin typeface="Cambria Math" panose="02040503050406030204" pitchFamily="18" charset="0"/>
                                        </a:rPr>
                                        <m:t>, </m:t>
                                      </m:r>
                                      <m:r>
                                        <a:rPr lang="en-US" altLang="zh-CN" i="1">
                                          <a:latin typeface="Cambria Math" panose="02040503050406030204" pitchFamily="18" charset="0"/>
                                        </a:rPr>
                                        <m:t>𝑦</m:t>
                                      </m:r>
                                    </m:e>
                                  </m:d>
                                </m:e>
                              </m:func>
                            </m:e>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𝑠</m:t>
                                      </m:r>
                                    </m:sub>
                                  </m:sSub>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h</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𝐌</m:t>
                                          </m:r>
                                        </m:e>
                                        <m:sub>
                                          <m:r>
                                            <a:rPr lang="en-US" altLang="zh-CN" i="1">
                                              <a:latin typeface="Cambria Math" panose="02040503050406030204" pitchFamily="18" charset="0"/>
                                            </a:rPr>
                                            <m:t>𝑥</m:t>
                                          </m:r>
                                        </m:sub>
                                      </m:sSub>
                                    </m:lim>
                                  </m:limLow>
                                </m:fName>
                                <m:e>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𝑠</m:t>
                                          </m:r>
                                        </m:sub>
                                      </m:sSub>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𝑠</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a:latin typeface="Cambria Math" panose="02040503050406030204" pitchFamily="18" charset="0"/>
                                                    </a:rPr>
                                                    <m:t>𝐌</m:t>
                                                  </m:r>
                                                </m:e>
                                                <m:sub>
                                                  <m:r>
                                                    <a:rPr lang="en-US" altLang="zh-CN" i="1">
                                                      <a:latin typeface="Cambria Math" panose="02040503050406030204" pitchFamily="18" charset="0"/>
                                                    </a:rPr>
                                                    <m:t>𝑥</m:t>
                                                  </m:r>
                                                </m:sub>
                                              </m:sSub>
                                              <m:r>
                                                <a:rPr lang="en-US" altLang="zh-CN" i="1">
                                                  <a:latin typeface="Cambria Math" panose="02040503050406030204" pitchFamily="18" charset="0"/>
                                                </a:rPr>
                                                <m:t>;</m:t>
                                              </m:r>
                                              <m:r>
                                                <a:rPr lang="en-US" altLang="zh-CN" i="1">
                                                  <a:latin typeface="Cambria Math" panose="02040503050406030204" pitchFamily="18" charset="0"/>
                                                </a:rPr>
                                                <m:t>𝑥</m:t>
                                              </m:r>
                                            </m:e>
                                          </m:d>
                                        </m:e>
                                      </m:d>
                                      <m:r>
                                        <a:rPr lang="en-US" altLang="zh-CN" i="1">
                                          <a:latin typeface="Cambria Math" panose="02040503050406030204" pitchFamily="18" charset="0"/>
                                        </a:rPr>
                                        <m:t>, </m:t>
                                      </m:r>
                                      <m:r>
                                        <a:rPr lang="en-US" altLang="zh-CN" i="1">
                                          <a:latin typeface="Cambria Math" panose="02040503050406030204" pitchFamily="18" charset="0"/>
                                        </a:rPr>
                                        <m:t>𝑦</m:t>
                                      </m:r>
                                    </m:e>
                                  </m:d>
                                </m:e>
                              </m:func>
                            </m:e>
                          </m:eqArr>
                        </m:e>
                      </m:nary>
                    </m:oMath>
                  </m:oMathPara>
                </a14:m>
                <a:endParaRPr lang="en-US" altLang="zh-CN" dirty="0"/>
              </a:p>
              <a:p>
                <a:pPr marL="457200" lvl="1" indent="0">
                  <a:buNone/>
                </a:pPr>
                <a:r>
                  <a:rPr lang="en-US" altLang="zh-CN" dirty="0"/>
                  <a:t>	Here, malware binary images and malware opcode sequences uses different generation operations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h</m:t>
                        </m:r>
                      </m:e>
                      <m:sub>
                        <m:r>
                          <a:rPr lang="en-US" altLang="zh-CN" i="1" dirty="0" smtClean="0">
                            <a:latin typeface="Cambria Math" panose="02040503050406030204" pitchFamily="18" charset="0"/>
                          </a:rPr>
                          <m:t>𝑖</m:t>
                        </m:r>
                      </m:sub>
                    </m:sSub>
                  </m:oMath>
                </a14:m>
                <a:r>
                  <a:rPr lang="en-US" altLang="zh-CN" i="1" dirty="0"/>
                  <a:t> and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h</m:t>
                        </m:r>
                      </m:e>
                      <m:sub>
                        <m:r>
                          <a:rPr lang="en-US" altLang="zh-CN" i="1" dirty="0" smtClean="0">
                            <a:latin typeface="Cambria Math" panose="02040503050406030204" pitchFamily="18" charset="0"/>
                          </a:rPr>
                          <m:t>𝑠</m:t>
                        </m:r>
                      </m:sub>
                    </m:sSub>
                  </m:oMath>
                </a14:m>
                <a:r>
                  <a:rPr lang="en-US" altLang="zh-CN" i="1" dirty="0"/>
                  <a:t>, which is similar to NLP adversarial generation and CV adversarial generation, respectively.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987216" cy="4351338"/>
              </a:xfrm>
              <a:blipFill>
                <a:blip r:embed="rId2"/>
                <a:stretch>
                  <a:fillRect l="-924" t="-3488" r="-577" b="-14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203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en-AU" dirty="0"/>
          </a:p>
        </p:txBody>
      </p:sp>
      <p:sp>
        <p:nvSpPr>
          <p:cNvPr id="3" name="Content Placeholder 2"/>
          <p:cNvSpPr>
            <a:spLocks noGrp="1"/>
          </p:cNvSpPr>
          <p:nvPr>
            <p:ph idx="1"/>
          </p:nvPr>
        </p:nvSpPr>
        <p:spPr>
          <a:xfrm>
            <a:off x="838200" y="2130425"/>
            <a:ext cx="10515600" cy="3386138"/>
          </a:xfrm>
        </p:spPr>
        <p:txBody>
          <a:bodyPr>
            <a:normAutofit/>
          </a:bodyPr>
          <a:lstStyle/>
          <a:p>
            <a:pPr>
              <a:lnSpc>
                <a:spcPct val="100000"/>
              </a:lnSpc>
            </a:pPr>
            <a:r>
              <a:rPr lang="en-US" altLang="zh-CN" dirty="0"/>
              <a:t>Research Questions</a:t>
            </a:r>
          </a:p>
          <a:p>
            <a:pPr lvl="1">
              <a:lnSpc>
                <a:spcPct val="100000"/>
              </a:lnSpc>
              <a:buFont typeface="Arial" panose="020B0604020202020204" pitchFamily="34" charset="0"/>
              <a:buChar char="•"/>
            </a:pPr>
            <a:r>
              <a:rPr lang="en-US" altLang="zh-CN" dirty="0"/>
              <a:t>RQ4: Does the new model still robustness to the label flipping attack?</a:t>
            </a:r>
          </a:p>
          <a:p>
            <a:pPr lvl="1">
              <a:lnSpc>
                <a:spcPct val="100000"/>
              </a:lnSpc>
              <a:buFont typeface="Arial" panose="020B0604020202020204" pitchFamily="34" charset="0"/>
              <a:buChar char="•"/>
            </a:pPr>
            <a:r>
              <a:rPr lang="en-US" altLang="zh-CN" dirty="0"/>
              <a:t>RQ5: How is the robustness of the new model against a wide range of attacks, and whether it is still robustness with these attack without adversarial learning?</a:t>
            </a:r>
          </a:p>
          <a:p>
            <a:pPr lvl="1">
              <a:lnSpc>
                <a:spcPct val="100000"/>
              </a:lnSpc>
              <a:buFont typeface="Arial" panose="020B0604020202020204" pitchFamily="34" charset="0"/>
              <a:buChar char="•"/>
            </a:pPr>
            <a:r>
              <a:rPr lang="en-US" altLang="zh-CN" dirty="0"/>
              <a:t>RQ6: How the new model performs when compared with other SOTA robust models and general DL models?</a:t>
            </a:r>
          </a:p>
          <a:p>
            <a:pPr lvl="1">
              <a:lnSpc>
                <a:spcPct val="100000"/>
              </a:lnSpc>
              <a:buFont typeface="Arial" panose="020B0604020202020204" pitchFamily="34" charset="0"/>
              <a:buChar char="•"/>
            </a:pPr>
            <a:r>
              <a:rPr lang="en-US" altLang="zh-CN" dirty="0"/>
              <a:t>RQ7: Why the new model fails to defend some specific attacks?</a:t>
            </a:r>
          </a:p>
          <a:p>
            <a:pPr lvl="1">
              <a:lnSpc>
                <a:spcPct val="100000"/>
              </a:lnSpc>
              <a:buFont typeface="Arial" panose="020B0604020202020204" pitchFamily="34" charset="0"/>
              <a:buChar char="•"/>
            </a:pPr>
            <a:endParaRPr lang="en-US" altLang="zh-CN" dirty="0"/>
          </a:p>
        </p:txBody>
      </p:sp>
    </p:spTree>
    <p:extLst>
      <p:ext uri="{BB962C8B-B14F-4D97-AF65-F5344CB8AC3E}">
        <p14:creationId xmlns:p14="http://schemas.microsoft.com/office/powerpoint/2010/main" val="284507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030531-D3D3-B149-8B9B-F171B867646F}"/>
              </a:ext>
            </a:extLst>
          </p:cNvPr>
          <p:cNvSpPr>
            <a:spLocks noGrp="1"/>
          </p:cNvSpPr>
          <p:nvPr>
            <p:ph type="title"/>
          </p:nvPr>
        </p:nvSpPr>
        <p:spPr>
          <a:xfrm>
            <a:off x="838200" y="365125"/>
            <a:ext cx="10515600" cy="1325563"/>
          </a:xfrm>
        </p:spPr>
        <p:txBody>
          <a:bodyPr/>
          <a:lstStyle/>
          <a:p>
            <a:r>
              <a:rPr lang="en-US" altLang="zh-CN" dirty="0"/>
              <a:t>Reference</a:t>
            </a:r>
            <a:endParaRPr lang="en-AU" dirty="0"/>
          </a:p>
        </p:txBody>
      </p:sp>
      <p:sp>
        <p:nvSpPr>
          <p:cNvPr id="5" name="Content Placeholder 2">
            <a:extLst>
              <a:ext uri="{FF2B5EF4-FFF2-40B4-BE49-F238E27FC236}">
                <a16:creationId xmlns:a16="http://schemas.microsoft.com/office/drawing/2014/main" id="{470EFCAD-7627-904A-A0E6-87F1FF798D1E}"/>
              </a:ext>
            </a:extLst>
          </p:cNvPr>
          <p:cNvSpPr>
            <a:spLocks noGrp="1"/>
          </p:cNvSpPr>
          <p:nvPr>
            <p:ph idx="1"/>
          </p:nvPr>
        </p:nvSpPr>
        <p:spPr>
          <a:xfrm>
            <a:off x="838199" y="1452282"/>
            <a:ext cx="10703011" cy="5311589"/>
          </a:xfrm>
        </p:spPr>
        <p:txBody>
          <a:bodyPr>
            <a:normAutofit fontScale="92500" lnSpcReduction="10000"/>
          </a:bodyPr>
          <a:lstStyle/>
          <a:p>
            <a:pPr marL="0" indent="0">
              <a:buNone/>
            </a:pPr>
            <a:r>
              <a:rPr lang="en-US" altLang="zh-CN" dirty="0"/>
              <a:t>[1] AV-TEST. (2022). Malware Statistics and Trends Report by AV-TEST. Retrieved June 16, 2022 from </a:t>
            </a:r>
            <a:r>
              <a:rPr lang="en-US" altLang="zh-CN" dirty="0">
                <a:hlinkClick r:id="rId3"/>
              </a:rPr>
              <a:t>https://www.av-test.org/en/statistics/malware/</a:t>
            </a:r>
            <a:endParaRPr lang="en-US" altLang="zh-CN" dirty="0"/>
          </a:p>
          <a:p>
            <a:pPr marL="0" indent="0">
              <a:buNone/>
            </a:pPr>
            <a:r>
              <a:rPr lang="en-US" dirty="0"/>
              <a:t>[2] </a:t>
            </a:r>
            <a:r>
              <a:rPr lang="en" altLang="zh-CN" dirty="0"/>
              <a:t>Taheri, R., </a:t>
            </a:r>
            <a:r>
              <a:rPr lang="en" altLang="zh-CN" dirty="0" err="1"/>
              <a:t>Javidan</a:t>
            </a:r>
            <a:r>
              <a:rPr lang="en" altLang="zh-CN" dirty="0"/>
              <a:t>, R., </a:t>
            </a:r>
            <a:r>
              <a:rPr lang="en" altLang="zh-CN" dirty="0" err="1"/>
              <a:t>Shojafar</a:t>
            </a:r>
            <a:r>
              <a:rPr lang="en" altLang="zh-CN" dirty="0"/>
              <a:t>, M., </a:t>
            </a:r>
            <a:r>
              <a:rPr lang="en" altLang="zh-CN" dirty="0" err="1"/>
              <a:t>Pooranian</a:t>
            </a:r>
            <a:r>
              <a:rPr lang="en" altLang="zh-CN" dirty="0"/>
              <a:t>, Z., Miri, A., &amp; Conti, M. (2020). On defending against label flipping attacks on malware detection systems. </a:t>
            </a:r>
            <a:r>
              <a:rPr lang="en" altLang="zh-CN" i="1" dirty="0"/>
              <a:t>Neural Computing and Applications</a:t>
            </a:r>
            <a:r>
              <a:rPr lang="en" altLang="zh-CN" dirty="0"/>
              <a:t>, </a:t>
            </a:r>
            <a:r>
              <a:rPr lang="en" altLang="zh-CN" i="1" dirty="0"/>
              <a:t>32</a:t>
            </a:r>
            <a:r>
              <a:rPr lang="en" altLang="zh-CN" dirty="0"/>
              <a:t>(18), 14781-14800.</a:t>
            </a:r>
          </a:p>
          <a:p>
            <a:pPr marL="0" indent="0">
              <a:buNone/>
            </a:pPr>
            <a:r>
              <a:rPr lang="en" dirty="0"/>
              <a:t>[3] </a:t>
            </a:r>
            <a:r>
              <a:rPr lang="en" altLang="zh-CN" dirty="0"/>
              <a:t>Li, H., Zhou, S., Yuan, W., Luo, X., Gao, C., &amp; Chen, S. (2021, April). Robust android malware detection against adversarial example attacks. In </a:t>
            </a:r>
            <a:r>
              <a:rPr lang="en" altLang="zh-CN" i="1" dirty="0"/>
              <a:t>Proceedings of the Web Conference 2021</a:t>
            </a:r>
            <a:r>
              <a:rPr lang="en" altLang="zh-CN" dirty="0"/>
              <a:t>(pp. 3603-3612).</a:t>
            </a:r>
          </a:p>
          <a:p>
            <a:pPr marL="0" indent="0">
              <a:buNone/>
            </a:pPr>
            <a:r>
              <a:rPr lang="en" dirty="0"/>
              <a:t>[4] </a:t>
            </a:r>
            <a:r>
              <a:rPr lang="en" altLang="zh-CN" dirty="0"/>
              <a:t>Sun, J., Luo, X., Gao, H., Wang, W., Gao, Y., &amp; Yang, X. (2020). Categorizing malware via a Word2Vec-based temporal convolutional network scheme. </a:t>
            </a:r>
            <a:r>
              <a:rPr lang="en" altLang="zh-CN" i="1" dirty="0"/>
              <a:t>Journal of Cloud Computing</a:t>
            </a:r>
            <a:r>
              <a:rPr lang="en" altLang="zh-CN" dirty="0"/>
              <a:t>, </a:t>
            </a:r>
            <a:r>
              <a:rPr lang="en" altLang="zh-CN" i="1" dirty="0"/>
              <a:t>9</a:t>
            </a:r>
            <a:r>
              <a:rPr lang="en" altLang="zh-CN" dirty="0"/>
              <a:t>(1), 1-14.</a:t>
            </a:r>
          </a:p>
          <a:p>
            <a:pPr marL="0" indent="0">
              <a:buNone/>
            </a:pPr>
            <a:r>
              <a:rPr lang="en" dirty="0"/>
              <a:t>[5] </a:t>
            </a:r>
            <a:r>
              <a:rPr lang="en" altLang="zh-CN" dirty="0" err="1"/>
              <a:t>Tekerek</a:t>
            </a:r>
            <a:r>
              <a:rPr lang="en" altLang="zh-CN" dirty="0"/>
              <a:t>, A., &amp; </a:t>
            </a:r>
            <a:r>
              <a:rPr lang="en" altLang="zh-CN" dirty="0" err="1"/>
              <a:t>Yapici</a:t>
            </a:r>
            <a:r>
              <a:rPr lang="en" altLang="zh-CN" dirty="0"/>
              <a:t>, M. M. (2022). A novel malware classification and augmentation model based on convolutional neural network. </a:t>
            </a:r>
            <a:r>
              <a:rPr lang="en" altLang="zh-CN" i="1" dirty="0"/>
              <a:t>Computers &amp; Security</a:t>
            </a:r>
            <a:r>
              <a:rPr lang="en" altLang="zh-CN" dirty="0"/>
              <a:t>, </a:t>
            </a:r>
            <a:r>
              <a:rPr lang="en" altLang="zh-CN" i="1" dirty="0"/>
              <a:t>112</a:t>
            </a:r>
            <a:r>
              <a:rPr lang="en" altLang="zh-CN" dirty="0"/>
              <a:t>, 102515.</a:t>
            </a:r>
            <a:endParaRPr lang="en-AU" dirty="0"/>
          </a:p>
        </p:txBody>
      </p:sp>
    </p:spTree>
    <p:extLst>
      <p:ext uri="{BB962C8B-B14F-4D97-AF65-F5344CB8AC3E}">
        <p14:creationId xmlns:p14="http://schemas.microsoft.com/office/powerpoint/2010/main" val="2400949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030531-D3D3-B149-8B9B-F171B867646F}"/>
              </a:ext>
            </a:extLst>
          </p:cNvPr>
          <p:cNvSpPr>
            <a:spLocks noGrp="1"/>
          </p:cNvSpPr>
          <p:nvPr>
            <p:ph type="title"/>
          </p:nvPr>
        </p:nvSpPr>
        <p:spPr>
          <a:xfrm>
            <a:off x="838200" y="365125"/>
            <a:ext cx="10515600" cy="1325563"/>
          </a:xfrm>
        </p:spPr>
        <p:txBody>
          <a:bodyPr/>
          <a:lstStyle/>
          <a:p>
            <a:r>
              <a:rPr lang="en-US" altLang="zh-CN" dirty="0"/>
              <a:t>Reference</a:t>
            </a:r>
            <a:endParaRPr lang="en-AU" dirty="0"/>
          </a:p>
        </p:txBody>
      </p:sp>
      <p:sp>
        <p:nvSpPr>
          <p:cNvPr id="5" name="Content Placeholder 2">
            <a:extLst>
              <a:ext uri="{FF2B5EF4-FFF2-40B4-BE49-F238E27FC236}">
                <a16:creationId xmlns:a16="http://schemas.microsoft.com/office/drawing/2014/main" id="{470EFCAD-7627-904A-A0E6-87F1FF798D1E}"/>
              </a:ext>
            </a:extLst>
          </p:cNvPr>
          <p:cNvSpPr>
            <a:spLocks noGrp="1"/>
          </p:cNvSpPr>
          <p:nvPr>
            <p:ph idx="1"/>
          </p:nvPr>
        </p:nvSpPr>
        <p:spPr>
          <a:xfrm>
            <a:off x="838199" y="1452282"/>
            <a:ext cx="10703011" cy="5311589"/>
          </a:xfrm>
        </p:spPr>
        <p:txBody>
          <a:bodyPr>
            <a:normAutofit fontScale="92500"/>
          </a:bodyPr>
          <a:lstStyle/>
          <a:p>
            <a:pPr marL="0" indent="0">
              <a:buNone/>
            </a:pPr>
            <a:r>
              <a:rPr lang="en-US" altLang="zh-CN" dirty="0"/>
              <a:t>[6] </a:t>
            </a:r>
            <a:r>
              <a:rPr lang="en" altLang="zh-CN" dirty="0"/>
              <a:t>Ronen, R., Radu, M., Feuerstein, C., Yom-Tov, E., &amp; Ahmadi, M. (2018). Microsoft malware classification challenge. </a:t>
            </a:r>
            <a:r>
              <a:rPr lang="en" altLang="zh-CN" i="1" dirty="0" err="1"/>
              <a:t>arXiv</a:t>
            </a:r>
            <a:r>
              <a:rPr lang="en" altLang="zh-CN" i="1" dirty="0"/>
              <a:t> preprint arXiv:1802.10135</a:t>
            </a:r>
            <a:r>
              <a:rPr lang="en" altLang="zh-CN" dirty="0"/>
              <a:t>.</a:t>
            </a:r>
          </a:p>
          <a:p>
            <a:pPr marL="0" indent="0">
              <a:buNone/>
            </a:pPr>
            <a:r>
              <a:rPr lang="en-US" dirty="0"/>
              <a:t>[7] </a:t>
            </a:r>
            <a:r>
              <a:rPr lang="en" altLang="zh-CN" dirty="0"/>
              <a:t>Yang, L., </a:t>
            </a:r>
            <a:r>
              <a:rPr lang="en" altLang="zh-CN" dirty="0" err="1"/>
              <a:t>Ciptadi</a:t>
            </a:r>
            <a:r>
              <a:rPr lang="en" altLang="zh-CN" dirty="0"/>
              <a:t>, A., </a:t>
            </a:r>
            <a:r>
              <a:rPr lang="en" altLang="zh-CN" dirty="0" err="1"/>
              <a:t>Laziuk</a:t>
            </a:r>
            <a:r>
              <a:rPr lang="en" altLang="zh-CN" dirty="0"/>
              <a:t>, I., </a:t>
            </a:r>
            <a:r>
              <a:rPr lang="en" altLang="zh-CN" dirty="0" err="1"/>
              <a:t>Ahmadzadeh</a:t>
            </a:r>
            <a:r>
              <a:rPr lang="en" altLang="zh-CN" dirty="0"/>
              <a:t>, A., &amp; Wang, G. (2021, May). BODMAS: An open dataset for learning based temporal analysis of PE malware. In </a:t>
            </a:r>
            <a:r>
              <a:rPr lang="en" altLang="zh-CN" i="1" dirty="0"/>
              <a:t>2021 IEEE Security and Privacy Workshops (SPW)</a:t>
            </a:r>
            <a:r>
              <a:rPr lang="en" altLang="zh-CN" dirty="0"/>
              <a:t> (pp. 78-84). IEEE.</a:t>
            </a:r>
          </a:p>
          <a:p>
            <a:pPr marL="0" indent="0">
              <a:buNone/>
            </a:pPr>
            <a:r>
              <a:rPr lang="en" dirty="0"/>
              <a:t>[8] </a:t>
            </a:r>
            <a:r>
              <a:rPr lang="en" altLang="zh-CN" dirty="0"/>
              <a:t>Kang, J., Jang, S., Li, S., </a:t>
            </a:r>
            <a:r>
              <a:rPr lang="en" altLang="zh-CN" dirty="0" err="1"/>
              <a:t>Jeong</a:t>
            </a:r>
            <a:r>
              <a:rPr lang="en" altLang="zh-CN" dirty="0"/>
              <a:t>, Y. S., &amp; Sung, Y. (2019). Long short-term memory-based malware classification method for information security. </a:t>
            </a:r>
            <a:r>
              <a:rPr lang="en" altLang="zh-CN" i="1" dirty="0"/>
              <a:t>Computers &amp; Electrical Engineering</a:t>
            </a:r>
            <a:r>
              <a:rPr lang="en" altLang="zh-CN" dirty="0"/>
              <a:t>, </a:t>
            </a:r>
            <a:r>
              <a:rPr lang="en" altLang="zh-CN" i="1" dirty="0"/>
              <a:t>77</a:t>
            </a:r>
            <a:r>
              <a:rPr lang="en" altLang="zh-CN" dirty="0"/>
              <a:t>, 366-375.</a:t>
            </a:r>
          </a:p>
          <a:p>
            <a:pPr marL="0" indent="0">
              <a:buNone/>
            </a:pPr>
            <a:r>
              <a:rPr lang="en" dirty="0"/>
              <a:t>[9] </a:t>
            </a:r>
            <a:r>
              <a:rPr lang="en" altLang="zh-CN" dirty="0"/>
              <a:t>Wang, Y., Ma, X., Chen, Z., Luo, Y., Yi, J., &amp; Bailey, J. (2019). Symmetric cross entropy for robust learning with noisy labels. In </a:t>
            </a:r>
            <a:r>
              <a:rPr lang="en" altLang="zh-CN" i="1" dirty="0"/>
              <a:t>Proceedings of the IEEE/CVF International Conference on Computer Vision</a:t>
            </a:r>
            <a:r>
              <a:rPr lang="en" altLang="zh-CN" dirty="0"/>
              <a:t> (pp. 322-330).</a:t>
            </a:r>
          </a:p>
          <a:p>
            <a:pPr marL="0" indent="0">
              <a:buNone/>
            </a:pPr>
            <a:r>
              <a:rPr lang="en" dirty="0"/>
              <a:t>[10] </a:t>
            </a:r>
            <a:r>
              <a:rPr lang="en" altLang="zh-CN" dirty="0"/>
              <a:t>Chen, B., Wang, X., Lu, N., Wang, S., Cao, J., &amp; Qin, J. (2018). Mixture </a:t>
            </a:r>
            <a:r>
              <a:rPr lang="en" altLang="zh-CN" dirty="0" err="1"/>
              <a:t>correntropy</a:t>
            </a:r>
            <a:r>
              <a:rPr lang="en" altLang="zh-CN" dirty="0"/>
              <a:t> for robust learning. </a:t>
            </a:r>
            <a:r>
              <a:rPr lang="en" altLang="zh-CN" i="1" dirty="0"/>
              <a:t>Pattern Recognition</a:t>
            </a:r>
            <a:r>
              <a:rPr lang="en" altLang="zh-CN" dirty="0"/>
              <a:t>, </a:t>
            </a:r>
            <a:r>
              <a:rPr lang="en" altLang="zh-CN" i="1" dirty="0"/>
              <a:t>79</a:t>
            </a:r>
            <a:r>
              <a:rPr lang="en" altLang="zh-CN" dirty="0"/>
              <a:t>, 318-327.</a:t>
            </a:r>
            <a:endParaRPr lang="en-AU" dirty="0"/>
          </a:p>
        </p:txBody>
      </p:sp>
    </p:spTree>
    <p:extLst>
      <p:ext uri="{BB962C8B-B14F-4D97-AF65-F5344CB8AC3E}">
        <p14:creationId xmlns:p14="http://schemas.microsoft.com/office/powerpoint/2010/main" val="57923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030531-D3D3-B149-8B9B-F171B867646F}"/>
              </a:ext>
            </a:extLst>
          </p:cNvPr>
          <p:cNvSpPr>
            <a:spLocks noGrp="1"/>
          </p:cNvSpPr>
          <p:nvPr>
            <p:ph type="title"/>
          </p:nvPr>
        </p:nvSpPr>
        <p:spPr>
          <a:xfrm>
            <a:off x="838200" y="365125"/>
            <a:ext cx="10515600" cy="1325563"/>
          </a:xfrm>
        </p:spPr>
        <p:txBody>
          <a:bodyPr/>
          <a:lstStyle/>
          <a:p>
            <a:r>
              <a:rPr lang="en-US" altLang="zh-CN" dirty="0"/>
              <a:t>Reference</a:t>
            </a:r>
            <a:endParaRPr lang="en-AU" dirty="0"/>
          </a:p>
        </p:txBody>
      </p:sp>
      <p:sp>
        <p:nvSpPr>
          <p:cNvPr id="5" name="Content Placeholder 2">
            <a:extLst>
              <a:ext uri="{FF2B5EF4-FFF2-40B4-BE49-F238E27FC236}">
                <a16:creationId xmlns:a16="http://schemas.microsoft.com/office/drawing/2014/main" id="{470EFCAD-7627-904A-A0E6-87F1FF798D1E}"/>
              </a:ext>
            </a:extLst>
          </p:cNvPr>
          <p:cNvSpPr>
            <a:spLocks noGrp="1"/>
          </p:cNvSpPr>
          <p:nvPr>
            <p:ph idx="1"/>
          </p:nvPr>
        </p:nvSpPr>
        <p:spPr>
          <a:xfrm>
            <a:off x="838199" y="1452282"/>
            <a:ext cx="10703011" cy="5311589"/>
          </a:xfrm>
        </p:spPr>
        <p:txBody>
          <a:bodyPr>
            <a:normAutofit/>
          </a:bodyPr>
          <a:lstStyle/>
          <a:p>
            <a:pPr marL="0" indent="0">
              <a:buNone/>
            </a:pPr>
            <a:r>
              <a:rPr lang="en-US" altLang="zh-CN" dirty="0"/>
              <a:t>[11] </a:t>
            </a:r>
            <a:r>
              <a:rPr lang="en" altLang="zh-CN" dirty="0"/>
              <a:t>Ghosh, A., Kumar, H., &amp; Sastry, P. S. (2017, February). Robust loss functions under label noise for deep neural networks. In </a:t>
            </a:r>
            <a:r>
              <a:rPr lang="en" altLang="zh-CN" i="1" dirty="0"/>
              <a:t>Proceedings of the AAAI conference on artificial intelligence</a:t>
            </a:r>
            <a:r>
              <a:rPr lang="en" altLang="zh-CN" dirty="0"/>
              <a:t> (Vol. 31, No. 1).</a:t>
            </a:r>
            <a:endParaRPr lang="en-US" altLang="zh-CN" dirty="0"/>
          </a:p>
          <a:p>
            <a:pPr marL="0" indent="0">
              <a:buNone/>
            </a:pPr>
            <a:r>
              <a:rPr lang="en-US" altLang="zh-CN" dirty="0"/>
              <a:t>[12] </a:t>
            </a:r>
            <a:r>
              <a:rPr lang="en" altLang="zh-CN" dirty="0"/>
              <a:t>Zhang, H., Fu, Z., Li, G., Ma, L., Zhao, Z., Yang, H. A., ... &amp; </a:t>
            </a:r>
            <a:r>
              <a:rPr lang="en" altLang="zh-CN" dirty="0" err="1"/>
              <a:t>Jin</a:t>
            </a:r>
            <a:r>
              <a:rPr lang="en" altLang="zh-CN" dirty="0"/>
              <a:t>, Z. (2022). Towards Robustness of Deep Program Processing Models—Detection, Estimation, and Enhancement. </a:t>
            </a:r>
            <a:r>
              <a:rPr lang="en" altLang="zh-CN" i="1" dirty="0"/>
              <a:t>ACM Transactions on Software Engineering and Methodology (TOSEM)</a:t>
            </a:r>
            <a:r>
              <a:rPr lang="en" altLang="zh-CN" dirty="0"/>
              <a:t>, </a:t>
            </a:r>
            <a:r>
              <a:rPr lang="en" altLang="zh-CN" i="1" dirty="0"/>
              <a:t>31</a:t>
            </a:r>
            <a:r>
              <a:rPr lang="en" altLang="zh-CN" dirty="0"/>
              <a:t>(3), 1-40.</a:t>
            </a:r>
          </a:p>
          <a:p>
            <a:pPr marL="0" indent="0">
              <a:buNone/>
            </a:pPr>
            <a:r>
              <a:rPr lang="en" dirty="0"/>
              <a:t>[13] </a:t>
            </a:r>
            <a:r>
              <a:rPr lang="en" altLang="zh-CN" dirty="0"/>
              <a:t>Li, D., &amp; Li, Q. (2020). Adversarial deep ensemble: Evasion attacks and defenses for malware detection. </a:t>
            </a:r>
            <a:r>
              <a:rPr lang="en" altLang="zh-CN" i="1" dirty="0"/>
              <a:t>IEEE Transactions on Information Forensics and Security</a:t>
            </a:r>
            <a:r>
              <a:rPr lang="en" altLang="zh-CN" dirty="0"/>
              <a:t>, </a:t>
            </a:r>
            <a:r>
              <a:rPr lang="en" altLang="zh-CN" i="1" dirty="0"/>
              <a:t>15</a:t>
            </a:r>
            <a:r>
              <a:rPr lang="en" altLang="zh-CN" dirty="0"/>
              <a:t>, 3886-3900.</a:t>
            </a:r>
            <a:endParaRPr lang="en-AU" dirty="0"/>
          </a:p>
        </p:txBody>
      </p:sp>
    </p:spTree>
    <p:extLst>
      <p:ext uri="{BB962C8B-B14F-4D97-AF65-F5344CB8AC3E}">
        <p14:creationId xmlns:p14="http://schemas.microsoft.com/office/powerpoint/2010/main" val="296091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a:t>
            </a:r>
            <a:endParaRPr lang="en-AU" dirty="0"/>
          </a:p>
        </p:txBody>
      </p:sp>
      <p:sp>
        <p:nvSpPr>
          <p:cNvPr id="3" name="Content Placeholder 2"/>
          <p:cNvSpPr>
            <a:spLocks noGrp="1"/>
          </p:cNvSpPr>
          <p:nvPr>
            <p:ph idx="1"/>
          </p:nvPr>
        </p:nvSpPr>
        <p:spPr>
          <a:xfrm>
            <a:off x="838200" y="2137719"/>
            <a:ext cx="10515600" cy="3756454"/>
          </a:xfrm>
        </p:spPr>
        <p:txBody>
          <a:bodyPr>
            <a:normAutofit/>
          </a:bodyPr>
          <a:lstStyle/>
          <a:p>
            <a:pPr>
              <a:buFontTx/>
              <a:buChar char="-"/>
            </a:pPr>
            <a:r>
              <a:rPr lang="en" altLang="zh-CN" dirty="0"/>
              <a:t>Rapid development of information technology</a:t>
            </a:r>
            <a:r>
              <a:rPr lang="en-US" altLang="zh-CN" dirty="0"/>
              <a:t> =&gt;</a:t>
            </a:r>
            <a:r>
              <a:rPr lang="en" altLang="zh-CN" dirty="0"/>
              <a:t> fast evolving malware</a:t>
            </a:r>
          </a:p>
          <a:p>
            <a:pPr>
              <a:buFontTx/>
              <a:buChar char="-"/>
            </a:pPr>
            <a:r>
              <a:rPr lang="en" altLang="zh-CN" dirty="0"/>
              <a:t>Towards user information and property on the Internet</a:t>
            </a:r>
          </a:p>
          <a:p>
            <a:pPr>
              <a:buFontTx/>
              <a:buChar char="-"/>
            </a:pPr>
            <a:r>
              <a:rPr lang="en" altLang="zh-CN" dirty="0"/>
              <a:t>Analysis of the evolving trend and functionality of malware =&gt; Malware classification</a:t>
            </a:r>
          </a:p>
          <a:p>
            <a:pPr marL="0" indent="0" algn="ctr">
              <a:buNone/>
            </a:pPr>
            <a:endParaRPr lang="en-US" altLang="zh-CN" dirty="0"/>
          </a:p>
          <a:p>
            <a:pPr marL="0" indent="0" algn="ctr">
              <a:buNone/>
            </a:pPr>
            <a:r>
              <a:rPr lang="en" altLang="zh-CN" dirty="0"/>
              <a:t>AV-TEST Institute: </a:t>
            </a:r>
            <a:r>
              <a:rPr lang="en-US" dirty="0"/>
              <a:t>2012 (99M) -&gt; 2021 (1,313M) [1] </a:t>
            </a:r>
            <a:endParaRPr lang="en-AU" dirty="0"/>
          </a:p>
        </p:txBody>
      </p:sp>
    </p:spTree>
    <p:extLst>
      <p:ext uri="{BB962C8B-B14F-4D97-AF65-F5344CB8AC3E}">
        <p14:creationId xmlns:p14="http://schemas.microsoft.com/office/powerpoint/2010/main" val="109253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en-AU"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Adversarial attacks and defenses are very common in the cyber security domain, many actual adversaries with clear targeted goals are developed to evade the malware hunting. </a:t>
            </a:r>
          </a:p>
          <a:p>
            <a:pPr marL="0" indent="0">
              <a:buNone/>
            </a:pPr>
            <a:endParaRPr lang="en-US" b="1" dirty="0"/>
          </a:p>
          <a:p>
            <a:pPr marL="0" indent="0">
              <a:buNone/>
            </a:pPr>
            <a:r>
              <a:rPr lang="en-US" b="1" dirty="0"/>
              <a:t>Types of adversarial attacks</a:t>
            </a:r>
          </a:p>
          <a:p>
            <a:pPr>
              <a:buFontTx/>
              <a:buChar char="-"/>
            </a:pPr>
            <a:r>
              <a:rPr lang="en-US" dirty="0"/>
              <a:t>White-box attacks:  Knowledge relating to the model architecture even the </a:t>
            </a:r>
            <a:r>
              <a:rPr lang="en-US" dirty="0" err="1"/>
              <a:t>hyperpameters</a:t>
            </a:r>
            <a:r>
              <a:rPr lang="en-US" dirty="0"/>
              <a:t> are known.</a:t>
            </a:r>
          </a:p>
          <a:p>
            <a:pPr>
              <a:buFontTx/>
              <a:buChar char="-"/>
            </a:pPr>
            <a:r>
              <a:rPr lang="en-US" dirty="0"/>
              <a:t>Grey-box attacks: Limited knowledge relating to the classifier is necessary.</a:t>
            </a:r>
          </a:p>
          <a:p>
            <a:pPr>
              <a:buFontTx/>
              <a:buChar char="-"/>
            </a:pPr>
            <a:r>
              <a:rPr lang="en-US" dirty="0"/>
              <a:t>Black-box attacks: No knowledge about the model beyond the ability to query it as a black-box is required. </a:t>
            </a:r>
            <a:endParaRPr lang="en-US" i="1" dirty="0">
              <a:solidFill>
                <a:schemeClr val="accent1"/>
              </a:solidFill>
            </a:endParaRPr>
          </a:p>
          <a:p>
            <a:pPr marL="0" indent="0">
              <a:buNone/>
            </a:pPr>
            <a:r>
              <a:rPr lang="en-US" sz="2900" b="1" dirty="0"/>
              <a:t>Types of black-box attacks</a:t>
            </a:r>
          </a:p>
          <a:p>
            <a:pPr>
              <a:buFontTx/>
              <a:buChar char="-"/>
            </a:pPr>
            <a:r>
              <a:rPr lang="en-US" dirty="0"/>
              <a:t>feature-based attacks</a:t>
            </a:r>
          </a:p>
          <a:p>
            <a:pPr>
              <a:buFontTx/>
              <a:buChar char="-"/>
            </a:pPr>
            <a:r>
              <a:rPr lang="en-US" dirty="0"/>
              <a:t>label-based attacks</a:t>
            </a:r>
          </a:p>
          <a:p>
            <a:pPr>
              <a:buFontTx/>
              <a:buChar char="-"/>
            </a:pPr>
            <a:endParaRPr lang="en-US" dirty="0"/>
          </a:p>
          <a:p>
            <a:pPr marL="0" indent="0">
              <a:buNone/>
            </a:pPr>
            <a:r>
              <a:rPr lang="en-US" altLang="zh-CN" dirty="0"/>
              <a:t>Confusing the classifiers with maintaining the maliciousness =&gt; label-based attacks</a:t>
            </a:r>
          </a:p>
          <a:p>
            <a:pPr marL="0" indent="0">
              <a:buNone/>
            </a:pPr>
            <a:endParaRPr lang="en-US" i="1" dirty="0">
              <a:solidFill>
                <a:schemeClr val="accent1"/>
              </a:solidFill>
            </a:endParaRPr>
          </a:p>
        </p:txBody>
      </p:sp>
    </p:spTree>
    <p:extLst>
      <p:ext uri="{BB962C8B-B14F-4D97-AF65-F5344CB8AC3E}">
        <p14:creationId xmlns:p14="http://schemas.microsoft.com/office/powerpoint/2010/main" val="87504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201"/>
            <a:ext cx="10515600" cy="1325563"/>
          </a:xfrm>
        </p:spPr>
        <p:txBody>
          <a:bodyPr/>
          <a:lstStyle/>
          <a:p>
            <a:r>
              <a:rPr lang="en-US" altLang="zh-CN" dirty="0"/>
              <a:t>Related work</a:t>
            </a:r>
            <a:endParaRPr lang="en-AU" dirty="0"/>
          </a:p>
        </p:txBody>
      </p:sp>
      <p:sp>
        <p:nvSpPr>
          <p:cNvPr id="3" name="Content Placeholder 2"/>
          <p:cNvSpPr>
            <a:spLocks noGrp="1"/>
          </p:cNvSpPr>
          <p:nvPr>
            <p:ph idx="1"/>
          </p:nvPr>
        </p:nvSpPr>
        <p:spPr>
          <a:xfrm>
            <a:off x="838200" y="1378458"/>
            <a:ext cx="10515600" cy="4725779"/>
          </a:xfrm>
        </p:spPr>
        <p:txBody>
          <a:bodyPr>
            <a:normAutofit fontScale="77500" lnSpcReduction="20000"/>
          </a:bodyPr>
          <a:lstStyle/>
          <a:p>
            <a:pPr marL="0" indent="0">
              <a:buNone/>
            </a:pPr>
            <a:r>
              <a:rPr lang="en-US" altLang="zh-CN" sz="4100" dirty="0"/>
              <a:t>Literature</a:t>
            </a:r>
            <a:r>
              <a:rPr lang="zh-CN" altLang="en-US" sz="4100" dirty="0"/>
              <a:t> </a:t>
            </a:r>
            <a:r>
              <a:rPr lang="en-US" altLang="zh-CN" sz="4100" dirty="0"/>
              <a:t>and</a:t>
            </a:r>
            <a:r>
              <a:rPr lang="zh-CN" altLang="en-US" sz="4100" dirty="0"/>
              <a:t> </a:t>
            </a:r>
            <a:r>
              <a:rPr lang="en-US" altLang="zh-CN" sz="4100" dirty="0"/>
              <a:t>Existing</a:t>
            </a:r>
            <a:r>
              <a:rPr lang="zh-CN" altLang="en-US" sz="4100" dirty="0"/>
              <a:t> </a:t>
            </a:r>
            <a:r>
              <a:rPr lang="en-US" altLang="zh-CN" sz="4100" dirty="0"/>
              <a:t>Efforts</a:t>
            </a:r>
          </a:p>
          <a:p>
            <a:pPr marL="0" indent="0">
              <a:buNone/>
            </a:pPr>
            <a:endParaRPr lang="en-AU" sz="4100" dirty="0"/>
          </a:p>
          <a:p>
            <a:r>
              <a:rPr lang="en-AU" dirty="0"/>
              <a:t>[2] Taheri et al. proposed a semi-supervised attack and a corresponding countermeasure to correct the flipping labels.</a:t>
            </a:r>
          </a:p>
          <a:p>
            <a:pPr marL="457200" lvl="2" indent="0">
              <a:spcBef>
                <a:spcPts val="1000"/>
              </a:spcBef>
              <a:buNone/>
            </a:pPr>
            <a:r>
              <a:rPr lang="en-AU" altLang="zh-CN" dirty="0"/>
              <a:t>- </a:t>
            </a:r>
            <a:r>
              <a:rPr lang="en-AU" altLang="zh-CN" sz="2600" dirty="0"/>
              <a:t>Features: Binary images</a:t>
            </a:r>
          </a:p>
          <a:p>
            <a:pPr marL="457200" lvl="2" indent="0">
              <a:spcBef>
                <a:spcPts val="1000"/>
              </a:spcBef>
              <a:buNone/>
            </a:pPr>
            <a:r>
              <a:rPr lang="en-AU" altLang="zh-CN" sz="2600" dirty="0"/>
              <a:t>- Model architecture: Conv-1D</a:t>
            </a:r>
          </a:p>
          <a:p>
            <a:pPr marL="457200" lvl="2" indent="0">
              <a:spcBef>
                <a:spcPts val="1000"/>
              </a:spcBef>
              <a:buNone/>
            </a:pPr>
            <a:r>
              <a:rPr lang="en-AU" sz="2600" dirty="0"/>
              <a:t>- Drawback: Need an extra clean validation set to support the correction process</a:t>
            </a:r>
          </a:p>
          <a:p>
            <a:r>
              <a:rPr lang="en-AU" dirty="0"/>
              <a:t>[3] Li et al. proposed a new structure composing of variational autoencoder (VAE) and a multi-layer perceptron (MLP) and optimized it with the new proposed loss function.</a:t>
            </a:r>
            <a:endParaRPr lang="en-US" dirty="0"/>
          </a:p>
          <a:p>
            <a:pPr marL="0" lvl="1" indent="0">
              <a:spcBef>
                <a:spcPts val="1000"/>
              </a:spcBef>
              <a:buNone/>
            </a:pPr>
            <a:r>
              <a:rPr lang="en-US" altLang="zh-CN" dirty="0"/>
              <a:t>       - Features: Statistical data, including Permission, Action and API counts</a:t>
            </a:r>
          </a:p>
          <a:p>
            <a:pPr marL="0" lvl="1" indent="0">
              <a:spcBef>
                <a:spcPts val="1000"/>
              </a:spcBef>
              <a:buNone/>
            </a:pPr>
            <a:r>
              <a:rPr lang="en-US" altLang="zh-CN" dirty="0"/>
              <a:t>       - Model architecture: VAE + MLP</a:t>
            </a:r>
          </a:p>
          <a:p>
            <a:pPr marL="0" lvl="1" indent="0">
              <a:spcBef>
                <a:spcPts val="1000"/>
              </a:spcBef>
              <a:buNone/>
            </a:pPr>
            <a:r>
              <a:rPr lang="en-US" altLang="zh-CN" dirty="0"/>
              <a:t>       - Outcome: Work well on both white-box attacks and black-box attacks</a:t>
            </a:r>
          </a:p>
          <a:p>
            <a:pPr marL="0" lvl="1" indent="0">
              <a:spcBef>
                <a:spcPts val="1000"/>
              </a:spcBef>
              <a:buNone/>
            </a:pPr>
            <a:r>
              <a:rPr lang="en-US" altLang="zh-CN" dirty="0"/>
              <a:t>       - Drawback: Treat all adversarial samples as malware and lead to a higher false alarm rate</a:t>
            </a:r>
            <a:endParaRPr lang="en-AU" dirty="0"/>
          </a:p>
        </p:txBody>
      </p:sp>
    </p:spTree>
    <p:extLst>
      <p:ext uri="{BB962C8B-B14F-4D97-AF65-F5344CB8AC3E}">
        <p14:creationId xmlns:p14="http://schemas.microsoft.com/office/powerpoint/2010/main" val="125007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Related work</a:t>
            </a:r>
            <a:endParaRPr lang="en-AU" dirty="0"/>
          </a:p>
        </p:txBody>
      </p:sp>
      <p:sp>
        <p:nvSpPr>
          <p:cNvPr id="3" name="Content Placeholder 2"/>
          <p:cNvSpPr>
            <a:spLocks noGrp="1"/>
          </p:cNvSpPr>
          <p:nvPr>
            <p:ph idx="1"/>
          </p:nvPr>
        </p:nvSpPr>
        <p:spPr>
          <a:xfrm>
            <a:off x="838200" y="1516706"/>
            <a:ext cx="10515600" cy="4351338"/>
          </a:xfrm>
        </p:spPr>
        <p:txBody>
          <a:bodyPr/>
          <a:lstStyle/>
          <a:p>
            <a:pPr marL="233363" lvl="1" indent="-233363">
              <a:buNone/>
            </a:pPr>
            <a:r>
              <a:rPr lang="en-US" altLang="zh-CN" sz="3200" dirty="0"/>
              <a:t>Limitations of Existing Works</a:t>
            </a:r>
          </a:p>
          <a:p>
            <a:pPr marL="233363" lvl="1" indent="-233363">
              <a:buNone/>
            </a:pPr>
            <a:endParaRPr lang="en-US" altLang="zh-CN" sz="3200" dirty="0"/>
          </a:p>
          <a:p>
            <a:pPr marL="233363" lvl="1" indent="-233363"/>
            <a:r>
              <a:rPr lang="en-US" altLang="zh-CN" dirty="0"/>
              <a:t>Limitation</a:t>
            </a:r>
            <a:r>
              <a:rPr lang="zh-CN" altLang="en-US" dirty="0"/>
              <a:t> </a:t>
            </a:r>
            <a:r>
              <a:rPr lang="en-US" altLang="zh-CN" dirty="0"/>
              <a:t>1: Extra clean data are necessary</a:t>
            </a:r>
            <a:r>
              <a:rPr lang="zh-CN" altLang="en-US" dirty="0"/>
              <a:t> </a:t>
            </a:r>
            <a:r>
              <a:rPr lang="en-US" altLang="zh-CN" dirty="0"/>
              <a:t>to support the adversarial sample identification</a:t>
            </a:r>
          </a:p>
          <a:p>
            <a:pPr marL="233363" lvl="1" indent="-233363"/>
            <a:r>
              <a:rPr lang="en-US" altLang="zh-CN" dirty="0"/>
              <a:t>Limitation</a:t>
            </a:r>
            <a:r>
              <a:rPr lang="zh-CN" altLang="en-US" dirty="0"/>
              <a:t> </a:t>
            </a:r>
            <a:r>
              <a:rPr lang="en-US" altLang="zh-CN" dirty="0"/>
              <a:t>2: Treat malware and benign with bias in the adversarial environments </a:t>
            </a:r>
          </a:p>
          <a:p>
            <a:pPr marL="233363" lvl="1" indent="-233363"/>
            <a:r>
              <a:rPr lang="en-US" altLang="zh-CN" dirty="0"/>
              <a:t>Limitation</a:t>
            </a:r>
            <a:r>
              <a:rPr lang="zh-CN" altLang="en-US" dirty="0"/>
              <a:t> </a:t>
            </a:r>
            <a:r>
              <a:rPr lang="en-US" altLang="zh-CN" dirty="0"/>
              <a:t>3: Base</a:t>
            </a:r>
            <a:r>
              <a:rPr lang="zh-CN" altLang="en-US" dirty="0"/>
              <a:t> </a:t>
            </a:r>
            <a:r>
              <a:rPr lang="en-US" altLang="zh-CN" dirty="0"/>
              <a:t>malware</a:t>
            </a:r>
            <a:r>
              <a:rPr lang="zh-CN" altLang="en-US" dirty="0"/>
              <a:t> </a:t>
            </a:r>
            <a:r>
              <a:rPr lang="en-US" altLang="zh-CN" dirty="0"/>
              <a:t>classification</a:t>
            </a:r>
            <a:r>
              <a:rPr lang="zh-CN" altLang="en-US" dirty="0"/>
              <a:t> </a:t>
            </a:r>
            <a:r>
              <a:rPr lang="en-US" altLang="zh-CN" dirty="0"/>
              <a:t>model</a:t>
            </a:r>
            <a:r>
              <a:rPr lang="zh-CN" altLang="en-US" dirty="0"/>
              <a:t> </a:t>
            </a:r>
            <a:r>
              <a:rPr lang="en-US" altLang="zh-CN" dirty="0"/>
              <a:t>uses only image features or statistic features</a:t>
            </a:r>
          </a:p>
          <a:p>
            <a:pPr lvl="1"/>
            <a:endParaRPr lang="en-US" altLang="zh-CN" i="1" dirty="0">
              <a:solidFill>
                <a:schemeClr val="accent1"/>
              </a:solidFill>
            </a:endParaRPr>
          </a:p>
          <a:p>
            <a:endParaRPr lang="en-AU" i="1" dirty="0"/>
          </a:p>
        </p:txBody>
      </p:sp>
    </p:spTree>
    <p:extLst>
      <p:ext uri="{BB962C8B-B14F-4D97-AF65-F5344CB8AC3E}">
        <p14:creationId xmlns:p14="http://schemas.microsoft.com/office/powerpoint/2010/main" val="18357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My</a:t>
            </a:r>
            <a:r>
              <a:rPr lang="zh-CN" altLang="en-US" dirty="0"/>
              <a:t> </a:t>
            </a:r>
            <a:r>
              <a:rPr lang="en-US" altLang="zh-CN" dirty="0"/>
              <a:t>Solution</a:t>
            </a:r>
            <a:endParaRPr lang="en-AU" dirty="0"/>
          </a:p>
        </p:txBody>
      </p:sp>
      <p:sp>
        <p:nvSpPr>
          <p:cNvPr id="3" name="Content Placeholder 2"/>
          <p:cNvSpPr>
            <a:spLocks noGrp="1"/>
          </p:cNvSpPr>
          <p:nvPr>
            <p:ph idx="1"/>
          </p:nvPr>
        </p:nvSpPr>
        <p:spPr/>
        <p:txBody>
          <a:bodyPr/>
          <a:lstStyle/>
          <a:p>
            <a:endParaRPr lang="en-US" altLang="zh-CN" dirty="0"/>
          </a:p>
          <a:p>
            <a:r>
              <a:rPr lang="en-US" altLang="zh-CN" dirty="0"/>
              <a:t>Objectives</a:t>
            </a:r>
          </a:p>
          <a:p>
            <a:pPr lvl="1"/>
            <a:r>
              <a:rPr lang="en-US" altLang="zh-CN" dirty="0"/>
              <a:t>Objective</a:t>
            </a:r>
            <a:r>
              <a:rPr lang="zh-CN" altLang="en-US" dirty="0"/>
              <a:t> </a:t>
            </a:r>
            <a:r>
              <a:rPr lang="en-US" altLang="zh-CN" dirty="0"/>
              <a:t>1: Develop a hybrid convolutional structure to model image features and sequence features</a:t>
            </a:r>
            <a:r>
              <a:rPr lang="zh-CN" altLang="en-US" dirty="0"/>
              <a:t> </a:t>
            </a:r>
            <a:r>
              <a:rPr lang="en" altLang="zh-CN" dirty="0"/>
              <a:t>simultaneously</a:t>
            </a:r>
            <a:endParaRPr lang="en-US" altLang="zh-CN" dirty="0"/>
          </a:p>
          <a:p>
            <a:pPr lvl="1"/>
            <a:r>
              <a:rPr lang="en-US" altLang="zh-CN" dirty="0"/>
              <a:t>Objective</a:t>
            </a:r>
            <a:r>
              <a:rPr lang="zh-CN" altLang="en-US" dirty="0"/>
              <a:t> </a:t>
            </a:r>
            <a:r>
              <a:rPr lang="en-US" altLang="zh-CN" dirty="0"/>
              <a:t>2:</a:t>
            </a:r>
            <a:r>
              <a:rPr lang="zh-CN" altLang="en-US" dirty="0"/>
              <a:t> </a:t>
            </a:r>
            <a:r>
              <a:rPr lang="en-US" altLang="zh-CN" dirty="0"/>
              <a:t>Develop a new learning method to enable robust learning without bias and extra clean data</a:t>
            </a:r>
          </a:p>
        </p:txBody>
      </p:sp>
    </p:spTree>
    <p:extLst>
      <p:ext uri="{BB962C8B-B14F-4D97-AF65-F5344CB8AC3E}">
        <p14:creationId xmlns:p14="http://schemas.microsoft.com/office/powerpoint/2010/main" val="40960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05" y="127994"/>
            <a:ext cx="10515600" cy="895342"/>
          </a:xfrm>
        </p:spPr>
        <p:txBody>
          <a:bodyPr/>
          <a:lstStyle/>
          <a:p>
            <a:r>
              <a:rPr lang="en-US" altLang="zh-CN" dirty="0"/>
              <a:t>Design and Implementation</a:t>
            </a:r>
            <a:endParaRPr lang="en-AU" dirty="0"/>
          </a:p>
        </p:txBody>
      </p:sp>
      <p:sp>
        <p:nvSpPr>
          <p:cNvPr id="3" name="Content Placeholder 2"/>
          <p:cNvSpPr>
            <a:spLocks noGrp="1"/>
          </p:cNvSpPr>
          <p:nvPr>
            <p:ph idx="1"/>
          </p:nvPr>
        </p:nvSpPr>
        <p:spPr>
          <a:xfrm>
            <a:off x="406885" y="863547"/>
            <a:ext cx="10515600" cy="4351338"/>
          </a:xfrm>
        </p:spPr>
        <p:txBody>
          <a:bodyPr>
            <a:normAutofit/>
          </a:bodyPr>
          <a:lstStyle/>
          <a:p>
            <a:pPr marL="457200" lvl="1" indent="0">
              <a:buNone/>
            </a:pPr>
            <a:endParaRPr lang="en-US" altLang="zh-CN" sz="2200" dirty="0"/>
          </a:p>
          <a:p>
            <a:pPr marL="457200" lvl="1" indent="0">
              <a:buNone/>
            </a:pPr>
            <a:r>
              <a:rPr lang="en-US" altLang="zh-CN" sz="2200" dirty="0"/>
              <a:t>Step 1:  Sequence representation</a:t>
            </a:r>
          </a:p>
          <a:p>
            <a:pPr marL="1430338" lvl="1" indent="0">
              <a:buNone/>
            </a:pPr>
            <a:r>
              <a:rPr lang="en-US" altLang="zh-CN" sz="2200" dirty="0"/>
              <a:t>Extract opcode sequences from original malware binary files and represent the opcode sequence with </a:t>
            </a:r>
            <a:r>
              <a:rPr lang="en" altLang="zh-CN" sz="2200" dirty="0"/>
              <a:t>Natural Language Processing (NLP) techniques</a:t>
            </a:r>
          </a:p>
          <a:p>
            <a:pPr marL="457200" lvl="1" indent="0">
              <a:buNone/>
            </a:pPr>
            <a:r>
              <a:rPr lang="en" altLang="zh-CN" sz="2200" dirty="0"/>
              <a:t>Step 2: Image representation</a:t>
            </a:r>
          </a:p>
          <a:p>
            <a:pPr marL="1385888" lvl="1" indent="0">
              <a:buNone/>
            </a:pPr>
            <a:r>
              <a:rPr lang="en" altLang="zh-CN" sz="2200" dirty="0"/>
              <a:t>Encode the original malware binary files with RGB images and represent the binary images with computer vision (CV) techniques</a:t>
            </a:r>
          </a:p>
          <a:p>
            <a:pPr marL="457200" lvl="1" indent="0">
              <a:buNone/>
            </a:pPr>
            <a:r>
              <a:rPr lang="en" altLang="zh-CN" sz="2200" dirty="0"/>
              <a:t>Step 3: Parameter learning</a:t>
            </a:r>
            <a:r>
              <a:rPr lang="en-US" altLang="zh-CN" sz="2200" dirty="0"/>
              <a:t> </a:t>
            </a:r>
            <a:endParaRPr lang="en-AU" altLang="zh-CN" sz="2200" dirty="0"/>
          </a:p>
          <a:p>
            <a:pPr marL="1385888" lvl="1" indent="0">
              <a:buNone/>
            </a:pPr>
            <a:r>
              <a:rPr lang="en-AU" altLang="zh-CN" sz="2200" dirty="0"/>
              <a:t>Learning the parameters in the sequence model and image model  via mixture generalized cross entropy loss (MGCE)</a:t>
            </a:r>
            <a:endParaRPr lang="en-US" altLang="zh-CN" sz="2200" dirty="0"/>
          </a:p>
        </p:txBody>
      </p:sp>
      <p:grpSp>
        <p:nvGrpSpPr>
          <p:cNvPr id="48" name="组合 47">
            <a:extLst>
              <a:ext uri="{FF2B5EF4-FFF2-40B4-BE49-F238E27FC236}">
                <a16:creationId xmlns:a16="http://schemas.microsoft.com/office/drawing/2014/main" id="{675922F9-A092-AD4D-B518-33EADCC90E84}"/>
              </a:ext>
            </a:extLst>
          </p:cNvPr>
          <p:cNvGrpSpPr/>
          <p:nvPr/>
        </p:nvGrpSpPr>
        <p:grpSpPr>
          <a:xfrm>
            <a:off x="1801552" y="4553622"/>
            <a:ext cx="8588895" cy="2304378"/>
            <a:chOff x="5381105" y="3283775"/>
            <a:chExt cx="8588895" cy="2304378"/>
          </a:xfrm>
        </p:grpSpPr>
        <p:sp>
          <p:nvSpPr>
            <p:cNvPr id="49" name="矩形 48">
              <a:extLst>
                <a:ext uri="{FF2B5EF4-FFF2-40B4-BE49-F238E27FC236}">
                  <a16:creationId xmlns:a16="http://schemas.microsoft.com/office/drawing/2014/main" id="{3C646C08-F7C9-AF4D-AFA9-41562103EF82}"/>
                </a:ext>
              </a:extLst>
            </p:cNvPr>
            <p:cNvSpPr/>
            <p:nvPr/>
          </p:nvSpPr>
          <p:spPr>
            <a:xfrm>
              <a:off x="7110536" y="3621643"/>
              <a:ext cx="1800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500"/>
                </a:lnSpc>
              </a:pPr>
              <a:r>
                <a:rPr kumimoji="1" lang="en-US" altLang="zh-CN" dirty="0">
                  <a:solidFill>
                    <a:schemeClr val="tx1"/>
                  </a:solidFill>
                  <a:latin typeface="Times New Roman" panose="02020603050405020304" pitchFamily="18" charset="0"/>
                  <a:cs typeface="Times New Roman" panose="02020603050405020304" pitchFamily="18" charset="0"/>
                </a:rPr>
                <a:t>Sequence</a:t>
              </a:r>
              <a:r>
                <a:rPr kumimoji="1" lang="zh-CN" altLang="en-US"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chemeClr val="tx1"/>
                  </a:solidFill>
                  <a:latin typeface="Times New Roman" panose="02020603050405020304" pitchFamily="18" charset="0"/>
                  <a:cs typeface="Times New Roman" panose="02020603050405020304" pitchFamily="18" charset="0"/>
                </a:rPr>
                <a:t>process</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7068113D-3B4E-DA4A-9ED3-96802A280979}"/>
                </a:ext>
              </a:extLst>
            </p:cNvPr>
            <p:cNvSpPr/>
            <p:nvPr/>
          </p:nvSpPr>
          <p:spPr>
            <a:xfrm>
              <a:off x="9125558" y="3620510"/>
              <a:ext cx="1080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TCN</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B5FE0D8B-9668-7044-97CE-958961E0A22A}"/>
                </a:ext>
              </a:extLst>
            </p:cNvPr>
            <p:cNvSpPr/>
            <p:nvPr/>
          </p:nvSpPr>
          <p:spPr>
            <a:xfrm>
              <a:off x="7001560" y="3283775"/>
              <a:ext cx="4695268" cy="9204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52" name="直线箭头连接符 51">
              <a:extLst>
                <a:ext uri="{FF2B5EF4-FFF2-40B4-BE49-F238E27FC236}">
                  <a16:creationId xmlns:a16="http://schemas.microsoft.com/office/drawing/2014/main" id="{F3146BAF-FB8D-6349-B40B-1457AF2AAC95}"/>
                </a:ext>
              </a:extLst>
            </p:cNvPr>
            <p:cNvCxnSpPr>
              <a:cxnSpLocks/>
              <a:stCxn id="49" idx="3"/>
              <a:endCxn id="50" idx="1"/>
            </p:cNvCxnSpPr>
            <p:nvPr/>
          </p:nvCxnSpPr>
          <p:spPr>
            <a:xfrm flipV="1">
              <a:off x="8910536" y="3836510"/>
              <a:ext cx="215022" cy="11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a:extLst>
                <a:ext uri="{FF2B5EF4-FFF2-40B4-BE49-F238E27FC236}">
                  <a16:creationId xmlns:a16="http://schemas.microsoft.com/office/drawing/2014/main" id="{89122881-5578-3F46-BBAB-0ABFC6B6619A}"/>
                </a:ext>
              </a:extLst>
            </p:cNvPr>
            <p:cNvCxnSpPr>
              <a:cxnSpLocks/>
              <a:stCxn id="75" idx="4"/>
              <a:endCxn id="49" idx="1"/>
            </p:cNvCxnSpPr>
            <p:nvPr/>
          </p:nvCxnSpPr>
          <p:spPr>
            <a:xfrm flipV="1">
              <a:off x="6638405" y="3837643"/>
              <a:ext cx="472131" cy="60997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7BB31E65-B6B0-5341-8206-4DD28A33364A}"/>
                </a:ext>
              </a:extLst>
            </p:cNvPr>
            <p:cNvSpPr/>
            <p:nvPr/>
          </p:nvSpPr>
          <p:spPr>
            <a:xfrm>
              <a:off x="7110881" y="4784118"/>
              <a:ext cx="1800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Image</a:t>
              </a:r>
              <a:r>
                <a:rPr kumimoji="1" lang="zh-CN" altLang="en-US"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chemeClr val="tx1"/>
                  </a:solidFill>
                  <a:latin typeface="Times New Roman" panose="02020603050405020304" pitchFamily="18" charset="0"/>
                  <a:cs typeface="Times New Roman" panose="02020603050405020304" pitchFamily="18" charset="0"/>
                </a:rPr>
                <a:t>process</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D9394667-72AA-DF48-AFDF-BCFC7077DDA0}"/>
                </a:ext>
              </a:extLst>
            </p:cNvPr>
            <p:cNvSpPr/>
            <p:nvPr/>
          </p:nvSpPr>
          <p:spPr>
            <a:xfrm>
              <a:off x="9137020" y="4784118"/>
              <a:ext cx="1080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dirty="0" err="1">
                  <a:solidFill>
                    <a:schemeClr val="tx1"/>
                  </a:solidFill>
                  <a:latin typeface="Times New Roman" panose="02020603050405020304" pitchFamily="18" charset="0"/>
                  <a:cs typeface="Times New Roman" panose="02020603050405020304" pitchFamily="18" charset="0"/>
                </a:rPr>
                <a:t>DenseNet</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9AEEA858-DBC2-D344-89A7-9410219F8BB1}"/>
                </a:ext>
              </a:extLst>
            </p:cNvPr>
            <p:cNvSpPr/>
            <p:nvPr/>
          </p:nvSpPr>
          <p:spPr>
            <a:xfrm>
              <a:off x="6996821" y="4651634"/>
              <a:ext cx="4711700" cy="9204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57" name="直线箭头连接符 56">
              <a:extLst>
                <a:ext uri="{FF2B5EF4-FFF2-40B4-BE49-F238E27FC236}">
                  <a16:creationId xmlns:a16="http://schemas.microsoft.com/office/drawing/2014/main" id="{67D1F983-BE69-E741-BE28-543021D2C0DB}"/>
                </a:ext>
              </a:extLst>
            </p:cNvPr>
            <p:cNvCxnSpPr>
              <a:cxnSpLocks/>
              <a:stCxn id="54" idx="3"/>
              <a:endCxn id="55" idx="1"/>
            </p:cNvCxnSpPr>
            <p:nvPr/>
          </p:nvCxnSpPr>
          <p:spPr>
            <a:xfrm>
              <a:off x="8910881" y="5000118"/>
              <a:ext cx="2261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a:extLst>
                <a:ext uri="{FF2B5EF4-FFF2-40B4-BE49-F238E27FC236}">
                  <a16:creationId xmlns:a16="http://schemas.microsoft.com/office/drawing/2014/main" id="{8308AF27-4C23-B041-8D00-ADC0D551C5E1}"/>
                </a:ext>
              </a:extLst>
            </p:cNvPr>
            <p:cNvCxnSpPr>
              <a:cxnSpLocks/>
              <a:stCxn id="75" idx="4"/>
              <a:endCxn id="54" idx="1"/>
            </p:cNvCxnSpPr>
            <p:nvPr/>
          </p:nvCxnSpPr>
          <p:spPr>
            <a:xfrm>
              <a:off x="6638405" y="4447620"/>
              <a:ext cx="472476" cy="55249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7FDEBDF5-C668-4F44-96AF-D2D1BD635A73}"/>
                </a:ext>
              </a:extLst>
            </p:cNvPr>
            <p:cNvSpPr/>
            <p:nvPr/>
          </p:nvSpPr>
          <p:spPr>
            <a:xfrm>
              <a:off x="10472449" y="3620510"/>
              <a:ext cx="1080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FC</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873B4246-45AC-234C-9233-E3A65011FEC5}"/>
                </a:ext>
              </a:extLst>
            </p:cNvPr>
            <p:cNvSpPr/>
            <p:nvPr/>
          </p:nvSpPr>
          <p:spPr>
            <a:xfrm>
              <a:off x="10446688" y="4784118"/>
              <a:ext cx="1095166"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FC</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61" name="直线箭头连接符 60">
              <a:extLst>
                <a:ext uri="{FF2B5EF4-FFF2-40B4-BE49-F238E27FC236}">
                  <a16:creationId xmlns:a16="http://schemas.microsoft.com/office/drawing/2014/main" id="{60933B9C-DD51-B64A-83B0-22B8DB3976B8}"/>
                </a:ext>
              </a:extLst>
            </p:cNvPr>
            <p:cNvCxnSpPr>
              <a:cxnSpLocks/>
              <a:stCxn id="50" idx="3"/>
              <a:endCxn id="59" idx="1"/>
            </p:cNvCxnSpPr>
            <p:nvPr/>
          </p:nvCxnSpPr>
          <p:spPr>
            <a:xfrm>
              <a:off x="10205558" y="3836510"/>
              <a:ext cx="26689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20EC6DAD-B86D-0D47-9E52-4F1BC55C6658}"/>
                </a:ext>
              </a:extLst>
            </p:cNvPr>
            <p:cNvCxnSpPr>
              <a:cxnSpLocks/>
              <a:stCxn id="55" idx="3"/>
              <a:endCxn id="60" idx="1"/>
            </p:cNvCxnSpPr>
            <p:nvPr/>
          </p:nvCxnSpPr>
          <p:spPr>
            <a:xfrm>
              <a:off x="10217020" y="5000118"/>
              <a:ext cx="22966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38">
              <a:extLst>
                <a:ext uri="{FF2B5EF4-FFF2-40B4-BE49-F238E27FC236}">
                  <a16:creationId xmlns:a16="http://schemas.microsoft.com/office/drawing/2014/main" id="{DFF0DB75-71E9-C44C-AC36-D7A2ED0FB267}"/>
                </a:ext>
              </a:extLst>
            </p:cNvPr>
            <p:cNvCxnSpPr>
              <a:cxnSpLocks/>
              <a:stCxn id="59" idx="3"/>
            </p:cNvCxnSpPr>
            <p:nvPr/>
          </p:nvCxnSpPr>
          <p:spPr>
            <a:xfrm>
              <a:off x="11552449" y="3836510"/>
              <a:ext cx="3163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C6EE304F-BAF6-3248-97CE-D024C089DC09}"/>
                </a:ext>
              </a:extLst>
            </p:cNvPr>
            <p:cNvSpPr/>
            <p:nvPr/>
          </p:nvSpPr>
          <p:spPr>
            <a:xfrm>
              <a:off x="11865000" y="3605709"/>
              <a:ext cx="937329"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ts val="1500"/>
                </a:lnSpc>
              </a:pPr>
              <a:r>
                <a:rPr kumimoji="1" lang="en-US" altLang="zh-CN" dirty="0">
                  <a:solidFill>
                    <a:schemeClr val="tx1"/>
                  </a:solidFill>
                  <a:latin typeface="Times New Roman" panose="02020603050405020304" pitchFamily="18" charset="0"/>
                  <a:cs typeface="Times New Roman" panose="02020603050405020304" pitchFamily="18" charset="0"/>
                </a:rPr>
                <a:t>GCE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65" name="文本框 64">
              <a:extLst>
                <a:ext uri="{FF2B5EF4-FFF2-40B4-BE49-F238E27FC236}">
                  <a16:creationId xmlns:a16="http://schemas.microsoft.com/office/drawing/2014/main" id="{9FD8586F-0989-A24D-9317-F2EF7780D23B}"/>
                </a:ext>
              </a:extLst>
            </p:cNvPr>
            <p:cNvSpPr txBox="1"/>
            <p:nvPr/>
          </p:nvSpPr>
          <p:spPr>
            <a:xfrm>
              <a:off x="7001560" y="3283775"/>
              <a:ext cx="2699688"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Sequence representation</a:t>
              </a:r>
              <a:endParaRPr kumimoji="1" lang="zh-CN" altLang="en-US" b="1" dirty="0">
                <a:latin typeface="Times New Roman" panose="02020603050405020304" pitchFamily="18" charset="0"/>
                <a:cs typeface="Times New Roman" panose="02020603050405020304" pitchFamily="18" charset="0"/>
              </a:endParaRPr>
            </a:p>
          </p:txBody>
        </p:sp>
        <p:sp>
          <p:nvSpPr>
            <p:cNvPr id="66" name="文本框 65">
              <a:extLst>
                <a:ext uri="{FF2B5EF4-FFF2-40B4-BE49-F238E27FC236}">
                  <a16:creationId xmlns:a16="http://schemas.microsoft.com/office/drawing/2014/main" id="{C2182B4B-CE16-6E41-89EE-566810C3795F}"/>
                </a:ext>
              </a:extLst>
            </p:cNvPr>
            <p:cNvSpPr txBox="1"/>
            <p:nvPr/>
          </p:nvSpPr>
          <p:spPr>
            <a:xfrm>
              <a:off x="7001560" y="5218821"/>
              <a:ext cx="2699688"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Image representation</a:t>
              </a:r>
              <a:endParaRPr kumimoji="1" lang="zh-CN" altLang="en-US" b="1" dirty="0">
                <a:latin typeface="Times New Roman" panose="02020603050405020304" pitchFamily="18" charset="0"/>
                <a:cs typeface="Times New Roman" panose="02020603050405020304" pitchFamily="18" charset="0"/>
              </a:endParaRPr>
            </a:p>
          </p:txBody>
        </p:sp>
        <p:cxnSp>
          <p:nvCxnSpPr>
            <p:cNvPr id="67" name="肘形连接符 38">
              <a:extLst>
                <a:ext uri="{FF2B5EF4-FFF2-40B4-BE49-F238E27FC236}">
                  <a16:creationId xmlns:a16="http://schemas.microsoft.com/office/drawing/2014/main" id="{E4D5F29C-B354-CC41-958E-3CE3F24A5A39}"/>
                </a:ext>
              </a:extLst>
            </p:cNvPr>
            <p:cNvCxnSpPr>
              <a:cxnSpLocks/>
            </p:cNvCxnSpPr>
            <p:nvPr/>
          </p:nvCxnSpPr>
          <p:spPr>
            <a:xfrm>
              <a:off x="11552805" y="5000118"/>
              <a:ext cx="316348" cy="4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十字形 67">
              <a:extLst>
                <a:ext uri="{FF2B5EF4-FFF2-40B4-BE49-F238E27FC236}">
                  <a16:creationId xmlns:a16="http://schemas.microsoft.com/office/drawing/2014/main" id="{9914D701-603C-0E42-9073-2F1E6F003F97}"/>
                </a:ext>
              </a:extLst>
            </p:cNvPr>
            <p:cNvSpPr/>
            <p:nvPr/>
          </p:nvSpPr>
          <p:spPr>
            <a:xfrm>
              <a:off x="13372574" y="4391579"/>
              <a:ext cx="199323" cy="201012"/>
            </a:xfrm>
            <a:prstGeom prst="plus">
              <a:avLst>
                <a:gd name="adj" fmla="val 4217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69" name="椭圆 68">
              <a:extLst>
                <a:ext uri="{FF2B5EF4-FFF2-40B4-BE49-F238E27FC236}">
                  <a16:creationId xmlns:a16="http://schemas.microsoft.com/office/drawing/2014/main" id="{147E352B-EB28-0A4E-AD17-2A63238C0355}"/>
                </a:ext>
              </a:extLst>
            </p:cNvPr>
            <p:cNvSpPr/>
            <p:nvPr/>
          </p:nvSpPr>
          <p:spPr>
            <a:xfrm>
              <a:off x="13350382" y="4369567"/>
              <a:ext cx="243708" cy="2437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cxnSp>
          <p:nvCxnSpPr>
            <p:cNvPr id="70" name="肘形连接符 69">
              <a:extLst>
                <a:ext uri="{FF2B5EF4-FFF2-40B4-BE49-F238E27FC236}">
                  <a16:creationId xmlns:a16="http://schemas.microsoft.com/office/drawing/2014/main" id="{2833FB40-1BF9-BA47-BD12-5DB3129BC25F}"/>
                </a:ext>
              </a:extLst>
            </p:cNvPr>
            <p:cNvCxnSpPr>
              <a:cxnSpLocks/>
              <a:stCxn id="64" idx="3"/>
              <a:endCxn id="69" idx="0"/>
            </p:cNvCxnSpPr>
            <p:nvPr/>
          </p:nvCxnSpPr>
          <p:spPr>
            <a:xfrm>
              <a:off x="12802329" y="3821709"/>
              <a:ext cx="669907" cy="54785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a:extLst>
                <a:ext uri="{FF2B5EF4-FFF2-40B4-BE49-F238E27FC236}">
                  <a16:creationId xmlns:a16="http://schemas.microsoft.com/office/drawing/2014/main" id="{48E756E3-B69E-AC47-ADDC-365AF3C741FE}"/>
                </a:ext>
              </a:extLst>
            </p:cNvPr>
            <p:cNvCxnSpPr>
              <a:cxnSpLocks/>
              <a:endCxn id="69" idx="4"/>
            </p:cNvCxnSpPr>
            <p:nvPr/>
          </p:nvCxnSpPr>
          <p:spPr>
            <a:xfrm flipV="1">
              <a:off x="12802329" y="4613275"/>
              <a:ext cx="669907" cy="38238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CCD4B815-9E63-1940-AD9B-1810EE209458}"/>
                </a:ext>
              </a:extLst>
            </p:cNvPr>
            <p:cNvSpPr/>
            <p:nvPr/>
          </p:nvSpPr>
          <p:spPr>
            <a:xfrm>
              <a:off x="11858032" y="4769317"/>
              <a:ext cx="949101"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ts val="1500"/>
                </a:lnSpc>
              </a:pPr>
              <a:r>
                <a:rPr kumimoji="1" lang="en-US" altLang="zh-CN" dirty="0">
                  <a:solidFill>
                    <a:schemeClr val="tx1"/>
                  </a:solidFill>
                  <a:latin typeface="Times New Roman" panose="02020603050405020304" pitchFamily="18" charset="0"/>
                  <a:cs typeface="Times New Roman" panose="02020603050405020304" pitchFamily="18" charset="0"/>
                </a:rPr>
                <a:t>GCE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73" name="直线箭头连接符 72">
              <a:extLst>
                <a:ext uri="{FF2B5EF4-FFF2-40B4-BE49-F238E27FC236}">
                  <a16:creationId xmlns:a16="http://schemas.microsoft.com/office/drawing/2014/main" id="{5AE5BD21-92D8-7648-8D04-370AF2105B5E}"/>
                </a:ext>
              </a:extLst>
            </p:cNvPr>
            <p:cNvCxnSpPr>
              <a:cxnSpLocks/>
              <a:stCxn id="69" idx="6"/>
            </p:cNvCxnSpPr>
            <p:nvPr/>
          </p:nvCxnSpPr>
          <p:spPr>
            <a:xfrm>
              <a:off x="13594090" y="4491421"/>
              <a:ext cx="37591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组合 73">
              <a:extLst>
                <a:ext uri="{FF2B5EF4-FFF2-40B4-BE49-F238E27FC236}">
                  <a16:creationId xmlns:a16="http://schemas.microsoft.com/office/drawing/2014/main" id="{E3644529-5415-A846-A388-7087BD98B77B}"/>
                </a:ext>
              </a:extLst>
            </p:cNvPr>
            <p:cNvGrpSpPr/>
            <p:nvPr/>
          </p:nvGrpSpPr>
          <p:grpSpPr>
            <a:xfrm>
              <a:off x="5381105" y="3996769"/>
              <a:ext cx="1257300" cy="901701"/>
              <a:chOff x="5381105" y="3996769"/>
              <a:chExt cx="1257300" cy="901701"/>
            </a:xfrm>
          </p:grpSpPr>
          <p:sp>
            <p:nvSpPr>
              <p:cNvPr id="75" name="圆柱体 74">
                <a:extLst>
                  <a:ext uri="{FF2B5EF4-FFF2-40B4-BE49-F238E27FC236}">
                    <a16:creationId xmlns:a16="http://schemas.microsoft.com/office/drawing/2014/main" id="{2A42AF30-D8D5-B449-89F4-EB497AFBB5CC}"/>
                  </a:ext>
                </a:extLst>
              </p:cNvPr>
              <p:cNvSpPr/>
              <p:nvPr/>
            </p:nvSpPr>
            <p:spPr>
              <a:xfrm>
                <a:off x="5381105" y="3996769"/>
                <a:ext cx="1257300" cy="901701"/>
              </a:xfrm>
              <a:prstGeom prst="can">
                <a:avLst>
                  <a:gd name="adj" fmla="val 39081"/>
                </a:avLst>
              </a:prstGeom>
              <a:solidFill>
                <a:schemeClr val="bg1"/>
              </a:solidFill>
              <a:ln w="1460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 name="文本框 75">
                <a:extLst>
                  <a:ext uri="{FF2B5EF4-FFF2-40B4-BE49-F238E27FC236}">
                    <a16:creationId xmlns:a16="http://schemas.microsoft.com/office/drawing/2014/main" id="{44C768EB-8FB4-6943-94BD-DB4E5DD8F07C}"/>
                  </a:ext>
                </a:extLst>
              </p:cNvPr>
              <p:cNvSpPr txBox="1"/>
              <p:nvPr/>
            </p:nvSpPr>
            <p:spPr>
              <a:xfrm>
                <a:off x="5707900" y="4045198"/>
                <a:ext cx="657224" cy="246221"/>
              </a:xfrm>
              <a:prstGeom prst="rect">
                <a:avLst/>
              </a:prstGeom>
              <a:noFill/>
            </p:spPr>
            <p:txBody>
              <a:bodyPr wrap="square" lIns="0" tIns="0" rIns="0" bIns="0" rtlCol="0">
                <a:spAutoFit/>
              </a:bodyPr>
              <a:lstStyle/>
              <a:p>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Dataset</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7" name="组合 76">
                <a:extLst>
                  <a:ext uri="{FF2B5EF4-FFF2-40B4-BE49-F238E27FC236}">
                    <a16:creationId xmlns:a16="http://schemas.microsoft.com/office/drawing/2014/main" id="{F71AF652-D00C-8145-8A1F-26D109263161}"/>
                  </a:ext>
                </a:extLst>
              </p:cNvPr>
              <p:cNvGrpSpPr/>
              <p:nvPr/>
            </p:nvGrpSpPr>
            <p:grpSpPr>
              <a:xfrm>
                <a:off x="5453681" y="4419671"/>
                <a:ext cx="338338" cy="375030"/>
                <a:chOff x="7968124" y="1544323"/>
                <a:chExt cx="458302" cy="508003"/>
              </a:xfrm>
            </p:grpSpPr>
            <p:sp>
              <p:nvSpPr>
                <p:cNvPr id="84" name="折角形 83">
                  <a:extLst>
                    <a:ext uri="{FF2B5EF4-FFF2-40B4-BE49-F238E27FC236}">
                      <a16:creationId xmlns:a16="http://schemas.microsoft.com/office/drawing/2014/main" id="{2A631D18-1F1F-434A-B381-C4B0E9209469}"/>
                    </a:ext>
                  </a:extLst>
                </p:cNvPr>
                <p:cNvSpPr/>
                <p:nvPr/>
              </p:nvSpPr>
              <p:spPr>
                <a:xfrm rot="10800000" flipH="1">
                  <a:off x="8046716" y="1544323"/>
                  <a:ext cx="345440" cy="508001"/>
                </a:xfrm>
                <a:prstGeom prst="foldedCorner">
                  <a:avLst>
                    <a:gd name="adj" fmla="val 36275"/>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85" name="文本框 84">
                  <a:extLst>
                    <a:ext uri="{FF2B5EF4-FFF2-40B4-BE49-F238E27FC236}">
                      <a16:creationId xmlns:a16="http://schemas.microsoft.com/office/drawing/2014/main" id="{1B4F6DDA-A00A-DF43-B64A-62806C5BAF72}"/>
                    </a:ext>
                  </a:extLst>
                </p:cNvPr>
                <p:cNvSpPr txBox="1"/>
                <p:nvPr/>
              </p:nvSpPr>
              <p:spPr>
                <a:xfrm>
                  <a:off x="7968124" y="1553018"/>
                  <a:ext cx="458302" cy="499308"/>
                </a:xfrm>
                <a:prstGeom prst="rect">
                  <a:avLst/>
                </a:prstGeom>
                <a:noFill/>
                <a:ln>
                  <a:noFill/>
                </a:ln>
              </p:spPr>
              <p:txBody>
                <a:bodyPr wrap="none" rtlCol="0">
                  <a:spAutoFit/>
                </a:bodyPr>
                <a:lstStyle/>
                <a:p>
                  <a:pPr>
                    <a:lnSpc>
                      <a:spcPct val="80000"/>
                    </a:lnSpc>
                  </a:pPr>
                  <a:r>
                    <a:rPr kumimoji="1" lang="en-US" altLang="zh-CN" sz="900" dirty="0">
                      <a:latin typeface="Times New Roman" panose="02020603050405020304" pitchFamily="18" charset="0"/>
                      <a:cs typeface="Times New Roman" panose="02020603050405020304" pitchFamily="18" charset="0"/>
                    </a:rPr>
                    <a:t>101</a:t>
                  </a:r>
                </a:p>
                <a:p>
                  <a:pPr>
                    <a:lnSpc>
                      <a:spcPct val="80000"/>
                    </a:lnSpc>
                  </a:pPr>
                  <a:r>
                    <a:rPr kumimoji="1" lang="en-US" altLang="zh-CN" sz="900" dirty="0">
                      <a:latin typeface="Times New Roman" panose="02020603050405020304" pitchFamily="18" charset="0"/>
                      <a:cs typeface="Times New Roman" panose="02020603050405020304" pitchFamily="18" charset="0"/>
                    </a:rPr>
                    <a:t>011</a:t>
                  </a:r>
                </a:p>
                <a:p>
                  <a:pPr>
                    <a:lnSpc>
                      <a:spcPct val="80000"/>
                    </a:lnSpc>
                  </a:pPr>
                  <a:r>
                    <a:rPr kumimoji="1" lang="en-US" altLang="zh-CN" sz="900" b="1" dirty="0">
                      <a:latin typeface="Times New Roman" panose="02020603050405020304" pitchFamily="18" charset="0"/>
                      <a:cs typeface="Times New Roman" panose="02020603050405020304" pitchFamily="18" charset="0"/>
                    </a:rPr>
                    <a:t>BIN</a:t>
                  </a:r>
                  <a:endParaRPr kumimoji="1" lang="zh-CN" altLang="en-US" sz="900" b="1" dirty="0">
                    <a:latin typeface="Times New Roman" panose="02020603050405020304" pitchFamily="18" charset="0"/>
                    <a:cs typeface="Times New Roman" panose="02020603050405020304" pitchFamily="18" charset="0"/>
                  </a:endParaRPr>
                </a:p>
              </p:txBody>
            </p:sp>
          </p:grpSp>
          <p:grpSp>
            <p:nvGrpSpPr>
              <p:cNvPr id="78" name="组合 77">
                <a:extLst>
                  <a:ext uri="{FF2B5EF4-FFF2-40B4-BE49-F238E27FC236}">
                    <a16:creationId xmlns:a16="http://schemas.microsoft.com/office/drawing/2014/main" id="{C3E5D35A-21C8-CB41-B042-B3FE314547C8}"/>
                  </a:ext>
                </a:extLst>
              </p:cNvPr>
              <p:cNvGrpSpPr/>
              <p:nvPr/>
            </p:nvGrpSpPr>
            <p:grpSpPr>
              <a:xfrm>
                <a:off x="5866477" y="4419671"/>
                <a:ext cx="338338" cy="375030"/>
                <a:chOff x="7968124" y="1544323"/>
                <a:chExt cx="458302" cy="508003"/>
              </a:xfrm>
            </p:grpSpPr>
            <p:sp>
              <p:nvSpPr>
                <p:cNvPr id="82" name="折角形 81">
                  <a:extLst>
                    <a:ext uri="{FF2B5EF4-FFF2-40B4-BE49-F238E27FC236}">
                      <a16:creationId xmlns:a16="http://schemas.microsoft.com/office/drawing/2014/main" id="{601549B9-64C3-E446-9F98-DF98E7A57535}"/>
                    </a:ext>
                  </a:extLst>
                </p:cNvPr>
                <p:cNvSpPr/>
                <p:nvPr/>
              </p:nvSpPr>
              <p:spPr>
                <a:xfrm rot="10800000" flipH="1">
                  <a:off x="8046716" y="1544323"/>
                  <a:ext cx="345440" cy="508001"/>
                </a:xfrm>
                <a:prstGeom prst="foldedCorner">
                  <a:avLst>
                    <a:gd name="adj" fmla="val 36275"/>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83" name="文本框 82">
                  <a:extLst>
                    <a:ext uri="{FF2B5EF4-FFF2-40B4-BE49-F238E27FC236}">
                      <a16:creationId xmlns:a16="http://schemas.microsoft.com/office/drawing/2014/main" id="{00D56276-68BC-6E42-8A14-B56B4CB986CE}"/>
                    </a:ext>
                  </a:extLst>
                </p:cNvPr>
                <p:cNvSpPr txBox="1"/>
                <p:nvPr/>
              </p:nvSpPr>
              <p:spPr>
                <a:xfrm>
                  <a:off x="7968124" y="1553018"/>
                  <a:ext cx="458302" cy="499308"/>
                </a:xfrm>
                <a:prstGeom prst="rect">
                  <a:avLst/>
                </a:prstGeom>
                <a:noFill/>
                <a:ln>
                  <a:noFill/>
                </a:ln>
              </p:spPr>
              <p:txBody>
                <a:bodyPr wrap="none" rtlCol="0">
                  <a:spAutoFit/>
                </a:bodyPr>
                <a:lstStyle/>
                <a:p>
                  <a:pPr>
                    <a:lnSpc>
                      <a:spcPct val="80000"/>
                    </a:lnSpc>
                  </a:pPr>
                  <a:r>
                    <a:rPr kumimoji="1" lang="en-US" altLang="zh-CN" sz="900" dirty="0">
                      <a:latin typeface="Times New Roman" panose="02020603050405020304" pitchFamily="18" charset="0"/>
                      <a:cs typeface="Times New Roman" panose="02020603050405020304" pitchFamily="18" charset="0"/>
                    </a:rPr>
                    <a:t>101</a:t>
                  </a:r>
                </a:p>
                <a:p>
                  <a:pPr>
                    <a:lnSpc>
                      <a:spcPct val="80000"/>
                    </a:lnSpc>
                  </a:pPr>
                  <a:r>
                    <a:rPr kumimoji="1" lang="en-US" altLang="zh-CN" sz="900" dirty="0">
                      <a:latin typeface="Times New Roman" panose="02020603050405020304" pitchFamily="18" charset="0"/>
                      <a:cs typeface="Times New Roman" panose="02020603050405020304" pitchFamily="18" charset="0"/>
                    </a:rPr>
                    <a:t>011</a:t>
                  </a:r>
                </a:p>
                <a:p>
                  <a:pPr>
                    <a:lnSpc>
                      <a:spcPct val="80000"/>
                    </a:lnSpc>
                  </a:pPr>
                  <a:r>
                    <a:rPr kumimoji="1" lang="en-US" altLang="zh-CN" sz="900" b="1" dirty="0">
                      <a:latin typeface="Times New Roman" panose="02020603050405020304" pitchFamily="18" charset="0"/>
                      <a:cs typeface="Times New Roman" panose="02020603050405020304" pitchFamily="18" charset="0"/>
                    </a:rPr>
                    <a:t>BIN</a:t>
                  </a:r>
                  <a:endParaRPr kumimoji="1" lang="zh-CN" altLang="en-US" sz="900" b="1" dirty="0">
                    <a:latin typeface="Times New Roman" panose="02020603050405020304" pitchFamily="18" charset="0"/>
                    <a:cs typeface="Times New Roman" panose="02020603050405020304" pitchFamily="18" charset="0"/>
                  </a:endParaRPr>
                </a:p>
              </p:txBody>
            </p:sp>
          </p:grpSp>
          <p:grpSp>
            <p:nvGrpSpPr>
              <p:cNvPr id="79" name="组合 78">
                <a:extLst>
                  <a:ext uri="{FF2B5EF4-FFF2-40B4-BE49-F238E27FC236}">
                    <a16:creationId xmlns:a16="http://schemas.microsoft.com/office/drawing/2014/main" id="{CE230D84-81FF-714D-97FD-D8898D46E3E9}"/>
                  </a:ext>
                </a:extLst>
              </p:cNvPr>
              <p:cNvGrpSpPr/>
              <p:nvPr/>
            </p:nvGrpSpPr>
            <p:grpSpPr>
              <a:xfrm>
                <a:off x="6262575" y="4391579"/>
                <a:ext cx="338338" cy="375030"/>
                <a:chOff x="7968124" y="1544323"/>
                <a:chExt cx="458302" cy="508003"/>
              </a:xfrm>
            </p:grpSpPr>
            <p:sp>
              <p:nvSpPr>
                <p:cNvPr id="80" name="折角形 79">
                  <a:extLst>
                    <a:ext uri="{FF2B5EF4-FFF2-40B4-BE49-F238E27FC236}">
                      <a16:creationId xmlns:a16="http://schemas.microsoft.com/office/drawing/2014/main" id="{A46870E7-460D-2D42-B5AB-6A8F44405483}"/>
                    </a:ext>
                  </a:extLst>
                </p:cNvPr>
                <p:cNvSpPr/>
                <p:nvPr/>
              </p:nvSpPr>
              <p:spPr>
                <a:xfrm rot="10800000" flipH="1">
                  <a:off x="8046716" y="1544323"/>
                  <a:ext cx="345440" cy="508001"/>
                </a:xfrm>
                <a:prstGeom prst="foldedCorner">
                  <a:avLst>
                    <a:gd name="adj" fmla="val 36275"/>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81" name="文本框 80">
                  <a:extLst>
                    <a:ext uri="{FF2B5EF4-FFF2-40B4-BE49-F238E27FC236}">
                      <a16:creationId xmlns:a16="http://schemas.microsoft.com/office/drawing/2014/main" id="{7D24804A-6F0C-E041-95CE-93747237C015}"/>
                    </a:ext>
                  </a:extLst>
                </p:cNvPr>
                <p:cNvSpPr txBox="1"/>
                <p:nvPr/>
              </p:nvSpPr>
              <p:spPr>
                <a:xfrm>
                  <a:off x="7968124" y="1553018"/>
                  <a:ext cx="458302" cy="499308"/>
                </a:xfrm>
                <a:prstGeom prst="rect">
                  <a:avLst/>
                </a:prstGeom>
                <a:noFill/>
                <a:ln>
                  <a:noFill/>
                </a:ln>
              </p:spPr>
              <p:txBody>
                <a:bodyPr wrap="none" rtlCol="0">
                  <a:spAutoFit/>
                </a:bodyPr>
                <a:lstStyle/>
                <a:p>
                  <a:pPr>
                    <a:lnSpc>
                      <a:spcPct val="80000"/>
                    </a:lnSpc>
                  </a:pPr>
                  <a:r>
                    <a:rPr kumimoji="1" lang="en-US" altLang="zh-CN" sz="900" dirty="0">
                      <a:latin typeface="Times New Roman" panose="02020603050405020304" pitchFamily="18" charset="0"/>
                      <a:cs typeface="Times New Roman" panose="02020603050405020304" pitchFamily="18" charset="0"/>
                    </a:rPr>
                    <a:t>101</a:t>
                  </a:r>
                </a:p>
                <a:p>
                  <a:pPr>
                    <a:lnSpc>
                      <a:spcPct val="80000"/>
                    </a:lnSpc>
                  </a:pPr>
                  <a:r>
                    <a:rPr kumimoji="1" lang="en-US" altLang="zh-CN" sz="900" dirty="0">
                      <a:latin typeface="Times New Roman" panose="02020603050405020304" pitchFamily="18" charset="0"/>
                      <a:cs typeface="Times New Roman" panose="02020603050405020304" pitchFamily="18" charset="0"/>
                    </a:rPr>
                    <a:t>011</a:t>
                  </a:r>
                </a:p>
                <a:p>
                  <a:pPr>
                    <a:lnSpc>
                      <a:spcPct val="80000"/>
                    </a:lnSpc>
                  </a:pPr>
                  <a:r>
                    <a:rPr kumimoji="1" lang="en-US" altLang="zh-CN" sz="900" b="1" dirty="0">
                      <a:latin typeface="Times New Roman" panose="02020603050405020304" pitchFamily="18" charset="0"/>
                      <a:cs typeface="Times New Roman" panose="02020603050405020304" pitchFamily="18" charset="0"/>
                    </a:rPr>
                    <a:t>BIN</a:t>
                  </a:r>
                  <a:endParaRPr kumimoji="1" lang="zh-CN" altLang="en-US" sz="900" b="1" dirty="0">
                    <a:latin typeface="Times New Roman" panose="02020603050405020304" pitchFamily="18" charset="0"/>
                    <a:cs typeface="Times New Roman" panose="02020603050405020304" pitchFamily="18" charset="0"/>
                  </a:endParaRPr>
                </a:p>
              </p:txBody>
            </p:sp>
          </p:grpSp>
        </p:grpSp>
      </p:grpSp>
    </p:spTree>
    <p:extLst>
      <p:ext uri="{BB962C8B-B14F-4D97-AF65-F5344CB8AC3E}">
        <p14:creationId xmlns:p14="http://schemas.microsoft.com/office/powerpoint/2010/main" val="167955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3298"/>
          </a:xfrm>
        </p:spPr>
        <p:txBody>
          <a:bodyPr>
            <a:normAutofit fontScale="90000"/>
          </a:bodyPr>
          <a:lstStyle/>
          <a:p>
            <a:r>
              <a:rPr lang="en-US" altLang="zh-CN" dirty="0"/>
              <a:t>Design</a:t>
            </a:r>
            <a:r>
              <a:rPr lang="zh-CN" altLang="en-US" dirty="0"/>
              <a:t> </a:t>
            </a:r>
            <a:r>
              <a:rPr lang="en-US" altLang="zh-CN" dirty="0"/>
              <a:t>and</a:t>
            </a:r>
            <a:r>
              <a:rPr lang="zh-CN" altLang="en-US" dirty="0"/>
              <a:t> </a:t>
            </a:r>
            <a:r>
              <a:rPr lang="en-US" altLang="zh-CN" dirty="0"/>
              <a:t>Implementation</a:t>
            </a:r>
            <a:endParaRPr lang="en-AU" dirty="0"/>
          </a:p>
        </p:txBody>
      </p:sp>
      <p:sp>
        <p:nvSpPr>
          <p:cNvPr id="3" name="Content Placeholder 2"/>
          <p:cNvSpPr>
            <a:spLocks noGrp="1"/>
          </p:cNvSpPr>
          <p:nvPr>
            <p:ph idx="1"/>
          </p:nvPr>
        </p:nvSpPr>
        <p:spPr/>
        <p:txBody>
          <a:bodyPr/>
          <a:lstStyle/>
          <a:p>
            <a:pPr marL="0" indent="0">
              <a:buNone/>
            </a:pPr>
            <a:r>
              <a:rPr lang="en-AU" dirty="0"/>
              <a:t>Step 1: Sequence representation [4] </a:t>
            </a:r>
          </a:p>
        </p:txBody>
      </p:sp>
      <p:sp>
        <p:nvSpPr>
          <p:cNvPr id="7" name="矩形 6">
            <a:extLst>
              <a:ext uri="{FF2B5EF4-FFF2-40B4-BE49-F238E27FC236}">
                <a16:creationId xmlns:a16="http://schemas.microsoft.com/office/drawing/2014/main" id="{808F13C6-4BAD-7740-804E-A405556C9B74}"/>
              </a:ext>
            </a:extLst>
          </p:cNvPr>
          <p:cNvSpPr/>
          <p:nvPr/>
        </p:nvSpPr>
        <p:spPr>
          <a:xfrm rot="5400000">
            <a:off x="9176982" y="4128884"/>
            <a:ext cx="3167531" cy="4314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FC, </a:t>
            </a:r>
            <a:r>
              <a:rPr kumimoji="1" lang="en-US" altLang="zh-CN" sz="2000" dirty="0" err="1">
                <a:solidFill>
                  <a:schemeClr val="tx1"/>
                </a:solidFill>
                <a:latin typeface="Times New Roman" panose="02020603050405020304" pitchFamily="18" charset="0"/>
                <a:cs typeface="Times New Roman" panose="02020603050405020304" pitchFamily="18" charset="0"/>
              </a:rPr>
              <a:t>softmax</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 name="右箭头 7">
            <a:extLst>
              <a:ext uri="{FF2B5EF4-FFF2-40B4-BE49-F238E27FC236}">
                <a16:creationId xmlns:a16="http://schemas.microsoft.com/office/drawing/2014/main" id="{FB286C8C-F5A1-9940-A12F-E3B996BFA618}"/>
              </a:ext>
            </a:extLst>
          </p:cNvPr>
          <p:cNvSpPr/>
          <p:nvPr/>
        </p:nvSpPr>
        <p:spPr>
          <a:xfrm>
            <a:off x="2275417" y="4180802"/>
            <a:ext cx="336104" cy="291064"/>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9" name="右箭头 8">
            <a:extLst>
              <a:ext uri="{FF2B5EF4-FFF2-40B4-BE49-F238E27FC236}">
                <a16:creationId xmlns:a16="http://schemas.microsoft.com/office/drawing/2014/main" id="{F2C11E67-6B95-BE45-AB4D-A60483099521}"/>
              </a:ext>
            </a:extLst>
          </p:cNvPr>
          <p:cNvSpPr/>
          <p:nvPr/>
        </p:nvSpPr>
        <p:spPr>
          <a:xfrm>
            <a:off x="6229150" y="4185073"/>
            <a:ext cx="351926" cy="282524"/>
          </a:xfrm>
          <a:prstGeom prst="right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10" name="右箭头 9">
            <a:extLst>
              <a:ext uri="{FF2B5EF4-FFF2-40B4-BE49-F238E27FC236}">
                <a16:creationId xmlns:a16="http://schemas.microsoft.com/office/drawing/2014/main" id="{C58BA70B-72F1-274B-B047-6E46F9AAC6DC}"/>
              </a:ext>
            </a:extLst>
          </p:cNvPr>
          <p:cNvSpPr/>
          <p:nvPr/>
        </p:nvSpPr>
        <p:spPr>
          <a:xfrm>
            <a:off x="10103605" y="4154279"/>
            <a:ext cx="366294" cy="313318"/>
          </a:xfrm>
          <a:prstGeom prst="right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grpSp>
        <p:nvGrpSpPr>
          <p:cNvPr id="11" name="组合 10">
            <a:extLst>
              <a:ext uri="{FF2B5EF4-FFF2-40B4-BE49-F238E27FC236}">
                <a16:creationId xmlns:a16="http://schemas.microsoft.com/office/drawing/2014/main" id="{0047E7AF-2DC4-2C48-8A19-4082888444C6}"/>
              </a:ext>
            </a:extLst>
          </p:cNvPr>
          <p:cNvGrpSpPr/>
          <p:nvPr/>
        </p:nvGrpSpPr>
        <p:grpSpPr>
          <a:xfrm>
            <a:off x="6628697" y="2290694"/>
            <a:ext cx="3367018" cy="4021206"/>
            <a:chOff x="19226730" y="1908998"/>
            <a:chExt cx="3975091" cy="4747423"/>
          </a:xfrm>
        </p:grpSpPr>
        <p:sp>
          <p:nvSpPr>
            <p:cNvPr id="37" name="数据 36">
              <a:extLst>
                <a:ext uri="{FF2B5EF4-FFF2-40B4-BE49-F238E27FC236}">
                  <a16:creationId xmlns:a16="http://schemas.microsoft.com/office/drawing/2014/main" id="{89CB8FFF-5BC4-6B48-8306-73EBD3DE012A}"/>
                </a:ext>
              </a:extLst>
            </p:cNvPr>
            <p:cNvSpPr/>
            <p:nvPr/>
          </p:nvSpPr>
          <p:spPr>
            <a:xfrm rot="16200000">
              <a:off x="19343592" y="4902957"/>
              <a:ext cx="866112" cy="68258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latin typeface="Times New Roman" panose="02020603050405020304" pitchFamily="18" charset="0"/>
                <a:cs typeface="Times New Roman" panose="02020603050405020304" pitchFamily="18" charset="0"/>
              </a:endParaRPr>
            </a:p>
          </p:txBody>
        </p:sp>
        <p:sp>
          <p:nvSpPr>
            <p:cNvPr id="38" name="数据 37">
              <a:extLst>
                <a:ext uri="{FF2B5EF4-FFF2-40B4-BE49-F238E27FC236}">
                  <a16:creationId xmlns:a16="http://schemas.microsoft.com/office/drawing/2014/main" id="{57DF4E57-3F97-1544-A405-5E3C0732889F}"/>
                </a:ext>
              </a:extLst>
            </p:cNvPr>
            <p:cNvSpPr/>
            <p:nvPr/>
          </p:nvSpPr>
          <p:spPr>
            <a:xfrm rot="16200000">
              <a:off x="19343592" y="4211003"/>
              <a:ext cx="866112" cy="68258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39" name="数据 38">
              <a:extLst>
                <a:ext uri="{FF2B5EF4-FFF2-40B4-BE49-F238E27FC236}">
                  <a16:creationId xmlns:a16="http://schemas.microsoft.com/office/drawing/2014/main" id="{1083CE6F-B556-F343-86B2-32CDA2BCE2E0}"/>
                </a:ext>
              </a:extLst>
            </p:cNvPr>
            <p:cNvSpPr/>
            <p:nvPr/>
          </p:nvSpPr>
          <p:spPr>
            <a:xfrm rot="16200000">
              <a:off x="19343592" y="3519049"/>
              <a:ext cx="866112" cy="68258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40" name="数据 39">
              <a:extLst>
                <a:ext uri="{FF2B5EF4-FFF2-40B4-BE49-F238E27FC236}">
                  <a16:creationId xmlns:a16="http://schemas.microsoft.com/office/drawing/2014/main" id="{D8043546-690A-D34F-BAB3-8BAE5715B2C7}"/>
                </a:ext>
              </a:extLst>
            </p:cNvPr>
            <p:cNvSpPr/>
            <p:nvPr/>
          </p:nvSpPr>
          <p:spPr>
            <a:xfrm rot="16200000">
              <a:off x="19343592" y="2827096"/>
              <a:ext cx="866112" cy="68258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41" name="数据 40">
              <a:extLst>
                <a:ext uri="{FF2B5EF4-FFF2-40B4-BE49-F238E27FC236}">
                  <a16:creationId xmlns:a16="http://schemas.microsoft.com/office/drawing/2014/main" id="{06364429-3C88-FF42-B07E-6A0D62896FF2}"/>
                </a:ext>
              </a:extLst>
            </p:cNvPr>
            <p:cNvSpPr/>
            <p:nvPr/>
          </p:nvSpPr>
          <p:spPr>
            <a:xfrm rot="16200000">
              <a:off x="19343592" y="5594911"/>
              <a:ext cx="866112" cy="68258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42" name="数据 41">
              <a:extLst>
                <a:ext uri="{FF2B5EF4-FFF2-40B4-BE49-F238E27FC236}">
                  <a16:creationId xmlns:a16="http://schemas.microsoft.com/office/drawing/2014/main" id="{2EEFB65F-EB53-9148-ACA2-A838B665EA42}"/>
                </a:ext>
              </a:extLst>
            </p:cNvPr>
            <p:cNvSpPr/>
            <p:nvPr/>
          </p:nvSpPr>
          <p:spPr>
            <a:xfrm rot="16200000">
              <a:off x="20793982" y="4888282"/>
              <a:ext cx="866112" cy="68258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43" name="数据 42">
              <a:extLst>
                <a:ext uri="{FF2B5EF4-FFF2-40B4-BE49-F238E27FC236}">
                  <a16:creationId xmlns:a16="http://schemas.microsoft.com/office/drawing/2014/main" id="{8C03E4D8-94DD-6E40-9FBE-1A728ED90D47}"/>
                </a:ext>
              </a:extLst>
            </p:cNvPr>
            <p:cNvSpPr/>
            <p:nvPr/>
          </p:nvSpPr>
          <p:spPr>
            <a:xfrm rot="16200000">
              <a:off x="20793982" y="4196328"/>
              <a:ext cx="866112" cy="68258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44" name="数据 43">
              <a:extLst>
                <a:ext uri="{FF2B5EF4-FFF2-40B4-BE49-F238E27FC236}">
                  <a16:creationId xmlns:a16="http://schemas.microsoft.com/office/drawing/2014/main" id="{BA7D53B0-3713-9D47-AACB-8D40F5DCDAAF}"/>
                </a:ext>
              </a:extLst>
            </p:cNvPr>
            <p:cNvSpPr/>
            <p:nvPr/>
          </p:nvSpPr>
          <p:spPr>
            <a:xfrm rot="16200000">
              <a:off x="20793982" y="5580236"/>
              <a:ext cx="866112" cy="68258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cxnSp>
          <p:nvCxnSpPr>
            <p:cNvPr id="45" name="直线连接符 44">
              <a:extLst>
                <a:ext uri="{FF2B5EF4-FFF2-40B4-BE49-F238E27FC236}">
                  <a16:creationId xmlns:a16="http://schemas.microsoft.com/office/drawing/2014/main" id="{A22A7152-0820-104F-91FF-8E3E0CFFBA45}"/>
                </a:ext>
              </a:extLst>
            </p:cNvPr>
            <p:cNvCxnSpPr>
              <a:cxnSpLocks/>
            </p:cNvCxnSpPr>
            <p:nvPr/>
          </p:nvCxnSpPr>
          <p:spPr>
            <a:xfrm flipV="1">
              <a:off x="19749714" y="5922263"/>
              <a:ext cx="1463485" cy="111"/>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数据 45">
              <a:extLst>
                <a:ext uri="{FF2B5EF4-FFF2-40B4-BE49-F238E27FC236}">
                  <a16:creationId xmlns:a16="http://schemas.microsoft.com/office/drawing/2014/main" id="{13FFF768-96D1-E74A-8D82-4041BBFA70CC}"/>
                </a:ext>
              </a:extLst>
            </p:cNvPr>
            <p:cNvSpPr/>
            <p:nvPr/>
          </p:nvSpPr>
          <p:spPr>
            <a:xfrm rot="16200000">
              <a:off x="20793982" y="3502861"/>
              <a:ext cx="866112" cy="682588"/>
            </a:xfrm>
            <a:prstGeom prst="flowChartInputOutput">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cxnSp>
          <p:nvCxnSpPr>
            <p:cNvPr id="47" name="直线连接符 46">
              <a:extLst>
                <a:ext uri="{FF2B5EF4-FFF2-40B4-BE49-F238E27FC236}">
                  <a16:creationId xmlns:a16="http://schemas.microsoft.com/office/drawing/2014/main" id="{EF2025FE-1A18-8C4E-AD03-95F1DF1AE4E6}"/>
                </a:ext>
              </a:extLst>
            </p:cNvPr>
            <p:cNvCxnSpPr>
              <a:cxnSpLocks/>
            </p:cNvCxnSpPr>
            <p:nvPr/>
          </p:nvCxnSpPr>
          <p:spPr>
            <a:xfrm>
              <a:off x="21217816" y="5238919"/>
              <a:ext cx="1459612" cy="681096"/>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CA568AD3-EF4B-084F-A9BA-4180D1E1C203}"/>
                </a:ext>
              </a:extLst>
            </p:cNvPr>
            <p:cNvCxnSpPr>
              <a:cxnSpLocks/>
            </p:cNvCxnSpPr>
            <p:nvPr/>
          </p:nvCxnSpPr>
          <p:spPr>
            <a:xfrm>
              <a:off x="21205714" y="4555324"/>
              <a:ext cx="1472029" cy="1364692"/>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C7FC4ADA-C149-B146-B2A7-D4DB7901A163}"/>
                </a:ext>
              </a:extLst>
            </p:cNvPr>
            <p:cNvCxnSpPr>
              <a:cxnSpLocks/>
            </p:cNvCxnSpPr>
            <p:nvPr/>
          </p:nvCxnSpPr>
          <p:spPr>
            <a:xfrm>
              <a:off x="19749714" y="5254496"/>
              <a:ext cx="1463485" cy="66552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数据 49">
              <a:extLst>
                <a:ext uri="{FF2B5EF4-FFF2-40B4-BE49-F238E27FC236}">
                  <a16:creationId xmlns:a16="http://schemas.microsoft.com/office/drawing/2014/main" id="{7F270DC4-B3A5-104D-A3E9-808C91E55F09}"/>
                </a:ext>
              </a:extLst>
            </p:cNvPr>
            <p:cNvSpPr/>
            <p:nvPr/>
          </p:nvSpPr>
          <p:spPr>
            <a:xfrm rot="16200000">
              <a:off x="22244372" y="5630717"/>
              <a:ext cx="866112" cy="68258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cxnSp>
          <p:nvCxnSpPr>
            <p:cNvPr id="51" name="直线连接符 50">
              <a:extLst>
                <a:ext uri="{FF2B5EF4-FFF2-40B4-BE49-F238E27FC236}">
                  <a16:creationId xmlns:a16="http://schemas.microsoft.com/office/drawing/2014/main" id="{3A6471EA-15C1-9D48-AB67-3E2E07B07850}"/>
                </a:ext>
              </a:extLst>
            </p:cNvPr>
            <p:cNvCxnSpPr>
              <a:cxnSpLocks/>
            </p:cNvCxnSpPr>
            <p:nvPr/>
          </p:nvCxnSpPr>
          <p:spPr>
            <a:xfrm flipV="1">
              <a:off x="19749714" y="5250004"/>
              <a:ext cx="1497405" cy="2451"/>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1B8A0D82-8B09-884F-8786-BDDAC619077E}"/>
                </a:ext>
              </a:extLst>
            </p:cNvPr>
            <p:cNvCxnSpPr>
              <a:cxnSpLocks/>
            </p:cNvCxnSpPr>
            <p:nvPr/>
          </p:nvCxnSpPr>
          <p:spPr>
            <a:xfrm>
              <a:off x="19772680" y="4545452"/>
              <a:ext cx="1440519" cy="12914"/>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8571BD89-F56A-734C-9ABE-D3D57E3B5161}"/>
                </a:ext>
              </a:extLst>
            </p:cNvPr>
            <p:cNvCxnSpPr>
              <a:cxnSpLocks/>
            </p:cNvCxnSpPr>
            <p:nvPr/>
          </p:nvCxnSpPr>
          <p:spPr>
            <a:xfrm>
              <a:off x="19771014" y="4547492"/>
              <a:ext cx="1442184" cy="1369102"/>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90C76E18-6D03-AC4C-8C96-F30E25AA950B}"/>
                </a:ext>
              </a:extLst>
            </p:cNvPr>
            <p:cNvCxnSpPr>
              <a:cxnSpLocks/>
            </p:cNvCxnSpPr>
            <p:nvPr/>
          </p:nvCxnSpPr>
          <p:spPr>
            <a:xfrm>
              <a:off x="19737701" y="3860343"/>
              <a:ext cx="1465144" cy="689177"/>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5FE3666B-0B3A-9043-97B4-533EFB3752AD}"/>
                </a:ext>
              </a:extLst>
            </p:cNvPr>
            <p:cNvCxnSpPr>
              <a:cxnSpLocks/>
            </p:cNvCxnSpPr>
            <p:nvPr/>
          </p:nvCxnSpPr>
          <p:spPr>
            <a:xfrm>
              <a:off x="19735161" y="3864883"/>
              <a:ext cx="1511957" cy="1380881"/>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数据 55">
              <a:extLst>
                <a:ext uri="{FF2B5EF4-FFF2-40B4-BE49-F238E27FC236}">
                  <a16:creationId xmlns:a16="http://schemas.microsoft.com/office/drawing/2014/main" id="{860EDF50-3CAC-4A43-8DB6-1E31CD5C60DE}"/>
                </a:ext>
              </a:extLst>
            </p:cNvPr>
            <p:cNvSpPr/>
            <p:nvPr/>
          </p:nvSpPr>
          <p:spPr>
            <a:xfrm rot="16200000">
              <a:off x="22244372" y="4940545"/>
              <a:ext cx="866112" cy="682588"/>
            </a:xfrm>
            <a:prstGeom prst="flowChartInputOutput">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57" name="数据 56">
              <a:extLst>
                <a:ext uri="{FF2B5EF4-FFF2-40B4-BE49-F238E27FC236}">
                  <a16:creationId xmlns:a16="http://schemas.microsoft.com/office/drawing/2014/main" id="{FC2676AE-3053-C04E-8E38-ED27B5156935}"/>
                </a:ext>
              </a:extLst>
            </p:cNvPr>
            <p:cNvSpPr/>
            <p:nvPr/>
          </p:nvSpPr>
          <p:spPr>
            <a:xfrm rot="16200000">
              <a:off x="19343592" y="2126938"/>
              <a:ext cx="866112" cy="682588"/>
            </a:xfrm>
            <a:prstGeom prst="flowChartInputOutput">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cxnSp>
          <p:nvCxnSpPr>
            <p:cNvPr id="58" name="直线连接符 57">
              <a:extLst>
                <a:ext uri="{FF2B5EF4-FFF2-40B4-BE49-F238E27FC236}">
                  <a16:creationId xmlns:a16="http://schemas.microsoft.com/office/drawing/2014/main" id="{91BB2F97-C8B8-8B4D-BC08-7853A048BB9E}"/>
                </a:ext>
              </a:extLst>
            </p:cNvPr>
            <p:cNvCxnSpPr>
              <a:cxnSpLocks/>
            </p:cNvCxnSpPr>
            <p:nvPr/>
          </p:nvCxnSpPr>
          <p:spPr>
            <a:xfrm flipV="1">
              <a:off x="19749714" y="3860343"/>
              <a:ext cx="1475498" cy="529"/>
            </a:xfrm>
            <a:prstGeom prst="line">
              <a:avLst/>
            </a:prstGeom>
            <a:ln w="127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线连接符 58">
              <a:extLst>
                <a:ext uri="{FF2B5EF4-FFF2-40B4-BE49-F238E27FC236}">
                  <a16:creationId xmlns:a16="http://schemas.microsoft.com/office/drawing/2014/main" id="{67141D64-257E-3841-A5DB-7ADCE191D7ED}"/>
                </a:ext>
              </a:extLst>
            </p:cNvPr>
            <p:cNvCxnSpPr>
              <a:cxnSpLocks/>
            </p:cNvCxnSpPr>
            <p:nvPr/>
          </p:nvCxnSpPr>
          <p:spPr>
            <a:xfrm>
              <a:off x="19760354" y="3179123"/>
              <a:ext cx="1452845" cy="681485"/>
            </a:xfrm>
            <a:prstGeom prst="line">
              <a:avLst/>
            </a:prstGeom>
            <a:ln w="127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6BEBB9EF-85A8-214D-AA8A-16B739421E03}"/>
                </a:ext>
              </a:extLst>
            </p:cNvPr>
            <p:cNvCxnSpPr>
              <a:cxnSpLocks/>
            </p:cNvCxnSpPr>
            <p:nvPr/>
          </p:nvCxnSpPr>
          <p:spPr>
            <a:xfrm>
              <a:off x="19776648" y="2448173"/>
              <a:ext cx="1447191" cy="1426111"/>
            </a:xfrm>
            <a:prstGeom prst="line">
              <a:avLst/>
            </a:prstGeom>
            <a:ln w="127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线连接符 60">
              <a:extLst>
                <a:ext uri="{FF2B5EF4-FFF2-40B4-BE49-F238E27FC236}">
                  <a16:creationId xmlns:a16="http://schemas.microsoft.com/office/drawing/2014/main" id="{C733CBA4-26CE-814A-A3F3-AE3D7F7F4DED}"/>
                </a:ext>
              </a:extLst>
            </p:cNvPr>
            <p:cNvCxnSpPr>
              <a:cxnSpLocks/>
            </p:cNvCxnSpPr>
            <p:nvPr/>
          </p:nvCxnSpPr>
          <p:spPr>
            <a:xfrm>
              <a:off x="21223839" y="3854009"/>
              <a:ext cx="1454218" cy="1394051"/>
            </a:xfrm>
            <a:prstGeom prst="line">
              <a:avLst/>
            </a:prstGeom>
            <a:ln w="127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D134FC74-50C5-8840-BF54-A3344029B15B}"/>
                </a:ext>
              </a:extLst>
            </p:cNvPr>
            <p:cNvCxnSpPr>
              <a:cxnSpLocks/>
            </p:cNvCxnSpPr>
            <p:nvPr/>
          </p:nvCxnSpPr>
          <p:spPr>
            <a:xfrm>
              <a:off x="21226563" y="4559405"/>
              <a:ext cx="1452845" cy="694839"/>
            </a:xfrm>
            <a:prstGeom prst="line">
              <a:avLst/>
            </a:prstGeom>
            <a:ln w="127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线连接符 62">
              <a:extLst>
                <a:ext uri="{FF2B5EF4-FFF2-40B4-BE49-F238E27FC236}">
                  <a16:creationId xmlns:a16="http://schemas.microsoft.com/office/drawing/2014/main" id="{DA5B7ACA-A074-274F-8338-F4C3540324EA}"/>
                </a:ext>
              </a:extLst>
            </p:cNvPr>
            <p:cNvCxnSpPr>
              <a:cxnSpLocks/>
            </p:cNvCxnSpPr>
            <p:nvPr/>
          </p:nvCxnSpPr>
          <p:spPr>
            <a:xfrm>
              <a:off x="21236479" y="5247206"/>
              <a:ext cx="1451676" cy="5597"/>
            </a:xfrm>
            <a:prstGeom prst="line">
              <a:avLst/>
            </a:prstGeom>
            <a:ln w="127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64" name="组合 63">
              <a:extLst>
                <a:ext uri="{FF2B5EF4-FFF2-40B4-BE49-F238E27FC236}">
                  <a16:creationId xmlns:a16="http://schemas.microsoft.com/office/drawing/2014/main" id="{D797077F-3535-1F4A-9ECC-B975FDBD523B}"/>
                </a:ext>
              </a:extLst>
            </p:cNvPr>
            <p:cNvGrpSpPr/>
            <p:nvPr/>
          </p:nvGrpSpPr>
          <p:grpSpPr>
            <a:xfrm>
              <a:off x="22649754" y="5812329"/>
              <a:ext cx="208530" cy="208530"/>
              <a:chOff x="25969131" y="6421159"/>
              <a:chExt cx="173421" cy="173421"/>
            </a:xfrm>
          </p:grpSpPr>
          <p:sp>
            <p:nvSpPr>
              <p:cNvPr id="71" name="椭圆 70">
                <a:extLst>
                  <a:ext uri="{FF2B5EF4-FFF2-40B4-BE49-F238E27FC236}">
                    <a16:creationId xmlns:a16="http://schemas.microsoft.com/office/drawing/2014/main" id="{203295C4-A033-254C-B7FB-045CADC6660F}"/>
                  </a:ext>
                </a:extLst>
              </p:cNvPr>
              <p:cNvSpPr/>
              <p:nvPr/>
            </p:nvSpPr>
            <p:spPr>
              <a:xfrm>
                <a:off x="25969131" y="6421159"/>
                <a:ext cx="173421" cy="1734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72" name="十字形 71">
                <a:extLst>
                  <a:ext uri="{FF2B5EF4-FFF2-40B4-BE49-F238E27FC236}">
                    <a16:creationId xmlns:a16="http://schemas.microsoft.com/office/drawing/2014/main" id="{C17FA6BD-7EDE-8C42-ACC8-F668BCEFD6AE}"/>
                  </a:ext>
                </a:extLst>
              </p:cNvPr>
              <p:cNvSpPr/>
              <p:nvPr/>
            </p:nvSpPr>
            <p:spPr>
              <a:xfrm>
                <a:off x="25992290" y="6445882"/>
                <a:ext cx="127104" cy="127104"/>
              </a:xfrm>
              <a:prstGeom prst="plus">
                <a:avLst>
                  <a:gd name="adj" fmla="val 40672"/>
                </a:avLst>
              </a:prstGeom>
              <a:solidFill>
                <a:schemeClr val="tx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grpSp>
        <p:sp>
          <p:nvSpPr>
            <p:cNvPr id="65" name="弧 64">
              <a:extLst>
                <a:ext uri="{FF2B5EF4-FFF2-40B4-BE49-F238E27FC236}">
                  <a16:creationId xmlns:a16="http://schemas.microsoft.com/office/drawing/2014/main" id="{7A99E634-DD7A-6541-B311-9CE447F7CA83}"/>
                </a:ext>
              </a:extLst>
            </p:cNvPr>
            <p:cNvSpPr/>
            <p:nvPr/>
          </p:nvSpPr>
          <p:spPr>
            <a:xfrm rot="5821016">
              <a:off x="19456137" y="2852632"/>
              <a:ext cx="3428962" cy="3887776"/>
            </a:xfrm>
            <a:prstGeom prst="arc">
              <a:avLst>
                <a:gd name="adj1" fmla="val 18009275"/>
                <a:gd name="adj2" fmla="val 2667522"/>
              </a:avLst>
            </a:prstGeom>
            <a:ln w="12700" cap="rnd">
              <a:solidFill>
                <a:schemeClr val="tx1"/>
              </a:solidFill>
              <a:round/>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340FFB7F-73AE-0D43-8EB2-228DED7D94B0}"/>
                </a:ext>
              </a:extLst>
            </p:cNvPr>
            <p:cNvSpPr/>
            <p:nvPr/>
          </p:nvSpPr>
          <p:spPr>
            <a:xfrm>
              <a:off x="19246854" y="1908998"/>
              <a:ext cx="3954967" cy="47474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67" name="文本框 66">
              <a:extLst>
                <a:ext uri="{FF2B5EF4-FFF2-40B4-BE49-F238E27FC236}">
                  <a16:creationId xmlns:a16="http://schemas.microsoft.com/office/drawing/2014/main" id="{1AC05372-B74D-C243-A0CB-B4DC7C43C915}"/>
                </a:ext>
              </a:extLst>
            </p:cNvPr>
            <p:cNvSpPr txBox="1"/>
            <p:nvPr/>
          </p:nvSpPr>
          <p:spPr>
            <a:xfrm>
              <a:off x="22218555" y="1923141"/>
              <a:ext cx="983266" cy="461665"/>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TCN</a:t>
              </a:r>
              <a:endParaRPr kumimoji="1" lang="zh-CN" altLang="en-US" sz="2000" b="1" dirty="0">
                <a:latin typeface="Times New Roman" panose="02020603050405020304" pitchFamily="18" charset="0"/>
                <a:cs typeface="Times New Roman" panose="02020603050405020304" pitchFamily="18" charset="0"/>
              </a:endParaRPr>
            </a:p>
          </p:txBody>
        </p:sp>
        <p:cxnSp>
          <p:nvCxnSpPr>
            <p:cNvPr id="68" name="直线连接符 67">
              <a:extLst>
                <a:ext uri="{FF2B5EF4-FFF2-40B4-BE49-F238E27FC236}">
                  <a16:creationId xmlns:a16="http://schemas.microsoft.com/office/drawing/2014/main" id="{7C604590-5D9F-284B-BC64-F899613EF767}"/>
                </a:ext>
              </a:extLst>
            </p:cNvPr>
            <p:cNvCxnSpPr>
              <a:cxnSpLocks/>
            </p:cNvCxnSpPr>
            <p:nvPr/>
          </p:nvCxnSpPr>
          <p:spPr>
            <a:xfrm flipV="1">
              <a:off x="21205714" y="5918249"/>
              <a:ext cx="1463485" cy="111"/>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94EC4238-7A53-DA42-860F-23677BD3B287}"/>
                </a:ext>
              </a:extLst>
            </p:cNvPr>
            <p:cNvCxnSpPr>
              <a:cxnSpLocks/>
            </p:cNvCxnSpPr>
            <p:nvPr/>
          </p:nvCxnSpPr>
          <p:spPr>
            <a:xfrm>
              <a:off x="19757503" y="3183237"/>
              <a:ext cx="1445341" cy="1370523"/>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id="{51BB9692-7016-9147-82F8-634B6951DC5F}"/>
                </a:ext>
              </a:extLst>
            </p:cNvPr>
            <p:cNvCxnSpPr>
              <a:cxnSpLocks/>
            </p:cNvCxnSpPr>
            <p:nvPr/>
          </p:nvCxnSpPr>
          <p:spPr>
            <a:xfrm>
              <a:off x="19779085" y="4553760"/>
              <a:ext cx="1459612" cy="685159"/>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A57803D1-352C-504F-8E50-B6CCBF8B0793}"/>
              </a:ext>
            </a:extLst>
          </p:cNvPr>
          <p:cNvGrpSpPr/>
          <p:nvPr/>
        </p:nvGrpSpPr>
        <p:grpSpPr>
          <a:xfrm>
            <a:off x="2797790" y="3313273"/>
            <a:ext cx="1598970" cy="1976047"/>
            <a:chOff x="7709647" y="3045909"/>
            <a:chExt cx="1887739" cy="2332915"/>
          </a:xfrm>
        </p:grpSpPr>
        <p:sp>
          <p:nvSpPr>
            <p:cNvPr id="34" name="折角形 33">
              <a:extLst>
                <a:ext uri="{FF2B5EF4-FFF2-40B4-BE49-F238E27FC236}">
                  <a16:creationId xmlns:a16="http://schemas.microsoft.com/office/drawing/2014/main" id="{065887B4-6E4B-5A45-A871-D9DD8B292D31}"/>
                </a:ext>
              </a:extLst>
            </p:cNvPr>
            <p:cNvSpPr/>
            <p:nvPr/>
          </p:nvSpPr>
          <p:spPr>
            <a:xfrm>
              <a:off x="7709647" y="3045909"/>
              <a:ext cx="1612281" cy="2093281"/>
            </a:xfrm>
            <a:prstGeom prst="foldedCorner">
              <a:avLst>
                <a:gd name="adj" fmla="val 22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35" name="折角形 34">
              <a:extLst>
                <a:ext uri="{FF2B5EF4-FFF2-40B4-BE49-F238E27FC236}">
                  <a16:creationId xmlns:a16="http://schemas.microsoft.com/office/drawing/2014/main" id="{DB4F5412-E425-C945-8B76-119DB2E7FFDC}"/>
                </a:ext>
              </a:extLst>
            </p:cNvPr>
            <p:cNvSpPr/>
            <p:nvPr/>
          </p:nvSpPr>
          <p:spPr>
            <a:xfrm>
              <a:off x="7862047" y="3198309"/>
              <a:ext cx="1596803" cy="2093281"/>
            </a:xfrm>
            <a:prstGeom prst="foldedCorner">
              <a:avLst>
                <a:gd name="adj" fmla="val 22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36" name="折角形 35">
              <a:extLst>
                <a:ext uri="{FF2B5EF4-FFF2-40B4-BE49-F238E27FC236}">
                  <a16:creationId xmlns:a16="http://schemas.microsoft.com/office/drawing/2014/main" id="{B83329EF-D971-2B43-82CA-0378B33BADCB}"/>
                </a:ext>
              </a:extLst>
            </p:cNvPr>
            <p:cNvSpPr/>
            <p:nvPr/>
          </p:nvSpPr>
          <p:spPr>
            <a:xfrm>
              <a:off x="8014446" y="3350710"/>
              <a:ext cx="1582940" cy="2028114"/>
            </a:xfrm>
            <a:prstGeom prst="foldedCorner">
              <a:avLst>
                <a:gd name="adj" fmla="val 22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 altLang="zh-CN" dirty="0">
                  <a:solidFill>
                    <a:schemeClr val="tx1"/>
                  </a:solidFill>
                  <a:latin typeface="Times New Roman" panose="02020603050405020304" pitchFamily="18" charset="0"/>
                  <a:cs typeface="Times New Roman" panose="02020603050405020304" pitchFamily="18" charset="0"/>
                </a:rPr>
                <a:t>push </a:t>
              </a:r>
              <a:r>
                <a:rPr lang="en" altLang="zh-CN" dirty="0" err="1">
                  <a:solidFill>
                    <a:schemeClr val="tx1"/>
                  </a:solidFill>
                  <a:latin typeface="Times New Roman" panose="02020603050405020304" pitchFamily="18" charset="0"/>
                  <a:cs typeface="Times New Roman" panose="02020603050405020304" pitchFamily="18" charset="0"/>
                </a:rPr>
                <a:t>esi</a:t>
              </a:r>
              <a:r>
                <a:rPr lang="en" altLang="zh-CN" dirty="0">
                  <a:solidFill>
                    <a:schemeClr val="tx1"/>
                  </a:solidFill>
                  <a:latin typeface="Times New Roman" panose="02020603050405020304" pitchFamily="18" charset="0"/>
                  <a:cs typeface="Times New Roman" panose="02020603050405020304" pitchFamily="18" charset="0"/>
                </a:rPr>
                <a:t> </a:t>
              </a:r>
            </a:p>
            <a:p>
              <a:pPr>
                <a:lnSpc>
                  <a:spcPct val="80000"/>
                </a:lnSpc>
              </a:pPr>
              <a:r>
                <a:rPr lang="en" altLang="zh-CN" dirty="0">
                  <a:solidFill>
                    <a:schemeClr val="tx1"/>
                  </a:solidFill>
                  <a:latin typeface="Times New Roman" panose="02020603050405020304" pitchFamily="18" charset="0"/>
                  <a:cs typeface="Times New Roman" panose="02020603050405020304" pitchFamily="18" charset="0"/>
                </a:rPr>
                <a:t>lea </a:t>
              </a:r>
              <a:r>
                <a:rPr lang="en" altLang="zh-CN" dirty="0" err="1">
                  <a:solidFill>
                    <a:schemeClr val="tx1"/>
                  </a:solidFill>
                  <a:latin typeface="Times New Roman" panose="02020603050405020304" pitchFamily="18" charset="0"/>
                  <a:cs typeface="Times New Roman" panose="02020603050405020304" pitchFamily="18" charset="0"/>
                </a:rPr>
                <a:t>eax</a:t>
              </a:r>
              <a:r>
                <a:rPr lang="en" altLang="zh-CN" dirty="0">
                  <a:solidFill>
                    <a:schemeClr val="tx1"/>
                  </a:solidFill>
                  <a:latin typeface="Times New Roman" panose="02020603050405020304" pitchFamily="18" charset="0"/>
                  <a:cs typeface="Times New Roman" panose="02020603050405020304" pitchFamily="18" charset="0"/>
                </a:rPr>
                <a:t>, [esp+8] </a:t>
              </a:r>
            </a:p>
            <a:p>
              <a:pPr>
                <a:lnSpc>
                  <a:spcPct val="80000"/>
                </a:lnSpc>
              </a:pPr>
              <a:r>
                <a:rPr lang="en" altLang="zh-CN" dirty="0">
                  <a:solidFill>
                    <a:schemeClr val="tx1"/>
                  </a:solidFill>
                  <a:latin typeface="Times New Roman" panose="02020603050405020304" pitchFamily="18" charset="0"/>
                  <a:cs typeface="Times New Roman" panose="02020603050405020304" pitchFamily="18" charset="0"/>
                </a:rPr>
                <a:t>push </a:t>
              </a:r>
              <a:r>
                <a:rPr lang="en" altLang="zh-CN" dirty="0" err="1">
                  <a:solidFill>
                    <a:schemeClr val="tx1"/>
                  </a:solidFill>
                  <a:latin typeface="Times New Roman" panose="02020603050405020304" pitchFamily="18" charset="0"/>
                  <a:cs typeface="Times New Roman" panose="02020603050405020304" pitchFamily="18" charset="0"/>
                </a:rPr>
                <a:t>eax</a:t>
              </a:r>
              <a:r>
                <a:rPr lang="en" altLang="zh-CN" dirty="0">
                  <a:solidFill>
                    <a:schemeClr val="tx1"/>
                  </a:solidFill>
                  <a:latin typeface="Times New Roman" panose="02020603050405020304" pitchFamily="18" charset="0"/>
                  <a:cs typeface="Times New Roman" panose="02020603050405020304" pitchFamily="18" charset="0"/>
                </a:rPr>
                <a:t> </a:t>
              </a:r>
            </a:p>
            <a:p>
              <a:pPr>
                <a:lnSpc>
                  <a:spcPct val="80000"/>
                </a:lnSpc>
              </a:pPr>
              <a:r>
                <a:rPr lang="en" altLang="zh-CN" dirty="0">
                  <a:solidFill>
                    <a:schemeClr val="tx1"/>
                  </a:solidFill>
                  <a:latin typeface="Times New Roman" panose="02020603050405020304" pitchFamily="18" charset="0"/>
                  <a:cs typeface="Times New Roman" panose="02020603050405020304" pitchFamily="18" charset="0"/>
                </a:rPr>
                <a:t>mov </a:t>
              </a:r>
              <a:r>
                <a:rPr lang="en" altLang="zh-CN" dirty="0" err="1">
                  <a:solidFill>
                    <a:schemeClr val="tx1"/>
                  </a:solidFill>
                  <a:latin typeface="Times New Roman" panose="02020603050405020304" pitchFamily="18" charset="0"/>
                  <a:cs typeface="Times New Roman" panose="02020603050405020304" pitchFamily="18" charset="0"/>
                </a:rPr>
                <a:t>esi</a:t>
              </a:r>
              <a:r>
                <a:rPr lang="en" altLang="zh-CN" dirty="0">
                  <a:solidFill>
                    <a:schemeClr val="tx1"/>
                  </a:solidFill>
                  <a:latin typeface="Times New Roman" panose="02020603050405020304" pitchFamily="18" charset="0"/>
                  <a:cs typeface="Times New Roman" panose="02020603050405020304" pitchFamily="18" charset="0"/>
                </a:rPr>
                <a:t>, </a:t>
              </a:r>
              <a:r>
                <a:rPr lang="en" altLang="zh-CN" dirty="0" err="1">
                  <a:solidFill>
                    <a:schemeClr val="tx1"/>
                  </a:solidFill>
                  <a:latin typeface="Times New Roman" panose="02020603050405020304" pitchFamily="18" charset="0"/>
                  <a:cs typeface="Times New Roman" panose="02020603050405020304" pitchFamily="18" charset="0"/>
                </a:rPr>
                <a:t>ecx</a:t>
              </a:r>
              <a:r>
                <a:rPr lang="en" altLang="zh-CN" dirty="0">
                  <a:solidFill>
                    <a:schemeClr val="tx1"/>
                  </a:solidFill>
                  <a:latin typeface="Times New Roman" panose="02020603050405020304" pitchFamily="18" charset="0"/>
                  <a:cs typeface="Times New Roman" panose="02020603050405020304" pitchFamily="18" charset="0"/>
                </a:rPr>
                <a:t> </a:t>
              </a:r>
            </a:p>
            <a:p>
              <a:pPr>
                <a:lnSpc>
                  <a:spcPct val="80000"/>
                </a:lnSpc>
              </a:pPr>
              <a:r>
                <a:rPr lang="en" altLang="zh-CN" dirty="0">
                  <a:solidFill>
                    <a:schemeClr val="tx1"/>
                  </a:solidFill>
                  <a:latin typeface="Times New Roman" panose="02020603050405020304" pitchFamily="18" charset="0"/>
                  <a:cs typeface="Times New Roman" panose="02020603050405020304" pitchFamily="18" charset="0"/>
                </a:rPr>
                <a:t>call</a:t>
              </a:r>
            </a:p>
          </p:txBody>
        </p:sp>
      </p:grpSp>
      <p:sp>
        <p:nvSpPr>
          <p:cNvPr id="13" name="文本框 12">
            <a:extLst>
              <a:ext uri="{FF2B5EF4-FFF2-40B4-BE49-F238E27FC236}">
                <a16:creationId xmlns:a16="http://schemas.microsoft.com/office/drawing/2014/main" id="{CA8AF9DE-15AB-C64D-9D24-0F3A3AF8B304}"/>
              </a:ext>
            </a:extLst>
          </p:cNvPr>
          <p:cNvSpPr txBox="1"/>
          <p:nvPr/>
        </p:nvSpPr>
        <p:spPr>
          <a:xfrm>
            <a:off x="2977830" y="4858323"/>
            <a:ext cx="1457927" cy="391044"/>
          </a:xfrm>
          <a:prstGeom prst="rect">
            <a:avLst/>
          </a:prstGeom>
          <a:noFill/>
        </p:spPr>
        <p:txBody>
          <a:bodyPr wrap="square" rtlCol="0">
            <a:spAutoFit/>
          </a:bodyPr>
          <a:lstStyle/>
          <a:p>
            <a:pPr algn="ctr"/>
            <a:r>
              <a:rPr kumimoji="1" lang="en-US" altLang="zh-CN" sz="2400" b="1" dirty="0">
                <a:latin typeface="Times New Roman" panose="02020603050405020304" pitchFamily="18" charset="0"/>
                <a:cs typeface="Times New Roman" panose="02020603050405020304" pitchFamily="18" charset="0"/>
              </a:rPr>
              <a:t>*.</a:t>
            </a:r>
            <a:r>
              <a:rPr kumimoji="1" lang="en-US" altLang="zh-CN" sz="2400" b="1" dirty="0" err="1">
                <a:latin typeface="Times New Roman" panose="02020603050405020304" pitchFamily="18" charset="0"/>
                <a:cs typeface="Times New Roman" panose="02020603050405020304" pitchFamily="18" charset="0"/>
              </a:rPr>
              <a:t>asm</a:t>
            </a:r>
            <a:endParaRPr kumimoji="1" lang="zh-CN" altLang="en-US" sz="2400" b="1" dirty="0">
              <a:latin typeface="Times New Roman" panose="02020603050405020304" pitchFamily="18" charset="0"/>
              <a:cs typeface="Times New Roman" panose="02020603050405020304" pitchFamily="18" charset="0"/>
            </a:endParaRPr>
          </a:p>
        </p:txBody>
      </p:sp>
      <p:sp>
        <p:nvSpPr>
          <p:cNvPr id="14" name="文档 13">
            <a:extLst>
              <a:ext uri="{FF2B5EF4-FFF2-40B4-BE49-F238E27FC236}">
                <a16:creationId xmlns:a16="http://schemas.microsoft.com/office/drawing/2014/main" id="{3284C9C5-95DA-5E44-9096-20D37F3B3B13}"/>
              </a:ext>
            </a:extLst>
          </p:cNvPr>
          <p:cNvSpPr/>
          <p:nvPr/>
        </p:nvSpPr>
        <p:spPr>
          <a:xfrm>
            <a:off x="5387246" y="3596273"/>
            <a:ext cx="616867" cy="1692984"/>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52F1699-7865-394E-B35C-3111681AEAF3}"/>
              </a:ext>
            </a:extLst>
          </p:cNvPr>
          <p:cNvSpPr/>
          <p:nvPr/>
        </p:nvSpPr>
        <p:spPr>
          <a:xfrm>
            <a:off x="2693558" y="2822796"/>
            <a:ext cx="3478001" cy="30452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F104A88C-3190-BA48-8313-44590F410A33}"/>
              </a:ext>
            </a:extLst>
          </p:cNvPr>
          <p:cNvSpPr txBox="1"/>
          <p:nvPr/>
        </p:nvSpPr>
        <p:spPr>
          <a:xfrm>
            <a:off x="2669781" y="2822796"/>
            <a:ext cx="2732770" cy="391044"/>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Sequence process</a:t>
            </a:r>
            <a:endParaRPr kumimoji="1" lang="zh-CN" altLang="en-US" sz="2400"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57EBDE08-2170-4840-BA52-1DFFCB4E97C3}"/>
              </a:ext>
            </a:extLst>
          </p:cNvPr>
          <p:cNvSpPr txBox="1"/>
          <p:nvPr/>
        </p:nvSpPr>
        <p:spPr>
          <a:xfrm>
            <a:off x="5396617" y="3573084"/>
            <a:ext cx="657597" cy="1754326"/>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push</a:t>
            </a:r>
          </a:p>
          <a:p>
            <a:r>
              <a:rPr kumimoji="1" lang="en-US" altLang="zh-CN" dirty="0">
                <a:latin typeface="Times New Roman" panose="02020603050405020304" pitchFamily="18" charset="0"/>
                <a:cs typeface="Times New Roman" panose="02020603050405020304" pitchFamily="18" charset="0"/>
              </a:rPr>
              <a:t>lea</a:t>
            </a:r>
          </a:p>
          <a:p>
            <a:r>
              <a:rPr kumimoji="1" lang="en-US" altLang="zh-CN" dirty="0">
                <a:latin typeface="Times New Roman" panose="02020603050405020304" pitchFamily="18" charset="0"/>
                <a:cs typeface="Times New Roman" panose="02020603050405020304" pitchFamily="18" charset="0"/>
              </a:rPr>
              <a:t>push</a:t>
            </a:r>
          </a:p>
          <a:p>
            <a:r>
              <a:rPr kumimoji="1" lang="en-US" altLang="zh-CN" dirty="0">
                <a:latin typeface="Times New Roman" panose="02020603050405020304" pitchFamily="18" charset="0"/>
                <a:cs typeface="Times New Roman" panose="02020603050405020304" pitchFamily="18" charset="0"/>
              </a:rPr>
              <a:t>mov</a:t>
            </a:r>
          </a:p>
          <a:p>
            <a:r>
              <a:rPr kumimoji="1" lang="en-US" altLang="zh-CN" dirty="0">
                <a:latin typeface="Times New Roman" panose="02020603050405020304" pitchFamily="18" charset="0"/>
                <a:cs typeface="Times New Roman" panose="02020603050405020304" pitchFamily="18" charset="0"/>
              </a:rPr>
              <a:t>call</a:t>
            </a:r>
            <a:endParaRPr kumimoji="1" lang="zh-CN" altLang="en-US" dirty="0">
              <a:latin typeface="Times New Roman" panose="02020603050405020304" pitchFamily="18" charset="0"/>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cxnSp>
        <p:nvCxnSpPr>
          <p:cNvPr id="18" name="直线箭头连接符 17">
            <a:extLst>
              <a:ext uri="{FF2B5EF4-FFF2-40B4-BE49-F238E27FC236}">
                <a16:creationId xmlns:a16="http://schemas.microsoft.com/office/drawing/2014/main" id="{D67D4BEA-94FE-A840-84D0-2E51E2B5E864}"/>
              </a:ext>
            </a:extLst>
          </p:cNvPr>
          <p:cNvCxnSpPr>
            <a:cxnSpLocks/>
            <a:stCxn id="36" idx="3"/>
          </p:cNvCxnSpPr>
          <p:nvPr/>
        </p:nvCxnSpPr>
        <p:spPr>
          <a:xfrm>
            <a:off x="4396761" y="4430384"/>
            <a:ext cx="975883" cy="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80BD37E-1ABF-DE4C-B2B0-5828E3DFC50D}"/>
              </a:ext>
            </a:extLst>
          </p:cNvPr>
          <p:cNvSpPr txBox="1"/>
          <p:nvPr/>
        </p:nvSpPr>
        <p:spPr>
          <a:xfrm>
            <a:off x="3105136" y="5340549"/>
            <a:ext cx="1395669" cy="312835"/>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ASM files</a:t>
            </a:r>
            <a:endParaRPr kumimoji="1"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7F9E9684-C093-F342-A33D-1901687DDEE9}"/>
              </a:ext>
            </a:extLst>
          </p:cNvPr>
          <p:cNvSpPr txBox="1"/>
          <p:nvPr/>
        </p:nvSpPr>
        <p:spPr>
          <a:xfrm>
            <a:off x="4985066" y="5246372"/>
            <a:ext cx="1223961" cy="515743"/>
          </a:xfrm>
          <a:prstGeom prst="rect">
            <a:avLst/>
          </a:prstGeom>
          <a:noFill/>
        </p:spPr>
        <p:txBody>
          <a:bodyPr wrap="square" rtlCol="0">
            <a:spAutoFit/>
          </a:bodyPr>
          <a:lstStyle/>
          <a:p>
            <a:pPr algn="ctr">
              <a:lnSpc>
                <a:spcPts val="2000"/>
              </a:lnSpc>
            </a:pPr>
            <a:r>
              <a:rPr kumimoji="1" lang="en-US" altLang="zh-CN" dirty="0">
                <a:latin typeface="Times New Roman" panose="02020603050405020304" pitchFamily="18" charset="0"/>
                <a:cs typeface="Times New Roman" panose="02020603050405020304" pitchFamily="18" charset="0"/>
              </a:rPr>
              <a:t>Opcode sequences</a:t>
            </a:r>
            <a:endParaRPr kumimoji="1" lang="zh-CN" altLang="en-US"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45E0CACA-83E3-2B4B-A388-4F1CC09C504A}"/>
              </a:ext>
            </a:extLst>
          </p:cNvPr>
          <p:cNvSpPr txBox="1"/>
          <p:nvPr/>
        </p:nvSpPr>
        <p:spPr>
          <a:xfrm>
            <a:off x="4552901" y="4428588"/>
            <a:ext cx="884409" cy="589264"/>
          </a:xfrm>
          <a:prstGeom prst="rect">
            <a:avLst/>
          </a:prstGeom>
          <a:noFill/>
        </p:spPr>
        <p:txBody>
          <a:bodyPr wrap="square" rtlCol="0">
            <a:spAutoFit/>
          </a:bodyPr>
          <a:lstStyle/>
          <a:p>
            <a:pPr>
              <a:lnSpc>
                <a:spcPts val="2000"/>
              </a:lnSpc>
            </a:pPr>
            <a:r>
              <a:rPr kumimoji="1" lang="en-US" altLang="zh-CN" sz="1600" dirty="0">
                <a:latin typeface="Times New Roman" panose="02020603050405020304" pitchFamily="18" charset="0"/>
                <a:cs typeface="Times New Roman" panose="02020603050405020304" pitchFamily="18" charset="0"/>
              </a:rPr>
              <a:t>Extract</a:t>
            </a:r>
          </a:p>
          <a:p>
            <a:pPr>
              <a:lnSpc>
                <a:spcPts val="2000"/>
              </a:lnSpc>
            </a:pPr>
            <a:r>
              <a:rPr kumimoji="1" lang="en-US" altLang="zh-CN" sz="1600" dirty="0">
                <a:latin typeface="Times New Roman" panose="02020603050405020304" pitchFamily="18" charset="0"/>
                <a:cs typeface="Times New Roman" panose="02020603050405020304" pitchFamily="18" charset="0"/>
              </a:rPr>
              <a:t>opcodes</a:t>
            </a:r>
            <a:endParaRPr kumimoji="1" lang="zh-CN" altLang="en-US" sz="1600" dirty="0">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2016B608-58B5-CC46-8772-9109E0634F13}"/>
              </a:ext>
            </a:extLst>
          </p:cNvPr>
          <p:cNvGrpSpPr/>
          <p:nvPr/>
        </p:nvGrpSpPr>
        <p:grpSpPr>
          <a:xfrm>
            <a:off x="838200" y="3851837"/>
            <a:ext cx="1332985" cy="955980"/>
            <a:chOff x="5381105" y="3996769"/>
            <a:chExt cx="1257300" cy="901701"/>
          </a:xfrm>
        </p:grpSpPr>
        <p:sp>
          <p:nvSpPr>
            <p:cNvPr id="23" name="圆柱体 22">
              <a:extLst>
                <a:ext uri="{FF2B5EF4-FFF2-40B4-BE49-F238E27FC236}">
                  <a16:creationId xmlns:a16="http://schemas.microsoft.com/office/drawing/2014/main" id="{B2740BEE-6204-5745-A12F-5F38E7596D71}"/>
                </a:ext>
              </a:extLst>
            </p:cNvPr>
            <p:cNvSpPr/>
            <p:nvPr/>
          </p:nvSpPr>
          <p:spPr>
            <a:xfrm>
              <a:off x="5381105" y="3996769"/>
              <a:ext cx="1257300" cy="901701"/>
            </a:xfrm>
            <a:prstGeom prst="can">
              <a:avLst>
                <a:gd name="adj" fmla="val 39081"/>
              </a:avLst>
            </a:prstGeom>
            <a:solidFill>
              <a:schemeClr val="bg1"/>
            </a:solidFill>
            <a:ln w="1460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BC9191E6-0812-4848-9701-A7333338C95A}"/>
                </a:ext>
              </a:extLst>
            </p:cNvPr>
            <p:cNvSpPr txBox="1"/>
            <p:nvPr/>
          </p:nvSpPr>
          <p:spPr>
            <a:xfrm>
              <a:off x="5707900" y="4045198"/>
              <a:ext cx="657224" cy="246221"/>
            </a:xfrm>
            <a:prstGeom prst="rect">
              <a:avLst/>
            </a:prstGeom>
            <a:noFill/>
          </p:spPr>
          <p:txBody>
            <a:bodyPr wrap="square" lIns="0" tIns="0" rIns="0" bIns="0" rtlCol="0">
              <a:spAutoFit/>
            </a:bodyPr>
            <a:lstStyle/>
            <a:p>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Dataset</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FC958384-A341-1145-BD06-D5BF96FD1260}"/>
                </a:ext>
              </a:extLst>
            </p:cNvPr>
            <p:cNvGrpSpPr/>
            <p:nvPr/>
          </p:nvGrpSpPr>
          <p:grpSpPr>
            <a:xfrm>
              <a:off x="5453681" y="4419671"/>
              <a:ext cx="338338" cy="375030"/>
              <a:chOff x="7968124" y="1544323"/>
              <a:chExt cx="458302" cy="508003"/>
            </a:xfrm>
          </p:grpSpPr>
          <p:sp>
            <p:nvSpPr>
              <p:cNvPr id="32" name="折角形 31">
                <a:extLst>
                  <a:ext uri="{FF2B5EF4-FFF2-40B4-BE49-F238E27FC236}">
                    <a16:creationId xmlns:a16="http://schemas.microsoft.com/office/drawing/2014/main" id="{43264045-A6F6-BA40-85D9-29BA7C776777}"/>
                  </a:ext>
                </a:extLst>
              </p:cNvPr>
              <p:cNvSpPr/>
              <p:nvPr/>
            </p:nvSpPr>
            <p:spPr>
              <a:xfrm rot="10800000" flipH="1">
                <a:off x="8046716" y="1544323"/>
                <a:ext cx="345440" cy="508001"/>
              </a:xfrm>
              <a:prstGeom prst="foldedCorner">
                <a:avLst>
                  <a:gd name="adj" fmla="val 36275"/>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33" name="文本框 32">
                <a:extLst>
                  <a:ext uri="{FF2B5EF4-FFF2-40B4-BE49-F238E27FC236}">
                    <a16:creationId xmlns:a16="http://schemas.microsoft.com/office/drawing/2014/main" id="{59A8A45E-59D0-CF4A-ACBF-54F431219141}"/>
                  </a:ext>
                </a:extLst>
              </p:cNvPr>
              <p:cNvSpPr txBox="1"/>
              <p:nvPr/>
            </p:nvSpPr>
            <p:spPr>
              <a:xfrm>
                <a:off x="7968124" y="1553018"/>
                <a:ext cx="458302" cy="499308"/>
              </a:xfrm>
              <a:prstGeom prst="rect">
                <a:avLst/>
              </a:prstGeom>
              <a:noFill/>
              <a:ln>
                <a:noFill/>
              </a:ln>
            </p:spPr>
            <p:txBody>
              <a:bodyPr wrap="none" rtlCol="0">
                <a:spAutoFit/>
              </a:bodyPr>
              <a:lstStyle/>
              <a:p>
                <a:pPr>
                  <a:lnSpc>
                    <a:spcPct val="80000"/>
                  </a:lnSpc>
                </a:pPr>
                <a:r>
                  <a:rPr kumimoji="1" lang="en-US" altLang="zh-CN" sz="900" dirty="0">
                    <a:latin typeface="Times New Roman" panose="02020603050405020304" pitchFamily="18" charset="0"/>
                    <a:cs typeface="Times New Roman" panose="02020603050405020304" pitchFamily="18" charset="0"/>
                  </a:rPr>
                  <a:t>101</a:t>
                </a:r>
              </a:p>
              <a:p>
                <a:pPr>
                  <a:lnSpc>
                    <a:spcPct val="80000"/>
                  </a:lnSpc>
                </a:pPr>
                <a:r>
                  <a:rPr kumimoji="1" lang="en-US" altLang="zh-CN" sz="900" dirty="0">
                    <a:latin typeface="Times New Roman" panose="02020603050405020304" pitchFamily="18" charset="0"/>
                    <a:cs typeface="Times New Roman" panose="02020603050405020304" pitchFamily="18" charset="0"/>
                  </a:rPr>
                  <a:t>011</a:t>
                </a:r>
              </a:p>
              <a:p>
                <a:pPr>
                  <a:lnSpc>
                    <a:spcPct val="80000"/>
                  </a:lnSpc>
                </a:pPr>
                <a:r>
                  <a:rPr kumimoji="1" lang="en-US" altLang="zh-CN" sz="900" b="1" dirty="0">
                    <a:latin typeface="Times New Roman" panose="02020603050405020304" pitchFamily="18" charset="0"/>
                    <a:cs typeface="Times New Roman" panose="02020603050405020304" pitchFamily="18" charset="0"/>
                  </a:rPr>
                  <a:t>BIN</a:t>
                </a:r>
                <a:endParaRPr kumimoji="1" lang="zh-CN" altLang="en-US" sz="900" b="1" dirty="0">
                  <a:latin typeface="Times New Roman" panose="02020603050405020304" pitchFamily="18" charset="0"/>
                  <a:cs typeface="Times New Roman" panose="02020603050405020304" pitchFamily="18" charset="0"/>
                </a:endParaRPr>
              </a:p>
            </p:txBody>
          </p:sp>
        </p:grpSp>
        <p:grpSp>
          <p:nvGrpSpPr>
            <p:cNvPr id="26" name="组合 25">
              <a:extLst>
                <a:ext uri="{FF2B5EF4-FFF2-40B4-BE49-F238E27FC236}">
                  <a16:creationId xmlns:a16="http://schemas.microsoft.com/office/drawing/2014/main" id="{0A8C238D-DCBB-7C46-83F1-803796A581BA}"/>
                </a:ext>
              </a:extLst>
            </p:cNvPr>
            <p:cNvGrpSpPr/>
            <p:nvPr/>
          </p:nvGrpSpPr>
          <p:grpSpPr>
            <a:xfrm>
              <a:off x="5866477" y="4419671"/>
              <a:ext cx="338338" cy="375030"/>
              <a:chOff x="7968124" y="1544323"/>
              <a:chExt cx="458302" cy="508003"/>
            </a:xfrm>
          </p:grpSpPr>
          <p:sp>
            <p:nvSpPr>
              <p:cNvPr id="30" name="折角形 29">
                <a:extLst>
                  <a:ext uri="{FF2B5EF4-FFF2-40B4-BE49-F238E27FC236}">
                    <a16:creationId xmlns:a16="http://schemas.microsoft.com/office/drawing/2014/main" id="{46209725-B67A-CC42-A77E-F4DA891789FD}"/>
                  </a:ext>
                </a:extLst>
              </p:cNvPr>
              <p:cNvSpPr/>
              <p:nvPr/>
            </p:nvSpPr>
            <p:spPr>
              <a:xfrm rot="10800000" flipH="1">
                <a:off x="8046716" y="1544323"/>
                <a:ext cx="345440" cy="508001"/>
              </a:xfrm>
              <a:prstGeom prst="foldedCorner">
                <a:avLst>
                  <a:gd name="adj" fmla="val 36275"/>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31" name="文本框 30">
                <a:extLst>
                  <a:ext uri="{FF2B5EF4-FFF2-40B4-BE49-F238E27FC236}">
                    <a16:creationId xmlns:a16="http://schemas.microsoft.com/office/drawing/2014/main" id="{8B3878C8-210D-5E49-A40B-E55779D8AFDC}"/>
                  </a:ext>
                </a:extLst>
              </p:cNvPr>
              <p:cNvSpPr txBox="1"/>
              <p:nvPr/>
            </p:nvSpPr>
            <p:spPr>
              <a:xfrm>
                <a:off x="7968124" y="1553018"/>
                <a:ext cx="458302" cy="499308"/>
              </a:xfrm>
              <a:prstGeom prst="rect">
                <a:avLst/>
              </a:prstGeom>
              <a:noFill/>
              <a:ln>
                <a:noFill/>
              </a:ln>
            </p:spPr>
            <p:txBody>
              <a:bodyPr wrap="none" rtlCol="0">
                <a:spAutoFit/>
              </a:bodyPr>
              <a:lstStyle/>
              <a:p>
                <a:pPr>
                  <a:lnSpc>
                    <a:spcPct val="80000"/>
                  </a:lnSpc>
                </a:pPr>
                <a:r>
                  <a:rPr kumimoji="1" lang="en-US" altLang="zh-CN" sz="900" dirty="0">
                    <a:latin typeface="Times New Roman" panose="02020603050405020304" pitchFamily="18" charset="0"/>
                    <a:cs typeface="Times New Roman" panose="02020603050405020304" pitchFamily="18" charset="0"/>
                  </a:rPr>
                  <a:t>101</a:t>
                </a:r>
              </a:p>
              <a:p>
                <a:pPr>
                  <a:lnSpc>
                    <a:spcPct val="80000"/>
                  </a:lnSpc>
                </a:pPr>
                <a:r>
                  <a:rPr kumimoji="1" lang="en-US" altLang="zh-CN" sz="900" dirty="0">
                    <a:latin typeface="Times New Roman" panose="02020603050405020304" pitchFamily="18" charset="0"/>
                    <a:cs typeface="Times New Roman" panose="02020603050405020304" pitchFamily="18" charset="0"/>
                  </a:rPr>
                  <a:t>011</a:t>
                </a:r>
              </a:p>
              <a:p>
                <a:pPr>
                  <a:lnSpc>
                    <a:spcPct val="80000"/>
                  </a:lnSpc>
                </a:pPr>
                <a:r>
                  <a:rPr kumimoji="1" lang="en-US" altLang="zh-CN" sz="900" b="1" dirty="0">
                    <a:latin typeface="Times New Roman" panose="02020603050405020304" pitchFamily="18" charset="0"/>
                    <a:cs typeface="Times New Roman" panose="02020603050405020304" pitchFamily="18" charset="0"/>
                  </a:rPr>
                  <a:t>BIN</a:t>
                </a:r>
                <a:endParaRPr kumimoji="1" lang="zh-CN" altLang="en-US" sz="900" b="1" dirty="0">
                  <a:latin typeface="Times New Roman" panose="02020603050405020304" pitchFamily="18" charset="0"/>
                  <a:cs typeface="Times New Roman" panose="02020603050405020304" pitchFamily="18" charset="0"/>
                </a:endParaRPr>
              </a:p>
            </p:txBody>
          </p:sp>
        </p:grpSp>
        <p:grpSp>
          <p:nvGrpSpPr>
            <p:cNvPr id="27" name="组合 26">
              <a:extLst>
                <a:ext uri="{FF2B5EF4-FFF2-40B4-BE49-F238E27FC236}">
                  <a16:creationId xmlns:a16="http://schemas.microsoft.com/office/drawing/2014/main" id="{6DC9E591-6807-524B-A79A-FB1FF383164D}"/>
                </a:ext>
              </a:extLst>
            </p:cNvPr>
            <p:cNvGrpSpPr/>
            <p:nvPr/>
          </p:nvGrpSpPr>
          <p:grpSpPr>
            <a:xfrm>
              <a:off x="6262575" y="4391579"/>
              <a:ext cx="338338" cy="375030"/>
              <a:chOff x="7968124" y="1544323"/>
              <a:chExt cx="458302" cy="508003"/>
            </a:xfrm>
          </p:grpSpPr>
          <p:sp>
            <p:nvSpPr>
              <p:cNvPr id="28" name="折角形 27">
                <a:extLst>
                  <a:ext uri="{FF2B5EF4-FFF2-40B4-BE49-F238E27FC236}">
                    <a16:creationId xmlns:a16="http://schemas.microsoft.com/office/drawing/2014/main" id="{4FE88B35-5802-A849-96B4-9F83BA904FDA}"/>
                  </a:ext>
                </a:extLst>
              </p:cNvPr>
              <p:cNvSpPr/>
              <p:nvPr/>
            </p:nvSpPr>
            <p:spPr>
              <a:xfrm rot="10800000" flipH="1">
                <a:off x="8046716" y="1544323"/>
                <a:ext cx="345440" cy="508001"/>
              </a:xfrm>
              <a:prstGeom prst="foldedCorner">
                <a:avLst>
                  <a:gd name="adj" fmla="val 36275"/>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29" name="文本框 28">
                <a:extLst>
                  <a:ext uri="{FF2B5EF4-FFF2-40B4-BE49-F238E27FC236}">
                    <a16:creationId xmlns:a16="http://schemas.microsoft.com/office/drawing/2014/main" id="{B85F8438-D1CB-1A48-A4C8-383230639B1A}"/>
                  </a:ext>
                </a:extLst>
              </p:cNvPr>
              <p:cNvSpPr txBox="1"/>
              <p:nvPr/>
            </p:nvSpPr>
            <p:spPr>
              <a:xfrm>
                <a:off x="7968124" y="1553018"/>
                <a:ext cx="458302" cy="499308"/>
              </a:xfrm>
              <a:prstGeom prst="rect">
                <a:avLst/>
              </a:prstGeom>
              <a:noFill/>
              <a:ln>
                <a:noFill/>
              </a:ln>
            </p:spPr>
            <p:txBody>
              <a:bodyPr wrap="none" rtlCol="0">
                <a:spAutoFit/>
              </a:bodyPr>
              <a:lstStyle/>
              <a:p>
                <a:pPr>
                  <a:lnSpc>
                    <a:spcPct val="80000"/>
                  </a:lnSpc>
                </a:pPr>
                <a:r>
                  <a:rPr kumimoji="1" lang="en-US" altLang="zh-CN" sz="900" dirty="0">
                    <a:latin typeface="Times New Roman" panose="02020603050405020304" pitchFamily="18" charset="0"/>
                    <a:cs typeface="Times New Roman" panose="02020603050405020304" pitchFamily="18" charset="0"/>
                  </a:rPr>
                  <a:t>101</a:t>
                </a:r>
              </a:p>
              <a:p>
                <a:pPr>
                  <a:lnSpc>
                    <a:spcPct val="80000"/>
                  </a:lnSpc>
                </a:pPr>
                <a:r>
                  <a:rPr kumimoji="1" lang="en-US" altLang="zh-CN" sz="900" dirty="0">
                    <a:latin typeface="Times New Roman" panose="02020603050405020304" pitchFamily="18" charset="0"/>
                    <a:cs typeface="Times New Roman" panose="02020603050405020304" pitchFamily="18" charset="0"/>
                  </a:rPr>
                  <a:t>011</a:t>
                </a:r>
              </a:p>
              <a:p>
                <a:pPr>
                  <a:lnSpc>
                    <a:spcPct val="80000"/>
                  </a:lnSpc>
                </a:pPr>
                <a:r>
                  <a:rPr kumimoji="1" lang="en-US" altLang="zh-CN" sz="900" b="1" dirty="0">
                    <a:latin typeface="Times New Roman" panose="02020603050405020304" pitchFamily="18" charset="0"/>
                    <a:cs typeface="Times New Roman" panose="02020603050405020304" pitchFamily="18" charset="0"/>
                  </a:rPr>
                  <a:t>BIN</a:t>
                </a:r>
                <a:endParaRPr kumimoji="1" lang="zh-CN" altLang="en-US" sz="900" b="1" dirty="0">
                  <a:latin typeface="Times New Roman" panose="02020603050405020304" pitchFamily="18" charset="0"/>
                  <a:cs typeface="Times New Roman" panose="02020603050405020304" pitchFamily="18" charset="0"/>
                </a:endParaRPr>
              </a:p>
            </p:txBody>
          </p:sp>
        </p:grpSp>
      </p:grpSp>
      <p:sp>
        <p:nvSpPr>
          <p:cNvPr id="6" name="文本框 5">
            <a:extLst>
              <a:ext uri="{FF2B5EF4-FFF2-40B4-BE49-F238E27FC236}">
                <a16:creationId xmlns:a16="http://schemas.microsoft.com/office/drawing/2014/main" id="{D179213C-5AC6-8E4B-B0C7-444CCD132178}"/>
              </a:ext>
            </a:extLst>
          </p:cNvPr>
          <p:cNvSpPr txBox="1"/>
          <p:nvPr/>
        </p:nvSpPr>
        <p:spPr>
          <a:xfrm>
            <a:off x="915145" y="6211669"/>
            <a:ext cx="5077556" cy="646331"/>
          </a:xfrm>
          <a:prstGeom prst="rect">
            <a:avLst/>
          </a:prstGeom>
          <a:noFill/>
        </p:spPr>
        <p:txBody>
          <a:bodyPr wrap="square" rtlCol="0">
            <a:spAutoFit/>
          </a:bodyPr>
          <a:lstStyle/>
          <a:p>
            <a:r>
              <a:rPr kumimoji="1" lang="en-US" altLang="zh-CN" dirty="0"/>
              <a:t>TCN:</a:t>
            </a:r>
            <a:r>
              <a:rPr kumimoji="1" lang="zh-CN" altLang="en-US" dirty="0"/>
              <a:t> </a:t>
            </a:r>
            <a:r>
              <a:rPr kumimoji="1" lang="en-US" altLang="zh-CN" dirty="0"/>
              <a:t>Temporal</a:t>
            </a:r>
            <a:r>
              <a:rPr kumimoji="1" lang="zh-CN" altLang="en-US" dirty="0"/>
              <a:t> </a:t>
            </a:r>
            <a:r>
              <a:rPr kumimoji="1" lang="en-US" altLang="zh-CN" dirty="0"/>
              <a:t>convolutional</a:t>
            </a:r>
            <a:r>
              <a:rPr kumimoji="1" lang="zh-CN" altLang="en-US" dirty="0"/>
              <a:t> </a:t>
            </a:r>
            <a:r>
              <a:rPr kumimoji="1" lang="en-US" altLang="zh-CN" dirty="0"/>
              <a:t>network</a:t>
            </a:r>
          </a:p>
          <a:p>
            <a:r>
              <a:rPr kumimoji="1" lang="en-US" altLang="zh-CN" dirty="0"/>
              <a:t>FC:</a:t>
            </a:r>
            <a:r>
              <a:rPr kumimoji="1" lang="zh-CN" altLang="en-US" dirty="0"/>
              <a:t> </a:t>
            </a:r>
            <a:r>
              <a:rPr kumimoji="1" lang="en-US" altLang="zh-CN" dirty="0"/>
              <a:t>Fully</a:t>
            </a:r>
            <a:r>
              <a:rPr kumimoji="1" lang="zh-CN" altLang="en-US" dirty="0"/>
              <a:t> </a:t>
            </a:r>
            <a:r>
              <a:rPr kumimoji="1" lang="en-US" altLang="zh-CN" dirty="0"/>
              <a:t>connected</a:t>
            </a:r>
            <a:r>
              <a:rPr kumimoji="1" lang="zh-CN" altLang="en-US" dirty="0"/>
              <a:t> </a:t>
            </a:r>
            <a:r>
              <a:rPr kumimoji="1" lang="en-US" altLang="zh-CN" dirty="0"/>
              <a:t>layers</a:t>
            </a:r>
            <a:endParaRPr kumimoji="1" lang="zh-CN" altLang="en-US" dirty="0"/>
          </a:p>
        </p:txBody>
      </p:sp>
    </p:spTree>
    <p:extLst>
      <p:ext uri="{BB962C8B-B14F-4D97-AF65-F5344CB8AC3E}">
        <p14:creationId xmlns:p14="http://schemas.microsoft.com/office/powerpoint/2010/main" val="443688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2357</TotalTime>
  <Words>2190</Words>
  <Application>Microsoft Macintosh PowerPoint</Application>
  <PresentationFormat>宽屏</PresentationFormat>
  <Paragraphs>257</Paragraphs>
  <Slides>24</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Calibri</vt:lpstr>
      <vt:lpstr>Calibri Light</vt:lpstr>
      <vt:lpstr>Cambria Math</vt:lpstr>
      <vt:lpstr>Times New Roman</vt:lpstr>
      <vt:lpstr>Wingdings</vt:lpstr>
      <vt:lpstr>Office Theme</vt:lpstr>
      <vt:lpstr>Towards Robust Malware Classification Using a Hybrid Convolutional Framework</vt:lpstr>
      <vt:lpstr>Content</vt:lpstr>
      <vt:lpstr>Introduction</vt:lpstr>
      <vt:lpstr>Introduction </vt:lpstr>
      <vt:lpstr>Related work</vt:lpstr>
      <vt:lpstr>Related work</vt:lpstr>
      <vt:lpstr>My Solution</vt:lpstr>
      <vt:lpstr>Design and Implementation</vt:lpstr>
      <vt:lpstr>Design and Implementation</vt:lpstr>
      <vt:lpstr>Design and Implementation</vt:lpstr>
      <vt:lpstr>Design and Implementation</vt:lpstr>
      <vt:lpstr>Evaluation</vt:lpstr>
      <vt:lpstr>Evaluation</vt:lpstr>
      <vt:lpstr>Evaluation</vt:lpstr>
      <vt:lpstr>Evaluation – RQ1</vt:lpstr>
      <vt:lpstr>Evaluation – RQ2</vt:lpstr>
      <vt:lpstr>Evaluation – RQ3</vt:lpstr>
      <vt:lpstr>Further study</vt:lpstr>
      <vt:lpstr>Further study</vt:lpstr>
      <vt:lpstr>Further study</vt:lpstr>
      <vt:lpstr>Evaluation</vt:lpstr>
      <vt:lpstr>Reference</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 your title here</dc:title>
  <dc:creator>Yulei Sui</dc:creator>
  <cp:lastModifiedBy>Sun Jiankun</cp:lastModifiedBy>
  <cp:revision>81</cp:revision>
  <dcterms:created xsi:type="dcterms:W3CDTF">2020-05-29T04:19:42Z</dcterms:created>
  <dcterms:modified xsi:type="dcterms:W3CDTF">2022-06-28T09:48:34Z</dcterms:modified>
</cp:coreProperties>
</file>