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87" r:id="rId3"/>
    <p:sldId id="257" r:id="rId4"/>
    <p:sldId id="258" r:id="rId5"/>
    <p:sldId id="267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76" r:id="rId14"/>
    <p:sldId id="270" r:id="rId15"/>
    <p:sldId id="271" r:id="rId16"/>
    <p:sldId id="272" r:id="rId17"/>
    <p:sldId id="274" r:id="rId18"/>
    <p:sldId id="275" r:id="rId19"/>
    <p:sldId id="277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6" r:id="rId31"/>
    <p:sldId id="289" r:id="rId32"/>
    <p:sldId id="290" r:id="rId33"/>
    <p:sldId id="291" r:id="rId34"/>
    <p:sldId id="292" r:id="rId35"/>
    <p:sldId id="293" r:id="rId36"/>
    <p:sldId id="295" r:id="rId37"/>
    <p:sldId id="298" r:id="rId38"/>
    <p:sldId id="294" r:id="rId39"/>
    <p:sldId id="296" r:id="rId40"/>
    <p:sldId id="297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7" autoAdjust="0"/>
    <p:restoredTop sz="68219" autoAdjust="0"/>
  </p:normalViewPr>
  <p:slideViewPr>
    <p:cSldViewPr snapToGrid="0">
      <p:cViewPr>
        <p:scale>
          <a:sx n="102" d="100"/>
          <a:sy n="102" d="100"/>
        </p:scale>
        <p:origin x="714" y="240"/>
      </p:cViewPr>
      <p:guideLst/>
    </p:cSldViewPr>
  </p:slideViewPr>
  <p:notesTextViewPr>
    <p:cViewPr>
      <p:scale>
        <a:sx n="124" d="100"/>
        <a:sy n="124" d="100"/>
      </p:scale>
      <p:origin x="0" y="0"/>
    </p:cViewPr>
  </p:notesTextViewPr>
  <p:sorterViewPr>
    <p:cViewPr>
      <p:scale>
        <a:sx n="100" d="100"/>
        <a:sy n="100" d="100"/>
      </p:scale>
      <p:origin x="0" y="-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1626-E691-45CE-81A2-DE4D513D7946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0085-18A0-4C4D-B270-7ED47C476F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34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glossary/neural-networ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85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Dirichlet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Allocation (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generative statistical model that allows sets of observations to be explained by unobserved groups that explain why some parts of the data are similar.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20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0" dirty="0" smtClean="0"/>
              <a:t>here the topics are numbered in decreasing size order. The topic of index 13 in LDA </a:t>
            </a:r>
            <a:r>
              <a:rPr lang="en-AU" sz="1200" kern="0" dirty="0" err="1" smtClean="0"/>
              <a:t>BoW</a:t>
            </a:r>
            <a:r>
              <a:rPr lang="en-AU" sz="1200" kern="0" dirty="0" smtClean="0"/>
              <a:t> is number 6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76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For </a:t>
            </a:r>
            <a:r>
              <a:rPr lang="en-AU" sz="1200" b="1" dirty="0" smtClean="0"/>
              <a:t>classification</a:t>
            </a:r>
            <a:r>
              <a:rPr lang="en-AU" sz="1200" dirty="0" smtClean="0"/>
              <a:t> and </a:t>
            </a:r>
            <a:r>
              <a:rPr lang="en-AU" sz="1200" b="1" dirty="0" smtClean="0"/>
              <a:t>regression</a:t>
            </a:r>
            <a:r>
              <a:rPr lang="en-AU" sz="1200" dirty="0" smtClean="0"/>
              <a:t>, you will need a </a:t>
            </a:r>
            <a:r>
              <a:rPr lang="en-AU" sz="1200" dirty="0" smtClean="0">
                <a:solidFill>
                  <a:srgbClr val="FF0000"/>
                </a:solidFill>
              </a:rPr>
              <a:t>supervised</a:t>
            </a:r>
            <a:r>
              <a:rPr lang="en-AU" sz="1200" dirty="0" smtClean="0"/>
              <a:t> aka </a:t>
            </a:r>
            <a:r>
              <a:rPr lang="en-AU" sz="1200" dirty="0" smtClean="0">
                <a:solidFill>
                  <a:srgbClr val="FF0000"/>
                </a:solidFill>
              </a:rPr>
              <a:t>annotated</a:t>
            </a:r>
            <a:r>
              <a:rPr lang="en-AU" sz="1200" dirty="0" smtClean="0"/>
              <a:t> dataset of pairs: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8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For </a:t>
            </a:r>
            <a:r>
              <a:rPr lang="en-AU" sz="1200" b="1" dirty="0" smtClean="0"/>
              <a:t>clustering</a:t>
            </a:r>
            <a:r>
              <a:rPr lang="en-AU" sz="1200" dirty="0" smtClean="0"/>
              <a:t>, you typically need only an </a:t>
            </a:r>
            <a:r>
              <a:rPr lang="en-AU" sz="1200" dirty="0" smtClean="0">
                <a:solidFill>
                  <a:srgbClr val="FF0000"/>
                </a:solidFill>
              </a:rPr>
              <a:t>unsupervised</a:t>
            </a:r>
            <a:r>
              <a:rPr lang="en-AU" sz="1200" dirty="0" smtClean="0"/>
              <a:t>/</a:t>
            </a:r>
            <a:r>
              <a:rPr lang="en-AU" sz="1200" dirty="0" smtClean="0">
                <a:solidFill>
                  <a:srgbClr val="FF0000"/>
                </a:solidFill>
              </a:rPr>
              <a:t>unannotated</a:t>
            </a:r>
            <a:r>
              <a:rPr lang="en-AU" sz="1200" dirty="0" smtClean="0"/>
              <a:t> dataset of measurements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97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Black box = unknown</a:t>
            </a:r>
            <a:r>
              <a:rPr lang="en-AU" baseline="0" dirty="0" smtClean="0"/>
              <a:t> internal architecture</a:t>
            </a:r>
          </a:p>
          <a:p>
            <a:r>
              <a:rPr lang="en-AU" baseline="0" dirty="0" smtClean="0"/>
              <a:t>White box = known internal architecture, worst case attacks so able to find more vulnerabilities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538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779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derivatives as a surrogate loss, we simply need to find the best change by calling the function mentioned in eq. 1, 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A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character change (a → b).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in contrast to a naive loss-based approach, which has to query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classifier for every possible change to compute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A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induced by those changes. In other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words, apart from the overhead of calling the </a:t>
            </a:r>
            <a:r>
              <a:rPr lang="en-A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eq. 1, one backward pass saves the adversary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large number of forward passes.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874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explained how to estimate the best single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text to get the maximum increase in loss.</a:t>
            </a:r>
          </a:p>
          <a:p>
            <a:r>
              <a:rPr lang="en-A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is how to do multiple changes.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01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Score the changes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94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6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Converting Russian sentences into English.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16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plot the success rate of the adversary against an acceptable confidence score for the misclassification.</a:t>
            </a:r>
          </a:p>
          <a:p>
            <a:pPr marL="171450" indent="-171450">
              <a:buFontTx/>
              <a:buChar char="-"/>
            </a:pP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beam-search strategy is very effective in fooling the classifier even with an 0.9 confidence constraint, tricking the classifier for more than 90% of the instances. </a:t>
            </a:r>
          </a:p>
          <a:p>
            <a:pPr marL="171450" indent="-171450">
              <a:buFontTx/>
              <a:buChar char="-"/>
            </a:pP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greedy search is less effective especially in producing high-confidence scores.</a:t>
            </a:r>
          </a:p>
          <a:p>
            <a:pPr marL="171450" indent="-171450">
              <a:buFontTx/>
              <a:buChar char="-"/>
            </a:pPr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box attacks are more damaging and has higher success rate.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329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After a few character changes, the meaning of the text is very likely to be preserved by the reader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word-level adversarial manipulations are much more likely to change the meaning of text, which makes the use of semantics-preserving constraints necessary. </a:t>
            </a:r>
          </a:p>
          <a:p>
            <a:endParaRPr lang="en-A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For example, changing the word </a:t>
            </a:r>
            <a:r>
              <a:rPr lang="en-A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A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 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the sentiment of the sentence “</a:t>
            </a:r>
            <a:r>
              <a:rPr lang="en-A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was a good movie</a:t>
            </a:r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fact, we expect the model to predict a different label after such a change.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06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NLP is not a Search engine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Don’t have to reply on specific key words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Designed for many things</a:t>
            </a:r>
            <a:r>
              <a:rPr lang="en-AU" baseline="0" dirty="0" smtClean="0"/>
              <a:t> but not everything </a:t>
            </a:r>
            <a:r>
              <a:rPr lang="en-AU" baseline="0" dirty="0" err="1" smtClean="0"/>
              <a:t>i.e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92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what the customer is trying to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breaking down sentences into their component parts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parts of speech, otherwise known as part-of-speech tagging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97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the machine knows the intent,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it categorize that intent in order to create an appropriate response?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machine turns the human language into binary machine code so it can find the answer using its algorithms,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neural networks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recognize and classify patterns, similar to how the human brain works.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this is how AI converts text into structured data that the machine understands.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4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answer from machine code back into human language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meaningful words, phrases, and sentences the user will understand.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NLG is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the way up, this is where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able to not just offer a response in a human-like way, but write their own answers based on its own autonomous deep learning. 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a little scary for brands (just ask Microsoft who deployed and killed its Twitter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within 24 hours after it started spitting out offensive content).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26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Convert words into vectors</a:t>
            </a:r>
            <a:endParaRPr lang="en-AU" baseline="0" dirty="0" smtClean="0"/>
          </a:p>
          <a:p>
            <a:r>
              <a:rPr lang="en-AU" baseline="0" dirty="0" smtClean="0"/>
              <a:t>Libraries include </a:t>
            </a:r>
            <a:r>
              <a:rPr lang="en-AU" baseline="0" dirty="0" err="1" smtClean="0"/>
              <a:t>soaCy</a:t>
            </a:r>
            <a:r>
              <a:rPr lang="en-AU" baseline="0" dirty="0" smtClean="0"/>
              <a:t>, NLTK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46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Convert bag of</a:t>
            </a:r>
            <a:r>
              <a:rPr lang="en-AU" baseline="0" dirty="0" smtClean="0"/>
              <a:t> words into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Numeric vector that represents a whole document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r>
              <a:rPr lang="en-AU" dirty="0" smtClean="0"/>
              <a:t>F1, f2, f3 are</a:t>
            </a:r>
            <a:r>
              <a:rPr lang="en-AU" baseline="0" dirty="0" smtClean="0"/>
              <a:t> independent features and output feature will be dependent.</a:t>
            </a:r>
          </a:p>
          <a:p>
            <a:r>
              <a:rPr lang="en-AU" baseline="0" dirty="0" smtClean="0"/>
              <a:t>Converted into numerical repartition</a:t>
            </a:r>
          </a:p>
          <a:p>
            <a:r>
              <a:rPr lang="en-AU" baseline="0" dirty="0" smtClean="0"/>
              <a:t>Disadvantage of </a:t>
            </a:r>
            <a:r>
              <a:rPr lang="en-AU" baseline="0" dirty="0" err="1" smtClean="0"/>
              <a:t>BoW</a:t>
            </a:r>
            <a:r>
              <a:rPr lang="en-AU" baseline="0" dirty="0" smtClean="0"/>
              <a:t>:</a:t>
            </a:r>
          </a:p>
          <a:p>
            <a:r>
              <a:rPr lang="en-AU" dirty="0" smtClean="0"/>
              <a:t> - not able to derive which word</a:t>
            </a:r>
            <a:r>
              <a:rPr lang="en-AU" baseline="0" dirty="0" smtClean="0"/>
              <a:t> is more important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6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stemming? Use cases such as restraint reviews. To pick up the most common stem words</a:t>
            </a:r>
          </a:p>
          <a:p>
            <a:r>
              <a:rPr lang="en-AU" dirty="0" smtClean="0"/>
              <a:t>Lemmatization gets converted</a:t>
            </a:r>
            <a:r>
              <a:rPr lang="en-AU" baseline="0" dirty="0" smtClean="0"/>
              <a:t> into a meaningful word</a:t>
            </a:r>
          </a:p>
          <a:p>
            <a:endParaRPr lang="en-AU" baseline="0" dirty="0" smtClean="0"/>
          </a:p>
          <a:p>
            <a:r>
              <a:rPr lang="en-AU" baseline="0" dirty="0" smtClean="0"/>
              <a:t>Lemmatization is slower but more meaningful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0085-18A0-4C4D-B270-7ED47C476FF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48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9F7F-EA83-4621-BED9-2EF9F8B2F06E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B10-E212-4BAB-A663-E7D4519BD216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9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C12-82B1-4825-AE65-E6D2DEF4E2CA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09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4AE4-46E4-4ED9-8A97-205403FFAF9C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4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2049-1E44-43F4-909C-C82EABC88E42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818-2447-43FB-B09F-E0F987AFA284}" type="datetime1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6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099A-52D5-4C34-B894-797BFA225141}" type="datetime1">
              <a:rPr lang="en-AU" smtClean="0"/>
              <a:t>7/05/2021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6C61-A86B-4671-B2A3-768EE239A4BE}" type="datetime1">
              <a:rPr lang="en-AU" smtClean="0"/>
              <a:t>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1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9AB6-9F0A-4E1C-9B01-560358D368CF}" type="datetime1">
              <a:rPr lang="en-AU" smtClean="0"/>
              <a:t>7/05/2021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A7134-8890-4F8B-A754-CCF3DD4F00BE}" type="datetime1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6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C40-4CB0-4768-AE45-6C75A3C93797}" type="datetime1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796602-8C51-4BB7-9719-C74E909A2E4E}" type="datetime1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86AE4A-92F9-4106-BFB1-C5BE771CC893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natural_language_proces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lyticsinsight.net/comprehensive-guide-natural-language-processing/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old360.com/learn/what-is-natural-language-process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ld360.com/learn/what-is-natural-language-process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3819"/>
            <a:ext cx="10058400" cy="3151746"/>
          </a:xfrm>
        </p:spPr>
        <p:txBody>
          <a:bodyPr>
            <a:normAutofit/>
          </a:bodyPr>
          <a:lstStyle/>
          <a:p>
            <a:r>
              <a:rPr lang="en-AU" sz="6600" dirty="0" smtClean="0"/>
              <a:t>Introduction to </a:t>
            </a:r>
            <a:br>
              <a:rPr lang="en-AU" sz="6600" dirty="0" smtClean="0"/>
            </a:br>
            <a:r>
              <a:rPr lang="en-AU" sz="6600" dirty="0" smtClean="0"/>
              <a:t>Natural Language Processing</a:t>
            </a:r>
            <a:endParaRPr lang="en-AU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797"/>
            <a:ext cx="9144000" cy="2651685"/>
          </a:xfrm>
        </p:spPr>
        <p:txBody>
          <a:bodyPr>
            <a:normAutofit/>
          </a:bodyPr>
          <a:lstStyle/>
          <a:p>
            <a:r>
              <a:rPr lang="en-AU" dirty="0" smtClean="0"/>
              <a:t>Group Presentation: Program Analysis Group</a:t>
            </a:r>
          </a:p>
          <a:p>
            <a:r>
              <a:rPr lang="en-AU" dirty="0"/>
              <a:t>Gurparteek Singh | </a:t>
            </a:r>
            <a:r>
              <a:rPr lang="en-AU" dirty="0" smtClean="0"/>
              <a:t>12027013 | 07/05/2021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1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Breaks down the sentence into words as “Tokens”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122" name="Picture 2" descr="Tokenization and Text Data Preparation with TensorFlow &amp; Keras - KDnugg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0" y="2596217"/>
            <a:ext cx="6981442" cy="17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6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Schematic Analysis: Bag of Words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693959"/>
              </p:ext>
            </p:extLst>
          </p:nvPr>
        </p:nvGraphicFramePr>
        <p:xfrm>
          <a:off x="1096963" y="1846263"/>
          <a:ext cx="2715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2"/>
                <a:gridCol w="2389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Sentence Text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He is a good boy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She is a good girl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 and girl</a:t>
                      </a:r>
                      <a:r>
                        <a:rPr lang="en-AU" baseline="0" dirty="0" smtClean="0"/>
                        <a:t> are good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354734" y="2056044"/>
            <a:ext cx="3345873" cy="106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Stop Keywords</a:t>
            </a:r>
            <a:endParaRPr lang="en-AU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68091"/>
              </p:ext>
            </p:extLst>
          </p:nvPr>
        </p:nvGraphicFramePr>
        <p:xfrm>
          <a:off x="8242444" y="1846263"/>
          <a:ext cx="2715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2"/>
                <a:gridCol w="2389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Sentence Text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 boy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 girl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 girl</a:t>
                      </a:r>
                      <a:r>
                        <a:rPr lang="en-AU" baseline="0" dirty="0" smtClean="0"/>
                        <a:t> good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39404"/>
              </p:ext>
            </p:extLst>
          </p:nvPr>
        </p:nvGraphicFramePr>
        <p:xfrm>
          <a:off x="1096963" y="3927762"/>
          <a:ext cx="2715936" cy="178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68"/>
                <a:gridCol w="1357968"/>
              </a:tblGrid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Word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Frequency</a:t>
                      </a:r>
                      <a:endParaRPr lang="en-AU" dirty="0"/>
                    </a:p>
                  </a:txBody>
                  <a:tcPr/>
                </a:tc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  <a:tr h="44680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girl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4354734" y="4089199"/>
            <a:ext cx="2451311" cy="12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Vectors: Bag of Words</a:t>
            </a:r>
            <a:endParaRPr lang="en-AU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081737"/>
              </p:ext>
            </p:extLst>
          </p:nvPr>
        </p:nvGraphicFramePr>
        <p:xfrm>
          <a:off x="7047487" y="3927762"/>
          <a:ext cx="3910893" cy="175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30"/>
                <a:gridCol w="1207221"/>
                <a:gridCol w="1207221"/>
                <a:gridCol w="1207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1: good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2: boy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3: girl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6977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0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Schematic </a:t>
            </a:r>
            <a:r>
              <a:rPr lang="en-AU" sz="3200" dirty="0" smtClean="0"/>
              <a:t>Analysis: </a:t>
            </a:r>
            <a:br>
              <a:rPr lang="en-AU" sz="3200" dirty="0" smtClean="0"/>
            </a:br>
            <a:r>
              <a:rPr lang="en-AU" sz="3200" dirty="0" smtClean="0"/>
              <a:t>TF-IDF (Term Frequency – Inverse Document Frequency)</a:t>
            </a:r>
            <a:endParaRPr lang="en-AU" sz="32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168201"/>
              </p:ext>
            </p:extLst>
          </p:nvPr>
        </p:nvGraphicFramePr>
        <p:xfrm>
          <a:off x="1097280" y="1846263"/>
          <a:ext cx="27159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2"/>
                <a:gridCol w="2389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Sentence Text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 boy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 girl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 girl</a:t>
                      </a:r>
                      <a:r>
                        <a:rPr lang="en-AU" baseline="0" dirty="0" smtClean="0"/>
                        <a:t> good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1438" y="1842117"/>
                <a:ext cx="4050083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𝑅𝑒𝑝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38" y="1842117"/>
                <a:ext cx="4050083" cy="5751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1438" y="2522031"/>
                <a:ext cx="52103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𝑠𝑒𝑛𝑡𝑒𝑛𝑐𝑒𝑠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𝑠𝑒𝑛𝑡𝑒𝑛𝑐𝑒𝑠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𝑐𝑜𝑛𝑡𝑎𝑖𝑛𝑖𝑛𝑔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38" y="2522031"/>
                <a:ext cx="5210337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94730" y="2310944"/>
                <a:ext cx="1360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−→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IDF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30" y="2310944"/>
                <a:ext cx="136095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97" r="-3587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25819"/>
              </p:ext>
            </p:extLst>
          </p:nvPr>
        </p:nvGraphicFramePr>
        <p:xfrm>
          <a:off x="336885" y="3807139"/>
          <a:ext cx="35978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62"/>
                <a:gridCol w="852804"/>
                <a:gridCol w="1002703"/>
                <a:gridCol w="1002703"/>
              </a:tblGrid>
              <a:tr h="345476">
                <a:tc gridSpan="4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TF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45476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</a:t>
                      </a:r>
                      <a:r>
                        <a:rPr lang="en-AU" baseline="0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S3</a:t>
                      </a:r>
                    </a:p>
                  </a:txBody>
                  <a:tcPr/>
                </a:tc>
              </a:tr>
              <a:tr h="34547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½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½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1/3</a:t>
                      </a:r>
                      <a:endParaRPr lang="en-AU" dirty="0"/>
                    </a:p>
                  </a:txBody>
                  <a:tcPr/>
                </a:tc>
              </a:tr>
              <a:tr h="34547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½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1/3 </a:t>
                      </a:r>
                      <a:endParaRPr lang="en-AU" dirty="0"/>
                    </a:p>
                  </a:txBody>
                  <a:tcPr/>
                </a:tc>
              </a:tr>
              <a:tr h="34547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Girl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½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1/3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22741"/>
              </p:ext>
            </p:extLst>
          </p:nvPr>
        </p:nvGraphicFramePr>
        <p:xfrm>
          <a:off x="4189635" y="3807139"/>
          <a:ext cx="235885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4"/>
                <a:gridCol w="1263225"/>
              </a:tblGrid>
              <a:tr h="341626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IDF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4162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Word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IDF</a:t>
                      </a:r>
                      <a:endParaRPr lang="en-AU" dirty="0"/>
                    </a:p>
                  </a:txBody>
                  <a:tcPr/>
                </a:tc>
              </a:tr>
              <a:tr h="34162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log(3/3)</a:t>
                      </a:r>
                      <a:r>
                        <a:rPr lang="en-AU" baseline="0" dirty="0" smtClean="0"/>
                        <a:t> = 0</a:t>
                      </a:r>
                      <a:endParaRPr lang="en-AU" dirty="0"/>
                    </a:p>
                  </a:txBody>
                  <a:tcPr/>
                </a:tc>
              </a:tr>
              <a:tr h="34162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Boy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log(3/2)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</a:tr>
              <a:tr h="341626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Girl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log(3/2)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4757" y="4721539"/>
                <a:ext cx="2548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57" y="4721539"/>
                <a:ext cx="2548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071481"/>
              </p:ext>
            </p:extLst>
          </p:nvPr>
        </p:nvGraphicFramePr>
        <p:xfrm>
          <a:off x="7026442" y="3807139"/>
          <a:ext cx="48415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4"/>
                <a:gridCol w="1494485"/>
                <a:gridCol w="1494485"/>
                <a:gridCol w="1494485"/>
              </a:tblGrid>
              <a:tr h="668317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#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1: good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2: boy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Feature 3: girl</a:t>
                      </a:r>
                      <a:endParaRPr lang="en-AU" dirty="0"/>
                    </a:p>
                  </a:txBody>
                  <a:tcPr/>
                </a:tc>
              </a:tr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½ * log(3/2)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½ * log(3/2)</a:t>
                      </a:r>
                    </a:p>
                  </a:txBody>
                  <a:tcPr/>
                </a:tc>
              </a:tr>
              <a:tr h="386085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1/3 * log(3/2)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1/3 * log(3/2)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48898" y="4798482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dirty="0" smtClean="0"/>
              <a:t>=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3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Stemming and Lemmatization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15780"/>
              </p:ext>
            </p:extLst>
          </p:nvPr>
        </p:nvGraphicFramePr>
        <p:xfrm>
          <a:off x="1273463" y="2444556"/>
          <a:ext cx="9882216" cy="283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554"/>
                <a:gridCol w="2470554"/>
                <a:gridCol w="2470554"/>
                <a:gridCol w="2470554"/>
              </a:tblGrid>
              <a:tr h="708507">
                <a:tc gridSpan="2">
                  <a:txBody>
                    <a:bodyPr/>
                    <a:lstStyle/>
                    <a:p>
                      <a:pPr algn="ctr"/>
                      <a:r>
                        <a:rPr lang="en-AU" sz="3600" dirty="0" smtClean="0"/>
                        <a:t>Stemming </a:t>
                      </a:r>
                      <a:endParaRPr lang="en-AU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Lemmatization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708507">
                <a:tc>
                  <a:txBody>
                    <a:bodyPr/>
                    <a:lstStyle/>
                    <a:p>
                      <a:r>
                        <a:rPr lang="en-AU" dirty="0" smtClean="0"/>
                        <a:t>Finally</a:t>
                      </a:r>
                      <a:endParaRPr lang="en-AU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Fina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Finally</a:t>
                      </a:r>
                      <a:endParaRPr lang="en-AU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Final</a:t>
                      </a:r>
                      <a:endParaRPr lang="en-AU" dirty="0"/>
                    </a:p>
                  </a:txBody>
                  <a:tcPr anchor="ctr"/>
                </a:tc>
              </a:tr>
              <a:tr h="708507">
                <a:tc>
                  <a:txBody>
                    <a:bodyPr/>
                    <a:lstStyle/>
                    <a:p>
                      <a:r>
                        <a:rPr lang="en-AU" dirty="0" smtClean="0"/>
                        <a:t>Final</a:t>
                      </a:r>
                      <a:endParaRPr lang="en-A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Final</a:t>
                      </a:r>
                      <a:endParaRPr lang="en-A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708507">
                <a:tc>
                  <a:txBody>
                    <a:bodyPr/>
                    <a:lstStyle/>
                    <a:p>
                      <a:r>
                        <a:rPr lang="en-AU" dirty="0" smtClean="0"/>
                        <a:t>Finalised</a:t>
                      </a:r>
                      <a:endParaRPr lang="en-A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Finalised</a:t>
                      </a:r>
                      <a:endParaRPr lang="en-A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47009" y="3512127"/>
            <a:ext cx="2566555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17173" y="4291445"/>
            <a:ext cx="2286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3491" y="4249881"/>
            <a:ext cx="266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27273" y="3470563"/>
            <a:ext cx="2566555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197437" y="4249881"/>
            <a:ext cx="2286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33755" y="4208317"/>
            <a:ext cx="266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51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 Examples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from dataset </a:t>
            </a:r>
            <a:r>
              <a:rPr lang="en-AU" b="1" dirty="0" smtClean="0"/>
              <a:t>20 </a:t>
            </a:r>
            <a:r>
              <a:rPr lang="en-AU" b="1" dirty="0" err="1" smtClean="0"/>
              <a:t>Newsgoups</a:t>
            </a:r>
            <a:r>
              <a:rPr lang="en-AU" b="1" dirty="0" smtClean="0"/>
              <a:t> </a:t>
            </a:r>
            <a:r>
              <a:rPr lang="en-AU" dirty="0" smtClean="0"/>
              <a:t>which contains 11,314 documents:</a:t>
            </a:r>
          </a:p>
          <a:p>
            <a:pPr marL="355600" indent="0">
              <a:spcBef>
                <a:spcPts val="0"/>
              </a:spcBef>
              <a:buNone/>
            </a:pPr>
            <a:endParaRPr lang="en-AU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en-AU" dirty="0" smtClean="0"/>
              <a:t>[</a:t>
            </a:r>
            <a:r>
              <a:rPr lang="en-AU" dirty="0"/>
              <a:t>'</a:t>
            </a:r>
            <a:r>
              <a:rPr lang="en-AU" dirty="0" err="1"/>
              <a:t>rec.autos</a:t>
            </a:r>
            <a:r>
              <a:rPr lang="en-AU" dirty="0"/>
              <a:t>' '</a:t>
            </a:r>
            <a:r>
              <a:rPr lang="en-AU" dirty="0" err="1"/>
              <a:t>comp.sys.mac.hardware</a:t>
            </a:r>
            <a:r>
              <a:rPr lang="en-AU" dirty="0"/>
              <a:t>' '</a:t>
            </a:r>
            <a:r>
              <a:rPr lang="en-AU" dirty="0" err="1"/>
              <a:t>rec.motorcycles</a:t>
            </a:r>
            <a:r>
              <a:rPr lang="en-AU" dirty="0"/>
              <a:t>' '</a:t>
            </a:r>
            <a:r>
              <a:rPr lang="en-AU" dirty="0" err="1"/>
              <a:t>misc.forsale</a:t>
            </a:r>
            <a:r>
              <a:rPr lang="en-AU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dirty="0"/>
              <a:t> 'comp.os.ms-</a:t>
            </a:r>
            <a:r>
              <a:rPr lang="en-AU" dirty="0" err="1"/>
              <a:t>windows.misc</a:t>
            </a:r>
            <a:r>
              <a:rPr lang="en-AU" dirty="0"/>
              <a:t>' '</a:t>
            </a:r>
            <a:r>
              <a:rPr lang="en-AU" dirty="0" err="1"/>
              <a:t>alt.atheism</a:t>
            </a:r>
            <a:r>
              <a:rPr lang="en-AU" dirty="0"/>
              <a:t>' '</a:t>
            </a:r>
            <a:r>
              <a:rPr lang="en-AU" dirty="0" err="1"/>
              <a:t>comp.graphics</a:t>
            </a:r>
            <a:r>
              <a:rPr lang="en-AU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dirty="0"/>
              <a:t> '</a:t>
            </a:r>
            <a:r>
              <a:rPr lang="en-AU" dirty="0" err="1"/>
              <a:t>rec.sport.baseball</a:t>
            </a:r>
            <a:r>
              <a:rPr lang="en-AU" dirty="0"/>
              <a:t>' '</a:t>
            </a:r>
            <a:r>
              <a:rPr lang="en-AU" dirty="0" err="1"/>
              <a:t>rec.sport.hockey</a:t>
            </a:r>
            <a:r>
              <a:rPr lang="en-AU" dirty="0"/>
              <a:t>' '</a:t>
            </a:r>
            <a:r>
              <a:rPr lang="en-AU" dirty="0" err="1"/>
              <a:t>sci.electronics</a:t>
            </a:r>
            <a:r>
              <a:rPr lang="en-AU" dirty="0"/>
              <a:t>' '</a:t>
            </a:r>
            <a:r>
              <a:rPr lang="en-AU" dirty="0" err="1"/>
              <a:t>sci.space</a:t>
            </a:r>
            <a:r>
              <a:rPr lang="en-AU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dirty="0"/>
              <a:t> '</a:t>
            </a:r>
            <a:r>
              <a:rPr lang="en-AU" dirty="0" err="1"/>
              <a:t>talk.politics.misc</a:t>
            </a:r>
            <a:r>
              <a:rPr lang="en-AU" dirty="0"/>
              <a:t>' '</a:t>
            </a:r>
            <a:r>
              <a:rPr lang="en-AU" dirty="0" err="1"/>
              <a:t>sci.med</a:t>
            </a:r>
            <a:r>
              <a:rPr lang="en-AU" dirty="0"/>
              <a:t>' '</a:t>
            </a:r>
            <a:r>
              <a:rPr lang="en-AU" dirty="0" err="1"/>
              <a:t>talk.politics.mideast</a:t>
            </a:r>
            <a:r>
              <a:rPr lang="en-AU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dirty="0"/>
              <a:t> '</a:t>
            </a:r>
            <a:r>
              <a:rPr lang="en-AU" dirty="0" err="1"/>
              <a:t>soc.religion.christian</a:t>
            </a:r>
            <a:r>
              <a:rPr lang="en-AU" dirty="0"/>
              <a:t>' '</a:t>
            </a:r>
            <a:r>
              <a:rPr lang="en-AU" dirty="0" err="1"/>
              <a:t>comp.windows.x</a:t>
            </a:r>
            <a:r>
              <a:rPr lang="en-AU" dirty="0"/>
              <a:t>' '</a:t>
            </a:r>
            <a:r>
              <a:rPr lang="en-AU" dirty="0" err="1"/>
              <a:t>comp.sys.ibm.pc.hardware</a:t>
            </a:r>
            <a:r>
              <a:rPr lang="en-AU" dirty="0"/>
              <a:t>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n-AU" dirty="0"/>
              <a:t> '</a:t>
            </a:r>
            <a:r>
              <a:rPr lang="en-AU" dirty="0" err="1"/>
              <a:t>talk.politics.guns</a:t>
            </a:r>
            <a:r>
              <a:rPr lang="en-AU" dirty="0"/>
              <a:t>' '</a:t>
            </a:r>
            <a:r>
              <a:rPr lang="en-AU" dirty="0" err="1"/>
              <a:t>talk.religion.misc</a:t>
            </a:r>
            <a:r>
              <a:rPr lang="en-AU" dirty="0"/>
              <a:t>' '</a:t>
            </a:r>
            <a:r>
              <a:rPr lang="en-AU" dirty="0" err="1"/>
              <a:t>sci.crypt</a:t>
            </a:r>
            <a:r>
              <a:rPr lang="en-AU" dirty="0" smtClean="0"/>
              <a:t>']</a:t>
            </a:r>
          </a:p>
          <a:p>
            <a:pPr marL="355600" indent="0">
              <a:spcBef>
                <a:spcPts val="0"/>
              </a:spcBef>
              <a:buNone/>
            </a:pPr>
            <a:endParaRPr lang="en-AU" dirty="0"/>
          </a:p>
          <a:p>
            <a:pPr marL="355600" indent="0">
              <a:spcBef>
                <a:spcPts val="0"/>
              </a:spcBef>
              <a:buNone/>
            </a:pPr>
            <a:endParaRPr lang="en-AU" dirty="0" smtClean="0"/>
          </a:p>
          <a:p>
            <a:pPr marL="93663" indent="0">
              <a:spcBef>
                <a:spcPts val="0"/>
              </a:spcBef>
              <a:buNone/>
            </a:pPr>
            <a:r>
              <a:rPr lang="en-AU" dirty="0" smtClean="0"/>
              <a:t>We need to first </a:t>
            </a:r>
            <a:r>
              <a:rPr lang="en-AU" b="1" dirty="0" smtClean="0"/>
              <a:t>pre-process</a:t>
            </a:r>
            <a:r>
              <a:rPr lang="en-AU" dirty="0" smtClean="0"/>
              <a:t> all the documents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27522" y="6476214"/>
            <a:ext cx="1012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Source: NPL Workshop by Massimo </a:t>
            </a:r>
            <a:r>
              <a:rPr lang="en-AU" dirty="0" err="1" smtClean="0"/>
              <a:t>Piccardi</a:t>
            </a:r>
            <a:r>
              <a:rPr lang="en-AU" dirty="0" smtClean="0"/>
              <a:t> at UTS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2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 removing </a:t>
            </a:r>
            <a:r>
              <a:rPr lang="en-AU" sz="2000" dirty="0"/>
              <a:t>some characters and strings with regular expressions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 </a:t>
            </a:r>
            <a:r>
              <a:rPr lang="en-AU" sz="2000" u="sng" dirty="0" smtClean="0"/>
              <a:t>tokenization</a:t>
            </a:r>
            <a:r>
              <a:rPr lang="en-AU" sz="2000" dirty="0" smtClean="0"/>
              <a:t> </a:t>
            </a:r>
            <a:r>
              <a:rPr lang="en-AU" sz="2000" dirty="0"/>
              <a:t>(split document into words)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 </a:t>
            </a:r>
            <a:r>
              <a:rPr lang="en-AU" sz="2000" u="sng" dirty="0" err="1" smtClean="0"/>
              <a:t>stopword</a:t>
            </a:r>
            <a:r>
              <a:rPr lang="en-AU" sz="2000" dirty="0" smtClean="0"/>
              <a:t> </a:t>
            </a:r>
            <a:r>
              <a:rPr lang="en-AU" sz="2000" dirty="0"/>
              <a:t>elimination (“a”, “and”…)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 minimum </a:t>
            </a:r>
            <a:r>
              <a:rPr lang="en-AU" sz="2000" dirty="0"/>
              <a:t>length enforcement </a:t>
            </a:r>
            <a:r>
              <a:rPr lang="en-AU" sz="2000" dirty="0" smtClean="0"/>
              <a:t>(set </a:t>
            </a:r>
            <a:r>
              <a:rPr lang="en-AU" sz="2000" dirty="0"/>
              <a:t>it to 3)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 </a:t>
            </a:r>
            <a:r>
              <a:rPr lang="en-AU" sz="2000" u="sng" dirty="0" smtClean="0"/>
              <a:t>lemmatization</a:t>
            </a:r>
            <a:r>
              <a:rPr lang="en-AU" sz="2000" dirty="0" smtClean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u="sng" dirty="0" smtClean="0"/>
              <a:t>stemming</a:t>
            </a:r>
            <a:r>
              <a:rPr lang="en-AU" sz="2000" dirty="0" smtClean="0"/>
              <a:t> </a:t>
            </a:r>
            <a:r>
              <a:rPr lang="en-AU" sz="2000" dirty="0"/>
              <a:t>(“sensational” -&gt; “</a:t>
            </a:r>
            <a:r>
              <a:rPr lang="en-AU" sz="2000" dirty="0" err="1"/>
              <a:t>sensat</a:t>
            </a:r>
            <a:r>
              <a:rPr lang="en-AU" sz="2000" dirty="0" smtClean="0"/>
              <a:t>”)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sz="2000" dirty="0"/>
          </a:p>
          <a:p>
            <a:pPr lvl="1">
              <a:buFont typeface="Wingdings" panose="05000000000000000000" pitchFamily="2" charset="2"/>
              <a:buChar char="v"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2000" dirty="0" smtClean="0"/>
              <a:t>Collect the vocabulary from all documents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AU" sz="1600" dirty="0"/>
              <a:t>59,575 unique tokens; we keep only the 10,000 most </a:t>
            </a:r>
            <a:r>
              <a:rPr lang="en-AU" sz="1600" dirty="0" smtClean="0"/>
              <a:t>frequent</a:t>
            </a:r>
          </a:p>
          <a:p>
            <a:pPr marL="384048" lvl="2" indent="0">
              <a:buNone/>
            </a:pPr>
            <a:endParaRPr lang="en-AU" sz="1600" dirty="0" smtClean="0"/>
          </a:p>
          <a:p>
            <a:pPr marL="461963" lvl="2" indent="-285750">
              <a:buFont typeface="Wingdings" panose="05000000000000000000" pitchFamily="2" charset="2"/>
              <a:buChar char="v"/>
            </a:pPr>
            <a:endParaRPr lang="en-AU" sz="16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27522" y="6476214"/>
            <a:ext cx="1012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Source: NPL Workshop by Massimo </a:t>
            </a:r>
            <a:r>
              <a:rPr lang="en-AU" dirty="0" err="1" smtClean="0"/>
              <a:t>Piccardi</a:t>
            </a:r>
            <a:r>
              <a:rPr lang="en-AU" dirty="0" smtClean="0"/>
              <a:t> at UTS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22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a document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dirty="0"/>
              <a:t>From: lerxst@wam.umd.edu (where's my thing)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Subject: WHAT car is this!?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Nntp-Posting-Host: rac3.wam.umd.edu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Organization: University of Maryland, College Park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Lines: 15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/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 I was wondering if anyone out there could enlighten me on this car I saw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the other day. It was a 2-door sports car, looked to be from the late 60s/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early 70s. It was called a </a:t>
            </a:r>
            <a:r>
              <a:rPr lang="en-AU" dirty="0" err="1"/>
              <a:t>Bricklin</a:t>
            </a:r>
            <a:r>
              <a:rPr lang="en-AU" dirty="0"/>
              <a:t>. The doors were really small. In addition,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the front bumper was separate from the rest of the body. This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all I know. If anyone can </a:t>
            </a:r>
            <a:r>
              <a:rPr lang="en-AU" dirty="0" err="1"/>
              <a:t>tellme</a:t>
            </a:r>
            <a:r>
              <a:rPr lang="en-AU" dirty="0"/>
              <a:t> a model name, engine specs, years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of production, where this car is made, history, or whatever info 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have on this funky looking car, please e-mail.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/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Thanks,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- 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   ---- brought to you by your </a:t>
            </a:r>
            <a:r>
              <a:rPr lang="en-AU" dirty="0" err="1"/>
              <a:t>neighborhood</a:t>
            </a:r>
            <a:r>
              <a:rPr lang="en-AU" dirty="0"/>
              <a:t> </a:t>
            </a:r>
            <a:r>
              <a:rPr lang="en-AU" dirty="0" err="1"/>
              <a:t>Lerxst</a:t>
            </a:r>
            <a:r>
              <a:rPr lang="en-AU" dirty="0"/>
              <a:t> ----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7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a document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kern="0" dirty="0"/>
              <a:t>After removing some characters (e.g., newlines) and strings with regular expressions</a:t>
            </a:r>
            <a:r>
              <a:rPr lang="en-AU" b="1" kern="0" dirty="0" smtClean="0"/>
              <a:t>:</a:t>
            </a:r>
          </a:p>
          <a:p>
            <a:endParaRPr lang="en-AU" kern="0" dirty="0"/>
          </a:p>
          <a:p>
            <a:r>
              <a:rPr lang="en-AU" dirty="0"/>
              <a:t>From: (</a:t>
            </a:r>
            <a:r>
              <a:rPr lang="en-AU" dirty="0" err="1"/>
              <a:t>wheres</a:t>
            </a:r>
            <a:r>
              <a:rPr lang="en-AU" dirty="0"/>
              <a:t> my thing) Subject: WHAT car is this!? Nntp-Posting-Host: rac3.wam.umd.edu Organization: University of Maryland, College Park Lines: 15 I was wondering if anyone out there could enlighten me on this car I saw the other day. It was a 2-door sports car, looked to be from the late 60s/ early 70s. It was called a </a:t>
            </a:r>
            <a:r>
              <a:rPr lang="en-AU" dirty="0" err="1"/>
              <a:t>Bricklin</a:t>
            </a:r>
            <a:r>
              <a:rPr lang="en-AU" dirty="0"/>
              <a:t>. The doors were really small. In addition, the front bumper was separate from the rest of the body. This is all I know. If anyone can </a:t>
            </a:r>
            <a:r>
              <a:rPr lang="en-AU" dirty="0" err="1"/>
              <a:t>tellme</a:t>
            </a:r>
            <a:r>
              <a:rPr lang="en-AU" dirty="0"/>
              <a:t> a model name, engine specs, years of production, where this car is made, history, or whatever info you have on this funky looking car, please e-mail. Thanks, - IL ---- brought to you by your </a:t>
            </a:r>
            <a:r>
              <a:rPr lang="en-AU" dirty="0" err="1"/>
              <a:t>neighborhood</a:t>
            </a:r>
            <a:r>
              <a:rPr lang="en-AU" dirty="0"/>
              <a:t> </a:t>
            </a:r>
            <a:r>
              <a:rPr lang="en-AU" dirty="0" err="1"/>
              <a:t>Lerxst</a:t>
            </a:r>
            <a:r>
              <a:rPr lang="en-AU" dirty="0"/>
              <a:t> ---- </a:t>
            </a:r>
          </a:p>
          <a:p>
            <a:endParaRPr lang="en-AU" kern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65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kern="0" dirty="0"/>
              <a:t>After the full </a:t>
            </a:r>
            <a:r>
              <a:rPr lang="en-AU" kern="0" dirty="0" err="1" smtClean="0"/>
              <a:t>preprocessing</a:t>
            </a:r>
            <a:r>
              <a:rPr lang="en-AU" kern="0" dirty="0" smtClean="0"/>
              <a:t> (listed before):</a:t>
            </a:r>
            <a:endParaRPr lang="en-AU" kern="0" dirty="0"/>
          </a:p>
          <a:p>
            <a:r>
              <a:rPr lang="en-AU" kern="0" dirty="0"/>
              <a:t>55 words left, 49 unique (word “car” occurs 5 times, word “door”, 2, and word "look", 2</a:t>
            </a:r>
            <a:r>
              <a:rPr lang="en-AU" kern="0" dirty="0" smtClean="0"/>
              <a:t>)</a:t>
            </a:r>
          </a:p>
          <a:p>
            <a:pPr marL="0" indent="0">
              <a:buNone/>
            </a:pPr>
            <a:r>
              <a:rPr lang="en-AU" dirty="0" smtClean="0"/>
              <a:t>[</a:t>
            </a:r>
            <a:r>
              <a:rPr lang="en-AU" dirty="0"/>
              <a:t>'where', 'thing', 'subject', 'car', 'nntp', 'post', 'host', '</a:t>
            </a:r>
            <a:r>
              <a:rPr lang="en-AU" dirty="0" err="1"/>
              <a:t>rac</a:t>
            </a:r>
            <a:r>
              <a:rPr lang="en-AU" dirty="0"/>
              <a:t>', '</a:t>
            </a:r>
            <a:r>
              <a:rPr lang="en-AU" dirty="0" err="1"/>
              <a:t>wam</a:t>
            </a:r>
            <a:r>
              <a:rPr lang="en-AU" dirty="0"/>
              <a:t>', '</a:t>
            </a:r>
            <a:r>
              <a:rPr lang="en-AU" dirty="0" err="1"/>
              <a:t>umd</a:t>
            </a:r>
            <a:r>
              <a:rPr lang="en-AU" dirty="0"/>
              <a:t>', '</a:t>
            </a:r>
            <a:r>
              <a:rPr lang="en-AU" dirty="0" err="1"/>
              <a:t>edu</a:t>
            </a:r>
            <a:r>
              <a:rPr lang="en-AU" dirty="0"/>
              <a:t>', 'organ', '</a:t>
            </a:r>
            <a:r>
              <a:rPr lang="en-AU" dirty="0" err="1"/>
              <a:t>univers</a:t>
            </a:r>
            <a:r>
              <a:rPr lang="en-AU" dirty="0"/>
              <a:t>', '</a:t>
            </a:r>
            <a:r>
              <a:rPr lang="en-AU" dirty="0" err="1"/>
              <a:t>maryland</a:t>
            </a:r>
            <a:r>
              <a:rPr lang="en-AU" dirty="0"/>
              <a:t>', '</a:t>
            </a:r>
            <a:r>
              <a:rPr lang="en-AU" dirty="0" err="1"/>
              <a:t>colleg</a:t>
            </a:r>
            <a:r>
              <a:rPr lang="en-AU" dirty="0"/>
              <a:t>', 'park', 'line', 'wonder', 'enlighten', 'car', 'saw', 'day', 'door', 'sport', 'car', 'look', 'late', '</a:t>
            </a:r>
            <a:r>
              <a:rPr lang="en-AU" dirty="0" err="1"/>
              <a:t>earli</a:t>
            </a:r>
            <a:r>
              <a:rPr lang="en-AU" dirty="0"/>
              <a:t>', 'call', '</a:t>
            </a:r>
            <a:r>
              <a:rPr lang="en-AU" dirty="0" err="1"/>
              <a:t>bricklin</a:t>
            </a:r>
            <a:r>
              <a:rPr lang="en-AU" dirty="0"/>
              <a:t>', 'door', 'small', '</a:t>
            </a:r>
            <a:r>
              <a:rPr lang="en-AU" dirty="0" err="1"/>
              <a:t>addit</a:t>
            </a:r>
            <a:r>
              <a:rPr lang="en-AU" dirty="0"/>
              <a:t>', 'bumper', 'separ', 'rest', '</a:t>
            </a:r>
            <a:r>
              <a:rPr lang="en-AU" dirty="0" err="1"/>
              <a:t>bodi</a:t>
            </a:r>
            <a:r>
              <a:rPr lang="en-AU" dirty="0"/>
              <a:t>', 'know', '</a:t>
            </a:r>
            <a:r>
              <a:rPr lang="en-AU" dirty="0" err="1"/>
              <a:t>tellm</a:t>
            </a:r>
            <a:r>
              <a:rPr lang="en-AU" dirty="0"/>
              <a:t>', 'model', '</a:t>
            </a:r>
            <a:r>
              <a:rPr lang="en-AU" dirty="0" err="1"/>
              <a:t>engin</a:t>
            </a:r>
            <a:r>
              <a:rPr lang="en-AU" dirty="0"/>
              <a:t>', 'spec', 'year', 'product', 'car', '</a:t>
            </a:r>
            <a:r>
              <a:rPr lang="en-AU" dirty="0" err="1"/>
              <a:t>histori</a:t>
            </a:r>
            <a:r>
              <a:rPr lang="en-AU" dirty="0"/>
              <a:t>', 'info', '</a:t>
            </a:r>
            <a:r>
              <a:rPr lang="en-AU" dirty="0" err="1"/>
              <a:t>funki</a:t>
            </a:r>
            <a:r>
              <a:rPr lang="en-AU" dirty="0"/>
              <a:t>', 'look', 'car', 'mail', 'thank', 'bring', '</a:t>
            </a:r>
            <a:r>
              <a:rPr lang="en-AU" dirty="0" err="1"/>
              <a:t>neighborhood</a:t>
            </a:r>
            <a:r>
              <a:rPr lang="en-AU" dirty="0"/>
              <a:t>', '</a:t>
            </a:r>
            <a:r>
              <a:rPr lang="en-AU" dirty="0" err="1"/>
              <a:t>lerxst</a:t>
            </a:r>
            <a:r>
              <a:rPr lang="en-AU" dirty="0"/>
              <a:t>']</a:t>
            </a:r>
          </a:p>
          <a:p>
            <a:endParaRPr lang="en-AU" kern="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3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vocabulary contains the 10,000 most frequent words in the </a:t>
            </a:r>
            <a:r>
              <a:rPr lang="en-AU" dirty="0" err="1"/>
              <a:t>preprocessed</a:t>
            </a:r>
            <a:r>
              <a:rPr lang="en-AU" dirty="0"/>
              <a:t> documents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AU" dirty="0"/>
              <a:t>First few entries:</a:t>
            </a:r>
          </a:p>
          <a:p>
            <a:pPr marL="1520825" lvl="1" indent="-457200">
              <a:spcBef>
                <a:spcPts val="0"/>
              </a:spcBef>
              <a:buNone/>
            </a:pPr>
            <a:r>
              <a:rPr lang="en-AU" dirty="0"/>
              <a:t>0	'</a:t>
            </a:r>
            <a:r>
              <a:rPr lang="en-AU" dirty="0" err="1"/>
              <a:t>addit</a:t>
            </a:r>
            <a:r>
              <a:rPr lang="en-AU" dirty="0"/>
              <a:t>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</a:t>
            </a:r>
            <a:r>
              <a:rPr lang="en-AU" dirty="0" err="1"/>
              <a:t>bodi</a:t>
            </a:r>
            <a:r>
              <a:rPr lang="en-AU" dirty="0"/>
              <a:t>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'bring'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'bumper'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'call' 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'car' 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'college‘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'day', </a:t>
            </a:r>
          </a:p>
          <a:p>
            <a:pPr marL="1520825" lvl="1" indent="-457200">
              <a:spcBef>
                <a:spcPts val="0"/>
              </a:spcBef>
              <a:buAutoNum type="arabicPlain"/>
            </a:pPr>
            <a:r>
              <a:rPr lang="en-AU" dirty="0"/>
              <a:t>'door'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8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b="1" dirty="0" smtClean="0"/>
              <a:t>Background</a:t>
            </a:r>
            <a:endParaRPr lang="en-AU" sz="8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85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Bag of Word Representation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</a:pPr>
            <a:r>
              <a:rPr lang="en-AU" sz="2000" kern="0" dirty="0"/>
              <a:t>unique words are represented as indexes in the vocabulary</a:t>
            </a:r>
          </a:p>
          <a:p>
            <a:pPr lvl="1">
              <a:spcAft>
                <a:spcPts val="0"/>
              </a:spcAft>
            </a:pPr>
            <a:r>
              <a:rPr lang="en-AU" sz="2000" kern="0" dirty="0"/>
              <a:t>42 of the 49 unique words of this document are present in the vocabulary</a:t>
            </a:r>
          </a:p>
          <a:p>
            <a:endParaRPr lang="en-AU" sz="1800" dirty="0" smtClean="0"/>
          </a:p>
          <a:p>
            <a:r>
              <a:rPr lang="en-AU" dirty="0" smtClean="0"/>
              <a:t>[(</a:t>
            </a:r>
            <a:r>
              <a:rPr lang="en-AU" dirty="0"/>
              <a:t>0, 1), (1, 1), (2, 1), (3, 1), (4, 1), (5, 5), (6, 1), (7, 1), (8, 2), (9, 1), (10, 1), (11, 1), (12, 1), (13, 1), (14, 1), (15, 1), (16, 1), (17, 1), (18, 1), (19, 2), (20, 1), (21, 1), (22, 1), (23, 1), (24, 1), (25, 1), (26, 1), (27, 1), (28, 1), (29, 1), (30, 1), (31, 1), (32, 1), (33, 1), (34, 1), (35, 1), (36, 1), (37, 1), (38, 1), (39, 1), (40, 1), (41, 1)]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6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kern="0" dirty="0" smtClean="0"/>
              <a:t>TF-IDF </a:t>
            </a:r>
            <a:r>
              <a:rPr lang="en-AU" kern="0" dirty="0"/>
              <a:t>representation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[(0, 0.11508442817773791), (1, 0.11685057831170038), (2, 0.10456035163095019), (3, 0.19896571341777863), (4, 0.07963218255191856), (5, 0.48155481965801966), (6, 0.1055901817721483), (7, 0.07269467616139666), (8, 0.2710264439439116), (9, 0.1179554553082054), (10, 0.04863998565248088), (11, 0.0862932890573073), (12, 0.18340279049813846), (13, 0.2497846855427294), (14, 0.11457177783495281), (15, 0.02917346631574589), (16, 0.09768538767174806), (17, 0.03711699368049964), (18, 0.12419581401291628), (19, 0.11245948040574812), (20, 0.07165494230955832), (21, 0.1624752269645684), (22, 0.11291605604833643), (23, 0.19523966229762876), (24, 0.02969577526919512), (25, 0.1291317450322251), (26, 0.10349888872509058), (27, 0.2457291354618299), (28, 0.1111822519746563), (29, 0.11685057831170038), (30, 0.12651536951197986), (31, 0.10078068649118861), (32, 0.14750624995128475), (33, 0.13428883062011865), (34, 0.058700053499970276), (35, 0.05831719013606671), (36, 0.19268794854030857), (37, 0.030928779903281762), (38, 0.23306749659783652), (39, 0.21655465471348062), (40, 0.09552164848273034), (41, 0.0586164594345401)]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71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u="sng" dirty="0"/>
              <a:t>Topics for this document (LDA </a:t>
            </a:r>
            <a:r>
              <a:rPr lang="en-AU" u="sng" dirty="0" err="1"/>
              <a:t>BoW</a:t>
            </a:r>
            <a:r>
              <a:rPr lang="en-AU" u="sng" dirty="0"/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dirty="0"/>
              <a:t> [(</a:t>
            </a:r>
            <a:r>
              <a:rPr lang="en-AU" dirty="0">
                <a:solidFill>
                  <a:srgbClr val="FF0000"/>
                </a:solidFill>
              </a:rPr>
              <a:t>10</a:t>
            </a:r>
            <a:r>
              <a:rPr lang="en-AU" dirty="0"/>
              <a:t>, 0.35617992), (</a:t>
            </a:r>
            <a:r>
              <a:rPr lang="en-AU" dirty="0">
                <a:solidFill>
                  <a:srgbClr val="FF0000"/>
                </a:solidFill>
              </a:rPr>
              <a:t>13</a:t>
            </a:r>
            <a:r>
              <a:rPr lang="en-AU" dirty="0"/>
              <a:t>, </a:t>
            </a:r>
            <a:r>
              <a:rPr lang="en-AU" b="1" dirty="0"/>
              <a:t>0.6254527</a:t>
            </a:r>
            <a:r>
              <a:rPr lang="en-AU" dirty="0"/>
              <a:t>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0.6255542039871216	 Topic: 0.014*"</a:t>
            </a:r>
            <a:r>
              <a:rPr lang="en-AU" dirty="0">
                <a:solidFill>
                  <a:srgbClr val="0066FF"/>
                </a:solidFill>
              </a:rPr>
              <a:t>car</a:t>
            </a:r>
            <a:r>
              <a:rPr lang="en-AU" dirty="0"/>
              <a:t>" + 0.008*"</a:t>
            </a:r>
            <a:r>
              <a:rPr lang="en-AU" dirty="0" err="1">
                <a:solidFill>
                  <a:srgbClr val="0066FF"/>
                </a:solidFill>
              </a:rPr>
              <a:t>articl</a:t>
            </a:r>
            <a:r>
              <a:rPr lang="en-AU" dirty="0"/>
              <a:t>" + 0.007*"</a:t>
            </a:r>
            <a:r>
              <a:rPr lang="en-AU" dirty="0">
                <a:solidFill>
                  <a:srgbClr val="0066FF"/>
                </a:solidFill>
              </a:rPr>
              <a:t>like</a:t>
            </a:r>
            <a:r>
              <a:rPr lang="en-AU" dirty="0"/>
              <a:t>" + 0.006*"</a:t>
            </a:r>
            <a:r>
              <a:rPr lang="en-AU" dirty="0">
                <a:solidFill>
                  <a:srgbClr val="0066FF"/>
                </a:solidFill>
              </a:rPr>
              <a:t>work</a:t>
            </a:r>
            <a:r>
              <a:rPr lang="en-AU" dirty="0"/>
              <a:t>" + 0.006*"</a:t>
            </a:r>
            <a:r>
              <a:rPr lang="en-AU" dirty="0">
                <a:solidFill>
                  <a:srgbClr val="0066FF"/>
                </a:solidFill>
              </a:rPr>
              <a:t>space</a:t>
            </a:r>
            <a:r>
              <a:rPr lang="en-AU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0.3560783863067627	 Topic: 0.011*"space" + 0.010*"wire" + 0.005*"</a:t>
            </a:r>
            <a:r>
              <a:rPr lang="en-AU" dirty="0" err="1"/>
              <a:t>nasa</a:t>
            </a:r>
            <a:r>
              <a:rPr lang="en-AU" dirty="0"/>
              <a:t>" + 0.005*"</a:t>
            </a:r>
            <a:r>
              <a:rPr lang="en-AU" dirty="0" err="1"/>
              <a:t>center</a:t>
            </a:r>
            <a:r>
              <a:rPr lang="en-AU" dirty="0"/>
              <a:t>" + 0.005*"research"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/>
          </a:p>
          <a:p>
            <a:pPr marL="0" indent="0">
              <a:spcBef>
                <a:spcPts val="0"/>
              </a:spcBef>
              <a:buNone/>
            </a:pPr>
            <a:r>
              <a:rPr lang="en-AU" u="sng" dirty="0"/>
              <a:t>Topics for this document (LDA </a:t>
            </a:r>
            <a:r>
              <a:rPr lang="en-AU" u="sng" dirty="0" err="1"/>
              <a:t>tf-idf</a:t>
            </a:r>
            <a:r>
              <a:rPr lang="en-AU" u="sng" dirty="0"/>
              <a:t>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dirty="0"/>
              <a:t> [(</a:t>
            </a:r>
            <a:r>
              <a:rPr lang="en-AU" dirty="0">
                <a:solidFill>
                  <a:srgbClr val="FF0000"/>
                </a:solidFill>
              </a:rPr>
              <a:t>1</a:t>
            </a:r>
            <a:r>
              <a:rPr lang="en-AU" dirty="0"/>
              <a:t>, 0.03618599), (</a:t>
            </a:r>
            <a:r>
              <a:rPr lang="en-AU" dirty="0">
                <a:solidFill>
                  <a:srgbClr val="FF0000"/>
                </a:solidFill>
              </a:rPr>
              <a:t>3</a:t>
            </a:r>
            <a:r>
              <a:rPr lang="en-AU" dirty="0"/>
              <a:t>, </a:t>
            </a:r>
            <a:r>
              <a:rPr lang="en-AU" b="1" dirty="0"/>
              <a:t>0.48642957</a:t>
            </a:r>
            <a:r>
              <a:rPr lang="en-AU" dirty="0"/>
              <a:t>), (</a:t>
            </a:r>
            <a:r>
              <a:rPr lang="en-AU" dirty="0">
                <a:solidFill>
                  <a:srgbClr val="FF0000"/>
                </a:solidFill>
              </a:rPr>
              <a:t>15</a:t>
            </a:r>
            <a:r>
              <a:rPr lang="en-AU" dirty="0"/>
              <a:t>, 0.33754307), (</a:t>
            </a:r>
            <a:r>
              <a:rPr lang="en-AU" dirty="0">
                <a:solidFill>
                  <a:srgbClr val="FF0000"/>
                </a:solidFill>
              </a:rPr>
              <a:t>18</a:t>
            </a:r>
            <a:r>
              <a:rPr lang="en-AU" dirty="0"/>
              <a:t>, 0.123514846)]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0.48652100563049316	 Topic: 0.005*"</a:t>
            </a:r>
            <a:r>
              <a:rPr lang="en-AU" dirty="0">
                <a:solidFill>
                  <a:srgbClr val="0066FF"/>
                </a:solidFill>
              </a:rPr>
              <a:t>bike</a:t>
            </a:r>
            <a:r>
              <a:rPr lang="en-AU" dirty="0"/>
              <a:t>" + 0.003*"</a:t>
            </a:r>
            <a:r>
              <a:rPr lang="en-AU" dirty="0">
                <a:solidFill>
                  <a:srgbClr val="0066FF"/>
                </a:solidFill>
              </a:rPr>
              <a:t>car</a:t>
            </a:r>
            <a:r>
              <a:rPr lang="en-AU" dirty="0"/>
              <a:t>" + 0.003*"</a:t>
            </a:r>
            <a:r>
              <a:rPr lang="en-AU" dirty="0">
                <a:solidFill>
                  <a:srgbClr val="0066FF"/>
                </a:solidFill>
              </a:rPr>
              <a:t>orbit</a:t>
            </a:r>
            <a:r>
              <a:rPr lang="en-AU" dirty="0"/>
              <a:t>" + 0.002*"</a:t>
            </a:r>
            <a:r>
              <a:rPr lang="en-AU" dirty="0">
                <a:solidFill>
                  <a:srgbClr val="0066FF"/>
                </a:solidFill>
              </a:rPr>
              <a:t>ride</a:t>
            </a:r>
            <a:r>
              <a:rPr lang="en-AU" dirty="0"/>
              <a:t>" + 0.002*"</a:t>
            </a:r>
            <a:r>
              <a:rPr lang="en-AU" dirty="0" err="1">
                <a:solidFill>
                  <a:srgbClr val="0066FF"/>
                </a:solidFill>
              </a:rPr>
              <a:t>engin</a:t>
            </a:r>
            <a:r>
              <a:rPr lang="en-AU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0.3374459445476532	 Topic: 0.003*"key" + 0.003*"chip" + 0.003*"encrypt" + 0.002*"think" + 0.002*"clipper"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0.12352421134710312	 Topic: 0.005*"</a:t>
            </a:r>
            <a:r>
              <a:rPr lang="en-AU" dirty="0" err="1"/>
              <a:t>atari</a:t>
            </a:r>
            <a:r>
              <a:rPr lang="en-AU" dirty="0"/>
              <a:t>" + 0.004*"</a:t>
            </a:r>
            <a:r>
              <a:rPr lang="en-AU" dirty="0" err="1"/>
              <a:t>triniti</a:t>
            </a:r>
            <a:r>
              <a:rPr lang="en-AU" dirty="0"/>
              <a:t>" + 0.004*"</a:t>
            </a:r>
            <a:r>
              <a:rPr lang="en-AU" dirty="0" err="1"/>
              <a:t>nintendo</a:t>
            </a:r>
            <a:r>
              <a:rPr lang="en-AU" dirty="0"/>
              <a:t>" + 0.004*"</a:t>
            </a:r>
            <a:r>
              <a:rPr lang="en-AU" dirty="0" err="1"/>
              <a:t>roth</a:t>
            </a:r>
            <a:r>
              <a:rPr lang="en-AU" dirty="0"/>
              <a:t>" + 0.004*"</a:t>
            </a:r>
            <a:r>
              <a:rPr lang="en-AU" dirty="0" err="1"/>
              <a:t>nsa</a:t>
            </a:r>
            <a:r>
              <a:rPr lang="en-AU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/>
              <a:t>Score: 0.03618228808045387	 Topic: 0.010*"printer" + 0.006*"postscript" + 0.005*"</a:t>
            </a:r>
            <a:r>
              <a:rPr lang="en-AU" dirty="0" err="1"/>
              <a:t>european</a:t>
            </a:r>
            <a:r>
              <a:rPr lang="en-AU" dirty="0"/>
              <a:t>" + 0.005*"print" + 0.004*"</a:t>
            </a:r>
            <a:r>
              <a:rPr lang="en-AU" dirty="0" err="1"/>
              <a:t>winbench</a:t>
            </a:r>
            <a:r>
              <a:rPr lang="en-AU" dirty="0"/>
              <a:t>"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89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View of Topics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75" y="1845734"/>
            <a:ext cx="7834964" cy="4439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18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Machine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Data can be categorised into:</a:t>
            </a:r>
          </a:p>
          <a:p>
            <a:pPr marL="0" indent="0">
              <a:buNone/>
            </a:pPr>
            <a:r>
              <a:rPr lang="en-AU" dirty="0" smtClean="0"/>
              <a:t>	1.  Numerical i.e. age, income, speed, etc.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2. Categorical i.e. car model, words, profession, etc. </a:t>
            </a:r>
          </a:p>
          <a:p>
            <a:pPr marL="0" indent="0">
              <a:buNone/>
            </a:pP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 Machine Learning: Way to predict the numerical or categorical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Classification: Predict categorical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Regression: Predict numerical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Clustering: group numerical data “homogenously”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604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0700"/>
            <a:ext cx="10058400" cy="263173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/>
        </p:nvSpPr>
        <p:spPr bwMode="auto">
          <a:xfrm>
            <a:off x="807720" y="4536739"/>
            <a:ext cx="1075182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class</a:t>
            </a:r>
            <a:r>
              <a:rPr lang="en-AU" altLang="en-US" dirty="0" smtClean="0"/>
              <a:t> takes </a:t>
            </a:r>
            <a:r>
              <a:rPr lang="en-AU" altLang="en-US" i="1" dirty="0" smtClean="0"/>
              <a:t>categorical</a:t>
            </a:r>
            <a:r>
              <a:rPr lang="en-AU" altLang="en-US" dirty="0" smtClean="0"/>
              <a:t> values; e.g., “Netflix subscriber”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can be multiple (e.g., age, income, occupation), and both numerical and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Regression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1845734"/>
            <a:ext cx="8450580" cy="223763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/>
        </p:nvSpPr>
        <p:spPr bwMode="auto">
          <a:xfrm>
            <a:off x="1097280" y="4191744"/>
            <a:ext cx="1005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response</a:t>
            </a:r>
            <a:r>
              <a:rPr lang="en-AU" altLang="en-US" dirty="0" smtClean="0"/>
              <a:t> takes </a:t>
            </a:r>
            <a:r>
              <a:rPr lang="en-AU" altLang="en-US" i="1" dirty="0" smtClean="0"/>
              <a:t>numerical</a:t>
            </a:r>
            <a:r>
              <a:rPr lang="en-AU" altLang="en-US" dirty="0" smtClean="0"/>
              <a:t> values; e.g., “holiday expenses”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can, again, be multiple (e.g., age, income, occupation), and both numerical and categorical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37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669"/>
          <a:stretch/>
        </p:blipFill>
        <p:spPr>
          <a:xfrm>
            <a:off x="2140212" y="582230"/>
            <a:ext cx="7972535" cy="4977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34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Clustering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8199120" cy="22654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/>
        </p:nvSpPr>
        <p:spPr bwMode="auto">
          <a:xfrm>
            <a:off x="1097279" y="4111182"/>
            <a:ext cx="1052049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cluster index</a:t>
            </a:r>
            <a:r>
              <a:rPr lang="en-AU" altLang="en-US" dirty="0" smtClean="0"/>
              <a:t> is akin to a </a:t>
            </a:r>
            <a:r>
              <a:rPr lang="en-AU" altLang="en-US" i="1" dirty="0" smtClean="0"/>
              <a:t>categorical</a:t>
            </a:r>
            <a:r>
              <a:rPr lang="en-AU" altLang="en-US" dirty="0" smtClean="0"/>
              <a:t> value; e.g., “cluster 3</a:t>
            </a:r>
            <a:r>
              <a:rPr lang="en-AU" altLang="en-US" dirty="0"/>
              <a:t>”, “cluster </a:t>
            </a:r>
            <a:r>
              <a:rPr lang="en-AU" altLang="en-US" dirty="0" smtClean="0"/>
              <a:t>B”. </a:t>
            </a:r>
            <a:endParaRPr lang="en-AU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altLang="en-US" dirty="0" smtClean="0"/>
              <a:t>The </a:t>
            </a:r>
            <a:r>
              <a:rPr lang="en-AU" altLang="en-US" b="1" dirty="0" smtClean="0"/>
              <a:t>measurement</a:t>
            </a:r>
            <a:r>
              <a:rPr lang="en-AU" altLang="en-US" dirty="0" smtClean="0"/>
              <a:t> is typically multiple and numerical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34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72" y="1453243"/>
            <a:ext cx="9380220" cy="314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b="1" dirty="0" smtClean="0"/>
              <a:t>Adversarial</a:t>
            </a:r>
            <a:endParaRPr lang="en-AU" sz="8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4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Subfield of Artificial Intelligence. Idea of “Machine Translation”.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Based on </a:t>
            </a:r>
            <a:r>
              <a:rPr lang="en-AU" b="1" dirty="0" smtClean="0"/>
              <a:t>Deep Learning </a:t>
            </a:r>
            <a:r>
              <a:rPr lang="en-AU" dirty="0" smtClean="0"/>
              <a:t>which enables machines to analyse and interpret human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Research on NLP first published in the 1950’s. Detailed timeline available </a:t>
            </a:r>
            <a:r>
              <a:rPr lang="en-AU" dirty="0"/>
              <a:t>at: </a:t>
            </a:r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en.wikipedia.org/wiki/History_of_natural_language_processing</a:t>
            </a: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endParaRPr lang="en-AU" dirty="0" smtClean="0"/>
          </a:p>
        </p:txBody>
      </p:sp>
      <p:pic>
        <p:nvPicPr>
          <p:cNvPr id="2050" name="Picture 2" descr="Natural Language Process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b="11432"/>
          <a:stretch/>
        </p:blipFill>
        <p:spPr bwMode="auto">
          <a:xfrm>
            <a:off x="2977341" y="3620655"/>
            <a:ext cx="6181898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Image Source: </a:t>
            </a:r>
            <a:r>
              <a:rPr lang="en-AU" sz="1200" dirty="0">
                <a:hlinkClick r:id="rId5"/>
              </a:rPr>
              <a:t>https://www.analyticsinsight.net/comprehensive-guide-natural-language-processing</a:t>
            </a:r>
            <a:r>
              <a:rPr lang="en-AU" sz="1200" dirty="0" smtClean="0">
                <a:hlinkClick r:id="rId5"/>
              </a:rPr>
              <a:t>/</a:t>
            </a:r>
            <a:endParaRPr lang="en-AU" sz="1200" dirty="0" smtClean="0"/>
          </a:p>
          <a:p>
            <a:pPr algn="ctr"/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3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Adversarial Attacks: Images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8" name="Picture 4" descr="Pin on Big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0"/>
          <a:stretch/>
        </p:blipFill>
        <p:spPr bwMode="auto">
          <a:xfrm>
            <a:off x="1567542" y="1845734"/>
            <a:ext cx="8899071" cy="31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9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90673" cy="1450757"/>
          </a:xfrm>
        </p:spPr>
        <p:txBody>
          <a:bodyPr>
            <a:normAutofit/>
          </a:bodyPr>
          <a:lstStyle/>
          <a:p>
            <a:r>
              <a:rPr lang="en-AU" sz="4400" dirty="0" err="1" smtClean="0"/>
              <a:t>HotFlip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5361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White box attack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Trick a neural text classifier at character-level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Generate adversarial examples with character </a:t>
            </a:r>
            <a:r>
              <a:rPr lang="en-AU" dirty="0"/>
              <a:t>substitutions aka </a:t>
            </a:r>
            <a:r>
              <a:rPr lang="en-AU" dirty="0" smtClean="0"/>
              <a:t>flips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Also supports insertion and deletion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 </a:t>
            </a:r>
            <a:r>
              <a:rPr lang="en-AU" dirty="0" smtClean="0"/>
              <a:t>Method relies on </a:t>
            </a:r>
            <a:r>
              <a:rPr lang="en-AU" b="1" dirty="0" smtClean="0"/>
              <a:t>atomic flip </a:t>
            </a:r>
            <a:r>
              <a:rPr lang="en-AU" dirty="0" smtClean="0"/>
              <a:t>operation: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Swaps one token/character for another, based on the gradients of the </a:t>
            </a:r>
            <a:r>
              <a:rPr lang="en-AU" b="1" dirty="0" smtClean="0"/>
              <a:t>one-hot input </a:t>
            </a:r>
            <a:r>
              <a:rPr lang="en-AU" dirty="0" smtClean="0"/>
              <a:t>vector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15" y="1920907"/>
            <a:ext cx="5485886" cy="38730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6423285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/>
              <a:t>Ebrahimi</a:t>
            </a:r>
            <a:r>
              <a:rPr lang="en-AU" sz="1600" dirty="0"/>
              <a:t>, J., Rao, A., Lowd, D. and Dou, D., 2017. </a:t>
            </a:r>
            <a:r>
              <a:rPr lang="en-AU" sz="1600" b="1" dirty="0" err="1"/>
              <a:t>Hotflip</a:t>
            </a:r>
            <a:r>
              <a:rPr lang="en-AU" sz="1600" b="1" dirty="0"/>
              <a:t>: White-box adversarial examples for text classification</a:t>
            </a:r>
            <a:r>
              <a:rPr lang="en-AU" sz="1600" dirty="0"/>
              <a:t>. </a:t>
            </a:r>
            <a:r>
              <a:rPr lang="en-AU" sz="1600" i="1" dirty="0" err="1"/>
              <a:t>arXiv</a:t>
            </a:r>
            <a:r>
              <a:rPr lang="en-AU" sz="1600" i="1" dirty="0"/>
              <a:t> preprint arXiv:1712.06751</a:t>
            </a:r>
            <a:r>
              <a:rPr lang="en-AU" sz="1600" dirty="0"/>
              <a:t>.</a:t>
            </a:r>
            <a:endParaRPr lang="en-A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5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HotFlip</a:t>
            </a:r>
            <a:r>
              <a:rPr lang="en-AU" dirty="0" smtClean="0"/>
              <a:t>: How does it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It </a:t>
            </a:r>
            <a:r>
              <a:rPr lang="en-AU" dirty="0"/>
              <a:t>uses the gradient with </a:t>
            </a:r>
            <a:r>
              <a:rPr lang="en-AU" dirty="0" smtClean="0"/>
              <a:t>respect to </a:t>
            </a:r>
            <a:r>
              <a:rPr lang="en-AU" dirty="0"/>
              <a:t>a </a:t>
            </a:r>
            <a:r>
              <a:rPr lang="en-AU" b="1" dirty="0"/>
              <a:t>one-hot input </a:t>
            </a:r>
            <a:r>
              <a:rPr lang="en-AU" dirty="0"/>
              <a:t>representation </a:t>
            </a: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to </a:t>
            </a:r>
            <a:r>
              <a:rPr lang="en-AU" dirty="0"/>
              <a:t>efficiently </a:t>
            </a:r>
            <a:r>
              <a:rPr lang="en-AU" dirty="0" smtClean="0"/>
              <a:t>estimate which </a:t>
            </a:r>
            <a:r>
              <a:rPr lang="en-AU" dirty="0"/>
              <a:t>individual change has the </a:t>
            </a:r>
            <a:r>
              <a:rPr lang="en-AU" u="sng" dirty="0"/>
              <a:t>highest </a:t>
            </a:r>
            <a:r>
              <a:rPr lang="en-AU" u="sng" dirty="0" smtClean="0"/>
              <a:t>estimated loss</a:t>
            </a:r>
            <a:r>
              <a:rPr lang="en-AU" dirty="0"/>
              <a:t>, </a:t>
            </a: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and </a:t>
            </a:r>
            <a:r>
              <a:rPr lang="en-AU" dirty="0"/>
              <a:t>it uses a </a:t>
            </a:r>
            <a:r>
              <a:rPr lang="en-AU" b="1" dirty="0"/>
              <a:t>beam</a:t>
            </a:r>
            <a:r>
              <a:rPr lang="en-AU" b="1" u="sng" dirty="0"/>
              <a:t> </a:t>
            </a:r>
            <a:r>
              <a:rPr lang="en-AU" b="1" dirty="0"/>
              <a:t>search </a:t>
            </a:r>
            <a:r>
              <a:rPr lang="en-AU" dirty="0"/>
              <a:t>to find a </a:t>
            </a:r>
            <a:r>
              <a:rPr lang="en-AU" dirty="0" smtClean="0"/>
              <a:t>set of </a:t>
            </a:r>
            <a:r>
              <a:rPr lang="en-AU" dirty="0"/>
              <a:t>manipulations that work well together </a:t>
            </a:r>
            <a:endParaRPr lang="en-A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to confuse a </a:t>
            </a:r>
            <a:r>
              <a:rPr lang="en-AU" dirty="0"/>
              <a:t>classifier</a:t>
            </a:r>
            <a:r>
              <a:rPr lang="en-AU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None/>
            </a:pPr>
            <a:endParaRPr lang="en-AU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626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HotFlip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We can represent character sequence by: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41" y="2367288"/>
            <a:ext cx="5178464" cy="525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57241" y="3725831"/>
                <a:ext cx="7328609" cy="1977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i="1" dirty="0" smtClean="0">
                    <a:latin typeface="Cambria Math" panose="02040503050406030204" pitchFamily="18" charset="0"/>
                  </a:rPr>
                  <a:t>w</a:t>
                </a:r>
                <a:r>
                  <a:rPr lang="en-AU" b="0" i="1" dirty="0" smtClean="0">
                    <a:latin typeface="Cambria Math" panose="02040503050406030204" pitchFamily="18" charset="0"/>
                  </a:rPr>
                  <a:t>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𝑡𝑒𝑥𝑡</m:t>
                      </m:r>
                    </m:oMath>
                  </m:oMathPara>
                </a14:m>
                <a:endParaRPr lang="en-AU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A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represeting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character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word</m:t>
                      </m:r>
                    </m:oMath>
                  </m:oMathPara>
                </a14:m>
                <a:endParaRPr lang="en-AU" b="0" dirty="0" smtClean="0"/>
              </a:p>
              <a:p>
                <a:pPr/>
                <a:r>
                  <a:rPr lang="en-AU" dirty="0" smtClean="0"/>
                  <a:t>V = alphabet</a:t>
                </a:r>
              </a:p>
              <a:p>
                <a:pPr/>
                <a:r>
                  <a:rPr lang="en-AU" dirty="0" smtClean="0"/>
                  <a:t>m = number of words</a:t>
                </a:r>
              </a:p>
              <a:p>
                <a:pPr/>
                <a:r>
                  <a:rPr lang="en-AU" dirty="0" smtClean="0"/>
                  <a:t>N = number of max characters allowed for a word</a:t>
                </a:r>
              </a:p>
              <a:p>
                <a:pPr/>
                <a:r>
                  <a:rPr lang="en-AU" dirty="0" smtClean="0"/>
                  <a:t>Semicolon = explicit segmentation between words</a:t>
                </a:r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41" y="3725831"/>
                <a:ext cx="7328609" cy="1977977"/>
              </a:xfrm>
              <a:prstGeom prst="rect">
                <a:avLst/>
              </a:prstGeom>
              <a:blipFill rotWithShape="0">
                <a:blip r:embed="rId4"/>
                <a:stretch>
                  <a:fillRect l="-1997" t="-4308" b="-61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5380" t="4180" r="15073" b="85821"/>
          <a:stretch/>
        </p:blipFill>
        <p:spPr>
          <a:xfrm>
            <a:off x="1157241" y="3019052"/>
            <a:ext cx="5722071" cy="5808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13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Derivative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638" y="188320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</a:rPr>
              <a:t>Text </a:t>
            </a:r>
            <a:r>
              <a:rPr lang="en-AU" dirty="0">
                <a:solidFill>
                  <a:schemeClr val="tx1"/>
                </a:solidFill>
              </a:rPr>
              <a:t>operations </a:t>
            </a:r>
            <a:r>
              <a:rPr lang="en-AU" dirty="0" smtClean="0">
                <a:solidFill>
                  <a:schemeClr val="tx1"/>
                </a:solidFill>
              </a:rPr>
              <a:t> can be represented as </a:t>
            </a:r>
            <a:r>
              <a:rPr lang="en-AU" dirty="0">
                <a:solidFill>
                  <a:schemeClr val="tx1"/>
                </a:solidFill>
              </a:rPr>
              <a:t>vectors in </a:t>
            </a:r>
            <a:r>
              <a:rPr lang="en-AU" dirty="0" smtClean="0">
                <a:solidFill>
                  <a:schemeClr val="tx1"/>
                </a:solidFill>
              </a:rPr>
              <a:t>the input </a:t>
            </a:r>
            <a:r>
              <a:rPr lang="en-AU" dirty="0">
                <a:solidFill>
                  <a:schemeClr val="tx1"/>
                </a:solidFill>
              </a:rPr>
              <a:t>space </a:t>
            </a:r>
            <a:endParaRPr lang="en-AU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</a:rPr>
              <a:t>Estimate </a:t>
            </a:r>
            <a:r>
              <a:rPr lang="en-AU" dirty="0">
                <a:solidFill>
                  <a:schemeClr val="tx1"/>
                </a:solidFill>
              </a:rPr>
              <a:t>the change in loss </a:t>
            </a:r>
            <a:r>
              <a:rPr lang="en-AU" dirty="0" smtClean="0">
                <a:solidFill>
                  <a:schemeClr val="tx1"/>
                </a:solidFill>
              </a:rPr>
              <a:t>by directional </a:t>
            </a:r>
            <a:r>
              <a:rPr lang="en-AU" dirty="0">
                <a:solidFill>
                  <a:schemeClr val="tx1"/>
                </a:solidFill>
              </a:rPr>
              <a:t>derivatives with respect to these operations.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</a:rPr>
              <a:t>Based on these derivatives, the </a:t>
            </a:r>
            <a:r>
              <a:rPr lang="en-AU" dirty="0" smtClean="0">
                <a:solidFill>
                  <a:schemeClr val="tx1"/>
                </a:solidFill>
              </a:rPr>
              <a:t>adversary can </a:t>
            </a:r>
            <a:r>
              <a:rPr lang="en-AU" dirty="0">
                <a:solidFill>
                  <a:schemeClr val="tx1"/>
                </a:solidFill>
              </a:rPr>
              <a:t>choose the best </a:t>
            </a:r>
            <a:r>
              <a:rPr lang="en-AU" b="1" dirty="0">
                <a:solidFill>
                  <a:schemeClr val="tx1"/>
                </a:solidFill>
              </a:rPr>
              <a:t>loss-increasing direction</a:t>
            </a:r>
            <a:r>
              <a:rPr lang="en-AU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err="1" smtClean="0">
                <a:solidFill>
                  <a:schemeClr val="tx1"/>
                </a:solidFill>
              </a:rPr>
              <a:t>HotFlip</a:t>
            </a:r>
            <a:r>
              <a:rPr lang="en-AU" dirty="0" smtClean="0">
                <a:solidFill>
                  <a:schemeClr val="tx1"/>
                </a:solidFill>
              </a:rPr>
              <a:t> requires </a:t>
            </a:r>
            <a:r>
              <a:rPr lang="en-AU" dirty="0">
                <a:solidFill>
                  <a:schemeClr val="tx1"/>
                </a:solidFill>
              </a:rPr>
              <a:t>just one function </a:t>
            </a:r>
            <a:r>
              <a:rPr lang="en-AU" dirty="0" smtClean="0">
                <a:solidFill>
                  <a:schemeClr val="tx1"/>
                </a:solidFill>
              </a:rPr>
              <a:t>evaluation (forward </a:t>
            </a:r>
            <a:r>
              <a:rPr lang="en-AU" dirty="0">
                <a:solidFill>
                  <a:schemeClr val="tx1"/>
                </a:solidFill>
              </a:rPr>
              <a:t>pass) and one gradient </a:t>
            </a:r>
            <a:r>
              <a:rPr lang="en-AU" dirty="0" smtClean="0">
                <a:solidFill>
                  <a:schemeClr val="tx1"/>
                </a:solidFill>
              </a:rPr>
              <a:t>computation (backward </a:t>
            </a:r>
            <a:r>
              <a:rPr lang="en-AU" dirty="0">
                <a:solidFill>
                  <a:schemeClr val="tx1"/>
                </a:solidFill>
              </a:rPr>
              <a:t>pass) to estimate the best possible flip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</a:rPr>
              <a:t>Example: flipping j-</a:t>
            </a:r>
            <a:r>
              <a:rPr lang="en-AU" dirty="0" err="1" smtClean="0">
                <a:solidFill>
                  <a:schemeClr val="tx1"/>
                </a:solidFill>
              </a:rPr>
              <a:t>th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chatacter</a:t>
            </a:r>
            <a:r>
              <a:rPr lang="en-AU" dirty="0" smtClean="0">
                <a:solidFill>
                  <a:schemeClr val="tx1"/>
                </a:solidFill>
              </a:rPr>
              <a:t> of the </a:t>
            </a:r>
            <a:r>
              <a:rPr lang="en-AU" dirty="0" err="1" smtClean="0">
                <a:solidFill>
                  <a:schemeClr val="tx1"/>
                </a:solidFill>
              </a:rPr>
              <a:t>i-th</a:t>
            </a:r>
            <a:r>
              <a:rPr lang="en-AU" dirty="0" smtClean="0">
                <a:solidFill>
                  <a:schemeClr val="tx1"/>
                </a:solidFill>
              </a:rPr>
              <a:t> word (a </a:t>
            </a:r>
            <a:r>
              <a:rPr lang="en-AU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b) can be represented as this vector: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61" y="4713683"/>
            <a:ext cx="5572125" cy="56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44198" y="5314114"/>
                <a:ext cx="8140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-1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corresponding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positions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characters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98" y="5314114"/>
                <a:ext cx="814004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5"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34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11084" y="5941949"/>
            <a:ext cx="1123079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Loss </a:t>
            </a:r>
            <a:r>
              <a:rPr lang="en-AU" b="1" dirty="0" smtClean="0"/>
              <a:t>function: </a:t>
            </a:r>
            <a:r>
              <a:rPr lang="en-AU" dirty="0" smtClean="0"/>
              <a:t>used </a:t>
            </a:r>
            <a:r>
              <a:rPr lang="en-AU" dirty="0"/>
              <a:t>to determine the error </a:t>
            </a:r>
            <a:r>
              <a:rPr lang="en-AU" dirty="0" smtClean="0"/>
              <a:t>or loss between </a:t>
            </a:r>
            <a:r>
              <a:rPr lang="en-AU" dirty="0"/>
              <a:t>the output of </a:t>
            </a:r>
            <a:r>
              <a:rPr lang="en-AU" dirty="0" smtClean="0"/>
              <a:t>an algorithm </a:t>
            </a:r>
            <a:r>
              <a:rPr lang="en-AU" dirty="0"/>
              <a:t>and the </a:t>
            </a:r>
            <a:r>
              <a:rPr lang="en-AU" dirty="0" smtClean="0"/>
              <a:t>target </a:t>
            </a:r>
            <a:r>
              <a:rPr lang="en-AU" dirty="0"/>
              <a:t>value.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370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Approximating Change in Loss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AU" dirty="0"/>
              <a:t>A </a:t>
            </a:r>
            <a:r>
              <a:rPr lang="en-AU" u="sng" dirty="0" smtClean="0"/>
              <a:t>first-order approximation </a:t>
            </a:r>
            <a:r>
              <a:rPr lang="en-AU" u="sng" dirty="0"/>
              <a:t>of change in loss</a:t>
            </a:r>
            <a:r>
              <a:rPr lang="en-AU" dirty="0"/>
              <a:t> can be </a:t>
            </a:r>
            <a:r>
              <a:rPr lang="en-AU" dirty="0" smtClean="0"/>
              <a:t>obtained from </a:t>
            </a:r>
            <a:r>
              <a:rPr lang="en-AU" dirty="0"/>
              <a:t>a </a:t>
            </a:r>
            <a:r>
              <a:rPr lang="en-AU" u="sng" dirty="0"/>
              <a:t>directional derivative </a:t>
            </a:r>
            <a:r>
              <a:rPr lang="en-AU" dirty="0"/>
              <a:t>along this vector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vector with the biggest increase in Loss in chosen: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98" y="2579916"/>
            <a:ext cx="47910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4129768"/>
            <a:ext cx="6534150" cy="13906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89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Character Insertion and Deletion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Insertion</a:t>
            </a:r>
            <a:r>
              <a:rPr lang="en-AU" dirty="0" smtClean="0"/>
              <a:t> at the j-</a:t>
            </a:r>
            <a:r>
              <a:rPr lang="en-AU" dirty="0" err="1" smtClean="0"/>
              <a:t>th</a:t>
            </a:r>
            <a:r>
              <a:rPr lang="en-AU" dirty="0" smtClean="0"/>
              <a:t> positon of the </a:t>
            </a:r>
            <a:r>
              <a:rPr lang="en-AU" dirty="0" err="1" smtClean="0"/>
              <a:t>i-th</a:t>
            </a:r>
            <a:r>
              <a:rPr lang="en-AU" dirty="0" smtClean="0"/>
              <a:t> word can also be treated as a character flip, </a:t>
            </a:r>
          </a:p>
          <a:p>
            <a:r>
              <a:rPr lang="en-AU" dirty="0" smtClean="0"/>
              <a:t>which is followed by more flips as characters are </a:t>
            </a:r>
            <a:r>
              <a:rPr lang="en-AU" u="sng" dirty="0" smtClean="0"/>
              <a:t>shifted to the right </a:t>
            </a:r>
            <a:r>
              <a:rPr lang="en-AU" dirty="0" smtClean="0"/>
              <a:t>until the end of the word.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b="1" dirty="0" smtClean="0"/>
              <a:t>Deletion</a:t>
            </a:r>
            <a:r>
              <a:rPr lang="en-AU" dirty="0" smtClean="0"/>
              <a:t> can be written as number of character flips as characters are </a:t>
            </a:r>
            <a:r>
              <a:rPr lang="en-AU" u="sng" dirty="0" smtClean="0"/>
              <a:t>shifted to the left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69"/>
          <a:stretch/>
        </p:blipFill>
        <p:spPr>
          <a:xfrm>
            <a:off x="3535136" y="2842532"/>
            <a:ext cx="5583690" cy="2627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7664" y="5045529"/>
            <a:ext cx="1690007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225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 smtClean="0"/>
              <a:t>Multiple Changes: Greedy or beam search</a:t>
            </a:r>
            <a:endParaRPr lang="en-AU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92" y="2056909"/>
            <a:ext cx="6505575" cy="1009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27003" y="3476755"/>
                <a:ext cx="4598951" cy="1684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AU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𝑖𝑛𝑑𝑖𝑣𝑖𝑑𝑢𝑎𝑙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</m:oMath>
                  </m:oMathPara>
                </a14:m>
                <a:endParaRPr lang="en-AU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𝑖𝑛𝑝𝑢𝑡</m:t>
                      </m:r>
                    </m:oMath>
                  </m:oMathPara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= modified input after applying change [c1]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= modified input after applying change [</a:t>
                </a:r>
                <a:r>
                  <a:rPr lang="en-AU" dirty="0" smtClean="0"/>
                  <a:t>c1,c2]</a:t>
                </a:r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03" y="3476755"/>
                <a:ext cx="4598951" cy="1684307"/>
              </a:xfrm>
              <a:prstGeom prst="rect">
                <a:avLst/>
              </a:prstGeom>
              <a:blipFill rotWithShape="0">
                <a:blip r:embed="rId4"/>
                <a:stretch>
                  <a:fillRect l="-1326" t="-361" r="-2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504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err="1"/>
              <a:t>CharCNN</a:t>
            </a:r>
            <a:r>
              <a:rPr lang="en-AU" dirty="0"/>
              <a:t>-LSTM </a:t>
            </a:r>
            <a:r>
              <a:rPr lang="en-AU" dirty="0" smtClean="0"/>
              <a:t>architecture [1]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AG’s news dataset [2]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Consists of 120,000 training and 7,600 test instances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 smtClean="0"/>
              <a:t>Four equal sized classes: World, Sports, Business and Science/Technology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Only </a:t>
            </a:r>
            <a:r>
              <a:rPr lang="en-AU" dirty="0"/>
              <a:t>allow character changes </a:t>
            </a:r>
            <a:r>
              <a:rPr lang="en-AU" dirty="0" smtClean="0"/>
              <a:t>if the </a:t>
            </a:r>
            <a:r>
              <a:rPr lang="en-AU" dirty="0"/>
              <a:t>new word does not exist in the </a:t>
            </a:r>
            <a:r>
              <a:rPr lang="en-AU" dirty="0" smtClean="0"/>
              <a:t>vocabulary to avoid changes which may change the meaning of the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Only 10% of the training set and test set were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/>
              <a:t>Compared with two other black box attacks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22564" y="5781525"/>
            <a:ext cx="10233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[1] </a:t>
            </a:r>
            <a:r>
              <a:rPr lang="en-AU" sz="1400" dirty="0"/>
              <a:t>Yoon Kim, </a:t>
            </a:r>
            <a:r>
              <a:rPr lang="en-AU" sz="1400" dirty="0" err="1"/>
              <a:t>Yacine</a:t>
            </a:r>
            <a:r>
              <a:rPr lang="en-AU" sz="1400" dirty="0"/>
              <a:t> </a:t>
            </a:r>
            <a:r>
              <a:rPr lang="en-AU" sz="1400" dirty="0" err="1"/>
              <a:t>Jernite</a:t>
            </a:r>
            <a:r>
              <a:rPr lang="en-AU" sz="1400" dirty="0"/>
              <a:t>, David Sontag, and </a:t>
            </a:r>
            <a:r>
              <a:rPr lang="en-AU" sz="1400" dirty="0" err="1" smtClean="0"/>
              <a:t>AlexanderMRush</a:t>
            </a:r>
            <a:r>
              <a:rPr lang="en-AU" sz="1400" dirty="0" smtClean="0"/>
              <a:t>. 2016</a:t>
            </a:r>
            <a:r>
              <a:rPr lang="en-AU" sz="1400" dirty="0"/>
              <a:t>. Character-aware neural </a:t>
            </a:r>
            <a:r>
              <a:rPr lang="en-AU" sz="1400" dirty="0" smtClean="0"/>
              <a:t>language models</a:t>
            </a:r>
            <a:r>
              <a:rPr lang="en-AU" sz="1400" dirty="0"/>
              <a:t>. </a:t>
            </a:r>
            <a:r>
              <a:rPr lang="en-AU" sz="1400" i="1" dirty="0"/>
              <a:t>Proceedings of AAAI</a:t>
            </a:r>
            <a:r>
              <a:rPr lang="en-AU" sz="1400" dirty="0"/>
              <a:t>.</a:t>
            </a:r>
            <a:r>
              <a:rPr lang="en-AU" sz="1400" dirty="0" smtClean="0"/>
              <a:t> </a:t>
            </a:r>
          </a:p>
          <a:p>
            <a:r>
              <a:rPr lang="en-AU" sz="1400" dirty="0" smtClean="0"/>
              <a:t>[2] https</a:t>
            </a:r>
            <a:r>
              <a:rPr lang="en-AU" sz="1400" dirty="0"/>
              <a:t>://www.di.unipi.it/˜</a:t>
            </a:r>
            <a:r>
              <a:rPr lang="en-AU" sz="1400" dirty="0" err="1"/>
              <a:t>gulli</a:t>
            </a:r>
            <a:r>
              <a:rPr lang="en-AU" sz="1400" dirty="0" smtClean="0"/>
              <a:t>/</a:t>
            </a:r>
          </a:p>
          <a:p>
            <a:endParaRPr lang="en-AU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282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Black-box vs White-box Attacks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9" y="1817454"/>
            <a:ext cx="6038810" cy="421248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155703" y="2469823"/>
            <a:ext cx="2262433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52147" y="2285157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Explained before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31497" y="3450210"/>
            <a:ext cx="3063711" cy="1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5208" y="3183605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query with random changes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54045" y="3829936"/>
            <a:ext cx="2403835" cy="65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18136" y="4158547"/>
            <a:ext cx="216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Character is replaced with any character in the alphabet.</a:t>
            </a:r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5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Applications</a:t>
            </a:r>
            <a:endParaRPr lang="en-AU" dirty="0"/>
          </a:p>
        </p:txBody>
      </p:sp>
      <p:pic>
        <p:nvPicPr>
          <p:cNvPr id="4098" name="Picture 2" descr="How Machine Translation Can Support Multilingual Sentiment Analysis Projec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2" b="10329"/>
          <a:stretch/>
        </p:blipFill>
        <p:spPr bwMode="auto">
          <a:xfrm>
            <a:off x="1097278" y="2023955"/>
            <a:ext cx="3196637" cy="158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7278" y="3602302"/>
            <a:ext cx="319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Sentimental </a:t>
            </a:r>
            <a:r>
              <a:rPr lang="en-AU" dirty="0" smtClean="0"/>
              <a:t>Analysis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7852" y="5872540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Spam </a:t>
            </a:r>
            <a:r>
              <a:rPr lang="en-AU" dirty="0" smtClean="0"/>
              <a:t>Detection</a:t>
            </a:r>
            <a:endParaRPr lang="en-AU" dirty="0"/>
          </a:p>
        </p:txBody>
      </p:sp>
      <p:pic>
        <p:nvPicPr>
          <p:cNvPr id="4102" name="Picture 6" descr="Antispam Cloud Service - Secure Mailservice - MX Backup | Simpleho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50" y="4132168"/>
            <a:ext cx="1769757" cy="17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Must-Read NLP Tutorial on Neural Machine Translation — The Technique  Powering Google Translate | by Prateek Joshi | Analytics Vidhya | Medi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10603" r="11747" b="13386"/>
          <a:stretch/>
        </p:blipFill>
        <p:spPr bwMode="auto">
          <a:xfrm>
            <a:off x="4958080" y="1810448"/>
            <a:ext cx="2336800" cy="17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2732" y="3602302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Machine Translation</a:t>
            </a:r>
            <a:endParaRPr lang="en-AU" dirty="0"/>
          </a:p>
        </p:txBody>
      </p:sp>
      <p:pic>
        <p:nvPicPr>
          <p:cNvPr id="4106" name="Picture 10" descr="Converting Speech To Text Using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2" y="4424455"/>
            <a:ext cx="3159514" cy="14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88374" y="5872355"/>
            <a:ext cx="20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Speech Recognition</a:t>
            </a:r>
            <a:endParaRPr lang="en-AU" dirty="0"/>
          </a:p>
        </p:txBody>
      </p:sp>
      <p:pic>
        <p:nvPicPr>
          <p:cNvPr id="4108" name="Picture 12" descr="Check spelling in a Gmail message - Using Technology B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72" y="1867505"/>
            <a:ext cx="1734797" cy="17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nformation Extrac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9" y="4285368"/>
            <a:ext cx="2076826" cy="155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92686" y="5872355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Information Extraction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9112245" y="360230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Spellcheck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1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HotFlip</a:t>
            </a:r>
            <a:r>
              <a:rPr lang="en-AU" dirty="0" smtClean="0"/>
              <a:t> at Word-Level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can </a:t>
            </a:r>
            <a:r>
              <a:rPr lang="en-AU" dirty="0" smtClean="0"/>
              <a:t>be </a:t>
            </a:r>
            <a:r>
              <a:rPr lang="en-AU" dirty="0"/>
              <a:t>adapted to generate </a:t>
            </a:r>
            <a:r>
              <a:rPr lang="en-AU" dirty="0" smtClean="0"/>
              <a:t>adversarial examples </a:t>
            </a:r>
            <a:r>
              <a:rPr lang="en-AU" dirty="0"/>
              <a:t>for </a:t>
            </a:r>
            <a:r>
              <a:rPr lang="en-AU" b="1" dirty="0"/>
              <a:t>word-level models</a:t>
            </a:r>
            <a:r>
              <a:rPr lang="en-AU" dirty="0"/>
              <a:t>, by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/>
              <a:t>derivatives with respect to one-hot </a:t>
            </a:r>
            <a:r>
              <a:rPr lang="en-AU" dirty="0" smtClean="0"/>
              <a:t>word vectors</a:t>
            </a:r>
            <a:r>
              <a:rPr lang="en-AU" dirty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29" y="2957996"/>
            <a:ext cx="9701301" cy="26000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27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414" y="286603"/>
            <a:ext cx="10058400" cy="1450757"/>
          </a:xfrm>
        </p:spPr>
        <p:txBody>
          <a:bodyPr/>
          <a:lstStyle/>
          <a:p>
            <a:pPr algn="ctr"/>
            <a:r>
              <a:rPr lang="en-AU" dirty="0" smtClean="0"/>
              <a:t>Thanks for listening!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04" y="1876477"/>
            <a:ext cx="8425300" cy="49815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7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err="1" smtClean="0"/>
              <a:t>Chatbot</a:t>
            </a:r>
            <a:endParaRPr lang="en-AU" sz="4000" dirty="0"/>
          </a:p>
        </p:txBody>
      </p:sp>
      <p:pic>
        <p:nvPicPr>
          <p:cNvPr id="4" name="Picture 2" descr="Components of Natural Language Processing (N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57" y="1737360"/>
            <a:ext cx="9302865" cy="52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4"/>
              </a:rPr>
              <a:t>https://</a:t>
            </a:r>
            <a:r>
              <a:rPr lang="en-AU" sz="1200" dirty="0" smtClean="0">
                <a:hlinkClick r:id="rId4"/>
              </a:rPr>
              <a:t>www.bold360.com/learn/what-is-natural-language-processing</a:t>
            </a:r>
            <a:endParaRPr lang="en-AU" sz="1200" dirty="0" smtClean="0"/>
          </a:p>
          <a:p>
            <a:pPr algn="ctr"/>
            <a:endParaRPr lang="en-AU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10468" y="2509025"/>
            <a:ext cx="13939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819" y="2509025"/>
            <a:ext cx="11448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2105" y="2509025"/>
            <a:ext cx="8902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84655" y="1781448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5862196" y="1774611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22809" y="1781448"/>
            <a:ext cx="390112" cy="28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6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 Natural </a:t>
            </a:r>
            <a:r>
              <a:rPr lang="en-AU" dirty="0"/>
              <a:t>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Topic analysis:</a:t>
            </a:r>
            <a:br>
              <a:rPr lang="en-AU" b="1" dirty="0"/>
            </a:br>
            <a:r>
              <a:rPr lang="en-AU" dirty="0"/>
              <a:t>Discovering the meaning or "intent" of what the user has said. </a:t>
            </a:r>
            <a:endParaRPr lang="en-AU" dirty="0" smtClean="0"/>
          </a:p>
          <a:p>
            <a:r>
              <a:rPr lang="en-AU" b="1" dirty="0" smtClean="0"/>
              <a:t>Contextual </a:t>
            </a:r>
            <a:r>
              <a:rPr lang="en-AU" b="1" dirty="0"/>
              <a:t>extraction:</a:t>
            </a:r>
            <a:br>
              <a:rPr lang="en-AU" b="1" dirty="0"/>
            </a:br>
            <a:r>
              <a:rPr lang="en-AU" dirty="0"/>
              <a:t>Understanding the current context.</a:t>
            </a:r>
          </a:p>
          <a:p>
            <a:r>
              <a:rPr lang="en-AU" b="1" dirty="0"/>
              <a:t>Syntactic analysis:</a:t>
            </a:r>
            <a:br>
              <a:rPr lang="en-AU" b="1" dirty="0"/>
            </a:br>
            <a:r>
              <a:rPr lang="en-AU" dirty="0" err="1"/>
              <a:t>Analyzing</a:t>
            </a:r>
            <a:r>
              <a:rPr lang="en-AU" dirty="0"/>
              <a:t> the syntax, or structure of the sentence, and the roles of the words used.</a:t>
            </a:r>
          </a:p>
          <a:p>
            <a:r>
              <a:rPr lang="en-AU" b="1" dirty="0"/>
              <a:t>Entity extraction:</a:t>
            </a:r>
            <a:br>
              <a:rPr lang="en-AU" b="1" dirty="0"/>
            </a:br>
            <a:r>
              <a:rPr lang="en-AU" dirty="0"/>
              <a:t>Finding entities like a person, place, organization, or event, and determining how important those entities are.</a:t>
            </a:r>
          </a:p>
          <a:p>
            <a:r>
              <a:rPr lang="en-AU" b="1" dirty="0"/>
              <a:t>Semantic analysis:</a:t>
            </a:r>
            <a:br>
              <a:rPr lang="en-AU" b="1" dirty="0"/>
            </a:br>
            <a:r>
              <a:rPr lang="en-AU" dirty="0"/>
              <a:t>Concluding the meaning of words based on context, which is especially important when one word has multiple meanings.</a:t>
            </a:r>
          </a:p>
          <a:p>
            <a:r>
              <a:rPr lang="en-AU" b="1" dirty="0"/>
              <a:t>Sentiment analysis:</a:t>
            </a:r>
            <a:br>
              <a:rPr lang="en-AU" b="1" dirty="0"/>
            </a:br>
            <a:r>
              <a:rPr lang="en-AU" dirty="0"/>
              <a:t>Identifying how the user feels (mood, emotion, opinions).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</a:t>
            </a:r>
            <a:r>
              <a:rPr lang="en-AU" sz="1200" dirty="0" smtClean="0">
                <a:hlinkClick r:id="rId3"/>
              </a:rPr>
              <a:t>www.bold360.com/learn/what-is-natural-language-processing</a:t>
            </a:r>
            <a:endParaRPr lang="en-AU" sz="1200" dirty="0" smtClean="0"/>
          </a:p>
          <a:p>
            <a:pPr algn="ctr"/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54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Machine Learning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Content categorization:</a:t>
            </a:r>
            <a:br>
              <a:rPr lang="en-AU" b="1" dirty="0"/>
            </a:br>
            <a:r>
              <a:rPr lang="en-AU" dirty="0"/>
              <a:t>Grouping intents into categories to be used by the machine.</a:t>
            </a:r>
          </a:p>
          <a:p>
            <a:r>
              <a:rPr lang="en-AU" b="1" dirty="0"/>
              <a:t>Machine translation:</a:t>
            </a:r>
            <a:br>
              <a:rPr lang="en-AU" b="1" dirty="0"/>
            </a:br>
            <a:r>
              <a:rPr lang="en-AU" dirty="0"/>
              <a:t>Converting human text or speech into machine language.</a:t>
            </a:r>
          </a:p>
          <a:p>
            <a:r>
              <a:rPr lang="en-AU" b="1" dirty="0"/>
              <a:t>Machine language:</a:t>
            </a:r>
            <a:br>
              <a:rPr lang="en-AU" b="1" dirty="0"/>
            </a:br>
            <a:r>
              <a:rPr lang="en-AU" dirty="0"/>
              <a:t>Binary code that the machine can act on.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</a:t>
            </a:r>
            <a:r>
              <a:rPr lang="en-AU" sz="1200" dirty="0" smtClean="0">
                <a:hlinkClick r:id="rId3"/>
              </a:rPr>
              <a:t>www.bold360.com/learn/what-is-natural-language-processing</a:t>
            </a:r>
            <a:endParaRPr lang="en-AU" sz="1200" dirty="0" smtClean="0"/>
          </a:p>
          <a:p>
            <a:pPr algn="ctr"/>
            <a:endParaRPr lang="en-AU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41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Natural </a:t>
            </a:r>
            <a:r>
              <a:rPr lang="en-AU" dirty="0"/>
              <a:t>Language Generation (NLG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Sentence generation:</a:t>
            </a:r>
            <a:br>
              <a:rPr lang="en-AU" b="1" dirty="0"/>
            </a:br>
            <a:r>
              <a:rPr lang="en-AU" dirty="0"/>
              <a:t>Creating sentences from machine code.</a:t>
            </a:r>
          </a:p>
          <a:p>
            <a:r>
              <a:rPr lang="en-AU" b="1" dirty="0"/>
              <a:t>Document creation:</a:t>
            </a:r>
            <a:br>
              <a:rPr lang="en-AU" b="1" dirty="0"/>
            </a:br>
            <a:r>
              <a:rPr lang="en-AU" dirty="0"/>
              <a:t>Structuring sentences into a compelling narrative.</a:t>
            </a:r>
          </a:p>
          <a:p>
            <a:r>
              <a:rPr lang="en-AU" b="1" dirty="0"/>
              <a:t>Document summarization:</a:t>
            </a:r>
            <a:br>
              <a:rPr lang="en-AU" b="1" dirty="0"/>
            </a:br>
            <a:r>
              <a:rPr lang="en-AU" dirty="0"/>
              <a:t>Generating synopses of large bodies of text.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84209" y="6494336"/>
            <a:ext cx="1036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Source: </a:t>
            </a:r>
            <a:r>
              <a:rPr lang="en-AU" sz="1200" dirty="0">
                <a:hlinkClick r:id="rId3"/>
              </a:rPr>
              <a:t>https://</a:t>
            </a:r>
            <a:r>
              <a:rPr lang="en-AU" sz="1200" dirty="0" smtClean="0">
                <a:hlinkClick r:id="rId3"/>
              </a:rPr>
              <a:t>www.bold360.com/learn/what-is-natural-language-processing</a:t>
            </a:r>
            <a:endParaRPr lang="en-AU" sz="1200" dirty="0" smtClean="0"/>
          </a:p>
          <a:p>
            <a:pPr algn="ctr"/>
            <a:endParaRPr lang="en-AU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AE4A-92F9-4106-BFB1-C5BE771CC89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765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996</TotalTime>
  <Words>2804</Words>
  <Application>Microsoft Office PowerPoint</Application>
  <PresentationFormat>Widescreen</PresentationFormat>
  <Paragraphs>447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Retrospect</vt:lpstr>
      <vt:lpstr>Introduction to  Natural Language Processing</vt:lpstr>
      <vt:lpstr>PowerPoint Presentation</vt:lpstr>
      <vt:lpstr>Overview</vt:lpstr>
      <vt:lpstr>Applications</vt:lpstr>
      <vt:lpstr>Topic Modelling</vt:lpstr>
      <vt:lpstr>Chatbot</vt:lpstr>
      <vt:lpstr>1. Natural Language Understanding</vt:lpstr>
      <vt:lpstr>2. Machine Learning</vt:lpstr>
      <vt:lpstr>3. Natural Language Generation (NLG)</vt:lpstr>
      <vt:lpstr> Tokenization</vt:lpstr>
      <vt:lpstr>Schematic Analysis: Bag of Words</vt:lpstr>
      <vt:lpstr>Schematic Analysis:  TF-IDF (Term Frequency – Inverse Document Frequency)</vt:lpstr>
      <vt:lpstr>Stemming and Lemmatization</vt:lpstr>
      <vt:lpstr>Topic Modelling Examples </vt:lpstr>
      <vt:lpstr>Pre-processing</vt:lpstr>
      <vt:lpstr>Example of a document</vt:lpstr>
      <vt:lpstr>Example of a document</vt:lpstr>
      <vt:lpstr>Example of a document</vt:lpstr>
      <vt:lpstr>Vocabulary</vt:lpstr>
      <vt:lpstr>Bag of Word Representation</vt:lpstr>
      <vt:lpstr>TF-IDF representation </vt:lpstr>
      <vt:lpstr>Topics</vt:lpstr>
      <vt:lpstr>View of Topics</vt:lpstr>
      <vt:lpstr>Machine Learning</vt:lpstr>
      <vt:lpstr>Classification</vt:lpstr>
      <vt:lpstr>Regression</vt:lpstr>
      <vt:lpstr>PowerPoint Presentation</vt:lpstr>
      <vt:lpstr>Clustering</vt:lpstr>
      <vt:lpstr>PowerPoint Presentation</vt:lpstr>
      <vt:lpstr>Adversarial Attacks: Images</vt:lpstr>
      <vt:lpstr>HotFlip</vt:lpstr>
      <vt:lpstr>HotFlip: How does it work</vt:lpstr>
      <vt:lpstr>HotFlip</vt:lpstr>
      <vt:lpstr>Derivative Operations</vt:lpstr>
      <vt:lpstr>Approximating Change in Loss</vt:lpstr>
      <vt:lpstr>Character Insertion and Deletion</vt:lpstr>
      <vt:lpstr>Multiple Changes: Greedy or beam search</vt:lpstr>
      <vt:lpstr>Training</vt:lpstr>
      <vt:lpstr>Black-box vs White-box Attacks</vt:lpstr>
      <vt:lpstr>HotFlip at Word-Level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</dc:creator>
  <cp:lastModifiedBy>Lion</cp:lastModifiedBy>
  <cp:revision>52</cp:revision>
  <dcterms:created xsi:type="dcterms:W3CDTF">2021-05-05T05:27:00Z</dcterms:created>
  <dcterms:modified xsi:type="dcterms:W3CDTF">2021-05-07T04:54:42Z</dcterms:modified>
</cp:coreProperties>
</file>