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38" r:id="rId1"/>
  </p:sldMasterIdLst>
  <p:notesMasterIdLst>
    <p:notesMasterId r:id="rId35"/>
  </p:notesMasterIdLst>
  <p:sldIdLst>
    <p:sldId id="257" r:id="rId2"/>
    <p:sldId id="282" r:id="rId3"/>
    <p:sldId id="287" r:id="rId4"/>
    <p:sldId id="283" r:id="rId5"/>
    <p:sldId id="285" r:id="rId6"/>
    <p:sldId id="264" r:id="rId7"/>
    <p:sldId id="286" r:id="rId8"/>
    <p:sldId id="289" r:id="rId9"/>
    <p:sldId id="288" r:id="rId10"/>
    <p:sldId id="291" r:id="rId11"/>
    <p:sldId id="292" r:id="rId12"/>
    <p:sldId id="299" r:id="rId13"/>
    <p:sldId id="266" r:id="rId14"/>
    <p:sldId id="298" r:id="rId15"/>
    <p:sldId id="270" r:id="rId16"/>
    <p:sldId id="293" r:id="rId17"/>
    <p:sldId id="294" r:id="rId18"/>
    <p:sldId id="295" r:id="rId19"/>
    <p:sldId id="296" r:id="rId20"/>
    <p:sldId id="297" r:id="rId21"/>
    <p:sldId id="301" r:id="rId22"/>
    <p:sldId id="302" r:id="rId23"/>
    <p:sldId id="309" r:id="rId24"/>
    <p:sldId id="303" r:id="rId25"/>
    <p:sldId id="304" r:id="rId26"/>
    <p:sldId id="308" r:id="rId27"/>
    <p:sldId id="307" r:id="rId28"/>
    <p:sldId id="305" r:id="rId29"/>
    <p:sldId id="311" r:id="rId30"/>
    <p:sldId id="313" r:id="rId31"/>
    <p:sldId id="314" r:id="rId32"/>
    <p:sldId id="310" r:id="rId33"/>
    <p:sldId id="30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8298C84-25E9-47FD-9515-16879618F116}">
          <p14:sldIdLst>
            <p14:sldId id="257"/>
            <p14:sldId id="282"/>
            <p14:sldId id="287"/>
            <p14:sldId id="283"/>
            <p14:sldId id="285"/>
            <p14:sldId id="264"/>
            <p14:sldId id="286"/>
            <p14:sldId id="289"/>
            <p14:sldId id="288"/>
            <p14:sldId id="291"/>
            <p14:sldId id="292"/>
            <p14:sldId id="299"/>
            <p14:sldId id="266"/>
            <p14:sldId id="298"/>
            <p14:sldId id="270"/>
            <p14:sldId id="293"/>
            <p14:sldId id="294"/>
            <p14:sldId id="295"/>
            <p14:sldId id="296"/>
            <p14:sldId id="297"/>
            <p14:sldId id="301"/>
            <p14:sldId id="302"/>
            <p14:sldId id="309"/>
            <p14:sldId id="303"/>
            <p14:sldId id="304"/>
            <p14:sldId id="308"/>
            <p14:sldId id="307"/>
            <p14:sldId id="305"/>
            <p14:sldId id="311"/>
            <p14:sldId id="313"/>
            <p14:sldId id="314"/>
            <p14:sldId id="310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NG,Jasmine" initials="A" lastIdx="1" clrIdx="0">
    <p:extLst>
      <p:ext uri="{19B8F6BF-5375-455C-9EA6-DF929625EA0E}">
        <p15:presenceInfo xmlns:p15="http://schemas.microsoft.com/office/powerpoint/2012/main" userId="S-1-5-21-515967899-1965331169-725345543-2057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9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0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3.svg"/><Relationship Id="rId1" Type="http://schemas.openxmlformats.org/officeDocument/2006/relationships/image" Target="../media/image12.png"/><Relationship Id="rId6" Type="http://schemas.openxmlformats.org/officeDocument/2006/relationships/image" Target="../media/image7.svg"/><Relationship Id="rId5" Type="http://schemas.openxmlformats.org/officeDocument/2006/relationships/image" Target="../media/image1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svg"/><Relationship Id="rId1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FEACB-E5FD-47AF-9350-9BC8EA70A23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2BC9EDC-832F-444B-A645-1A52B45736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Background</a:t>
          </a:r>
          <a:endParaRPr lang="en-US"/>
        </a:p>
      </dgm:t>
    </dgm:pt>
    <dgm:pt modelId="{9D642A73-F71A-4C36-8E0F-D47EF7AD7097}" type="parTrans" cxnId="{8D5BD3AE-A680-4AC0-A73A-E1D9F8F11D98}">
      <dgm:prSet/>
      <dgm:spPr/>
      <dgm:t>
        <a:bodyPr/>
        <a:lstStyle/>
        <a:p>
          <a:endParaRPr lang="en-US"/>
        </a:p>
      </dgm:t>
    </dgm:pt>
    <dgm:pt modelId="{0F0098B9-703A-4F7B-9910-FC7DBCBD36FB}" type="sibTrans" cxnId="{8D5BD3AE-A680-4AC0-A73A-E1D9F8F11D98}">
      <dgm:prSet/>
      <dgm:spPr/>
      <dgm:t>
        <a:bodyPr/>
        <a:lstStyle/>
        <a:p>
          <a:endParaRPr lang="en-US"/>
        </a:p>
      </dgm:t>
    </dgm:pt>
    <dgm:pt modelId="{D1480AFF-B5CA-4FC0-824B-CD34B77326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Problem</a:t>
          </a:r>
          <a:endParaRPr lang="en-US"/>
        </a:p>
      </dgm:t>
    </dgm:pt>
    <dgm:pt modelId="{0C1BCECA-29B6-4D0A-9DC7-97304D11D165}" type="parTrans" cxnId="{5D689A45-9C98-4453-B684-33AF09F25056}">
      <dgm:prSet/>
      <dgm:spPr/>
      <dgm:t>
        <a:bodyPr/>
        <a:lstStyle/>
        <a:p>
          <a:endParaRPr lang="en-US"/>
        </a:p>
      </dgm:t>
    </dgm:pt>
    <dgm:pt modelId="{128D8190-769F-4B5B-A59F-0703523B6334}" type="sibTrans" cxnId="{5D689A45-9C98-4453-B684-33AF09F25056}">
      <dgm:prSet/>
      <dgm:spPr/>
      <dgm:t>
        <a:bodyPr/>
        <a:lstStyle/>
        <a:p>
          <a:endParaRPr lang="en-US"/>
        </a:p>
      </dgm:t>
    </dgm:pt>
    <dgm:pt modelId="{60E8D0D2-7064-4B41-9FF5-F2616EF8B7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Related Works</a:t>
          </a:r>
          <a:endParaRPr lang="en-US"/>
        </a:p>
      </dgm:t>
    </dgm:pt>
    <dgm:pt modelId="{BD034D52-E223-4243-98BA-5CC561526CB6}" type="parTrans" cxnId="{D2488E93-F61A-453F-AC99-292B798FA4A2}">
      <dgm:prSet/>
      <dgm:spPr/>
      <dgm:t>
        <a:bodyPr/>
        <a:lstStyle/>
        <a:p>
          <a:endParaRPr lang="en-US"/>
        </a:p>
      </dgm:t>
    </dgm:pt>
    <dgm:pt modelId="{14F7B160-8882-4D49-B11B-3C6FB42BB9E7}" type="sibTrans" cxnId="{D2488E93-F61A-453F-AC99-292B798FA4A2}">
      <dgm:prSet/>
      <dgm:spPr/>
      <dgm:t>
        <a:bodyPr/>
        <a:lstStyle/>
        <a:p>
          <a:endParaRPr lang="en-US"/>
        </a:p>
      </dgm:t>
    </dgm:pt>
    <dgm:pt modelId="{D87E5B01-B5C2-4CE3-88A5-81D14138D3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Our Approach</a:t>
          </a:r>
          <a:endParaRPr lang="en-US"/>
        </a:p>
      </dgm:t>
    </dgm:pt>
    <dgm:pt modelId="{B1052D2A-8AA4-474A-824F-B72A5F33D58A}" type="parTrans" cxnId="{58B09181-48C4-4D08-865E-29585387DC32}">
      <dgm:prSet/>
      <dgm:spPr/>
      <dgm:t>
        <a:bodyPr/>
        <a:lstStyle/>
        <a:p>
          <a:endParaRPr lang="en-US"/>
        </a:p>
      </dgm:t>
    </dgm:pt>
    <dgm:pt modelId="{5BE57495-A0BB-49EB-BF96-672269C91617}" type="sibTrans" cxnId="{58B09181-48C4-4D08-865E-29585387DC32}">
      <dgm:prSet/>
      <dgm:spPr/>
      <dgm:t>
        <a:bodyPr/>
        <a:lstStyle/>
        <a:p>
          <a:endParaRPr lang="en-US"/>
        </a:p>
      </dgm:t>
    </dgm:pt>
    <dgm:pt modelId="{F43F8E86-B8A7-4FFF-8909-73AFD55D45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Motivation</a:t>
          </a:r>
          <a:endParaRPr lang="en-US"/>
        </a:p>
      </dgm:t>
    </dgm:pt>
    <dgm:pt modelId="{3E7CA13D-31BC-4E23-B133-9E04D41A0F8D}" type="parTrans" cxnId="{AB95C4FF-A9B6-4703-B626-AE4EE5476733}">
      <dgm:prSet/>
      <dgm:spPr/>
      <dgm:t>
        <a:bodyPr/>
        <a:lstStyle/>
        <a:p>
          <a:endParaRPr lang="en-AU"/>
        </a:p>
      </dgm:t>
    </dgm:pt>
    <dgm:pt modelId="{3B1FD825-5B21-4C36-A557-4446D7F67B36}" type="sibTrans" cxnId="{AB95C4FF-A9B6-4703-B626-AE4EE5476733}">
      <dgm:prSet/>
      <dgm:spPr/>
      <dgm:t>
        <a:bodyPr/>
        <a:lstStyle/>
        <a:p>
          <a:endParaRPr lang="en-AU"/>
        </a:p>
      </dgm:t>
    </dgm:pt>
    <dgm:pt modelId="{62FF2089-6208-4308-939D-4FCCBDA89903}" type="pres">
      <dgm:prSet presAssocID="{99EFEACB-E5FD-47AF-9350-9BC8EA70A23B}" presName="root" presStyleCnt="0">
        <dgm:presLayoutVars>
          <dgm:dir/>
          <dgm:resizeHandles val="exact"/>
        </dgm:presLayoutVars>
      </dgm:prSet>
      <dgm:spPr/>
    </dgm:pt>
    <dgm:pt modelId="{48F6C19B-99BF-47D8-AAD8-E19CA86BE267}" type="pres">
      <dgm:prSet presAssocID="{72BC9EDC-832F-444B-A645-1A52B45736F7}" presName="compNode" presStyleCnt="0"/>
      <dgm:spPr/>
    </dgm:pt>
    <dgm:pt modelId="{4AF6CE1A-2A58-4E45-B5E4-28261D46ABFE}" type="pres">
      <dgm:prSet presAssocID="{72BC9EDC-832F-444B-A645-1A52B45736F7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20EFF6A-A8AF-4E8C-AB89-9B0056CE5B12}" type="pres">
      <dgm:prSet presAssocID="{72BC9EDC-832F-444B-A645-1A52B45736F7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A8E1E09-C6EA-4AB2-880E-ED8B72604C9B}" type="pres">
      <dgm:prSet presAssocID="{72BC9EDC-832F-444B-A645-1A52B45736F7}" presName="spaceRect" presStyleCnt="0"/>
      <dgm:spPr/>
    </dgm:pt>
    <dgm:pt modelId="{E734616F-B164-4064-B0DA-9613B31531A7}" type="pres">
      <dgm:prSet presAssocID="{72BC9EDC-832F-444B-A645-1A52B45736F7}" presName="textRect" presStyleLbl="revTx" presStyleIdx="0" presStyleCnt="5">
        <dgm:presLayoutVars>
          <dgm:chMax val="1"/>
          <dgm:chPref val="1"/>
        </dgm:presLayoutVars>
      </dgm:prSet>
      <dgm:spPr/>
    </dgm:pt>
    <dgm:pt modelId="{C34A618F-58AF-42ED-BDCB-474F0044FDE8}" type="pres">
      <dgm:prSet presAssocID="{0F0098B9-703A-4F7B-9910-FC7DBCBD36FB}" presName="sibTrans" presStyleCnt="0"/>
      <dgm:spPr/>
    </dgm:pt>
    <dgm:pt modelId="{1AF0BEC6-A6AD-409A-A738-96E650C6E883}" type="pres">
      <dgm:prSet presAssocID="{D1480AFF-B5CA-4FC0-824B-CD34B7732659}" presName="compNode" presStyleCnt="0"/>
      <dgm:spPr/>
    </dgm:pt>
    <dgm:pt modelId="{CD6FE505-CF69-4D01-A75A-3A6C832B9A00}" type="pres">
      <dgm:prSet presAssocID="{D1480AFF-B5CA-4FC0-824B-CD34B7732659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C51C504-E640-41F9-96E9-7FC41A215157}" type="pres">
      <dgm:prSet presAssocID="{D1480AFF-B5CA-4FC0-824B-CD34B7732659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921C57B-BA79-4D5E-95F3-30CEFF735CC0}" type="pres">
      <dgm:prSet presAssocID="{D1480AFF-B5CA-4FC0-824B-CD34B7732659}" presName="spaceRect" presStyleCnt="0"/>
      <dgm:spPr/>
    </dgm:pt>
    <dgm:pt modelId="{DDD5987A-9B0E-46A6-AB64-4558C20050A3}" type="pres">
      <dgm:prSet presAssocID="{D1480AFF-B5CA-4FC0-824B-CD34B7732659}" presName="textRect" presStyleLbl="revTx" presStyleIdx="1" presStyleCnt="5">
        <dgm:presLayoutVars>
          <dgm:chMax val="1"/>
          <dgm:chPref val="1"/>
        </dgm:presLayoutVars>
      </dgm:prSet>
      <dgm:spPr/>
    </dgm:pt>
    <dgm:pt modelId="{12D784B3-C4B4-430B-8E5F-1A294170CB4B}" type="pres">
      <dgm:prSet presAssocID="{128D8190-769F-4B5B-A59F-0703523B6334}" presName="sibTrans" presStyleCnt="0"/>
      <dgm:spPr/>
    </dgm:pt>
    <dgm:pt modelId="{A39DED91-5E57-42EE-ABB1-1DF330FA63F2}" type="pres">
      <dgm:prSet presAssocID="{60E8D0D2-7064-4B41-9FF5-F2616EF8B739}" presName="compNode" presStyleCnt="0"/>
      <dgm:spPr/>
    </dgm:pt>
    <dgm:pt modelId="{98B4D01F-E708-4666-AA1F-4732DB4C3CD4}" type="pres">
      <dgm:prSet presAssocID="{60E8D0D2-7064-4B41-9FF5-F2616EF8B739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5E12AED-3527-43C0-A2D6-532B7574524D}" type="pres">
      <dgm:prSet presAssocID="{60E8D0D2-7064-4B41-9FF5-F2616EF8B739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F3D76F6-925C-4433-B992-6975BF621D77}" type="pres">
      <dgm:prSet presAssocID="{60E8D0D2-7064-4B41-9FF5-F2616EF8B739}" presName="spaceRect" presStyleCnt="0"/>
      <dgm:spPr/>
    </dgm:pt>
    <dgm:pt modelId="{AA7E7C57-40FC-4943-8F7E-BD759117397D}" type="pres">
      <dgm:prSet presAssocID="{60E8D0D2-7064-4B41-9FF5-F2616EF8B739}" presName="textRect" presStyleLbl="revTx" presStyleIdx="2" presStyleCnt="5">
        <dgm:presLayoutVars>
          <dgm:chMax val="1"/>
          <dgm:chPref val="1"/>
        </dgm:presLayoutVars>
      </dgm:prSet>
      <dgm:spPr/>
    </dgm:pt>
    <dgm:pt modelId="{375AD657-5063-4B78-BE5B-60F459D42B46}" type="pres">
      <dgm:prSet presAssocID="{14F7B160-8882-4D49-B11B-3C6FB42BB9E7}" presName="sibTrans" presStyleCnt="0"/>
      <dgm:spPr/>
    </dgm:pt>
    <dgm:pt modelId="{5AC87E98-4A87-4343-8D03-3ED0077E4620}" type="pres">
      <dgm:prSet presAssocID="{F43F8E86-B8A7-4FFF-8909-73AFD55D45D7}" presName="compNode" presStyleCnt="0"/>
      <dgm:spPr/>
    </dgm:pt>
    <dgm:pt modelId="{1C6BBF22-8C25-4643-A2D3-46F089099010}" type="pres">
      <dgm:prSet presAssocID="{F43F8E86-B8A7-4FFF-8909-73AFD55D45D7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82AF279-2C19-4A8C-9D27-FA8E7418F05F}" type="pres">
      <dgm:prSet presAssocID="{F43F8E86-B8A7-4FFF-8909-73AFD55D45D7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BAE22855-DD1A-4646-AEE9-F6FCF5A87C5B}" type="pres">
      <dgm:prSet presAssocID="{F43F8E86-B8A7-4FFF-8909-73AFD55D45D7}" presName="spaceRect" presStyleCnt="0"/>
      <dgm:spPr/>
    </dgm:pt>
    <dgm:pt modelId="{EC7E5AA0-7E0E-45F3-ABD3-4D6F6E63ED6B}" type="pres">
      <dgm:prSet presAssocID="{F43F8E86-B8A7-4FFF-8909-73AFD55D45D7}" presName="textRect" presStyleLbl="revTx" presStyleIdx="3" presStyleCnt="5">
        <dgm:presLayoutVars>
          <dgm:chMax val="1"/>
          <dgm:chPref val="1"/>
        </dgm:presLayoutVars>
      </dgm:prSet>
      <dgm:spPr/>
    </dgm:pt>
    <dgm:pt modelId="{2EEDB11B-E3E9-4E5C-8461-028617294046}" type="pres">
      <dgm:prSet presAssocID="{3B1FD825-5B21-4C36-A557-4446D7F67B36}" presName="sibTrans" presStyleCnt="0"/>
      <dgm:spPr/>
    </dgm:pt>
    <dgm:pt modelId="{D1F2C1F7-A3F2-4826-B054-F820603EB140}" type="pres">
      <dgm:prSet presAssocID="{D87E5B01-B5C2-4CE3-88A5-81D14138D372}" presName="compNode" presStyleCnt="0"/>
      <dgm:spPr/>
    </dgm:pt>
    <dgm:pt modelId="{3A6BDC22-2F71-4B5E-A111-34ED9F606702}" type="pres">
      <dgm:prSet presAssocID="{D87E5B01-B5C2-4CE3-88A5-81D14138D37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B61577A-2474-4DFF-8680-CAB2BDABF683}" type="pres">
      <dgm:prSet presAssocID="{D87E5B01-B5C2-4CE3-88A5-81D14138D372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E6F42FC6-215D-439B-9FBF-C3E236EB95D7}" type="pres">
      <dgm:prSet presAssocID="{D87E5B01-B5C2-4CE3-88A5-81D14138D372}" presName="spaceRect" presStyleCnt="0"/>
      <dgm:spPr/>
    </dgm:pt>
    <dgm:pt modelId="{B959A052-C226-4987-8266-E0B54B87409B}" type="pres">
      <dgm:prSet presAssocID="{D87E5B01-B5C2-4CE3-88A5-81D14138D37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A185713-4BDF-48FB-A9F1-85DE9DB3154C}" type="presOf" srcId="{72BC9EDC-832F-444B-A645-1A52B45736F7}" destId="{E734616F-B164-4064-B0DA-9613B31531A7}" srcOrd="0" destOrd="0" presId="urn:microsoft.com/office/officeart/2018/5/layout/IconLeafLabelList"/>
    <dgm:cxn modelId="{F5DA1637-E55F-4798-8E0C-C8762D5606D8}" type="presOf" srcId="{D87E5B01-B5C2-4CE3-88A5-81D14138D372}" destId="{B959A052-C226-4987-8266-E0B54B87409B}" srcOrd="0" destOrd="0" presId="urn:microsoft.com/office/officeart/2018/5/layout/IconLeafLabelList"/>
    <dgm:cxn modelId="{5D689A45-9C98-4453-B684-33AF09F25056}" srcId="{99EFEACB-E5FD-47AF-9350-9BC8EA70A23B}" destId="{D1480AFF-B5CA-4FC0-824B-CD34B7732659}" srcOrd="1" destOrd="0" parTransId="{0C1BCECA-29B6-4D0A-9DC7-97304D11D165}" sibTransId="{128D8190-769F-4B5B-A59F-0703523B6334}"/>
    <dgm:cxn modelId="{47970A48-2132-4D3B-971A-A9C868581D31}" type="presOf" srcId="{D1480AFF-B5CA-4FC0-824B-CD34B7732659}" destId="{DDD5987A-9B0E-46A6-AB64-4558C20050A3}" srcOrd="0" destOrd="0" presId="urn:microsoft.com/office/officeart/2018/5/layout/IconLeafLabelList"/>
    <dgm:cxn modelId="{58B09181-48C4-4D08-865E-29585387DC32}" srcId="{99EFEACB-E5FD-47AF-9350-9BC8EA70A23B}" destId="{D87E5B01-B5C2-4CE3-88A5-81D14138D372}" srcOrd="4" destOrd="0" parTransId="{B1052D2A-8AA4-474A-824F-B72A5F33D58A}" sibTransId="{5BE57495-A0BB-49EB-BF96-672269C91617}"/>
    <dgm:cxn modelId="{D2488E93-F61A-453F-AC99-292B798FA4A2}" srcId="{99EFEACB-E5FD-47AF-9350-9BC8EA70A23B}" destId="{60E8D0D2-7064-4B41-9FF5-F2616EF8B739}" srcOrd="2" destOrd="0" parTransId="{BD034D52-E223-4243-98BA-5CC561526CB6}" sibTransId="{14F7B160-8882-4D49-B11B-3C6FB42BB9E7}"/>
    <dgm:cxn modelId="{8D5BD3AE-A680-4AC0-A73A-E1D9F8F11D98}" srcId="{99EFEACB-E5FD-47AF-9350-9BC8EA70A23B}" destId="{72BC9EDC-832F-444B-A645-1A52B45736F7}" srcOrd="0" destOrd="0" parTransId="{9D642A73-F71A-4C36-8E0F-D47EF7AD7097}" sibTransId="{0F0098B9-703A-4F7B-9910-FC7DBCBD36FB}"/>
    <dgm:cxn modelId="{EA3590B1-CCAD-4722-8E0A-E4308621AC6E}" type="presOf" srcId="{99EFEACB-E5FD-47AF-9350-9BC8EA70A23B}" destId="{62FF2089-6208-4308-939D-4FCCBDA89903}" srcOrd="0" destOrd="0" presId="urn:microsoft.com/office/officeart/2018/5/layout/IconLeafLabelList"/>
    <dgm:cxn modelId="{EBB8BAC5-A76A-4E94-9FD4-359D5212857A}" type="presOf" srcId="{60E8D0D2-7064-4B41-9FF5-F2616EF8B739}" destId="{AA7E7C57-40FC-4943-8F7E-BD759117397D}" srcOrd="0" destOrd="0" presId="urn:microsoft.com/office/officeart/2018/5/layout/IconLeafLabelList"/>
    <dgm:cxn modelId="{340D12CB-CE31-43D0-8E3A-F5E2CF5DB13F}" type="presOf" srcId="{F43F8E86-B8A7-4FFF-8909-73AFD55D45D7}" destId="{EC7E5AA0-7E0E-45F3-ABD3-4D6F6E63ED6B}" srcOrd="0" destOrd="0" presId="urn:microsoft.com/office/officeart/2018/5/layout/IconLeafLabelList"/>
    <dgm:cxn modelId="{AB95C4FF-A9B6-4703-B626-AE4EE5476733}" srcId="{99EFEACB-E5FD-47AF-9350-9BC8EA70A23B}" destId="{F43F8E86-B8A7-4FFF-8909-73AFD55D45D7}" srcOrd="3" destOrd="0" parTransId="{3E7CA13D-31BC-4E23-B133-9E04D41A0F8D}" sibTransId="{3B1FD825-5B21-4C36-A557-4446D7F67B36}"/>
    <dgm:cxn modelId="{8D34523D-68A9-4EBA-9A76-3C5B6500625E}" type="presParOf" srcId="{62FF2089-6208-4308-939D-4FCCBDA89903}" destId="{48F6C19B-99BF-47D8-AAD8-E19CA86BE267}" srcOrd="0" destOrd="0" presId="urn:microsoft.com/office/officeart/2018/5/layout/IconLeafLabelList"/>
    <dgm:cxn modelId="{F522101B-1B20-4A9B-BB40-968D28251DDF}" type="presParOf" srcId="{48F6C19B-99BF-47D8-AAD8-E19CA86BE267}" destId="{4AF6CE1A-2A58-4E45-B5E4-28261D46ABFE}" srcOrd="0" destOrd="0" presId="urn:microsoft.com/office/officeart/2018/5/layout/IconLeafLabelList"/>
    <dgm:cxn modelId="{FD8092E8-2F4A-460A-963A-2B2DB1130749}" type="presParOf" srcId="{48F6C19B-99BF-47D8-AAD8-E19CA86BE267}" destId="{D20EFF6A-A8AF-4E8C-AB89-9B0056CE5B12}" srcOrd="1" destOrd="0" presId="urn:microsoft.com/office/officeart/2018/5/layout/IconLeafLabelList"/>
    <dgm:cxn modelId="{4FED09BB-0577-4F7B-8313-875D23382FD7}" type="presParOf" srcId="{48F6C19B-99BF-47D8-AAD8-E19CA86BE267}" destId="{3A8E1E09-C6EA-4AB2-880E-ED8B72604C9B}" srcOrd="2" destOrd="0" presId="urn:microsoft.com/office/officeart/2018/5/layout/IconLeafLabelList"/>
    <dgm:cxn modelId="{D4C2FE37-3254-444D-A5F4-9418CC02F2E1}" type="presParOf" srcId="{48F6C19B-99BF-47D8-AAD8-E19CA86BE267}" destId="{E734616F-B164-4064-B0DA-9613B31531A7}" srcOrd="3" destOrd="0" presId="urn:microsoft.com/office/officeart/2018/5/layout/IconLeafLabelList"/>
    <dgm:cxn modelId="{C0EB3A5B-3990-4E6B-BFFD-E7889858A7FB}" type="presParOf" srcId="{62FF2089-6208-4308-939D-4FCCBDA89903}" destId="{C34A618F-58AF-42ED-BDCB-474F0044FDE8}" srcOrd="1" destOrd="0" presId="urn:microsoft.com/office/officeart/2018/5/layout/IconLeafLabelList"/>
    <dgm:cxn modelId="{5052F323-F495-44B4-A9D9-C52E390D0774}" type="presParOf" srcId="{62FF2089-6208-4308-939D-4FCCBDA89903}" destId="{1AF0BEC6-A6AD-409A-A738-96E650C6E883}" srcOrd="2" destOrd="0" presId="urn:microsoft.com/office/officeart/2018/5/layout/IconLeafLabelList"/>
    <dgm:cxn modelId="{DDF591E0-5824-4483-8F13-C65B76EF00AA}" type="presParOf" srcId="{1AF0BEC6-A6AD-409A-A738-96E650C6E883}" destId="{CD6FE505-CF69-4D01-A75A-3A6C832B9A00}" srcOrd="0" destOrd="0" presId="urn:microsoft.com/office/officeart/2018/5/layout/IconLeafLabelList"/>
    <dgm:cxn modelId="{C2B0F427-0263-41F1-9F03-E4B68F7F4AEA}" type="presParOf" srcId="{1AF0BEC6-A6AD-409A-A738-96E650C6E883}" destId="{4C51C504-E640-41F9-96E9-7FC41A215157}" srcOrd="1" destOrd="0" presId="urn:microsoft.com/office/officeart/2018/5/layout/IconLeafLabelList"/>
    <dgm:cxn modelId="{8C81458C-F251-4C6A-A1D0-24AFED1FE9D0}" type="presParOf" srcId="{1AF0BEC6-A6AD-409A-A738-96E650C6E883}" destId="{1921C57B-BA79-4D5E-95F3-30CEFF735CC0}" srcOrd="2" destOrd="0" presId="urn:microsoft.com/office/officeart/2018/5/layout/IconLeafLabelList"/>
    <dgm:cxn modelId="{C59D33E9-9B3B-42BF-853D-20A706CDA9D7}" type="presParOf" srcId="{1AF0BEC6-A6AD-409A-A738-96E650C6E883}" destId="{DDD5987A-9B0E-46A6-AB64-4558C20050A3}" srcOrd="3" destOrd="0" presId="urn:microsoft.com/office/officeart/2018/5/layout/IconLeafLabelList"/>
    <dgm:cxn modelId="{7E433AE5-B202-4A6D-A2B1-62AC87E512F4}" type="presParOf" srcId="{62FF2089-6208-4308-939D-4FCCBDA89903}" destId="{12D784B3-C4B4-430B-8E5F-1A294170CB4B}" srcOrd="3" destOrd="0" presId="urn:microsoft.com/office/officeart/2018/5/layout/IconLeafLabelList"/>
    <dgm:cxn modelId="{AFD1035E-A4D4-4EBB-9C7C-5EAD836B4B2A}" type="presParOf" srcId="{62FF2089-6208-4308-939D-4FCCBDA89903}" destId="{A39DED91-5E57-42EE-ABB1-1DF330FA63F2}" srcOrd="4" destOrd="0" presId="urn:microsoft.com/office/officeart/2018/5/layout/IconLeafLabelList"/>
    <dgm:cxn modelId="{FEF0D580-1DD4-4E51-8791-8108C31E561B}" type="presParOf" srcId="{A39DED91-5E57-42EE-ABB1-1DF330FA63F2}" destId="{98B4D01F-E708-4666-AA1F-4732DB4C3CD4}" srcOrd="0" destOrd="0" presId="urn:microsoft.com/office/officeart/2018/5/layout/IconLeafLabelList"/>
    <dgm:cxn modelId="{DC906237-EB8B-4DE2-A1AE-C7BE25735682}" type="presParOf" srcId="{A39DED91-5E57-42EE-ABB1-1DF330FA63F2}" destId="{45E12AED-3527-43C0-A2D6-532B7574524D}" srcOrd="1" destOrd="0" presId="urn:microsoft.com/office/officeart/2018/5/layout/IconLeafLabelList"/>
    <dgm:cxn modelId="{A89AC351-5A90-4AF1-8B11-B1C6D43E3467}" type="presParOf" srcId="{A39DED91-5E57-42EE-ABB1-1DF330FA63F2}" destId="{2F3D76F6-925C-4433-B992-6975BF621D77}" srcOrd="2" destOrd="0" presId="urn:microsoft.com/office/officeart/2018/5/layout/IconLeafLabelList"/>
    <dgm:cxn modelId="{373D5543-8216-4051-92BB-656A3517D6F4}" type="presParOf" srcId="{A39DED91-5E57-42EE-ABB1-1DF330FA63F2}" destId="{AA7E7C57-40FC-4943-8F7E-BD759117397D}" srcOrd="3" destOrd="0" presId="urn:microsoft.com/office/officeart/2018/5/layout/IconLeafLabelList"/>
    <dgm:cxn modelId="{112B4A94-4C68-4689-97E7-4F47F3B2F2A3}" type="presParOf" srcId="{62FF2089-6208-4308-939D-4FCCBDA89903}" destId="{375AD657-5063-4B78-BE5B-60F459D42B46}" srcOrd="5" destOrd="0" presId="urn:microsoft.com/office/officeart/2018/5/layout/IconLeafLabelList"/>
    <dgm:cxn modelId="{22627F03-1447-43DB-BFD7-84A49370B607}" type="presParOf" srcId="{62FF2089-6208-4308-939D-4FCCBDA89903}" destId="{5AC87E98-4A87-4343-8D03-3ED0077E4620}" srcOrd="6" destOrd="0" presId="urn:microsoft.com/office/officeart/2018/5/layout/IconLeafLabelList"/>
    <dgm:cxn modelId="{B5E318CF-0128-4F61-90F7-888C0654D3BA}" type="presParOf" srcId="{5AC87E98-4A87-4343-8D03-3ED0077E4620}" destId="{1C6BBF22-8C25-4643-A2D3-46F089099010}" srcOrd="0" destOrd="0" presId="urn:microsoft.com/office/officeart/2018/5/layout/IconLeafLabelList"/>
    <dgm:cxn modelId="{0B1C1A16-5C26-48A7-B8F7-32F34C9F7242}" type="presParOf" srcId="{5AC87E98-4A87-4343-8D03-3ED0077E4620}" destId="{C82AF279-2C19-4A8C-9D27-FA8E7418F05F}" srcOrd="1" destOrd="0" presId="urn:microsoft.com/office/officeart/2018/5/layout/IconLeafLabelList"/>
    <dgm:cxn modelId="{85EED3FD-8212-4BD9-A866-89B34D572450}" type="presParOf" srcId="{5AC87E98-4A87-4343-8D03-3ED0077E4620}" destId="{BAE22855-DD1A-4646-AEE9-F6FCF5A87C5B}" srcOrd="2" destOrd="0" presId="urn:microsoft.com/office/officeart/2018/5/layout/IconLeafLabelList"/>
    <dgm:cxn modelId="{B35DA725-381A-40DE-A79C-7437C0CAAE2A}" type="presParOf" srcId="{5AC87E98-4A87-4343-8D03-3ED0077E4620}" destId="{EC7E5AA0-7E0E-45F3-ABD3-4D6F6E63ED6B}" srcOrd="3" destOrd="0" presId="urn:microsoft.com/office/officeart/2018/5/layout/IconLeafLabelList"/>
    <dgm:cxn modelId="{B2828420-BDAD-4870-9CD3-4694EAA7298B}" type="presParOf" srcId="{62FF2089-6208-4308-939D-4FCCBDA89903}" destId="{2EEDB11B-E3E9-4E5C-8461-028617294046}" srcOrd="7" destOrd="0" presId="urn:microsoft.com/office/officeart/2018/5/layout/IconLeafLabelList"/>
    <dgm:cxn modelId="{EB687056-14BC-46F6-B7A6-AAB918AF7EE4}" type="presParOf" srcId="{62FF2089-6208-4308-939D-4FCCBDA89903}" destId="{D1F2C1F7-A3F2-4826-B054-F820603EB140}" srcOrd="8" destOrd="0" presId="urn:microsoft.com/office/officeart/2018/5/layout/IconLeafLabelList"/>
    <dgm:cxn modelId="{3428172D-514D-4668-AC8F-6C4DCD8708A3}" type="presParOf" srcId="{D1F2C1F7-A3F2-4826-B054-F820603EB140}" destId="{3A6BDC22-2F71-4B5E-A111-34ED9F606702}" srcOrd="0" destOrd="0" presId="urn:microsoft.com/office/officeart/2018/5/layout/IconLeafLabelList"/>
    <dgm:cxn modelId="{7151BF66-3BFC-4C52-929F-00927A320441}" type="presParOf" srcId="{D1F2C1F7-A3F2-4826-B054-F820603EB140}" destId="{8B61577A-2474-4DFF-8680-CAB2BDABF683}" srcOrd="1" destOrd="0" presId="urn:microsoft.com/office/officeart/2018/5/layout/IconLeafLabelList"/>
    <dgm:cxn modelId="{BC1FAA6E-60AD-4837-8913-45A19E67C62B}" type="presParOf" srcId="{D1F2C1F7-A3F2-4826-B054-F820603EB140}" destId="{E6F42FC6-215D-439B-9FBF-C3E236EB95D7}" srcOrd="2" destOrd="0" presId="urn:microsoft.com/office/officeart/2018/5/layout/IconLeafLabelList"/>
    <dgm:cxn modelId="{44421F05-4AFF-4B4C-BE97-B3C9792AB9C9}" type="presParOf" srcId="{D1F2C1F7-A3F2-4826-B054-F820603EB140}" destId="{B959A052-C226-4987-8266-E0B54B87409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CD478D-221A-4FBD-A28B-99A9AA4A9F1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300795B-00C0-4E2D-A2C6-FDFC31E65C19}">
      <dgm:prSet/>
      <dgm:spPr/>
      <dgm:t>
        <a:bodyPr/>
        <a:lstStyle/>
        <a:p>
          <a:pPr>
            <a:defRPr cap="all"/>
          </a:pPr>
          <a:r>
            <a:rPr lang="en-US"/>
            <a:t>Purpose </a:t>
          </a:r>
        </a:p>
      </dgm:t>
    </dgm:pt>
    <dgm:pt modelId="{869F70B7-05B7-4160-B166-1EBAA6EAD09F}" type="parTrans" cxnId="{7622E5D3-8486-456E-ACEC-4D42209774B4}">
      <dgm:prSet/>
      <dgm:spPr/>
      <dgm:t>
        <a:bodyPr/>
        <a:lstStyle/>
        <a:p>
          <a:endParaRPr lang="en-US"/>
        </a:p>
      </dgm:t>
    </dgm:pt>
    <dgm:pt modelId="{89778CB5-510C-4EF0-ADF0-C0A9100AF111}" type="sibTrans" cxnId="{7622E5D3-8486-456E-ACEC-4D42209774B4}">
      <dgm:prSet/>
      <dgm:spPr/>
      <dgm:t>
        <a:bodyPr/>
        <a:lstStyle/>
        <a:p>
          <a:endParaRPr lang="en-US"/>
        </a:p>
      </dgm:t>
    </dgm:pt>
    <dgm:pt modelId="{4E3E0DDE-6828-4B30-99E9-D328D53797A8}">
      <dgm:prSet/>
      <dgm:spPr/>
      <dgm:t>
        <a:bodyPr/>
        <a:lstStyle/>
        <a:p>
          <a:pPr>
            <a:defRPr cap="all"/>
          </a:pPr>
          <a:r>
            <a:rPr lang="en-US"/>
            <a:t>Architecture</a:t>
          </a:r>
        </a:p>
      </dgm:t>
    </dgm:pt>
    <dgm:pt modelId="{CCFC104E-8B9C-48A4-8C84-6CE87059448C}" type="parTrans" cxnId="{ACB95FC4-ECF7-4A66-BB57-E04193211C24}">
      <dgm:prSet/>
      <dgm:spPr/>
      <dgm:t>
        <a:bodyPr/>
        <a:lstStyle/>
        <a:p>
          <a:endParaRPr lang="en-US"/>
        </a:p>
      </dgm:t>
    </dgm:pt>
    <dgm:pt modelId="{3CAE826C-1DBB-4FCE-87DC-CE488A327F6F}" type="sibTrans" cxnId="{ACB95FC4-ECF7-4A66-BB57-E04193211C24}">
      <dgm:prSet/>
      <dgm:spPr/>
      <dgm:t>
        <a:bodyPr/>
        <a:lstStyle/>
        <a:p>
          <a:endParaRPr lang="en-US"/>
        </a:p>
      </dgm:t>
    </dgm:pt>
    <dgm:pt modelId="{8B162117-88BC-4C20-879C-E254288F75BD}" type="pres">
      <dgm:prSet presAssocID="{F0CD478D-221A-4FBD-A28B-99A9AA4A9F1F}" presName="root" presStyleCnt="0">
        <dgm:presLayoutVars>
          <dgm:dir/>
          <dgm:resizeHandles val="exact"/>
        </dgm:presLayoutVars>
      </dgm:prSet>
      <dgm:spPr/>
    </dgm:pt>
    <dgm:pt modelId="{4331CC5A-28C2-4491-9516-2B22513C352F}" type="pres">
      <dgm:prSet presAssocID="{2300795B-00C0-4E2D-A2C6-FDFC31E65C19}" presName="compNode" presStyleCnt="0"/>
      <dgm:spPr/>
    </dgm:pt>
    <dgm:pt modelId="{5A8CC9F8-6C02-43A0-A73D-DCD7FAACB27E}" type="pres">
      <dgm:prSet presAssocID="{2300795B-00C0-4E2D-A2C6-FDFC31E65C19}" presName="iconBgRect" presStyleLbl="bgShp" presStyleIdx="0" presStyleCnt="2"/>
      <dgm:spPr/>
    </dgm:pt>
    <dgm:pt modelId="{CC5E4122-BEB1-4159-9BCE-821486C2DA53}" type="pres">
      <dgm:prSet presAssocID="{2300795B-00C0-4E2D-A2C6-FDFC31E65C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9E93826-81D1-4B56-97E1-158B33132EA4}" type="pres">
      <dgm:prSet presAssocID="{2300795B-00C0-4E2D-A2C6-FDFC31E65C19}" presName="spaceRect" presStyleCnt="0"/>
      <dgm:spPr/>
    </dgm:pt>
    <dgm:pt modelId="{D4D66E26-F844-44BD-92DE-AC905842CCD3}" type="pres">
      <dgm:prSet presAssocID="{2300795B-00C0-4E2D-A2C6-FDFC31E65C19}" presName="textRect" presStyleLbl="revTx" presStyleIdx="0" presStyleCnt="2">
        <dgm:presLayoutVars>
          <dgm:chMax val="1"/>
          <dgm:chPref val="1"/>
        </dgm:presLayoutVars>
      </dgm:prSet>
      <dgm:spPr/>
    </dgm:pt>
    <dgm:pt modelId="{06329A4D-20A6-4487-965B-1E737BBC8C0D}" type="pres">
      <dgm:prSet presAssocID="{89778CB5-510C-4EF0-ADF0-C0A9100AF111}" presName="sibTrans" presStyleCnt="0"/>
      <dgm:spPr/>
    </dgm:pt>
    <dgm:pt modelId="{76E6AE9F-21E3-45F3-B0C5-4FF6AB6B501E}" type="pres">
      <dgm:prSet presAssocID="{4E3E0DDE-6828-4B30-99E9-D328D53797A8}" presName="compNode" presStyleCnt="0"/>
      <dgm:spPr/>
    </dgm:pt>
    <dgm:pt modelId="{7D9A446E-61EB-41C5-81ED-76A29B31A856}" type="pres">
      <dgm:prSet presAssocID="{4E3E0DDE-6828-4B30-99E9-D328D53797A8}" presName="iconBgRect" presStyleLbl="bgShp" presStyleIdx="1" presStyleCnt="2"/>
      <dgm:spPr/>
    </dgm:pt>
    <dgm:pt modelId="{EEB00FA0-3496-427D-AA0D-EEFEB1131752}" type="pres">
      <dgm:prSet presAssocID="{4E3E0DDE-6828-4B30-99E9-D328D53797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E8C4665-25E8-493B-AC66-17E54B65DFC6}" type="pres">
      <dgm:prSet presAssocID="{4E3E0DDE-6828-4B30-99E9-D328D53797A8}" presName="spaceRect" presStyleCnt="0"/>
      <dgm:spPr/>
    </dgm:pt>
    <dgm:pt modelId="{F9FDB2F6-38FF-414F-A644-C0B9327DCF78}" type="pres">
      <dgm:prSet presAssocID="{4E3E0DDE-6828-4B30-99E9-D328D53797A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E88E61B-5DCA-4E7B-965A-B6F86FF15FF5}" type="presOf" srcId="{F0CD478D-221A-4FBD-A28B-99A9AA4A9F1F}" destId="{8B162117-88BC-4C20-879C-E254288F75BD}" srcOrd="0" destOrd="0" presId="urn:microsoft.com/office/officeart/2018/5/layout/IconCircleLabelList"/>
    <dgm:cxn modelId="{394BBC44-9171-40EE-A5D7-94F12AF2E2EA}" type="presOf" srcId="{2300795B-00C0-4E2D-A2C6-FDFC31E65C19}" destId="{D4D66E26-F844-44BD-92DE-AC905842CCD3}" srcOrd="0" destOrd="0" presId="urn:microsoft.com/office/officeart/2018/5/layout/IconCircleLabelList"/>
    <dgm:cxn modelId="{8EE49195-E0CE-450B-8728-C4736B226ABC}" type="presOf" srcId="{4E3E0DDE-6828-4B30-99E9-D328D53797A8}" destId="{F9FDB2F6-38FF-414F-A644-C0B9327DCF78}" srcOrd="0" destOrd="0" presId="urn:microsoft.com/office/officeart/2018/5/layout/IconCircleLabelList"/>
    <dgm:cxn modelId="{ACB95FC4-ECF7-4A66-BB57-E04193211C24}" srcId="{F0CD478D-221A-4FBD-A28B-99A9AA4A9F1F}" destId="{4E3E0DDE-6828-4B30-99E9-D328D53797A8}" srcOrd="1" destOrd="0" parTransId="{CCFC104E-8B9C-48A4-8C84-6CE87059448C}" sibTransId="{3CAE826C-1DBB-4FCE-87DC-CE488A327F6F}"/>
    <dgm:cxn modelId="{7622E5D3-8486-456E-ACEC-4D42209774B4}" srcId="{F0CD478D-221A-4FBD-A28B-99A9AA4A9F1F}" destId="{2300795B-00C0-4E2D-A2C6-FDFC31E65C19}" srcOrd="0" destOrd="0" parTransId="{869F70B7-05B7-4160-B166-1EBAA6EAD09F}" sibTransId="{89778CB5-510C-4EF0-ADF0-C0A9100AF111}"/>
    <dgm:cxn modelId="{77055313-E94B-49BA-9859-49400640A55B}" type="presParOf" srcId="{8B162117-88BC-4C20-879C-E254288F75BD}" destId="{4331CC5A-28C2-4491-9516-2B22513C352F}" srcOrd="0" destOrd="0" presId="urn:microsoft.com/office/officeart/2018/5/layout/IconCircleLabelList"/>
    <dgm:cxn modelId="{AA0EE031-23F3-4928-B94D-8CD5E75DDF70}" type="presParOf" srcId="{4331CC5A-28C2-4491-9516-2B22513C352F}" destId="{5A8CC9F8-6C02-43A0-A73D-DCD7FAACB27E}" srcOrd="0" destOrd="0" presId="urn:microsoft.com/office/officeart/2018/5/layout/IconCircleLabelList"/>
    <dgm:cxn modelId="{1F0B0DAC-76C5-4BA6-9296-0B03B2A10A7D}" type="presParOf" srcId="{4331CC5A-28C2-4491-9516-2B22513C352F}" destId="{CC5E4122-BEB1-4159-9BCE-821486C2DA53}" srcOrd="1" destOrd="0" presId="urn:microsoft.com/office/officeart/2018/5/layout/IconCircleLabelList"/>
    <dgm:cxn modelId="{99770F7E-CB85-4873-B1FA-EE2DD03CF2BC}" type="presParOf" srcId="{4331CC5A-28C2-4491-9516-2B22513C352F}" destId="{89E93826-81D1-4B56-97E1-158B33132EA4}" srcOrd="2" destOrd="0" presId="urn:microsoft.com/office/officeart/2018/5/layout/IconCircleLabelList"/>
    <dgm:cxn modelId="{7580F354-EA35-4A52-ADA7-0E3CE3A9815F}" type="presParOf" srcId="{4331CC5A-28C2-4491-9516-2B22513C352F}" destId="{D4D66E26-F844-44BD-92DE-AC905842CCD3}" srcOrd="3" destOrd="0" presId="urn:microsoft.com/office/officeart/2018/5/layout/IconCircleLabelList"/>
    <dgm:cxn modelId="{2FAF0D37-DA79-46F6-B5B0-E7EABA275A74}" type="presParOf" srcId="{8B162117-88BC-4C20-879C-E254288F75BD}" destId="{06329A4D-20A6-4487-965B-1E737BBC8C0D}" srcOrd="1" destOrd="0" presId="urn:microsoft.com/office/officeart/2018/5/layout/IconCircleLabelList"/>
    <dgm:cxn modelId="{16F69247-31BA-48B7-8353-2798666EC2C9}" type="presParOf" srcId="{8B162117-88BC-4C20-879C-E254288F75BD}" destId="{76E6AE9F-21E3-45F3-B0C5-4FF6AB6B501E}" srcOrd="2" destOrd="0" presId="urn:microsoft.com/office/officeart/2018/5/layout/IconCircleLabelList"/>
    <dgm:cxn modelId="{90FD74E7-7D17-4BC2-ADA2-4FE5A8100B72}" type="presParOf" srcId="{76E6AE9F-21E3-45F3-B0C5-4FF6AB6B501E}" destId="{7D9A446E-61EB-41C5-81ED-76A29B31A856}" srcOrd="0" destOrd="0" presId="urn:microsoft.com/office/officeart/2018/5/layout/IconCircleLabelList"/>
    <dgm:cxn modelId="{F486816E-FE16-4579-B4B4-5A32CAFA4894}" type="presParOf" srcId="{76E6AE9F-21E3-45F3-B0C5-4FF6AB6B501E}" destId="{EEB00FA0-3496-427D-AA0D-EEFEB1131752}" srcOrd="1" destOrd="0" presId="urn:microsoft.com/office/officeart/2018/5/layout/IconCircleLabelList"/>
    <dgm:cxn modelId="{76E64629-4A57-48F7-BA55-62476E19A15D}" type="presParOf" srcId="{76E6AE9F-21E3-45F3-B0C5-4FF6AB6B501E}" destId="{9E8C4665-25E8-493B-AC66-17E54B65DFC6}" srcOrd="2" destOrd="0" presId="urn:microsoft.com/office/officeart/2018/5/layout/IconCircleLabelList"/>
    <dgm:cxn modelId="{A18359DD-45E3-44C7-B91D-F6F226BFAE0F}" type="presParOf" srcId="{76E6AE9F-21E3-45F3-B0C5-4FF6AB6B501E}" destId="{F9FDB2F6-38FF-414F-A644-C0B9327DCF7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6CE1A-2A58-4E45-B5E4-28261D46ABFE}">
      <dsp:nvSpPr>
        <dsp:cNvPr id="0" name=""/>
        <dsp:cNvSpPr/>
      </dsp:nvSpPr>
      <dsp:spPr>
        <a:xfrm>
          <a:off x="735974" y="75911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EFF6A-A8AF-4E8C-AB89-9B0056CE5B12}">
      <dsp:nvSpPr>
        <dsp:cNvPr id="0" name=""/>
        <dsp:cNvSpPr/>
      </dsp:nvSpPr>
      <dsp:spPr>
        <a:xfrm>
          <a:off x="969974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4616F-B164-4064-B0DA-9613B31531A7}">
      <dsp:nvSpPr>
        <dsp:cNvPr id="0" name=""/>
        <dsp:cNvSpPr/>
      </dsp:nvSpPr>
      <dsp:spPr>
        <a:xfrm>
          <a:off x="384974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000" kern="1200"/>
            <a:t>Background</a:t>
          </a:r>
          <a:endParaRPr lang="en-US" sz="2000" kern="1200"/>
        </a:p>
      </dsp:txBody>
      <dsp:txXfrm>
        <a:off x="384974" y="2199119"/>
        <a:ext cx="1800000" cy="720000"/>
      </dsp:txXfrm>
    </dsp:sp>
    <dsp:sp modelId="{CD6FE505-CF69-4D01-A75A-3A6C832B9A00}">
      <dsp:nvSpPr>
        <dsp:cNvPr id="0" name=""/>
        <dsp:cNvSpPr/>
      </dsp:nvSpPr>
      <dsp:spPr>
        <a:xfrm>
          <a:off x="2850974" y="75911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1C504-E640-41F9-96E9-7FC41A215157}">
      <dsp:nvSpPr>
        <dsp:cNvPr id="0" name=""/>
        <dsp:cNvSpPr/>
      </dsp:nvSpPr>
      <dsp:spPr>
        <a:xfrm>
          <a:off x="3084974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5987A-9B0E-46A6-AB64-4558C20050A3}">
      <dsp:nvSpPr>
        <dsp:cNvPr id="0" name=""/>
        <dsp:cNvSpPr/>
      </dsp:nvSpPr>
      <dsp:spPr>
        <a:xfrm>
          <a:off x="2499974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000" kern="1200"/>
            <a:t>Problem</a:t>
          </a:r>
          <a:endParaRPr lang="en-US" sz="2000" kern="1200"/>
        </a:p>
      </dsp:txBody>
      <dsp:txXfrm>
        <a:off x="2499974" y="2199119"/>
        <a:ext cx="1800000" cy="720000"/>
      </dsp:txXfrm>
    </dsp:sp>
    <dsp:sp modelId="{98B4D01F-E708-4666-AA1F-4732DB4C3CD4}">
      <dsp:nvSpPr>
        <dsp:cNvPr id="0" name=""/>
        <dsp:cNvSpPr/>
      </dsp:nvSpPr>
      <dsp:spPr>
        <a:xfrm>
          <a:off x="4965975" y="75911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12AED-3527-43C0-A2D6-532B7574524D}">
      <dsp:nvSpPr>
        <dsp:cNvPr id="0" name=""/>
        <dsp:cNvSpPr/>
      </dsp:nvSpPr>
      <dsp:spPr>
        <a:xfrm>
          <a:off x="5199975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E7C57-40FC-4943-8F7E-BD759117397D}">
      <dsp:nvSpPr>
        <dsp:cNvPr id="0" name=""/>
        <dsp:cNvSpPr/>
      </dsp:nvSpPr>
      <dsp:spPr>
        <a:xfrm>
          <a:off x="4614975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000" kern="1200"/>
            <a:t>Related Works</a:t>
          </a:r>
          <a:endParaRPr lang="en-US" sz="2000" kern="1200"/>
        </a:p>
      </dsp:txBody>
      <dsp:txXfrm>
        <a:off x="4614975" y="2199119"/>
        <a:ext cx="1800000" cy="720000"/>
      </dsp:txXfrm>
    </dsp:sp>
    <dsp:sp modelId="{1C6BBF22-8C25-4643-A2D3-46F089099010}">
      <dsp:nvSpPr>
        <dsp:cNvPr id="0" name=""/>
        <dsp:cNvSpPr/>
      </dsp:nvSpPr>
      <dsp:spPr>
        <a:xfrm>
          <a:off x="7080975" y="75911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AF279-2C19-4A8C-9D27-FA8E7418F05F}">
      <dsp:nvSpPr>
        <dsp:cNvPr id="0" name=""/>
        <dsp:cNvSpPr/>
      </dsp:nvSpPr>
      <dsp:spPr>
        <a:xfrm>
          <a:off x="7314975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E5AA0-7E0E-45F3-ABD3-4D6F6E63ED6B}">
      <dsp:nvSpPr>
        <dsp:cNvPr id="0" name=""/>
        <dsp:cNvSpPr/>
      </dsp:nvSpPr>
      <dsp:spPr>
        <a:xfrm>
          <a:off x="6729975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000" kern="1200"/>
            <a:t>Motivation</a:t>
          </a:r>
          <a:endParaRPr lang="en-US" sz="2000" kern="1200"/>
        </a:p>
      </dsp:txBody>
      <dsp:txXfrm>
        <a:off x="6729975" y="2199119"/>
        <a:ext cx="1800000" cy="720000"/>
      </dsp:txXfrm>
    </dsp:sp>
    <dsp:sp modelId="{3A6BDC22-2F71-4B5E-A111-34ED9F606702}">
      <dsp:nvSpPr>
        <dsp:cNvPr id="0" name=""/>
        <dsp:cNvSpPr/>
      </dsp:nvSpPr>
      <dsp:spPr>
        <a:xfrm>
          <a:off x="9195975" y="75911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77A-2474-4DFF-8680-CAB2BDABF683}">
      <dsp:nvSpPr>
        <dsp:cNvPr id="0" name=""/>
        <dsp:cNvSpPr/>
      </dsp:nvSpPr>
      <dsp:spPr>
        <a:xfrm>
          <a:off x="9429975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9A052-C226-4987-8266-E0B54B87409B}">
      <dsp:nvSpPr>
        <dsp:cNvPr id="0" name=""/>
        <dsp:cNvSpPr/>
      </dsp:nvSpPr>
      <dsp:spPr>
        <a:xfrm>
          <a:off x="8844975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000" kern="1200"/>
            <a:t>Our Approach</a:t>
          </a:r>
          <a:endParaRPr lang="en-US" sz="2000" kern="1200"/>
        </a:p>
      </dsp:txBody>
      <dsp:txXfrm>
        <a:off x="8844975" y="219911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CC9F8-6C02-43A0-A73D-DCD7FAACB27E}">
      <dsp:nvSpPr>
        <dsp:cNvPr id="0" name=""/>
        <dsp:cNvSpPr/>
      </dsp:nvSpPr>
      <dsp:spPr>
        <a:xfrm>
          <a:off x="2301974" y="3911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E4122-BEB1-4159-9BCE-821486C2DA53}">
      <dsp:nvSpPr>
        <dsp:cNvPr id="0" name=""/>
        <dsp:cNvSpPr/>
      </dsp:nvSpPr>
      <dsp:spPr>
        <a:xfrm>
          <a:off x="2769974" y="50711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66E26-F844-44BD-92DE-AC905842CCD3}">
      <dsp:nvSpPr>
        <dsp:cNvPr id="0" name=""/>
        <dsp:cNvSpPr/>
      </dsp:nvSpPr>
      <dsp:spPr>
        <a:xfrm>
          <a:off x="1599974" y="291911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/>
            <a:t>Purpose </a:t>
          </a:r>
        </a:p>
      </dsp:txBody>
      <dsp:txXfrm>
        <a:off x="1599974" y="2919119"/>
        <a:ext cx="3600000" cy="720000"/>
      </dsp:txXfrm>
    </dsp:sp>
    <dsp:sp modelId="{7D9A446E-61EB-41C5-81ED-76A29B31A856}">
      <dsp:nvSpPr>
        <dsp:cNvPr id="0" name=""/>
        <dsp:cNvSpPr/>
      </dsp:nvSpPr>
      <dsp:spPr>
        <a:xfrm>
          <a:off x="6531975" y="3911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00FA0-3496-427D-AA0D-EEFEB1131752}">
      <dsp:nvSpPr>
        <dsp:cNvPr id="0" name=""/>
        <dsp:cNvSpPr/>
      </dsp:nvSpPr>
      <dsp:spPr>
        <a:xfrm>
          <a:off x="6999975" y="50711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DB2F6-38FF-414F-A644-C0B9327DCF78}">
      <dsp:nvSpPr>
        <dsp:cNvPr id="0" name=""/>
        <dsp:cNvSpPr/>
      </dsp:nvSpPr>
      <dsp:spPr>
        <a:xfrm>
          <a:off x="5829975" y="291911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/>
            <a:t>Architecture</a:t>
          </a:r>
        </a:p>
      </dsp:txBody>
      <dsp:txXfrm>
        <a:off x="5829975" y="291911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12708-BE95-45F0-882C-6AE9BDAFFE3E}" type="datetimeFigureOut">
              <a:rPr lang="en-AU" smtClean="0"/>
              <a:t>21/02/2020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19C0F-CD8C-4E05-AD49-DAAE49B9F0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4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19C0F-CD8C-4E05-AD49-DAAE49B9F02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266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Eq. 1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tfi,d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denotes the term frequency which is the number of occurrences of the term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document d, #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total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source files in the collection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refers to the document frequency of the term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which is the number of documents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appears in. the resulting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vectors are then normalized by the Euclidean norm: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3, where →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→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the vector of term weights for bug report b and source file s and the numerator is the dot product of these two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vectors. →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→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indicate the length of the vectors and is computed as follows for a vector of document d: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32E5-E423-4330-B5ED-6AD33309375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8303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distribution is parameterized by vectors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θy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(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θy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1,⋯,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θyn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for each label y, where n is the number of features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θyi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probability P(xi | y) of feature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appearing in a sample belonging to label y. The parameters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θy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estimated by a smoothed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 of maximum likelihood: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32E5-E423-4330-B5ED-6AD33309375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717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distribution is parameterized by vectors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θy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(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θy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1,⋯,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θyn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for each label y, where n is the number of features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θyi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probability P(xi | y) of feature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appearing in a sample belonging to label y. The parameters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θy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estimated by a smoothed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 of maximum likelihood: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D32E5-E423-4330-B5ED-6AD33309375C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031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36000" lvl="3" indent="0">
              <a:buNone/>
            </a:pPr>
            <a:r>
              <a:rPr lang="en-AU" sz="1600" dirty="0"/>
              <a:t> E.g. “I arrived at the </a:t>
            </a:r>
            <a:r>
              <a:rPr lang="en-AU" sz="1600" b="1" dirty="0"/>
              <a:t>bank</a:t>
            </a:r>
            <a:r>
              <a:rPr lang="en-AU" sz="1600" dirty="0"/>
              <a:t> after crossing the </a:t>
            </a:r>
            <a:r>
              <a:rPr lang="en-AU" sz="1600" b="1" u="sng" dirty="0"/>
              <a:t>road</a:t>
            </a:r>
            <a:r>
              <a:rPr lang="en-AU" sz="1600" dirty="0"/>
              <a:t>.” </a:t>
            </a:r>
          </a:p>
          <a:p>
            <a:pPr marL="936000" lvl="3" indent="0">
              <a:buNone/>
            </a:pPr>
            <a:r>
              <a:rPr lang="en-AU" sz="1600" dirty="0"/>
              <a:t>		“I arrived at the </a:t>
            </a:r>
            <a:r>
              <a:rPr lang="en-AU" sz="1600" b="1" dirty="0"/>
              <a:t>bank</a:t>
            </a:r>
            <a:r>
              <a:rPr lang="en-AU" sz="1600" dirty="0"/>
              <a:t> after crossing the </a:t>
            </a:r>
            <a:r>
              <a:rPr lang="en-AU" sz="1600" b="1" u="sng" dirty="0">
                <a:solidFill>
                  <a:srgbClr val="002060"/>
                </a:solidFill>
              </a:rPr>
              <a:t>river</a:t>
            </a:r>
            <a:r>
              <a:rPr lang="en-AU" sz="1600" dirty="0"/>
              <a:t>.”</a:t>
            </a:r>
          </a:p>
          <a:p>
            <a:pPr marL="936000" lvl="3" indent="0">
              <a:buNone/>
            </a:pPr>
            <a:endParaRPr lang="en-AU" sz="1600" dirty="0"/>
          </a:p>
          <a:p>
            <a:pPr marL="1246320" lvl="4" indent="0">
              <a:buNone/>
            </a:pPr>
            <a:r>
              <a:rPr lang="en-AU" sz="1600" dirty="0"/>
              <a:t>E.g., </a:t>
            </a:r>
            <a:r>
              <a:rPr lang="en-AU" sz="1600" dirty="0">
                <a:solidFill>
                  <a:schemeClr val="tx1"/>
                </a:solidFill>
              </a:rPr>
              <a:t>Don’t remove the number from the cell, I want it in here</a:t>
            </a:r>
          </a:p>
          <a:p>
            <a:pPr marL="1246320" lvl="4" indent="0">
              <a:buNone/>
            </a:pPr>
            <a:r>
              <a:rPr lang="en-AU" sz="1600" dirty="0"/>
              <a:t>                                                 -VS-</a:t>
            </a:r>
          </a:p>
          <a:p>
            <a:pPr marL="1246320" lvl="4" indent="0">
              <a:buNone/>
            </a:pPr>
            <a:r>
              <a:rPr lang="en-AU" sz="1600" dirty="0"/>
              <a:t>       </a:t>
            </a:r>
            <a:r>
              <a:rPr lang="en-AU" sz="1600" dirty="0">
                <a:solidFill>
                  <a:schemeClr val="tx1"/>
                </a:solidFill>
              </a:rPr>
              <a:t>I don’t want the number in the cell, remove it from here</a:t>
            </a:r>
          </a:p>
          <a:p>
            <a:pPr marL="936000" lvl="3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9C0F-CD8C-4E05-AD49-DAAE49B9F023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611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b="1" dirty="0"/>
              <a:t>Lost</a:t>
            </a:r>
            <a:r>
              <a:rPr lang="en-AU" b="1" baseline="0" dirty="0"/>
              <a:t> of Context </a:t>
            </a:r>
            <a:r>
              <a:rPr lang="en-AU" baseline="0" dirty="0"/>
              <a:t>– word embedding model cannot train to interpret the meaning of words according to the context. </a:t>
            </a:r>
          </a:p>
          <a:p>
            <a:pPr marL="171450" indent="-171450">
              <a:buFontTx/>
              <a:buChar char="-"/>
            </a:pPr>
            <a:r>
              <a:rPr lang="en-AU" b="1" baseline="0" dirty="0"/>
              <a:t>ML Classification Model </a:t>
            </a:r>
            <a:r>
              <a:rPr lang="en-AU" baseline="0" dirty="0"/>
              <a:t>– relies the previous issue report to suggest the potential source code file to fixed</a:t>
            </a:r>
          </a:p>
          <a:p>
            <a:pPr marL="171450" indent="-171450">
              <a:buFontTx/>
              <a:buChar char="-"/>
            </a:pPr>
            <a:r>
              <a:rPr lang="en-AU" b="1" baseline="0" dirty="0"/>
              <a:t>Normal Spelling Checker </a:t>
            </a:r>
            <a:r>
              <a:rPr lang="en-AU" baseline="0" dirty="0"/>
              <a:t>– cannot able to recognize technical short terms from issue reports </a:t>
            </a:r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9C0F-CD8C-4E05-AD49-DAAE49B9F023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908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9C0F-CD8C-4E05-AD49-DAAE49B9F023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025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objective</a:t>
            </a:r>
            <a:r>
              <a:rPr lang="en-AU" baseline="0" dirty="0"/>
              <a:t> of this function is to find the optimal cluster group for the given issue reports collection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9C0F-CD8C-4E05-AD49-DAAE49B9F023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190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Predict the overall objective of the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19C0F-CD8C-4E05-AD49-DAAE49B9F023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8988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9C0F-CD8C-4E05-AD49-DAAE49B9F023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100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9C0F-CD8C-4E05-AD49-DAAE49B9F023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779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19C0F-CD8C-4E05-AD49-DAAE49B9F02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273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9C0F-CD8C-4E05-AD49-DAAE49B9F023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39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19C0F-CD8C-4E05-AD49-DAAE49B9F02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1441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19C0F-CD8C-4E05-AD49-DAAE49B9F02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73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Word</a:t>
            </a:r>
            <a:r>
              <a:rPr lang="en-AU" baseline="0" dirty="0"/>
              <a:t> Vectors are designed to capture meaning of the words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9C0F-CD8C-4E05-AD49-DAAE49B9F02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50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19C0F-CD8C-4E05-AD49-DAAE49B9F02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656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19C0F-CD8C-4E05-AD49-DAAE49B9F02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589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19C0F-CD8C-4E05-AD49-DAAE49B9F02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0914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The approach aggregates the below three matching scores to compute “</a:t>
            </a:r>
            <a:r>
              <a:rPr lang="en-AU" b="1" i="1" dirty="0"/>
              <a:t>token matching components scores</a:t>
            </a:r>
            <a:r>
              <a:rPr lang="en-AU" dirty="0"/>
              <a:t> ”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19C0F-CD8C-4E05-AD49-DAAE49B9F02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155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59BE40-1436-4E30-AD9B-82E1570A2F9B}" type="datetime1">
              <a:rPr lang="en-AU" smtClean="0"/>
              <a:t>21/02/2020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A73943-211F-4649-A6C2-E322F76FB9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73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4DA0-14EE-46EA-A7A1-B06843C714E7}" type="datetime1">
              <a:rPr lang="en-AU" smtClean="0"/>
              <a:t>21/02/2020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943-211F-4649-A6C2-E322F76FB9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89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A19D54-88EB-4CE2-AE06-0F199C27358E}" type="datetime1">
              <a:rPr lang="en-AU" smtClean="0"/>
              <a:t>21/02/2020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A73943-211F-4649-A6C2-E322F76FB9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648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890E-0C4B-4715-8E6D-79CD6FA7D1AD}" type="datetime1">
              <a:rPr lang="en-AU" smtClean="0"/>
              <a:t>21/02/2020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0A73943-211F-4649-A6C2-E322F76FB9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29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F1C596-17AB-436F-A65C-CAD30D68197F}" type="datetime1">
              <a:rPr lang="en-AU" smtClean="0"/>
              <a:t>21/02/2020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A73943-211F-4649-A6C2-E322F76FB9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125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A3CD-298D-4D5C-A2DD-84B85E835E0E}" type="datetime1">
              <a:rPr lang="en-AU" smtClean="0"/>
              <a:t>21/02/2020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943-211F-4649-A6C2-E322F76FB9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605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5DC-A76F-46B6-A108-FAE43F371B0A}" type="datetime1">
              <a:rPr lang="en-AU" smtClean="0"/>
              <a:t>21/02/2020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943-211F-4649-A6C2-E322F76FB9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869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BC1A-055B-4DAF-8E6D-30AE78853472}" type="datetime1">
              <a:rPr lang="en-AU" smtClean="0"/>
              <a:t>21/02/2020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943-211F-4649-A6C2-E322F76FB9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29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869-F4C4-479A-9E3E-F4377EEE2B0D}" type="datetime1">
              <a:rPr lang="en-AU" smtClean="0"/>
              <a:t>21/02/2020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943-211F-4649-A6C2-E322F76FB9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16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A3F1F5-F46D-468A-9DAD-83F3CA772978}" type="datetime1">
              <a:rPr lang="en-AU" smtClean="0"/>
              <a:t>21/02/2020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A73943-211F-4649-A6C2-E322F76FB9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296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3402-A9EB-416D-942B-6909AA08B819}" type="datetime1">
              <a:rPr lang="en-AU" smtClean="0"/>
              <a:t>21/02/2020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943-211F-4649-A6C2-E322F76FB9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753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2958A3D-485F-4FFE-9249-DC9024507452}" type="datetime1">
              <a:rPr lang="en-AU" smtClean="0"/>
              <a:t>21/02/2020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0A73943-211F-4649-A6C2-E322F76FB90A}" type="slidenum">
              <a:rPr lang="en-AU" smtClean="0"/>
              <a:t>‹#›</a:t>
            </a:fld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407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Sn7ExxLZws" TargetMode="Externa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4iku/bug-localization/blob/master/buglocalizer/token_matching.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4iku/bug-localization/blob/master/buglocalizer/token_matching.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20.png"/><Relationship Id="rId10" Type="http://schemas.openxmlformats.org/officeDocument/2006/relationships/image" Target="../media/image47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fi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6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0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cameronsteinke/tf-idf-vs-word-embedding-a-comparison-and-code-tutorial-5ba341379ab0" TargetMode="External"/><Relationship Id="rId2" Type="http://schemas.openxmlformats.org/officeDocument/2006/relationships/hyperlink" Target="https://www.youtube.com/watch?v=ASn7ExxLZw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2seq.org/" TargetMode="External"/><Relationship Id="rId4" Type="http://schemas.openxmlformats.org/officeDocument/2006/relationships/hyperlink" Target="http://www.learnbymarketing.com/methods/k-means-cluster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6">
            <a:extLst>
              <a:ext uri="{FF2B5EF4-FFF2-40B4-BE49-F238E27FC236}">
                <a16:creationId xmlns:a16="http://schemas.microsoft.com/office/drawing/2014/main" id="{6BFF1E8A-3E3F-4A67-97F8-32C8D4123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48">
            <a:extLst>
              <a:ext uri="{FF2B5EF4-FFF2-40B4-BE49-F238E27FC236}">
                <a16:creationId xmlns:a16="http://schemas.microsoft.com/office/drawing/2014/main" id="{D0BBA9C7-5B8B-474E-9392-E742C78ED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50">
            <a:extLst>
              <a:ext uri="{FF2B5EF4-FFF2-40B4-BE49-F238E27FC236}">
                <a16:creationId xmlns:a16="http://schemas.microsoft.com/office/drawing/2014/main" id="{1D52F3B2-AFE1-41E8-9E34-D2B02A65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52">
            <a:extLst>
              <a:ext uri="{FF2B5EF4-FFF2-40B4-BE49-F238E27FC236}">
                <a16:creationId xmlns:a16="http://schemas.microsoft.com/office/drawing/2014/main" id="{7A8E2F28-54A2-432C-AAF7-7154C3D57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6" name="Rectangle 54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rgbClr val="1AC2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B0E6F88C-CEDB-418D-8BD4-C997B991278F}"/>
              </a:ext>
            </a:extLst>
          </p:cNvPr>
          <p:cNvSpPr txBox="1">
            <a:spLocks/>
          </p:cNvSpPr>
          <p:nvPr/>
        </p:nvSpPr>
        <p:spPr>
          <a:xfrm>
            <a:off x="412668" y="4319753"/>
            <a:ext cx="11162072" cy="116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000" cap="all" dirty="0">
                <a:solidFill>
                  <a:srgbClr val="FFFFFF"/>
                </a:solidFill>
              </a:rPr>
              <a:t>Leveraging traceability Information between </a:t>
            </a:r>
            <a:r>
              <a:rPr lang="en-US" sz="2000" b="1" cap="all" dirty="0">
                <a:solidFill>
                  <a:srgbClr val="00B0F0"/>
                </a:solidFill>
              </a:rPr>
              <a:t>Issue Report </a:t>
            </a:r>
            <a:r>
              <a:rPr lang="en-US" sz="2000" cap="all" dirty="0">
                <a:solidFill>
                  <a:srgbClr val="FFFFFF"/>
                </a:solidFill>
              </a:rPr>
              <a:t>and </a:t>
            </a:r>
            <a:r>
              <a:rPr lang="en-US" sz="2000" b="1" cap="all" dirty="0">
                <a:solidFill>
                  <a:srgbClr val="C00000"/>
                </a:solidFill>
              </a:rPr>
              <a:t>source code  </a:t>
            </a:r>
            <a:r>
              <a:rPr lang="en-US" sz="2000" cap="all" dirty="0">
                <a:solidFill>
                  <a:srgbClr val="FFFFFF"/>
                </a:solidFill>
              </a:rPr>
              <a:t>through </a:t>
            </a:r>
          </a:p>
          <a:p>
            <a:pPr algn="ctr" defTabSz="457200"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000" cap="all" dirty="0">
                <a:solidFill>
                  <a:srgbClr val="00B050"/>
                </a:solidFill>
              </a:rPr>
              <a:t>deep neural networks</a:t>
            </a:r>
            <a:endParaRPr lang="en-US" sz="2000" cap="all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FD54A-4CD7-4E17-B2E0-A2ED9CAD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0A73943-211F-4649-A6C2-E322F76FB90A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6DD247A-D73F-421E-80D1-542499A7E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82" y="972044"/>
            <a:ext cx="5182569" cy="27599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2E39AF-94FC-4C41-B27B-3B2D21D2E5EA}"/>
              </a:ext>
            </a:extLst>
          </p:cNvPr>
          <p:cNvSpPr txBox="1"/>
          <p:nvPr/>
        </p:nvSpPr>
        <p:spPr>
          <a:xfrm>
            <a:off x="482600" y="5912307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Work in progress..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F1CB0-CFB2-44FA-8826-07191F68ECB3}"/>
              </a:ext>
            </a:extLst>
          </p:cNvPr>
          <p:cNvSpPr txBox="1"/>
          <p:nvPr/>
        </p:nvSpPr>
        <p:spPr>
          <a:xfrm>
            <a:off x="10255107" y="5774888"/>
            <a:ext cx="150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C000"/>
                </a:solidFill>
              </a:rPr>
              <a:t>Thazin AUNG</a:t>
            </a:r>
          </a:p>
        </p:txBody>
      </p:sp>
    </p:spTree>
    <p:extLst>
      <p:ext uri="{BB962C8B-B14F-4D97-AF65-F5344CB8AC3E}">
        <p14:creationId xmlns:p14="http://schemas.microsoft.com/office/powerpoint/2010/main" val="145135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8CB4-81FE-4BF3-81AB-DA3A4753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Related Works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4AD72-BE3C-4ABC-BA56-EF1DCE41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943-211F-4649-A6C2-E322F76FB90A}" type="slidenum">
              <a:rPr lang="en-AU" smtClean="0"/>
              <a:t>10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0F45EA-8571-4195-BFB4-F7CA9A9786CA}"/>
              </a:ext>
            </a:extLst>
          </p:cNvPr>
          <p:cNvGrpSpPr/>
          <p:nvPr/>
        </p:nvGrpSpPr>
        <p:grpSpPr>
          <a:xfrm>
            <a:off x="2383971" y="3263941"/>
            <a:ext cx="6776357" cy="2496318"/>
            <a:chOff x="140677" y="3921484"/>
            <a:chExt cx="6733483" cy="24963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49E9A8-506D-4370-A8F3-80EFB979BD3F}"/>
                </a:ext>
              </a:extLst>
            </p:cNvPr>
            <p:cNvSpPr/>
            <p:nvPr/>
          </p:nvSpPr>
          <p:spPr>
            <a:xfrm>
              <a:off x="581192" y="4552147"/>
              <a:ext cx="2489981" cy="7796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Issue Reports </a:t>
              </a:r>
            </a:p>
            <a:p>
              <a:pPr algn="ctr"/>
              <a:r>
                <a:rPr lang="en-AU" dirty="0"/>
                <a:t>(Title, Description)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504DAD-7AB7-4906-A78C-6A7EC0E7A1B9}"/>
                </a:ext>
              </a:extLst>
            </p:cNvPr>
            <p:cNvSpPr/>
            <p:nvPr/>
          </p:nvSpPr>
          <p:spPr>
            <a:xfrm>
              <a:off x="4218305" y="4454621"/>
              <a:ext cx="2655855" cy="10398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/>
                <a:t>Source Code </a:t>
              </a:r>
            </a:p>
            <a:p>
              <a:pPr algn="ctr"/>
              <a:r>
                <a:rPr lang="en-AU" sz="1600" dirty="0"/>
                <a:t>(file names, classes, comments, methods, identifiers)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CB8C52-B228-4C7B-AD96-64A7018813CD}"/>
                </a:ext>
              </a:extLst>
            </p:cNvPr>
            <p:cNvCxnSpPr>
              <a:cxnSpLocks/>
            </p:cNvCxnSpPr>
            <p:nvPr/>
          </p:nvCxnSpPr>
          <p:spPr>
            <a:xfrm>
              <a:off x="3083523" y="4933061"/>
              <a:ext cx="113478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F1F6A41B-C15C-4C31-90DD-A4BF3211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7" y="3979045"/>
              <a:ext cx="1101972" cy="779645"/>
            </a:xfrm>
            <a:prstGeom prst="rect">
              <a:avLst/>
            </a:prstGeom>
          </p:spPr>
        </p:pic>
        <p:pic>
          <p:nvPicPr>
            <p:cNvPr id="13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FFD941A3-1D95-42BD-8E67-AEE95BFE6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158" y="3921484"/>
              <a:ext cx="730537" cy="73053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1C5AF9-03EF-4913-85BE-0BECE69A0B71}"/>
                </a:ext>
              </a:extLst>
            </p:cNvPr>
            <p:cNvSpPr txBox="1"/>
            <p:nvPr/>
          </p:nvSpPr>
          <p:spPr>
            <a:xfrm>
              <a:off x="1119375" y="5494472"/>
              <a:ext cx="26847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Vector Space Model, </a:t>
              </a:r>
            </a:p>
            <a:p>
              <a:r>
                <a:rPr lang="en-AU" dirty="0"/>
                <a:t>Latent Semantic Indexing,</a:t>
              </a:r>
            </a:p>
            <a:p>
              <a:r>
                <a:rPr lang="en-AU" dirty="0"/>
                <a:t>Latent Dirichlet Allocation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929ED3-1329-4B6F-8AF1-99FA31AF98B8}"/>
                </a:ext>
              </a:extLst>
            </p:cNvPr>
            <p:cNvSpPr txBox="1"/>
            <p:nvPr/>
          </p:nvSpPr>
          <p:spPr>
            <a:xfrm>
              <a:off x="3804103" y="5742049"/>
              <a:ext cx="2655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+</a:t>
              </a:r>
              <a:r>
                <a:rPr lang="en-AU" dirty="0"/>
                <a:t> Cosine Similarity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9EE92A2-C4D4-45AD-ACC9-92953FAD5C8F}"/>
              </a:ext>
            </a:extLst>
          </p:cNvPr>
          <p:cNvSpPr txBox="1"/>
          <p:nvPr/>
        </p:nvSpPr>
        <p:spPr>
          <a:xfrm>
            <a:off x="440419" y="1998154"/>
            <a:ext cx="551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b="1" dirty="0"/>
              <a:t>Information Retrieval Based Approach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86EE1A-7E9A-4D19-927B-0346A46C3EDC}"/>
              </a:ext>
            </a:extLst>
          </p:cNvPr>
          <p:cNvSpPr/>
          <p:nvPr/>
        </p:nvSpPr>
        <p:spPr>
          <a:xfrm>
            <a:off x="440418" y="2401693"/>
            <a:ext cx="11170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IR Based Approach it </a:t>
            </a:r>
            <a:r>
              <a:rPr lang="en-AU" b="1" dirty="0"/>
              <a:t>extracted</a:t>
            </a:r>
            <a:r>
              <a:rPr lang="en-AU" dirty="0"/>
              <a:t> the contents of the </a:t>
            </a:r>
            <a:r>
              <a:rPr lang="en-AU" b="1" u="sng" dirty="0"/>
              <a:t>issue reports </a:t>
            </a:r>
            <a:r>
              <a:rPr lang="en-AU" dirty="0"/>
              <a:t>and features of </a:t>
            </a:r>
            <a:r>
              <a:rPr lang="en-AU" b="1" u="sng" dirty="0"/>
              <a:t>source code </a:t>
            </a:r>
            <a:r>
              <a:rPr lang="en-AU" dirty="0"/>
              <a:t>class files </a:t>
            </a:r>
          </a:p>
          <a:p>
            <a:r>
              <a:rPr lang="en-AU" dirty="0"/>
              <a:t>(i.e., file names, classes, comments, methods, identifiers), and measured the similarity using </a:t>
            </a:r>
            <a:r>
              <a:rPr lang="en-AU" b="1" dirty="0"/>
              <a:t>texts. </a:t>
            </a:r>
            <a:r>
              <a:rPr lang="en-AU" dirty="0"/>
              <a:t>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F9EB1F-38BB-4694-926D-D2361170AF2A}"/>
              </a:ext>
            </a:extLst>
          </p:cNvPr>
          <p:cNvSpPr/>
          <p:nvPr/>
        </p:nvSpPr>
        <p:spPr>
          <a:xfrm>
            <a:off x="2173357" y="3428999"/>
            <a:ext cx="7634672" cy="140511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3DA63C-6073-48EA-A2F1-5203665C64D6}"/>
              </a:ext>
            </a:extLst>
          </p:cNvPr>
          <p:cNvSpPr/>
          <p:nvPr/>
        </p:nvSpPr>
        <p:spPr>
          <a:xfrm>
            <a:off x="302337" y="3532813"/>
            <a:ext cx="175175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1.Extract</a:t>
            </a:r>
            <a:endParaRPr lang="en-US" sz="24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7C26B5-34A8-4437-BF92-5E9A0DF377C4}"/>
              </a:ext>
            </a:extLst>
          </p:cNvPr>
          <p:cNvSpPr/>
          <p:nvPr/>
        </p:nvSpPr>
        <p:spPr>
          <a:xfrm>
            <a:off x="8238896" y="5081482"/>
            <a:ext cx="38575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2.Compute Similarity </a:t>
            </a:r>
            <a:endParaRPr lang="en-US" sz="2400" b="1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56ADFA-4C7B-466B-8A3D-FC52995A1195}"/>
              </a:ext>
            </a:extLst>
          </p:cNvPr>
          <p:cNvSpPr/>
          <p:nvPr/>
        </p:nvSpPr>
        <p:spPr>
          <a:xfrm>
            <a:off x="-801662" y="6094121"/>
            <a:ext cx="110429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Rank the list of Source code files based on similarity score</a:t>
            </a:r>
            <a:endParaRPr lang="en-US" sz="2400" b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D8092C-0E47-4A89-9A1A-D105CED9BC6E}"/>
              </a:ext>
            </a:extLst>
          </p:cNvPr>
          <p:cNvSpPr/>
          <p:nvPr/>
        </p:nvSpPr>
        <p:spPr>
          <a:xfrm>
            <a:off x="2952062" y="4891589"/>
            <a:ext cx="5357051" cy="103985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683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20" grpId="0"/>
      <p:bldP spid="21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8CB4-81FE-4BF3-81AB-DA3A4753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Related Works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853860C-DDC2-418C-803D-75C054C88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6" y="3022891"/>
            <a:ext cx="10816151" cy="293857"/>
          </a:xfrm>
        </p:spPr>
        <p:txBody>
          <a:bodyPr>
            <a:normAutofit fontScale="62500" lnSpcReduction="20000"/>
          </a:bodyPr>
          <a:lstStyle/>
          <a:p>
            <a:pPr lvl="1"/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4AD72-BE3C-4ABC-BA56-EF1DCE41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943-211F-4649-A6C2-E322F76FB90A}" type="slidenum">
              <a:rPr lang="en-AU" smtClean="0"/>
              <a:t>11</a:t>
            </a:fld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EE92A2-C4D4-45AD-ACC9-92953FAD5C8F}"/>
              </a:ext>
            </a:extLst>
          </p:cNvPr>
          <p:cNvSpPr txBox="1"/>
          <p:nvPr/>
        </p:nvSpPr>
        <p:spPr>
          <a:xfrm>
            <a:off x="424091" y="1718940"/>
            <a:ext cx="7136038" cy="56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b="1" dirty="0"/>
              <a:t>Machine Learning Based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C00BA-5EE6-41D1-8D49-08F7B253A422}"/>
              </a:ext>
            </a:extLst>
          </p:cNvPr>
          <p:cNvSpPr txBox="1"/>
          <p:nvPr/>
        </p:nvSpPr>
        <p:spPr>
          <a:xfrm>
            <a:off x="794657" y="2215000"/>
            <a:ext cx="1139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It used content of </a:t>
            </a:r>
            <a:r>
              <a:rPr lang="en-AU" b="1" u="sng" dirty="0"/>
              <a:t>previous fixed issue report, </a:t>
            </a:r>
            <a:r>
              <a:rPr lang="en-AU" dirty="0"/>
              <a:t>and its corresponding fixed source code files as labels to train machine learning classifiers. Multiclass</a:t>
            </a:r>
            <a:r>
              <a:rPr lang="en-AU" b="1" dirty="0"/>
              <a:t> </a:t>
            </a:r>
            <a:r>
              <a:rPr lang="en-AU" dirty="0"/>
              <a:t>text</a:t>
            </a:r>
            <a:r>
              <a:rPr lang="en-AU" b="1" dirty="0"/>
              <a:t> </a:t>
            </a:r>
            <a:r>
              <a:rPr lang="en-AU" dirty="0"/>
              <a:t>classification</a:t>
            </a:r>
            <a:r>
              <a:rPr lang="en-AU" b="1" dirty="0"/>
              <a:t> </a:t>
            </a:r>
            <a:r>
              <a:rPr lang="en-AU" dirty="0"/>
              <a:t>– automated sorting of texts into </a:t>
            </a:r>
            <a:r>
              <a:rPr lang="en-AU" b="1" dirty="0">
                <a:solidFill>
                  <a:srgbClr val="00B050"/>
                </a:solidFill>
              </a:rPr>
              <a:t>categories</a:t>
            </a:r>
            <a:r>
              <a:rPr lang="en-AU" dirty="0"/>
              <a:t> according to its </a:t>
            </a:r>
            <a:r>
              <a:rPr lang="en-AU" b="1" dirty="0">
                <a:solidFill>
                  <a:srgbClr val="00B050"/>
                </a:solidFill>
              </a:rPr>
              <a:t>content</a:t>
            </a:r>
            <a:r>
              <a:rPr lang="en-AU" dirty="0"/>
              <a:t>.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5657DF-8D78-4D9B-AB89-0E9FBE2F5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6" y="2728921"/>
            <a:ext cx="10390178" cy="3891959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90B596-19BC-40EC-99A5-E6A410DAD52E}"/>
              </a:ext>
            </a:extLst>
          </p:cNvPr>
          <p:cNvSpPr/>
          <p:nvPr/>
        </p:nvSpPr>
        <p:spPr>
          <a:xfrm>
            <a:off x="1613452" y="4529165"/>
            <a:ext cx="1894114" cy="6368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18715B-7900-4479-AE6C-AF78F5851D34}"/>
              </a:ext>
            </a:extLst>
          </p:cNvPr>
          <p:cNvSpPr/>
          <p:nvPr/>
        </p:nvSpPr>
        <p:spPr>
          <a:xfrm>
            <a:off x="8978405" y="5515849"/>
            <a:ext cx="1894114" cy="6368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C4ECCF-A6E5-469B-A963-8EE4825144BB}"/>
              </a:ext>
            </a:extLst>
          </p:cNvPr>
          <p:cNvSpPr/>
          <p:nvPr/>
        </p:nvSpPr>
        <p:spPr>
          <a:xfrm>
            <a:off x="8978405" y="4038085"/>
            <a:ext cx="1894114" cy="63681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A3489329-A9D6-4123-A3AE-11F1CD47A1A7}"/>
              </a:ext>
            </a:extLst>
          </p:cNvPr>
          <p:cNvSpPr/>
          <p:nvPr/>
        </p:nvSpPr>
        <p:spPr>
          <a:xfrm rot="5400000">
            <a:off x="2240287" y="2416281"/>
            <a:ext cx="90930" cy="150707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3489329-A9D6-4123-A3AE-11F1CD47A1A7}"/>
              </a:ext>
            </a:extLst>
          </p:cNvPr>
          <p:cNvSpPr/>
          <p:nvPr/>
        </p:nvSpPr>
        <p:spPr>
          <a:xfrm rot="5400000">
            <a:off x="5188782" y="1534069"/>
            <a:ext cx="53316" cy="341574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A3489329-A9D6-4123-A3AE-11F1CD47A1A7}"/>
              </a:ext>
            </a:extLst>
          </p:cNvPr>
          <p:cNvSpPr/>
          <p:nvPr/>
        </p:nvSpPr>
        <p:spPr>
          <a:xfrm rot="5400000">
            <a:off x="7755059" y="2600581"/>
            <a:ext cx="124133" cy="155646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3489329-A9D6-4123-A3AE-11F1CD47A1A7}"/>
              </a:ext>
            </a:extLst>
          </p:cNvPr>
          <p:cNvSpPr/>
          <p:nvPr/>
        </p:nvSpPr>
        <p:spPr>
          <a:xfrm rot="5400000">
            <a:off x="9873100" y="2843774"/>
            <a:ext cx="104723" cy="1894114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A3489329-A9D6-4123-A3AE-11F1CD47A1A7}"/>
              </a:ext>
            </a:extLst>
          </p:cNvPr>
          <p:cNvSpPr/>
          <p:nvPr/>
        </p:nvSpPr>
        <p:spPr>
          <a:xfrm rot="5400000">
            <a:off x="2280224" y="4769235"/>
            <a:ext cx="85442" cy="106693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A3489329-A9D6-4123-A3AE-11F1CD47A1A7}"/>
              </a:ext>
            </a:extLst>
          </p:cNvPr>
          <p:cNvSpPr/>
          <p:nvPr/>
        </p:nvSpPr>
        <p:spPr>
          <a:xfrm rot="5400000">
            <a:off x="4113645" y="4795415"/>
            <a:ext cx="45719" cy="148059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3489329-A9D6-4123-A3AE-11F1CD47A1A7}"/>
              </a:ext>
            </a:extLst>
          </p:cNvPr>
          <p:cNvSpPr/>
          <p:nvPr/>
        </p:nvSpPr>
        <p:spPr>
          <a:xfrm rot="5400000">
            <a:off x="5999051" y="4772880"/>
            <a:ext cx="45719" cy="148059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A3489329-A9D6-4123-A3AE-11F1CD47A1A7}"/>
              </a:ext>
            </a:extLst>
          </p:cNvPr>
          <p:cNvSpPr/>
          <p:nvPr/>
        </p:nvSpPr>
        <p:spPr>
          <a:xfrm rot="5400000">
            <a:off x="7848099" y="4772880"/>
            <a:ext cx="45719" cy="148059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A3489329-A9D6-4123-A3AE-11F1CD47A1A7}"/>
              </a:ext>
            </a:extLst>
          </p:cNvPr>
          <p:cNvSpPr/>
          <p:nvPr/>
        </p:nvSpPr>
        <p:spPr>
          <a:xfrm rot="5400000">
            <a:off x="9952742" y="4348225"/>
            <a:ext cx="45719" cy="199439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17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06CB-AEB5-4016-9105-8B7458AC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One Recent Paper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13FD8-2E40-4722-8EF4-0CA37872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0A73943-211F-4649-A6C2-E322F76FB90A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102" name="TextBox 4">
            <a:extLst>
              <a:ext uri="{FF2B5EF4-FFF2-40B4-BE49-F238E27FC236}">
                <a16:creationId xmlns:a16="http://schemas.microsoft.com/office/drawing/2014/main" id="{7E868113-4C17-461C-A5CC-7C86CD9C0F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960211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4133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76" y="702156"/>
            <a:ext cx="3595976" cy="59341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57ABC5-3F6A-4DE5-A9A5-0446B5CB73FD}"/>
              </a:ext>
            </a:extLst>
          </p:cNvPr>
          <p:cNvSpPr/>
          <p:nvPr/>
        </p:nvSpPr>
        <p:spPr>
          <a:xfrm>
            <a:off x="4401849" y="2180496"/>
            <a:ext cx="7208957" cy="1715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dirty="0">
                <a:solidFill>
                  <a:schemeClr val="tx2"/>
                </a:solidFill>
              </a:rPr>
              <a:t>The authors presents </a:t>
            </a:r>
            <a:r>
              <a:rPr lang="en-US" b="1" dirty="0">
                <a:solidFill>
                  <a:schemeClr val="tx2"/>
                </a:solidFill>
              </a:rPr>
              <a:t>a multi-component  bug/change localization approach</a:t>
            </a:r>
            <a:r>
              <a:rPr lang="en-US" dirty="0">
                <a:solidFill>
                  <a:schemeClr val="tx2"/>
                </a:solidFill>
              </a:rPr>
              <a:t> to automatically identify the </a:t>
            </a:r>
            <a:r>
              <a:rPr lang="en-US" b="1" dirty="0">
                <a:solidFill>
                  <a:schemeClr val="tx2"/>
                </a:solidFill>
              </a:rPr>
              <a:t>faulty source code files</a:t>
            </a:r>
            <a:r>
              <a:rPr lang="en-US" dirty="0">
                <a:solidFill>
                  <a:schemeClr val="tx2"/>
                </a:solidFill>
              </a:rPr>
              <a:t> based on the relations between </a:t>
            </a:r>
            <a:r>
              <a:rPr lang="en-US" b="1" u="sng" dirty="0">
                <a:solidFill>
                  <a:schemeClr val="tx2"/>
                </a:solidFill>
              </a:rPr>
              <a:t>bug reports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b="1" u="sng" dirty="0">
                <a:solidFill>
                  <a:schemeClr val="tx2"/>
                </a:solidFill>
              </a:rPr>
              <a:t>source code files</a:t>
            </a:r>
            <a:r>
              <a:rPr lang="en-US" dirty="0">
                <a:solidFill>
                  <a:schemeClr val="tx2"/>
                </a:solidFill>
              </a:rPr>
              <a:t>. The approach combined </a:t>
            </a:r>
            <a:r>
              <a:rPr lang="en-US" b="1" dirty="0">
                <a:solidFill>
                  <a:schemeClr val="tx2"/>
                </a:solidFill>
              </a:rPr>
              <a:t>revised Vector Space Model (</a:t>
            </a:r>
            <a:r>
              <a:rPr lang="en-US" b="1" dirty="0" err="1">
                <a:solidFill>
                  <a:schemeClr val="tx2"/>
                </a:solidFill>
              </a:rPr>
              <a:t>rVSM</a:t>
            </a:r>
            <a:r>
              <a:rPr lang="en-US" b="1" dirty="0">
                <a:solidFill>
                  <a:schemeClr val="tx2"/>
                </a:solidFill>
              </a:rPr>
              <a:t>),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word embedding and machine learning techniques </a:t>
            </a:r>
            <a:r>
              <a:rPr lang="en-US" dirty="0">
                <a:solidFill>
                  <a:schemeClr val="tx2"/>
                </a:solidFill>
              </a:rPr>
              <a:t>to find all the relevant faulty source code files.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97DE89-358C-4AEB-90FD-CBA2A2A0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183" y="702156"/>
            <a:ext cx="6835610" cy="1013800"/>
          </a:xfrm>
        </p:spPr>
        <p:txBody>
          <a:bodyPr>
            <a:normAutofit/>
          </a:bodyPr>
          <a:lstStyle/>
          <a:p>
            <a:r>
              <a:rPr lang="en-US" sz="2000" u="sng" dirty="0"/>
              <a:t>Leveraging textual properties of bug reports to </a:t>
            </a:r>
            <a:br>
              <a:rPr lang="en-US" sz="2000" u="sng" dirty="0"/>
            </a:br>
            <a:r>
              <a:rPr lang="en-US" sz="2000" u="sng" dirty="0"/>
              <a:t>localize relevant source files</a:t>
            </a:r>
            <a:endParaRPr lang="en-A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A9E-7F12-4DFC-846A-0F97EDC2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2720A2F-3819-49DE-BD0C-EC2B8B56F471}" type="slidenum">
              <a:rPr lang="en-US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162EAE-9E3E-4090-863F-EDA03D3339E5}"/>
              </a:ext>
            </a:extLst>
          </p:cNvPr>
          <p:cNvSpPr/>
          <p:nvPr/>
        </p:nvSpPr>
        <p:spPr>
          <a:xfrm>
            <a:off x="9687339" y="-8529"/>
            <a:ext cx="31805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Purpose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217F3-4C9E-4EAC-82D4-40CA87D6411C}"/>
              </a:ext>
            </a:extLst>
          </p:cNvPr>
          <p:cNvSpPr txBox="1"/>
          <p:nvPr/>
        </p:nvSpPr>
        <p:spPr>
          <a:xfrm>
            <a:off x="6920866" y="4176013"/>
            <a:ext cx="482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</a:t>
            </a:r>
            <a:r>
              <a:rPr lang="en-AU" dirty="0" err="1"/>
              <a:t>Gharibi</a:t>
            </a:r>
            <a:r>
              <a:rPr lang="en-AU" dirty="0"/>
              <a:t>, </a:t>
            </a:r>
            <a:r>
              <a:rPr lang="en-AU" dirty="0" err="1"/>
              <a:t>Rasekh</a:t>
            </a:r>
            <a:r>
              <a:rPr lang="en-AU" dirty="0"/>
              <a:t>, </a:t>
            </a:r>
            <a:r>
              <a:rPr lang="en-AU" dirty="0" err="1"/>
              <a:t>Sadreddini</a:t>
            </a:r>
            <a:r>
              <a:rPr lang="en-AU" dirty="0"/>
              <a:t>, &amp; </a:t>
            </a:r>
            <a:r>
              <a:rPr lang="en-AU" dirty="0" err="1"/>
              <a:t>Fakhrahmad</a:t>
            </a:r>
            <a:r>
              <a:rPr lang="en-AU" dirty="0"/>
              <a:t>, 2018)</a:t>
            </a:r>
          </a:p>
        </p:txBody>
      </p:sp>
      <p:sp>
        <p:nvSpPr>
          <p:cNvPr id="14" name="Rectangle 13" descr="Bullseye">
            <a:extLst>
              <a:ext uri="{FF2B5EF4-FFF2-40B4-BE49-F238E27FC236}">
                <a16:creationId xmlns:a16="http://schemas.microsoft.com/office/drawing/2014/main" id="{ED9E62E1-1E7F-4E08-A35C-077B30FA4A26}"/>
              </a:ext>
            </a:extLst>
          </p:cNvPr>
          <p:cNvSpPr/>
          <p:nvPr/>
        </p:nvSpPr>
        <p:spPr>
          <a:xfrm>
            <a:off x="11084554" y="616192"/>
            <a:ext cx="630000" cy="726078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396131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4545-AA86-4398-90ED-A7998D68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Leveraging textual properties of bug reports to </a:t>
            </a:r>
            <a:br>
              <a:rPr lang="en-US" u="sng" dirty="0"/>
            </a:br>
            <a:r>
              <a:rPr lang="en-US" u="sng" dirty="0"/>
              <a:t>localize relevant source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7ABE1-8B39-492A-81AF-8992319B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943-211F-4649-A6C2-E322F76FB90A}" type="slidenum">
              <a:rPr lang="en-AU" smtClean="0"/>
              <a:t>14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38C8C9-76D4-4064-8C8D-82582EAE503F}"/>
              </a:ext>
            </a:extLst>
          </p:cNvPr>
          <p:cNvGrpSpPr/>
          <p:nvPr/>
        </p:nvGrpSpPr>
        <p:grpSpPr>
          <a:xfrm>
            <a:off x="581192" y="1943602"/>
            <a:ext cx="7697394" cy="4377660"/>
            <a:chOff x="4484853" y="572875"/>
            <a:chExt cx="6315075" cy="38004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93ADBB-AA4D-4D31-A6AA-1CAA01B72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4853" y="572875"/>
              <a:ext cx="6315075" cy="38004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5D14FA-84A8-423D-82D0-6FC91E6C17B0}"/>
                </a:ext>
              </a:extLst>
            </p:cNvPr>
            <p:cNvSpPr/>
            <p:nvPr/>
          </p:nvSpPr>
          <p:spPr>
            <a:xfrm>
              <a:off x="4484853" y="1953489"/>
              <a:ext cx="282633" cy="5847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B1007D-165F-4246-8751-C7B85FBAB6C9}"/>
                </a:ext>
              </a:extLst>
            </p:cNvPr>
            <p:cNvSpPr/>
            <p:nvPr/>
          </p:nvSpPr>
          <p:spPr>
            <a:xfrm>
              <a:off x="5666634" y="1953489"/>
              <a:ext cx="282633" cy="5847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6F8304-B354-48FA-B5B2-EB6B8F61FFBB}"/>
                </a:ext>
              </a:extLst>
            </p:cNvPr>
            <p:cNvSpPr/>
            <p:nvPr/>
          </p:nvSpPr>
          <p:spPr>
            <a:xfrm>
              <a:off x="6848415" y="1953489"/>
              <a:ext cx="282633" cy="5847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F824EF-AC32-4C37-A422-9074A2367176}"/>
                </a:ext>
              </a:extLst>
            </p:cNvPr>
            <p:cNvSpPr/>
            <p:nvPr/>
          </p:nvSpPr>
          <p:spPr>
            <a:xfrm>
              <a:off x="8036874" y="1953489"/>
              <a:ext cx="282633" cy="5847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952AE7-F7BC-4238-B9BD-B2F28CC7ECB5}"/>
                </a:ext>
              </a:extLst>
            </p:cNvPr>
            <p:cNvSpPr/>
            <p:nvPr/>
          </p:nvSpPr>
          <p:spPr>
            <a:xfrm>
              <a:off x="9225333" y="1953488"/>
              <a:ext cx="282633" cy="5847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8BC4B4-3D64-47B9-BB21-8EFE3D5D70EC}"/>
                </a:ext>
              </a:extLst>
            </p:cNvPr>
            <p:cNvSpPr/>
            <p:nvPr/>
          </p:nvSpPr>
          <p:spPr>
            <a:xfrm>
              <a:off x="6848415" y="2944988"/>
              <a:ext cx="282633" cy="584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867FCD1-99C6-4C72-B83D-9C43503B76E6}"/>
              </a:ext>
            </a:extLst>
          </p:cNvPr>
          <p:cNvSpPr/>
          <p:nvPr/>
        </p:nvSpPr>
        <p:spPr>
          <a:xfrm>
            <a:off x="10558300" y="77784"/>
            <a:ext cx="1370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902796-5445-43C7-845A-EB08638A629D}"/>
              </a:ext>
            </a:extLst>
          </p:cNvPr>
          <p:cNvGrpSpPr/>
          <p:nvPr/>
        </p:nvGrpSpPr>
        <p:grpSpPr>
          <a:xfrm>
            <a:off x="8754883" y="3533891"/>
            <a:ext cx="2772851" cy="999829"/>
            <a:chOff x="5755427" y="4706117"/>
            <a:chExt cx="2772851" cy="99982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97BA26-1CB1-436C-A809-F6006A31B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5578" y="4839171"/>
              <a:ext cx="2552700" cy="86677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8F2BA-6E9A-4466-A124-4E29247DF20D}"/>
                </a:ext>
              </a:extLst>
            </p:cNvPr>
            <p:cNvSpPr/>
            <p:nvPr/>
          </p:nvSpPr>
          <p:spPr>
            <a:xfrm>
              <a:off x="5755427" y="4706117"/>
              <a:ext cx="282633" cy="584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</p:grpSp>
      <p:sp>
        <p:nvSpPr>
          <p:cNvPr id="20" name="Rectangle 19" descr="Database">
            <a:extLst>
              <a:ext uri="{FF2B5EF4-FFF2-40B4-BE49-F238E27FC236}">
                <a16:creationId xmlns:a16="http://schemas.microsoft.com/office/drawing/2014/main" id="{669CAAE9-B238-4E50-9D80-A0BB7C622589}"/>
              </a:ext>
            </a:extLst>
          </p:cNvPr>
          <p:cNvSpPr/>
          <p:nvPr/>
        </p:nvSpPr>
        <p:spPr>
          <a:xfrm>
            <a:off x="10765792" y="594776"/>
            <a:ext cx="1052508" cy="854740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2751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A9E-7F12-4DFC-846A-0F97EDC2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720A2F-3819-49DE-BD0C-EC2B8B56F4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162EAE-9E3E-4090-863F-EDA03D3339E5}"/>
              </a:ext>
            </a:extLst>
          </p:cNvPr>
          <p:cNvSpPr/>
          <p:nvPr/>
        </p:nvSpPr>
        <p:spPr>
          <a:xfrm>
            <a:off x="9610614" y="-94430"/>
            <a:ext cx="31805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12808"/>
              </p:ext>
            </p:extLst>
          </p:nvPr>
        </p:nvGraphicFramePr>
        <p:xfrm>
          <a:off x="2843979" y="1836556"/>
          <a:ext cx="8641439" cy="4616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972">
                  <a:extLst>
                    <a:ext uri="{9D8B030D-6E8A-4147-A177-3AD203B41FA5}">
                      <a16:colId xmlns:a16="http://schemas.microsoft.com/office/drawing/2014/main" val="415270633"/>
                    </a:ext>
                  </a:extLst>
                </a:gridCol>
                <a:gridCol w="2260159">
                  <a:extLst>
                    <a:ext uri="{9D8B030D-6E8A-4147-A177-3AD203B41FA5}">
                      <a16:colId xmlns:a16="http://schemas.microsoft.com/office/drawing/2014/main" val="3744068474"/>
                    </a:ext>
                  </a:extLst>
                </a:gridCol>
                <a:gridCol w="2629411">
                  <a:extLst>
                    <a:ext uri="{9D8B030D-6E8A-4147-A177-3AD203B41FA5}">
                      <a16:colId xmlns:a16="http://schemas.microsoft.com/office/drawing/2014/main" val="3676822571"/>
                    </a:ext>
                  </a:extLst>
                </a:gridCol>
                <a:gridCol w="3156897">
                  <a:extLst>
                    <a:ext uri="{9D8B030D-6E8A-4147-A177-3AD203B41FA5}">
                      <a16:colId xmlns:a16="http://schemas.microsoft.com/office/drawing/2014/main" val="3647396377"/>
                    </a:ext>
                  </a:extLst>
                </a:gridCol>
              </a:tblGrid>
              <a:tr h="256887">
                <a:tc>
                  <a:txBody>
                    <a:bodyPr/>
                    <a:lstStyle/>
                    <a:p>
                      <a:r>
                        <a:rPr lang="en-AU" sz="1200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Used</a:t>
                      </a:r>
                      <a:r>
                        <a:rPr lang="en-AU" sz="1200" b="1" baseline="0" dirty="0"/>
                        <a:t> Features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39542"/>
                  </a:ext>
                </a:extLst>
              </a:tr>
              <a:tr h="941918"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</a:t>
                      </a:r>
                      <a:r>
                        <a:rPr lang="en-AU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matched tokens</a:t>
                      </a:r>
                      <a:r>
                        <a:rPr lang="en-AU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u="sng" dirty="0">
                          <a:solidFill>
                            <a:srgbClr val="FF0000"/>
                          </a:solidFill>
                        </a:rPr>
                        <a:t>Bug report</a:t>
                      </a:r>
                      <a:r>
                        <a:rPr lang="en-AU" sz="1200" u="sng" baseline="0" dirty="0">
                          <a:solidFill>
                            <a:srgbClr val="FF0000"/>
                          </a:solidFill>
                        </a:rPr>
                        <a:t>’s </a:t>
                      </a:r>
                      <a:r>
                        <a:rPr lang="en-AU" sz="1200" baseline="0" dirty="0"/>
                        <a:t>POS tagged summary and description</a:t>
                      </a:r>
                    </a:p>
                    <a:p>
                      <a:endParaRPr lang="en-AU" sz="1200" baseline="0" dirty="0"/>
                    </a:p>
                    <a:p>
                      <a:r>
                        <a:rPr lang="en-AU" sz="1200" u="sng" baseline="0" dirty="0">
                          <a:solidFill>
                            <a:srgbClr val="0070C0"/>
                          </a:solidFill>
                        </a:rPr>
                        <a:t>Source code </a:t>
                      </a:r>
                      <a:r>
                        <a:rPr lang="en-AU" sz="1200" baseline="0" dirty="0"/>
                        <a:t>file name, class names, method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Count</a:t>
                      </a:r>
                      <a:r>
                        <a:rPr lang="en-AU" sz="1200" baseline="0" dirty="0"/>
                        <a:t> how many bug reports terms match with source code file terms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474956"/>
                  </a:ext>
                </a:extLst>
              </a:tr>
              <a:tr h="1455691"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matched tokens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200" b="1" i="0" u="none" strike="noStrike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comments tokens</a:t>
                      </a: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u="sng" dirty="0">
                          <a:solidFill>
                            <a:srgbClr val="FF0000"/>
                          </a:solidFill>
                        </a:rPr>
                        <a:t>Bug report</a:t>
                      </a:r>
                      <a:r>
                        <a:rPr lang="en-AU" sz="1200" u="sng" baseline="0" dirty="0">
                          <a:solidFill>
                            <a:srgbClr val="FF0000"/>
                          </a:solidFill>
                        </a:rPr>
                        <a:t>’s </a:t>
                      </a:r>
                      <a:r>
                        <a:rPr lang="en-AU" sz="1200" baseline="0" dirty="0"/>
                        <a:t>POS tagged summary and description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u="sng" baseline="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u="sng" baseline="0" dirty="0">
                          <a:solidFill>
                            <a:srgbClr val="0070C0"/>
                          </a:solidFill>
                        </a:rPr>
                        <a:t>Source code </a:t>
                      </a:r>
                      <a:r>
                        <a:rPr lang="en-AU" sz="1200" baseline="0" dirty="0"/>
                        <a:t>file comments</a:t>
                      </a:r>
                    </a:p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Count</a:t>
                      </a:r>
                      <a:r>
                        <a:rPr lang="en-AU" sz="1200" baseline="0" dirty="0"/>
                        <a:t> how many bug reports terms match with source code comments terms</a:t>
                      </a:r>
                      <a:endParaRPr lang="en-AU" sz="1200" dirty="0"/>
                    </a:p>
                    <a:p>
                      <a:endParaRPr lang="en-AU" sz="1200" dirty="0"/>
                    </a:p>
                    <a:p>
                      <a:r>
                        <a:rPr lang="en-AU" sz="1200" dirty="0">
                          <a:solidFill>
                            <a:srgbClr val="C00000"/>
                          </a:solidFill>
                        </a:rPr>
                        <a:t>Subtraction</a:t>
                      </a:r>
                      <a:r>
                        <a:rPr lang="en-AU" sz="1200" dirty="0"/>
                        <a:t> part adjusts</a:t>
                      </a:r>
                      <a:r>
                        <a:rPr lang="en-AU" sz="1200" baseline="0" dirty="0"/>
                        <a:t> the significance of the second step’s score compared the first step score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29824"/>
                  </a:ext>
                </a:extLst>
              </a:tr>
              <a:tr h="941918"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 (matched tokens) − count (attribute tokens)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u="sng" dirty="0">
                          <a:solidFill>
                            <a:srgbClr val="FF0000"/>
                          </a:solidFill>
                        </a:rPr>
                        <a:t>Bug report</a:t>
                      </a:r>
                      <a:r>
                        <a:rPr lang="en-AU" sz="1200" u="sng" baseline="0" dirty="0">
                          <a:solidFill>
                            <a:srgbClr val="FF0000"/>
                          </a:solidFill>
                        </a:rPr>
                        <a:t>’s </a:t>
                      </a:r>
                      <a:r>
                        <a:rPr lang="en-AU" sz="1200" baseline="0" dirty="0"/>
                        <a:t>POS tagged summary and description</a:t>
                      </a:r>
                    </a:p>
                    <a:p>
                      <a:endParaRPr lang="en-AU" sz="1200" dirty="0"/>
                    </a:p>
                    <a:p>
                      <a:r>
                        <a:rPr lang="en-AU" sz="1200" u="sng" baseline="0" dirty="0">
                          <a:solidFill>
                            <a:srgbClr val="0070C0"/>
                          </a:solidFill>
                        </a:rPr>
                        <a:t>Source code </a:t>
                      </a:r>
                      <a:r>
                        <a:rPr lang="en-AU" sz="1200" dirty="0"/>
                        <a:t>file</a:t>
                      </a:r>
                      <a:r>
                        <a:rPr lang="en-AU" sz="1200" baseline="0" dirty="0"/>
                        <a:t> attribute names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aseline="0" dirty="0"/>
                        <a:t>Count how many bug reports terms match with source code attribute name 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066569"/>
                  </a:ext>
                </a:extLst>
              </a:tr>
              <a:tr h="938805">
                <a:tc>
                  <a:txBody>
                    <a:bodyPr/>
                    <a:lstStyle/>
                    <a:p>
                      <a:r>
                        <a:rPr lang="en-AU" sz="1200" dirty="0"/>
                        <a:t>Final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each bug report, the scores  of source code files are normalized using a min-max normalizer to scale from 0 to 1/.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410427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8" y="74431"/>
            <a:ext cx="2619375" cy="1762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58" y="1910987"/>
            <a:ext cx="2619376" cy="48445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004" y="5838375"/>
            <a:ext cx="1771650" cy="533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74AF52-2CF7-4D3D-983F-1C5974688422}"/>
              </a:ext>
            </a:extLst>
          </p:cNvPr>
          <p:cNvSpPr/>
          <p:nvPr/>
        </p:nvSpPr>
        <p:spPr>
          <a:xfrm>
            <a:off x="3322291" y="966770"/>
            <a:ext cx="4496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>
                <a:solidFill>
                  <a:schemeClr val="bg1"/>
                </a:solidFill>
              </a:rPr>
              <a:t>Token matching component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B3F7AD-79F3-4AA3-AF88-784B72B75F79}"/>
              </a:ext>
            </a:extLst>
          </p:cNvPr>
          <p:cNvSpPr/>
          <p:nvPr/>
        </p:nvSpPr>
        <p:spPr>
          <a:xfrm>
            <a:off x="2916931" y="795880"/>
            <a:ext cx="344499" cy="6735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Rectangle 17" descr="Database">
            <a:extLst>
              <a:ext uri="{FF2B5EF4-FFF2-40B4-BE49-F238E27FC236}">
                <a16:creationId xmlns:a16="http://schemas.microsoft.com/office/drawing/2014/main" id="{6D0EA431-5E99-4684-A4AA-3ABDE3B923B9}"/>
              </a:ext>
            </a:extLst>
          </p:cNvPr>
          <p:cNvSpPr/>
          <p:nvPr/>
        </p:nvSpPr>
        <p:spPr>
          <a:xfrm>
            <a:off x="10898257" y="561552"/>
            <a:ext cx="911084" cy="865180"/>
          </a:xfrm>
          <a:prstGeom prst="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B48AD7-9ABD-4DB4-BAD6-DAAAD0B0CDA7}"/>
              </a:ext>
            </a:extLst>
          </p:cNvPr>
          <p:cNvSpPr/>
          <p:nvPr/>
        </p:nvSpPr>
        <p:spPr>
          <a:xfrm>
            <a:off x="106257" y="0"/>
            <a:ext cx="2619376" cy="161043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79CFE1-251D-468F-A8E2-B12EC750BC87}"/>
              </a:ext>
            </a:extLst>
          </p:cNvPr>
          <p:cNvSpPr/>
          <p:nvPr/>
        </p:nvSpPr>
        <p:spPr>
          <a:xfrm>
            <a:off x="2843979" y="1836556"/>
            <a:ext cx="8641439" cy="1275134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3576DC-A8CD-4DEC-AD4F-A76CCBF4515A}"/>
              </a:ext>
            </a:extLst>
          </p:cNvPr>
          <p:cNvSpPr/>
          <p:nvPr/>
        </p:nvSpPr>
        <p:spPr>
          <a:xfrm>
            <a:off x="2887198" y="3149012"/>
            <a:ext cx="8641439" cy="1275134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8DE8F-2ABA-4A16-A29B-6C4D9151E259}"/>
              </a:ext>
            </a:extLst>
          </p:cNvPr>
          <p:cNvSpPr/>
          <p:nvPr/>
        </p:nvSpPr>
        <p:spPr>
          <a:xfrm>
            <a:off x="2800760" y="4497277"/>
            <a:ext cx="8641439" cy="1275134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1E6DD1-3CC1-46D1-BA90-03C0929533E6}"/>
              </a:ext>
            </a:extLst>
          </p:cNvPr>
          <p:cNvSpPr/>
          <p:nvPr/>
        </p:nvSpPr>
        <p:spPr>
          <a:xfrm>
            <a:off x="2800760" y="5658881"/>
            <a:ext cx="8641439" cy="1275134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905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5" grpId="0" animBg="1"/>
      <p:bldP spid="16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A9E-7F12-4DFC-846A-0F97EDC2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720A2F-3819-49DE-BD0C-EC2B8B56F4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162EAE-9E3E-4090-863F-EDA03D3339E5}"/>
              </a:ext>
            </a:extLst>
          </p:cNvPr>
          <p:cNvSpPr/>
          <p:nvPr/>
        </p:nvSpPr>
        <p:spPr>
          <a:xfrm>
            <a:off x="9610614" y="-94430"/>
            <a:ext cx="31805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3312" y="745206"/>
            <a:ext cx="3928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err="1">
                <a:solidFill>
                  <a:schemeClr val="bg1"/>
                </a:solidFill>
              </a:rPr>
              <a:t>rVSM</a:t>
            </a:r>
            <a:r>
              <a:rPr lang="en-AU" sz="2800" b="1" dirty="0">
                <a:solidFill>
                  <a:schemeClr val="bg1"/>
                </a:solidFill>
              </a:rPr>
              <a:t> Similarity Score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7948" y="714800"/>
            <a:ext cx="282633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14143"/>
              </p:ext>
            </p:extLst>
          </p:nvPr>
        </p:nvGraphicFramePr>
        <p:xfrm>
          <a:off x="1126251" y="1857250"/>
          <a:ext cx="9493137" cy="4864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606">
                  <a:extLst>
                    <a:ext uri="{9D8B030D-6E8A-4147-A177-3AD203B41FA5}">
                      <a16:colId xmlns:a16="http://schemas.microsoft.com/office/drawing/2014/main" val="415270633"/>
                    </a:ext>
                  </a:extLst>
                </a:gridCol>
                <a:gridCol w="2730464">
                  <a:extLst>
                    <a:ext uri="{9D8B030D-6E8A-4147-A177-3AD203B41FA5}">
                      <a16:colId xmlns:a16="http://schemas.microsoft.com/office/drawing/2014/main" val="3744068474"/>
                    </a:ext>
                  </a:extLst>
                </a:gridCol>
                <a:gridCol w="2743027">
                  <a:extLst>
                    <a:ext uri="{9D8B030D-6E8A-4147-A177-3AD203B41FA5}">
                      <a16:colId xmlns:a16="http://schemas.microsoft.com/office/drawing/2014/main" val="3676822571"/>
                    </a:ext>
                  </a:extLst>
                </a:gridCol>
                <a:gridCol w="3468040">
                  <a:extLst>
                    <a:ext uri="{9D8B030D-6E8A-4147-A177-3AD203B41FA5}">
                      <a16:colId xmlns:a16="http://schemas.microsoft.com/office/drawing/2014/main" val="3647396377"/>
                    </a:ext>
                  </a:extLst>
                </a:gridCol>
              </a:tblGrid>
              <a:tr h="262999">
                <a:tc>
                  <a:txBody>
                    <a:bodyPr/>
                    <a:lstStyle/>
                    <a:p>
                      <a:r>
                        <a:rPr lang="en-AU" sz="1200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Used</a:t>
                      </a:r>
                      <a:r>
                        <a:rPr lang="en-AU" sz="1200" b="1" baseline="0" dirty="0"/>
                        <a:t> Features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39542"/>
                  </a:ext>
                </a:extLst>
              </a:tr>
              <a:tr h="1002516"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u="sng" dirty="0">
                          <a:solidFill>
                            <a:srgbClr val="FF0000"/>
                          </a:solidFill>
                        </a:rPr>
                        <a:t>Bug report</a:t>
                      </a:r>
                      <a:r>
                        <a:rPr lang="en-AU" sz="1200" u="sng" baseline="0" dirty="0">
                          <a:solidFill>
                            <a:srgbClr val="FF0000"/>
                          </a:solidFill>
                        </a:rPr>
                        <a:t>’s </a:t>
                      </a:r>
                      <a:r>
                        <a:rPr lang="en-AU" sz="1200" baseline="0" dirty="0"/>
                        <a:t>POS tagged summary and description</a:t>
                      </a:r>
                    </a:p>
                    <a:p>
                      <a:endParaRPr lang="en-AU" sz="1200" baseline="0" dirty="0"/>
                    </a:p>
                    <a:p>
                      <a:r>
                        <a:rPr lang="en-AU" sz="1200" u="sng" baseline="0" dirty="0">
                          <a:solidFill>
                            <a:srgbClr val="0070C0"/>
                          </a:solidFill>
                        </a:rPr>
                        <a:t>Source code </a:t>
                      </a:r>
                      <a:r>
                        <a:rPr lang="en-AU" sz="1200" baseline="0" dirty="0"/>
                        <a:t>file name, class names, method names, attribute names, POS tagged token in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Calculate</a:t>
                      </a:r>
                      <a:r>
                        <a:rPr lang="en-AU" sz="1200" baseline="0" dirty="0"/>
                        <a:t> the</a:t>
                      </a:r>
                      <a:r>
                        <a:rPr lang="en-AU" sz="1200" baseline="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AU" sz="1200" baseline="0" dirty="0" err="1">
                          <a:highlight>
                            <a:srgbClr val="FFFF00"/>
                          </a:highlight>
                        </a:rPr>
                        <a:t>tf-idf</a:t>
                      </a:r>
                      <a:r>
                        <a:rPr lang="en-AU" sz="1200" baseline="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AU" sz="1200" baseline="0" dirty="0"/>
                        <a:t>vectors for each bug report and source code file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474956"/>
                  </a:ext>
                </a:extLst>
              </a:tr>
              <a:tr h="591581"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aseline="0" dirty="0"/>
                        <a:t>bug report and source code vectors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normalized TF-IDF</a:t>
                      </a:r>
                      <a:r>
                        <a:rPr lang="en-US" sz="1200" baseline="0" dirty="0"/>
                        <a:t> vectors output from step 1 using </a:t>
                      </a:r>
                      <a:r>
                        <a:rPr lang="en-US" sz="1200" dirty="0"/>
                        <a:t> the Euclidean norm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29824"/>
                  </a:ext>
                </a:extLst>
              </a:tr>
              <a:tr h="532470"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aseline="0" dirty="0"/>
                        <a:t>Normalized bug report and source code vectors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Calculate</a:t>
                      </a:r>
                      <a:r>
                        <a:rPr lang="en-AU" sz="1200" baseline="0" dirty="0"/>
                        <a:t> the cosine similarity between bug report vector and source code vector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066569"/>
                  </a:ext>
                </a:extLst>
              </a:tr>
              <a:tr h="1274618">
                <a:tc>
                  <a:txBody>
                    <a:bodyPr/>
                    <a:lstStyle/>
                    <a:p>
                      <a:r>
                        <a:rPr lang="en-AU" sz="1200" dirty="0"/>
                        <a:t>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</a:t>
                      </a:r>
                      <a:r>
                        <a:rPr lang="en-US" sz="1200" b="1" u="sng" dirty="0"/>
                        <a:t>terms</a:t>
                      </a:r>
                      <a:r>
                        <a:rPr lang="en-US" sz="1200" dirty="0"/>
                        <a:t> used in this function are the same ones used for building the</a:t>
                      </a:r>
                    </a:p>
                    <a:p>
                      <a:r>
                        <a:rPr lang="en-US" sz="1200" dirty="0"/>
                        <a:t>source files’ vectors (i.e., the tokens from file name, class names, method names, attribute names, and POS tagged tokens in comments)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 Source code file length score because different forms of length functions produce better overall precision and recall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410427"/>
                  </a:ext>
                </a:extLst>
              </a:tr>
              <a:tr h="1002516"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aseline="0" dirty="0"/>
                        <a:t> cosine similarity scores and source code file length scores from step 3 and 4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Combine</a:t>
                      </a:r>
                      <a:r>
                        <a:rPr lang="en-AU" sz="1200" baseline="0" dirty="0"/>
                        <a:t> cosine similarity scores and source code file length source to produce final results</a:t>
                      </a:r>
                      <a:endParaRPr lang="en-AU" sz="1200" dirty="0"/>
                    </a:p>
                    <a:p>
                      <a:endParaRPr lang="en-US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46192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72" y="2353055"/>
            <a:ext cx="2527674" cy="5843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108" y="3357656"/>
            <a:ext cx="1898399" cy="507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108" y="3977643"/>
            <a:ext cx="1683192" cy="406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6521" y="4601780"/>
            <a:ext cx="1920991" cy="2687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5094" y="5809812"/>
            <a:ext cx="2303844" cy="302982"/>
          </a:xfrm>
          <a:prstGeom prst="rect">
            <a:avLst/>
          </a:prstGeom>
        </p:spPr>
      </p:pic>
      <p:sp>
        <p:nvSpPr>
          <p:cNvPr id="18" name="Rectangle 17" descr="Database">
            <a:extLst>
              <a:ext uri="{FF2B5EF4-FFF2-40B4-BE49-F238E27FC236}">
                <a16:creationId xmlns:a16="http://schemas.microsoft.com/office/drawing/2014/main" id="{B3561861-9F45-4B14-BAEE-9B69AC4549BB}"/>
              </a:ext>
            </a:extLst>
          </p:cNvPr>
          <p:cNvSpPr/>
          <p:nvPr/>
        </p:nvSpPr>
        <p:spPr>
          <a:xfrm>
            <a:off x="10746727" y="721200"/>
            <a:ext cx="908296" cy="839636"/>
          </a:xfrm>
          <a:prstGeom prst="rect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16A471-1708-4292-9E44-42949A93A268}"/>
              </a:ext>
            </a:extLst>
          </p:cNvPr>
          <p:cNvSpPr/>
          <p:nvPr/>
        </p:nvSpPr>
        <p:spPr>
          <a:xfrm>
            <a:off x="1030581" y="1870300"/>
            <a:ext cx="10035168" cy="148735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669A23-EF05-4C89-9A6F-C06C863744C8}"/>
              </a:ext>
            </a:extLst>
          </p:cNvPr>
          <p:cNvSpPr/>
          <p:nvPr/>
        </p:nvSpPr>
        <p:spPr>
          <a:xfrm>
            <a:off x="1030581" y="3357656"/>
            <a:ext cx="10035168" cy="51900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104E-8A45-4C4D-9DFC-7EB028131340}"/>
              </a:ext>
            </a:extLst>
          </p:cNvPr>
          <p:cNvSpPr/>
          <p:nvPr/>
        </p:nvSpPr>
        <p:spPr>
          <a:xfrm>
            <a:off x="1030581" y="3905711"/>
            <a:ext cx="10035168" cy="51900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2D7F3-0393-482D-9213-EB3DE625E8FF}"/>
              </a:ext>
            </a:extLst>
          </p:cNvPr>
          <p:cNvSpPr/>
          <p:nvPr/>
        </p:nvSpPr>
        <p:spPr>
          <a:xfrm>
            <a:off x="1030581" y="4453766"/>
            <a:ext cx="10035168" cy="131587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D2F7C8-7CED-4BB9-8397-79973D13B09A}"/>
              </a:ext>
            </a:extLst>
          </p:cNvPr>
          <p:cNvSpPr/>
          <p:nvPr/>
        </p:nvSpPr>
        <p:spPr>
          <a:xfrm>
            <a:off x="1021070" y="5809813"/>
            <a:ext cx="10035168" cy="58477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18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A9E-7F12-4DFC-846A-0F97EDC2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720A2F-3819-49DE-BD0C-EC2B8B56F4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162EAE-9E3E-4090-863F-EDA03D3339E5}"/>
              </a:ext>
            </a:extLst>
          </p:cNvPr>
          <p:cNvSpPr/>
          <p:nvPr/>
        </p:nvSpPr>
        <p:spPr>
          <a:xfrm>
            <a:off x="9610614" y="-94430"/>
            <a:ext cx="31805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3C016-D1FB-4736-B883-08AC0DD9206E}"/>
              </a:ext>
            </a:extLst>
          </p:cNvPr>
          <p:cNvSpPr txBox="1"/>
          <p:nvPr/>
        </p:nvSpPr>
        <p:spPr>
          <a:xfrm>
            <a:off x="1103892" y="1914523"/>
            <a:ext cx="10249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dirty="0"/>
              <a:t>Extract the source code file name from stack trace components and calculate the ranking score for faulty source files. </a:t>
            </a:r>
            <a:r>
              <a:rPr lang="en-US" dirty="0"/>
              <a:t>The approach </a:t>
            </a:r>
            <a:r>
              <a:rPr lang="en-US" b="1" u="sng" dirty="0">
                <a:solidFill>
                  <a:srgbClr val="0070C0"/>
                </a:solidFill>
              </a:rPr>
              <a:t>rank score source files based on the rank of each file in the stack trace as</a:t>
            </a:r>
            <a:r>
              <a:rPr lang="en-US" dirty="0"/>
              <a:t>:</a:t>
            </a:r>
            <a:endParaRPr lang="en-AU" dirty="0"/>
          </a:p>
          <a:p>
            <a:pPr algn="just"/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1103892" y="892048"/>
            <a:ext cx="4128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Stack Trace component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7500" y="820232"/>
            <a:ext cx="282633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03" y="3395409"/>
            <a:ext cx="5448391" cy="2144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619" y="3583869"/>
            <a:ext cx="4695825" cy="828675"/>
          </a:xfrm>
          <a:prstGeom prst="rect">
            <a:avLst/>
          </a:prstGeom>
        </p:spPr>
      </p:pic>
      <p:sp>
        <p:nvSpPr>
          <p:cNvPr id="14" name="Rectangle 13" descr="Database">
            <a:extLst>
              <a:ext uri="{FF2B5EF4-FFF2-40B4-BE49-F238E27FC236}">
                <a16:creationId xmlns:a16="http://schemas.microsoft.com/office/drawing/2014/main" id="{09B6E916-4FC3-4504-97A6-3A822607E42F}"/>
              </a:ext>
            </a:extLst>
          </p:cNvPr>
          <p:cNvSpPr/>
          <p:nvPr/>
        </p:nvSpPr>
        <p:spPr>
          <a:xfrm>
            <a:off x="10746727" y="721200"/>
            <a:ext cx="908296" cy="839636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7969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A9E-7F12-4DFC-846A-0F97EDC2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720A2F-3819-49DE-BD0C-EC2B8B56F4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162EAE-9E3E-4090-863F-EDA03D3339E5}"/>
              </a:ext>
            </a:extLst>
          </p:cNvPr>
          <p:cNvSpPr/>
          <p:nvPr/>
        </p:nvSpPr>
        <p:spPr>
          <a:xfrm>
            <a:off x="9610614" y="-94430"/>
            <a:ext cx="31805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0814" y="869575"/>
            <a:ext cx="5461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Semantic similarity component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2839" y="791337"/>
            <a:ext cx="282633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32151"/>
              </p:ext>
            </p:extLst>
          </p:nvPr>
        </p:nvGraphicFramePr>
        <p:xfrm>
          <a:off x="1130050" y="1993659"/>
          <a:ext cx="9493137" cy="32824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606">
                  <a:extLst>
                    <a:ext uri="{9D8B030D-6E8A-4147-A177-3AD203B41FA5}">
                      <a16:colId xmlns:a16="http://schemas.microsoft.com/office/drawing/2014/main" val="415270633"/>
                    </a:ext>
                  </a:extLst>
                </a:gridCol>
                <a:gridCol w="2244215">
                  <a:extLst>
                    <a:ext uri="{9D8B030D-6E8A-4147-A177-3AD203B41FA5}">
                      <a16:colId xmlns:a16="http://schemas.microsoft.com/office/drawing/2014/main" val="3744068474"/>
                    </a:ext>
                  </a:extLst>
                </a:gridCol>
                <a:gridCol w="3229276">
                  <a:extLst>
                    <a:ext uri="{9D8B030D-6E8A-4147-A177-3AD203B41FA5}">
                      <a16:colId xmlns:a16="http://schemas.microsoft.com/office/drawing/2014/main" val="3676822571"/>
                    </a:ext>
                  </a:extLst>
                </a:gridCol>
                <a:gridCol w="3468040">
                  <a:extLst>
                    <a:ext uri="{9D8B030D-6E8A-4147-A177-3AD203B41FA5}">
                      <a16:colId xmlns:a16="http://schemas.microsoft.com/office/drawing/2014/main" val="3647396377"/>
                    </a:ext>
                  </a:extLst>
                </a:gridCol>
              </a:tblGrid>
              <a:tr h="328348">
                <a:tc>
                  <a:txBody>
                    <a:bodyPr/>
                    <a:lstStyle/>
                    <a:p>
                      <a:r>
                        <a:rPr lang="en-AU" sz="1200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Used</a:t>
                      </a:r>
                      <a:r>
                        <a:rPr lang="en-AU" sz="1200" b="1" baseline="0" dirty="0"/>
                        <a:t> Features</a:t>
                      </a:r>
                      <a:endParaRPr lang="en-AU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39542"/>
                  </a:ext>
                </a:extLst>
              </a:tr>
              <a:tr h="559221"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chemeClr val="tx1"/>
                          </a:solidFill>
                        </a:rPr>
                        <a:t>Un stemmed or full-term tokens of </a:t>
                      </a:r>
                      <a:r>
                        <a:rPr lang="en-US" sz="1200" u="none" dirty="0">
                          <a:solidFill>
                            <a:srgbClr val="FF0000"/>
                          </a:solidFill>
                        </a:rPr>
                        <a:t>bug reports </a:t>
                      </a:r>
                      <a:r>
                        <a:rPr lang="en-US" sz="1200" u="none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200" u="none" dirty="0">
                          <a:solidFill>
                            <a:srgbClr val="0070C0"/>
                          </a:solidFill>
                        </a:rPr>
                        <a:t>source file</a:t>
                      </a:r>
                      <a:endParaRPr lang="en-AU" sz="1200" baseline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Calculate</a:t>
                      </a:r>
                      <a:r>
                        <a:rPr lang="en-AU" sz="1200" baseline="0" dirty="0"/>
                        <a:t> </a:t>
                      </a:r>
                      <a:r>
                        <a:rPr lang="en-AU" sz="1200" b="1" baseline="0" dirty="0" err="1"/>
                        <a:t>GloVe</a:t>
                      </a:r>
                      <a:r>
                        <a:rPr lang="en-AU" sz="1200" baseline="0" dirty="0"/>
                        <a:t> word vector for each bug report and source code file. </a:t>
                      </a:r>
                      <a:r>
                        <a:rPr lang="en-US" sz="1200" baseline="0" dirty="0" err="1"/>
                        <a:t>GloVe</a:t>
                      </a:r>
                      <a:r>
                        <a:rPr lang="en-US" sz="1200" baseline="0" dirty="0"/>
                        <a:t> is also an unsupervised algorithm for constructing word vector</a:t>
                      </a:r>
                      <a:r>
                        <a:rPr lang="en-AU" sz="1200" baseline="0" dirty="0"/>
                        <a:t> </a:t>
                      </a:r>
                      <a:r>
                        <a:rPr lang="en-US" sz="1200" baseline="0" dirty="0"/>
                        <a:t>It uses word occurrences in a corpus as its source of information and builds a word-word co-occurrence matrix and then employs matrix factorization to build word vectors. Similar to Skip-gram and CBOW model, but it used the words from the whole corpus to calculate the co-occurrence matrix rather than based on fixed window </a:t>
                      </a:r>
                      <a:endParaRPr lang="en-AU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474956"/>
                  </a:ext>
                </a:extLst>
              </a:tr>
              <a:tr h="1033819"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aseline="0" dirty="0"/>
                        <a:t>Normalized bug report and source code vectors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Calculate</a:t>
                      </a:r>
                      <a:r>
                        <a:rPr lang="en-AU" sz="1200" baseline="0" dirty="0"/>
                        <a:t> the cosine similarity between bug report vector and source code vector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06656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311" y="2477948"/>
            <a:ext cx="1266825" cy="4505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311" y="4301680"/>
            <a:ext cx="1911928" cy="383296"/>
          </a:xfrm>
          <a:prstGeom prst="rect">
            <a:avLst/>
          </a:prstGeom>
        </p:spPr>
      </p:pic>
      <p:sp>
        <p:nvSpPr>
          <p:cNvPr id="14" name="Rectangle 13" descr="Database">
            <a:extLst>
              <a:ext uri="{FF2B5EF4-FFF2-40B4-BE49-F238E27FC236}">
                <a16:creationId xmlns:a16="http://schemas.microsoft.com/office/drawing/2014/main" id="{AE7D0DB4-BB65-47B7-A7F8-CC04090AB1DA}"/>
              </a:ext>
            </a:extLst>
          </p:cNvPr>
          <p:cNvSpPr/>
          <p:nvPr/>
        </p:nvSpPr>
        <p:spPr>
          <a:xfrm>
            <a:off x="10746727" y="721200"/>
            <a:ext cx="908296" cy="839636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03A184-94EC-481C-9454-0386ABF60EB6}"/>
              </a:ext>
            </a:extLst>
          </p:cNvPr>
          <p:cNvSpPr/>
          <p:nvPr/>
        </p:nvSpPr>
        <p:spPr>
          <a:xfrm>
            <a:off x="885472" y="2381501"/>
            <a:ext cx="10035168" cy="178106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4EB84D-2F88-4424-BFD1-7F23AC9E6A05}"/>
              </a:ext>
            </a:extLst>
          </p:cNvPr>
          <p:cNvSpPr/>
          <p:nvPr/>
        </p:nvSpPr>
        <p:spPr>
          <a:xfrm>
            <a:off x="7792872" y="2358784"/>
            <a:ext cx="573206" cy="22064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20D234-32DB-45B9-9628-9E9E75948074}"/>
              </a:ext>
            </a:extLst>
          </p:cNvPr>
          <p:cNvSpPr/>
          <p:nvPr/>
        </p:nvSpPr>
        <p:spPr>
          <a:xfrm>
            <a:off x="5800565" y="5876930"/>
            <a:ext cx="4882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6"/>
              </a:rPr>
              <a:t>https://www.youtube.com/watch?v=ASn7ExxLZws</a:t>
            </a:r>
            <a:endParaRPr lang="en-AU" dirty="0"/>
          </a:p>
          <a:p>
            <a:r>
              <a:rPr lang="en-AU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41B636-B806-4B1F-BEBA-44A0C5B8E76F}"/>
              </a:ext>
            </a:extLst>
          </p:cNvPr>
          <p:cNvSpPr/>
          <p:nvPr/>
        </p:nvSpPr>
        <p:spPr>
          <a:xfrm>
            <a:off x="887590" y="4207359"/>
            <a:ext cx="10035168" cy="1091424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119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A9E-7F12-4DFC-846A-0F97EDC2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720A2F-3819-49DE-BD0C-EC2B8B56F4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162EAE-9E3E-4090-863F-EDA03D3339E5}"/>
              </a:ext>
            </a:extLst>
          </p:cNvPr>
          <p:cNvSpPr/>
          <p:nvPr/>
        </p:nvSpPr>
        <p:spPr>
          <a:xfrm>
            <a:off x="9610614" y="-94430"/>
            <a:ext cx="31805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3C016-D1FB-4736-B883-08AC0DD9206E}"/>
              </a:ext>
            </a:extLst>
          </p:cNvPr>
          <p:cNvSpPr txBox="1"/>
          <p:nvPr/>
        </p:nvSpPr>
        <p:spPr>
          <a:xfrm>
            <a:off x="708856" y="1871066"/>
            <a:ext cx="7998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dirty="0"/>
              <a:t>Use the </a:t>
            </a:r>
            <a:r>
              <a:rPr lang="en-AU" b="1" dirty="0">
                <a:solidFill>
                  <a:srgbClr val="0070C0"/>
                </a:solidFill>
              </a:rPr>
              <a:t>Native Bayes </a:t>
            </a:r>
            <a:r>
              <a:rPr lang="en-AU" dirty="0"/>
              <a:t>Machine learning classifier with existing bug reports and labels with source code file names. </a:t>
            </a:r>
          </a:p>
          <a:p>
            <a:pPr algn="just"/>
            <a:r>
              <a:rPr lang="en-AU" dirty="0"/>
              <a:t> </a:t>
            </a:r>
          </a:p>
          <a:p>
            <a:pPr algn="just"/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1054651" y="892884"/>
            <a:ext cx="5175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Fixed bug reports component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8856" y="819307"/>
            <a:ext cx="282633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69219" y="5852768"/>
            <a:ext cx="42315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>
                <a:hlinkClick r:id="rId3"/>
              </a:rPr>
              <a:t>https://github.com/h4iku/bug-localization/blob/master/</a:t>
            </a:r>
            <a:endParaRPr lang="en-AU" sz="1400" dirty="0"/>
          </a:p>
        </p:txBody>
      </p:sp>
      <p:sp>
        <p:nvSpPr>
          <p:cNvPr id="5" name="Rectangle 4"/>
          <p:cNvSpPr/>
          <p:nvPr/>
        </p:nvSpPr>
        <p:spPr>
          <a:xfrm>
            <a:off x="1054651" y="3186441"/>
            <a:ext cx="1228436" cy="1200329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AU" dirty="0"/>
              <a:t>Existing Bug Reports </a:t>
            </a:r>
          </a:p>
          <a:p>
            <a:pPr algn="just"/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1929666" y="3993283"/>
            <a:ext cx="1438275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AU" sz="1200" b="1" dirty="0"/>
              <a:t>Corresponding Source Code file Name (Label) </a:t>
            </a:r>
          </a:p>
          <a:p>
            <a:pPr algn="just"/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4351103" y="3890999"/>
            <a:ext cx="2070743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AU" dirty="0"/>
              <a:t>ML Native Nayes Classifier 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413020" y="3854783"/>
            <a:ext cx="951345" cy="600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05789" y="3752500"/>
            <a:ext cx="2070743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AU" b="1" dirty="0"/>
              <a:t>Predict Source Code file Name (Label) 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408583" y="3882467"/>
            <a:ext cx="951345" cy="600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C20ACBC-822E-4ECA-90DF-928F3BFBBBBB}"/>
              </a:ext>
            </a:extLst>
          </p:cNvPr>
          <p:cNvSpPr/>
          <p:nvPr/>
        </p:nvSpPr>
        <p:spPr>
          <a:xfrm>
            <a:off x="10746727" y="721200"/>
            <a:ext cx="908296" cy="839636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27824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EFF"/>
                </a:solidFill>
              </a:rPr>
              <a:t>Outlines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FD54A-4CD7-4E17-B2E0-A2ED9CAD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0A73943-211F-4649-A6C2-E322F76FB90A}" type="slidenum">
              <a:rPr lang="en-AU" smtClean="0"/>
              <a:pPr>
                <a:spcAft>
                  <a:spcPts val="600"/>
                </a:spcAft>
              </a:pPr>
              <a:t>2</a:t>
            </a:fld>
            <a:endParaRPr lang="en-AU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2E9DA29-6178-4C0C-BE7C-65BD5F26C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23106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673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A9E-7F12-4DFC-846A-0F97EDC2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720A2F-3819-49DE-BD0C-EC2B8B56F4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162EAE-9E3E-4090-863F-EDA03D3339E5}"/>
              </a:ext>
            </a:extLst>
          </p:cNvPr>
          <p:cNvSpPr/>
          <p:nvPr/>
        </p:nvSpPr>
        <p:spPr>
          <a:xfrm>
            <a:off x="9610614" y="-94430"/>
            <a:ext cx="31805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31892" y="6538912"/>
            <a:ext cx="6644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>
                <a:hlinkClick r:id="rId3"/>
              </a:rPr>
              <a:t>https://github.com/h4iku/bug-localization/blob/master/buglocalizer/token_matching.py</a:t>
            </a:r>
            <a:endParaRPr lang="en-AU" sz="1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357620" y="2485994"/>
            <a:ext cx="4553526" cy="1886011"/>
            <a:chOff x="5755427" y="4706117"/>
            <a:chExt cx="2772851" cy="99982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5578" y="4839171"/>
              <a:ext cx="2552700" cy="866775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755427" y="4706117"/>
              <a:ext cx="282633" cy="58477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</p:grpSp>
      <p:sp>
        <p:nvSpPr>
          <p:cNvPr id="10" name="Rectangle 9" descr="Database">
            <a:extLst>
              <a:ext uri="{FF2B5EF4-FFF2-40B4-BE49-F238E27FC236}">
                <a16:creationId xmlns:a16="http://schemas.microsoft.com/office/drawing/2014/main" id="{9C5C6A51-BF5F-4EBD-83AA-A1536DB26213}"/>
              </a:ext>
            </a:extLst>
          </p:cNvPr>
          <p:cNvSpPr/>
          <p:nvPr/>
        </p:nvSpPr>
        <p:spPr>
          <a:xfrm>
            <a:off x="10746727" y="721200"/>
            <a:ext cx="908296" cy="839636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605154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D10B-7F3D-47B0-9BBE-E7678B18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305"/>
          </a:xfrm>
        </p:spPr>
        <p:txBody>
          <a:bodyPr/>
          <a:lstStyle/>
          <a:p>
            <a:r>
              <a:rPr lang="en-AU"/>
              <a:t>Limitation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FA5E-378C-493E-9F89-F1AD48F6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9281"/>
            <a:ext cx="11250590" cy="4665182"/>
          </a:xfrm>
        </p:spPr>
        <p:txBody>
          <a:bodyPr>
            <a:normAutofit fontScale="92500" lnSpcReduction="20000"/>
          </a:bodyPr>
          <a:lstStyle/>
          <a:p>
            <a:r>
              <a:rPr lang="en-AU" sz="1700" b="1" dirty="0"/>
              <a:t>Information Retrieval Based Approach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It is based on (TF-IDF) features extraction technique. It creates issue report terms and source code files matrix and counts each issue report term occurrence in source code files. It </a:t>
            </a:r>
            <a:r>
              <a:rPr lang="en-US" sz="1700" b="1" dirty="0">
                <a:solidFill>
                  <a:srgbClr val="FF0000"/>
                </a:solidFill>
              </a:rPr>
              <a:t>did not capture any meaning and relations between words</a:t>
            </a:r>
            <a:r>
              <a:rPr lang="en-US" sz="1700" dirty="0"/>
              <a:t>. Semantic similarity problem exists in this approach.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b="1" dirty="0"/>
              <a:t> </a:t>
            </a:r>
            <a:r>
              <a:rPr lang="en-AU" sz="1700" b="1" dirty="0"/>
              <a:t>Machine Learning Approach </a:t>
            </a:r>
          </a:p>
          <a:p>
            <a:pPr lvl="1"/>
            <a:r>
              <a:rPr lang="en-US" sz="1700" b="1" dirty="0"/>
              <a:t>Multiclass text classification </a:t>
            </a:r>
            <a:r>
              <a:rPr lang="en-US" sz="1700" dirty="0"/>
              <a:t>approach cannot suggest source code files if there is </a:t>
            </a:r>
            <a:r>
              <a:rPr lang="en-US" sz="1700" b="1" dirty="0">
                <a:solidFill>
                  <a:srgbClr val="FF0000"/>
                </a:solidFill>
              </a:rPr>
              <a:t>no existing fixed issue report</a:t>
            </a:r>
            <a:endParaRPr lang="en-AU" sz="1700" b="1" dirty="0">
              <a:solidFill>
                <a:srgbClr val="FF0000"/>
              </a:solidFill>
            </a:endParaRPr>
          </a:p>
          <a:p>
            <a:pPr lvl="1"/>
            <a:r>
              <a:rPr lang="en-US" sz="1700" b="1" dirty="0"/>
              <a:t>Word embedding model </a:t>
            </a:r>
            <a:r>
              <a:rPr lang="en-US" sz="1700" dirty="0"/>
              <a:t>learns a representation of issue reports by embeddings each word into vectors. Therefore it lost the context and incentive to words order in the sentence </a:t>
            </a:r>
          </a:p>
          <a:p>
            <a:pPr lvl="3"/>
            <a:r>
              <a:rPr lang="en-AU" sz="1700" b="1" dirty="0">
                <a:solidFill>
                  <a:srgbClr val="FF0000"/>
                </a:solidFill>
              </a:rPr>
              <a:t>Lost of context</a:t>
            </a:r>
          </a:p>
          <a:p>
            <a:pPr lvl="3"/>
            <a:r>
              <a:rPr lang="en-AU" sz="1700" dirty="0"/>
              <a:t>Sensitive to </a:t>
            </a:r>
            <a:r>
              <a:rPr lang="en-AU" sz="1700" b="1" dirty="0">
                <a:solidFill>
                  <a:srgbClr val="FF0000"/>
                </a:solidFill>
              </a:rPr>
              <a:t>misspelling or technical terms  </a:t>
            </a:r>
          </a:p>
          <a:p>
            <a:pPr marL="1666000" lvl="5" indent="0">
              <a:buNone/>
            </a:pPr>
            <a:r>
              <a:rPr lang="en-AU" sz="1700" dirty="0">
                <a:solidFill>
                  <a:schemeClr val="tx1"/>
                </a:solidFill>
              </a:rPr>
              <a:t>E.g., “</a:t>
            </a:r>
            <a:r>
              <a:rPr lang="en-US" sz="1700" dirty="0"/>
              <a:t>avoid crash on </a:t>
            </a:r>
            <a:r>
              <a:rPr lang="en-US" sz="1700" dirty="0" err="1">
                <a:highlight>
                  <a:srgbClr val="FFFF00"/>
                </a:highlight>
              </a:rPr>
              <a:t>concat</a:t>
            </a:r>
            <a:r>
              <a:rPr lang="en-US" sz="1700" dirty="0"/>
              <a:t> on structs with to string member  </a:t>
            </a:r>
            <a:r>
              <a:rPr lang="en-US" sz="1700" dirty="0">
                <a:highlight>
                  <a:srgbClr val="00FF00"/>
                </a:highlight>
              </a:rPr>
              <a:t>(</a:t>
            </a:r>
            <a:r>
              <a:rPr lang="en-US" sz="1700" dirty="0" err="1">
                <a:highlight>
                  <a:srgbClr val="00FF00"/>
                </a:highlight>
              </a:rPr>
              <a:t>concat</a:t>
            </a:r>
            <a:r>
              <a:rPr lang="en-US" sz="1700" dirty="0">
                <a:highlight>
                  <a:srgbClr val="00FF00"/>
                </a:highlight>
              </a:rPr>
              <a:t> == concatenation)</a:t>
            </a:r>
            <a:endParaRPr lang="en-AU" sz="17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pPr lvl="3"/>
            <a:r>
              <a:rPr lang="en-AU" sz="1700" b="1" dirty="0">
                <a:solidFill>
                  <a:srgbClr val="FF0000"/>
                </a:solidFill>
              </a:rPr>
              <a:t>Insensitive of words order </a:t>
            </a:r>
            <a:r>
              <a:rPr lang="en-AU" sz="1700" dirty="0"/>
              <a:t>in the sentence </a:t>
            </a:r>
          </a:p>
          <a:p>
            <a:r>
              <a:rPr lang="en-AU" sz="1700" dirty="0"/>
              <a:t>In both approach, extract certain features for source code  (e.g., class name , method name, identify names) as </a:t>
            </a:r>
            <a:r>
              <a:rPr lang="en-AU" sz="1700" b="1" dirty="0">
                <a:solidFill>
                  <a:srgbClr val="FF0000"/>
                </a:solidFill>
              </a:rPr>
              <a:t>lexical gap problem </a:t>
            </a:r>
            <a:r>
              <a:rPr lang="en-AU" sz="1700" dirty="0"/>
              <a:t>still exists </a:t>
            </a:r>
          </a:p>
          <a:p>
            <a:pPr marL="1008000" lvl="3" indent="0">
              <a:buNone/>
            </a:pPr>
            <a:r>
              <a:rPr lang="en-AU" sz="1700" dirty="0"/>
              <a:t>E.g., Issue Report are written in </a:t>
            </a:r>
            <a:r>
              <a:rPr lang="en-AU" sz="1700" b="1" dirty="0">
                <a:solidFill>
                  <a:srgbClr val="002060"/>
                </a:solidFill>
              </a:rPr>
              <a:t>Natural Language </a:t>
            </a:r>
            <a:r>
              <a:rPr lang="en-AU" sz="1700" dirty="0"/>
              <a:t>and Source code is written in </a:t>
            </a:r>
            <a:r>
              <a:rPr lang="en-AU" sz="1700" b="1" dirty="0">
                <a:solidFill>
                  <a:srgbClr val="002060"/>
                </a:solidFill>
              </a:rPr>
              <a:t>Programming Language</a:t>
            </a:r>
          </a:p>
          <a:p>
            <a:pPr marL="0" indent="0">
              <a:buNone/>
            </a:pPr>
            <a:endParaRPr lang="en-AU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23B81-D719-4D4B-B32F-D5547360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943-211F-4649-A6C2-E322F76FB90A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24047-154A-4587-9D48-57800169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943-211F-4649-A6C2-E322F76FB90A}" type="slidenum">
              <a:rPr lang="en-AU" smtClean="0"/>
              <a:t>22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B3301-B219-4F5F-99EC-41065545D7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43238"/>
            <a:ext cx="11029950" cy="1498600"/>
          </a:xfrm>
        </p:spPr>
        <p:txBody>
          <a:bodyPr/>
          <a:lstStyle/>
          <a:p>
            <a:r>
              <a:rPr lang="en-AU" dirty="0"/>
              <a:t>Motivation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353896"/>
              </p:ext>
            </p:extLst>
          </p:nvPr>
        </p:nvGraphicFramePr>
        <p:xfrm>
          <a:off x="502094" y="1187943"/>
          <a:ext cx="5847715" cy="2767076"/>
        </p:xfrm>
        <a:graphic>
          <a:graphicData uri="http://schemas.openxmlformats.org/drawingml/2006/table">
            <a:tbl>
              <a:tblPr firstRow="1" firstCol="1" bandRow="1"/>
              <a:tblGrid>
                <a:gridCol w="716682">
                  <a:extLst>
                    <a:ext uri="{9D8B030D-6E8A-4147-A177-3AD203B41FA5}">
                      <a16:colId xmlns:a16="http://schemas.microsoft.com/office/drawing/2014/main" val="3373950562"/>
                    </a:ext>
                  </a:extLst>
                </a:gridCol>
                <a:gridCol w="2177975">
                  <a:extLst>
                    <a:ext uri="{9D8B030D-6E8A-4147-A177-3AD203B41FA5}">
                      <a16:colId xmlns:a16="http://schemas.microsoft.com/office/drawing/2014/main" val="2867858187"/>
                    </a:ext>
                  </a:extLst>
                </a:gridCol>
                <a:gridCol w="791587">
                  <a:extLst>
                    <a:ext uri="{9D8B030D-6E8A-4147-A177-3AD203B41FA5}">
                      <a16:colId xmlns:a16="http://schemas.microsoft.com/office/drawing/2014/main" val="4132225385"/>
                    </a:ext>
                  </a:extLst>
                </a:gridCol>
                <a:gridCol w="2161471">
                  <a:extLst>
                    <a:ext uri="{9D8B030D-6E8A-4147-A177-3AD203B41FA5}">
                      <a16:colId xmlns:a16="http://schemas.microsoft.com/office/drawing/2014/main" val="94163091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i="1" dirty="0"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Issue ID</a:t>
                      </a:r>
                      <a:r>
                        <a:rPr lang="en-AU" sz="800" dirty="0"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15500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59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i="1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Open On</a:t>
                      </a:r>
                      <a:r>
                        <a:rPr lang="en-AU" sz="11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 Apr 2019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i="1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Closed On: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 Jul 2019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87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i="1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Title: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b="1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Detach</a:t>
                      </a:r>
                      <a:r>
                        <a:rPr lang="en-AU" sz="80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ing a DbContext entry with Added state does not successfully stop </a:t>
                      </a:r>
                      <a:r>
                        <a:rPr lang="en-AU" sz="800" b="1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tracking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12625"/>
                  </a:ext>
                </a:extLst>
              </a:tr>
              <a:tr h="5080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i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 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Consider the following code from the </a:t>
                      </a:r>
                      <a:r>
                        <a:rPr lang="en-AU" sz="8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InternalEntityEntry</a:t>
                      </a: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 SetEntityState(</a:t>
                      </a:r>
                      <a:r>
                        <a:rPr lang="en-AU" sz="8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EntityState</a:t>
                      </a: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AU" sz="8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oldState</a:t>
                      </a: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AU" sz="8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EntityState</a:t>
                      </a: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newState, bool acceptChanges) method.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System.InvalidOperationException: The instance of entity type 'My Entity' cannot be tracked because another instance with the key value '{Id: 8962cb17-bef4-4ae9-a247-494129381fe2}' is already being tracked. When attaching existing entities, ensure that only one entity instance with a given key value is attached. at </a:t>
                      </a:r>
                      <a:r>
                        <a:rPr lang="en-AU" sz="8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Microsoft.EntityFrameworkCore.ChangeTracking.Internal</a:t>
                      </a: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.IdentityMap`1. ThrowIdentityConflict (InternalEntityEntry entry) at </a:t>
                      </a:r>
                      <a:r>
                        <a:rPr lang="en-AU" sz="8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Microsoft.EntityFrameworkCore.ChangeTracking.Internal</a:t>
                      </a: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.IdentityMap`1.Add(Key key, InternalEntityEntry entry, Boolean updateDuplicate) at </a:t>
                      </a:r>
                      <a:r>
                        <a:rPr lang="en-AU" sz="8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Microsoft.EntityFrameworkCore.ChangeTracking.Internal</a:t>
                      </a: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.IdentityMap`1.Add(Key key, InternalEntityEntry entry) at </a:t>
                      </a:r>
                      <a:r>
                        <a:rPr lang="en-AU" sz="8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Microsoft.EntityFrameworkCore.ChangeTracking.Internal</a:t>
                      </a: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.IdentityMap`1.Add (InternalEntityEntry entry) at </a:t>
                      </a:r>
                      <a:r>
                        <a:rPr lang="en-AU" sz="8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Microsoft.EntityFrameworkCore.ChangeTracking.Internal</a:t>
                      </a: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.StateManager. StartTracking (InternalEntityEntry entry) at </a:t>
                      </a:r>
                      <a:r>
                        <a:rPr lang="en-AU" sz="8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Microsoft.EntityFrameworkCore.ChangeTracking.Internal</a:t>
                      </a: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.InternalEntity Entry.SetEntityState (EntityState oldState, EntityState newState, Boolean acceptChanges) at </a:t>
                      </a:r>
                      <a:r>
                        <a:rPr lang="en-AU" sz="8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Microsoft.EntityFrameworkCore.ChangeTracking.Internal</a:t>
                      </a: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.EntityGraphAttacher. PaintAction (EntityEntryGraphNode node, Boolean force) at </a:t>
                      </a:r>
                      <a:r>
                        <a:rPr lang="en-AU" sz="8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Microsoft.EntityFrameworkCore.ChangeTracking.Internal</a:t>
                      </a: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 EntityEntryGraphIterator. TraverseGraph[TState] (EntityEntryGraphNode node, TState state, Func`3 handleNode) at </a:t>
                      </a:r>
                      <a:r>
                        <a:rPr lang="en-AU" sz="8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Microsoft.EntityFrameworkCore</a:t>
                      </a: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.DbContext.SetEntityState[TEntity](TEntity entity, EntityState entityState)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78295"/>
                  </a:ext>
                </a:extLst>
              </a:tr>
            </a:tbl>
          </a:graphicData>
        </a:graphic>
      </p:graphicFrame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F1F6A41B-C15C-4C31-90DD-A4BF32114F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07" y="647355"/>
            <a:ext cx="807173" cy="500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830128"/>
              </p:ext>
            </p:extLst>
          </p:nvPr>
        </p:nvGraphicFramePr>
        <p:xfrm>
          <a:off x="502095" y="4056266"/>
          <a:ext cx="5847714" cy="1026160"/>
        </p:xfrm>
        <a:graphic>
          <a:graphicData uri="http://schemas.openxmlformats.org/drawingml/2006/table">
            <a:tbl>
              <a:tblPr firstRow="1" firstCol="1" bandRow="1"/>
              <a:tblGrid>
                <a:gridCol w="701079">
                  <a:extLst>
                    <a:ext uri="{9D8B030D-6E8A-4147-A177-3AD203B41FA5}">
                      <a16:colId xmlns:a16="http://schemas.microsoft.com/office/drawing/2014/main" val="1417133948"/>
                    </a:ext>
                  </a:extLst>
                </a:gridCol>
                <a:gridCol w="2130561">
                  <a:extLst>
                    <a:ext uri="{9D8B030D-6E8A-4147-A177-3AD203B41FA5}">
                      <a16:colId xmlns:a16="http://schemas.microsoft.com/office/drawing/2014/main" val="3278718075"/>
                    </a:ext>
                  </a:extLst>
                </a:gridCol>
                <a:gridCol w="774354">
                  <a:extLst>
                    <a:ext uri="{9D8B030D-6E8A-4147-A177-3AD203B41FA5}">
                      <a16:colId xmlns:a16="http://schemas.microsoft.com/office/drawing/2014/main" val="2663324237"/>
                    </a:ext>
                  </a:extLst>
                </a:gridCol>
                <a:gridCol w="2241720">
                  <a:extLst>
                    <a:ext uri="{9D8B030D-6E8A-4147-A177-3AD203B41FA5}">
                      <a16:colId xmlns:a16="http://schemas.microsoft.com/office/drawing/2014/main" val="34849273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i="1" dirty="0"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Issue ID</a:t>
                      </a:r>
                      <a:r>
                        <a:rPr lang="en-AU" sz="800" dirty="0"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15645</a:t>
                      </a:r>
                      <a:endParaRPr lang="en-A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13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i="1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Open On</a:t>
                      </a:r>
                      <a:r>
                        <a:rPr lang="en-AU" sz="800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 May 2019</a:t>
                      </a:r>
                      <a:endParaRPr lang="en-A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i="1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Closed On: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 Jul 2019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592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i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Title:</a:t>
                      </a:r>
                      <a:endParaRPr lang="en-A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Refreshing Db Context single entity with ReloadAsync after using raw SQL to </a:t>
                      </a:r>
                      <a:r>
                        <a:rPr lang="en-AU" sz="8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delete</a:t>
                      </a: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data results  with strange behaviour</a:t>
                      </a:r>
                      <a:endParaRPr lang="en-A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87692"/>
                  </a:ext>
                </a:extLst>
              </a:tr>
              <a:tr h="5080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i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 </a:t>
                      </a:r>
                      <a:endParaRPr lang="en-A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I'm facing a strange behavior when I try to refresh single entity form Db Context using .ReloadAsync for </a:t>
                      </a:r>
                      <a:r>
                        <a:rPr lang="en-AU" sz="8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track</a:t>
                      </a: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 entity.Simply after </a:t>
                      </a:r>
                      <a:r>
                        <a:rPr lang="en-AU" sz="8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delet</a:t>
                      </a: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ing the single entity using raw SQL and forcing EF to reload changes form DB is not enough to </a:t>
                      </a:r>
                      <a:r>
                        <a:rPr lang="en-AU" sz="8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delete</a:t>
                      </a: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the entity from the cache.</a:t>
                      </a:r>
                      <a:endParaRPr lang="en-A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3515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055920"/>
              </p:ext>
            </p:extLst>
          </p:nvPr>
        </p:nvGraphicFramePr>
        <p:xfrm>
          <a:off x="502093" y="5180053"/>
          <a:ext cx="5847715" cy="1027940"/>
        </p:xfrm>
        <a:graphic>
          <a:graphicData uri="http://schemas.openxmlformats.org/drawingml/2006/table">
            <a:tbl>
              <a:tblPr firstRow="1" firstCol="1" bandRow="1"/>
              <a:tblGrid>
                <a:gridCol w="716682">
                  <a:extLst>
                    <a:ext uri="{9D8B030D-6E8A-4147-A177-3AD203B41FA5}">
                      <a16:colId xmlns:a16="http://schemas.microsoft.com/office/drawing/2014/main" val="1592643918"/>
                    </a:ext>
                  </a:extLst>
                </a:gridCol>
                <a:gridCol w="2177975">
                  <a:extLst>
                    <a:ext uri="{9D8B030D-6E8A-4147-A177-3AD203B41FA5}">
                      <a16:colId xmlns:a16="http://schemas.microsoft.com/office/drawing/2014/main" val="3039737782"/>
                    </a:ext>
                  </a:extLst>
                </a:gridCol>
                <a:gridCol w="791587">
                  <a:extLst>
                    <a:ext uri="{9D8B030D-6E8A-4147-A177-3AD203B41FA5}">
                      <a16:colId xmlns:a16="http://schemas.microsoft.com/office/drawing/2014/main" val="751115247"/>
                    </a:ext>
                  </a:extLst>
                </a:gridCol>
                <a:gridCol w="2161471">
                  <a:extLst>
                    <a:ext uri="{9D8B030D-6E8A-4147-A177-3AD203B41FA5}">
                      <a16:colId xmlns:a16="http://schemas.microsoft.com/office/drawing/2014/main" val="154571153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i="1"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Issue ID</a:t>
                      </a:r>
                      <a:r>
                        <a:rPr lang="en-AU" sz="800"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13110</a:t>
                      </a:r>
                      <a:endParaRPr lang="en-AU" sz="8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37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i="1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Open On</a:t>
                      </a:r>
                      <a:r>
                        <a:rPr lang="en-AU" sz="800" i="1"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AU" sz="8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24 Aug 2018</a:t>
                      </a:r>
                      <a:endParaRPr lang="en-AU" sz="800" dirty="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i="1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Closed On:</a:t>
                      </a:r>
                      <a:endParaRPr lang="en-AU" sz="8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 Jul 2019</a:t>
                      </a:r>
                      <a:endParaRPr lang="en-AU" sz="8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78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i="1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Title:</a:t>
                      </a:r>
                      <a:endParaRPr lang="en-AU" sz="8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Entity doesn't get removed from collection when setting reference to null if parent is </a:t>
                      </a:r>
                      <a:r>
                        <a:rPr lang="en-AU" sz="800" b="1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delete</a:t>
                      </a:r>
                      <a:r>
                        <a:rPr lang="en-AU" sz="80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AU" sz="80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05088"/>
                  </a:ext>
                </a:extLst>
              </a:tr>
              <a:tr h="5080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i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r>
                        <a:rPr lang="en-AU" sz="8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 </a:t>
                      </a:r>
                      <a:endParaRPr lang="en-AU" sz="800" dirty="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dirty="0"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If a Blog entity is in the state Deleted, and I change a Post's </a:t>
                      </a:r>
                      <a:r>
                        <a:rPr lang="en-AU" sz="800" b="1" dirty="0"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navigation</a:t>
                      </a:r>
                      <a:r>
                        <a:rPr lang="en-AU" sz="800" dirty="0"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property to no longer point at the Blog, then the Post doesn't get removed from the collection.It works fine if the parent's state is not </a:t>
                      </a:r>
                      <a:r>
                        <a:rPr lang="en-AU" sz="800" b="1" dirty="0"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Delete</a:t>
                      </a:r>
                      <a:r>
                        <a:rPr lang="en-AU" sz="800" dirty="0"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d, and adding also works, just removing doesn't. The relationship is optional/ null able and all property setters raise PropertyChanging/Property Changed. I'm using </a:t>
                      </a:r>
                      <a:r>
                        <a:rPr lang="en-AU" sz="800" b="1" dirty="0"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ChangeTrackingStrategy</a:t>
                      </a:r>
                      <a:r>
                        <a:rPr lang="en-AU" sz="800" dirty="0"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.ChangingAndChangedNotificationsWithOriginalValues.</a:t>
                      </a:r>
                      <a:endParaRPr lang="en-AU" sz="800" dirty="0"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20964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30479" y="4056266"/>
            <a:ext cx="332514" cy="2308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4638" y="1187943"/>
            <a:ext cx="332514" cy="2308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9617" y="5184710"/>
            <a:ext cx="332514" cy="2308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64683" y="-33337"/>
            <a:ext cx="4633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cap="all" dirty="0">
                <a:ea typeface="+mj-ea"/>
                <a:cs typeface="+mj-cs"/>
              </a:rPr>
              <a:t>Motivation Example </a:t>
            </a:r>
            <a:endParaRPr lang="en-AU" b="1" dirty="0"/>
          </a:p>
        </p:txBody>
      </p:sp>
      <p:pic>
        <p:nvPicPr>
          <p:cNvPr id="26" name="Picture 25" descr="Motivatio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008" y="42345"/>
            <a:ext cx="557784" cy="371856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89579"/>
              </p:ext>
            </p:extLst>
          </p:nvPr>
        </p:nvGraphicFramePr>
        <p:xfrm>
          <a:off x="7861427" y="2001413"/>
          <a:ext cx="3670617" cy="3250438"/>
        </p:xfrm>
        <a:graphic>
          <a:graphicData uri="http://schemas.openxmlformats.org/drawingml/2006/table">
            <a:tbl>
              <a:tblPr firstRow="1" firstCol="1" bandRow="1"/>
              <a:tblGrid>
                <a:gridCol w="3670617">
                  <a:extLst>
                    <a:ext uri="{9D8B030D-6E8A-4147-A177-3AD203B41FA5}">
                      <a16:colId xmlns:a16="http://schemas.microsoft.com/office/drawing/2014/main" val="1648577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000" i="1"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Source code file</a:t>
                      </a:r>
                      <a:r>
                        <a:rPr lang="en-AU" sz="1000"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n-AU" sz="1000" b="1"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NavigationFixer</a:t>
                      </a:r>
                      <a:r>
                        <a:rPr lang="en-AU" sz="1000"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.cs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389870"/>
                  </a:ext>
                </a:extLst>
              </a:tr>
              <a:tr h="50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namespace </a:t>
                      </a:r>
                      <a:r>
                        <a:rPr lang="en-AU" sz="10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Microsoft.EntityFrameworkCore.ChangeTracking.Internal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{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public class </a:t>
                      </a:r>
                      <a:r>
                        <a:rPr lang="en-AU" sz="10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Navigation</a:t>
                      </a: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Fixer: I</a:t>
                      </a:r>
                      <a:r>
                        <a:rPr lang="en-AU" sz="10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Navigation</a:t>
                      </a: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Fixer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{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public virtual void StateChanged(</a:t>
                      </a:r>
                      <a:r>
                        <a:rPr lang="en-AU" sz="10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InternalEntityEntry</a:t>
                      </a: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entry, </a:t>
                      </a:r>
                      <a:r>
                        <a:rPr lang="en-AU" sz="10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EntityState</a:t>
                      </a: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AU" sz="10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oldState</a:t>
                      </a: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,bool fromQuery)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{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if(oldState == </a:t>
                      </a:r>
                      <a:r>
                        <a:rPr lang="en-AU" sz="10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EntityState</a:t>
                      </a: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AU" sz="10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Detach</a:t>
                      </a: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{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InitialFixup(entry , null, fromQuery:false);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}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else if(entry . </a:t>
                      </a:r>
                      <a:r>
                        <a:rPr lang="en-AU" sz="10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EntityState</a:t>
                      </a: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== </a:t>
                      </a:r>
                      <a:r>
                        <a:rPr lang="en-AU" sz="10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EntityState</a:t>
                      </a: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AU" sz="10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Detached</a:t>
                      </a: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{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   </a:t>
                      </a:r>
                      <a:r>
                        <a:rPr lang="en-AU" sz="1000" b="1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Delete</a:t>
                      </a: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Fixup(entry);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     }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}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}  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solidFill>
                            <a:srgbClr val="24292E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793228"/>
                  </a:ext>
                </a:extLst>
              </a:tr>
            </a:tbl>
          </a:graphicData>
        </a:graphic>
      </p:graphicFrame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FFD941A3-1D95-42BD-8E67-AEE95BFE68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07" y="1418775"/>
            <a:ext cx="582710" cy="5507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1" name="Left Arrow 30"/>
          <p:cNvSpPr/>
          <p:nvPr/>
        </p:nvSpPr>
        <p:spPr>
          <a:xfrm rot="10800000">
            <a:off x="6440622" y="3264392"/>
            <a:ext cx="1304798" cy="509842"/>
          </a:xfrm>
          <a:prstGeom prst="leftArrow">
            <a:avLst>
              <a:gd name="adj1" fmla="val 3323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ight Brace 37"/>
          <p:cNvSpPr/>
          <p:nvPr/>
        </p:nvSpPr>
        <p:spPr>
          <a:xfrm>
            <a:off x="6384751" y="1271016"/>
            <a:ext cx="107851" cy="495246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TextBox 54"/>
          <p:cNvSpPr txBox="1"/>
          <p:nvPr/>
        </p:nvSpPr>
        <p:spPr bwMode="auto">
          <a:xfrm>
            <a:off x="1616512" y="6321262"/>
            <a:ext cx="3618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Fig. Issue Reports from GitHub Roslyn Projects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969264" y="2532887"/>
            <a:ext cx="5166360" cy="142560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8" name="Rounded Rectangle 57"/>
          <p:cNvSpPr/>
          <p:nvPr/>
        </p:nvSpPr>
        <p:spPr>
          <a:xfrm>
            <a:off x="1033272" y="1610665"/>
            <a:ext cx="5166360" cy="5587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9" name="Rounded Rectangle 58"/>
          <p:cNvSpPr/>
          <p:nvPr/>
        </p:nvSpPr>
        <p:spPr>
          <a:xfrm>
            <a:off x="4383612" y="4320321"/>
            <a:ext cx="632314" cy="17545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Rounded Rectangle 59"/>
          <p:cNvSpPr/>
          <p:nvPr/>
        </p:nvSpPr>
        <p:spPr>
          <a:xfrm>
            <a:off x="4307412" y="1418775"/>
            <a:ext cx="632314" cy="26366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1" name="Rounded Rectangle 60"/>
          <p:cNvSpPr/>
          <p:nvPr/>
        </p:nvSpPr>
        <p:spPr>
          <a:xfrm>
            <a:off x="1204548" y="1432945"/>
            <a:ext cx="632314" cy="26366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2" name="Rounded Rectangle 61"/>
          <p:cNvSpPr/>
          <p:nvPr/>
        </p:nvSpPr>
        <p:spPr>
          <a:xfrm>
            <a:off x="4699769" y="5351935"/>
            <a:ext cx="632314" cy="26366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ounded Rectangle 62"/>
          <p:cNvSpPr/>
          <p:nvPr/>
        </p:nvSpPr>
        <p:spPr>
          <a:xfrm>
            <a:off x="888391" y="4884919"/>
            <a:ext cx="632314" cy="26366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4" name="Rounded Rectangle 63"/>
          <p:cNvSpPr/>
          <p:nvPr/>
        </p:nvSpPr>
        <p:spPr>
          <a:xfrm>
            <a:off x="1706643" y="4753085"/>
            <a:ext cx="632314" cy="26366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5" name="Rounded Rectangle 64"/>
          <p:cNvSpPr/>
          <p:nvPr/>
        </p:nvSpPr>
        <p:spPr>
          <a:xfrm>
            <a:off x="5366487" y="4667478"/>
            <a:ext cx="632314" cy="26366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6" name="Rounded Rectangle 65"/>
          <p:cNvSpPr/>
          <p:nvPr/>
        </p:nvSpPr>
        <p:spPr>
          <a:xfrm>
            <a:off x="3448526" y="5664378"/>
            <a:ext cx="632314" cy="26366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7" name="Rounded Rectangle 66"/>
          <p:cNvSpPr/>
          <p:nvPr/>
        </p:nvSpPr>
        <p:spPr>
          <a:xfrm>
            <a:off x="4353994" y="5748133"/>
            <a:ext cx="632314" cy="26366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8" name="Rounded Rectangle 67"/>
          <p:cNvSpPr/>
          <p:nvPr/>
        </p:nvSpPr>
        <p:spPr>
          <a:xfrm>
            <a:off x="1411602" y="6055364"/>
            <a:ext cx="1130430" cy="26366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/>
          <p:cNvSpPr/>
          <p:nvPr/>
        </p:nvSpPr>
        <p:spPr>
          <a:xfrm>
            <a:off x="7875602" y="2293937"/>
            <a:ext cx="3154348" cy="26366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0" name="Rounded Rectangle 69"/>
          <p:cNvSpPr/>
          <p:nvPr/>
        </p:nvSpPr>
        <p:spPr>
          <a:xfrm>
            <a:off x="8634522" y="2594179"/>
            <a:ext cx="628350" cy="26366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1" name="Rounded Rectangle 70"/>
          <p:cNvSpPr/>
          <p:nvPr/>
        </p:nvSpPr>
        <p:spPr>
          <a:xfrm>
            <a:off x="9578713" y="2640618"/>
            <a:ext cx="628350" cy="26366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2" name="Rounded Rectangle 71"/>
          <p:cNvSpPr/>
          <p:nvPr/>
        </p:nvSpPr>
        <p:spPr>
          <a:xfrm>
            <a:off x="9864320" y="2951540"/>
            <a:ext cx="1135350" cy="29414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3" name="Rounded Rectangle 72"/>
          <p:cNvSpPr/>
          <p:nvPr/>
        </p:nvSpPr>
        <p:spPr>
          <a:xfrm>
            <a:off x="7830969" y="3085423"/>
            <a:ext cx="1135350" cy="29414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4" name="Rounded Rectangle 73"/>
          <p:cNvSpPr/>
          <p:nvPr/>
        </p:nvSpPr>
        <p:spPr>
          <a:xfrm>
            <a:off x="8954091" y="3420049"/>
            <a:ext cx="1135350" cy="29414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5" name="Rounded Rectangle 74"/>
          <p:cNvSpPr/>
          <p:nvPr/>
        </p:nvSpPr>
        <p:spPr>
          <a:xfrm>
            <a:off x="8942768" y="4113574"/>
            <a:ext cx="2056901" cy="29414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6" name="Rounded Rectangle 75"/>
          <p:cNvSpPr/>
          <p:nvPr/>
        </p:nvSpPr>
        <p:spPr>
          <a:xfrm>
            <a:off x="8311896" y="4419899"/>
            <a:ext cx="1065444" cy="29414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Rectangle 56"/>
          <p:cNvSpPr/>
          <p:nvPr/>
        </p:nvSpPr>
        <p:spPr>
          <a:xfrm>
            <a:off x="4169664" y="1271016"/>
            <a:ext cx="694944" cy="1619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Rectangle 77"/>
          <p:cNvSpPr/>
          <p:nvPr/>
        </p:nvSpPr>
        <p:spPr>
          <a:xfrm>
            <a:off x="4143610" y="4158392"/>
            <a:ext cx="694944" cy="1619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Rectangle 79"/>
          <p:cNvSpPr/>
          <p:nvPr/>
        </p:nvSpPr>
        <p:spPr>
          <a:xfrm>
            <a:off x="4169664" y="5269855"/>
            <a:ext cx="694944" cy="1619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A33B02-2659-4361-A235-23E4BF3BD025}"/>
              </a:ext>
            </a:extLst>
          </p:cNvPr>
          <p:cNvGrpSpPr/>
          <p:nvPr/>
        </p:nvGrpSpPr>
        <p:grpSpPr>
          <a:xfrm>
            <a:off x="4614768" y="1223567"/>
            <a:ext cx="7082124" cy="3707578"/>
            <a:chOff x="4611067" y="2163825"/>
            <a:chExt cx="7082124" cy="370757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75B468-83F5-4BD8-9F20-50748AD1664A}"/>
                </a:ext>
              </a:extLst>
            </p:cNvPr>
            <p:cNvGrpSpPr/>
            <p:nvPr/>
          </p:nvGrpSpPr>
          <p:grpSpPr>
            <a:xfrm>
              <a:off x="4611067" y="3265675"/>
              <a:ext cx="1824291" cy="480743"/>
              <a:chOff x="4804499" y="3553351"/>
              <a:chExt cx="1824291" cy="48074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D569361-CC95-48A7-B500-8E7EB990433D}"/>
                  </a:ext>
                </a:extLst>
              </p:cNvPr>
              <p:cNvGrpSpPr/>
              <p:nvPr/>
            </p:nvGrpSpPr>
            <p:grpSpPr>
              <a:xfrm>
                <a:off x="4804499" y="3553351"/>
                <a:ext cx="1824291" cy="480743"/>
                <a:chOff x="4864608" y="647355"/>
                <a:chExt cx="1824291" cy="480743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50389911-A0F0-416A-9724-1DA71A82AF9B}"/>
                    </a:ext>
                  </a:extLst>
                </p:cNvPr>
                <p:cNvSpPr/>
                <p:nvPr/>
              </p:nvSpPr>
              <p:spPr>
                <a:xfrm>
                  <a:off x="4864608" y="647355"/>
                  <a:ext cx="1824291" cy="480743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ECAEA8B-97ED-4049-A206-84079A9C8CD3}"/>
                    </a:ext>
                  </a:extLst>
                </p:cNvPr>
                <p:cNvSpPr/>
                <p:nvPr/>
              </p:nvSpPr>
              <p:spPr>
                <a:xfrm>
                  <a:off x="5560865" y="762759"/>
                  <a:ext cx="332514" cy="2308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9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EEBC80C-7FA1-4686-BBE2-FE30B9CB27C5}"/>
                    </a:ext>
                  </a:extLst>
                </p:cNvPr>
                <p:cNvSpPr/>
                <p:nvPr/>
              </p:nvSpPr>
              <p:spPr>
                <a:xfrm>
                  <a:off x="5106258" y="763040"/>
                  <a:ext cx="332514" cy="2308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9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</a:t>
                  </a:r>
                </a:p>
              </p:txBody>
            </p:sp>
          </p:grp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5620FE4-B25F-4820-A6D7-CB4762CBBE15}"/>
                  </a:ext>
                </a:extLst>
              </p:cNvPr>
              <p:cNvSpPr/>
              <p:nvPr/>
            </p:nvSpPr>
            <p:spPr>
              <a:xfrm>
                <a:off x="5927674" y="3668755"/>
                <a:ext cx="332514" cy="2308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65195F-0AAE-4770-B22B-2CCC9C0BF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53767" y="2163825"/>
              <a:ext cx="3839424" cy="325171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39A62F-96E3-4C25-9AC4-A47628E51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35944" y="5347528"/>
              <a:ext cx="3152775" cy="523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094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57" grpId="0" animBg="1"/>
      <p:bldP spid="78" grpId="0" animBg="1"/>
      <p:bldP spid="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206CB-AEB5-4016-9105-8B7458AC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Our Approach</a:t>
            </a:r>
          </a:p>
        </p:txBody>
      </p:sp>
      <p:sp>
        <p:nvSpPr>
          <p:cNvPr id="93" name="TextBox 4">
            <a:extLst>
              <a:ext uri="{FF2B5EF4-FFF2-40B4-BE49-F238E27FC236}">
                <a16:creationId xmlns:a16="http://schemas.microsoft.com/office/drawing/2014/main" id="{ED133706-1113-4096-9D64-460905C473F6}"/>
              </a:ext>
            </a:extLst>
          </p:cNvPr>
          <p:cNvSpPr txBox="1"/>
          <p:nvPr/>
        </p:nvSpPr>
        <p:spPr>
          <a:xfrm>
            <a:off x="5155905" y="1113764"/>
            <a:ext cx="6108179" cy="462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Enhancement 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Sentence Embedding Based Issue Reports Vectors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Clustering 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Wiki-Based Spelling Correction 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2"/>
                </a:solidFill>
              </a:rPr>
              <a:t>CodetoSeq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Process Workflow (</a:t>
            </a:r>
            <a:r>
              <a:rPr lang="en-US" i="1" dirty="0">
                <a:solidFill>
                  <a:schemeClr val="tx2"/>
                </a:solidFill>
              </a:rPr>
              <a:t>Draft</a:t>
            </a:r>
            <a:r>
              <a:rPr lang="en-US" dirty="0">
                <a:solidFill>
                  <a:schemeClr val="tx2"/>
                </a:solidFill>
              </a:rPr>
              <a:t>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13FD8-2E40-4722-8EF4-0CA37872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0A73943-211F-4649-A6C2-E322F76FB90A}" type="slidenum"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420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Enhancement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943-211F-4649-A6C2-E322F76FB90A}" type="slidenum">
              <a:rPr lang="en-AU" smtClean="0"/>
              <a:t>24</a:t>
            </a:fld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778967"/>
              </p:ext>
            </p:extLst>
          </p:nvPr>
        </p:nvGraphicFramePr>
        <p:xfrm>
          <a:off x="487679" y="2142066"/>
          <a:ext cx="10584873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15">
                  <a:extLst>
                    <a:ext uri="{9D8B030D-6E8A-4147-A177-3AD203B41FA5}">
                      <a16:colId xmlns:a16="http://schemas.microsoft.com/office/drawing/2014/main" val="1627582569"/>
                    </a:ext>
                  </a:extLst>
                </a:gridCol>
                <a:gridCol w="4377535">
                  <a:extLst>
                    <a:ext uri="{9D8B030D-6E8A-4147-A177-3AD203B41FA5}">
                      <a16:colId xmlns:a16="http://schemas.microsoft.com/office/drawing/2014/main" val="2676703678"/>
                    </a:ext>
                  </a:extLst>
                </a:gridCol>
                <a:gridCol w="5738223">
                  <a:extLst>
                    <a:ext uri="{9D8B030D-6E8A-4147-A177-3AD203B41FA5}">
                      <a16:colId xmlns:a16="http://schemas.microsoft.com/office/drawing/2014/main" val="346542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Limitation</a:t>
                      </a:r>
                      <a:r>
                        <a:rPr lang="en-AU" baseline="0" dirty="0"/>
                        <a:t> of Previous Approach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29832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Lost of context, Insensitive of words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Create</a:t>
                      </a:r>
                      <a:r>
                        <a:rPr lang="en-AU" baseline="0" dirty="0"/>
                        <a:t> Issue Reports Vector in </a:t>
                      </a:r>
                      <a:r>
                        <a:rPr lang="en-AU" b="1" baseline="0" dirty="0">
                          <a:solidFill>
                            <a:srgbClr val="00B050"/>
                          </a:solidFill>
                        </a:rPr>
                        <a:t>Sentence Embedding </a:t>
                      </a:r>
                      <a:r>
                        <a:rPr lang="en-AU" baseline="0" dirty="0"/>
                        <a:t>Approach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41341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Do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not have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history of fixed issue reports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Group the </a:t>
                      </a:r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new</a:t>
                      </a:r>
                      <a:r>
                        <a:rPr lang="en-AU" dirty="0"/>
                        <a:t> similar issue reports together</a:t>
                      </a:r>
                      <a:r>
                        <a:rPr lang="en-AU" baseline="0" dirty="0"/>
                        <a:t> using Clustering technique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1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misspelling or technical terms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Wiki-based</a:t>
                      </a:r>
                      <a:r>
                        <a:rPr lang="en-AU" baseline="0" dirty="0"/>
                        <a:t> spelling checking approach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92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lexical gap problem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="1" baseline="0" dirty="0">
                          <a:solidFill>
                            <a:srgbClr val="00B050"/>
                          </a:solidFill>
                        </a:rPr>
                        <a:t>Code to natural language Sequence vector (Code2Seq) model to predict overall objective of the function/method</a:t>
                      </a:r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87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901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1502"/>
          </a:xfrm>
        </p:spPr>
        <p:txBody>
          <a:bodyPr>
            <a:normAutofit fontScale="90000"/>
          </a:bodyPr>
          <a:lstStyle/>
          <a:p>
            <a:r>
              <a:rPr lang="en-AU" dirty="0"/>
              <a:t>Clustering (Part 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439" y="1936866"/>
            <a:ext cx="11029615" cy="3231977"/>
          </a:xfrm>
        </p:spPr>
        <p:txBody>
          <a:bodyPr/>
          <a:lstStyle/>
          <a:p>
            <a:r>
              <a:rPr lang="en-AU" b="1" dirty="0"/>
              <a:t>Clustering</a:t>
            </a:r>
            <a:r>
              <a:rPr lang="en-AU" dirty="0"/>
              <a:t> – is the technique that find groups of similar objects. Objects that are more related to each other than to objects in other groups. </a:t>
            </a:r>
          </a:p>
          <a:p>
            <a:pPr lvl="1"/>
            <a:r>
              <a:rPr lang="en-AU" dirty="0"/>
              <a:t>In our case, it is grouping of </a:t>
            </a:r>
            <a:r>
              <a:rPr lang="en-AU" b="1" dirty="0">
                <a:solidFill>
                  <a:schemeClr val="accent2"/>
                </a:solidFill>
              </a:rPr>
              <a:t>similar bug reports together. </a:t>
            </a:r>
          </a:p>
          <a:p>
            <a:r>
              <a:rPr lang="en-AU" b="1" dirty="0"/>
              <a:t>K-mean</a:t>
            </a:r>
            <a:r>
              <a:rPr lang="en-AU" dirty="0"/>
              <a:t> – is the unsupervised learning algorithm to discover underlying pattern of dataset.</a:t>
            </a:r>
          </a:p>
          <a:p>
            <a:pPr lvl="1"/>
            <a:r>
              <a:rPr lang="en-AU" dirty="0"/>
              <a:t>In our case, the objective of K-means is to find similar groups of bug report to </a:t>
            </a:r>
            <a:r>
              <a:rPr lang="en-AU" b="1" dirty="0">
                <a:solidFill>
                  <a:schemeClr val="accent2">
                    <a:lumMod val="75000"/>
                  </a:schemeClr>
                </a:solidFill>
              </a:rPr>
              <a:t>enrich the context </a:t>
            </a:r>
            <a:r>
              <a:rPr lang="en-AU" dirty="0"/>
              <a:t>of bug report information to recovery traceability links </a:t>
            </a:r>
            <a:r>
              <a:rPr lang="en-AU" b="1" dirty="0">
                <a:solidFill>
                  <a:schemeClr val="accent2"/>
                </a:solidFill>
              </a:rPr>
              <a:t>bug reports and source code files more precisely. 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943-211F-4649-A6C2-E322F76FB90A}" type="slidenum">
              <a:rPr lang="en-AU" smtClean="0"/>
              <a:t>25</a:t>
            </a:fld>
            <a:endParaRPr lang="en-AU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706587" y="1213658"/>
            <a:ext cx="2180613" cy="5279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577713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7930"/>
          </a:xfrm>
        </p:spPr>
        <p:txBody>
          <a:bodyPr/>
          <a:lstStyle/>
          <a:p>
            <a:r>
              <a:rPr lang="en-AU" dirty="0"/>
              <a:t>Clustering (Part 2/3)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943-211F-4649-A6C2-E322F76FB90A}" type="slidenum">
              <a:rPr lang="en-AU" smtClean="0"/>
              <a:t>26</a:t>
            </a:fld>
            <a:endParaRPr lang="en-AU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395649" y="1155194"/>
            <a:ext cx="11029616" cy="5279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K-Mean Flow Chart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4281743"/>
                  </p:ext>
                </p:extLst>
              </p:nvPr>
            </p:nvGraphicFramePr>
            <p:xfrm>
              <a:off x="3962819" y="5785385"/>
              <a:ext cx="4511288" cy="7874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9749">
                      <a:extLst>
                        <a:ext uri="{9D8B030D-6E8A-4147-A177-3AD203B41FA5}">
                          <a16:colId xmlns:a16="http://schemas.microsoft.com/office/drawing/2014/main" val="2109616553"/>
                        </a:ext>
                      </a:extLst>
                    </a:gridCol>
                    <a:gridCol w="3771539">
                      <a:extLst>
                        <a:ext uri="{9D8B030D-6E8A-4147-A177-3AD203B41FA5}">
                          <a16:colId xmlns:a16="http://schemas.microsoft.com/office/drawing/2014/main" val="864346926"/>
                        </a:ext>
                      </a:extLst>
                    </a:gridCol>
                  </a:tblGrid>
                  <a:tr h="2102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11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AU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AU" sz="1100" i="1" dirty="0"/>
                            <a:t>The</a:t>
                          </a:r>
                          <a:r>
                            <a:rPr lang="en-AU" sz="1100" i="1" baseline="0" dirty="0"/>
                            <a:t> number of centroids for dataset. </a:t>
                          </a:r>
                          <a:endParaRPr lang="en-AU" sz="11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63177"/>
                      </a:ext>
                    </a:extLst>
                  </a:tr>
                  <a:tr h="269249">
                    <a:tc>
                      <a:txBody>
                        <a:bodyPr/>
                        <a:lstStyle/>
                        <a:p>
                          <a:r>
                            <a:rPr lang="en-AU" sz="1100" dirty="0"/>
                            <a:t>Centroid</a:t>
                          </a:r>
                          <a:r>
                            <a:rPr lang="en-AU" sz="1100" baseline="0" dirty="0"/>
                            <a:t> </a:t>
                          </a:r>
                          <a:endParaRPr lang="en-AU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AU" sz="1100" i="1" dirty="0"/>
                            <a:t>Is the</a:t>
                          </a:r>
                          <a:r>
                            <a:rPr lang="en-AU" sz="1100" i="1" baseline="0" dirty="0"/>
                            <a:t> average point of all the points of objects</a:t>
                          </a:r>
                          <a:endParaRPr lang="en-AU" sz="11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332328"/>
                      </a:ext>
                    </a:extLst>
                  </a:tr>
                  <a:tr h="210246">
                    <a:tc>
                      <a:txBody>
                        <a:bodyPr/>
                        <a:lstStyle/>
                        <a:p>
                          <a:r>
                            <a:rPr lang="en-AU" sz="1100" dirty="0"/>
                            <a:t>Iteration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AU" sz="1100" i="1" dirty="0"/>
                            <a:t>No</a:t>
                          </a:r>
                          <a:r>
                            <a:rPr lang="en-AU" sz="1100" i="1" baseline="0" dirty="0"/>
                            <a:t> of K Cluster (In my approach)</a:t>
                          </a:r>
                          <a:endParaRPr lang="en-AU" sz="11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8511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4281743"/>
                  </p:ext>
                </p:extLst>
              </p:nvPr>
            </p:nvGraphicFramePr>
            <p:xfrm>
              <a:off x="3962819" y="5785385"/>
              <a:ext cx="4511288" cy="7874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9749">
                      <a:extLst>
                        <a:ext uri="{9D8B030D-6E8A-4147-A177-3AD203B41FA5}">
                          <a16:colId xmlns:a16="http://schemas.microsoft.com/office/drawing/2014/main" val="2109616553"/>
                        </a:ext>
                      </a:extLst>
                    </a:gridCol>
                    <a:gridCol w="3771539">
                      <a:extLst>
                        <a:ext uri="{9D8B030D-6E8A-4147-A177-3AD203B41FA5}">
                          <a16:colId xmlns:a16="http://schemas.microsoft.com/office/drawing/2014/main" val="864346926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0" t="-2326" r="-509016" b="-2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AU" sz="1100" i="1" dirty="0" smtClean="0"/>
                            <a:t>The</a:t>
                          </a:r>
                          <a:r>
                            <a:rPr lang="en-AU" sz="1100" i="1" baseline="0" dirty="0" smtClean="0"/>
                            <a:t> number of centroids for dataset. </a:t>
                          </a:r>
                          <a:endParaRPr lang="en-AU" sz="11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63177"/>
                      </a:ext>
                    </a:extLst>
                  </a:tr>
                  <a:tr h="269249">
                    <a:tc>
                      <a:txBody>
                        <a:bodyPr/>
                        <a:lstStyle/>
                        <a:p>
                          <a:pPr/>
                          <a:r>
                            <a:rPr lang="en-AU" sz="1100" dirty="0" smtClean="0"/>
                            <a:t>Centroid</a:t>
                          </a:r>
                          <a:r>
                            <a:rPr lang="en-AU" sz="1100" baseline="0" dirty="0" smtClean="0"/>
                            <a:t> </a:t>
                          </a:r>
                          <a:endParaRPr lang="en-AU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AU" sz="1100" i="1" dirty="0" smtClean="0"/>
                            <a:t>Is the</a:t>
                          </a:r>
                          <a:r>
                            <a:rPr lang="en-AU" sz="1100" i="1" baseline="0" dirty="0" smtClean="0"/>
                            <a:t> average point of all the points of objects</a:t>
                          </a:r>
                          <a:endParaRPr lang="en-AU" sz="11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3323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/>
                          <a:r>
                            <a:rPr lang="en-AU" sz="1100" dirty="0" smtClean="0"/>
                            <a:t>Iteration</a:t>
                          </a:r>
                          <a:endParaRPr lang="en-AU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AU" sz="1100" i="1" dirty="0" smtClean="0"/>
                            <a:t>No</a:t>
                          </a:r>
                          <a:r>
                            <a:rPr lang="en-AU" sz="1100" i="1" baseline="0" dirty="0" smtClean="0"/>
                            <a:t> of K Cluster (In my approach)</a:t>
                          </a:r>
                          <a:endParaRPr lang="en-AU" sz="11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8511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961" y="2123383"/>
            <a:ext cx="5353354" cy="29458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70847"/>
            <a:ext cx="5831800" cy="41852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54240" y="2368731"/>
            <a:ext cx="141409" cy="14804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7183535" y="2577929"/>
            <a:ext cx="141409" cy="14804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7183534" y="2897300"/>
            <a:ext cx="141409" cy="14804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9087401" y="2425332"/>
            <a:ext cx="141409" cy="14804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9196259" y="2865115"/>
            <a:ext cx="141409" cy="14804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9235444" y="2616919"/>
            <a:ext cx="141409" cy="14804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1059891" y="2647395"/>
            <a:ext cx="141409" cy="14804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11011992" y="2886885"/>
            <a:ext cx="141409" cy="14804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10903136" y="2429688"/>
            <a:ext cx="141409" cy="14804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19" name="Rectangle 18"/>
          <p:cNvSpPr/>
          <p:nvPr/>
        </p:nvSpPr>
        <p:spPr>
          <a:xfrm>
            <a:off x="10942322" y="4027713"/>
            <a:ext cx="141409" cy="14804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11094722" y="4214949"/>
            <a:ext cx="141409" cy="14804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10977153" y="4437021"/>
            <a:ext cx="141409" cy="14804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9170119" y="4450077"/>
            <a:ext cx="141409" cy="14804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9296392" y="4236713"/>
            <a:ext cx="141409" cy="14804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9109157" y="4014647"/>
            <a:ext cx="141409" cy="14804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7467588" y="4175756"/>
            <a:ext cx="141409" cy="14804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7332602" y="4432664"/>
            <a:ext cx="141409" cy="14804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7258576" y="3966755"/>
            <a:ext cx="141409" cy="14804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15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96" y="587074"/>
            <a:ext cx="11029616" cy="513687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+mn-lt"/>
              </a:rPr>
              <a:t>Clustering (Part 3/3)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6078057"/>
            <a:ext cx="1052508" cy="365125"/>
          </a:xfrm>
        </p:spPr>
        <p:txBody>
          <a:bodyPr/>
          <a:lstStyle/>
          <a:p>
            <a:fld id="{B0A73943-211F-4649-A6C2-E322F76FB90A}" type="slidenum">
              <a:rPr lang="en-AU" smtClean="0"/>
              <a:t>27</a:t>
            </a:fld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387" y="3080041"/>
            <a:ext cx="4170025" cy="7498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87" y="2918965"/>
            <a:ext cx="2255626" cy="8811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206457"/>
                  </p:ext>
                </p:extLst>
              </p:nvPr>
            </p:nvGraphicFramePr>
            <p:xfrm>
              <a:off x="581190" y="4230656"/>
              <a:ext cx="3582197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0746">
                      <a:extLst>
                        <a:ext uri="{9D8B030D-6E8A-4147-A177-3AD203B41FA5}">
                          <a16:colId xmlns:a16="http://schemas.microsoft.com/office/drawing/2014/main" val="1290159711"/>
                        </a:ext>
                      </a:extLst>
                    </a:gridCol>
                    <a:gridCol w="3151451">
                      <a:extLst>
                        <a:ext uri="{9D8B030D-6E8A-4147-A177-3AD203B41FA5}">
                          <a16:colId xmlns:a16="http://schemas.microsoft.com/office/drawing/2014/main" val="40145099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14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dirty="0">
                              <a:latin typeface="+mn-lt"/>
                            </a:rPr>
                            <a:t>the</a:t>
                          </a:r>
                          <a:r>
                            <a:rPr lang="en-AU" sz="1400" baseline="0" dirty="0">
                              <a:latin typeface="+mn-lt"/>
                            </a:rPr>
                            <a:t> issue report j of </a:t>
                          </a:r>
                          <a14:m>
                            <m:oMath xmlns:m="http://schemas.openxmlformats.org/officeDocument/2006/math">
                              <m:r>
                                <a:rPr lang="en-AU" sz="1400" baseline="0" smtClean="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oMath>
                          </a14:m>
                          <a:r>
                            <a:rPr lang="en-AU" sz="1400" baseline="0" dirty="0">
                              <a:latin typeface="+mn-lt"/>
                            </a:rPr>
                            <a:t>-cluster</a:t>
                          </a:r>
                          <a:endParaRPr lang="en-AU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2854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400" b="1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sz="1400" b="1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4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dirty="0">
                              <a:latin typeface="+mn-lt"/>
                            </a:rPr>
                            <a:t>is</a:t>
                          </a:r>
                          <a:r>
                            <a:rPr lang="en-AU" sz="1400" baseline="0" dirty="0">
                              <a:latin typeface="+mn-lt"/>
                            </a:rPr>
                            <a:t> the centre of </a:t>
                          </a:r>
                          <a14:m>
                            <m:oMath xmlns:m="http://schemas.openxmlformats.org/officeDocument/2006/math">
                              <m:r>
                                <a:rPr lang="en-AU" sz="1400" baseline="0" smtClean="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oMath>
                          </a14:m>
                          <a:r>
                            <a:rPr lang="en-AU" sz="1400" baseline="0" dirty="0">
                              <a:latin typeface="+mn-lt"/>
                            </a:rPr>
                            <a:t>-cluster</a:t>
                          </a:r>
                          <a:endParaRPr lang="en-AU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1830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AU" sz="1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4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baseline="0" dirty="0">
                              <a:latin typeface="+mn-lt"/>
                            </a:rPr>
                            <a:t>the number of issue reports of </a:t>
                          </a:r>
                          <a14:m>
                            <m:oMath xmlns:m="http://schemas.openxmlformats.org/officeDocument/2006/math">
                              <m:r>
                                <a:rPr lang="en-AU" sz="1400" baseline="0" smtClean="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oMath>
                          </a14:m>
                          <a:r>
                            <a:rPr lang="en-AU" sz="1400" baseline="0" dirty="0">
                              <a:latin typeface="+mn-lt"/>
                            </a:rPr>
                            <a:t>-cluster</a:t>
                          </a:r>
                          <a:endParaRPr lang="en-AU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2209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4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AU" sz="1400" i="1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dirty="0">
                              <a:latin typeface="+mn-lt"/>
                            </a:rPr>
                            <a:t>No</a:t>
                          </a:r>
                          <a:r>
                            <a:rPr lang="en-AU" sz="1400" baseline="0" dirty="0">
                              <a:latin typeface="+mn-lt"/>
                            </a:rPr>
                            <a:t> of cluster</a:t>
                          </a:r>
                          <a:endParaRPr lang="en-AU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454393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206457"/>
                  </p:ext>
                </p:extLst>
              </p:nvPr>
            </p:nvGraphicFramePr>
            <p:xfrm>
              <a:off x="581190" y="4230656"/>
              <a:ext cx="3582197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0746">
                      <a:extLst>
                        <a:ext uri="{9D8B030D-6E8A-4147-A177-3AD203B41FA5}">
                          <a16:colId xmlns:a16="http://schemas.microsoft.com/office/drawing/2014/main" val="1290159711"/>
                        </a:ext>
                      </a:extLst>
                    </a:gridCol>
                    <a:gridCol w="3151451">
                      <a:extLst>
                        <a:ext uri="{9D8B030D-6E8A-4147-A177-3AD203B41FA5}">
                          <a16:colId xmlns:a16="http://schemas.microsoft.com/office/drawing/2014/main" val="40145099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" t="-3279" r="-73239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926" t="-3279" r="-58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854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" t="-103279" r="-73239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926" t="-103279" r="-58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830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" t="-203279" r="-73239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926" t="-203279" r="-58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209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08" t="-303279" r="-73239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dirty="0" smtClean="0">
                              <a:latin typeface="+mn-lt"/>
                            </a:rPr>
                            <a:t>No</a:t>
                          </a:r>
                          <a:r>
                            <a:rPr lang="en-AU" sz="1400" baseline="0" dirty="0" smtClean="0">
                              <a:latin typeface="+mn-lt"/>
                            </a:rPr>
                            <a:t> of cluster</a:t>
                          </a:r>
                          <a:endParaRPr lang="en-AU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4543939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66458"/>
              </p:ext>
            </p:extLst>
          </p:nvPr>
        </p:nvGraphicFramePr>
        <p:xfrm>
          <a:off x="7932968" y="1293038"/>
          <a:ext cx="4259032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9032">
                  <a:extLst>
                    <a:ext uri="{9D8B030D-6E8A-4147-A177-3AD203B41FA5}">
                      <a16:colId xmlns:a16="http://schemas.microsoft.com/office/drawing/2014/main" val="11230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500" dirty="0">
                          <a:solidFill>
                            <a:schemeClr val="bg1"/>
                          </a:solidFill>
                        </a:rPr>
                        <a:t>K-mean</a:t>
                      </a:r>
                      <a:r>
                        <a:rPr lang="en-AU" sz="2500" baseline="0" dirty="0">
                          <a:solidFill>
                            <a:schemeClr val="bg1"/>
                          </a:solidFill>
                        </a:rPr>
                        <a:t> standard algorithm</a:t>
                      </a:r>
                      <a:endParaRPr lang="en-AU" sz="2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341955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6206"/>
              </p:ext>
            </p:extLst>
          </p:nvPr>
        </p:nvGraphicFramePr>
        <p:xfrm>
          <a:off x="634887" y="2117537"/>
          <a:ext cx="3494362" cy="599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4362">
                  <a:extLst>
                    <a:ext uri="{9D8B030D-6E8A-4147-A177-3AD203B41FA5}">
                      <a16:colId xmlns:a16="http://schemas.microsoft.com/office/drawing/2014/main" val="112301866"/>
                    </a:ext>
                  </a:extLst>
                </a:gridCol>
              </a:tblGrid>
              <a:tr h="599287">
                <a:tc>
                  <a:txBody>
                    <a:bodyPr/>
                    <a:lstStyle/>
                    <a:p>
                      <a:pPr algn="ctr"/>
                      <a:r>
                        <a:rPr lang="en-AU" baseline="0" dirty="0"/>
                        <a:t>Square Error Criteria Clustering</a:t>
                      </a:r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34195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4494275"/>
                  </p:ext>
                </p:extLst>
              </p:nvPr>
            </p:nvGraphicFramePr>
            <p:xfrm>
              <a:off x="4688727" y="2147653"/>
              <a:ext cx="3494362" cy="52980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94362">
                      <a:extLst>
                        <a:ext uri="{9D8B030D-6E8A-4147-A177-3AD203B41FA5}">
                          <a16:colId xmlns:a16="http://schemas.microsoft.com/office/drawing/2014/main" val="112301866"/>
                        </a:ext>
                      </a:extLst>
                    </a:gridCol>
                  </a:tblGrid>
                  <a:tr h="529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baseline="0" dirty="0"/>
                            <a:t>Calculate </a:t>
                          </a:r>
                          <a:r>
                            <a:rPr lang="en-AU" sz="1800" baseline="0" dirty="0"/>
                            <a:t>Centre of </a:t>
                          </a:r>
                          <a14:m>
                            <m:oMath xmlns:m="http://schemas.openxmlformats.org/officeDocument/2006/math">
                              <m:r>
                                <a:rPr lang="en-AU" sz="1800" baseline="0" smtClean="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oMath>
                          </a14:m>
                          <a:r>
                            <a:rPr lang="en-AU" sz="1800" baseline="0" dirty="0"/>
                            <a:t>-cluster</a:t>
                          </a:r>
                          <a:endParaRPr lang="en-AU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934195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4494275"/>
                  </p:ext>
                </p:extLst>
              </p:nvPr>
            </p:nvGraphicFramePr>
            <p:xfrm>
              <a:off x="4688727" y="2147653"/>
              <a:ext cx="3494362" cy="52980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94362">
                      <a:extLst>
                        <a:ext uri="{9D8B030D-6E8A-4147-A177-3AD203B41FA5}">
                          <a16:colId xmlns:a16="http://schemas.microsoft.com/office/drawing/2014/main" val="112301866"/>
                        </a:ext>
                      </a:extLst>
                    </a:gridCol>
                  </a:tblGrid>
                  <a:tr h="529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5682" r="-174" b="-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341955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0512" y="2967613"/>
            <a:ext cx="1595774" cy="766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5208703"/>
                  </p:ext>
                </p:extLst>
              </p:nvPr>
            </p:nvGraphicFramePr>
            <p:xfrm>
              <a:off x="4793526" y="4232494"/>
              <a:ext cx="3814026" cy="9872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2055">
                      <a:extLst>
                        <a:ext uri="{9D8B030D-6E8A-4147-A177-3AD203B41FA5}">
                          <a16:colId xmlns:a16="http://schemas.microsoft.com/office/drawing/2014/main" val="1290159711"/>
                        </a:ext>
                      </a:extLst>
                    </a:gridCol>
                    <a:gridCol w="3381971">
                      <a:extLst>
                        <a:ext uri="{9D8B030D-6E8A-4147-A177-3AD203B41FA5}">
                          <a16:colId xmlns:a16="http://schemas.microsoft.com/office/drawing/2014/main" val="4014509915"/>
                        </a:ext>
                      </a:extLst>
                    </a:gridCol>
                  </a:tblGrid>
                  <a:tr h="4690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400" b="1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AU" sz="1400" b="1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b="0" dirty="0"/>
                            <a:t>Calculate</a:t>
                          </a:r>
                          <a:r>
                            <a:rPr lang="en-AU" sz="1400" b="0" baseline="0" dirty="0"/>
                            <a:t> the mean of objects in each cluster as the new cluster centres</a:t>
                          </a:r>
                          <a:endParaRPr lang="en-AU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2854493"/>
                      </a:ext>
                    </a:extLst>
                  </a:tr>
                  <a:tr h="4690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AU" sz="1400" b="1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400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baseline="0" dirty="0"/>
                            <a:t>the number of issue reports of </a:t>
                          </a:r>
                          <a14:m>
                            <m:oMath xmlns:m="http://schemas.openxmlformats.org/officeDocument/2006/math">
                              <m:r>
                                <a:rPr lang="en-AU" sz="1400" baseline="0" smtClean="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oMath>
                          </a14:m>
                          <a:r>
                            <a:rPr lang="en-AU" sz="1400" baseline="0" dirty="0"/>
                            <a:t>-cluster</a:t>
                          </a:r>
                          <a:endParaRPr lang="en-A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22098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5208703"/>
                  </p:ext>
                </p:extLst>
              </p:nvPr>
            </p:nvGraphicFramePr>
            <p:xfrm>
              <a:off x="4793526" y="4232494"/>
              <a:ext cx="3814026" cy="9872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2055">
                      <a:extLst>
                        <a:ext uri="{9D8B030D-6E8A-4147-A177-3AD203B41FA5}">
                          <a16:colId xmlns:a16="http://schemas.microsoft.com/office/drawing/2014/main" val="1290159711"/>
                        </a:ext>
                      </a:extLst>
                    </a:gridCol>
                    <a:gridCol w="3381971">
                      <a:extLst>
                        <a:ext uri="{9D8B030D-6E8A-4147-A177-3AD203B41FA5}">
                          <a16:colId xmlns:a16="http://schemas.microsoft.com/office/drawing/2014/main" val="401450991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408" t="-1163" r="-785915" b="-9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b="0" dirty="0" smtClean="0"/>
                            <a:t>Calculate</a:t>
                          </a:r>
                          <a:r>
                            <a:rPr lang="en-AU" sz="1400" b="0" baseline="0" dirty="0" smtClean="0"/>
                            <a:t> the mean of objects in each cluster as the new cluster centres</a:t>
                          </a:r>
                          <a:endParaRPr lang="en-AU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2854493"/>
                      </a:ext>
                    </a:extLst>
                  </a:tr>
                  <a:tr h="4690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408" t="-112987" r="-785915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973" t="-112987" r="-541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20987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80837"/>
              </p:ext>
            </p:extLst>
          </p:nvPr>
        </p:nvGraphicFramePr>
        <p:xfrm>
          <a:off x="8650404" y="2076745"/>
          <a:ext cx="354159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1596">
                  <a:extLst>
                    <a:ext uri="{9D8B030D-6E8A-4147-A177-3AD203B41FA5}">
                      <a16:colId xmlns:a16="http://schemas.microsoft.com/office/drawing/2014/main" val="112301866"/>
                    </a:ext>
                  </a:extLst>
                </a:gridCol>
              </a:tblGrid>
              <a:tr h="507912">
                <a:tc>
                  <a:txBody>
                    <a:bodyPr/>
                    <a:lstStyle/>
                    <a:p>
                      <a:pPr algn="ctr"/>
                      <a:r>
                        <a:rPr lang="en-AU" baseline="0" dirty="0"/>
                        <a:t>Calculate </a:t>
                      </a:r>
                      <a:r>
                        <a:rPr lang="en-AU" sz="1800" baseline="0" dirty="0"/>
                        <a:t>Distance </a:t>
                      </a:r>
                    </a:p>
                    <a:p>
                      <a:pPr algn="ctr"/>
                      <a:r>
                        <a:rPr lang="en-AU" sz="1800" baseline="0" dirty="0"/>
                        <a:t>(Issue Reports, Cluster)</a:t>
                      </a:r>
                      <a:endParaRPr lang="en-AU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3419556"/>
                  </a:ext>
                </a:extLst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2930" y="2931186"/>
            <a:ext cx="2744481" cy="8678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7531835"/>
                  </p:ext>
                </p:extLst>
              </p:nvPr>
            </p:nvGraphicFramePr>
            <p:xfrm>
              <a:off x="8805182" y="4231178"/>
              <a:ext cx="3259290" cy="518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7582">
                      <a:extLst>
                        <a:ext uri="{9D8B030D-6E8A-4147-A177-3AD203B41FA5}">
                          <a16:colId xmlns:a16="http://schemas.microsoft.com/office/drawing/2014/main" val="1290159711"/>
                        </a:ext>
                      </a:extLst>
                    </a:gridCol>
                    <a:gridCol w="2421708">
                      <a:extLst>
                        <a:ext uri="{9D8B030D-6E8A-4147-A177-3AD203B41FA5}">
                          <a16:colId xmlns:a16="http://schemas.microsoft.com/office/drawing/2014/main" val="4014509915"/>
                        </a:ext>
                      </a:extLst>
                    </a:gridCol>
                  </a:tblGrid>
                  <a:tr h="49492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AU" sz="1400" b="1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AU" sz="1400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sz="1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400" b="1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1400" b="1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1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400" b="1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AU" sz="1400" b="1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sz="1400" b="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b="0" baseline="0" dirty="0"/>
                            <a:t> Distance between issue report </a:t>
                          </a:r>
                          <a14:m>
                            <m:oMath xmlns:m="http://schemas.openxmlformats.org/officeDocument/2006/math">
                              <m:r>
                                <a:rPr lang="en-AU" sz="1400" b="0" dirty="0" smtClean="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oMath>
                          </a14:m>
                          <a:r>
                            <a:rPr lang="en-AU" sz="1400" b="0" dirty="0"/>
                            <a:t> and cluster</a:t>
                          </a:r>
                          <a:r>
                            <a:rPr lang="en-AU" sz="1400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AU" sz="1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AU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28544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7531835"/>
                  </p:ext>
                </p:extLst>
              </p:nvPr>
            </p:nvGraphicFramePr>
            <p:xfrm>
              <a:off x="8805182" y="4231178"/>
              <a:ext cx="3259290" cy="518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7582">
                      <a:extLst>
                        <a:ext uri="{9D8B030D-6E8A-4147-A177-3AD203B41FA5}">
                          <a16:colId xmlns:a16="http://schemas.microsoft.com/office/drawing/2014/main" val="1290159711"/>
                        </a:ext>
                      </a:extLst>
                    </a:gridCol>
                    <a:gridCol w="2421708">
                      <a:extLst>
                        <a:ext uri="{9D8B030D-6E8A-4147-A177-3AD203B41FA5}">
                          <a16:colId xmlns:a16="http://schemas.microsoft.com/office/drawing/2014/main" val="401450991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725" t="-2326" r="-289855" b="-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4925" t="-2326" r="-503" b="-116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8544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793DA8-97CA-4C5B-9CF8-2207A7D044D5}"/>
              </a:ext>
            </a:extLst>
          </p:cNvPr>
          <p:cNvSpPr/>
          <p:nvPr/>
        </p:nvSpPr>
        <p:spPr>
          <a:xfrm>
            <a:off x="422695" y="2117538"/>
            <a:ext cx="3976541" cy="396051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CB2BC6-DE7E-44FF-9BFF-AD19BFE5EED5}"/>
              </a:ext>
            </a:extLst>
          </p:cNvPr>
          <p:cNvSpPr/>
          <p:nvPr/>
        </p:nvSpPr>
        <p:spPr>
          <a:xfrm>
            <a:off x="4616156" y="2137198"/>
            <a:ext cx="3976541" cy="396051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E3C6CD-1B06-46CC-8510-4EFB5127FEA7}"/>
              </a:ext>
            </a:extLst>
          </p:cNvPr>
          <p:cNvSpPr/>
          <p:nvPr/>
        </p:nvSpPr>
        <p:spPr>
          <a:xfrm>
            <a:off x="8665268" y="2095009"/>
            <a:ext cx="3452130" cy="396051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137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Wiki-based Spelling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943-211F-4649-A6C2-E322F76FB90A}" type="slidenum">
              <a:rPr lang="en-AU" smtClean="0"/>
              <a:t>28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1159428" y="1967246"/>
            <a:ext cx="1190571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66000" lvl="5" indent="0">
              <a:buNone/>
            </a:pPr>
            <a:r>
              <a:rPr lang="en-AU" sz="1700" dirty="0"/>
              <a:t>E.g., “</a:t>
            </a:r>
            <a:r>
              <a:rPr lang="en-US" sz="1700" dirty="0"/>
              <a:t>avoid crash on </a:t>
            </a:r>
            <a:r>
              <a:rPr lang="en-US" sz="1700" dirty="0" err="1">
                <a:highlight>
                  <a:srgbClr val="FFFF00"/>
                </a:highlight>
              </a:rPr>
              <a:t>concat</a:t>
            </a:r>
            <a:r>
              <a:rPr lang="en-US" sz="1700" dirty="0"/>
              <a:t> on structs with to string member  </a:t>
            </a:r>
            <a:r>
              <a:rPr lang="en-US" sz="1700" dirty="0">
                <a:highlight>
                  <a:srgbClr val="00FF00"/>
                </a:highlight>
              </a:rPr>
              <a:t>(</a:t>
            </a:r>
            <a:r>
              <a:rPr lang="en-US" sz="1700" dirty="0" err="1">
                <a:highlight>
                  <a:srgbClr val="00FF00"/>
                </a:highlight>
              </a:rPr>
              <a:t>concat</a:t>
            </a:r>
            <a:r>
              <a:rPr lang="en-US" sz="1700" dirty="0">
                <a:highlight>
                  <a:srgbClr val="00FF00"/>
                </a:highlight>
              </a:rPr>
              <a:t> == concatenation)</a:t>
            </a:r>
            <a:endParaRPr lang="en-AU" sz="1700" dirty="0">
              <a:highlight>
                <a:srgbClr val="00FF00"/>
              </a:highligh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26113"/>
              </p:ext>
            </p:extLst>
          </p:nvPr>
        </p:nvGraphicFramePr>
        <p:xfrm>
          <a:off x="2173316" y="3545993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3172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5553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37" y="2989184"/>
            <a:ext cx="5204822" cy="2520909"/>
          </a:xfrm>
          <a:prstGeom prst="rect">
            <a:avLst/>
          </a:prstGeom>
        </p:spPr>
      </p:pic>
      <p:pic>
        <p:nvPicPr>
          <p:cNvPr id="12" name="Picture 11" descr="A picture containing clock, game&#10;&#10;Description automatically generated">
            <a:extLst>
              <a:ext uri="{FF2B5EF4-FFF2-40B4-BE49-F238E27FC236}">
                <a16:creationId xmlns:a16="http://schemas.microsoft.com/office/drawing/2014/main" id="{C30C4098-E194-48DA-BEFA-9F3464AF3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62" y="1816277"/>
            <a:ext cx="826565" cy="8265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74" y="2133359"/>
            <a:ext cx="4276563" cy="444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68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63" y="693843"/>
            <a:ext cx="11029616" cy="336935"/>
          </a:xfrm>
        </p:spPr>
        <p:txBody>
          <a:bodyPr>
            <a:noAutofit/>
          </a:bodyPr>
          <a:lstStyle/>
          <a:p>
            <a:r>
              <a:rPr lang="en-AU" sz="2000" dirty="0"/>
              <a:t>Code  to natural language Sequence  vector (Code2Seq)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263" y="2011680"/>
            <a:ext cx="4980022" cy="3882042"/>
          </a:xfrm>
        </p:spPr>
        <p:txBody>
          <a:bodyPr>
            <a:normAutofit/>
          </a:bodyPr>
          <a:lstStyle/>
          <a:p>
            <a:pPr algn="just"/>
            <a:r>
              <a:rPr lang="en-AU" sz="1400" b="1" dirty="0">
                <a:solidFill>
                  <a:schemeClr val="accent2"/>
                </a:solidFill>
              </a:rPr>
              <a:t>Code2Seq</a:t>
            </a:r>
            <a:r>
              <a:rPr lang="en-AU" sz="1400" dirty="0"/>
              <a:t> - is a neural network model which can generalize and predict the </a:t>
            </a:r>
            <a:r>
              <a:rPr lang="en-AU" sz="1400" b="1" u="sng" dirty="0"/>
              <a:t>likely property</a:t>
            </a:r>
            <a:r>
              <a:rPr lang="en-AU" sz="1400" dirty="0"/>
              <a:t> of </a:t>
            </a:r>
            <a:r>
              <a:rPr lang="en-AU" sz="1400" b="1" dirty="0"/>
              <a:t>source code snippets</a:t>
            </a:r>
            <a:r>
              <a:rPr lang="en-AU" sz="1400" dirty="0"/>
              <a:t>. The model uses </a:t>
            </a:r>
            <a:r>
              <a:rPr lang="en-AU" sz="1400" b="1" dirty="0"/>
              <a:t>abstract syntax tree (AST) </a:t>
            </a:r>
            <a:r>
              <a:rPr lang="en-AU" sz="1400" dirty="0"/>
              <a:t>structure of the program as </a:t>
            </a:r>
            <a:r>
              <a:rPr lang="en-AU" sz="1400" b="1" dirty="0"/>
              <a:t>encoding vectors </a:t>
            </a:r>
            <a:r>
              <a:rPr lang="en-AU" sz="1400" dirty="0"/>
              <a:t>and applied </a:t>
            </a:r>
            <a:r>
              <a:rPr lang="en-AU" sz="1400" b="1" dirty="0"/>
              <a:t>attention mechanism</a:t>
            </a:r>
            <a:r>
              <a:rPr lang="en-AU" sz="1400" dirty="0"/>
              <a:t> based neural network model to decode the natural language sequence. </a:t>
            </a:r>
          </a:p>
          <a:p>
            <a:pPr algn="just"/>
            <a:r>
              <a:rPr lang="en-AU" sz="1400" b="1" dirty="0">
                <a:solidFill>
                  <a:schemeClr val="accent2"/>
                </a:solidFill>
              </a:rPr>
              <a:t>AST - </a:t>
            </a:r>
            <a:r>
              <a:rPr lang="en-AU" sz="1400" dirty="0"/>
              <a:t>abstract syntax tree or just syntax tree is a tree representation of the abstract syntactic structure of the source code written in programming language. </a:t>
            </a:r>
          </a:p>
          <a:p>
            <a:pPr lvl="1"/>
            <a:r>
              <a:rPr lang="en-AU" sz="1400" dirty="0"/>
              <a:t>Terminals – The leaves of the tree are called terminals (e.g., name such as </a:t>
            </a:r>
            <a:r>
              <a:rPr lang="en-AU" sz="1400" b="1" dirty="0" err="1"/>
              <a:t>num</a:t>
            </a:r>
            <a:r>
              <a:rPr lang="en-AU" sz="1400" dirty="0"/>
              <a:t>, </a:t>
            </a:r>
            <a:r>
              <a:rPr lang="en-AU" sz="1400" b="1" dirty="0" err="1"/>
              <a:t>int</a:t>
            </a:r>
            <a:r>
              <a:rPr lang="en-AU" sz="1400" b="1" dirty="0"/>
              <a:t>, </a:t>
            </a:r>
            <a:r>
              <a:rPr lang="en-AU" sz="1400" b="1" dirty="0" err="1"/>
              <a:t>str</a:t>
            </a:r>
            <a:r>
              <a:rPr lang="en-AU" sz="1400" dirty="0"/>
              <a:t> )</a:t>
            </a:r>
          </a:p>
          <a:p>
            <a:pPr lvl="1"/>
            <a:r>
              <a:rPr lang="en-AU" sz="1400" dirty="0"/>
              <a:t>Non-Terminals – The none-leaf nodes called non-terminals (e.g., loops, expression, and variable declaration)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943-211F-4649-A6C2-E322F76FB90A}" type="slidenum">
              <a:rPr lang="en-AU" smtClean="0"/>
              <a:t>29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157" y="2136371"/>
            <a:ext cx="1928553" cy="1620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150" y="2108463"/>
            <a:ext cx="4176677" cy="27054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150" y="4768229"/>
            <a:ext cx="4176677" cy="876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27717" y="2011680"/>
            <a:ext cx="2111433" cy="1953491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7813173" y="2136371"/>
            <a:ext cx="4102654" cy="2774284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7813173" y="4938563"/>
            <a:ext cx="4102654" cy="67836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296114" y="1397907"/>
            <a:ext cx="1576879" cy="3369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000" dirty="0"/>
              <a:t>Objectives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26218-CCCD-44CA-BB8A-0CD542CEB084}"/>
              </a:ext>
            </a:extLst>
          </p:cNvPr>
          <p:cNvSpPr txBox="1"/>
          <p:nvPr/>
        </p:nvSpPr>
        <p:spPr>
          <a:xfrm>
            <a:off x="8163339" y="6218304"/>
            <a:ext cx="239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6EF25-B613-46D8-AC2F-72252E2E350D}"/>
              </a:ext>
            </a:extLst>
          </p:cNvPr>
          <p:cNvSpPr txBox="1"/>
          <p:nvPr/>
        </p:nvSpPr>
        <p:spPr>
          <a:xfrm>
            <a:off x="8940709" y="6136596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(Alon, Brody, Levy, &amp; </a:t>
            </a:r>
            <a:r>
              <a:rPr lang="en-US" dirty="0" err="1"/>
              <a:t>Yahav</a:t>
            </a:r>
            <a:r>
              <a:rPr lang="en-US" dirty="0"/>
              <a:t>, 2018)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852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206CB-AEB5-4016-9105-8B7458AC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93" name="TextBox 4">
            <a:extLst>
              <a:ext uri="{FF2B5EF4-FFF2-40B4-BE49-F238E27FC236}">
                <a16:creationId xmlns:a16="http://schemas.microsoft.com/office/drawing/2014/main" id="{ED133706-1113-4096-9D64-460905C473F6}"/>
              </a:ext>
            </a:extLst>
          </p:cNvPr>
          <p:cNvSpPr txBox="1"/>
          <p:nvPr/>
        </p:nvSpPr>
        <p:spPr>
          <a:xfrm>
            <a:off x="5155905" y="1113764"/>
            <a:ext cx="6108179" cy="462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Bug/Issue Report Sample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Bug Resolution Life Cycle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Recap my previous idea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13FD8-2E40-4722-8EF4-0CA37872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0A73943-211F-4649-A6C2-E322F76FB90A}" type="slidenum"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958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3484" y="88179"/>
            <a:ext cx="5897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Code to natural language Sequence  vector (Code2Seq) (2/3)</a:t>
            </a:r>
          </a:p>
        </p:txBody>
      </p:sp>
      <p:sp>
        <p:nvSpPr>
          <p:cNvPr id="5" name="Rectangle 4"/>
          <p:cNvSpPr/>
          <p:nvPr/>
        </p:nvSpPr>
        <p:spPr>
          <a:xfrm>
            <a:off x="9395682" y="88179"/>
            <a:ext cx="216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i="1" dirty="0"/>
              <a:t>High Level Architecture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04" y="1366685"/>
            <a:ext cx="6840596" cy="299515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83" y="938002"/>
            <a:ext cx="661812" cy="4286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7" name="TextBox 76"/>
          <p:cNvSpPr txBox="1"/>
          <p:nvPr/>
        </p:nvSpPr>
        <p:spPr>
          <a:xfrm>
            <a:off x="3667435" y="938002"/>
            <a:ext cx="727586" cy="36933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/>
              <a:t>LSTM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262" y="912490"/>
            <a:ext cx="1985957" cy="4797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Table 8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610997"/>
                  </p:ext>
                </p:extLst>
              </p:nvPr>
            </p:nvGraphicFramePr>
            <p:xfrm>
              <a:off x="759775" y="4576425"/>
              <a:ext cx="10801563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9864">
                      <a:extLst>
                        <a:ext uri="{9D8B030D-6E8A-4147-A177-3AD203B41FA5}">
                          <a16:colId xmlns:a16="http://schemas.microsoft.com/office/drawing/2014/main" val="2514154000"/>
                        </a:ext>
                      </a:extLst>
                    </a:gridCol>
                    <a:gridCol w="4276604">
                      <a:extLst>
                        <a:ext uri="{9D8B030D-6E8A-4147-A177-3AD203B41FA5}">
                          <a16:colId xmlns:a16="http://schemas.microsoft.com/office/drawing/2014/main" val="1337102753"/>
                        </a:ext>
                      </a:extLst>
                    </a:gridCol>
                    <a:gridCol w="1003318">
                      <a:extLst>
                        <a:ext uri="{9D8B030D-6E8A-4147-A177-3AD203B41FA5}">
                          <a16:colId xmlns:a16="http://schemas.microsoft.com/office/drawing/2014/main" val="4225827050"/>
                        </a:ext>
                      </a:extLst>
                    </a:gridCol>
                    <a:gridCol w="4501777">
                      <a:extLst>
                        <a:ext uri="{9D8B030D-6E8A-4147-A177-3AD203B41FA5}">
                          <a16:colId xmlns:a16="http://schemas.microsoft.com/office/drawing/2014/main" val="88337734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AU" sz="1200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AU" sz="12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AU" sz="1200" b="0" i="1" dirty="0" smtClean="0">
                                    <a:latin typeface="Cambria Math" panose="02040503050406030204" pitchFamily="18" charset="0"/>
                                  </a:rPr>
                                  <m:t>,...,</m:t>
                                </m:r>
                                <m:sSub>
                                  <m:sSubPr>
                                    <m:ctrlPr>
                                      <a:rPr lang="en-AU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b="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AU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AU" sz="1200" b="0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AU" sz="1200" dirty="0">
                            <a:latin typeface="Sylfaen" panose="010A050205030603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200" dirty="0">
                              <a:latin typeface="Sylfaen" panose="010A0502050306030303" pitchFamily="18" charset="0"/>
                            </a:rPr>
                            <a:t>A</a:t>
                          </a:r>
                          <a:r>
                            <a:rPr lang="en-AU" sz="1200" baseline="0" dirty="0">
                              <a:latin typeface="Sylfaen" panose="010A0502050306030303" pitchFamily="18" charset="0"/>
                            </a:rPr>
                            <a:t> sequence of continuous representation of an input sequence of token (i.e., a set of AST paths token and paths)</a:t>
                          </a:r>
                          <a:endParaRPr lang="en-AU" sz="1200" dirty="0">
                            <a:latin typeface="Sylfaen" panose="010A050205030603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AU" sz="1200" i="1" dirty="0">
                              <a:latin typeface="Sylfaen" panose="010A0502050306030303" pitchFamily="18" charset="0"/>
                            </a:rPr>
                            <a:t>Softmax</a:t>
                          </a:r>
                          <a:r>
                            <a:rPr lang="en-AU" sz="1200" baseline="0" dirty="0">
                              <a:latin typeface="Sylfaen" panose="010A0502050306030303" pitchFamily="18" charset="0"/>
                            </a:rPr>
                            <a:t> </a:t>
                          </a:r>
                          <a:endParaRPr lang="en-AU" sz="1200" dirty="0">
                            <a:latin typeface="Sylfaen" panose="010A050205030603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200" dirty="0">
                              <a:latin typeface="Sylfaen" panose="010A0502050306030303" pitchFamily="18" charset="0"/>
                            </a:rPr>
                            <a:t>Predict</a:t>
                          </a:r>
                          <a:r>
                            <a:rPr lang="en-AU" sz="1200" baseline="0" dirty="0">
                              <a:latin typeface="Sylfaen" panose="010A0502050306030303" pitchFamily="18" charset="0"/>
                            </a:rPr>
                            <a:t> the probability of next token (i.e., get, </a:t>
                          </a:r>
                          <a:r>
                            <a:rPr lang="en-AU" sz="1200" baseline="0" dirty="0" err="1">
                              <a:latin typeface="Sylfaen" panose="010A0502050306030303" pitchFamily="18" charset="0"/>
                            </a:rPr>
                            <a:t>num</a:t>
                          </a:r>
                          <a:r>
                            <a:rPr lang="en-AU" sz="1200" baseline="0" dirty="0">
                              <a:latin typeface="Sylfaen" panose="010A0502050306030303" pitchFamily="18" charset="0"/>
                            </a:rPr>
                            <a:t>)</a:t>
                          </a:r>
                          <a:endParaRPr lang="en-AU" sz="1200" dirty="0">
                            <a:latin typeface="Sylfaen" panose="010A050205030603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2418762"/>
                      </a:ext>
                    </a:extLst>
                  </a:tr>
                  <a:tr h="40025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200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sz="1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sz="12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200" b="0" i="1" dirty="0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lang="en-AU" sz="1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AU" sz="12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sz="1200" dirty="0">
                              <a:latin typeface="Sylfaen" panose="010A0502050306030303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200" dirty="0">
                              <a:latin typeface="Sylfaen" panose="010A0502050306030303" pitchFamily="18" charset="0"/>
                            </a:rPr>
                            <a:t>A</a:t>
                          </a:r>
                          <a:r>
                            <a:rPr lang="en-AU" sz="1200" baseline="0" dirty="0">
                              <a:latin typeface="Sylfaen" panose="010A0502050306030303" pitchFamily="18" charset="0"/>
                            </a:rPr>
                            <a:t> sequence of output token, generate one at a time(i.e., likely property of code snippet)</a:t>
                          </a:r>
                          <a:endParaRPr lang="en-AU" sz="1200" dirty="0">
                            <a:latin typeface="Sylfaen" panose="010A050205030603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534988" lvl="0" indent="-534988" algn="l" defTabSz="179388"/>
                          <a:r>
                            <a:rPr lang="en-AU" sz="1200" i="1" dirty="0">
                              <a:latin typeface="Sylfaen" panose="010A0502050306030303" pitchFamily="18" charset="0"/>
                            </a:rPr>
                            <a:t>h</a:t>
                          </a:r>
                          <a:r>
                            <a:rPr lang="en-AU" sz="1200" i="1" baseline="-25000" dirty="0">
                              <a:latin typeface="Sylfaen" panose="010A0502050306030303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200" dirty="0">
                              <a:latin typeface="Sylfaen" panose="010A0502050306030303" pitchFamily="18" charset="0"/>
                            </a:rPr>
                            <a:t>Calculate</a:t>
                          </a:r>
                          <a:r>
                            <a:rPr lang="en-AU" sz="1200" baseline="0" dirty="0">
                              <a:latin typeface="Sylfaen" panose="010A0502050306030303" pitchFamily="18" charset="0"/>
                            </a:rPr>
                            <a:t> the decoder start state, average the combined representation of all the k paths</a:t>
                          </a:r>
                          <a:endParaRPr lang="en-AU" sz="1200" dirty="0">
                            <a:latin typeface="Sylfaen" panose="010A050205030603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593061"/>
                      </a:ext>
                    </a:extLst>
                  </a:tr>
                  <a:tr h="303408">
                    <a:tc>
                      <a:txBody>
                        <a:bodyPr/>
                        <a:lstStyle/>
                        <a:p>
                          <a:r>
                            <a:rPr lang="en-AU" sz="1200" dirty="0">
                              <a:latin typeface="Sylfaen" panose="010A0502050306030303" pitchFamily="18" charset="0"/>
                            </a:rPr>
                            <a:t>Attention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200" b="0" i="0" dirty="0">
                              <a:latin typeface="Sylfaen" panose="010A0502050306030303" pitchFamily="18" charset="0"/>
                            </a:rPr>
                            <a:t>At each time</a:t>
                          </a:r>
                          <a:r>
                            <a:rPr lang="en-AU" sz="1200" b="0" i="0" baseline="0" dirty="0">
                              <a:latin typeface="Sylfaen" panose="010A0502050306030303" pitchFamily="18" charset="0"/>
                            </a:rPr>
                            <a:t> t step, a context vector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200" b="0" i="0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AU" sz="1200" b="0" i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sz="1200" b="0" i="0" dirty="0">
                              <a:latin typeface="Sylfaen" panose="010A0502050306030303" pitchFamily="18" charset="0"/>
                            </a:rPr>
                            <a:t> is computed</a:t>
                          </a:r>
                          <a:r>
                            <a:rPr lang="en-AU" sz="1200" b="0" i="0" baseline="0" dirty="0">
                              <a:latin typeface="Sylfaen" panose="010A0502050306030303" pitchFamily="18" charset="0"/>
                            </a:rPr>
                            <a:t> by attending over all the elements in z using the decoding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200" b="0" i="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AU" sz="1200" b="0" i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AU" sz="1200" b="0" i="0" dirty="0">
                            <a:latin typeface="Sylfaen" panose="010A050205030603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AU" sz="1200" b="0" i="0" dirty="0">
                              <a:latin typeface="Sylfaen" panose="010A0502050306030303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200" b="0" i="0" dirty="0">
                              <a:latin typeface="Sylfaen" panose="010A0502050306030303" pitchFamily="18" charset="0"/>
                            </a:rPr>
                            <a:t>random AST</a:t>
                          </a:r>
                          <a:r>
                            <a:rPr lang="en-AU" sz="1200" b="0" i="0" baseline="0" dirty="0">
                              <a:latin typeface="Sylfaen" panose="010A0502050306030303" pitchFamily="18" charset="0"/>
                            </a:rPr>
                            <a:t> paths</a:t>
                          </a:r>
                          <a:endParaRPr lang="en-AU" sz="1200" b="0" i="0" dirty="0">
                            <a:latin typeface="Sylfaen" panose="010A050205030603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0049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Table 8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6610997"/>
                  </p:ext>
                </p:extLst>
              </p:nvPr>
            </p:nvGraphicFramePr>
            <p:xfrm>
              <a:off x="759775" y="4576425"/>
              <a:ext cx="10801563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9864">
                      <a:extLst>
                        <a:ext uri="{9D8B030D-6E8A-4147-A177-3AD203B41FA5}">
                          <a16:colId xmlns:a16="http://schemas.microsoft.com/office/drawing/2014/main" val="2514154000"/>
                        </a:ext>
                      </a:extLst>
                    </a:gridCol>
                    <a:gridCol w="4276604">
                      <a:extLst>
                        <a:ext uri="{9D8B030D-6E8A-4147-A177-3AD203B41FA5}">
                          <a16:colId xmlns:a16="http://schemas.microsoft.com/office/drawing/2014/main" val="1337102753"/>
                        </a:ext>
                      </a:extLst>
                    </a:gridCol>
                    <a:gridCol w="1003318">
                      <a:extLst>
                        <a:ext uri="{9D8B030D-6E8A-4147-A177-3AD203B41FA5}">
                          <a16:colId xmlns:a16="http://schemas.microsoft.com/office/drawing/2014/main" val="4225827050"/>
                        </a:ext>
                      </a:extLst>
                    </a:gridCol>
                    <a:gridCol w="4501777">
                      <a:extLst>
                        <a:ext uri="{9D8B030D-6E8A-4147-A177-3AD203B41FA5}">
                          <a16:colId xmlns:a16="http://schemas.microsoft.com/office/drawing/2014/main" val="88337734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99" t="-1333" r="-962874" b="-2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1200" dirty="0">
                              <a:latin typeface="Sylfaen" panose="010A0502050306030303" pitchFamily="18" charset="0"/>
                            </a:rPr>
                            <a:t>A</a:t>
                          </a:r>
                          <a:r>
                            <a:rPr lang="en-AU" sz="1200" baseline="0" dirty="0">
                              <a:latin typeface="Sylfaen" panose="010A0502050306030303" pitchFamily="18" charset="0"/>
                            </a:rPr>
                            <a:t> sequence of continuous representation of an input sequence of token (i.e., a set of AST paths token and paths)</a:t>
                          </a:r>
                          <a:endParaRPr lang="en-AU" sz="1200" dirty="0">
                            <a:latin typeface="Sylfaen" panose="010A050205030603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AU" sz="1200" i="1" dirty="0">
                              <a:latin typeface="Sylfaen" panose="010A0502050306030303" pitchFamily="18" charset="0"/>
                            </a:rPr>
                            <a:t>Softmax</a:t>
                          </a:r>
                          <a:r>
                            <a:rPr lang="en-AU" sz="1200" baseline="0" dirty="0">
                              <a:latin typeface="Sylfaen" panose="010A0502050306030303" pitchFamily="18" charset="0"/>
                            </a:rPr>
                            <a:t> </a:t>
                          </a:r>
                          <a:endParaRPr lang="en-AU" sz="1200" dirty="0">
                            <a:latin typeface="Sylfaen" panose="010A050205030603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200" dirty="0">
                              <a:latin typeface="Sylfaen" panose="010A0502050306030303" pitchFamily="18" charset="0"/>
                            </a:rPr>
                            <a:t>Predict</a:t>
                          </a:r>
                          <a:r>
                            <a:rPr lang="en-AU" sz="1200" baseline="0" dirty="0">
                              <a:latin typeface="Sylfaen" panose="010A0502050306030303" pitchFamily="18" charset="0"/>
                            </a:rPr>
                            <a:t> the probability of next token (i.e., get, </a:t>
                          </a:r>
                          <a:r>
                            <a:rPr lang="en-AU" sz="1200" baseline="0" dirty="0" err="1">
                              <a:latin typeface="Sylfaen" panose="010A0502050306030303" pitchFamily="18" charset="0"/>
                            </a:rPr>
                            <a:t>num</a:t>
                          </a:r>
                          <a:r>
                            <a:rPr lang="en-AU" sz="1200" baseline="0" dirty="0">
                              <a:latin typeface="Sylfaen" panose="010A0502050306030303" pitchFamily="18" charset="0"/>
                            </a:rPr>
                            <a:t>)</a:t>
                          </a:r>
                          <a:endParaRPr lang="en-AU" sz="1200" dirty="0">
                            <a:latin typeface="Sylfaen" panose="010A050205030603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241876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99" t="-100000" r="-962874" b="-1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1200" dirty="0">
                              <a:latin typeface="Sylfaen" panose="010A0502050306030303" pitchFamily="18" charset="0"/>
                            </a:rPr>
                            <a:t>A</a:t>
                          </a:r>
                          <a:r>
                            <a:rPr lang="en-AU" sz="1200" baseline="0" dirty="0">
                              <a:latin typeface="Sylfaen" panose="010A0502050306030303" pitchFamily="18" charset="0"/>
                            </a:rPr>
                            <a:t> sequence of output token, generate one at a time(i.e., likely property of code snippet)</a:t>
                          </a:r>
                          <a:endParaRPr lang="en-AU" sz="1200" dirty="0">
                            <a:latin typeface="Sylfaen" panose="010A050205030603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534988" lvl="0" indent="-534988" algn="l" defTabSz="179388"/>
                          <a:r>
                            <a:rPr lang="en-AU" sz="1200" i="1" dirty="0">
                              <a:latin typeface="Sylfaen" panose="010A0502050306030303" pitchFamily="18" charset="0"/>
                            </a:rPr>
                            <a:t>h</a:t>
                          </a:r>
                          <a:r>
                            <a:rPr lang="en-AU" sz="1200" i="1" baseline="-25000" dirty="0">
                              <a:latin typeface="Sylfaen" panose="010A0502050306030303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200" dirty="0">
                              <a:latin typeface="Sylfaen" panose="010A0502050306030303" pitchFamily="18" charset="0"/>
                            </a:rPr>
                            <a:t>Calculate</a:t>
                          </a:r>
                          <a:r>
                            <a:rPr lang="en-AU" sz="1200" baseline="0" dirty="0">
                              <a:latin typeface="Sylfaen" panose="010A0502050306030303" pitchFamily="18" charset="0"/>
                            </a:rPr>
                            <a:t> the decoder start state, average the combined representation of all the k paths</a:t>
                          </a:r>
                          <a:endParaRPr lang="en-AU" sz="1200" dirty="0">
                            <a:latin typeface="Sylfaen" panose="010A050205030603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5930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AU" sz="1200" dirty="0">
                              <a:latin typeface="Sylfaen" panose="010A0502050306030303" pitchFamily="18" charset="0"/>
                            </a:rPr>
                            <a:t>Attention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3932" t="-202667" r="-129060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AU" sz="1200" b="0" i="0" dirty="0">
                              <a:latin typeface="Sylfaen" panose="010A0502050306030303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200" b="0" i="0" dirty="0">
                              <a:latin typeface="Sylfaen" panose="010A0502050306030303" pitchFamily="18" charset="0"/>
                            </a:rPr>
                            <a:t>random AST</a:t>
                          </a:r>
                          <a:r>
                            <a:rPr lang="en-AU" sz="1200" b="0" i="0" baseline="0" dirty="0">
                              <a:latin typeface="Sylfaen" panose="010A0502050306030303" pitchFamily="18" charset="0"/>
                            </a:rPr>
                            <a:t> paths</a:t>
                          </a:r>
                          <a:endParaRPr lang="en-AU" sz="1200" b="0" i="0" dirty="0">
                            <a:latin typeface="Sylfaen" panose="010A050205030603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004927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/>
          <p:cNvGrpSpPr/>
          <p:nvPr/>
        </p:nvGrpSpPr>
        <p:grpSpPr>
          <a:xfrm>
            <a:off x="7667625" y="1814391"/>
            <a:ext cx="4524375" cy="1910892"/>
            <a:chOff x="7667625" y="1421101"/>
            <a:chExt cx="4524375" cy="191089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67625" y="1421101"/>
              <a:ext cx="3076575" cy="6671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67625" y="2129314"/>
              <a:ext cx="4524375" cy="361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67625" y="2579518"/>
              <a:ext cx="1419225" cy="7524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11" name="Rectangle 10"/>
          <p:cNvSpPr/>
          <p:nvPr/>
        </p:nvSpPr>
        <p:spPr>
          <a:xfrm>
            <a:off x="717704" y="1392197"/>
            <a:ext cx="2812077" cy="296964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529781" y="1392197"/>
            <a:ext cx="1170038" cy="2969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4699819" y="1392197"/>
            <a:ext cx="2858481" cy="2969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AACF03-CC43-4790-99BC-9A9D8860F09E}"/>
              </a:ext>
            </a:extLst>
          </p:cNvPr>
          <p:cNvSpPr/>
          <p:nvPr/>
        </p:nvSpPr>
        <p:spPr>
          <a:xfrm>
            <a:off x="7558300" y="1691014"/>
            <a:ext cx="4633700" cy="128179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62443-D11F-41C9-81FD-A15FC9CA2A01}"/>
              </a:ext>
            </a:extLst>
          </p:cNvPr>
          <p:cNvSpPr/>
          <p:nvPr/>
        </p:nvSpPr>
        <p:spPr>
          <a:xfrm>
            <a:off x="7558300" y="2983955"/>
            <a:ext cx="4633700" cy="128179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E4959-D908-4C8B-8014-25CC65AEEE67}"/>
              </a:ext>
            </a:extLst>
          </p:cNvPr>
          <p:cNvSpPr txBox="1"/>
          <p:nvPr/>
        </p:nvSpPr>
        <p:spPr>
          <a:xfrm>
            <a:off x="8940709" y="6136596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(Alon, Brody, Levy, &amp; </a:t>
            </a:r>
            <a:r>
              <a:rPr lang="en-US" dirty="0" err="1"/>
              <a:t>Yahav</a:t>
            </a:r>
            <a:r>
              <a:rPr lang="en-US" dirty="0"/>
              <a:t>, 2018)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976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11" grpId="0" animBg="1"/>
      <p:bldP spid="12" grpId="0" animBg="1"/>
      <p:bldP spid="15" grpId="0" animBg="1"/>
      <p:bldP spid="2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3484" y="88179"/>
            <a:ext cx="5897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Code to natural language Sequence  vector (Code2Seq) (3/3)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10379" y="88179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i="1" dirty="0"/>
              <a:t>AST Encoder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69ABA-932E-4198-B07E-5A5361792266}"/>
              </a:ext>
            </a:extLst>
          </p:cNvPr>
          <p:cNvSpPr/>
          <p:nvPr/>
        </p:nvSpPr>
        <p:spPr>
          <a:xfrm>
            <a:off x="567847" y="714337"/>
            <a:ext cx="6096000" cy="11880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</a:pPr>
            <a:r>
              <a:rPr lang="en-AU" dirty="0"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Representing AST-Paths as two set of Vectors  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AU" dirty="0">
                <a:solidFill>
                  <a:srgbClr val="3D3D3D"/>
                </a:solidFill>
              </a:rPr>
              <a:t>Token vectors </a:t>
            </a:r>
          </a:p>
          <a:p>
            <a:pPr marL="306000" lvl="0" indent="-306000"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AU" dirty="0">
                <a:solidFill>
                  <a:srgbClr val="3D3D3D"/>
                </a:solidFill>
              </a:rPr>
              <a:t>Path vectors</a:t>
            </a:r>
            <a:r>
              <a:rPr lang="en-AU" sz="1600" dirty="0">
                <a:solidFill>
                  <a:srgbClr val="3D3D3D"/>
                </a:solidFill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7CB3BA-CA8A-4F11-B21A-0E91A3477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996" y="714336"/>
            <a:ext cx="4825724" cy="4571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F800D9-CD28-4EC5-9AD4-2B4079165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872" y="1213031"/>
            <a:ext cx="2114550" cy="1171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CD8D5E-A3B2-42AD-AD67-8C117A5B7F26}"/>
              </a:ext>
            </a:extLst>
          </p:cNvPr>
          <p:cNvSpPr txBox="1"/>
          <p:nvPr/>
        </p:nvSpPr>
        <p:spPr>
          <a:xfrm>
            <a:off x="266910" y="2881697"/>
            <a:ext cx="655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Sylfaen" panose="010A0502050306030303" pitchFamily="18" charset="0"/>
              </a:rPr>
              <a:t>(done, </a:t>
            </a:r>
            <a:r>
              <a:rPr lang="en-AU" dirty="0">
                <a:solidFill>
                  <a:srgbClr val="00B050"/>
                </a:solidFill>
                <a:latin typeface="Sylfaen" panose="010A0502050306030303" pitchFamily="18" charset="0"/>
              </a:rPr>
              <a:t>SynbolRef</a:t>
            </a:r>
            <a:r>
              <a:rPr lang="en-AU" dirty="0">
                <a:latin typeface="Sylfaen" panose="010A0502050306030303" pitchFamily="18" charset="0"/>
              </a:rPr>
              <a:t>|</a:t>
            </a:r>
            <a:r>
              <a:rPr lang="en-AU" dirty="0">
                <a:solidFill>
                  <a:srgbClr val="0070C0"/>
                </a:solidFill>
                <a:latin typeface="Sylfaen" panose="010A0502050306030303" pitchFamily="18" charset="0"/>
              </a:rPr>
              <a:t>UnaryPrefix</a:t>
            </a:r>
            <a:r>
              <a:rPr lang="en-AU" dirty="0">
                <a:latin typeface="Sylfaen" panose="010A0502050306030303" pitchFamily="18" charset="0"/>
              </a:rPr>
              <a:t>|</a:t>
            </a:r>
            <a:r>
              <a:rPr lang="en-AU" dirty="0">
                <a:solidFill>
                  <a:srgbClr val="7030A0"/>
                </a:solidFill>
                <a:latin typeface="Sylfaen" panose="010A0502050306030303" pitchFamily="18" charset="0"/>
              </a:rPr>
              <a:t>While</a:t>
            </a:r>
            <a:r>
              <a:rPr lang="en-AU" dirty="0">
                <a:latin typeface="Sylfaen" panose="010A0502050306030303" pitchFamily="18" charset="0"/>
              </a:rPr>
              <a:t>|</a:t>
            </a:r>
            <a:r>
              <a:rPr lang="en-AU" dirty="0">
                <a:solidFill>
                  <a:srgbClr val="FFC000"/>
                </a:solidFill>
                <a:latin typeface="Sylfaen" panose="010A0502050306030303" pitchFamily="18" charset="0"/>
              </a:rPr>
              <a:t>If</a:t>
            </a:r>
            <a:r>
              <a:rPr lang="en-AU" dirty="0">
                <a:latin typeface="Sylfaen" panose="010A0502050306030303" pitchFamily="18" charset="0"/>
              </a:rPr>
              <a:t>|</a:t>
            </a:r>
            <a:r>
              <a:rPr lang="en-AU" dirty="0">
                <a:solidFill>
                  <a:schemeClr val="accent3">
                    <a:lumMod val="50000"/>
                  </a:schemeClr>
                </a:solidFill>
                <a:latin typeface="Sylfaen" panose="010A0502050306030303" pitchFamily="18" charset="0"/>
              </a:rPr>
              <a:t>Assign=| </a:t>
            </a:r>
            <a:r>
              <a:rPr lang="en-AU" dirty="0">
                <a:solidFill>
                  <a:srgbClr val="FF0000"/>
                </a:solidFill>
                <a:latin typeface="Sylfaen" panose="010A0502050306030303" pitchFamily="18" charset="0"/>
              </a:rPr>
              <a:t>SynbolRef</a:t>
            </a:r>
            <a:r>
              <a:rPr lang="en-AU" dirty="0">
                <a:latin typeface="Sylfaen" panose="010A0502050306030303" pitchFamily="18" charset="0"/>
              </a:rPr>
              <a:t>, done)</a:t>
            </a:r>
          </a:p>
        </p:txBody>
      </p:sp>
      <p:graphicFrame>
        <p:nvGraphicFramePr>
          <p:cNvPr id="24" name="Table 19">
            <a:extLst>
              <a:ext uri="{FF2B5EF4-FFF2-40B4-BE49-F238E27FC236}">
                <a16:creationId xmlns:a16="http://schemas.microsoft.com/office/drawing/2014/main" id="{DF2BC544-1612-4338-960A-E4F076D79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48863"/>
              </p:ext>
            </p:extLst>
          </p:nvPr>
        </p:nvGraphicFramePr>
        <p:xfrm>
          <a:off x="650949" y="3745797"/>
          <a:ext cx="1595706" cy="37109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65951">
                  <a:extLst>
                    <a:ext uri="{9D8B030D-6E8A-4147-A177-3AD203B41FA5}">
                      <a16:colId xmlns:a16="http://schemas.microsoft.com/office/drawing/2014/main" val="680586566"/>
                    </a:ext>
                  </a:extLst>
                </a:gridCol>
                <a:gridCol w="265951">
                  <a:extLst>
                    <a:ext uri="{9D8B030D-6E8A-4147-A177-3AD203B41FA5}">
                      <a16:colId xmlns:a16="http://schemas.microsoft.com/office/drawing/2014/main" val="1691234110"/>
                    </a:ext>
                  </a:extLst>
                </a:gridCol>
                <a:gridCol w="265951">
                  <a:extLst>
                    <a:ext uri="{9D8B030D-6E8A-4147-A177-3AD203B41FA5}">
                      <a16:colId xmlns:a16="http://schemas.microsoft.com/office/drawing/2014/main" val="406601993"/>
                    </a:ext>
                  </a:extLst>
                </a:gridCol>
                <a:gridCol w="265951">
                  <a:extLst>
                    <a:ext uri="{9D8B030D-6E8A-4147-A177-3AD203B41FA5}">
                      <a16:colId xmlns:a16="http://schemas.microsoft.com/office/drawing/2014/main" val="1427481951"/>
                    </a:ext>
                  </a:extLst>
                </a:gridCol>
                <a:gridCol w="265951">
                  <a:extLst>
                    <a:ext uri="{9D8B030D-6E8A-4147-A177-3AD203B41FA5}">
                      <a16:colId xmlns:a16="http://schemas.microsoft.com/office/drawing/2014/main" val="2986348827"/>
                    </a:ext>
                  </a:extLst>
                </a:gridCol>
                <a:gridCol w="265951">
                  <a:extLst>
                    <a:ext uri="{9D8B030D-6E8A-4147-A177-3AD203B41FA5}">
                      <a16:colId xmlns:a16="http://schemas.microsoft.com/office/drawing/2014/main" val="3449737699"/>
                    </a:ext>
                  </a:extLst>
                </a:gridCol>
              </a:tblGrid>
              <a:tr h="37109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17906"/>
                  </a:ext>
                </a:extLst>
              </a:tr>
            </a:tbl>
          </a:graphicData>
        </a:graphic>
      </p:graphicFrame>
      <p:graphicFrame>
        <p:nvGraphicFramePr>
          <p:cNvPr id="25" name="Table 19">
            <a:extLst>
              <a:ext uri="{FF2B5EF4-FFF2-40B4-BE49-F238E27FC236}">
                <a16:creationId xmlns:a16="http://schemas.microsoft.com/office/drawing/2014/main" id="{BC02B819-4E10-4B07-9232-B6D36A524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68154"/>
              </p:ext>
            </p:extLst>
          </p:nvPr>
        </p:nvGraphicFramePr>
        <p:xfrm>
          <a:off x="2403229" y="3745797"/>
          <a:ext cx="1595706" cy="37109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65951">
                  <a:extLst>
                    <a:ext uri="{9D8B030D-6E8A-4147-A177-3AD203B41FA5}">
                      <a16:colId xmlns:a16="http://schemas.microsoft.com/office/drawing/2014/main" val="680586566"/>
                    </a:ext>
                  </a:extLst>
                </a:gridCol>
                <a:gridCol w="265951">
                  <a:extLst>
                    <a:ext uri="{9D8B030D-6E8A-4147-A177-3AD203B41FA5}">
                      <a16:colId xmlns:a16="http://schemas.microsoft.com/office/drawing/2014/main" val="1691234110"/>
                    </a:ext>
                  </a:extLst>
                </a:gridCol>
                <a:gridCol w="265951">
                  <a:extLst>
                    <a:ext uri="{9D8B030D-6E8A-4147-A177-3AD203B41FA5}">
                      <a16:colId xmlns:a16="http://schemas.microsoft.com/office/drawing/2014/main" val="406601993"/>
                    </a:ext>
                  </a:extLst>
                </a:gridCol>
                <a:gridCol w="265951">
                  <a:extLst>
                    <a:ext uri="{9D8B030D-6E8A-4147-A177-3AD203B41FA5}">
                      <a16:colId xmlns:a16="http://schemas.microsoft.com/office/drawing/2014/main" val="1427481951"/>
                    </a:ext>
                  </a:extLst>
                </a:gridCol>
                <a:gridCol w="265951">
                  <a:extLst>
                    <a:ext uri="{9D8B030D-6E8A-4147-A177-3AD203B41FA5}">
                      <a16:colId xmlns:a16="http://schemas.microsoft.com/office/drawing/2014/main" val="2986348827"/>
                    </a:ext>
                  </a:extLst>
                </a:gridCol>
                <a:gridCol w="265951">
                  <a:extLst>
                    <a:ext uri="{9D8B030D-6E8A-4147-A177-3AD203B41FA5}">
                      <a16:colId xmlns:a16="http://schemas.microsoft.com/office/drawing/2014/main" val="3449737699"/>
                    </a:ext>
                  </a:extLst>
                </a:gridCol>
              </a:tblGrid>
              <a:tr h="37109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17906"/>
                  </a:ext>
                </a:extLst>
              </a:tr>
            </a:tbl>
          </a:graphicData>
        </a:graphic>
      </p:graphicFrame>
      <p:graphicFrame>
        <p:nvGraphicFramePr>
          <p:cNvPr id="26" name="Table 19">
            <a:extLst>
              <a:ext uri="{FF2B5EF4-FFF2-40B4-BE49-F238E27FC236}">
                <a16:creationId xmlns:a16="http://schemas.microsoft.com/office/drawing/2014/main" id="{53A6C4A6-8CD9-401A-A6DB-80D79BFA8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780091"/>
              </p:ext>
            </p:extLst>
          </p:nvPr>
        </p:nvGraphicFramePr>
        <p:xfrm>
          <a:off x="4167441" y="3745797"/>
          <a:ext cx="1595706" cy="37109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65951">
                  <a:extLst>
                    <a:ext uri="{9D8B030D-6E8A-4147-A177-3AD203B41FA5}">
                      <a16:colId xmlns:a16="http://schemas.microsoft.com/office/drawing/2014/main" val="680586566"/>
                    </a:ext>
                  </a:extLst>
                </a:gridCol>
                <a:gridCol w="265951">
                  <a:extLst>
                    <a:ext uri="{9D8B030D-6E8A-4147-A177-3AD203B41FA5}">
                      <a16:colId xmlns:a16="http://schemas.microsoft.com/office/drawing/2014/main" val="1691234110"/>
                    </a:ext>
                  </a:extLst>
                </a:gridCol>
                <a:gridCol w="265951">
                  <a:extLst>
                    <a:ext uri="{9D8B030D-6E8A-4147-A177-3AD203B41FA5}">
                      <a16:colId xmlns:a16="http://schemas.microsoft.com/office/drawing/2014/main" val="406601993"/>
                    </a:ext>
                  </a:extLst>
                </a:gridCol>
                <a:gridCol w="265951">
                  <a:extLst>
                    <a:ext uri="{9D8B030D-6E8A-4147-A177-3AD203B41FA5}">
                      <a16:colId xmlns:a16="http://schemas.microsoft.com/office/drawing/2014/main" val="1427481951"/>
                    </a:ext>
                  </a:extLst>
                </a:gridCol>
                <a:gridCol w="265951">
                  <a:extLst>
                    <a:ext uri="{9D8B030D-6E8A-4147-A177-3AD203B41FA5}">
                      <a16:colId xmlns:a16="http://schemas.microsoft.com/office/drawing/2014/main" val="2986348827"/>
                    </a:ext>
                  </a:extLst>
                </a:gridCol>
                <a:gridCol w="265951">
                  <a:extLst>
                    <a:ext uri="{9D8B030D-6E8A-4147-A177-3AD203B41FA5}">
                      <a16:colId xmlns:a16="http://schemas.microsoft.com/office/drawing/2014/main" val="3449737699"/>
                    </a:ext>
                  </a:extLst>
                </a:gridCol>
              </a:tblGrid>
              <a:tr h="37109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17906"/>
                  </a:ext>
                </a:extLst>
              </a:tr>
            </a:tbl>
          </a:graphicData>
        </a:graphic>
      </p:graphicFrame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788B082D-3B6F-4779-82EA-1E2A5E718B5A}"/>
              </a:ext>
            </a:extLst>
          </p:cNvPr>
          <p:cNvSpPr/>
          <p:nvPr/>
        </p:nvSpPr>
        <p:spPr>
          <a:xfrm>
            <a:off x="567847" y="3645074"/>
            <a:ext cx="5319386" cy="585297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61E894D1-590E-4D9E-AD6E-3E48A7BB38C0}"/>
              </a:ext>
            </a:extLst>
          </p:cNvPr>
          <p:cNvSpPr/>
          <p:nvPr/>
        </p:nvSpPr>
        <p:spPr>
          <a:xfrm rot="16200000">
            <a:off x="564883" y="3049609"/>
            <a:ext cx="160746" cy="4435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8F70E699-21BB-43B3-8EF5-CC0782A698F1}"/>
              </a:ext>
            </a:extLst>
          </p:cNvPr>
          <p:cNvSpPr/>
          <p:nvPr/>
        </p:nvSpPr>
        <p:spPr>
          <a:xfrm rot="16200000">
            <a:off x="6312290" y="3059694"/>
            <a:ext cx="163355" cy="4207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3AEBBB9B-DD1C-492B-9211-957A2D2B706A}"/>
              </a:ext>
            </a:extLst>
          </p:cNvPr>
          <p:cNvSpPr/>
          <p:nvPr/>
        </p:nvSpPr>
        <p:spPr>
          <a:xfrm rot="16200000">
            <a:off x="3398743" y="812120"/>
            <a:ext cx="253127" cy="49806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E25A43-F550-4E16-99DF-2901B8D37768}"/>
              </a:ext>
            </a:extLst>
          </p:cNvPr>
          <p:cNvCxnSpPr>
            <a:stCxn id="30" idx="1"/>
            <a:endCxn id="24" idx="0"/>
          </p:cNvCxnSpPr>
          <p:nvPr/>
        </p:nvCxnSpPr>
        <p:spPr>
          <a:xfrm>
            <a:off x="645257" y="3351752"/>
            <a:ext cx="803545" cy="39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101625-8EE1-4459-B0DC-9FB4332F5D3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5215005" y="3351751"/>
            <a:ext cx="1178963" cy="39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FA61163-8AE4-4434-A525-ED92633CB8AC}"/>
              </a:ext>
            </a:extLst>
          </p:cNvPr>
          <p:cNvCxnSpPr/>
          <p:nvPr/>
        </p:nvCxnSpPr>
        <p:spPr>
          <a:xfrm>
            <a:off x="3269293" y="3351751"/>
            <a:ext cx="0" cy="29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38BAD28-7199-4932-891E-B933B3DCE3E7}"/>
              </a:ext>
            </a:extLst>
          </p:cNvPr>
          <p:cNvSpPr/>
          <p:nvPr/>
        </p:nvSpPr>
        <p:spPr>
          <a:xfrm>
            <a:off x="154873" y="2726568"/>
            <a:ext cx="803545" cy="175774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5480AA-8F92-42E5-9FEE-A4F184A2CF8D}"/>
              </a:ext>
            </a:extLst>
          </p:cNvPr>
          <p:cNvSpPr txBox="1"/>
          <p:nvPr/>
        </p:nvSpPr>
        <p:spPr>
          <a:xfrm>
            <a:off x="36470" y="2341226"/>
            <a:ext cx="2021117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/>
              <a:t>Lookup (token vectors)</a:t>
            </a:r>
            <a:endParaRPr lang="en-AU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09DACF-CDB6-473C-9C30-7D073D9CC38A}"/>
              </a:ext>
            </a:extLst>
          </p:cNvPr>
          <p:cNvSpPr/>
          <p:nvPr/>
        </p:nvSpPr>
        <p:spPr>
          <a:xfrm>
            <a:off x="6055739" y="2705235"/>
            <a:ext cx="605915" cy="175774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5A37BF-2520-494A-936C-30D91913D7FB}"/>
              </a:ext>
            </a:extLst>
          </p:cNvPr>
          <p:cNvSpPr txBox="1"/>
          <p:nvPr/>
        </p:nvSpPr>
        <p:spPr>
          <a:xfrm>
            <a:off x="5646273" y="2319893"/>
            <a:ext cx="2114550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/>
              <a:t>Lookup (token vectors)</a:t>
            </a:r>
            <a:endParaRPr lang="en-AU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BFBDF8-2514-4430-9847-156BD2A12721}"/>
              </a:ext>
            </a:extLst>
          </p:cNvPr>
          <p:cNvSpPr/>
          <p:nvPr/>
        </p:nvSpPr>
        <p:spPr>
          <a:xfrm>
            <a:off x="1033860" y="2705235"/>
            <a:ext cx="4893489" cy="175774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CFAF4B-7B1F-49F0-AF9E-84A34DF4723B}"/>
              </a:ext>
            </a:extLst>
          </p:cNvPr>
          <p:cNvSpPr txBox="1"/>
          <p:nvPr/>
        </p:nvSpPr>
        <p:spPr>
          <a:xfrm>
            <a:off x="2496174" y="2306226"/>
            <a:ext cx="2021117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/>
              <a:t>Lookup (path vectors)</a:t>
            </a:r>
            <a:endParaRPr lang="en-A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5F8ABB-3E86-4480-A9D3-3D3321F14BC6}"/>
              </a:ext>
            </a:extLst>
          </p:cNvPr>
          <p:cNvSpPr txBox="1"/>
          <p:nvPr/>
        </p:nvSpPr>
        <p:spPr>
          <a:xfrm>
            <a:off x="8940709" y="6136596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(Alon, Brody, Levy, &amp; </a:t>
            </a:r>
            <a:r>
              <a:rPr lang="en-US" dirty="0" err="1"/>
              <a:t>Yahav</a:t>
            </a:r>
            <a:r>
              <a:rPr lang="en-US" dirty="0"/>
              <a:t>, 2018)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756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67DA501-B484-4B3B-8460-067A48E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34" y="787812"/>
            <a:ext cx="10993549" cy="4080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Process Workflow (</a:t>
            </a:r>
            <a:r>
              <a:rPr lang="en-US" sz="2400" i="1" dirty="0">
                <a:solidFill>
                  <a:schemeClr val="accent1"/>
                </a:solidFill>
              </a:rPr>
              <a:t>Draft)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93E637-8037-47F5-B2D4-DFA12C871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EB10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A92CB8FF-9DA4-4ACB-A82A-53556844E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1" y="1532492"/>
            <a:ext cx="11417998" cy="52334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0A73943-211F-4649-A6C2-E322F76FB90A}" type="slidenum">
              <a:rPr lang="en-US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32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9BF30-6173-41BE-87E9-57DA98189FCB}"/>
              </a:ext>
            </a:extLst>
          </p:cNvPr>
          <p:cNvSpPr txBox="1"/>
          <p:nvPr/>
        </p:nvSpPr>
        <p:spPr>
          <a:xfrm>
            <a:off x="2337941" y="2597693"/>
            <a:ext cx="1879385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Stop word removal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Wiki-based spelling checking 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6113E4-C8BE-40D3-BDA7-B39A1ECEC4E0}"/>
              </a:ext>
            </a:extLst>
          </p:cNvPr>
          <p:cNvSpPr txBox="1"/>
          <p:nvPr/>
        </p:nvSpPr>
        <p:spPr>
          <a:xfrm>
            <a:off x="4542153" y="1453276"/>
            <a:ext cx="2721190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/>
              <a:t>Issue Reports Sentence embedding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BE9573-2EB6-4F51-BDEE-780DE2C50D98}"/>
              </a:ext>
            </a:extLst>
          </p:cNvPr>
          <p:cNvSpPr txBox="1"/>
          <p:nvPr/>
        </p:nvSpPr>
        <p:spPr>
          <a:xfrm>
            <a:off x="9758655" y="1823881"/>
            <a:ext cx="223859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Map (Issue Report Clusters, groups of issue reports sentence embedding vectors)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9052D5-2C2D-4E0C-B33F-BB9765C22F5E}"/>
              </a:ext>
            </a:extLst>
          </p:cNvPr>
          <p:cNvSpPr txBox="1"/>
          <p:nvPr/>
        </p:nvSpPr>
        <p:spPr>
          <a:xfrm>
            <a:off x="2673657" y="4738165"/>
            <a:ext cx="4071700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Extract all methods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Create AST for each method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Get Code2Seq Predictions list of each method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247F8-32DA-4E6C-95E5-3A6CD0E6CBAD}"/>
              </a:ext>
            </a:extLst>
          </p:cNvPr>
          <p:cNvSpPr txBox="1"/>
          <p:nvPr/>
        </p:nvSpPr>
        <p:spPr>
          <a:xfrm>
            <a:off x="4567523" y="3670540"/>
            <a:ext cx="462948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/>
              <a:t>Embed Code2Seq Prediction List and AST for each method 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A3489329-A9D6-4123-A3AE-11F1CD47A1A7}"/>
              </a:ext>
            </a:extLst>
          </p:cNvPr>
          <p:cNvSpPr/>
          <p:nvPr/>
        </p:nvSpPr>
        <p:spPr>
          <a:xfrm rot="5400000">
            <a:off x="1334596" y="888331"/>
            <a:ext cx="90930" cy="150707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C9BD60A-498D-45A3-9254-B0B2F2FC6F27}"/>
              </a:ext>
            </a:extLst>
          </p:cNvPr>
          <p:cNvSpPr/>
          <p:nvPr/>
        </p:nvSpPr>
        <p:spPr>
          <a:xfrm rot="5400000">
            <a:off x="3226163" y="899035"/>
            <a:ext cx="90930" cy="150707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391C259-2760-4068-A1FD-590EC7E626E3}"/>
              </a:ext>
            </a:extLst>
          </p:cNvPr>
          <p:cNvSpPr/>
          <p:nvPr/>
        </p:nvSpPr>
        <p:spPr>
          <a:xfrm rot="5400000">
            <a:off x="4968829" y="1051435"/>
            <a:ext cx="90930" cy="150707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C1704E98-6290-482B-B091-85D2338A4F98}"/>
              </a:ext>
            </a:extLst>
          </p:cNvPr>
          <p:cNvSpPr/>
          <p:nvPr/>
        </p:nvSpPr>
        <p:spPr>
          <a:xfrm rot="5400000">
            <a:off x="6595647" y="1051435"/>
            <a:ext cx="90930" cy="150707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73635A8A-31E5-4B77-924F-951934665A63}"/>
              </a:ext>
            </a:extLst>
          </p:cNvPr>
          <p:cNvSpPr/>
          <p:nvPr/>
        </p:nvSpPr>
        <p:spPr>
          <a:xfrm rot="5400000">
            <a:off x="8355907" y="991461"/>
            <a:ext cx="90930" cy="150707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E34116C-4951-4A99-8EEF-C3A17969BEAD}"/>
              </a:ext>
            </a:extLst>
          </p:cNvPr>
          <p:cNvSpPr/>
          <p:nvPr/>
        </p:nvSpPr>
        <p:spPr>
          <a:xfrm rot="5400000">
            <a:off x="6553968" y="2122803"/>
            <a:ext cx="90930" cy="150707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3BEB8A76-E78A-4668-99C2-CF741E682625}"/>
              </a:ext>
            </a:extLst>
          </p:cNvPr>
          <p:cNvSpPr/>
          <p:nvPr/>
        </p:nvSpPr>
        <p:spPr>
          <a:xfrm rot="5400000">
            <a:off x="9113832" y="1997261"/>
            <a:ext cx="90930" cy="150707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9651454-56A5-4731-8C00-3E748F693449}"/>
              </a:ext>
            </a:extLst>
          </p:cNvPr>
          <p:cNvSpPr/>
          <p:nvPr/>
        </p:nvSpPr>
        <p:spPr>
          <a:xfrm rot="5400000">
            <a:off x="10910397" y="1997261"/>
            <a:ext cx="90930" cy="150707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358F0C3A-F43C-4454-AED0-CFF91A7DF2A3}"/>
              </a:ext>
            </a:extLst>
          </p:cNvPr>
          <p:cNvSpPr/>
          <p:nvPr/>
        </p:nvSpPr>
        <p:spPr>
          <a:xfrm rot="5400000">
            <a:off x="1499191" y="3224779"/>
            <a:ext cx="90930" cy="150707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4B6B8BC8-79D4-44B5-982A-3B376F9D7EFC}"/>
              </a:ext>
            </a:extLst>
          </p:cNvPr>
          <p:cNvSpPr/>
          <p:nvPr/>
        </p:nvSpPr>
        <p:spPr>
          <a:xfrm rot="5400000">
            <a:off x="3226163" y="3192793"/>
            <a:ext cx="90930" cy="150707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9E8DB770-17F0-42C9-8C55-B6D8944F4875}"/>
              </a:ext>
            </a:extLst>
          </p:cNvPr>
          <p:cNvSpPr/>
          <p:nvPr/>
        </p:nvSpPr>
        <p:spPr>
          <a:xfrm rot="5400000">
            <a:off x="4968829" y="3238258"/>
            <a:ext cx="90930" cy="150707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DC6AFA53-F5E7-440D-95F1-9B6B724923D7}"/>
              </a:ext>
            </a:extLst>
          </p:cNvPr>
          <p:cNvSpPr/>
          <p:nvPr/>
        </p:nvSpPr>
        <p:spPr>
          <a:xfrm rot="5400000">
            <a:off x="10832485" y="3197834"/>
            <a:ext cx="90930" cy="150707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7438A488-5215-4368-841C-AEFD1CB04E79}"/>
              </a:ext>
            </a:extLst>
          </p:cNvPr>
          <p:cNvSpPr/>
          <p:nvPr/>
        </p:nvSpPr>
        <p:spPr>
          <a:xfrm rot="5400000">
            <a:off x="10832485" y="4441441"/>
            <a:ext cx="90930" cy="150707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36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7" grpId="0" animBg="1"/>
      <p:bldP spid="19" grpId="0" animBg="1"/>
      <p:bldP spid="21" grpId="0" animBg="1"/>
      <p:bldP spid="11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6E42-B675-4A04-BED4-223B101E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C5F9-200C-4F47-904C-D5B86F59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Gharibi</a:t>
            </a:r>
            <a:r>
              <a:rPr lang="en-US" dirty="0"/>
              <a:t>, R., </a:t>
            </a:r>
            <a:r>
              <a:rPr lang="en-US" dirty="0" err="1"/>
              <a:t>Rasekh</a:t>
            </a:r>
            <a:r>
              <a:rPr lang="en-US" dirty="0"/>
              <a:t>, A. H., </a:t>
            </a:r>
            <a:r>
              <a:rPr lang="en-US" dirty="0" err="1"/>
              <a:t>Sadreddini</a:t>
            </a:r>
            <a:r>
              <a:rPr lang="en-US" dirty="0"/>
              <a:t>, M. H., &amp; </a:t>
            </a:r>
            <a:r>
              <a:rPr lang="en-US" dirty="0" err="1"/>
              <a:t>Fakhrahmad</a:t>
            </a:r>
            <a:r>
              <a:rPr lang="en-US" dirty="0"/>
              <a:t>, S. M. (2018). Leveraging textual properties of bug reports to localize relevant source files. </a:t>
            </a:r>
            <a:r>
              <a:rPr lang="en-US" i="1" dirty="0"/>
              <a:t>Information Processing &amp; Management, 54</a:t>
            </a:r>
            <a:r>
              <a:rPr lang="en-US" dirty="0"/>
              <a:t>(6), 1058-1076. </a:t>
            </a:r>
            <a:r>
              <a:rPr lang="en-US" dirty="0" err="1"/>
              <a:t>doi:https</a:t>
            </a:r>
            <a:r>
              <a:rPr lang="en-US" dirty="0"/>
              <a:t>://doi.org/10.1016/j.ipm.2018.07.004</a:t>
            </a:r>
          </a:p>
          <a:p>
            <a:r>
              <a:rPr lang="en-US" dirty="0"/>
              <a:t>Shihab, E., Ihara, A., Kamei, Y., Ibrahim, W., </a:t>
            </a:r>
            <a:r>
              <a:rPr lang="en-US" dirty="0" err="1"/>
              <a:t>Ohira</a:t>
            </a:r>
            <a:r>
              <a:rPr lang="en-US" dirty="0"/>
              <a:t>, M., Adams, B., . . . Matsumoto, K.-</a:t>
            </a:r>
            <a:r>
              <a:rPr lang="en-US" dirty="0" err="1"/>
              <a:t>i</a:t>
            </a:r>
            <a:r>
              <a:rPr lang="en-US" dirty="0"/>
              <a:t>. (2012). Studying re-opened bugs in open source software. </a:t>
            </a:r>
            <a:r>
              <a:rPr lang="en-US" i="1" dirty="0"/>
              <a:t>Empirical Software Engineering, 18</a:t>
            </a:r>
            <a:r>
              <a:rPr lang="en-US" dirty="0"/>
              <a:t>. doi:10.1007/s10664-012-9228</a:t>
            </a:r>
          </a:p>
          <a:p>
            <a:r>
              <a:rPr lang="en-US" dirty="0"/>
              <a:t>Alon, U., Brody, S., Levy, O., &amp; </a:t>
            </a:r>
            <a:r>
              <a:rPr lang="en-US" dirty="0" err="1"/>
              <a:t>Yahav</a:t>
            </a:r>
            <a:r>
              <a:rPr lang="en-US" dirty="0"/>
              <a:t>, E. (2018). code2seq: Generating sequences from structured representations of code. </a:t>
            </a:r>
            <a:r>
              <a:rPr lang="en-US" i="1" dirty="0" err="1"/>
              <a:t>arXiv</a:t>
            </a:r>
            <a:r>
              <a:rPr lang="en-US" i="1" dirty="0"/>
              <a:t> preprint arXiv:1808.01400</a:t>
            </a:r>
            <a:r>
              <a:rPr lang="en-US" dirty="0"/>
              <a:t>. </a:t>
            </a:r>
            <a:endParaRPr lang="en-US" dirty="0">
              <a:hlinkClick r:id="rId2"/>
            </a:endParaRPr>
          </a:p>
          <a:p>
            <a:r>
              <a:rPr lang="en-AU" dirty="0">
                <a:hlinkClick r:id="rId2"/>
              </a:rPr>
              <a:t>https://www.youtube.com/watch?v=ASn7ExxLZws</a:t>
            </a:r>
            <a:r>
              <a:rPr lang="en-AU" dirty="0"/>
              <a:t> </a:t>
            </a:r>
            <a:endParaRPr lang="en-US" dirty="0"/>
          </a:p>
          <a:p>
            <a:r>
              <a:rPr lang="en-AU" dirty="0">
                <a:hlinkClick r:id="rId3"/>
              </a:rPr>
              <a:t>https://medium.com/@dcameronsteinke/tf-idf-vs-word-embedding-a-comparison-and-code-tutorial-5ba341379ab0</a:t>
            </a:r>
            <a:endParaRPr lang="en-AU" dirty="0"/>
          </a:p>
          <a:p>
            <a:r>
              <a:rPr lang="en-AU" dirty="0">
                <a:hlinkClick r:id="rId4"/>
              </a:rPr>
              <a:t>http://www.learnbymarketing.com/methods/k-means-clustering/</a:t>
            </a:r>
            <a:endParaRPr lang="en-US" dirty="0"/>
          </a:p>
          <a:p>
            <a:r>
              <a:rPr lang="en-AU" dirty="0">
                <a:hlinkClick r:id="rId5"/>
              </a:rPr>
              <a:t>https://code2seq.org/</a:t>
            </a:r>
            <a:endParaRPr lang="en-US" i="1" dirty="0"/>
          </a:p>
          <a:p>
            <a:endParaRPr lang="en-AU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DE0D3-CB3D-4C48-AFBC-36705939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943-211F-4649-A6C2-E322F76FB90A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222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A052B4-5401-4D37-900A-6D8234F5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Background (Part 1/3)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91900-8BDB-4536-B562-57338E91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0A73943-211F-4649-A6C2-E322F76FB90A}" type="slidenum">
              <a:rPr lang="en-US">
                <a:solidFill>
                  <a:srgbClr val="FFBE5A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 dirty="0">
              <a:solidFill>
                <a:srgbClr val="FFBE5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95730-0022-49DE-B006-DE14A89B6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931253"/>
            <a:ext cx="7755871" cy="4251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9833C8-9F82-4921-B64D-53CA72FDF39A}"/>
              </a:ext>
            </a:extLst>
          </p:cNvPr>
          <p:cNvSpPr txBox="1"/>
          <p:nvPr/>
        </p:nvSpPr>
        <p:spPr>
          <a:xfrm>
            <a:off x="7898296" y="1869472"/>
            <a:ext cx="4162676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rgbClr val="FFBE5A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u="sng" dirty="0">
                <a:solidFill>
                  <a:schemeClr val="tx2"/>
                </a:solidFill>
              </a:rPr>
              <a:t>Issue Report</a:t>
            </a:r>
            <a:r>
              <a:rPr lang="en-US" dirty="0">
                <a:solidFill>
                  <a:schemeClr val="tx2"/>
                </a:solidFill>
              </a:rPr>
              <a:t> : also known as a bug report, includes description of the errors, stack traces, code snippets, and screenshots .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FFBE5A"/>
              </a:buClr>
              <a:buSzPct val="92000"/>
              <a:buFont typeface="Wingdings 2" panose="05020102010507070707" pitchFamily="18" charset="2"/>
              <a:buChar char=""/>
            </a:pP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4502" y="6488926"/>
            <a:ext cx="31287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/>
              <a:t>Fig. Issue Reports from GitHub Roslyn Projects</a:t>
            </a:r>
          </a:p>
        </p:txBody>
      </p:sp>
    </p:spTree>
    <p:extLst>
      <p:ext uri="{BB962C8B-B14F-4D97-AF65-F5344CB8AC3E}">
        <p14:creationId xmlns:p14="http://schemas.microsoft.com/office/powerpoint/2010/main" val="305818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(Part 2/3)</a:t>
            </a:r>
            <a:endParaRPr lang="en-AU" dirty="0">
              <a:solidFill>
                <a:srgbClr val="FFFE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FD54A-4CD7-4E17-B2E0-A2ED9CAD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0A73943-211F-4649-A6C2-E322F76FB90A}" type="slidenum">
              <a:rPr lang="en-AU"/>
              <a:pPr>
                <a:spcAft>
                  <a:spcPts val="600"/>
                </a:spcAft>
              </a:pPr>
              <a:t>5</a:t>
            </a:fld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6882F9-00EF-4DA1-89D8-CFC5F64503F7}"/>
              </a:ext>
            </a:extLst>
          </p:cNvPr>
          <p:cNvGrpSpPr/>
          <p:nvPr/>
        </p:nvGrpSpPr>
        <p:grpSpPr>
          <a:xfrm>
            <a:off x="4767943" y="2042206"/>
            <a:ext cx="7424057" cy="2517001"/>
            <a:chOff x="4308731" y="1280160"/>
            <a:chExt cx="7902878" cy="217440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530D06-C82C-4DFA-90A4-9CEF357B5CD8}"/>
                </a:ext>
              </a:extLst>
            </p:cNvPr>
            <p:cNvSpPr/>
            <p:nvPr/>
          </p:nvSpPr>
          <p:spPr>
            <a:xfrm>
              <a:off x="4308731" y="1280160"/>
              <a:ext cx="1153551" cy="4357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Opened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48389A-21C7-46F3-8E42-616B1EF2403E}"/>
                </a:ext>
              </a:extLst>
            </p:cNvPr>
            <p:cNvSpPr/>
            <p:nvPr/>
          </p:nvSpPr>
          <p:spPr>
            <a:xfrm>
              <a:off x="5829911" y="1305725"/>
              <a:ext cx="1153551" cy="4357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New 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0078B68-8734-44FA-9C02-3D1438AC79B3}"/>
                </a:ext>
              </a:extLst>
            </p:cNvPr>
            <p:cNvSpPr/>
            <p:nvPr/>
          </p:nvSpPr>
          <p:spPr>
            <a:xfrm>
              <a:off x="7369325" y="1305725"/>
              <a:ext cx="1153551" cy="43579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Assigned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C42EFE2-649C-49E5-A107-5F01C8ACFC71}"/>
                </a:ext>
              </a:extLst>
            </p:cNvPr>
            <p:cNvSpPr/>
            <p:nvPr/>
          </p:nvSpPr>
          <p:spPr>
            <a:xfrm>
              <a:off x="7386085" y="2189377"/>
              <a:ext cx="1268322" cy="4357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Reopened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B46B53A-4C4F-4869-A722-DE935C6F7AAA}"/>
                </a:ext>
              </a:extLst>
            </p:cNvPr>
            <p:cNvSpPr/>
            <p:nvPr/>
          </p:nvSpPr>
          <p:spPr>
            <a:xfrm>
              <a:off x="8940275" y="1291355"/>
              <a:ext cx="1268322" cy="43579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Resolved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DF6DA53-B14B-430A-9D3B-20943FFB12B1}"/>
                </a:ext>
              </a:extLst>
            </p:cNvPr>
            <p:cNvSpPr/>
            <p:nvPr/>
          </p:nvSpPr>
          <p:spPr>
            <a:xfrm>
              <a:off x="8940275" y="2189377"/>
              <a:ext cx="1268322" cy="4357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Verified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9A2D976-B644-4244-9918-D47E093B69F5}"/>
                </a:ext>
              </a:extLst>
            </p:cNvPr>
            <p:cNvSpPr/>
            <p:nvPr/>
          </p:nvSpPr>
          <p:spPr>
            <a:xfrm>
              <a:off x="9000707" y="3018768"/>
              <a:ext cx="1268322" cy="4357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Closed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07EA86E-3003-440E-9051-600A7754495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5373942" y="1523623"/>
              <a:ext cx="455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0867183-F5C6-45CC-AA93-9CE4B40D0665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6983462" y="1523623"/>
              <a:ext cx="385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9320A5-CC52-40BD-A968-DF01D2080810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 flipV="1">
              <a:off x="8522876" y="1509253"/>
              <a:ext cx="417399" cy="14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80AE97A-C8CA-49C7-A722-CA7443329D8F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>
              <a:off x="9574436" y="1727151"/>
              <a:ext cx="0" cy="46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DB1B15-180A-4DB5-A99C-858FD4ABDD66}"/>
                </a:ext>
              </a:extLst>
            </p:cNvPr>
            <p:cNvCxnSpPr/>
            <p:nvPr/>
          </p:nvCxnSpPr>
          <p:spPr>
            <a:xfrm flipV="1">
              <a:off x="8654407" y="1741521"/>
              <a:ext cx="406732" cy="4478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2C2F90-9A71-4A79-8E46-8133D2B9FDC3}"/>
                </a:ext>
              </a:extLst>
            </p:cNvPr>
            <p:cNvCxnSpPr>
              <a:stCxn id="14" idx="1"/>
              <a:endCxn id="12" idx="3"/>
            </p:cNvCxnSpPr>
            <p:nvPr/>
          </p:nvCxnSpPr>
          <p:spPr>
            <a:xfrm flipH="1">
              <a:off x="8654407" y="2407275"/>
              <a:ext cx="285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53200E0-4691-4952-A185-DD441ACA6A21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9574436" y="2625173"/>
              <a:ext cx="0" cy="393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D08C96A-51C7-4AC6-A432-46587CA2103E}"/>
                </a:ext>
              </a:extLst>
            </p:cNvPr>
            <p:cNvCxnSpPr>
              <a:stCxn id="15" idx="1"/>
            </p:cNvCxnSpPr>
            <p:nvPr/>
          </p:nvCxnSpPr>
          <p:spPr>
            <a:xfrm flipH="1" flipV="1">
              <a:off x="8462444" y="2625172"/>
              <a:ext cx="538263" cy="6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46BAA97-F906-49AF-88F7-6D92C8236B0E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8020246" y="1741521"/>
              <a:ext cx="0" cy="447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ABF52513-7687-4C45-B116-ABD03839BF77}"/>
                </a:ext>
              </a:extLst>
            </p:cNvPr>
            <p:cNvSpPr/>
            <p:nvPr/>
          </p:nvSpPr>
          <p:spPr>
            <a:xfrm>
              <a:off x="10274494" y="1291354"/>
              <a:ext cx="567612" cy="216321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F659E1-A908-4C3F-8449-110F4A27DAC7}"/>
                </a:ext>
              </a:extLst>
            </p:cNvPr>
            <p:cNvSpPr txBox="1"/>
            <p:nvPr/>
          </p:nvSpPr>
          <p:spPr>
            <a:xfrm>
              <a:off x="10814829" y="1700238"/>
              <a:ext cx="139678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FIXED </a:t>
              </a:r>
            </a:p>
            <a:p>
              <a:r>
                <a:rPr lang="en-AU" sz="1400" dirty="0"/>
                <a:t>INVALID</a:t>
              </a:r>
            </a:p>
            <a:p>
              <a:r>
                <a:rPr lang="en-AU" sz="1400" dirty="0"/>
                <a:t>WONTFIX</a:t>
              </a:r>
            </a:p>
            <a:p>
              <a:r>
                <a:rPr lang="en-AU" sz="1400" dirty="0"/>
                <a:t>DUPLICATE </a:t>
              </a:r>
            </a:p>
            <a:p>
              <a:r>
                <a:rPr lang="en-AU" sz="1400" dirty="0"/>
                <a:t>WORKSFORME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52C4C23-7F4F-40EB-93D8-5962F320E514}"/>
              </a:ext>
            </a:extLst>
          </p:cNvPr>
          <p:cNvSpPr txBox="1"/>
          <p:nvPr/>
        </p:nvSpPr>
        <p:spPr>
          <a:xfrm>
            <a:off x="405812" y="3346908"/>
            <a:ext cx="4933352" cy="266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Bug Resolution Life Cycle 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Open -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New Bug 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New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– Is it a new bug or feature request.  Allocating the appropriate label.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Assigned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– assign the bug to a qualified developer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Resolved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–  an assigned developer locate the buggy source code files and fixed the errors 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Verified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-  Verify Is the bug is fixed?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Reopened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Closed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– Close the bug report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+mj-lt"/>
              <a:buAutoNum type="arabicPeriod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+mj-lt"/>
              <a:buAutoNum type="arabicPeriod"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8EA5B3-F5E9-4690-AFA7-A2963035FD38}"/>
              </a:ext>
            </a:extLst>
          </p:cNvPr>
          <p:cNvSpPr/>
          <p:nvPr/>
        </p:nvSpPr>
        <p:spPr>
          <a:xfrm>
            <a:off x="5662093" y="4982614"/>
            <a:ext cx="5885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Fig 1. Bugzilla’s Bug resolution life cycle (Shihab et al., 2012)</a:t>
            </a:r>
          </a:p>
        </p:txBody>
      </p:sp>
    </p:spTree>
    <p:extLst>
      <p:ext uri="{BB962C8B-B14F-4D97-AF65-F5344CB8AC3E}">
        <p14:creationId xmlns:p14="http://schemas.microsoft.com/office/powerpoint/2010/main" val="118602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45982"/>
            <a:ext cx="10448702" cy="50643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Background (Part 3/3) - Recap</a:t>
            </a:r>
            <a:endParaRPr lang="en-AU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F8CCB-94F8-44A0-8724-477D7467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0A73943-211F-4649-A6C2-E322F76FB90A}" type="slidenum">
              <a:rPr lang="en-AU" smtClean="0"/>
              <a:t>6</a:t>
            </a:fld>
            <a:endParaRPr lang="en-AU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5204ACF-2AB4-4403-8EC3-74FF65D05A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97" y="2261372"/>
            <a:ext cx="3048061" cy="1353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Picture 2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F5A0FB3-6C18-4925-B1F9-A68763BED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79" y="4264482"/>
            <a:ext cx="3043310" cy="1463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955154-AB50-42ED-A2A0-BE2ADC099808}"/>
              </a:ext>
            </a:extLst>
          </p:cNvPr>
          <p:cNvSpPr/>
          <p:nvPr/>
        </p:nvSpPr>
        <p:spPr>
          <a:xfrm>
            <a:off x="581192" y="2261372"/>
            <a:ext cx="922787" cy="50446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Assigned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1020B50-2000-471C-ABE4-500759F7D26A}"/>
              </a:ext>
            </a:extLst>
          </p:cNvPr>
          <p:cNvSpPr/>
          <p:nvPr/>
        </p:nvSpPr>
        <p:spPr>
          <a:xfrm>
            <a:off x="581192" y="4264482"/>
            <a:ext cx="778199" cy="5044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Resolved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A72B15-6D21-4E27-B735-A0E21DFDD1E9}"/>
              </a:ext>
            </a:extLst>
          </p:cNvPr>
          <p:cNvSpPr txBox="1"/>
          <p:nvPr/>
        </p:nvSpPr>
        <p:spPr>
          <a:xfrm>
            <a:off x="4665677" y="2539632"/>
            <a:ext cx="7080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My previous approach </a:t>
            </a:r>
            <a:r>
              <a:rPr lang="en-AU" dirty="0"/>
              <a:t>focused on recommending </a:t>
            </a:r>
            <a:r>
              <a:rPr lang="en-AU" b="1" dirty="0"/>
              <a:t>Developer</a:t>
            </a:r>
            <a:r>
              <a:rPr lang="en-AU" dirty="0"/>
              <a:t> and </a:t>
            </a:r>
            <a:r>
              <a:rPr lang="en-AU" b="1" dirty="0"/>
              <a:t>Label</a:t>
            </a:r>
            <a:r>
              <a:rPr lang="en-AU" dirty="0"/>
              <a:t> using exiting issue reports. I applied </a:t>
            </a:r>
            <a:r>
              <a:rPr lang="en-AU" b="1" dirty="0"/>
              <a:t>Sentence Embedding,</a:t>
            </a:r>
            <a:r>
              <a:rPr lang="en-AU" dirty="0"/>
              <a:t> </a:t>
            </a:r>
            <a:r>
              <a:rPr lang="en-AU" b="1" dirty="0"/>
              <a:t>Feed Forward Neural Networks,  and Text </a:t>
            </a:r>
            <a:r>
              <a:rPr lang="en-AU" b="1" dirty="0">
                <a:solidFill>
                  <a:srgbClr val="00B050"/>
                </a:solidFill>
              </a:rPr>
              <a:t>Classification</a:t>
            </a:r>
            <a:r>
              <a:rPr lang="en-AU" b="1" dirty="0"/>
              <a:t> approach.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BBCF624-FC7B-4131-94D8-237D14B50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099" y="710742"/>
            <a:ext cx="2789003" cy="9777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18A0228-473F-45FF-A851-E2A5C4794846}"/>
              </a:ext>
            </a:extLst>
          </p:cNvPr>
          <p:cNvSpPr txBox="1"/>
          <p:nvPr/>
        </p:nvSpPr>
        <p:spPr>
          <a:xfrm>
            <a:off x="4691877" y="4516712"/>
            <a:ext cx="7080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In this approach, </a:t>
            </a:r>
            <a:r>
              <a:rPr lang="en-AU" dirty="0"/>
              <a:t>we are focused on recommending related </a:t>
            </a:r>
            <a:r>
              <a:rPr lang="en-AU" b="1" dirty="0"/>
              <a:t>Source Code files </a:t>
            </a:r>
            <a:r>
              <a:rPr lang="en-AU" dirty="0"/>
              <a:t>using issue reports (new + existing issue reports).  I applied </a:t>
            </a:r>
            <a:r>
              <a:rPr lang="en-AU" b="1" dirty="0"/>
              <a:t>Sentence Embedding,</a:t>
            </a:r>
            <a:r>
              <a:rPr lang="en-AU" dirty="0"/>
              <a:t> </a:t>
            </a:r>
            <a:r>
              <a:rPr lang="en-AU" b="1" dirty="0"/>
              <a:t>Text </a:t>
            </a:r>
            <a:r>
              <a:rPr lang="en-AU" b="1" dirty="0">
                <a:solidFill>
                  <a:schemeClr val="accent2"/>
                </a:solidFill>
              </a:rPr>
              <a:t>Clustering</a:t>
            </a:r>
            <a:r>
              <a:rPr lang="en-AU" b="1" dirty="0"/>
              <a:t>,  Wiki-based spelling checking approach and </a:t>
            </a:r>
            <a:r>
              <a:rPr lang="en-AU" b="1" dirty="0">
                <a:solidFill>
                  <a:schemeClr val="accent2"/>
                </a:solidFill>
              </a:rPr>
              <a:t>Code2Seq</a:t>
            </a:r>
            <a:r>
              <a:rPr lang="en-A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514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D8267-7246-49C6-84E3-0093D9D8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AU" sz="3200">
                <a:solidFill>
                  <a:srgbClr val="FFFFFF"/>
                </a:solidFill>
              </a:rPr>
              <a:t>Statement of problem 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F73F6277-FEDB-4858-BEC4-8A65E49A9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dirty="0"/>
              <a:t>In open source software development environment </a:t>
            </a:r>
          </a:p>
          <a:p>
            <a:pPr algn="just"/>
            <a:r>
              <a:rPr lang="en-AU" dirty="0"/>
              <a:t>Managing a growing number of issues reports efficiently become a challenging task,  especially the project is maintained by the multiple developers</a:t>
            </a:r>
          </a:p>
          <a:p>
            <a:pPr algn="just"/>
            <a:r>
              <a:rPr lang="en-AU" dirty="0"/>
              <a:t> An assigned </a:t>
            </a:r>
            <a:r>
              <a:rPr lang="en-AU" b="1" dirty="0">
                <a:solidFill>
                  <a:schemeClr val="accent2"/>
                </a:solidFill>
              </a:rPr>
              <a:t>developer need to have a good knowledge of the current state of the system </a:t>
            </a:r>
            <a:r>
              <a:rPr lang="en-AU" dirty="0"/>
              <a:t>to locate the buggy source code files </a:t>
            </a:r>
          </a:p>
          <a:p>
            <a:pPr algn="just"/>
            <a:r>
              <a:rPr lang="en-AU" dirty="0"/>
              <a:t> Usually, a developer needs to manually reproduce the abnormal behaviour as it is times </a:t>
            </a:r>
            <a:r>
              <a:rPr lang="en-AU" b="1" dirty="0">
                <a:solidFill>
                  <a:srgbClr val="FF0000"/>
                </a:solidFill>
              </a:rPr>
              <a:t>Time-consuming</a:t>
            </a:r>
            <a:r>
              <a:rPr lang="en-AU" dirty="0"/>
              <a:t> and </a:t>
            </a:r>
            <a:r>
              <a:rPr lang="en-AU" b="1" dirty="0">
                <a:solidFill>
                  <a:srgbClr val="FF0000"/>
                </a:solidFill>
              </a:rPr>
              <a:t>Error-prone</a:t>
            </a:r>
            <a:r>
              <a:rPr lang="en-AU" b="1" dirty="0"/>
              <a:t>. </a:t>
            </a:r>
            <a:endParaRPr lang="en-AU" dirty="0"/>
          </a:p>
          <a:p>
            <a:pPr algn="just"/>
            <a:r>
              <a:rPr lang="en-AU" dirty="0"/>
              <a:t>Due to GitHub annual statistics report,  there is a total of </a:t>
            </a:r>
            <a:r>
              <a:rPr lang="en-AU" b="1" dirty="0">
                <a:solidFill>
                  <a:srgbClr val="FFC000"/>
                </a:solidFill>
              </a:rPr>
              <a:t>20 Millions </a:t>
            </a:r>
            <a:r>
              <a:rPr lang="en-AU" dirty="0"/>
              <a:t>issues reported in GitHub issue tracking system.</a:t>
            </a:r>
          </a:p>
          <a:p>
            <a:pPr marL="0" indent="0">
              <a:buNone/>
            </a:pPr>
            <a:r>
              <a:rPr lang="en-AU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21ECD-E009-4D09-A479-E5BF5142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0A73943-211F-4649-A6C2-E322F76FB90A}" type="slidenum">
              <a:rPr lang="en-AU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AU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07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206CB-AEB5-4016-9105-8B7458AC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Related Works</a:t>
            </a:r>
          </a:p>
        </p:txBody>
      </p:sp>
      <p:sp>
        <p:nvSpPr>
          <p:cNvPr id="93" name="TextBox 4">
            <a:extLst>
              <a:ext uri="{FF2B5EF4-FFF2-40B4-BE49-F238E27FC236}">
                <a16:creationId xmlns:a16="http://schemas.microsoft.com/office/drawing/2014/main" id="{ED133706-1113-4096-9D64-460905C473F6}"/>
              </a:ext>
            </a:extLst>
          </p:cNvPr>
          <p:cNvSpPr txBox="1"/>
          <p:nvPr/>
        </p:nvSpPr>
        <p:spPr>
          <a:xfrm>
            <a:off x="5155905" y="1113764"/>
            <a:ext cx="6108179" cy="462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Related Works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Explain One Recent Paper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Limitations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13FD8-2E40-4722-8EF4-0CA37872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0A73943-211F-4649-A6C2-E322F76FB90A}" type="slidenum"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56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8CB4-81FE-4BF3-81AB-DA3A4753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Related Works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4AD72-BE3C-4ABC-BA56-EF1DCE41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3943-211F-4649-A6C2-E322F76FB90A}" type="slidenum">
              <a:rPr lang="en-AU" smtClean="0"/>
              <a:t>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1299F-B5E8-49C9-AB7B-58C2C68FDDC1}"/>
              </a:ext>
            </a:extLst>
          </p:cNvPr>
          <p:cNvSpPr txBox="1"/>
          <p:nvPr/>
        </p:nvSpPr>
        <p:spPr>
          <a:xfrm>
            <a:off x="547011" y="1944323"/>
            <a:ext cx="110731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Previous works can be broadly categorized into two categories</a:t>
            </a:r>
          </a:p>
          <a:p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EE92A2-C4D4-45AD-ACC9-92953FAD5C8F}"/>
              </a:ext>
            </a:extLst>
          </p:cNvPr>
          <p:cNvSpPr txBox="1"/>
          <p:nvPr/>
        </p:nvSpPr>
        <p:spPr>
          <a:xfrm>
            <a:off x="547011" y="2592547"/>
            <a:ext cx="9776432" cy="1458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sz="2400" dirty="0"/>
              <a:t>Information Retrieval Based Approach (</a:t>
            </a:r>
            <a:r>
              <a:rPr lang="en-AU" sz="2400" i="1" dirty="0"/>
              <a:t>Traditional Approach</a:t>
            </a:r>
            <a:r>
              <a:rPr lang="en-AU" sz="2400" dirty="0"/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AU" sz="2400" dirty="0"/>
              <a:t>Machine Learning Based Approach (</a:t>
            </a:r>
            <a:r>
              <a:rPr lang="en-AU" sz="2400" i="1" dirty="0"/>
              <a:t>Recent Approach</a:t>
            </a:r>
            <a:r>
              <a:rPr lang="en-A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44597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3452</Words>
  <Application>Microsoft Office PowerPoint</Application>
  <PresentationFormat>Widescreen</PresentationFormat>
  <Paragraphs>434</Paragraphs>
  <Slides>33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Cambria Math</vt:lpstr>
      <vt:lpstr>Gill Sans MT</vt:lpstr>
      <vt:lpstr>Gill Sans MT (Body)</vt:lpstr>
      <vt:lpstr>Sylfaen</vt:lpstr>
      <vt:lpstr>Wingdings</vt:lpstr>
      <vt:lpstr>Wingdings 2</vt:lpstr>
      <vt:lpstr>Dividend</vt:lpstr>
      <vt:lpstr>PowerPoint Presentation</vt:lpstr>
      <vt:lpstr>Outlines</vt:lpstr>
      <vt:lpstr>Background</vt:lpstr>
      <vt:lpstr>Background (Part 1/3)</vt:lpstr>
      <vt:lpstr>Background (Part 2/3)</vt:lpstr>
      <vt:lpstr>Background (Part 3/3) - Recap</vt:lpstr>
      <vt:lpstr>Statement of problem </vt:lpstr>
      <vt:lpstr>Related Works</vt:lpstr>
      <vt:lpstr>Related Works </vt:lpstr>
      <vt:lpstr>Related Works </vt:lpstr>
      <vt:lpstr>Related Works </vt:lpstr>
      <vt:lpstr>One Recent Paper</vt:lpstr>
      <vt:lpstr>Leveraging textual properties of bug reports to  localize relevant source files</vt:lpstr>
      <vt:lpstr>Leveraging textual properties of bug reports to  localize relevant source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</vt:lpstr>
      <vt:lpstr>Motivation</vt:lpstr>
      <vt:lpstr>Our Approach</vt:lpstr>
      <vt:lpstr>Enhancement</vt:lpstr>
      <vt:lpstr>Clustering (Part 1/3)</vt:lpstr>
      <vt:lpstr>Clustering (Part 2/3)</vt:lpstr>
      <vt:lpstr>Clustering (Part 3/3)</vt:lpstr>
      <vt:lpstr>Wiki-based Spelling checking</vt:lpstr>
      <vt:lpstr>Code  to natural language Sequence  vector (Code2Seq) (1/3)</vt:lpstr>
      <vt:lpstr>PowerPoint Presentation</vt:lpstr>
      <vt:lpstr>PowerPoint Presentation</vt:lpstr>
      <vt:lpstr>Process Workflow (Draft)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thazin aung</dc:creator>
  <cp:lastModifiedBy>thazin aung</cp:lastModifiedBy>
  <cp:revision>51</cp:revision>
  <dcterms:created xsi:type="dcterms:W3CDTF">2020-02-19T13:07:08Z</dcterms:created>
  <dcterms:modified xsi:type="dcterms:W3CDTF">2020-02-21T11:20:44Z</dcterms:modified>
</cp:coreProperties>
</file>