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2" r:id="rId3"/>
    <p:sldId id="257" r:id="rId4"/>
    <p:sldId id="258" r:id="rId5"/>
    <p:sldId id="278" r:id="rId6"/>
    <p:sldId id="288" r:id="rId7"/>
    <p:sldId id="280" r:id="rId8"/>
    <p:sldId id="273" r:id="rId9"/>
    <p:sldId id="274" r:id="rId10"/>
    <p:sldId id="275" r:id="rId11"/>
    <p:sldId id="277" r:id="rId12"/>
    <p:sldId id="292" r:id="rId13"/>
    <p:sldId id="261" r:id="rId14"/>
    <p:sldId id="291" r:id="rId15"/>
    <p:sldId id="263" r:id="rId16"/>
    <p:sldId id="285" r:id="rId17"/>
    <p:sldId id="286" r:id="rId18"/>
    <p:sldId id="287" r:id="rId19"/>
    <p:sldId id="289" r:id="rId20"/>
    <p:sldId id="290" r:id="rId21"/>
    <p:sldId id="264" r:id="rId22"/>
    <p:sldId id="283" r:id="rId23"/>
    <p:sldId id="265" r:id="rId24"/>
    <p:sldId id="266" r:id="rId25"/>
    <p:sldId id="267" r:id="rId26"/>
    <p:sldId id="269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88" d="100"/>
          <a:sy n="88" d="100"/>
        </p:scale>
        <p:origin x="-43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0ED95-025F-794F-AD27-0F9CFCB49147}" type="datetimeFigureOut">
              <a:rPr lang="en-AU" smtClean="0"/>
              <a:pPr/>
              <a:t>9/07/2020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9291A-942C-8A48-BAB4-799670FCAB6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09472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8AA3-5AD7-459F-87F6-C57F3FA2037B}" type="datetime1">
              <a:rPr lang="en-AU" smtClean="0"/>
              <a:pPr/>
              <a:t>9/07/2020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58974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EEB4-148C-4D15-8605-80EBE526BA4C}" type="datetime1">
              <a:rPr lang="en-AU" smtClean="0"/>
              <a:pPr/>
              <a:t>9/07/2020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6903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D496-2BB7-4A30-B26F-EF537F5713C6}" type="datetime1">
              <a:rPr lang="en-AU" smtClean="0"/>
              <a:pPr/>
              <a:t>9/07/2020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55091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3227-2718-4AEB-901F-969326DE4B6D}" type="datetime1">
              <a:rPr lang="en-AU" smtClean="0"/>
              <a:pPr/>
              <a:t>9/07/2020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25753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B778-7681-4676-90AC-49DDFE337374}" type="datetime1">
              <a:rPr lang="en-AU" smtClean="0"/>
              <a:pPr/>
              <a:t>9/07/2020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05236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838F-03C4-4BEC-9A29-EFAB37B056F1}" type="datetime1">
              <a:rPr lang="en-AU" smtClean="0"/>
              <a:pPr/>
              <a:t>9/07/2020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1412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DE76-3159-463C-BCC7-9AEED33D39AB}" type="datetime1">
              <a:rPr lang="en-AU" smtClean="0"/>
              <a:pPr/>
              <a:t>9/07/2020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5860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0DE1-E0D6-437C-97E7-E50E21A85B1E}" type="datetime1">
              <a:rPr lang="en-AU" smtClean="0"/>
              <a:pPr/>
              <a:t>9/07/2020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28480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FE46-828A-4729-A171-A36C1DA63FBF}" type="datetime1">
              <a:rPr lang="en-AU" smtClean="0"/>
              <a:pPr/>
              <a:t>9/07/2020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73611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4921-2336-44E5-BED8-F9124E1548E5}" type="datetime1">
              <a:rPr lang="en-AU" smtClean="0"/>
              <a:pPr/>
              <a:t>9/07/2020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9008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6E63-A3A7-42F7-9110-8F9DF8B1F5D9}" type="datetime1">
              <a:rPr lang="en-AU" smtClean="0"/>
              <a:pPr/>
              <a:t>9/07/2020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70480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BB151-15BB-4F62-B65A-FBFA8A5BE89C}" type="datetime1">
              <a:rPr lang="en-AU" smtClean="0"/>
              <a:pPr/>
              <a:t>9/07/2020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438F8-2648-0D41-9643-061897A988D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94653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altLang="zh-CN" dirty="0" smtClean="0"/>
              <a:t>Event-Aware Precise Dynamic Slicing for Android (</a:t>
            </a:r>
            <a:r>
              <a:rPr lang="en-SG" altLang="zh-CN" dirty="0" err="1" smtClean="0"/>
              <a:t>ESDroid</a:t>
            </a:r>
            <a:r>
              <a:rPr lang="en-SG" altLang="zh-CN" dirty="0" smtClean="0"/>
              <a:t>)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Hsu </a:t>
            </a:r>
            <a:r>
              <a:rPr lang="en-US" altLang="zh-CN" dirty="0" err="1" smtClean="0">
                <a:solidFill>
                  <a:schemeClr val="accent1"/>
                </a:solidFill>
              </a:rPr>
              <a:t>Myat</a:t>
            </a:r>
            <a:r>
              <a:rPr lang="en-US" altLang="zh-CN" dirty="0" smtClean="0">
                <a:solidFill>
                  <a:schemeClr val="accent1"/>
                </a:solidFill>
              </a:rPr>
              <a:t> Win,</a:t>
            </a:r>
          </a:p>
          <a:p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</a:p>
          <a:p>
            <a:r>
              <a:rPr lang="en-US" altLang="zh-CN" dirty="0" smtClean="0"/>
              <a:t>University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Technology</a:t>
            </a:r>
            <a:r>
              <a:rPr lang="zh-CN" altLang="en-US" dirty="0" smtClean="0"/>
              <a:t> </a:t>
            </a:r>
            <a:r>
              <a:rPr lang="en-US" altLang="zh-CN" dirty="0" smtClean="0"/>
              <a:t>Sydney</a:t>
            </a:r>
            <a:r>
              <a:rPr lang="zh-CN" altLang="en-US" dirty="0" smtClean="0"/>
              <a:t> </a:t>
            </a:r>
            <a:r>
              <a:rPr lang="en-US" altLang="zh-CN" dirty="0" smtClean="0"/>
              <a:t>(UTS)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10 July 2020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42052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Slicing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518249"/>
          <a:ext cx="10515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Existing works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/>
                        <a:t>Limitations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H. </a:t>
                      </a:r>
                      <a:r>
                        <a:rPr lang="en-SG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Agrawal</a:t>
                      </a:r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J. R. </a:t>
                      </a:r>
                      <a:r>
                        <a:rPr lang="en-SG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Horgan</a:t>
                      </a:r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“</a:t>
                      </a:r>
                      <a:r>
                        <a:rPr lang="en-SG" sz="16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 program slicing</a:t>
                      </a:r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,” ACM </a:t>
                      </a:r>
                      <a:r>
                        <a:rPr lang="en-SG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SIGPlan</a:t>
                      </a:r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Notices, vol. 25, no. 6, pp. 246–256, 1990.</a:t>
                      </a:r>
                      <a:endParaRPr lang="en-SG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en-SG" sz="1600" dirty="0" smtClean="0"/>
                        <a:t>Inadequate results for Android apps, </a:t>
                      </a:r>
                    </a:p>
                    <a:p>
                      <a:pPr marL="342900" indent="-342900" algn="just">
                        <a:buFont typeface="+mj-lt"/>
                        <a:buAutoNum type="arabicParenR"/>
                      </a:pPr>
                      <a:r>
                        <a:rPr lang="en-SG" sz="1600" dirty="0" smtClean="0"/>
                        <a:t>yielding </a:t>
                      </a:r>
                      <a:r>
                        <a:rPr lang="en-SG" sz="1600" b="1" i="1" dirty="0" smtClean="0"/>
                        <a:t>unsound</a:t>
                      </a:r>
                      <a:r>
                        <a:rPr lang="en-SG" sz="1600" dirty="0" smtClean="0"/>
                        <a:t> (due to unaware of Android’s ICCs) </a:t>
                      </a:r>
                    </a:p>
                    <a:p>
                      <a:pPr marL="342900" indent="-342900" algn="just">
                        <a:buFont typeface="+mj-lt"/>
                        <a:buAutoNum type="arabicParenR"/>
                      </a:pPr>
                      <a:r>
                        <a:rPr lang="en-SG" sz="1600" dirty="0" smtClean="0"/>
                        <a:t>yielding </a:t>
                      </a:r>
                      <a:r>
                        <a:rPr lang="en-SG" sz="1600" b="1" i="1" dirty="0" smtClean="0"/>
                        <a:t>imprecise</a:t>
                      </a:r>
                      <a:r>
                        <a:rPr lang="en-SG" sz="1600" dirty="0" smtClean="0"/>
                        <a:t> (due to a large number of redundant Android events as inputs)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N. Gupta, H. He, X. Zhang, and R. Gupta, “</a:t>
                      </a:r>
                      <a:r>
                        <a:rPr lang="en-SG" sz="16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Locating faulty code using failure-inducing chops</a:t>
                      </a:r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,” in Proceedings of the 20th IEEE/ACM international Conference on Automated software engineering, 2005, Conference Proceedings, pp. 263–272.</a:t>
                      </a:r>
                      <a:endParaRPr lang="en-SG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J. Maras, J. Carlson, and I. </a:t>
                      </a:r>
                      <a:r>
                        <a:rPr lang="en-SG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Crnkovi´c</a:t>
                      </a:r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“</a:t>
                      </a:r>
                      <a:r>
                        <a:rPr lang="en-SG" sz="16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Client-side web application slicing</a:t>
                      </a:r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,” in 2011 26th IEEE/ACM International</a:t>
                      </a:r>
                    </a:p>
                    <a:p>
                      <a:pPr algn="just"/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Conference on Automated Software Engineering (ASE 2011). IEEE, Conference Proceedings, pp. 504–507.</a:t>
                      </a:r>
                      <a:endParaRPr lang="en-SG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n-SG" sz="1600" dirty="0" smtClean="0"/>
                        <a:t>The event’s nature in the Web application and Android apps are different. </a:t>
                      </a:r>
                    </a:p>
                    <a:p>
                      <a:pPr algn="just">
                        <a:buFont typeface="Arial" pitchFamily="34" charset="0"/>
                        <a:buNone/>
                      </a:pPr>
                      <a:endParaRPr lang="en-SG" sz="1600" dirty="0" smtClean="0"/>
                    </a:p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n-SG" sz="1600" dirty="0" smtClean="0"/>
                        <a:t>Android has an unique challenges to slicing with </a:t>
                      </a:r>
                    </a:p>
                    <a:p>
                      <a:pPr marL="342900" indent="-342900" algn="just">
                        <a:buFont typeface="+mj-lt"/>
                        <a:buAutoNum type="arabicParenR"/>
                      </a:pPr>
                      <a:r>
                        <a:rPr lang="en-SG" sz="1600" dirty="0" smtClean="0"/>
                        <a:t>lifecycle managements rules among components (for example, Fragment and Activity)</a:t>
                      </a:r>
                    </a:p>
                    <a:p>
                      <a:pPr marL="342900" indent="-342900" algn="just">
                        <a:buFont typeface="+mj-lt"/>
                        <a:buAutoNum type="arabicParenR"/>
                      </a:pPr>
                      <a:r>
                        <a:rPr lang="en-SG" sz="1600" dirty="0" smtClean="0"/>
                        <a:t>ICC -</a:t>
                      </a:r>
                      <a:r>
                        <a:rPr lang="en-SG" sz="1600" baseline="0" dirty="0" smtClean="0"/>
                        <a:t> </a:t>
                      </a:r>
                      <a:r>
                        <a:rPr lang="en-SG" sz="1600" dirty="0" smtClean="0"/>
                        <a:t>not only in the same application but also across the different applications.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P. </a:t>
                      </a:r>
                      <a:r>
                        <a:rPr lang="en-SG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Tonella</a:t>
                      </a:r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F. </a:t>
                      </a:r>
                      <a:r>
                        <a:rPr lang="en-SG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Ricca</a:t>
                      </a:r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“</a:t>
                      </a:r>
                      <a:r>
                        <a:rPr lang="en-SG" sz="16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application slicing in presence</a:t>
                      </a:r>
                    </a:p>
                    <a:p>
                      <a:pPr algn="just"/>
                      <a:r>
                        <a:rPr lang="en-SG" sz="16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dynamic code generation</a:t>
                      </a:r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,” Automated Software</a:t>
                      </a:r>
                    </a:p>
                    <a:p>
                      <a:pPr algn="just"/>
                      <a:r>
                        <a:rPr lang="nl-NL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Engineering, vol. 12, no. 2, pp. 259–288, 2005.</a:t>
                      </a:r>
                      <a:endParaRPr lang="en-SG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Slicing for Android - </a:t>
            </a:r>
            <a:r>
              <a:rPr lang="en-US" dirty="0" err="1" smtClean="0"/>
              <a:t>AndroidSlicer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AndroidSlicer</a:t>
            </a:r>
            <a:r>
              <a:rPr lang="en-SG" dirty="0" smtClean="0"/>
              <a:t> introduces the traditional slicing algorithm to adapt to Android’s event-based model by capturing control and data-dependence in the presence of Android’s lifecycle </a:t>
            </a:r>
            <a:r>
              <a:rPr lang="en-SG" dirty="0" err="1" smtClean="0"/>
              <a:t>callbacks</a:t>
            </a:r>
            <a:r>
              <a:rPr lang="en-SG" dirty="0" smtClean="0"/>
              <a:t> and ICC</a:t>
            </a:r>
          </a:p>
          <a:p>
            <a:endParaRPr lang="en-US" dirty="0" smtClean="0"/>
          </a:p>
          <a:p>
            <a:r>
              <a:rPr lang="en-US" dirty="0" smtClean="0"/>
              <a:t>Limitation</a:t>
            </a:r>
            <a:endParaRPr lang="en-SG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11</a:t>
            </a:fld>
            <a:endParaRPr lang="en-AU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5403" y="4313208"/>
          <a:ext cx="8128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Cause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Does not consider the inputs (i.e., a sequence of user events)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A large amount of spurious nodes on its slice when analyzing real-world apps.</a:t>
                      </a:r>
                    </a:p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12</a:t>
            </a:fld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133" y="1747967"/>
            <a:ext cx="697366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030080" y="365125"/>
            <a:ext cx="396926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arenR"/>
            </a:pPr>
            <a:r>
              <a:rPr lang="en-SG" dirty="0" smtClean="0"/>
              <a:t> A real-world app (</a:t>
            </a:r>
            <a:r>
              <a:rPr lang="en-SG" dirty="0" err="1" smtClean="0"/>
              <a:t>AnyMemo</a:t>
            </a:r>
            <a:r>
              <a:rPr lang="en-SG" dirty="0" smtClean="0"/>
              <a:t>) to demonstrate </a:t>
            </a:r>
            <a:r>
              <a:rPr lang="en-SG" b="1" i="1" dirty="0" smtClean="0"/>
              <a:t>the importance of tracking the dependence between two events </a:t>
            </a:r>
            <a:r>
              <a:rPr lang="en-SG" dirty="0" smtClean="0"/>
              <a:t>(Quiz and </a:t>
            </a:r>
            <a:r>
              <a:rPr lang="en-SG" dirty="0" err="1" smtClean="0"/>
              <a:t>QACard</a:t>
            </a:r>
            <a:r>
              <a:rPr lang="en-SG" dirty="0" smtClean="0"/>
              <a:t>) when conducting dynamic slicing for a </a:t>
            </a:r>
            <a:r>
              <a:rPr lang="en-SG" dirty="0" err="1" smtClean="0"/>
              <a:t>NullPointerException</a:t>
            </a:r>
            <a:r>
              <a:rPr lang="en-SG" dirty="0" smtClean="0"/>
              <a:t> (triggered at Line 13).</a:t>
            </a:r>
          </a:p>
          <a:p>
            <a:pPr marL="228600" indent="-228600" algn="just">
              <a:buFont typeface="+mj-lt"/>
              <a:buAutoNum type="arabicParenR"/>
            </a:pPr>
            <a:r>
              <a:rPr lang="en-SG" dirty="0" smtClean="0"/>
              <a:t> </a:t>
            </a:r>
            <a:r>
              <a:rPr lang="en-SG" b="1" i="1" dirty="0" smtClean="0"/>
              <a:t>Each activity maintains its own call stack</a:t>
            </a:r>
            <a:r>
              <a:rPr lang="en-SG" dirty="0" smtClean="0"/>
              <a:t>, Figure 1(c) reports the call stack (a coarse-grained execution trace) when the crash happened consisting only the call stack in </a:t>
            </a:r>
            <a:r>
              <a:rPr lang="en-SG" dirty="0" err="1" smtClean="0"/>
              <a:t>QACard</a:t>
            </a:r>
            <a:r>
              <a:rPr lang="en-SG" dirty="0" smtClean="0"/>
              <a:t> with an important buggy statement at </a:t>
            </a:r>
            <a:r>
              <a:rPr lang="en-SG" dirty="0" smtClean="0">
                <a:solidFill>
                  <a:srgbClr val="FF0000"/>
                </a:solidFill>
              </a:rPr>
              <a:t>Line 3 missed</a:t>
            </a:r>
            <a:r>
              <a:rPr lang="en-SG" dirty="0" smtClean="0"/>
              <a:t>.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solution : </a:t>
            </a:r>
            <a:r>
              <a:rPr lang="en-SG" altLang="zh-CN" dirty="0" smtClean="0"/>
              <a:t>Event-Aware Precise Dynamic Slicing for Android (</a:t>
            </a:r>
            <a:r>
              <a:rPr lang="en-SG" altLang="zh-CN" dirty="0" err="1" smtClean="0"/>
              <a:t>ESDroid</a:t>
            </a:r>
            <a:r>
              <a:rPr lang="en-SG" altLang="zh-CN" dirty="0" smtClean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2317"/>
            <a:ext cx="10515600" cy="4244646"/>
          </a:xfrm>
        </p:spPr>
        <p:txBody>
          <a:bodyPr>
            <a:normAutofit/>
          </a:bodyPr>
          <a:lstStyle/>
          <a:p>
            <a:r>
              <a:rPr lang="en-SG" dirty="0" smtClean="0"/>
              <a:t>The combination of </a:t>
            </a:r>
            <a:r>
              <a:rPr lang="en-SG" b="1" i="1" dirty="0" smtClean="0"/>
              <a:t>segment-based delta debugging </a:t>
            </a:r>
            <a:r>
              <a:rPr lang="en-SG" dirty="0" smtClean="0"/>
              <a:t>and dynamic backward slicing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Why? - </a:t>
            </a:r>
            <a:r>
              <a:rPr lang="en-SG" dirty="0" smtClean="0"/>
              <a:t>to narrow the search space to produce precise slices for Android</a:t>
            </a:r>
          </a:p>
          <a:p>
            <a:pPr marL="228600" lvl="1">
              <a:spcBef>
                <a:spcPts val="1000"/>
              </a:spcBef>
              <a:buFont typeface="Wingdings" pitchFamily="2" charset="2"/>
              <a:buChar char="ü"/>
            </a:pPr>
            <a:r>
              <a:rPr lang="en-US" altLang="zh-CN" sz="2800" dirty="0" smtClean="0"/>
              <a:t>How? - </a:t>
            </a:r>
            <a:r>
              <a:rPr lang="en-SG" sz="2800" dirty="0" smtClean="0"/>
              <a:t>by introducing segment-based delta debugging into dynamic backward slicing after simplifying the inputs (sequence of events) / isolating the bug-introducing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6288657" y="6413698"/>
            <a:ext cx="42347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Segment - </a:t>
            </a:r>
            <a:r>
              <a:rPr lang="en-SG" sz="1400" dirty="0" smtClean="0"/>
              <a:t>subsequence of event (occurrence of event)</a:t>
            </a:r>
            <a:endParaRPr lang="en-SG" sz="1400" dirty="0"/>
          </a:p>
        </p:txBody>
      </p:sp>
    </p:spTree>
    <p:extLst>
      <p:ext uri="{BB962C8B-B14F-4D97-AF65-F5344CB8AC3E}">
        <p14:creationId xmlns="" xmlns:p14="http://schemas.microsoft.com/office/powerpoint/2010/main" val="4096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Motivating Example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14</a:t>
            </a:fld>
            <a:endParaRPr lang="en-A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959" y="1888526"/>
            <a:ext cx="75692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6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15</a:t>
            </a:fld>
            <a:endParaRPr lang="en-A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3913" y="1802921"/>
            <a:ext cx="10515600" cy="18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05018" y="5156021"/>
            <a:ext cx="9294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1)Instrumentation – To log the executed statements</a:t>
            </a:r>
          </a:p>
          <a:p>
            <a:r>
              <a:rPr lang="en-US" dirty="0" smtClean="0"/>
              <a:t>2)Producing </a:t>
            </a:r>
            <a:r>
              <a:rPr lang="en-US" dirty="0" err="1" smtClean="0"/>
              <a:t>FSoE</a:t>
            </a:r>
            <a:r>
              <a:rPr lang="en-US" dirty="0" smtClean="0"/>
              <a:t> - To produce the event sequence which makes program failed</a:t>
            </a:r>
          </a:p>
          <a:p>
            <a:r>
              <a:rPr lang="en-US" dirty="0" smtClean="0"/>
              <a:t>3) Segment-based Delta Debugging – To simplify the event sequence which makes program failed</a:t>
            </a:r>
          </a:p>
          <a:p>
            <a:r>
              <a:rPr lang="en-US" dirty="0" smtClean="0"/>
              <a:t>4) Dynamic backward slicing – To extract the statements affecting on failure point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16795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Instrumentation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 Timestamp - time when the particular instruction runs.</a:t>
            </a:r>
          </a:p>
          <a:p>
            <a:r>
              <a:rPr lang="en-SG" dirty="0" smtClean="0"/>
              <a:t> Data - event ID, program line number, class name, event name and instruction including the objects if available.</a:t>
            </a:r>
          </a:p>
          <a:p>
            <a:endParaRPr lang="en-US" dirty="0" smtClean="0"/>
          </a:p>
          <a:p>
            <a:pPr>
              <a:buNone/>
            </a:pPr>
            <a:r>
              <a:rPr lang="nn-NO" dirty="0" smtClean="0"/>
              <a:t>Eg;</a:t>
            </a:r>
          </a:p>
          <a:p>
            <a:pPr>
              <a:buNone/>
            </a:pPr>
            <a:r>
              <a:rPr lang="nn-NO" sz="2000" dirty="0" smtClean="0"/>
              <a:t>05-19 00:23:51.027 System.out:ESDroid_</a:t>
            </a:r>
            <a:r>
              <a:rPr lang="pt-BR" sz="2000" dirty="0" smtClean="0"/>
              <a:t>ID4_23_com.muledog.calculator.M_onClicP_$r2 = $r3[0]</a:t>
            </a:r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16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Producing </a:t>
            </a:r>
            <a:r>
              <a:rPr lang="en-US" dirty="0" err="1" smtClean="0"/>
              <a:t>FSoE</a:t>
            </a:r>
            <a:r>
              <a:rPr lang="en-US" dirty="0" smtClean="0"/>
              <a:t>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To generate the random events to exercise instrumented apps until the program failed. </a:t>
            </a:r>
          </a:p>
          <a:p>
            <a:pPr>
              <a:buNone/>
            </a:pPr>
            <a:endParaRPr lang="en-SG" dirty="0" smtClean="0"/>
          </a:p>
          <a:p>
            <a:pPr>
              <a:buNone/>
            </a:pPr>
            <a:r>
              <a:rPr lang="en-SG" dirty="0" smtClean="0"/>
              <a:t>For example, the event sequence</a:t>
            </a:r>
          </a:p>
          <a:p>
            <a:r>
              <a:rPr lang="en-SG" dirty="0" smtClean="0"/>
              <a:t>E1 -&gt; E2 -&gt; E3 -&gt; E4 -&gt; E5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17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Simplifying </a:t>
            </a:r>
            <a:r>
              <a:rPr lang="en-US" dirty="0" err="1" smtClean="0"/>
              <a:t>FSoE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349"/>
            <a:ext cx="10515600" cy="917575"/>
          </a:xfrm>
        </p:spPr>
        <p:txBody>
          <a:bodyPr/>
          <a:lstStyle/>
          <a:p>
            <a:r>
              <a:rPr lang="en-SG" dirty="0" smtClean="0"/>
              <a:t>To eliminate the redundant events which are irrelevant to a program failure</a:t>
            </a:r>
          </a:p>
          <a:p>
            <a:pPr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18</a:t>
            </a:fld>
            <a:endParaRPr lang="en-AU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1438F8-2648-0D41-9643-061897A988D3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981" y="2535639"/>
            <a:ext cx="5636946" cy="339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16988" y="5926319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(1) Divide and Conquer</a:t>
            </a:r>
            <a:endParaRPr lang="en-SG" u="sng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96477" y="2535639"/>
            <a:ext cx="4557323" cy="351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002437" y="6110985"/>
            <a:ext cx="240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(2) Increase granularity </a:t>
            </a:r>
            <a:endParaRPr lang="en-SG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568914" y="6125517"/>
            <a:ext cx="2708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FSoE</a:t>
            </a:r>
            <a:r>
              <a:rPr lang="en-US" sz="1200" dirty="0" smtClean="0"/>
              <a:t> = failure-inducing event sequence</a:t>
            </a:r>
          </a:p>
          <a:p>
            <a:r>
              <a:rPr lang="el-GR" sz="1200" dirty="0" smtClean="0">
                <a:latin typeface="Calibri"/>
                <a:cs typeface="Calibri"/>
              </a:rPr>
              <a:t>Δ</a:t>
            </a:r>
            <a:r>
              <a:rPr lang="en-US" sz="1200" dirty="0" err="1" smtClean="0"/>
              <a:t>FSoE</a:t>
            </a:r>
            <a:r>
              <a:rPr lang="en-US" sz="1200" dirty="0" smtClean="0"/>
              <a:t> = minimum failure-inducing event</a:t>
            </a:r>
            <a:endParaRPr lang="en-SG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Simplifying </a:t>
            </a:r>
            <a:r>
              <a:rPr lang="en-US" dirty="0" err="1" smtClean="0"/>
              <a:t>FSoE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Four possible outcomes of each iteration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SG" dirty="0" smtClean="0"/>
              <a:t>the app exited normally without any crash.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SG" dirty="0" smtClean="0"/>
              <a:t>the app crashed with the different error or exception type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SG" dirty="0" smtClean="0"/>
              <a:t>the app crashed with the same error but the different stack trace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SG" i="1" dirty="0" smtClean="0"/>
              <a:t>the app crashed with the same error and the same stack trace</a:t>
            </a:r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19</a:t>
            </a:fld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1051560" y="3401568"/>
            <a:ext cx="8714232" cy="457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(problem – high level)</a:t>
            </a:r>
          </a:p>
          <a:p>
            <a:r>
              <a:rPr lang="en-US" dirty="0" smtClean="0"/>
              <a:t>Introduction (problem – specific)</a:t>
            </a:r>
          </a:p>
          <a:p>
            <a:r>
              <a:rPr lang="en-US" dirty="0" smtClean="0"/>
              <a:t>Background including Existing Works and Limitations</a:t>
            </a:r>
          </a:p>
          <a:p>
            <a:pPr lvl="1"/>
            <a:r>
              <a:rPr lang="en-US" dirty="0" smtClean="0"/>
              <a:t>Delta Debugging</a:t>
            </a:r>
          </a:p>
          <a:p>
            <a:pPr lvl="1"/>
            <a:r>
              <a:rPr lang="en-US" dirty="0" smtClean="0"/>
              <a:t>Dynamic Slicing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Our solution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Motivating Example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Experiment Setup and Methodology</a:t>
            </a:r>
          </a:p>
          <a:p>
            <a:pPr lvl="1"/>
            <a:r>
              <a:rPr lang="en-US" dirty="0" smtClean="0"/>
              <a:t>Evaluation</a:t>
            </a:r>
          </a:p>
          <a:p>
            <a:r>
              <a:rPr lang="en-US" dirty="0" smtClean="0"/>
              <a:t>Summary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683" y="0"/>
            <a:ext cx="10515600" cy="1325563"/>
          </a:xfrm>
        </p:spPr>
        <p:txBody>
          <a:bodyPr/>
          <a:lstStyle/>
          <a:p>
            <a:r>
              <a:rPr lang="en-US" dirty="0" smtClean="0"/>
              <a:t>4) Dynamic Backward Slicing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20</a:t>
            </a:fld>
            <a:endParaRPr lang="en-A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8655" y="3609155"/>
            <a:ext cx="49625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68856" y="1325563"/>
            <a:ext cx="10515600" cy="2021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SG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extract the statements</a:t>
            </a:r>
            <a:r>
              <a:rPr kumimoji="0" lang="en-SG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effecting on the failure point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baseline="0" dirty="0" smtClean="0"/>
              <a:t>Program</a:t>
            </a:r>
            <a:r>
              <a:rPr lang="en-US" sz="2800" dirty="0" smtClean="0"/>
              <a:t> Dependence Graph (PDG)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+mj-lt"/>
              <a:buAutoNum type="arabicParenR"/>
            </a:pPr>
            <a:r>
              <a:rPr kumimoji="0" lang="en-US" sz="24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US" sz="240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dependence (defined and used) </a:t>
            </a:r>
          </a:p>
          <a:p>
            <a:pPr marL="1371600" lvl="2" indent="-457200">
              <a:lnSpc>
                <a:spcPct val="90000"/>
              </a:lnSpc>
              <a:spcBef>
                <a:spcPts val="1000"/>
              </a:spcBef>
            </a:pPr>
            <a:r>
              <a:rPr kumimoji="0" lang="en-US" sz="240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two levels (Instruction level and Event level)</a:t>
            </a: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+mj-lt"/>
              <a:buAutoNum type="arabicParenR"/>
            </a:pPr>
            <a:r>
              <a:rPr lang="en-US" sz="2400" baseline="0" dirty="0" smtClean="0"/>
              <a:t>Control</a:t>
            </a:r>
            <a:r>
              <a:rPr lang="en-US" sz="2400" dirty="0" smtClean="0"/>
              <a:t> dependence (initiator and follower) </a:t>
            </a:r>
          </a:p>
          <a:p>
            <a:pPr marL="1371600" lvl="2" indent="-457200">
              <a:lnSpc>
                <a:spcPct val="90000"/>
              </a:lnSpc>
              <a:spcBef>
                <a:spcPts val="1000"/>
              </a:spcBef>
            </a:pPr>
            <a:r>
              <a:rPr lang="en-US" sz="2400" dirty="0" smtClean="0"/>
              <a:t>– two levels (Instruction level and Event level)</a:t>
            </a:r>
            <a:endParaRPr kumimoji="0" lang="en-SG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44596" y="1325565"/>
            <a:ext cx="4511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 smtClean="0"/>
              <a:t>There are three possible initiators:</a:t>
            </a:r>
          </a:p>
          <a:p>
            <a:pPr marL="342900" indent="-342900">
              <a:buFont typeface="+mj-lt"/>
              <a:buAutoNum type="arabicParenR"/>
            </a:pPr>
            <a:r>
              <a:rPr lang="en-SG" sz="1400" b="1" u="sng" dirty="0" smtClean="0"/>
              <a:t>Direct initiator</a:t>
            </a:r>
            <a:r>
              <a:rPr lang="en-SG" sz="1400" dirty="0" smtClean="0"/>
              <a:t>. For example, </a:t>
            </a:r>
            <a:r>
              <a:rPr lang="en-SG" sz="1400" dirty="0" err="1" smtClean="0"/>
              <a:t>startActivity</a:t>
            </a:r>
            <a:r>
              <a:rPr lang="en-SG" sz="1400" dirty="0" smtClean="0"/>
              <a:t> because </a:t>
            </a:r>
            <a:r>
              <a:rPr lang="en-SG" sz="1400" dirty="0" err="1" smtClean="0"/>
              <a:t>startActivitydirect</a:t>
            </a:r>
            <a:r>
              <a:rPr lang="en-SG" sz="1400" dirty="0" smtClean="0"/>
              <a:t> initiates the called Activity</a:t>
            </a:r>
          </a:p>
          <a:p>
            <a:pPr marL="342900" indent="-342900">
              <a:buFont typeface="+mj-lt"/>
              <a:buAutoNum type="arabicParenR"/>
            </a:pPr>
            <a:r>
              <a:rPr lang="en-SG" sz="1400" b="1" u="sng" dirty="0" smtClean="0"/>
              <a:t>Indirect initiator</a:t>
            </a:r>
            <a:r>
              <a:rPr lang="en-SG" sz="1400" dirty="0" smtClean="0"/>
              <a:t>. For example, startActivityForResult because startActivityForResult of an Activity indirectly initiates onActivityResult of the same Activity.</a:t>
            </a:r>
          </a:p>
          <a:p>
            <a:pPr marL="342900" indent="-342900">
              <a:buFont typeface="+mj-lt"/>
              <a:buAutoNum type="arabicParenR"/>
            </a:pPr>
            <a:r>
              <a:rPr lang="en-SG" sz="1400" b="1" u="sng" dirty="0" smtClean="0"/>
              <a:t>Control initiator</a:t>
            </a:r>
            <a:r>
              <a:rPr lang="en-SG" sz="1400" dirty="0" smtClean="0"/>
              <a:t>. For example, </a:t>
            </a:r>
            <a:r>
              <a:rPr lang="en-SG" sz="1400" dirty="0" err="1" smtClean="0"/>
              <a:t>onPause</a:t>
            </a:r>
            <a:r>
              <a:rPr lang="en-SG" sz="1400" dirty="0" smtClean="0"/>
              <a:t> </a:t>
            </a:r>
            <a:r>
              <a:rPr lang="en-SG" sz="1400" dirty="0" err="1" smtClean="0"/>
              <a:t>callback</a:t>
            </a:r>
            <a:r>
              <a:rPr lang="en-SG" sz="1400" dirty="0" smtClean="0"/>
              <a:t> because onCreate of initiated Activity will not be invoked until </a:t>
            </a:r>
            <a:r>
              <a:rPr lang="en-SG" sz="1400" dirty="0" err="1" smtClean="0"/>
              <a:t>onPause</a:t>
            </a:r>
            <a:r>
              <a:rPr lang="en-SG" sz="1400" dirty="0" smtClean="0"/>
              <a:t> of the initiator Activity returns. </a:t>
            </a:r>
            <a:endParaRPr lang="en-SG" sz="1400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7000" y="3711099"/>
            <a:ext cx="3671888" cy="1958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Instrumentation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SG" dirty="0" smtClean="0"/>
              <a:t>Soot </a:t>
            </a:r>
            <a:r>
              <a:rPr lang="en-SG" dirty="0" smtClean="0"/>
              <a:t>to conduct instrumentation to produce customized logging information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Producing Failure-Inducing Sequence of Event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SG" dirty="0" smtClean="0"/>
              <a:t>A simple python program that generates random events using </a:t>
            </a:r>
            <a:r>
              <a:rPr lang="en-SG" dirty="0" err="1" smtClean="0"/>
              <a:t>MonkeyRunner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Simplifying Failure-Inducing Sequence of Event</a:t>
            </a:r>
          </a:p>
          <a:p>
            <a:pPr marL="971550" lvl="1" indent="-514350">
              <a:buFont typeface="Wingdings" pitchFamily="2" charset="2"/>
              <a:buChar char="§"/>
            </a:pPr>
            <a:r>
              <a:rPr lang="en-SG" altLang="zh-CN" dirty="0" smtClean="0"/>
              <a:t>A standalone Java program</a:t>
            </a:r>
          </a:p>
          <a:p>
            <a:pPr marL="1428750" lvl="2" indent="-514350">
              <a:buFont typeface="Wingdings" pitchFamily="2" charset="2"/>
              <a:buChar char="Ø"/>
            </a:pPr>
            <a:r>
              <a:rPr lang="en-SG" altLang="zh-CN" dirty="0" smtClean="0"/>
              <a:t>to execute python script with </a:t>
            </a:r>
            <a:r>
              <a:rPr lang="en-SG" altLang="zh-CN" dirty="0" err="1" smtClean="0"/>
              <a:t>MonkeyRunner</a:t>
            </a:r>
            <a:r>
              <a:rPr lang="en-SG" altLang="zh-CN" dirty="0" smtClean="0"/>
              <a:t> to conduct the testing on Android’s emulator (</a:t>
            </a:r>
            <a:r>
              <a:rPr lang="en-SG" altLang="zh-CN" dirty="0" err="1" smtClean="0"/>
              <a:t>Runtime.exec</a:t>
            </a:r>
            <a:r>
              <a:rPr lang="en-SG" altLang="zh-CN" dirty="0" smtClean="0"/>
              <a:t>(String command) method) </a:t>
            </a:r>
          </a:p>
          <a:p>
            <a:pPr marL="1428750" lvl="2" indent="-514350">
              <a:buFont typeface="Wingdings" pitchFamily="2" charset="2"/>
              <a:buChar char="Ø"/>
            </a:pPr>
            <a:r>
              <a:rPr lang="en-SG" altLang="zh-CN" dirty="0" smtClean="0"/>
              <a:t>to compare the test outcome of current </a:t>
            </a:r>
            <a:r>
              <a:rPr lang="en-SG" altLang="zh-CN" dirty="0" err="1" smtClean="0"/>
              <a:t>FSoE</a:t>
            </a:r>
            <a:r>
              <a:rPr lang="en-SG" altLang="zh-CN" dirty="0" smtClean="0"/>
              <a:t> with the outcome of the original </a:t>
            </a:r>
            <a:r>
              <a:rPr lang="en-SG" altLang="zh-CN" dirty="0" err="1" smtClean="0"/>
              <a:t>FSoE</a:t>
            </a:r>
            <a:r>
              <a:rPr lang="en-SG" altLang="zh-CN" dirty="0" smtClean="0"/>
              <a:t>, we passed the exception information (the exception type, the line number, the method name, and class name produced by </a:t>
            </a:r>
            <a:r>
              <a:rPr lang="en-SG" altLang="zh-CN" dirty="0" err="1" smtClean="0"/>
              <a:t>adb</a:t>
            </a:r>
            <a:r>
              <a:rPr lang="en-SG" altLang="zh-CN" dirty="0" smtClean="0"/>
              <a:t> </a:t>
            </a:r>
            <a:r>
              <a:rPr lang="en-SG" altLang="zh-CN" dirty="0" err="1" smtClean="0"/>
              <a:t>Logcat</a:t>
            </a:r>
            <a:r>
              <a:rPr lang="en-SG" altLang="zh-CN" dirty="0" smtClean="0"/>
              <a:t>)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Dynamic Backward Slicing</a:t>
            </a:r>
          </a:p>
          <a:p>
            <a:pPr marL="971550" lvl="1" indent="-514350">
              <a:buFont typeface="Wingdings" pitchFamily="2" charset="2"/>
              <a:buChar char="§"/>
            </a:pPr>
            <a:r>
              <a:rPr lang="en-US" altLang="zh-CN" dirty="0" smtClean="0"/>
              <a:t>A standalone Java program</a:t>
            </a:r>
          </a:p>
          <a:p>
            <a:pPr marL="1428750" lvl="2" indent="-514350">
              <a:buFont typeface="Wingdings" pitchFamily="2" charset="2"/>
              <a:buChar char="Ø"/>
            </a:pPr>
            <a:r>
              <a:rPr lang="en-US" altLang="zh-CN" dirty="0" smtClean="0"/>
              <a:t>Static Program Dependence Graph (Event level , Instruction level)</a:t>
            </a:r>
          </a:p>
          <a:p>
            <a:pPr marL="1428750" lvl="2" indent="-514350">
              <a:buFont typeface="Wingdings" pitchFamily="2" charset="2"/>
              <a:buChar char="Ø"/>
            </a:pPr>
            <a:r>
              <a:rPr lang="en-US" altLang="zh-CN" dirty="0" smtClean="0"/>
              <a:t>Event level : keyword (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startActivity</a:t>
            </a:r>
            <a:r>
              <a:rPr lang="en-US" altLang="zh-CN" dirty="0" smtClean="0"/>
              <a:t>)</a:t>
            </a:r>
          </a:p>
          <a:p>
            <a:pPr marL="1428750" lvl="2" indent="-514350">
              <a:buFont typeface="Wingdings" pitchFamily="2" charset="2"/>
              <a:buChar char="Ø"/>
            </a:pPr>
            <a:r>
              <a:rPr lang="en-US" altLang="zh-CN" dirty="0" smtClean="0"/>
              <a:t>Instruction level : </a:t>
            </a:r>
            <a:r>
              <a:rPr lang="en-SG" dirty="0" err="1" smtClean="0"/>
              <a:t>Flowdroid</a:t>
            </a:r>
            <a:endParaRPr lang="en-US" altLang="zh-CN" dirty="0" smtClean="0"/>
          </a:p>
          <a:p>
            <a:pPr marL="1428750" lvl="2" indent="-514350">
              <a:buFont typeface="Wingdings" pitchFamily="2" charset="2"/>
              <a:buChar char="§"/>
            </a:pPr>
            <a:endParaRPr lang="en-US" altLang="zh-CN" dirty="0" smtClean="0"/>
          </a:p>
          <a:p>
            <a:pPr marL="1428750" lvl="2" indent="-514350">
              <a:buFont typeface="Wingdings" pitchFamily="2" charset="2"/>
              <a:buChar char="§"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82113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Experiment Setup and Methodology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 smtClean="0"/>
              <a:t>Eight real defects from seven open-source Android apps</a:t>
            </a:r>
          </a:p>
          <a:p>
            <a:r>
              <a:rPr lang="en-US" altLang="zh-CN" dirty="0" smtClean="0"/>
              <a:t>Data collection </a:t>
            </a:r>
            <a:r>
              <a:rPr lang="en-US" altLang="zh-CN" dirty="0" smtClean="0"/>
              <a:t>Criteria</a:t>
            </a:r>
            <a:endParaRPr lang="en-US" altLang="zh-CN" dirty="0" smtClean="0"/>
          </a:p>
          <a:p>
            <a:pPr lvl="1">
              <a:buNone/>
            </a:pPr>
            <a:r>
              <a:rPr lang="en-SG" dirty="0" smtClean="0"/>
              <a:t>C1: Apps from different categories (</a:t>
            </a:r>
            <a:r>
              <a:rPr lang="en-SG" dirty="0" err="1" smtClean="0"/>
              <a:t>Droixbench</a:t>
            </a:r>
            <a:r>
              <a:rPr lang="en-SG" dirty="0" smtClean="0"/>
              <a:t>, </a:t>
            </a:r>
            <a:r>
              <a:rPr lang="en-SG" dirty="0" err="1" smtClean="0"/>
              <a:t>SimplyDroid</a:t>
            </a:r>
            <a:r>
              <a:rPr lang="en-SG" dirty="0" smtClean="0"/>
              <a:t>, </a:t>
            </a:r>
            <a:r>
              <a:rPr lang="en-SG" dirty="0" err="1" smtClean="0"/>
              <a:t>AndroidSlicer</a:t>
            </a:r>
            <a:r>
              <a:rPr lang="en-SG" dirty="0" smtClean="0"/>
              <a:t>)</a:t>
            </a:r>
          </a:p>
          <a:p>
            <a:pPr lvl="1">
              <a:buNone/>
            </a:pPr>
            <a:r>
              <a:rPr lang="en-SG" dirty="0" smtClean="0"/>
              <a:t>C2: Crashes with the different types of exceptions </a:t>
            </a:r>
          </a:p>
          <a:p>
            <a:pPr lvl="1">
              <a:buNone/>
            </a:pPr>
            <a:r>
              <a:rPr lang="en-SG" dirty="0" smtClean="0"/>
              <a:t>C3: Crashes that can be reproduced by our random event sequence generation  	</a:t>
            </a:r>
            <a:r>
              <a:rPr lang="en-SG" sz="2000" dirty="0" smtClean="0"/>
              <a:t>(5k events per run , maximum 5 runs)</a:t>
            </a:r>
          </a:p>
          <a:p>
            <a:pPr lvl="1">
              <a:buNone/>
            </a:pPr>
            <a:r>
              <a:rPr lang="en-US" altLang="zh-CN" sz="2000" dirty="0" smtClean="0"/>
              <a:t>	</a:t>
            </a:r>
          </a:p>
          <a:p>
            <a:pPr lvl="1">
              <a:buNone/>
            </a:pPr>
            <a:endParaRPr lang="en-US" altLang="zh-CN" dirty="0" smtClean="0"/>
          </a:p>
          <a:p>
            <a:r>
              <a:rPr lang="en-US" altLang="zh-CN" dirty="0" smtClean="0"/>
              <a:t>Excludes 36 defects</a:t>
            </a:r>
          </a:p>
          <a:p>
            <a:pPr lvl="1"/>
            <a:r>
              <a:rPr lang="en-US" altLang="zh-CN" dirty="0" smtClean="0"/>
              <a:t>Mutant bugs</a:t>
            </a:r>
          </a:p>
          <a:p>
            <a:pPr lvl="1"/>
            <a:r>
              <a:rPr lang="en-SG" dirty="0" smtClean="0"/>
              <a:t>The dataset was not publicly available and we failed to find the corresponding apps in </a:t>
            </a:r>
            <a:r>
              <a:rPr lang="en-SG" dirty="0" err="1" smtClean="0"/>
              <a:t>GitHub</a:t>
            </a:r>
            <a:r>
              <a:rPr lang="en-SG" dirty="0" smtClean="0"/>
              <a:t> </a:t>
            </a:r>
          </a:p>
          <a:p>
            <a:pPr lvl="1"/>
            <a:r>
              <a:rPr lang="en-SG" dirty="0" smtClean="0"/>
              <a:t>Crashes require complex inputs and specific sequences of events that could not be generated automatically by our event sequence generation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82113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SG" altLang="zh-CN" dirty="0" smtClean="0"/>
              <a:t>RQ1: What is the effectiveness of </a:t>
            </a:r>
            <a:r>
              <a:rPr lang="en-SG" altLang="zh-CN" dirty="0" err="1" smtClean="0"/>
              <a:t>ESDroid</a:t>
            </a:r>
            <a:r>
              <a:rPr lang="en-SG" altLang="zh-CN" dirty="0" smtClean="0"/>
              <a:t> in reducing the size of the input event sequence?</a:t>
            </a:r>
          </a:p>
          <a:p>
            <a:pPr>
              <a:buNone/>
            </a:pPr>
            <a:endParaRPr lang="en-SG" altLang="zh-CN" dirty="0" smtClean="0"/>
          </a:p>
          <a:p>
            <a:pPr>
              <a:buNone/>
            </a:pPr>
            <a:r>
              <a:rPr lang="en-SG" altLang="zh-CN" dirty="0" smtClean="0"/>
              <a:t>RQ2: What is the effectiveness of </a:t>
            </a:r>
            <a:r>
              <a:rPr lang="en-SG" altLang="zh-CN" dirty="0" err="1" smtClean="0"/>
              <a:t>ESDroid</a:t>
            </a:r>
            <a:r>
              <a:rPr lang="en-SG" altLang="zh-CN" dirty="0" smtClean="0"/>
              <a:t> in reducing the size of the dynamic slices produced by the state-of-the-art tool, </a:t>
            </a:r>
            <a:r>
              <a:rPr lang="en-SG" altLang="zh-CN" dirty="0" err="1" smtClean="0"/>
              <a:t>AndroidSlicer</a:t>
            </a:r>
            <a:r>
              <a:rPr lang="en-SG" altLang="zh-CN" dirty="0" smtClean="0"/>
              <a:t>?</a:t>
            </a:r>
          </a:p>
          <a:p>
            <a:pPr>
              <a:buNone/>
            </a:pPr>
            <a:endParaRPr lang="en-SG" altLang="zh-CN" dirty="0" smtClean="0"/>
          </a:p>
          <a:p>
            <a:pPr>
              <a:buNone/>
            </a:pPr>
            <a:r>
              <a:rPr lang="en-SG" altLang="zh-CN" dirty="0" smtClean="0"/>
              <a:t>RQ3: How is the quality of the slices generated by </a:t>
            </a:r>
            <a:r>
              <a:rPr lang="en-SG" altLang="zh-CN" dirty="0" err="1" smtClean="0"/>
              <a:t>ESDroid</a:t>
            </a:r>
            <a:r>
              <a:rPr lang="en-SG" altLang="zh-CN" dirty="0" smtClean="0"/>
              <a:t> compared with the slices generated by </a:t>
            </a:r>
            <a:r>
              <a:rPr lang="en-SG" altLang="zh-CN" dirty="0" err="1" smtClean="0"/>
              <a:t>AndroidSlicer</a:t>
            </a:r>
            <a:r>
              <a:rPr lang="en-SG" altLang="zh-CN" dirty="0" smtClean="0"/>
              <a:t>?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96631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Data , Evaluation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(RQ1</a:t>
            </a:r>
            <a:r>
              <a:rPr lang="en-US" altLang="zh-CN" dirty="0" smtClean="0"/>
              <a:t>, </a:t>
            </a:r>
            <a:r>
              <a:rPr lang="en-US" altLang="zh-CN" dirty="0" smtClean="0"/>
              <a:t>RQ2)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24</a:t>
            </a:fld>
            <a:endParaRPr lang="en-A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0648" y="1339850"/>
            <a:ext cx="7639050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800949" y="3182045"/>
            <a:ext cx="22541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SG" altLang="zh-CN" sz="1600" dirty="0" smtClean="0"/>
              <a:t>RQ1: What is the effectiveness of </a:t>
            </a:r>
            <a:r>
              <a:rPr lang="en-SG" altLang="zh-CN" sz="1600" dirty="0" err="1" smtClean="0"/>
              <a:t>ESDroid</a:t>
            </a:r>
            <a:r>
              <a:rPr lang="en-SG" altLang="zh-CN" sz="1600" dirty="0" smtClean="0"/>
              <a:t> in reducing the size of the input event sequence?</a:t>
            </a:r>
          </a:p>
          <a:p>
            <a:pPr>
              <a:buNone/>
            </a:pPr>
            <a:endParaRPr lang="en-SG" altLang="zh-CN" sz="1600" dirty="0" smtClean="0"/>
          </a:p>
          <a:p>
            <a:pPr>
              <a:buNone/>
            </a:pPr>
            <a:r>
              <a:rPr lang="en-SG" altLang="zh-CN" sz="1600" dirty="0" smtClean="0"/>
              <a:t>RQ2: What is the effectiveness of </a:t>
            </a:r>
            <a:r>
              <a:rPr lang="en-SG" altLang="zh-CN" sz="1600" dirty="0" err="1" smtClean="0"/>
              <a:t>ESDroid</a:t>
            </a:r>
            <a:r>
              <a:rPr lang="en-SG" altLang="zh-CN" sz="1600" dirty="0" smtClean="0"/>
              <a:t> in reducing the size of the dynamic slices produced by the state-of-the-art tool, </a:t>
            </a:r>
            <a:r>
              <a:rPr lang="en-SG" altLang="zh-CN" sz="1600" dirty="0" err="1" smtClean="0"/>
              <a:t>AndroidSlicer</a:t>
            </a:r>
            <a:r>
              <a:rPr lang="en-SG" altLang="zh-CN" sz="1600" dirty="0" smtClean="0"/>
              <a:t>?</a:t>
            </a:r>
          </a:p>
          <a:p>
            <a:endParaRPr lang="en-SG" sz="1600" dirty="0"/>
          </a:p>
        </p:txBody>
      </p:sp>
    </p:spTree>
    <p:extLst>
      <p:ext uri="{BB962C8B-B14F-4D97-AF65-F5344CB8AC3E}">
        <p14:creationId xmlns="" xmlns:p14="http://schemas.microsoft.com/office/powerpoint/2010/main" val="91854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Evaluation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RQ3</a:t>
            </a:r>
            <a:br>
              <a:rPr lang="en-US" altLang="zh-CN" dirty="0" smtClean="0"/>
            </a:br>
            <a:r>
              <a:rPr lang="en-US" altLang="zh-CN" sz="1600" dirty="0" smtClean="0"/>
              <a:t> (</a:t>
            </a:r>
            <a:r>
              <a:rPr lang="en-SG" altLang="zh-CN" sz="1600" dirty="0" smtClean="0"/>
              <a:t>How </a:t>
            </a:r>
            <a:r>
              <a:rPr lang="en-SG" altLang="zh-CN" sz="1600" dirty="0" smtClean="0"/>
              <a:t>is the quality of the slices generated by </a:t>
            </a:r>
            <a:r>
              <a:rPr lang="en-SG" altLang="zh-CN" sz="1600" dirty="0" err="1" smtClean="0"/>
              <a:t>ESDroid</a:t>
            </a:r>
            <a:r>
              <a:rPr lang="en-SG" altLang="zh-CN" sz="1600" dirty="0" smtClean="0"/>
              <a:t> compared with the slices generated by </a:t>
            </a:r>
            <a:r>
              <a:rPr lang="en-SG" altLang="zh-CN" sz="1600" dirty="0" err="1" smtClean="0"/>
              <a:t>AndroidSlicer</a:t>
            </a:r>
            <a:r>
              <a:rPr lang="en-SG" altLang="zh-CN" sz="1600" dirty="0" smtClean="0"/>
              <a:t>?</a:t>
            </a:r>
            <a:r>
              <a:rPr lang="en-AU" sz="1600" dirty="0" smtClean="0"/>
              <a:t>)</a:t>
            </a:r>
            <a:endParaRPr lang="en-AU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Manually examination - </a:t>
            </a:r>
            <a:r>
              <a:rPr lang="en-SG" dirty="0" smtClean="0"/>
              <a:t>We decompiled each app to get the Java </a:t>
            </a:r>
            <a:r>
              <a:rPr lang="en-SG" dirty="0" err="1" smtClean="0"/>
              <a:t>bytecode</a:t>
            </a:r>
            <a:r>
              <a:rPr lang="en-SG" dirty="0" smtClean="0"/>
              <a:t> and manually checked the slices with respect to the slicing criterion with the three steps:</a:t>
            </a:r>
          </a:p>
          <a:p>
            <a:pPr marL="514350" indent="-514350">
              <a:buFont typeface="+mj-lt"/>
              <a:buAutoNum type="arabicParenR"/>
            </a:pPr>
            <a:r>
              <a:rPr lang="en-SG" dirty="0" smtClean="0"/>
              <a:t>Instruction - We checked which instructions were related to the failure point.</a:t>
            </a:r>
          </a:p>
          <a:p>
            <a:pPr marL="514350" indent="-514350">
              <a:buFont typeface="+mj-lt"/>
              <a:buAutoNum type="arabicParenR"/>
            </a:pPr>
            <a:r>
              <a:rPr lang="en-SG" dirty="0" smtClean="0"/>
              <a:t>Method - We investigated which particular call paths qualified for the above instructions. (</a:t>
            </a:r>
            <a:r>
              <a:rPr lang="en-SG" sz="1700" i="1" dirty="0" smtClean="0"/>
              <a:t>In other words, we examined what corresponding methods were required to invoke.</a:t>
            </a:r>
            <a:r>
              <a:rPr lang="en-SG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SG" dirty="0" smtClean="0"/>
              <a:t>Segment - As we recorded the execution history using the segment, we also analyzed the program by checking </a:t>
            </a:r>
            <a:r>
              <a:rPr lang="en-SG" i="1" dirty="0" smtClean="0"/>
              <a:t>which segments enabled the methods mentioned above </a:t>
            </a:r>
            <a:r>
              <a:rPr lang="en-SG" dirty="0" smtClean="0"/>
              <a:t>to make sure that each segment reflecting the required state and events for the app crash</a:t>
            </a:r>
            <a:r>
              <a:rPr lang="en-SG" dirty="0" smtClean="0"/>
              <a:t>.</a:t>
            </a:r>
          </a:p>
          <a:p>
            <a:pPr marL="514350" indent="-514350">
              <a:buFont typeface="+mj-lt"/>
              <a:buAutoNum type="arabicParenR"/>
            </a:pPr>
            <a:endParaRPr lang="en-US" i="1" dirty="0" smtClean="0">
              <a:solidFill>
                <a:schemeClr val="accent1"/>
              </a:solidFill>
            </a:endParaRPr>
          </a:p>
          <a:p>
            <a:pPr marL="514350" indent="-514350"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*</a:t>
            </a:r>
            <a:r>
              <a:rPr lang="en-SG" i="1" dirty="0" smtClean="0">
                <a:solidFill>
                  <a:schemeClr val="accent1"/>
                </a:solidFill>
              </a:rPr>
              <a:t>all generated slices </a:t>
            </a:r>
            <a:r>
              <a:rPr lang="en-SG" i="1" dirty="0" smtClean="0">
                <a:solidFill>
                  <a:schemeClr val="accent1"/>
                </a:solidFill>
              </a:rPr>
              <a:t>include buggy </a:t>
            </a:r>
            <a:r>
              <a:rPr lang="en-SG" i="1" smtClean="0">
                <a:solidFill>
                  <a:schemeClr val="accent1"/>
                </a:solidFill>
              </a:rPr>
              <a:t>statements and our </a:t>
            </a:r>
            <a:r>
              <a:rPr lang="en-SG" i="1" dirty="0" smtClean="0">
                <a:solidFill>
                  <a:schemeClr val="accent1"/>
                </a:solidFill>
              </a:rPr>
              <a:t>slice computation is correct</a:t>
            </a:r>
            <a:endParaRPr lang="en-AU" i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4142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(Our contributions and Future)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Our contributions</a:t>
            </a:r>
            <a:endParaRPr lang="en-SG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SG" dirty="0" smtClean="0"/>
              <a:t>We present </a:t>
            </a:r>
            <a:r>
              <a:rPr lang="en-SG" b="1" u="sng" dirty="0" err="1" smtClean="0"/>
              <a:t>ESDroid</a:t>
            </a:r>
            <a:r>
              <a:rPr lang="en-SG" dirty="0" smtClean="0"/>
              <a:t>, a new event-aware dynamic slicing technique by simplifying inputs for Android apps.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 smtClean="0"/>
              <a:t> We present </a:t>
            </a:r>
            <a:r>
              <a:rPr lang="en-SG" b="1" u="sng" dirty="0" smtClean="0"/>
              <a:t>how to apply delta debugging in dynamic slicing </a:t>
            </a:r>
            <a:r>
              <a:rPr lang="en-SG" dirty="0" smtClean="0"/>
              <a:t>to yield a more precise PDG while capturing the same bug as the state-of-the-art tool </a:t>
            </a:r>
            <a:r>
              <a:rPr lang="en-SG" dirty="0" err="1" smtClean="0"/>
              <a:t>AndroidSlicer</a:t>
            </a:r>
            <a:r>
              <a:rPr lang="en-SG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SG" dirty="0" smtClean="0"/>
              <a:t> We have implemented </a:t>
            </a:r>
            <a:r>
              <a:rPr lang="en-SG" dirty="0" err="1" smtClean="0"/>
              <a:t>ESDroid</a:t>
            </a:r>
            <a:r>
              <a:rPr lang="en-SG" dirty="0" smtClean="0"/>
              <a:t> and evaluate it using seven real-world apps. The results show that </a:t>
            </a:r>
            <a:r>
              <a:rPr lang="en-SG" dirty="0" err="1" smtClean="0"/>
              <a:t>ESDroid</a:t>
            </a:r>
            <a:r>
              <a:rPr lang="en-SG" dirty="0" smtClean="0"/>
              <a:t> outperforms </a:t>
            </a:r>
            <a:r>
              <a:rPr lang="en-SG" dirty="0" err="1" smtClean="0"/>
              <a:t>AndroidSlicer</a:t>
            </a:r>
            <a:r>
              <a:rPr lang="en-SG" dirty="0" smtClean="0"/>
              <a:t> by successfully </a:t>
            </a:r>
            <a:r>
              <a:rPr lang="en-SG" b="1" u="sng" dirty="0" smtClean="0"/>
              <a:t>reducing 94% </a:t>
            </a:r>
            <a:r>
              <a:rPr lang="en-SG" dirty="0" smtClean="0"/>
              <a:t>the redundant and spurious nodes on the dynamic PDG, while maintaining all the true nodes on the PDG.</a:t>
            </a:r>
          </a:p>
          <a:p>
            <a:pPr marL="914400" lvl="1" indent="-457200">
              <a:buNone/>
            </a:pPr>
            <a:endParaRPr lang="en-SG" dirty="0" smtClean="0"/>
          </a:p>
          <a:p>
            <a:r>
              <a:rPr lang="en-US" dirty="0" smtClean="0"/>
              <a:t>Future</a:t>
            </a:r>
          </a:p>
          <a:p>
            <a:pPr lvl="1"/>
            <a:r>
              <a:rPr lang="en-US" dirty="0" smtClean="0"/>
              <a:t>Automated program repair for Android Apps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26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20293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27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(Problem – High Level)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Manual debugging and fault localization : </a:t>
            </a:r>
            <a:r>
              <a:rPr lang="en-US" dirty="0" smtClean="0"/>
              <a:t>Time-consuming </a:t>
            </a:r>
          </a:p>
          <a:p>
            <a:pPr lvl="1"/>
            <a:r>
              <a:rPr lang="en-US" dirty="0" smtClean="0"/>
              <a:t>The larger search space, the longer time to debug</a:t>
            </a:r>
            <a:endParaRPr lang="en-SG" dirty="0" smtClean="0"/>
          </a:p>
          <a:p>
            <a:pPr lvl="1"/>
            <a:endParaRPr lang="en-AU" i="1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345911" y="4305670"/>
            <a:ext cx="655968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i="1" u="sng" dirty="0" smtClean="0"/>
              <a:t>Program debugging and fault localization</a:t>
            </a:r>
            <a:r>
              <a:rPr lang="en-SG" sz="1600" i="1" dirty="0" smtClean="0"/>
              <a:t> : the process of identifying program statements which cause misbehaviour. </a:t>
            </a:r>
            <a:endParaRPr lang="en-SG" sz="1600" i="1" dirty="0"/>
          </a:p>
        </p:txBody>
      </p:sp>
    </p:spTree>
    <p:extLst>
      <p:ext uri="{BB962C8B-B14F-4D97-AF65-F5344CB8AC3E}">
        <p14:creationId xmlns="" xmlns:p14="http://schemas.microsoft.com/office/powerpoint/2010/main" val="10925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(Problem – Specific)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 Android, </a:t>
            </a:r>
            <a:r>
              <a:rPr lang="en-SG" dirty="0" smtClean="0"/>
              <a:t>debugging and fault localization is more difficult than traditional Java</a:t>
            </a:r>
          </a:p>
          <a:p>
            <a:pPr>
              <a:buNone/>
            </a:pPr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6797189" y="5398036"/>
            <a:ext cx="418574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i="1" u="sng" dirty="0" smtClean="0"/>
              <a:t>Events</a:t>
            </a:r>
            <a:r>
              <a:rPr lang="en-SG" sz="1600" i="1" dirty="0" smtClean="0"/>
              <a:t> are a common way to collect and process data regarding user </a:t>
            </a:r>
            <a:r>
              <a:rPr lang="en-SG" sz="1600" i="1" dirty="0" smtClean="0"/>
              <a:t>events/inputs</a:t>
            </a:r>
            <a:endParaRPr lang="en-SG" sz="1600" i="1" dirty="0" smtClean="0"/>
          </a:p>
          <a:p>
            <a:r>
              <a:rPr lang="en-US" sz="1600" b="1" i="1" u="sng" dirty="0" smtClean="0"/>
              <a:t>Inter-component communication (ICC) </a:t>
            </a:r>
            <a:r>
              <a:rPr lang="en-US" sz="1600" i="1" dirty="0" smtClean="0"/>
              <a:t> allows  App communication among different components such as  Activity, Content Provider.</a:t>
            </a:r>
            <a:endParaRPr lang="en-SG" sz="16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76034" y="3020290"/>
          <a:ext cx="9508838" cy="208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419"/>
                <a:gridCol w="4754419"/>
              </a:tblGrid>
              <a:tr h="50428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Cause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Effect</a:t>
                      </a:r>
                      <a:endParaRPr lang="en-SG" sz="2000" dirty="0"/>
                    </a:p>
                  </a:txBody>
                  <a:tcPr/>
                </a:tc>
              </a:tr>
              <a:tr h="88249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Non-deterministic asynchronous event-nature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Larger search space</a:t>
                      </a:r>
                      <a:endParaRPr lang="en-SG" sz="2000" dirty="0"/>
                    </a:p>
                  </a:txBody>
                  <a:tcPr/>
                </a:tc>
              </a:tr>
              <a:tr h="51128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ICC</a:t>
                      </a:r>
                      <a:endParaRPr lang="en-SG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Standard stack</a:t>
                      </a:r>
                      <a:r>
                        <a:rPr lang="en-US" sz="2000" baseline="0" dirty="0" smtClean="0"/>
                        <a:t> trace can m</a:t>
                      </a:r>
                      <a:r>
                        <a:rPr lang="en-US" sz="2000" dirty="0" smtClean="0"/>
                        <a:t>iss </a:t>
                      </a:r>
                      <a:r>
                        <a:rPr lang="en-US" sz="2000" dirty="0" smtClean="0"/>
                        <a:t>the buggy statement</a:t>
                      </a:r>
                      <a:endParaRPr lang="en-SG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750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– Delta Debugging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To simplify a test input</a:t>
            </a:r>
          </a:p>
          <a:p>
            <a:pPr lvl="1"/>
            <a:r>
              <a:rPr lang="en-SG" dirty="0" smtClean="0"/>
              <a:t>systematically breaks down the original input(for </a:t>
            </a:r>
            <a:r>
              <a:rPr lang="en-SG" dirty="0" err="1" smtClean="0"/>
              <a:t>eg</a:t>
            </a:r>
            <a:r>
              <a:rPr lang="en-SG" dirty="0" smtClean="0"/>
              <a:t>; test case) into smaller sets until a minimal failure-inducing set is found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Debugging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6544" y="2128138"/>
            <a:ext cx="5965794" cy="2435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78037" y="4804913"/>
            <a:ext cx="233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Minimizing of test case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Debugging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7</a:t>
            </a:fld>
            <a:endParaRPr lang="en-AU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305560"/>
          <a:ext cx="10515600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Existing works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Limitation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Zeller and R. Hildebrandt, “</a:t>
                      </a:r>
                      <a:r>
                        <a:rPr lang="en-SG" sz="16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Simplifying and isolating</a:t>
                      </a:r>
                    </a:p>
                    <a:p>
                      <a:r>
                        <a:rPr lang="en-SG" sz="16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failure-inducing input</a:t>
                      </a:r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,” IEEE Transactions on Software</a:t>
                      </a:r>
                    </a:p>
                    <a:p>
                      <a:r>
                        <a:rPr lang="nl-NL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Engineering, vol. 28, no. 2, pp. 183–200, 2002.</a:t>
                      </a:r>
                      <a:endParaRPr lang="en-SG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non-event-based programs</a:t>
                      </a:r>
                      <a:endParaRPr lang="en-SG" sz="1600" dirty="0" smtClean="0"/>
                    </a:p>
                    <a:p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K. Yu, M. Lin, J. Chen, and X. Zhang, “</a:t>
                      </a:r>
                      <a:r>
                        <a:rPr lang="en-SG" sz="16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Practical isolation</a:t>
                      </a:r>
                    </a:p>
                    <a:p>
                      <a:r>
                        <a:rPr lang="en-SG" sz="16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failure-inducing changes for debugging regression</a:t>
                      </a:r>
                    </a:p>
                    <a:p>
                      <a:r>
                        <a:rPr lang="en-SG" sz="16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faults</a:t>
                      </a:r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,” in Proceedings of the 27th IEEE/ACM International Conference on Automated Software Engineering, 2012, pp. 20–29.</a:t>
                      </a:r>
                      <a:endParaRPr lang="en-SG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sv-SE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L. Clapp, O. Bastani, S. Anand, and A. Aiken, “</a:t>
                      </a:r>
                      <a:r>
                        <a:rPr lang="sv-SE" sz="16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Minimizing </a:t>
                      </a:r>
                      <a:r>
                        <a:rPr lang="en-SG" sz="1600" b="1" i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gui</a:t>
                      </a:r>
                      <a:r>
                        <a:rPr lang="en-SG" sz="16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event traces</a:t>
                      </a:r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,” in Proceedings of the 2016 24</a:t>
                      </a:r>
                      <a:r>
                        <a:rPr lang="en-SG" sz="16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ACM SIGSOFT International Symposium on Foundations of Software Engineering, 2016, Conference Proceedings, pp. 422–434.</a:t>
                      </a:r>
                      <a:endParaRPr lang="en-SG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 on inputs but not </a:t>
                      </a:r>
                      <a:r>
                        <a:rPr lang="fr-FR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Android’s</a:t>
                      </a:r>
                      <a:r>
                        <a:rPr lang="fr-FR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source code or </a:t>
                      </a:r>
                      <a:r>
                        <a:rPr lang="fr-FR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bytecode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B. Jiang, Y. Wu, T. Li, and W. K. Chan, “</a:t>
                      </a:r>
                      <a:r>
                        <a:rPr lang="en-SG" sz="1600" b="1" i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Simplydroid</a:t>
                      </a:r>
                      <a:r>
                        <a:rPr lang="en-SG" sz="16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SG" sz="16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 event sequence simplification for android application,</a:t>
                      </a:r>
                      <a:r>
                        <a:rPr lang="en-SG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in 2017 32nd IEEE/ACM International Conference on Automated Software Engineering (ASE). IEEE, 2017, Conference Proceedings, pp. 297–307.</a:t>
                      </a:r>
                      <a:endParaRPr lang="en-SG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- Dynamic Slicing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An technique to find all program statements that directly or indirectly affect the value of a variable occurrence under a given program input. </a:t>
            </a:r>
          </a:p>
          <a:p>
            <a:pPr algn="just"/>
            <a:r>
              <a:rPr lang="en-SG" dirty="0" smtClean="0"/>
              <a:t>An enabling technique for many other software engineering tasks, such as debugging, fault localization and dynamic taint tracking.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438F8-2648-0D41-9643-061897A988D3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Dynamic Slicing – Backward Approach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E0A-EE2B-4D02-93C8-B2AC78824CC0}" type="slidenum">
              <a:rPr lang="en-SG" smtClean="0"/>
              <a:pPr/>
              <a:t>9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559493" y="1295400"/>
            <a:ext cx="6985428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int n = Integer.parseInt(System.console().readLine</a:t>
            </a:r>
            <a:r>
              <a:rPr lang="en-AU" dirty="0" smtClean="0"/>
              <a:t>());</a:t>
            </a:r>
          </a:p>
          <a:p>
            <a:r>
              <a:rPr lang="en-AU" dirty="0" smtClean="0"/>
              <a:t>int x = 0;</a:t>
            </a:r>
          </a:p>
          <a:p>
            <a:r>
              <a:rPr lang="en-AU" dirty="0" smtClean="0"/>
              <a:t> if(n&gt;0)</a:t>
            </a:r>
          </a:p>
          <a:p>
            <a:r>
              <a:rPr lang="en-AU" dirty="0"/>
              <a:t> </a:t>
            </a:r>
            <a:r>
              <a:rPr lang="en-AU" dirty="0" smtClean="0"/>
              <a:t>  {x = n - 1 ; }</a:t>
            </a:r>
          </a:p>
          <a:p>
            <a:r>
              <a:rPr lang="en-AU" dirty="0" smtClean="0"/>
              <a:t>else if(n&lt;0)</a:t>
            </a:r>
          </a:p>
          <a:p>
            <a:r>
              <a:rPr lang="en-AU" dirty="0"/>
              <a:t> </a:t>
            </a:r>
            <a:r>
              <a:rPr lang="en-AU" dirty="0" smtClean="0"/>
              <a:t>  {x = n + 1;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3742" y="3006586"/>
            <a:ext cx="337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Figure 1</a:t>
            </a:r>
            <a:r>
              <a:rPr lang="en-AU" sz="1400" dirty="0" smtClean="0"/>
              <a:t>: A </a:t>
            </a:r>
            <a:r>
              <a:rPr lang="en-AU" sz="1400" dirty="0"/>
              <a:t>program fragment to be </a:t>
            </a:r>
            <a:r>
              <a:rPr lang="en-AU" sz="1400" dirty="0" smtClean="0"/>
              <a:t>sliced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889" y="1295400"/>
            <a:ext cx="364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1:</a:t>
            </a:r>
          </a:p>
          <a:p>
            <a:r>
              <a:rPr lang="en-AU" dirty="0" smtClean="0"/>
              <a:t>2:</a:t>
            </a:r>
          </a:p>
          <a:p>
            <a:r>
              <a:rPr lang="en-AU" dirty="0" smtClean="0"/>
              <a:t>3:</a:t>
            </a:r>
          </a:p>
          <a:p>
            <a:r>
              <a:rPr lang="en-AU" dirty="0" smtClean="0"/>
              <a:t>4:</a:t>
            </a:r>
          </a:p>
          <a:p>
            <a:r>
              <a:rPr lang="en-AU" dirty="0" smtClean="0"/>
              <a:t>5:</a:t>
            </a:r>
          </a:p>
          <a:p>
            <a:r>
              <a:rPr lang="en-AU" dirty="0" smtClean="0"/>
              <a:t>6: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8452" y="1673525"/>
            <a:ext cx="329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>
                <a:solidFill>
                  <a:srgbClr val="0070C0"/>
                </a:solidFill>
              </a:rPr>
              <a:t>Blue</a:t>
            </a:r>
            <a:r>
              <a:rPr lang="en-AU" sz="1200" dirty="0" smtClean="0"/>
              <a:t> – data dependence (define and used)</a:t>
            </a:r>
          </a:p>
          <a:p>
            <a:r>
              <a:rPr lang="en-AU" sz="1200" dirty="0" smtClean="0">
                <a:solidFill>
                  <a:srgbClr val="F30BED"/>
                </a:solidFill>
              </a:rPr>
              <a:t>Pink</a:t>
            </a:r>
            <a:r>
              <a:rPr lang="en-AU" sz="1200" dirty="0" smtClean="0"/>
              <a:t> – control dependence (initiator and follower)</a:t>
            </a:r>
            <a:endParaRPr lang="en-AU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6068161" y="6136213"/>
            <a:ext cx="223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Figure </a:t>
            </a:r>
            <a:r>
              <a:rPr lang="en-AU" u="sng" dirty="0" smtClean="0"/>
              <a:t>2</a:t>
            </a:r>
            <a:r>
              <a:rPr lang="en-AU" sz="1400" dirty="0" smtClean="0"/>
              <a:t>: Dynamic Slicing</a:t>
            </a:r>
            <a:endParaRPr lang="en-AU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6271421" y="3804746"/>
            <a:ext cx="186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If input value “</a:t>
            </a:r>
            <a:r>
              <a:rPr lang="en-AU" sz="2000" b="1" dirty="0" smtClean="0">
                <a:solidFill>
                  <a:schemeClr val="accent6">
                    <a:lumMod val="50000"/>
                  </a:schemeClr>
                </a:solidFill>
              </a:rPr>
              <a:t>-5</a:t>
            </a:r>
            <a:r>
              <a:rPr lang="en-AU" dirty="0" smtClean="0"/>
              <a:t>”</a:t>
            </a:r>
            <a:endParaRPr lang="en-AU" dirty="0"/>
          </a:p>
        </p:txBody>
      </p:sp>
      <p:sp>
        <p:nvSpPr>
          <p:cNvPr id="88" name="Oval 87"/>
          <p:cNvSpPr/>
          <p:nvPr/>
        </p:nvSpPr>
        <p:spPr>
          <a:xfrm>
            <a:off x="6461197" y="4530975"/>
            <a:ext cx="498549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7593545" y="5124310"/>
            <a:ext cx="498549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5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7593545" y="5710499"/>
            <a:ext cx="498549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6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>
            <a:stCxn id="92" idx="1"/>
            <a:endCxn id="88" idx="5"/>
          </p:cNvCxnSpPr>
          <p:nvPr/>
        </p:nvCxnSpPr>
        <p:spPr>
          <a:xfrm flipH="1" flipV="1">
            <a:off x="6886736" y="4856180"/>
            <a:ext cx="779820" cy="32392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8" idx="1"/>
            <a:endCxn id="88" idx="4"/>
          </p:cNvCxnSpPr>
          <p:nvPr/>
        </p:nvCxnSpPr>
        <p:spPr>
          <a:xfrm flipH="1" flipV="1">
            <a:off x="6710472" y="4911975"/>
            <a:ext cx="956084" cy="85432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8" idx="0"/>
            <a:endCxn id="92" idx="4"/>
          </p:cNvCxnSpPr>
          <p:nvPr/>
        </p:nvCxnSpPr>
        <p:spPr>
          <a:xfrm flipV="1">
            <a:off x="7842820" y="5505311"/>
            <a:ext cx="0" cy="205189"/>
          </a:xfrm>
          <a:prstGeom prst="line">
            <a:avLst/>
          </a:prstGeom>
          <a:ln>
            <a:solidFill>
              <a:srgbClr val="F30B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9600" y="4486848"/>
            <a:ext cx="305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i="1" dirty="0" smtClean="0"/>
              <a:t>Criteria</a:t>
            </a:r>
            <a:r>
              <a:rPr lang="en-AU" dirty="0" smtClean="0"/>
              <a:t> :  variable x at “Line 6”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51713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2" grpId="0" animBg="1"/>
      <p:bldP spid="98" grpId="0" animBg="1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1917</Words>
  <Application>Microsoft Office PowerPoint</Application>
  <PresentationFormat>Custom</PresentationFormat>
  <Paragraphs>238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Event-Aware Precise Dynamic Slicing for Android (ESDroid)</vt:lpstr>
      <vt:lpstr>Content</vt:lpstr>
      <vt:lpstr>Introduction (Problem – High Level)</vt:lpstr>
      <vt:lpstr>Introduction (Problem – Specific) </vt:lpstr>
      <vt:lpstr>Background – Delta Debugging</vt:lpstr>
      <vt:lpstr>Delta Debugging</vt:lpstr>
      <vt:lpstr>Delta Debugging</vt:lpstr>
      <vt:lpstr>Background - Dynamic Slicing</vt:lpstr>
      <vt:lpstr>Dynamic Slicing – Backward Approach</vt:lpstr>
      <vt:lpstr>Dynamic Slicing</vt:lpstr>
      <vt:lpstr>Dynamic Slicing for Android - AndroidSlicer</vt:lpstr>
      <vt:lpstr>Motivation</vt:lpstr>
      <vt:lpstr>Our solution : Event-Aware Precise Dynamic Slicing for Android (ESDroid)</vt:lpstr>
      <vt:lpstr>Motivating Example</vt:lpstr>
      <vt:lpstr>Design</vt:lpstr>
      <vt:lpstr>1) Instrumentation</vt:lpstr>
      <vt:lpstr>2) Producing FSoE </vt:lpstr>
      <vt:lpstr>3) Simplifying FSoE</vt:lpstr>
      <vt:lpstr>3) Simplifying FSoE</vt:lpstr>
      <vt:lpstr>4) Dynamic Backward Slicing</vt:lpstr>
      <vt:lpstr>Implementation</vt:lpstr>
      <vt:lpstr>Experiment Setup and Methodology</vt:lpstr>
      <vt:lpstr>Evaluation</vt:lpstr>
      <vt:lpstr>Experiment Data , Evaluation (RQ1, RQ2)</vt:lpstr>
      <vt:lpstr>Evaluation – RQ3  (How is the quality of the slices generated by ESDroid compared with the slices generated by AndroidSlicer?)</vt:lpstr>
      <vt:lpstr>Summary (Our contributions and Future)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 your title here</dc:title>
  <dc:creator>Yulei Sui</dc:creator>
  <cp:lastModifiedBy>Heather</cp:lastModifiedBy>
  <cp:revision>144</cp:revision>
  <dcterms:created xsi:type="dcterms:W3CDTF">2020-05-29T04:19:42Z</dcterms:created>
  <dcterms:modified xsi:type="dcterms:W3CDTF">2020-07-09T10:19:11Z</dcterms:modified>
</cp:coreProperties>
</file>