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58" r:id="rId4"/>
    <p:sldId id="266" r:id="rId5"/>
    <p:sldId id="257" r:id="rId6"/>
    <p:sldId id="259" r:id="rId7"/>
    <p:sldId id="262" r:id="rId8"/>
    <p:sldId id="260" r:id="rId9"/>
    <p:sldId id="261" r:id="rId10"/>
    <p:sldId id="274" r:id="rId11"/>
    <p:sldId id="267" r:id="rId12"/>
    <p:sldId id="271" r:id="rId13"/>
    <p:sldId id="276" r:id="rId14"/>
    <p:sldId id="273" r:id="rId15"/>
    <p:sldId id="275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90" autoAdjust="0"/>
  </p:normalViewPr>
  <p:slideViewPr>
    <p:cSldViewPr snapToGrid="0">
      <p:cViewPr varScale="1">
        <p:scale>
          <a:sx n="98" d="100"/>
          <a:sy n="98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75E13-F821-4729-8F3D-3D252AA7623C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EBAF9-94E4-43E7-BBF1-88E94E1E3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4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BAF9-94E4-43E7-BBF1-88E94E1E37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4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BAF9-94E4-43E7-BBF1-88E94E1E37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79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BAF9-94E4-43E7-BBF1-88E94E1E37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4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BAF9-94E4-43E7-BBF1-88E94E1E37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9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BAF9-94E4-43E7-BBF1-88E94E1E37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BAF9-94E4-43E7-BBF1-88E94E1E37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0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BAF9-94E4-43E7-BBF1-88E94E1E37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9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BAF9-94E4-43E7-BBF1-88E94E1E37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0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BAF9-94E4-43E7-BBF1-88E94E1E37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3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BAF9-94E4-43E7-BBF1-88E94E1E37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04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BAF9-94E4-43E7-BBF1-88E94E1E37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664B9-6C0E-4E3A-A62C-661A8A03F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A09653-2FF1-4FB9-8AF8-36965062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0C2AF-9477-49B7-A07A-4EA6F194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D676-F9D5-4789-A4DA-7CE32AA194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2C0DA-800A-407A-9207-F7B3071A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66BD3-2484-4E0F-A875-7BE7DF28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CEB2-F2CB-4F74-A310-ACB1239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3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9B16E-0532-410C-BF66-DC3690C4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CE2836-63A6-4D23-BA83-43CC99139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CF668-495D-406A-84C4-6AB3202A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D676-F9D5-4789-A4DA-7CE32AA194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2DD73-8160-45B7-81D1-1CFA8BE6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FE604-566B-4778-A1E3-95BC1416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CEB2-F2CB-4F74-A310-ACB1239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6D5C1B-2DED-471B-9427-F4514EB9E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E2BCA5-F0C1-4507-9DC1-E1B9CF85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ABCEE-923E-4F3D-B26F-B3532C60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D676-F9D5-4789-A4DA-7CE32AA194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CD8E2-BCCF-47F4-ABC9-1763B042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15406-0C51-403A-9A21-0A97D90B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CEB2-F2CB-4F74-A310-ACB1239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6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D20F1-0336-47FF-88D0-C16856AE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8F788-BADD-4180-873A-8CD3F9AE7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2549E-7FBC-4B28-A116-17D3E671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D676-F9D5-4789-A4DA-7CE32AA194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77047-6BD8-4F74-8C59-B65ACF13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14497-9978-4863-ABF6-2806FBF6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CEB2-F2CB-4F74-A310-ACB1239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7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152D0-5859-4FB1-AB9B-3EB396F9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04931-FDA6-4A29-8A93-6F564CDF1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60D78-BBA8-442C-9B9E-1DA39422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D676-F9D5-4789-A4DA-7CE32AA194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EDB5B-3FFF-4810-A6E3-9B389576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C87A6-DE76-429F-8E82-BAA59D63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CEB2-F2CB-4F74-A310-ACB1239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4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621DC-EF38-4677-BA11-E016F1B9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3A19E-03CE-4B6A-9593-F8F256BC5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4DA937-D3AA-4BD2-93CE-11C648D57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4D7490-A1EF-4988-BAB4-13C6A7EC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D676-F9D5-4789-A4DA-7CE32AA194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1836C-344C-4897-8A96-A8F66CE5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20FEF-7B3B-4AF9-B534-845960D2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CEB2-F2CB-4F74-A310-ACB1239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03DFE-8A35-4D45-B61F-4879CD58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A7660-49EF-4D97-98B2-DB094E9D4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3F39AE-5C6B-463C-95F7-C06E5C36A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F578E4-E0C3-4858-8B1D-9C5885A29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DB33FD-0802-48A0-BF0E-9B5C67DCC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0CCD5B-8AFD-4D9F-B146-590A47C4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D676-F9D5-4789-A4DA-7CE32AA194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EBD5D6-36DF-4654-B7B3-2F26EA91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412FBC-E32E-4F3E-AEB1-D9755B0D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CEB2-F2CB-4F74-A310-ACB1239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2149F-FE9D-4C47-9A26-503A8E80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7048E8-466D-4D65-B86D-E1517124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D676-F9D5-4789-A4DA-7CE32AA194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EA7749-24E2-4E8E-97E1-EFAA8B30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CCC090-4538-44DE-B12E-D7B0E82F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CEB2-F2CB-4F74-A310-ACB1239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1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01C1AB-8DD1-4163-BA57-BB8CB854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D676-F9D5-4789-A4DA-7CE32AA194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71248C-B573-4505-A39F-5C8BBF2F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8EE24F-36E4-4A7B-8B41-DF9E0004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CEB2-F2CB-4F74-A310-ACB1239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7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9D14A-48D5-4826-90B8-C6D0A49F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34C0E-41B3-4F56-8A9F-B9F632F0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B485C5-0D22-4C48-9970-E1D98AFD6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F018AD-13B5-4A69-BF29-A7C882C8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D676-F9D5-4789-A4DA-7CE32AA194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17CEE0-3DC2-4BF7-8A48-415D1322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6B657-3742-4ADA-BE5B-FA7400FE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CEB2-F2CB-4F74-A310-ACB1239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6B9BB-825B-4822-8255-85790861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8D8879-6536-431C-992D-3A510D828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9E04AE-173F-4B3A-A08D-AB846E394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697AC9-EC73-4EFB-8393-C2410122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D676-F9D5-4789-A4DA-7CE32AA194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8320C6-707C-4AA5-BD6F-7EAC99BE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75E60-54DF-4806-BEF4-EFD563DF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CEB2-F2CB-4F74-A310-ACB1239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8C2CFF-BCA3-473D-9718-5431358A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A87E1-EE0E-476A-ABEB-F58FD7D6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8141B-9211-49FC-BA25-228D5641C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2D676-F9D5-4789-A4DA-7CE32AA194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2BC40-082E-4945-9A74-B164D9A5E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C50AD-A2AF-4503-BB41-D2DBBFDAC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4CEB2-F2CB-4F74-A310-ACB1239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3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70C55-B349-4BD6-9C7D-D3852D3E7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CFL Reachability in Demand-Driven Alias Analysis for C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8E6995-87B4-4EBF-B2B4-3FC4FF4E3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>
                <a:latin typeface="+mj-lt"/>
              </a:rPr>
              <a:t>Yuxiang</a:t>
            </a:r>
            <a:r>
              <a:rPr lang="en-US" dirty="0">
                <a:latin typeface="+mj-lt"/>
              </a:rPr>
              <a:t> Lei</a:t>
            </a:r>
          </a:p>
          <a:p>
            <a:pPr algn="r"/>
            <a:r>
              <a:rPr lang="en-US" dirty="0">
                <a:latin typeface="+mj-lt"/>
              </a:rPr>
              <a:t>21/06/2019</a:t>
            </a:r>
          </a:p>
        </p:txBody>
      </p:sp>
    </p:spTree>
    <p:extLst>
      <p:ext uri="{BB962C8B-B14F-4D97-AF65-F5344CB8AC3E}">
        <p14:creationId xmlns:p14="http://schemas.microsoft.com/office/powerpoint/2010/main" val="256419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E640B-D7EE-4943-8AD6-102113B4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CFL + Demand-Driven Alias analysis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1F1796-A646-4B19-8034-FBE9C9CE7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89" y="1885649"/>
            <a:ext cx="1784986" cy="30867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8F53D61-01B3-4C13-BAC0-D14657FF4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137" y="2200330"/>
            <a:ext cx="5843081" cy="29625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E1740E-3FB8-4037-883F-AF049964203B}"/>
              </a:ext>
            </a:extLst>
          </p:cNvPr>
          <p:cNvSpPr txBox="1"/>
          <p:nvPr/>
        </p:nvSpPr>
        <p:spPr>
          <a:xfrm>
            <a:off x="5698154" y="1459855"/>
            <a:ext cx="344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+mj-lt"/>
              </a:rPr>
              <a:t>Program Expression Graph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FF8C7F-1CE7-40E5-98E4-B1F591780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121" y="1890942"/>
            <a:ext cx="5207850" cy="2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6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E640B-D7EE-4943-8AD6-102113B4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CFL + Demand-Driven Alias analysis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0B5F1BC-269F-4775-A7DE-806AF6D90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0137"/>
            <a:ext cx="9850516" cy="369217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j-lt"/>
              </a:rPr>
              <a:t>This method is for flow- and field-insensitive alias analysis for C</a:t>
            </a:r>
          </a:p>
          <a:p>
            <a:r>
              <a:rPr lang="en-US" sz="2400" dirty="0">
                <a:latin typeface="+mj-lt"/>
              </a:rPr>
              <a:t>Program expressions and assignments are represented in a canonical form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i="1" dirty="0">
                <a:latin typeface="+mj-lt"/>
              </a:rPr>
              <a:t>Memory aliases</a:t>
            </a:r>
            <a:r>
              <a:rPr lang="en-US" sz="2400" dirty="0">
                <a:latin typeface="+mj-lt"/>
              </a:rPr>
              <a:t>: two </a:t>
            </a:r>
            <a:r>
              <a:rPr lang="en-US" sz="2400" dirty="0" err="1">
                <a:solidFill>
                  <a:srgbClr val="FF0000"/>
                </a:solidFill>
                <a:latin typeface="+mj-lt"/>
              </a:rPr>
              <a:t>lvalue</a:t>
            </a:r>
            <a:r>
              <a:rPr lang="en-US" sz="2400" dirty="0">
                <a:latin typeface="+mj-lt"/>
              </a:rPr>
              <a:t> expressions are memory aliases if they might denote the same memory location;</a:t>
            </a:r>
          </a:p>
          <a:p>
            <a:r>
              <a:rPr lang="en-US" sz="2400" i="1" dirty="0">
                <a:latin typeface="+mj-lt"/>
              </a:rPr>
              <a:t>Value aliases</a:t>
            </a:r>
            <a:r>
              <a:rPr lang="en-US" sz="2400" dirty="0">
                <a:latin typeface="+mj-lt"/>
              </a:rPr>
              <a:t>: two expressions are value aliases if they might evaluate to the same pointer value.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6230A6-B211-466B-86A4-EB1BB78D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27" y="2614918"/>
            <a:ext cx="5968315" cy="88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1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E640B-D7EE-4943-8AD6-102113B4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CFL + Demand-Driven Alias analysis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0B5F1BC-269F-4775-A7DE-806AF6D90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901"/>
            <a:ext cx="9850516" cy="36921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Two kinds of edges in Program Expression Graph (PEG)</a:t>
            </a:r>
          </a:p>
          <a:p>
            <a:r>
              <a:rPr lang="en-US" sz="2400" i="1" dirty="0">
                <a:latin typeface="+mj-lt"/>
              </a:rPr>
              <a:t>Pointer dereference edges</a:t>
            </a:r>
            <a:r>
              <a:rPr lang="en-US" sz="2400" dirty="0">
                <a:latin typeface="+mj-lt"/>
              </a:rPr>
              <a:t> (</a:t>
            </a:r>
            <a:r>
              <a:rPr lang="en-US" sz="2400" i="1" dirty="0">
                <a:latin typeface="+mj-lt"/>
              </a:rPr>
              <a:t>D</a:t>
            </a:r>
            <a:r>
              <a:rPr lang="en-US" sz="2400" dirty="0">
                <a:latin typeface="+mj-lt"/>
              </a:rPr>
              <a:t>): for each dereference *</a:t>
            </a:r>
            <a:r>
              <a:rPr lang="en-US" sz="2400" i="1" dirty="0">
                <a:latin typeface="+mj-lt"/>
              </a:rPr>
              <a:t>e</a:t>
            </a:r>
            <a:r>
              <a:rPr lang="en-US" sz="2400" dirty="0">
                <a:latin typeface="+mj-lt"/>
              </a:rPr>
              <a:t>, there is a </a:t>
            </a:r>
            <a:r>
              <a:rPr lang="en-US" sz="2400" i="1" dirty="0">
                <a:latin typeface="+mj-lt"/>
              </a:rPr>
              <a:t>D-edge</a:t>
            </a:r>
            <a:r>
              <a:rPr lang="en-US" sz="2400" dirty="0">
                <a:latin typeface="+mj-lt"/>
              </a:rPr>
              <a:t> from </a:t>
            </a:r>
            <a:r>
              <a:rPr lang="en-US" sz="2400" i="1" dirty="0">
                <a:latin typeface="+mj-lt"/>
              </a:rPr>
              <a:t>e</a:t>
            </a:r>
            <a:r>
              <a:rPr lang="en-US" sz="2400" dirty="0">
                <a:latin typeface="+mj-lt"/>
              </a:rPr>
              <a:t> to *</a:t>
            </a:r>
            <a:r>
              <a:rPr lang="en-US" sz="2400" i="1" dirty="0">
                <a:latin typeface="+mj-lt"/>
              </a:rPr>
              <a:t>e.</a:t>
            </a:r>
          </a:p>
          <a:p>
            <a:r>
              <a:rPr lang="en-US" sz="2400" i="1" dirty="0">
                <a:latin typeface="+mj-lt"/>
              </a:rPr>
              <a:t>Assignment edges </a:t>
            </a:r>
            <a:r>
              <a:rPr lang="en-US" sz="2400" dirty="0">
                <a:latin typeface="+mj-lt"/>
              </a:rPr>
              <a:t>(</a:t>
            </a:r>
            <a:r>
              <a:rPr lang="en-US" sz="2400" i="1" dirty="0">
                <a:latin typeface="+mj-lt"/>
              </a:rPr>
              <a:t>A</a:t>
            </a:r>
            <a:r>
              <a:rPr lang="en-US" sz="2400" dirty="0">
                <a:latin typeface="+mj-lt"/>
              </a:rPr>
              <a:t>): for each assignment *</a:t>
            </a:r>
            <a:r>
              <a:rPr lang="en-US" sz="2400" i="1" dirty="0">
                <a:latin typeface="+mj-lt"/>
              </a:rPr>
              <a:t>e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:= </a:t>
            </a:r>
            <a:r>
              <a:rPr lang="en-US" sz="2400" i="1" dirty="0">
                <a:latin typeface="+mj-lt"/>
              </a:rPr>
              <a:t>e</a:t>
            </a:r>
            <a:r>
              <a:rPr lang="en-US" sz="2400" baseline="-25000" dirty="0">
                <a:latin typeface="+mj-lt"/>
              </a:rPr>
              <a:t>2 </a:t>
            </a:r>
            <a:r>
              <a:rPr lang="en-US" sz="2400" dirty="0">
                <a:latin typeface="+mj-lt"/>
              </a:rPr>
              <a:t>, there is an A-edge from </a:t>
            </a:r>
            <a:r>
              <a:rPr lang="en-US" sz="2400" i="1" dirty="0">
                <a:latin typeface="+mj-lt"/>
              </a:rPr>
              <a:t>e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to *</a:t>
            </a:r>
            <a:r>
              <a:rPr lang="en-US" sz="2400" i="1" dirty="0">
                <a:latin typeface="+mj-lt"/>
              </a:rPr>
              <a:t>e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.</a:t>
            </a:r>
          </a:p>
          <a:p>
            <a:endParaRPr lang="en-US" sz="2400" dirty="0"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B853C5-719A-4F67-BB0D-CD8EA8046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58" y="3600940"/>
            <a:ext cx="4516348" cy="185381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FAC9F29-D94E-4787-9001-5D2F1619CF10}"/>
              </a:ext>
            </a:extLst>
          </p:cNvPr>
          <p:cNvSpPr txBox="1"/>
          <p:nvPr/>
        </p:nvSpPr>
        <p:spPr>
          <a:xfrm>
            <a:off x="7007192" y="3744229"/>
            <a:ext cx="3053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?: optional term;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*: Kleene star operator.</a:t>
            </a:r>
          </a:p>
        </p:txBody>
      </p:sp>
    </p:spTree>
    <p:extLst>
      <p:ext uri="{BB962C8B-B14F-4D97-AF65-F5344CB8AC3E}">
        <p14:creationId xmlns:p14="http://schemas.microsoft.com/office/powerpoint/2010/main" val="16583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E640B-D7EE-4943-8AD6-102113B4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CFL + Demand-Driven Alias analysis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B853C5-719A-4F67-BB0D-CD8EA8046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64" y="1690688"/>
            <a:ext cx="4516348" cy="18538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A660A3-15C1-4ECF-802D-2EE048AD628A}"/>
              </a:ext>
            </a:extLst>
          </p:cNvPr>
          <p:cNvSpPr txBox="1"/>
          <p:nvPr/>
        </p:nvSpPr>
        <p:spPr>
          <a:xfrm>
            <a:off x="6457090" y="1690688"/>
            <a:ext cx="330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an empty string.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AFA599-0813-4A09-951F-4EAFA157167A}"/>
              </a:ext>
            </a:extLst>
          </p:cNvPr>
          <p:cNvSpPr/>
          <p:nvPr/>
        </p:nvSpPr>
        <p:spPr>
          <a:xfrm>
            <a:off x="6457090" y="2386764"/>
            <a:ext cx="4408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V and M are symmetric.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E67F857-F08C-4B6C-91D6-70A8112E5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583" y="2853293"/>
            <a:ext cx="3284426" cy="7221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A7FC2E-69BE-434E-B411-0AFEFA25F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980" y="4247073"/>
            <a:ext cx="4141568" cy="735189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6762D479-38FF-40E1-8375-37DAE621DB72}"/>
              </a:ext>
            </a:extLst>
          </p:cNvPr>
          <p:cNvSpPr/>
          <p:nvPr/>
        </p:nvSpPr>
        <p:spPr>
          <a:xfrm rot="5400000">
            <a:off x="2846422" y="3667911"/>
            <a:ext cx="41016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E640B-D7EE-4943-8AD6-102113B4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CFL + Demand-Driven Alias analysis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A800AF-B168-458F-A30A-B9753B8A1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516348" cy="185381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E4F529E-934E-42C4-88CA-86FF1B221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468" y="1540736"/>
            <a:ext cx="1484700" cy="11558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472075A-3166-4C0C-98D8-711FD0E79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980" y="4247073"/>
            <a:ext cx="4141568" cy="73518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87AAA21A-69CB-4871-B79A-841F5CB83C62}"/>
              </a:ext>
            </a:extLst>
          </p:cNvPr>
          <p:cNvSpPr/>
          <p:nvPr/>
        </p:nvSpPr>
        <p:spPr>
          <a:xfrm rot="5400000">
            <a:off x="2846422" y="3667911"/>
            <a:ext cx="41016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F975F6-0BD8-4DD7-AE59-B92C5BD4EDF9}"/>
              </a:ext>
            </a:extLst>
          </p:cNvPr>
          <p:cNvSpPr txBox="1"/>
          <p:nvPr/>
        </p:nvSpPr>
        <p:spPr>
          <a:xfrm>
            <a:off x="8866392" y="1490547"/>
            <a:ext cx="1418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*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*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D147D1-7502-49A8-A1D5-FD8828317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2922" y="2819931"/>
            <a:ext cx="2355812" cy="10691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524C44E-728D-4BBC-9F3F-73A47F2095E0}"/>
              </a:ext>
            </a:extLst>
          </p:cNvPr>
          <p:cNvSpPr txBox="1"/>
          <p:nvPr/>
        </p:nvSpPr>
        <p:spPr>
          <a:xfrm>
            <a:off x="8884039" y="2617596"/>
            <a:ext cx="141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*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*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E9A25C-154C-4355-BE9F-40B439DBD04E}"/>
              </a:ext>
            </a:extLst>
          </p:cNvPr>
          <p:cNvSpPr txBox="1"/>
          <p:nvPr/>
        </p:nvSpPr>
        <p:spPr>
          <a:xfrm>
            <a:off x="6167337" y="4187353"/>
            <a:ext cx="3083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Terminals: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A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Nonterminals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V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1DDCB1-5735-4525-8C7D-3BF243B83BBC}"/>
              </a:ext>
            </a:extLst>
          </p:cNvPr>
          <p:cNvSpPr txBox="1"/>
          <p:nvPr/>
        </p:nvSpPr>
        <p:spPr>
          <a:xfrm>
            <a:off x="922373" y="3814284"/>
            <a:ext cx="308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Productions: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2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E640B-D7EE-4943-8AD6-102113B4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CFL + Demand-Driven Alias analysis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E1740E-3FB8-4037-883F-AF049964203B}"/>
              </a:ext>
            </a:extLst>
          </p:cNvPr>
          <p:cNvSpPr txBox="1"/>
          <p:nvPr/>
        </p:nvSpPr>
        <p:spPr>
          <a:xfrm>
            <a:off x="7141945" y="1459855"/>
            <a:ext cx="344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+mj-lt"/>
              </a:rPr>
              <a:t>Program Expression Graph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FF8C7F-1CE7-40E5-98E4-B1F591780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056" y="2112325"/>
            <a:ext cx="4614822" cy="2783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A8AAA52-049C-4EE5-AA65-BFFB23D82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611" y="2830629"/>
            <a:ext cx="1993057" cy="12312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420F7CD-C1B5-4C15-A5FE-6BBCC9DE4830}"/>
              </a:ext>
            </a:extLst>
          </p:cNvPr>
          <p:cNvSpPr txBox="1"/>
          <p:nvPr/>
        </p:nvSpPr>
        <p:spPr>
          <a:xfrm>
            <a:off x="3575465" y="1459855"/>
            <a:ext cx="223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+mj-lt"/>
              </a:rPr>
              <a:t>Constraint graph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A7B138-D9E6-410D-8529-7B839B0DD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124" y="2749323"/>
            <a:ext cx="2177742" cy="12312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968257-31B0-4FF9-B3F3-8587D58EB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078" y="2139053"/>
            <a:ext cx="3316551" cy="28287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5D1F614-FB8A-439A-94A3-15D05D1373D6}"/>
              </a:ext>
            </a:extLst>
          </p:cNvPr>
          <p:cNvSpPr txBox="1"/>
          <p:nvPr/>
        </p:nvSpPr>
        <p:spPr>
          <a:xfrm>
            <a:off x="1080125" y="1999632"/>
            <a:ext cx="1418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*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7857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E640B-D7EE-4943-8AD6-102113B4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CFL + Demand-Driven Alias analysis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1F1796-A646-4B19-8034-FBE9C9CE7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9" y="1885649"/>
            <a:ext cx="1784986" cy="30867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8F53D61-01B3-4C13-BAC0-D14657FF4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137" y="2200330"/>
            <a:ext cx="5843081" cy="29625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E1740E-3FB8-4037-883F-AF049964203B}"/>
              </a:ext>
            </a:extLst>
          </p:cNvPr>
          <p:cNvSpPr txBox="1"/>
          <p:nvPr/>
        </p:nvSpPr>
        <p:spPr>
          <a:xfrm>
            <a:off x="5698154" y="1459855"/>
            <a:ext cx="344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+mj-lt"/>
              </a:rPr>
              <a:t>Program Expression Graph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FF8C7F-1CE7-40E5-98E4-B1F591780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121" y="1890942"/>
            <a:ext cx="5207850" cy="2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2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8F53D61-01B3-4C13-BAC0-D14657FF4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491" y="1885649"/>
            <a:ext cx="6463727" cy="32772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00E640B-D7EE-4943-8AD6-102113B4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CFL + Demand-Driven Alias analysis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1F1796-A646-4B19-8034-FBE9C9CE7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89" y="1885649"/>
            <a:ext cx="1784986" cy="3086701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D431725-7E2D-4067-9FB9-50E62A771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533" y="1445485"/>
            <a:ext cx="4528128" cy="384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Are *</a:t>
            </a:r>
            <a:r>
              <a:rPr lang="en-US" sz="2400" i="1" dirty="0">
                <a:solidFill>
                  <a:srgbClr val="0070C0"/>
                </a:solidFill>
                <a:latin typeface="+mj-lt"/>
              </a:rPr>
              <a:t>x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 and *</a:t>
            </a:r>
            <a:r>
              <a:rPr lang="en-US" sz="2400" i="1" dirty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 memory aliases?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F33993A-6DED-4C45-B625-F723770154EE}"/>
              </a:ext>
            </a:extLst>
          </p:cNvPr>
          <p:cNvCxnSpPr>
            <a:cxnSpLocks/>
          </p:cNvCxnSpPr>
          <p:nvPr/>
        </p:nvCxnSpPr>
        <p:spPr>
          <a:xfrm flipH="1">
            <a:off x="5686528" y="3936744"/>
            <a:ext cx="1462419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C665B21-1388-4048-8A28-241B2E38DC34}"/>
              </a:ext>
            </a:extLst>
          </p:cNvPr>
          <p:cNvCxnSpPr>
            <a:cxnSpLocks/>
          </p:cNvCxnSpPr>
          <p:nvPr/>
        </p:nvCxnSpPr>
        <p:spPr>
          <a:xfrm flipV="1">
            <a:off x="5296521" y="3237633"/>
            <a:ext cx="0" cy="62951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FC3A145-A15E-4EA4-B148-FFB05B434B45}"/>
              </a:ext>
            </a:extLst>
          </p:cNvPr>
          <p:cNvCxnSpPr>
            <a:cxnSpLocks/>
          </p:cNvCxnSpPr>
          <p:nvPr/>
        </p:nvCxnSpPr>
        <p:spPr>
          <a:xfrm flipV="1">
            <a:off x="7420370" y="3234295"/>
            <a:ext cx="0" cy="63285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1BFCC4-0812-418B-9C2C-0F3F157B91DF}"/>
              </a:ext>
            </a:extLst>
          </p:cNvPr>
          <p:cNvCxnSpPr>
            <a:cxnSpLocks/>
          </p:cNvCxnSpPr>
          <p:nvPr/>
        </p:nvCxnSpPr>
        <p:spPr>
          <a:xfrm flipH="1">
            <a:off x="4382662" y="2994122"/>
            <a:ext cx="674760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B6D8F5-0889-4D6E-8637-27CFEDD7509D}"/>
              </a:ext>
            </a:extLst>
          </p:cNvPr>
          <p:cNvCxnSpPr>
            <a:cxnSpLocks/>
          </p:cNvCxnSpPr>
          <p:nvPr/>
        </p:nvCxnSpPr>
        <p:spPr>
          <a:xfrm>
            <a:off x="7676444" y="2994122"/>
            <a:ext cx="745067" cy="821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EC85562-B762-4429-B4C1-49D537E98BB9}"/>
              </a:ext>
            </a:extLst>
          </p:cNvPr>
          <p:cNvCxnSpPr>
            <a:cxnSpLocks/>
          </p:cNvCxnSpPr>
          <p:nvPr/>
        </p:nvCxnSpPr>
        <p:spPr>
          <a:xfrm flipV="1">
            <a:off x="4126068" y="2278592"/>
            <a:ext cx="0" cy="62071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494803E-4D1E-4DBF-97D0-B2732FC6EA48}"/>
              </a:ext>
            </a:extLst>
          </p:cNvPr>
          <p:cNvCxnSpPr>
            <a:cxnSpLocks/>
          </p:cNvCxnSpPr>
          <p:nvPr/>
        </p:nvCxnSpPr>
        <p:spPr>
          <a:xfrm flipV="1">
            <a:off x="8715001" y="2310606"/>
            <a:ext cx="0" cy="62071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E6D5848-1C0A-4675-8A7F-0667086D47A7}"/>
              </a:ext>
            </a:extLst>
          </p:cNvPr>
          <p:cNvSpPr txBox="1"/>
          <p:nvPr/>
        </p:nvSpPr>
        <p:spPr>
          <a:xfrm>
            <a:off x="3610266" y="5084928"/>
            <a:ext cx="6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Path: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[*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400" dirty="0">
                <a:latin typeface="+mj-lt"/>
              </a:rPr>
              <a:t>CFL string: 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6DF5C175-6F36-4252-B542-577E000A5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137" y="5528134"/>
            <a:ext cx="1990970" cy="31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4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8C983-1D0B-499C-9CFD-7BA6C302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251" y="1902993"/>
            <a:ext cx="8716224" cy="2111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Alias analysis is a technique in compiler theory, used to determine if a storage location may be accessed in more than one way. 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Whether two pointers may point to the same location(s).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EABCB88-65B1-4E50-A444-86CEBB339A3C}"/>
              </a:ext>
            </a:extLst>
          </p:cNvPr>
          <p:cNvSpPr txBox="1">
            <a:spLocks/>
          </p:cNvSpPr>
          <p:nvPr/>
        </p:nvSpPr>
        <p:spPr>
          <a:xfrm>
            <a:off x="3677286" y="663508"/>
            <a:ext cx="36823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Alias Analysis</a:t>
            </a:r>
          </a:p>
        </p:txBody>
      </p:sp>
    </p:spTree>
    <p:extLst>
      <p:ext uri="{BB962C8B-B14F-4D97-AF65-F5344CB8AC3E}">
        <p14:creationId xmlns:p14="http://schemas.microsoft.com/office/powerpoint/2010/main" val="156547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E640B-D7EE-4943-8AD6-102113B4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4" y="663508"/>
            <a:ext cx="871622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 Analysis vs. Alias Analysis?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DE3BC7-56EB-4894-BE96-C768D8210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545" y="1885649"/>
            <a:ext cx="1784986" cy="308670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ACF7F1C-0542-4041-9C94-F90E8107AFC3}"/>
              </a:ext>
            </a:extLst>
          </p:cNvPr>
          <p:cNvSpPr/>
          <p:nvPr/>
        </p:nvSpPr>
        <p:spPr>
          <a:xfrm>
            <a:off x="4568261" y="1885649"/>
            <a:ext cx="2208446" cy="475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Pointer Analysis </a:t>
            </a:r>
            <a:endParaRPr 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FB0704-AFD0-4209-BF49-04D93B78926F}"/>
              </a:ext>
            </a:extLst>
          </p:cNvPr>
          <p:cNvSpPr/>
          <p:nvPr/>
        </p:nvSpPr>
        <p:spPr>
          <a:xfrm>
            <a:off x="8041383" y="1885649"/>
            <a:ext cx="2208446" cy="475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Alias Analysis </a:t>
            </a:r>
            <a:endParaRPr lang="en-US" sz="2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9CBE508-2AFA-42B5-B7F0-FB96BFE41335}"/>
              </a:ext>
            </a:extLst>
          </p:cNvPr>
          <p:cNvSpPr/>
          <p:nvPr/>
        </p:nvSpPr>
        <p:spPr>
          <a:xfrm>
            <a:off x="7334454" y="3229020"/>
            <a:ext cx="59676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385357-FE62-41A1-82AD-FC40E45F4C25}"/>
              </a:ext>
            </a:extLst>
          </p:cNvPr>
          <p:cNvSpPr txBox="1"/>
          <p:nvPr/>
        </p:nvSpPr>
        <p:spPr>
          <a:xfrm>
            <a:off x="8154349" y="2886868"/>
            <a:ext cx="2113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pointer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aliases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A4BE04-B85D-4340-A418-A58970D8A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762" y="2925724"/>
            <a:ext cx="2775356" cy="11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8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8C983-1D0B-499C-9CFD-7BA6C302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082" y="1950571"/>
            <a:ext cx="9233835" cy="2111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Different from exhaustive analysis, demand-driven alias analysis only calculate the point-to information relevant to the queried variables (pointers), which can avoid redundant computations for irrelevant instructions and variables.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1F74BBE-3287-4633-9981-1EF0F080E7FE}"/>
              </a:ext>
            </a:extLst>
          </p:cNvPr>
          <p:cNvSpPr txBox="1">
            <a:spLocks/>
          </p:cNvSpPr>
          <p:nvPr/>
        </p:nvSpPr>
        <p:spPr>
          <a:xfrm>
            <a:off x="2301244" y="663508"/>
            <a:ext cx="87162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Demand-Driven Alias Analysis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253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938C39-AED9-40FA-B977-8309F82B3061}"/>
              </a:ext>
            </a:extLst>
          </p:cNvPr>
          <p:cNvSpPr txBox="1"/>
          <p:nvPr/>
        </p:nvSpPr>
        <p:spPr>
          <a:xfrm>
            <a:off x="1518082" y="1651250"/>
            <a:ext cx="8043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Context Free Language (CFL)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3E8ED3-B977-48C2-8679-507B5B92344E}"/>
              </a:ext>
            </a:extLst>
          </p:cNvPr>
          <p:cNvSpPr txBox="1"/>
          <p:nvPr/>
        </p:nvSpPr>
        <p:spPr>
          <a:xfrm>
            <a:off x="2924460" y="3136612"/>
            <a:ext cx="8043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CFL + Demand-Driven Alias Analysis</a:t>
            </a:r>
          </a:p>
        </p:txBody>
      </p:sp>
    </p:spTree>
    <p:extLst>
      <p:ext uri="{BB962C8B-B14F-4D97-AF65-F5344CB8AC3E}">
        <p14:creationId xmlns:p14="http://schemas.microsoft.com/office/powerpoint/2010/main" val="11434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E640B-D7EE-4943-8AD6-102113B4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Language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8C983-1D0B-499C-9CFD-7BA6C302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358"/>
            <a:ext cx="10515600" cy="20076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A context-free language (CFL) is a language generated by a context-free grammar (CFG).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A context-free grammar (CFG) is a set of recursive rewriting rules (or </a:t>
            </a:r>
            <a:r>
              <a:rPr lang="en-US" i="1" dirty="0">
                <a:latin typeface="+mj-lt"/>
              </a:rPr>
              <a:t>productions</a:t>
            </a:r>
            <a:r>
              <a:rPr lang="en-US" dirty="0">
                <a:latin typeface="+mj-lt"/>
              </a:rPr>
              <a:t>) used to generate patterns of strings.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804E5C-92F1-4DB7-A8EA-2806DB2595BF}"/>
              </a:ext>
            </a:extLst>
          </p:cNvPr>
          <p:cNvSpPr txBox="1">
            <a:spLocks/>
          </p:cNvSpPr>
          <p:nvPr/>
        </p:nvSpPr>
        <p:spPr>
          <a:xfrm>
            <a:off x="3467099" y="3450657"/>
            <a:ext cx="5257800" cy="48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Example: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l-GR" dirty="0"/>
              <a:t> 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denotes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2140175-BAC6-4AB8-954F-8E8DA731B25F}"/>
              </a:ext>
            </a:extLst>
          </p:cNvPr>
          <p:cNvSpPr txBox="1">
            <a:spLocks/>
          </p:cNvSpPr>
          <p:nvPr/>
        </p:nvSpPr>
        <p:spPr>
          <a:xfrm>
            <a:off x="3590222" y="4156663"/>
            <a:ext cx="5011554" cy="483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1571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E640B-D7EE-4943-8AD6-102113B4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Language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20F3DF-7FBE-43AC-962E-1B61535D6934}"/>
              </a:ext>
            </a:extLst>
          </p:cNvPr>
          <p:cNvSpPr txBox="1"/>
          <p:nvPr/>
        </p:nvSpPr>
        <p:spPr>
          <a:xfrm>
            <a:off x="1791100" y="2496666"/>
            <a:ext cx="454633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Four 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Nonterminal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symbol – nonterminal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983F58-FFA7-4507-B3E4-3CEA3A28A36C}"/>
              </a:ext>
            </a:extLst>
          </p:cNvPr>
          <p:cNvSpPr txBox="1"/>
          <p:nvPr/>
        </p:nvSpPr>
        <p:spPr>
          <a:xfrm>
            <a:off x="6836346" y="2476319"/>
            <a:ext cx="33528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 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or  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BF1469D-2605-4164-8566-97AFAA24BCFA}"/>
              </a:ext>
            </a:extLst>
          </p:cNvPr>
          <p:cNvSpPr txBox="1">
            <a:spLocks/>
          </p:cNvSpPr>
          <p:nvPr/>
        </p:nvSpPr>
        <p:spPr>
          <a:xfrm>
            <a:off x="3467501" y="1824168"/>
            <a:ext cx="4742848" cy="483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Example: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dirty="0">
                <a:latin typeface="+mj-lt"/>
              </a:rPr>
              <a:t> denotes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111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E640B-D7EE-4943-8AD6-102113B4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Language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8C983-1D0B-499C-9CFD-7BA6C302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0138"/>
            <a:ext cx="10962374" cy="1004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Another example grammar that generates strings representing arithmetic expressions with the four operators “+, -, *, /” and numbers as operands is: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E6BE8C-878B-420F-974F-0BC641DD7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310" y="2514346"/>
            <a:ext cx="6316905" cy="22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9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E640B-D7EE-4943-8AD6-102113B4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Language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8C983-1D0B-499C-9CFD-7BA6C302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0138"/>
            <a:ext cx="10962374" cy="7635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To generate expression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(1+2)*3: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6935B29-2E4D-49A1-A293-CA6DEAC3A39D}"/>
              </a:ext>
            </a:extLst>
          </p:cNvPr>
          <p:cNvSpPr txBox="1">
            <a:spLocks/>
          </p:cNvSpPr>
          <p:nvPr/>
        </p:nvSpPr>
        <p:spPr>
          <a:xfrm>
            <a:off x="1916229" y="2103148"/>
            <a:ext cx="8517558" cy="2853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Start symbol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&lt;expression&gt;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&lt;expression&gt; * &lt;expression&gt;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(&lt;expression&gt;) * &lt;expression&gt;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(&lt;expression&gt; + &lt;expression&gt;) * &lt;expression&gt;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(1+2)*3</a:t>
            </a:r>
          </a:p>
        </p:txBody>
      </p:sp>
    </p:spTree>
    <p:extLst>
      <p:ext uri="{BB962C8B-B14F-4D97-AF65-F5344CB8AC3E}">
        <p14:creationId xmlns:p14="http://schemas.microsoft.com/office/powerpoint/2010/main" val="292958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553</Words>
  <Application>Microsoft Office PowerPoint</Application>
  <PresentationFormat>宽屏</PresentationFormat>
  <Paragraphs>91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主题​​</vt:lpstr>
      <vt:lpstr>CFL Reachability in Demand-Driven Alias Analysis for C</vt:lpstr>
      <vt:lpstr>PowerPoint 演示文稿</vt:lpstr>
      <vt:lpstr>Pointer Analysis vs. Alias Analysis?</vt:lpstr>
      <vt:lpstr>PowerPoint 演示文稿</vt:lpstr>
      <vt:lpstr>PowerPoint 演示文稿</vt:lpstr>
      <vt:lpstr>Context-Free Language</vt:lpstr>
      <vt:lpstr>Context-Free Language</vt:lpstr>
      <vt:lpstr>Context-Free Language</vt:lpstr>
      <vt:lpstr>Context-Free Language</vt:lpstr>
      <vt:lpstr>CFL + Demand-Driven Alias analysis</vt:lpstr>
      <vt:lpstr>CFL + Demand-Driven Alias analysis</vt:lpstr>
      <vt:lpstr>CFL + Demand-Driven Alias analysis</vt:lpstr>
      <vt:lpstr>CFL + Demand-Driven Alias analysis</vt:lpstr>
      <vt:lpstr>CFL + Demand-Driven Alias analysis</vt:lpstr>
      <vt:lpstr>CFL + Demand-Driven Alias analysis</vt:lpstr>
      <vt:lpstr>CFL + Demand-Driven Alias analysis</vt:lpstr>
      <vt:lpstr>CFL + Demand-Driven Alias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CFL Reachability in Demand-Driven Alias Analysis for C/C++</dc:title>
  <dc:creator>Young Lei</dc:creator>
  <cp:lastModifiedBy>Young Lei</cp:lastModifiedBy>
  <cp:revision>51</cp:revision>
  <dcterms:created xsi:type="dcterms:W3CDTF">2019-06-19T11:39:33Z</dcterms:created>
  <dcterms:modified xsi:type="dcterms:W3CDTF">2019-06-23T06:13:14Z</dcterms:modified>
</cp:coreProperties>
</file>