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3" r:id="rId3"/>
    <p:sldId id="257" r:id="rId4"/>
    <p:sldId id="271" r:id="rId5"/>
    <p:sldId id="265" r:id="rId6"/>
    <p:sldId id="280" r:id="rId7"/>
    <p:sldId id="266" r:id="rId8"/>
    <p:sldId id="267" r:id="rId9"/>
    <p:sldId id="268" r:id="rId10"/>
    <p:sldId id="269" r:id="rId11"/>
    <p:sldId id="270" r:id="rId12"/>
    <p:sldId id="281" r:id="rId13"/>
    <p:sldId id="282" r:id="rId14"/>
    <p:sldId id="272" r:id="rId15"/>
    <p:sldId id="273" r:id="rId16"/>
    <p:sldId id="284" r:id="rId17"/>
    <p:sldId id="285" r:id="rId18"/>
    <p:sldId id="278" r:id="rId19"/>
    <p:sldId id="275" r:id="rId20"/>
    <p:sldId id="276" r:id="rId21"/>
    <p:sldId id="277" r:id="rId22"/>
    <p:sldId id="279" r:id="rId23"/>
    <p:sldId id="28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86" autoAdjust="0"/>
  </p:normalViewPr>
  <p:slideViewPr>
    <p:cSldViewPr snapToGrid="0">
      <p:cViewPr>
        <p:scale>
          <a:sx n="100" d="100"/>
          <a:sy n="100" d="100"/>
        </p:scale>
        <p:origin x="9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5-10T06:01:21.382"/>
    </inkml:context>
    <inkml:brush xml:id="br0">
      <inkml:brushProperty name="width" value="0.05292" units="cm"/>
      <inkml:brushProperty name="height" value="0.05292" units="cm"/>
      <inkml:brushProperty name="color" value="#FF0000"/>
    </inkml:brush>
  </inkml:definitions>
  <inkml:trace contextRef="#ctx0" brushRef="#br0">23843 9441 0,'-27'-28'15,"-1"28"-15,-28-28 16,-84 28-1,84 0 1,-111-56 0,27 28-1,-55-27 1,55 55 0,84-28 15,-83 28-31,83 0 31,-28-28-31,-28 28 16,-111-28-1,84 28 1,-29 0 0,28 0-1,-27 0 1,83 0-16,28 0 15,-83 28 1,27 0 0,-28 0-1,29 55 1,55-55 0,-140 112 15,57-56-31,27 28 31,1-29-15,-29 29-1,56 28 1,0-29 0,84-55-1,0 28 1,0 0-1,0 83 1,0-55 0,56 28-1,28 0 1,111 55 15,-111-27-31,28-1 31,0-55-15,27 28 0,29-57-1,-29 1 1,140-28 0,56 28-1,1-84 1,-29-28-1,28-84 1,28-27 0,-56-113-1,-56 85 1,112-252 0,-223 195-1,-57 57 16,57-113-15,-112 113 0,-28 27-1,0 0 1,-28 84 0,-28 1-16,0 27 15,0 28 16,1-28-15,-29 28 0,56 0-1,-56-28 32,28 28-31,28 0-16,0 0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EDF0B-E4A2-475F-BF5E-8032F76554C1}" type="datetimeFigureOut">
              <a:rPr lang="en-US" smtClean="0"/>
              <a:t>5/10/2019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9EF99-F473-4A2D-AF6A-F15111C05501}" type="slidenum">
              <a:rPr lang="en-US" smtClean="0"/>
              <a:t>‹#›</a:t>
            </a:fld>
            <a:endParaRPr lang="en-US"/>
          </a:p>
        </p:txBody>
      </p:sp>
    </p:spTree>
    <p:extLst>
      <p:ext uri="{BB962C8B-B14F-4D97-AF65-F5344CB8AC3E}">
        <p14:creationId xmlns:p14="http://schemas.microsoft.com/office/powerpoint/2010/main" val="247102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If certain condition is satisfied</a:t>
            </a:r>
          </a:p>
          <a:p>
            <a:r>
              <a:rPr lang="en-US" dirty="0"/>
              <a:t>If we omit the order and condition of statements.</a:t>
            </a:r>
          </a:p>
        </p:txBody>
      </p:sp>
      <p:sp>
        <p:nvSpPr>
          <p:cNvPr id="4" name="灯片编号占位符 3"/>
          <p:cNvSpPr>
            <a:spLocks noGrp="1"/>
          </p:cNvSpPr>
          <p:nvPr>
            <p:ph type="sldNum" sz="quarter" idx="5"/>
          </p:nvPr>
        </p:nvSpPr>
        <p:spPr/>
        <p:txBody>
          <a:bodyPr/>
          <a:lstStyle/>
          <a:p>
            <a:fld id="{69D9EF99-F473-4A2D-AF6A-F15111C05501}" type="slidenum">
              <a:rPr lang="en-US" smtClean="0"/>
              <a:t>4</a:t>
            </a:fld>
            <a:endParaRPr lang="en-US"/>
          </a:p>
        </p:txBody>
      </p:sp>
    </p:spTree>
    <p:extLst>
      <p:ext uri="{BB962C8B-B14F-4D97-AF65-F5344CB8AC3E}">
        <p14:creationId xmlns:p14="http://schemas.microsoft.com/office/powerpoint/2010/main" val="330918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field of field is flattened to field of object.</a:t>
            </a:r>
          </a:p>
          <a:p>
            <a:r>
              <a:rPr lang="en-US" dirty="0"/>
              <a:t>The </a:t>
            </a:r>
            <a:r>
              <a:rPr lang="en-US" dirty="0" err="1"/>
              <a:t>indice</a:t>
            </a:r>
            <a:r>
              <a:rPr lang="en-US" dirty="0"/>
              <a:t> of the flattened field is the sum of the indices such fields at the left side.</a:t>
            </a:r>
          </a:p>
        </p:txBody>
      </p:sp>
      <p:sp>
        <p:nvSpPr>
          <p:cNvPr id="4" name="灯片编号占位符 3"/>
          <p:cNvSpPr>
            <a:spLocks noGrp="1"/>
          </p:cNvSpPr>
          <p:nvPr>
            <p:ph type="sldNum" sz="quarter" idx="5"/>
          </p:nvPr>
        </p:nvSpPr>
        <p:spPr/>
        <p:txBody>
          <a:bodyPr/>
          <a:lstStyle/>
          <a:p>
            <a:fld id="{69D9EF99-F473-4A2D-AF6A-F15111C05501}" type="slidenum">
              <a:rPr lang="en-US" smtClean="0"/>
              <a:t>13</a:t>
            </a:fld>
            <a:endParaRPr lang="en-US"/>
          </a:p>
        </p:txBody>
      </p:sp>
    </p:spTree>
    <p:extLst>
      <p:ext uri="{BB962C8B-B14F-4D97-AF65-F5344CB8AC3E}">
        <p14:creationId xmlns:p14="http://schemas.microsoft.com/office/powerpoint/2010/main" val="2666715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According to the rules, incoming store edges / outgoing load edges will create copy edges linked to/from the elements of point-to set of p1</a:t>
            </a:r>
          </a:p>
        </p:txBody>
      </p:sp>
      <p:sp>
        <p:nvSpPr>
          <p:cNvPr id="4" name="灯片编号占位符 3"/>
          <p:cNvSpPr>
            <a:spLocks noGrp="1"/>
          </p:cNvSpPr>
          <p:nvPr>
            <p:ph type="sldNum" sz="quarter" idx="5"/>
          </p:nvPr>
        </p:nvSpPr>
        <p:spPr/>
        <p:txBody>
          <a:bodyPr/>
          <a:lstStyle/>
          <a:p>
            <a:fld id="{69D9EF99-F473-4A2D-AF6A-F15111C05501}" type="slidenum">
              <a:rPr lang="en-US" smtClean="0"/>
              <a:t>15</a:t>
            </a:fld>
            <a:endParaRPr lang="en-US"/>
          </a:p>
        </p:txBody>
      </p:sp>
    </p:spTree>
    <p:extLst>
      <p:ext uri="{BB962C8B-B14F-4D97-AF65-F5344CB8AC3E}">
        <p14:creationId xmlns:p14="http://schemas.microsoft.com/office/powerpoint/2010/main" val="1122785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indices of the field are regular, following a style of progression.</a:t>
            </a:r>
          </a:p>
        </p:txBody>
      </p:sp>
      <p:sp>
        <p:nvSpPr>
          <p:cNvPr id="4" name="灯片编号占位符 3"/>
          <p:cNvSpPr>
            <a:spLocks noGrp="1"/>
          </p:cNvSpPr>
          <p:nvPr>
            <p:ph type="sldNum" sz="quarter" idx="5"/>
          </p:nvPr>
        </p:nvSpPr>
        <p:spPr/>
        <p:txBody>
          <a:bodyPr/>
          <a:lstStyle/>
          <a:p>
            <a:fld id="{69D9EF99-F473-4A2D-AF6A-F15111C05501}" type="slidenum">
              <a:rPr lang="en-US" smtClean="0"/>
              <a:t>17</a:t>
            </a:fld>
            <a:endParaRPr lang="en-US"/>
          </a:p>
        </p:txBody>
      </p:sp>
    </p:spTree>
    <p:extLst>
      <p:ext uri="{BB962C8B-B14F-4D97-AF65-F5344CB8AC3E}">
        <p14:creationId xmlns:p14="http://schemas.microsoft.com/office/powerpoint/2010/main" val="840031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K is a natural number</a:t>
            </a:r>
          </a:p>
        </p:txBody>
      </p:sp>
      <p:sp>
        <p:nvSpPr>
          <p:cNvPr id="4" name="灯片编号占位符 3"/>
          <p:cNvSpPr>
            <a:spLocks noGrp="1"/>
          </p:cNvSpPr>
          <p:nvPr>
            <p:ph type="sldNum" sz="quarter" idx="5"/>
          </p:nvPr>
        </p:nvSpPr>
        <p:spPr/>
        <p:txBody>
          <a:bodyPr/>
          <a:lstStyle/>
          <a:p>
            <a:fld id="{69D9EF99-F473-4A2D-AF6A-F15111C05501}" type="slidenum">
              <a:rPr lang="en-US" smtClean="0"/>
              <a:t>19</a:t>
            </a:fld>
            <a:endParaRPr lang="en-US"/>
          </a:p>
        </p:txBody>
      </p:sp>
    </p:spTree>
    <p:extLst>
      <p:ext uri="{BB962C8B-B14F-4D97-AF65-F5344CB8AC3E}">
        <p14:creationId xmlns:p14="http://schemas.microsoft.com/office/powerpoint/2010/main" val="1589023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One node can exist in one or multiple PWCs. If it exists in multiple PWCs, the fields can be derived from any of such cycles. Since different cycles may have different weights, there are multiple strides that indices of fields can follow.</a:t>
            </a:r>
          </a:p>
        </p:txBody>
      </p:sp>
      <p:sp>
        <p:nvSpPr>
          <p:cNvPr id="4" name="灯片编号占位符 3"/>
          <p:cNvSpPr>
            <a:spLocks noGrp="1"/>
          </p:cNvSpPr>
          <p:nvPr>
            <p:ph type="sldNum" sz="quarter" idx="5"/>
          </p:nvPr>
        </p:nvSpPr>
        <p:spPr/>
        <p:txBody>
          <a:bodyPr/>
          <a:lstStyle/>
          <a:p>
            <a:fld id="{69D9EF99-F473-4A2D-AF6A-F15111C05501}" type="slidenum">
              <a:rPr lang="en-US" smtClean="0"/>
              <a:t>21</a:t>
            </a:fld>
            <a:endParaRPr lang="en-US"/>
          </a:p>
        </p:txBody>
      </p:sp>
    </p:spTree>
    <p:extLst>
      <p:ext uri="{BB962C8B-B14F-4D97-AF65-F5344CB8AC3E}">
        <p14:creationId xmlns:p14="http://schemas.microsoft.com/office/powerpoint/2010/main" val="888133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The approach commonly used for resolve pointer analysis is Andersen’s pointer analysis</a:t>
            </a:r>
            <a:endParaRPr lang="zh-CN" altLang="en-US" sz="1200" dirty="0"/>
          </a:p>
          <a:p>
            <a:endParaRPr lang="en-US" dirty="0"/>
          </a:p>
        </p:txBody>
      </p:sp>
      <p:sp>
        <p:nvSpPr>
          <p:cNvPr id="4" name="灯片编号占位符 3"/>
          <p:cNvSpPr>
            <a:spLocks noGrp="1"/>
          </p:cNvSpPr>
          <p:nvPr>
            <p:ph type="sldNum" sz="quarter" idx="5"/>
          </p:nvPr>
        </p:nvSpPr>
        <p:spPr/>
        <p:txBody>
          <a:bodyPr/>
          <a:lstStyle/>
          <a:p>
            <a:fld id="{69D9EF99-F473-4A2D-AF6A-F15111C05501}" type="slidenum">
              <a:rPr lang="en-US" smtClean="0"/>
              <a:t>5</a:t>
            </a:fld>
            <a:endParaRPr lang="en-US"/>
          </a:p>
        </p:txBody>
      </p:sp>
    </p:spTree>
    <p:extLst>
      <p:ext uri="{BB962C8B-B14F-4D97-AF65-F5344CB8AC3E}">
        <p14:creationId xmlns:p14="http://schemas.microsoft.com/office/powerpoint/2010/main" val="2179231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Inclusion-based pointer analysis was first proposed by Andersen in 1994, which converts point-to information into the relationship of set inclusion.</a:t>
            </a:r>
            <a:endParaRPr lang="zh-CN" altLang="en-US" sz="1200" dirty="0"/>
          </a:p>
          <a:p>
            <a:endParaRPr lang="en-US" dirty="0"/>
          </a:p>
        </p:txBody>
      </p:sp>
      <p:sp>
        <p:nvSpPr>
          <p:cNvPr id="4" name="灯片编号占位符 3"/>
          <p:cNvSpPr>
            <a:spLocks noGrp="1"/>
          </p:cNvSpPr>
          <p:nvPr>
            <p:ph type="sldNum" sz="quarter" idx="5"/>
          </p:nvPr>
        </p:nvSpPr>
        <p:spPr/>
        <p:txBody>
          <a:bodyPr/>
          <a:lstStyle/>
          <a:p>
            <a:fld id="{69D9EF99-F473-4A2D-AF6A-F15111C05501}" type="slidenum">
              <a:rPr lang="en-US" smtClean="0"/>
              <a:t>6</a:t>
            </a:fld>
            <a:endParaRPr lang="en-US"/>
          </a:p>
        </p:txBody>
      </p:sp>
    </p:spTree>
    <p:extLst>
      <p:ext uri="{BB962C8B-B14F-4D97-AF65-F5344CB8AC3E}">
        <p14:creationId xmlns:p14="http://schemas.microsoft.com/office/powerpoint/2010/main" val="2069850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Here field-insensitive means not to specify any field access of a program and replace the fields as their base objects in point-to sets.</a:t>
            </a:r>
          </a:p>
          <a:p>
            <a:r>
              <a:rPr lang="en-US" dirty="0"/>
              <a:t>Pts q is propagated to pts p, which means all elements in pts q are put into pts p.</a:t>
            </a:r>
          </a:p>
          <a:p>
            <a:endParaRPr lang="en-US" dirty="0"/>
          </a:p>
        </p:txBody>
      </p:sp>
      <p:sp>
        <p:nvSpPr>
          <p:cNvPr id="4" name="灯片编号占位符 3"/>
          <p:cNvSpPr>
            <a:spLocks noGrp="1"/>
          </p:cNvSpPr>
          <p:nvPr>
            <p:ph type="sldNum" sz="quarter" idx="5"/>
          </p:nvPr>
        </p:nvSpPr>
        <p:spPr/>
        <p:txBody>
          <a:bodyPr/>
          <a:lstStyle/>
          <a:p>
            <a:fld id="{69D9EF99-F473-4A2D-AF6A-F15111C05501}" type="slidenum">
              <a:rPr lang="en-US" smtClean="0"/>
              <a:t>7</a:t>
            </a:fld>
            <a:endParaRPr lang="en-US"/>
          </a:p>
        </p:txBody>
      </p:sp>
    </p:spTree>
    <p:extLst>
      <p:ext uri="{BB962C8B-B14F-4D97-AF65-F5344CB8AC3E}">
        <p14:creationId xmlns:p14="http://schemas.microsoft.com/office/powerpoint/2010/main" val="178139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First, we should introduce constraint graph.</a:t>
            </a:r>
          </a:p>
          <a:p>
            <a:r>
              <a:rPr lang="en-US" dirty="0"/>
              <a:t>Once code is convert to constraint graph, pointer analysis is transformed into graph solving problem.</a:t>
            </a:r>
          </a:p>
        </p:txBody>
      </p:sp>
      <p:sp>
        <p:nvSpPr>
          <p:cNvPr id="4" name="灯片编号占位符 3"/>
          <p:cNvSpPr>
            <a:spLocks noGrp="1"/>
          </p:cNvSpPr>
          <p:nvPr>
            <p:ph type="sldNum" sz="quarter" idx="5"/>
          </p:nvPr>
        </p:nvSpPr>
        <p:spPr/>
        <p:txBody>
          <a:bodyPr/>
          <a:lstStyle/>
          <a:p>
            <a:fld id="{69D9EF99-F473-4A2D-AF6A-F15111C05501}" type="slidenum">
              <a:rPr lang="en-US" smtClean="0"/>
              <a:t>8</a:t>
            </a:fld>
            <a:endParaRPr lang="en-US"/>
          </a:p>
        </p:txBody>
      </p:sp>
    </p:spTree>
    <p:extLst>
      <p:ext uri="{BB962C8B-B14F-4D97-AF65-F5344CB8AC3E}">
        <p14:creationId xmlns:p14="http://schemas.microsoft.com/office/powerpoint/2010/main" val="2086232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So this field-insensitive pointer analysis. It is very fast and very easy to implement.</a:t>
            </a:r>
          </a:p>
        </p:txBody>
      </p:sp>
      <p:sp>
        <p:nvSpPr>
          <p:cNvPr id="4" name="灯片编号占位符 3"/>
          <p:cNvSpPr>
            <a:spLocks noGrp="1"/>
          </p:cNvSpPr>
          <p:nvPr>
            <p:ph type="sldNum" sz="quarter" idx="5"/>
          </p:nvPr>
        </p:nvSpPr>
        <p:spPr/>
        <p:txBody>
          <a:bodyPr/>
          <a:lstStyle/>
          <a:p>
            <a:fld id="{69D9EF99-F473-4A2D-AF6A-F15111C05501}" type="slidenum">
              <a:rPr lang="en-US" smtClean="0"/>
              <a:t>9</a:t>
            </a:fld>
            <a:endParaRPr lang="en-US"/>
          </a:p>
        </p:txBody>
      </p:sp>
    </p:spTree>
    <p:extLst>
      <p:ext uri="{BB962C8B-B14F-4D97-AF65-F5344CB8AC3E}">
        <p14:creationId xmlns:p14="http://schemas.microsoft.com/office/powerpoint/2010/main" val="1925685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But there is a problem.</a:t>
            </a:r>
          </a:p>
          <a:p>
            <a:r>
              <a:rPr lang="en-US" dirty="0"/>
              <a:t>Since it does not specify any field access of a program and replace the fields as their base objects</a:t>
            </a:r>
          </a:p>
        </p:txBody>
      </p:sp>
      <p:sp>
        <p:nvSpPr>
          <p:cNvPr id="4" name="灯片编号占位符 3"/>
          <p:cNvSpPr>
            <a:spLocks noGrp="1"/>
          </p:cNvSpPr>
          <p:nvPr>
            <p:ph type="sldNum" sz="quarter" idx="5"/>
          </p:nvPr>
        </p:nvSpPr>
        <p:spPr/>
        <p:txBody>
          <a:bodyPr/>
          <a:lstStyle/>
          <a:p>
            <a:fld id="{69D9EF99-F473-4A2D-AF6A-F15111C05501}" type="slidenum">
              <a:rPr lang="en-US" smtClean="0"/>
              <a:t>10</a:t>
            </a:fld>
            <a:endParaRPr lang="en-US"/>
          </a:p>
        </p:txBody>
      </p:sp>
    </p:spTree>
    <p:extLst>
      <p:ext uri="{BB962C8B-B14F-4D97-AF65-F5344CB8AC3E}">
        <p14:creationId xmlns:p14="http://schemas.microsoft.com/office/powerpoint/2010/main" val="536415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Field-sensitive pointer analysis aims to accurately determine any field accessed by certain instructions of a program.</a:t>
            </a:r>
            <a:endParaRPr lang="en-US" dirty="0"/>
          </a:p>
        </p:txBody>
      </p:sp>
      <p:sp>
        <p:nvSpPr>
          <p:cNvPr id="4" name="灯片编号占位符 3"/>
          <p:cNvSpPr>
            <a:spLocks noGrp="1"/>
          </p:cNvSpPr>
          <p:nvPr>
            <p:ph type="sldNum" sz="quarter" idx="5"/>
          </p:nvPr>
        </p:nvSpPr>
        <p:spPr/>
        <p:txBody>
          <a:bodyPr/>
          <a:lstStyle/>
          <a:p>
            <a:fld id="{69D9EF99-F473-4A2D-AF6A-F15111C05501}" type="slidenum">
              <a:rPr lang="en-US" smtClean="0"/>
              <a:t>11</a:t>
            </a:fld>
            <a:endParaRPr lang="en-US"/>
          </a:p>
        </p:txBody>
      </p:sp>
    </p:spTree>
    <p:extLst>
      <p:ext uri="{BB962C8B-B14F-4D97-AF65-F5344CB8AC3E}">
        <p14:creationId xmlns:p14="http://schemas.microsoft.com/office/powerpoint/2010/main" val="719548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Field-sensitive pointer analysis is to specify any field access of objects via constraint resolution.</a:t>
            </a:r>
            <a:endParaRPr lang="en-US" dirty="0"/>
          </a:p>
        </p:txBody>
      </p:sp>
      <p:sp>
        <p:nvSpPr>
          <p:cNvPr id="4" name="灯片编号占位符 3"/>
          <p:cNvSpPr>
            <a:spLocks noGrp="1"/>
          </p:cNvSpPr>
          <p:nvPr>
            <p:ph type="sldNum" sz="quarter" idx="5"/>
          </p:nvPr>
        </p:nvSpPr>
        <p:spPr/>
        <p:txBody>
          <a:bodyPr/>
          <a:lstStyle/>
          <a:p>
            <a:fld id="{69D9EF99-F473-4A2D-AF6A-F15111C05501}" type="slidenum">
              <a:rPr lang="en-US" smtClean="0"/>
              <a:t>12</a:t>
            </a:fld>
            <a:endParaRPr lang="en-US"/>
          </a:p>
        </p:txBody>
      </p:sp>
    </p:spTree>
    <p:extLst>
      <p:ext uri="{BB962C8B-B14F-4D97-AF65-F5344CB8AC3E}">
        <p14:creationId xmlns:p14="http://schemas.microsoft.com/office/powerpoint/2010/main" val="3840042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E1DF2-7AA7-428F-9647-0BF0419A5F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93318E-22CE-4FA9-B394-6C1AD7289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1D9403-F007-4DE6-B7BD-70FBBE9EDDF3}"/>
              </a:ext>
            </a:extLst>
          </p:cNvPr>
          <p:cNvSpPr>
            <a:spLocks noGrp="1"/>
          </p:cNvSpPr>
          <p:nvPr>
            <p:ph type="dt" sz="half" idx="10"/>
          </p:nvPr>
        </p:nvSpPr>
        <p:spPr/>
        <p:txBody>
          <a:bodyPr/>
          <a:lstStyle/>
          <a:p>
            <a:fld id="{389EF118-6E91-4AD8-BF29-A3C31A171FF0}" type="datetimeFigureOut">
              <a:rPr lang="zh-CN" altLang="en-US" smtClean="0"/>
              <a:t>2019/5/10</a:t>
            </a:fld>
            <a:endParaRPr lang="zh-CN" altLang="en-US"/>
          </a:p>
        </p:txBody>
      </p:sp>
      <p:sp>
        <p:nvSpPr>
          <p:cNvPr id="5" name="页脚占位符 4">
            <a:extLst>
              <a:ext uri="{FF2B5EF4-FFF2-40B4-BE49-F238E27FC236}">
                <a16:creationId xmlns:a16="http://schemas.microsoft.com/office/drawing/2014/main" id="{B98B01E9-BDA3-4C77-B41F-107F7AC0ED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9847EC-C9DF-468C-86DD-38044DF22E23}"/>
              </a:ext>
            </a:extLst>
          </p:cNvPr>
          <p:cNvSpPr>
            <a:spLocks noGrp="1"/>
          </p:cNvSpPr>
          <p:nvPr>
            <p:ph type="sldNum" sz="quarter" idx="12"/>
          </p:nvPr>
        </p:nvSpPr>
        <p:spPr/>
        <p:txBody>
          <a:bodyPr/>
          <a:lstStyle/>
          <a:p>
            <a:fld id="{B8D69DC9-1872-42F9-ADBC-D08BCF55494E}" type="slidenum">
              <a:rPr lang="zh-CN" altLang="en-US" smtClean="0"/>
              <a:t>‹#›</a:t>
            </a:fld>
            <a:endParaRPr lang="zh-CN" altLang="en-US"/>
          </a:p>
        </p:txBody>
      </p:sp>
    </p:spTree>
    <p:extLst>
      <p:ext uri="{BB962C8B-B14F-4D97-AF65-F5344CB8AC3E}">
        <p14:creationId xmlns:p14="http://schemas.microsoft.com/office/powerpoint/2010/main" val="349602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B794A-5045-4366-BDE3-E8FDA5A3954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D8745E8-B59D-4AE7-B19F-62DFB008A9C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1A0837-BE36-4565-B067-64F9000F8093}"/>
              </a:ext>
            </a:extLst>
          </p:cNvPr>
          <p:cNvSpPr>
            <a:spLocks noGrp="1"/>
          </p:cNvSpPr>
          <p:nvPr>
            <p:ph type="dt" sz="half" idx="10"/>
          </p:nvPr>
        </p:nvSpPr>
        <p:spPr/>
        <p:txBody>
          <a:bodyPr/>
          <a:lstStyle/>
          <a:p>
            <a:fld id="{389EF118-6E91-4AD8-BF29-A3C31A171FF0}" type="datetimeFigureOut">
              <a:rPr lang="zh-CN" altLang="en-US" smtClean="0"/>
              <a:t>2019/5/10</a:t>
            </a:fld>
            <a:endParaRPr lang="zh-CN" altLang="en-US"/>
          </a:p>
        </p:txBody>
      </p:sp>
      <p:sp>
        <p:nvSpPr>
          <p:cNvPr id="5" name="页脚占位符 4">
            <a:extLst>
              <a:ext uri="{FF2B5EF4-FFF2-40B4-BE49-F238E27FC236}">
                <a16:creationId xmlns:a16="http://schemas.microsoft.com/office/drawing/2014/main" id="{211AEF5D-88CC-402B-BCFE-8F70959D1B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2C83C4-CD44-47A1-A8A7-CB05C0B222D4}"/>
              </a:ext>
            </a:extLst>
          </p:cNvPr>
          <p:cNvSpPr>
            <a:spLocks noGrp="1"/>
          </p:cNvSpPr>
          <p:nvPr>
            <p:ph type="sldNum" sz="quarter" idx="12"/>
          </p:nvPr>
        </p:nvSpPr>
        <p:spPr/>
        <p:txBody>
          <a:bodyPr/>
          <a:lstStyle/>
          <a:p>
            <a:fld id="{B8D69DC9-1872-42F9-ADBC-D08BCF55494E}" type="slidenum">
              <a:rPr lang="zh-CN" altLang="en-US" smtClean="0"/>
              <a:t>‹#›</a:t>
            </a:fld>
            <a:endParaRPr lang="zh-CN" altLang="en-US"/>
          </a:p>
        </p:txBody>
      </p:sp>
    </p:spTree>
    <p:extLst>
      <p:ext uri="{BB962C8B-B14F-4D97-AF65-F5344CB8AC3E}">
        <p14:creationId xmlns:p14="http://schemas.microsoft.com/office/powerpoint/2010/main" val="347395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C4018F7-6CD1-4B13-B7E3-D8262A89D9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A073366-72A4-4196-81B1-A2D9BD48E29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5F37B9-F1F7-4644-B479-BD6CB77F91C7}"/>
              </a:ext>
            </a:extLst>
          </p:cNvPr>
          <p:cNvSpPr>
            <a:spLocks noGrp="1"/>
          </p:cNvSpPr>
          <p:nvPr>
            <p:ph type="dt" sz="half" idx="10"/>
          </p:nvPr>
        </p:nvSpPr>
        <p:spPr/>
        <p:txBody>
          <a:bodyPr/>
          <a:lstStyle/>
          <a:p>
            <a:fld id="{389EF118-6E91-4AD8-BF29-A3C31A171FF0}" type="datetimeFigureOut">
              <a:rPr lang="zh-CN" altLang="en-US" smtClean="0"/>
              <a:t>2019/5/10</a:t>
            </a:fld>
            <a:endParaRPr lang="zh-CN" altLang="en-US"/>
          </a:p>
        </p:txBody>
      </p:sp>
      <p:sp>
        <p:nvSpPr>
          <p:cNvPr id="5" name="页脚占位符 4">
            <a:extLst>
              <a:ext uri="{FF2B5EF4-FFF2-40B4-BE49-F238E27FC236}">
                <a16:creationId xmlns:a16="http://schemas.microsoft.com/office/drawing/2014/main" id="{F735C8AD-D892-4298-86B1-A7B50093A1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7821C7-5216-4214-A7D5-82A3BD47140F}"/>
              </a:ext>
            </a:extLst>
          </p:cNvPr>
          <p:cNvSpPr>
            <a:spLocks noGrp="1"/>
          </p:cNvSpPr>
          <p:nvPr>
            <p:ph type="sldNum" sz="quarter" idx="12"/>
          </p:nvPr>
        </p:nvSpPr>
        <p:spPr/>
        <p:txBody>
          <a:bodyPr/>
          <a:lstStyle/>
          <a:p>
            <a:fld id="{B8D69DC9-1872-42F9-ADBC-D08BCF55494E}" type="slidenum">
              <a:rPr lang="zh-CN" altLang="en-US" smtClean="0"/>
              <a:t>‹#›</a:t>
            </a:fld>
            <a:endParaRPr lang="zh-CN" altLang="en-US"/>
          </a:p>
        </p:txBody>
      </p:sp>
    </p:spTree>
    <p:extLst>
      <p:ext uri="{BB962C8B-B14F-4D97-AF65-F5344CB8AC3E}">
        <p14:creationId xmlns:p14="http://schemas.microsoft.com/office/powerpoint/2010/main" val="196786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5A954-6E74-4AEF-8D8B-377EFC804AC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775055-D152-4885-BA60-A09A978D3CB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5D17B3-BDD2-47B7-98D1-15DC5277863D}"/>
              </a:ext>
            </a:extLst>
          </p:cNvPr>
          <p:cNvSpPr>
            <a:spLocks noGrp="1"/>
          </p:cNvSpPr>
          <p:nvPr>
            <p:ph type="dt" sz="half" idx="10"/>
          </p:nvPr>
        </p:nvSpPr>
        <p:spPr/>
        <p:txBody>
          <a:bodyPr/>
          <a:lstStyle/>
          <a:p>
            <a:fld id="{389EF118-6E91-4AD8-BF29-A3C31A171FF0}" type="datetimeFigureOut">
              <a:rPr lang="zh-CN" altLang="en-US" smtClean="0"/>
              <a:t>2019/5/10</a:t>
            </a:fld>
            <a:endParaRPr lang="zh-CN" altLang="en-US"/>
          </a:p>
        </p:txBody>
      </p:sp>
      <p:sp>
        <p:nvSpPr>
          <p:cNvPr id="5" name="页脚占位符 4">
            <a:extLst>
              <a:ext uri="{FF2B5EF4-FFF2-40B4-BE49-F238E27FC236}">
                <a16:creationId xmlns:a16="http://schemas.microsoft.com/office/drawing/2014/main" id="{868AD4C4-3641-460A-9094-68BF0BFE60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07F56D-AFB6-4ACB-B0CA-95D857C1CDD3}"/>
              </a:ext>
            </a:extLst>
          </p:cNvPr>
          <p:cNvSpPr>
            <a:spLocks noGrp="1"/>
          </p:cNvSpPr>
          <p:nvPr>
            <p:ph type="sldNum" sz="quarter" idx="12"/>
          </p:nvPr>
        </p:nvSpPr>
        <p:spPr/>
        <p:txBody>
          <a:bodyPr/>
          <a:lstStyle/>
          <a:p>
            <a:fld id="{B8D69DC9-1872-42F9-ADBC-D08BCF55494E}" type="slidenum">
              <a:rPr lang="zh-CN" altLang="en-US" smtClean="0"/>
              <a:t>‹#›</a:t>
            </a:fld>
            <a:endParaRPr lang="zh-CN" altLang="en-US"/>
          </a:p>
        </p:txBody>
      </p:sp>
    </p:spTree>
    <p:extLst>
      <p:ext uri="{BB962C8B-B14F-4D97-AF65-F5344CB8AC3E}">
        <p14:creationId xmlns:p14="http://schemas.microsoft.com/office/powerpoint/2010/main" val="77859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F11DB-3BFD-4D0E-A002-23C0CD3442C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8F5836D-A7BF-45F7-99B2-AF2FA8D350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686FA50-706A-4A54-ADA3-11D63EF91F7A}"/>
              </a:ext>
            </a:extLst>
          </p:cNvPr>
          <p:cNvSpPr>
            <a:spLocks noGrp="1"/>
          </p:cNvSpPr>
          <p:nvPr>
            <p:ph type="dt" sz="half" idx="10"/>
          </p:nvPr>
        </p:nvSpPr>
        <p:spPr/>
        <p:txBody>
          <a:bodyPr/>
          <a:lstStyle/>
          <a:p>
            <a:fld id="{389EF118-6E91-4AD8-BF29-A3C31A171FF0}" type="datetimeFigureOut">
              <a:rPr lang="zh-CN" altLang="en-US" smtClean="0"/>
              <a:t>2019/5/10</a:t>
            </a:fld>
            <a:endParaRPr lang="zh-CN" altLang="en-US"/>
          </a:p>
        </p:txBody>
      </p:sp>
      <p:sp>
        <p:nvSpPr>
          <p:cNvPr id="5" name="页脚占位符 4">
            <a:extLst>
              <a:ext uri="{FF2B5EF4-FFF2-40B4-BE49-F238E27FC236}">
                <a16:creationId xmlns:a16="http://schemas.microsoft.com/office/drawing/2014/main" id="{64E010AA-CE87-4FB4-AC7E-209054E94A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BB5D89-0986-4C46-8F56-323287F00715}"/>
              </a:ext>
            </a:extLst>
          </p:cNvPr>
          <p:cNvSpPr>
            <a:spLocks noGrp="1"/>
          </p:cNvSpPr>
          <p:nvPr>
            <p:ph type="sldNum" sz="quarter" idx="12"/>
          </p:nvPr>
        </p:nvSpPr>
        <p:spPr/>
        <p:txBody>
          <a:bodyPr/>
          <a:lstStyle/>
          <a:p>
            <a:fld id="{B8D69DC9-1872-42F9-ADBC-D08BCF55494E}" type="slidenum">
              <a:rPr lang="zh-CN" altLang="en-US" smtClean="0"/>
              <a:t>‹#›</a:t>
            </a:fld>
            <a:endParaRPr lang="zh-CN" altLang="en-US"/>
          </a:p>
        </p:txBody>
      </p:sp>
    </p:spTree>
    <p:extLst>
      <p:ext uri="{BB962C8B-B14F-4D97-AF65-F5344CB8AC3E}">
        <p14:creationId xmlns:p14="http://schemas.microsoft.com/office/powerpoint/2010/main" val="225037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BC5F1-C0C1-4542-B72E-C968F2AD08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49E605-78E9-4996-953A-60E71DE6881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80D1052-C36C-45E3-9D96-C1C4FFF09EE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A36FE8D-F8FB-4ADF-A07C-7D8CC9D46C21}"/>
              </a:ext>
            </a:extLst>
          </p:cNvPr>
          <p:cNvSpPr>
            <a:spLocks noGrp="1"/>
          </p:cNvSpPr>
          <p:nvPr>
            <p:ph type="dt" sz="half" idx="10"/>
          </p:nvPr>
        </p:nvSpPr>
        <p:spPr/>
        <p:txBody>
          <a:bodyPr/>
          <a:lstStyle/>
          <a:p>
            <a:fld id="{389EF118-6E91-4AD8-BF29-A3C31A171FF0}" type="datetimeFigureOut">
              <a:rPr lang="zh-CN" altLang="en-US" smtClean="0"/>
              <a:t>2019/5/10</a:t>
            </a:fld>
            <a:endParaRPr lang="zh-CN" altLang="en-US"/>
          </a:p>
        </p:txBody>
      </p:sp>
      <p:sp>
        <p:nvSpPr>
          <p:cNvPr id="6" name="页脚占位符 5">
            <a:extLst>
              <a:ext uri="{FF2B5EF4-FFF2-40B4-BE49-F238E27FC236}">
                <a16:creationId xmlns:a16="http://schemas.microsoft.com/office/drawing/2014/main" id="{585A34A8-B024-4512-A668-77A70A00E8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DA0F18-CD99-40C2-A8EA-EE9DAB635006}"/>
              </a:ext>
            </a:extLst>
          </p:cNvPr>
          <p:cNvSpPr>
            <a:spLocks noGrp="1"/>
          </p:cNvSpPr>
          <p:nvPr>
            <p:ph type="sldNum" sz="quarter" idx="12"/>
          </p:nvPr>
        </p:nvSpPr>
        <p:spPr/>
        <p:txBody>
          <a:bodyPr/>
          <a:lstStyle/>
          <a:p>
            <a:fld id="{B8D69DC9-1872-42F9-ADBC-D08BCF55494E}" type="slidenum">
              <a:rPr lang="zh-CN" altLang="en-US" smtClean="0"/>
              <a:t>‹#›</a:t>
            </a:fld>
            <a:endParaRPr lang="zh-CN" altLang="en-US"/>
          </a:p>
        </p:txBody>
      </p:sp>
    </p:spTree>
    <p:extLst>
      <p:ext uri="{BB962C8B-B14F-4D97-AF65-F5344CB8AC3E}">
        <p14:creationId xmlns:p14="http://schemas.microsoft.com/office/powerpoint/2010/main" val="308255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85B79-87E8-4F8F-9E71-D018999AC1F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37BD63D-3E48-49DB-AE69-5EB54B3C46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2759C50-1C5E-4462-A328-9ABA308722A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8B8D85B-8F7D-4157-A0B1-6DC64D3824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40C7CC-BCA0-4CF4-B9E5-397DEE81352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B0DA6A8-9496-4047-8023-D465F54A4F1D}"/>
              </a:ext>
            </a:extLst>
          </p:cNvPr>
          <p:cNvSpPr>
            <a:spLocks noGrp="1"/>
          </p:cNvSpPr>
          <p:nvPr>
            <p:ph type="dt" sz="half" idx="10"/>
          </p:nvPr>
        </p:nvSpPr>
        <p:spPr/>
        <p:txBody>
          <a:bodyPr/>
          <a:lstStyle/>
          <a:p>
            <a:fld id="{389EF118-6E91-4AD8-BF29-A3C31A171FF0}" type="datetimeFigureOut">
              <a:rPr lang="zh-CN" altLang="en-US" smtClean="0"/>
              <a:t>2019/5/10</a:t>
            </a:fld>
            <a:endParaRPr lang="zh-CN" altLang="en-US"/>
          </a:p>
        </p:txBody>
      </p:sp>
      <p:sp>
        <p:nvSpPr>
          <p:cNvPr id="8" name="页脚占位符 7">
            <a:extLst>
              <a:ext uri="{FF2B5EF4-FFF2-40B4-BE49-F238E27FC236}">
                <a16:creationId xmlns:a16="http://schemas.microsoft.com/office/drawing/2014/main" id="{94FFECF8-E0EF-4CBB-A517-515118BA822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CD646E3-3515-4436-AE38-CE24CC5ED74F}"/>
              </a:ext>
            </a:extLst>
          </p:cNvPr>
          <p:cNvSpPr>
            <a:spLocks noGrp="1"/>
          </p:cNvSpPr>
          <p:nvPr>
            <p:ph type="sldNum" sz="quarter" idx="12"/>
          </p:nvPr>
        </p:nvSpPr>
        <p:spPr/>
        <p:txBody>
          <a:bodyPr/>
          <a:lstStyle/>
          <a:p>
            <a:fld id="{B8D69DC9-1872-42F9-ADBC-D08BCF55494E}" type="slidenum">
              <a:rPr lang="zh-CN" altLang="en-US" smtClean="0"/>
              <a:t>‹#›</a:t>
            </a:fld>
            <a:endParaRPr lang="zh-CN" altLang="en-US"/>
          </a:p>
        </p:txBody>
      </p:sp>
    </p:spTree>
    <p:extLst>
      <p:ext uri="{BB962C8B-B14F-4D97-AF65-F5344CB8AC3E}">
        <p14:creationId xmlns:p14="http://schemas.microsoft.com/office/powerpoint/2010/main" val="220399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384A3-3B0A-40A3-B5D0-F7E01B05E5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E3F0359-C05C-40FA-BD77-4A78F22FBFBD}"/>
              </a:ext>
            </a:extLst>
          </p:cNvPr>
          <p:cNvSpPr>
            <a:spLocks noGrp="1"/>
          </p:cNvSpPr>
          <p:nvPr>
            <p:ph type="dt" sz="half" idx="10"/>
          </p:nvPr>
        </p:nvSpPr>
        <p:spPr/>
        <p:txBody>
          <a:bodyPr/>
          <a:lstStyle/>
          <a:p>
            <a:fld id="{389EF118-6E91-4AD8-BF29-A3C31A171FF0}" type="datetimeFigureOut">
              <a:rPr lang="zh-CN" altLang="en-US" smtClean="0"/>
              <a:t>2019/5/10</a:t>
            </a:fld>
            <a:endParaRPr lang="zh-CN" altLang="en-US"/>
          </a:p>
        </p:txBody>
      </p:sp>
      <p:sp>
        <p:nvSpPr>
          <p:cNvPr id="4" name="页脚占位符 3">
            <a:extLst>
              <a:ext uri="{FF2B5EF4-FFF2-40B4-BE49-F238E27FC236}">
                <a16:creationId xmlns:a16="http://schemas.microsoft.com/office/drawing/2014/main" id="{9DB4DF28-D75B-4041-B9A5-550692B3AD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3561EF-E90A-465C-A6DF-25E7E1A4D09A}"/>
              </a:ext>
            </a:extLst>
          </p:cNvPr>
          <p:cNvSpPr>
            <a:spLocks noGrp="1"/>
          </p:cNvSpPr>
          <p:nvPr>
            <p:ph type="sldNum" sz="quarter" idx="12"/>
          </p:nvPr>
        </p:nvSpPr>
        <p:spPr/>
        <p:txBody>
          <a:bodyPr/>
          <a:lstStyle/>
          <a:p>
            <a:fld id="{B8D69DC9-1872-42F9-ADBC-D08BCF55494E}" type="slidenum">
              <a:rPr lang="zh-CN" altLang="en-US" smtClean="0"/>
              <a:t>‹#›</a:t>
            </a:fld>
            <a:endParaRPr lang="zh-CN" altLang="en-US"/>
          </a:p>
        </p:txBody>
      </p:sp>
    </p:spTree>
    <p:extLst>
      <p:ext uri="{BB962C8B-B14F-4D97-AF65-F5344CB8AC3E}">
        <p14:creationId xmlns:p14="http://schemas.microsoft.com/office/powerpoint/2010/main" val="393889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3867BC-1767-45A0-A84F-DEAAAF1550AE}"/>
              </a:ext>
            </a:extLst>
          </p:cNvPr>
          <p:cNvSpPr>
            <a:spLocks noGrp="1"/>
          </p:cNvSpPr>
          <p:nvPr>
            <p:ph type="dt" sz="half" idx="10"/>
          </p:nvPr>
        </p:nvSpPr>
        <p:spPr/>
        <p:txBody>
          <a:bodyPr/>
          <a:lstStyle/>
          <a:p>
            <a:fld id="{389EF118-6E91-4AD8-BF29-A3C31A171FF0}" type="datetimeFigureOut">
              <a:rPr lang="zh-CN" altLang="en-US" smtClean="0"/>
              <a:t>2019/5/10</a:t>
            </a:fld>
            <a:endParaRPr lang="zh-CN" altLang="en-US"/>
          </a:p>
        </p:txBody>
      </p:sp>
      <p:sp>
        <p:nvSpPr>
          <p:cNvPr id="3" name="页脚占位符 2">
            <a:extLst>
              <a:ext uri="{FF2B5EF4-FFF2-40B4-BE49-F238E27FC236}">
                <a16:creationId xmlns:a16="http://schemas.microsoft.com/office/drawing/2014/main" id="{11D65227-75BD-4A35-980B-886E548220B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756CB21-DDD4-498F-9AFC-50D3F7AB3D75}"/>
              </a:ext>
            </a:extLst>
          </p:cNvPr>
          <p:cNvSpPr>
            <a:spLocks noGrp="1"/>
          </p:cNvSpPr>
          <p:nvPr>
            <p:ph type="sldNum" sz="quarter" idx="12"/>
          </p:nvPr>
        </p:nvSpPr>
        <p:spPr/>
        <p:txBody>
          <a:bodyPr/>
          <a:lstStyle/>
          <a:p>
            <a:fld id="{B8D69DC9-1872-42F9-ADBC-D08BCF55494E}" type="slidenum">
              <a:rPr lang="zh-CN" altLang="en-US" smtClean="0"/>
              <a:t>‹#›</a:t>
            </a:fld>
            <a:endParaRPr lang="zh-CN" altLang="en-US"/>
          </a:p>
        </p:txBody>
      </p:sp>
    </p:spTree>
    <p:extLst>
      <p:ext uri="{BB962C8B-B14F-4D97-AF65-F5344CB8AC3E}">
        <p14:creationId xmlns:p14="http://schemas.microsoft.com/office/powerpoint/2010/main" val="89370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4B0D1-3579-491A-889D-2EBCD9C03C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84162AC-0438-4CA1-94DB-A7734EF784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9ADF520-E294-4E90-9DA8-48E228AA0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884126-92B7-449D-AE20-198ACBBE972E}"/>
              </a:ext>
            </a:extLst>
          </p:cNvPr>
          <p:cNvSpPr>
            <a:spLocks noGrp="1"/>
          </p:cNvSpPr>
          <p:nvPr>
            <p:ph type="dt" sz="half" idx="10"/>
          </p:nvPr>
        </p:nvSpPr>
        <p:spPr/>
        <p:txBody>
          <a:bodyPr/>
          <a:lstStyle/>
          <a:p>
            <a:fld id="{389EF118-6E91-4AD8-BF29-A3C31A171FF0}" type="datetimeFigureOut">
              <a:rPr lang="zh-CN" altLang="en-US" smtClean="0"/>
              <a:t>2019/5/10</a:t>
            </a:fld>
            <a:endParaRPr lang="zh-CN" altLang="en-US"/>
          </a:p>
        </p:txBody>
      </p:sp>
      <p:sp>
        <p:nvSpPr>
          <p:cNvPr id="6" name="页脚占位符 5">
            <a:extLst>
              <a:ext uri="{FF2B5EF4-FFF2-40B4-BE49-F238E27FC236}">
                <a16:creationId xmlns:a16="http://schemas.microsoft.com/office/drawing/2014/main" id="{A562D7DF-3CDB-441B-9583-CD0AB0DF9B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049281-FECE-45BF-AA2D-88389B6743F9}"/>
              </a:ext>
            </a:extLst>
          </p:cNvPr>
          <p:cNvSpPr>
            <a:spLocks noGrp="1"/>
          </p:cNvSpPr>
          <p:nvPr>
            <p:ph type="sldNum" sz="quarter" idx="12"/>
          </p:nvPr>
        </p:nvSpPr>
        <p:spPr/>
        <p:txBody>
          <a:bodyPr/>
          <a:lstStyle/>
          <a:p>
            <a:fld id="{B8D69DC9-1872-42F9-ADBC-D08BCF55494E}" type="slidenum">
              <a:rPr lang="zh-CN" altLang="en-US" smtClean="0"/>
              <a:t>‹#›</a:t>
            </a:fld>
            <a:endParaRPr lang="zh-CN" altLang="en-US"/>
          </a:p>
        </p:txBody>
      </p:sp>
    </p:spTree>
    <p:extLst>
      <p:ext uri="{BB962C8B-B14F-4D97-AF65-F5344CB8AC3E}">
        <p14:creationId xmlns:p14="http://schemas.microsoft.com/office/powerpoint/2010/main" val="3966890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4B7FD-F82C-4CB2-B7D6-F4AF6BF0FD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B03273-B133-4E15-91D2-02FF36E54F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7E58011-B680-42D7-A34C-97948FF76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AC30C0-0572-4740-B13B-EA31614EDC1B}"/>
              </a:ext>
            </a:extLst>
          </p:cNvPr>
          <p:cNvSpPr>
            <a:spLocks noGrp="1"/>
          </p:cNvSpPr>
          <p:nvPr>
            <p:ph type="dt" sz="half" idx="10"/>
          </p:nvPr>
        </p:nvSpPr>
        <p:spPr/>
        <p:txBody>
          <a:bodyPr/>
          <a:lstStyle/>
          <a:p>
            <a:fld id="{389EF118-6E91-4AD8-BF29-A3C31A171FF0}" type="datetimeFigureOut">
              <a:rPr lang="zh-CN" altLang="en-US" smtClean="0"/>
              <a:t>2019/5/10</a:t>
            </a:fld>
            <a:endParaRPr lang="zh-CN" altLang="en-US"/>
          </a:p>
        </p:txBody>
      </p:sp>
      <p:sp>
        <p:nvSpPr>
          <p:cNvPr id="6" name="页脚占位符 5">
            <a:extLst>
              <a:ext uri="{FF2B5EF4-FFF2-40B4-BE49-F238E27FC236}">
                <a16:creationId xmlns:a16="http://schemas.microsoft.com/office/drawing/2014/main" id="{3877BD17-F198-4D45-BB16-ECF450D29A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601369-48AB-42B2-89CF-9993B7777C24}"/>
              </a:ext>
            </a:extLst>
          </p:cNvPr>
          <p:cNvSpPr>
            <a:spLocks noGrp="1"/>
          </p:cNvSpPr>
          <p:nvPr>
            <p:ph type="sldNum" sz="quarter" idx="12"/>
          </p:nvPr>
        </p:nvSpPr>
        <p:spPr/>
        <p:txBody>
          <a:bodyPr/>
          <a:lstStyle/>
          <a:p>
            <a:fld id="{B8D69DC9-1872-42F9-ADBC-D08BCF55494E}" type="slidenum">
              <a:rPr lang="zh-CN" altLang="en-US" smtClean="0"/>
              <a:t>‹#›</a:t>
            </a:fld>
            <a:endParaRPr lang="zh-CN" altLang="en-US"/>
          </a:p>
        </p:txBody>
      </p:sp>
    </p:spTree>
    <p:extLst>
      <p:ext uri="{BB962C8B-B14F-4D97-AF65-F5344CB8AC3E}">
        <p14:creationId xmlns:p14="http://schemas.microsoft.com/office/powerpoint/2010/main" val="154577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681EF78-55D0-4402-8903-6CEBA074B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AA6E55-C724-43DD-8C7F-C7DBEDDDC6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87A009-B5D7-4654-8D78-46B15920C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EF118-6E91-4AD8-BF29-A3C31A171FF0}" type="datetimeFigureOut">
              <a:rPr lang="zh-CN" altLang="en-US" smtClean="0"/>
              <a:t>2019/5/10</a:t>
            </a:fld>
            <a:endParaRPr lang="zh-CN" altLang="en-US"/>
          </a:p>
        </p:txBody>
      </p:sp>
      <p:sp>
        <p:nvSpPr>
          <p:cNvPr id="5" name="页脚占位符 4">
            <a:extLst>
              <a:ext uri="{FF2B5EF4-FFF2-40B4-BE49-F238E27FC236}">
                <a16:creationId xmlns:a16="http://schemas.microsoft.com/office/drawing/2014/main" id="{55A31F69-51F5-40DC-A62F-180B1C93B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231D80-A579-4DA3-B8A5-BD746EAF7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69DC9-1872-42F9-ADBC-D08BCF55494E}" type="slidenum">
              <a:rPr lang="zh-CN" altLang="en-US" smtClean="0"/>
              <a:t>‹#›</a:t>
            </a:fld>
            <a:endParaRPr lang="zh-CN" altLang="en-US"/>
          </a:p>
        </p:txBody>
      </p:sp>
    </p:spTree>
    <p:extLst>
      <p:ext uri="{BB962C8B-B14F-4D97-AF65-F5344CB8AC3E}">
        <p14:creationId xmlns:p14="http://schemas.microsoft.com/office/powerpoint/2010/main" val="2444821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customXml" Target="../ink/ink1.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11.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6A141-301C-4716-BEAD-CE747685E655}"/>
              </a:ext>
            </a:extLst>
          </p:cNvPr>
          <p:cNvSpPr>
            <a:spLocks noGrp="1"/>
          </p:cNvSpPr>
          <p:nvPr>
            <p:ph type="ctrTitle"/>
          </p:nvPr>
        </p:nvSpPr>
        <p:spPr/>
        <p:txBody>
          <a:bodyPr>
            <a:normAutofit/>
          </a:bodyPr>
          <a:lstStyle/>
          <a:p>
            <a:r>
              <a:rPr lang="en-US" altLang="zh-CN" sz="4400" dirty="0"/>
              <a:t>Flow-insensitive Field-sensitive Pointer Analysis</a:t>
            </a:r>
            <a:endParaRPr lang="zh-CN" altLang="en-US" sz="4400" dirty="0"/>
          </a:p>
        </p:txBody>
      </p:sp>
      <p:sp>
        <p:nvSpPr>
          <p:cNvPr id="3" name="副标题 2">
            <a:extLst>
              <a:ext uri="{FF2B5EF4-FFF2-40B4-BE49-F238E27FC236}">
                <a16:creationId xmlns:a16="http://schemas.microsoft.com/office/drawing/2014/main" id="{E3260249-CFBC-4FBA-8050-F8A21DEA9428}"/>
              </a:ext>
            </a:extLst>
          </p:cNvPr>
          <p:cNvSpPr>
            <a:spLocks noGrp="1"/>
          </p:cNvSpPr>
          <p:nvPr>
            <p:ph type="subTitle" idx="1"/>
          </p:nvPr>
        </p:nvSpPr>
        <p:spPr>
          <a:xfrm>
            <a:off x="8040209" y="3923360"/>
            <a:ext cx="2870447" cy="826193"/>
          </a:xfrm>
        </p:spPr>
        <p:txBody>
          <a:bodyPr>
            <a:normAutofit lnSpcReduction="10000"/>
          </a:bodyPr>
          <a:lstStyle/>
          <a:p>
            <a:r>
              <a:rPr lang="en-US" altLang="zh-CN" dirty="0" err="1"/>
              <a:t>Yuxiang</a:t>
            </a:r>
            <a:r>
              <a:rPr lang="en-US" altLang="zh-CN" dirty="0"/>
              <a:t> Lei</a:t>
            </a:r>
          </a:p>
          <a:p>
            <a:r>
              <a:rPr lang="en-US" altLang="zh-CN" dirty="0"/>
              <a:t>9 May 2019</a:t>
            </a:r>
            <a:endParaRPr lang="zh-CN" altLang="en-US" dirty="0"/>
          </a:p>
        </p:txBody>
      </p:sp>
    </p:spTree>
    <p:extLst>
      <p:ext uri="{BB962C8B-B14F-4D97-AF65-F5344CB8AC3E}">
        <p14:creationId xmlns:p14="http://schemas.microsoft.com/office/powerpoint/2010/main" val="1471135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A9D1B54-1015-4FF1-A72D-03FBF4F43100}"/>
              </a:ext>
            </a:extLst>
          </p:cNvPr>
          <p:cNvPicPr>
            <a:picLocks noChangeAspect="1"/>
          </p:cNvPicPr>
          <p:nvPr/>
        </p:nvPicPr>
        <p:blipFill>
          <a:blip r:embed="rId3"/>
          <a:stretch>
            <a:fillRect/>
          </a:stretch>
        </p:blipFill>
        <p:spPr>
          <a:xfrm>
            <a:off x="1994238" y="1587134"/>
            <a:ext cx="3800972" cy="3954375"/>
          </a:xfrm>
          <a:prstGeom prst="rect">
            <a:avLst/>
          </a:prstGeom>
        </p:spPr>
      </p:pic>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Andersen’s </a:t>
            </a:r>
            <a:r>
              <a:rPr lang="en-US" altLang="zh-CN"/>
              <a:t>Pointer Analysis</a:t>
            </a:r>
            <a:endParaRPr lang="zh-CN" altLang="en-US" dirty="0"/>
          </a:p>
        </p:txBody>
      </p:sp>
      <p:sp>
        <p:nvSpPr>
          <p:cNvPr id="3" name="文本框 2">
            <a:extLst>
              <a:ext uri="{FF2B5EF4-FFF2-40B4-BE49-F238E27FC236}">
                <a16:creationId xmlns:a16="http://schemas.microsoft.com/office/drawing/2014/main" id="{AFC872C2-C8B1-46B3-8CD3-C6785C0C455F}"/>
              </a:ext>
            </a:extLst>
          </p:cNvPr>
          <p:cNvSpPr txBox="1"/>
          <p:nvPr/>
        </p:nvSpPr>
        <p:spPr>
          <a:xfrm>
            <a:off x="838200" y="1459855"/>
            <a:ext cx="1366080" cy="461665"/>
          </a:xfrm>
          <a:prstGeom prst="rect">
            <a:avLst/>
          </a:prstGeom>
          <a:noFill/>
        </p:spPr>
        <p:txBody>
          <a:bodyPr wrap="none" rtlCol="0">
            <a:spAutoFit/>
          </a:bodyPr>
          <a:lstStyle/>
          <a:p>
            <a:r>
              <a:rPr lang="en-US" altLang="zh-CN" sz="2400" dirty="0"/>
              <a:t>Problem:</a:t>
            </a:r>
            <a:endParaRPr lang="zh-CN" altLang="en-US" sz="2400" dirty="0"/>
          </a:p>
        </p:txBody>
      </p:sp>
      <p:pic>
        <p:nvPicPr>
          <p:cNvPr id="4" name="图片 3">
            <a:extLst>
              <a:ext uri="{FF2B5EF4-FFF2-40B4-BE49-F238E27FC236}">
                <a16:creationId xmlns:a16="http://schemas.microsoft.com/office/drawing/2014/main" id="{861796B5-6DAF-435F-BEF9-F9B13AAB57DA}"/>
              </a:ext>
            </a:extLst>
          </p:cNvPr>
          <p:cNvPicPr>
            <a:picLocks noChangeAspect="1"/>
          </p:cNvPicPr>
          <p:nvPr/>
        </p:nvPicPr>
        <p:blipFill>
          <a:blip r:embed="rId4"/>
          <a:stretch>
            <a:fillRect/>
          </a:stretch>
        </p:blipFill>
        <p:spPr>
          <a:xfrm>
            <a:off x="6096000" y="2956377"/>
            <a:ext cx="3524250" cy="390525"/>
          </a:xfrm>
          <a:prstGeom prst="rect">
            <a:avLst/>
          </a:prstGeom>
        </p:spPr>
      </p:pic>
      <p:pic>
        <p:nvPicPr>
          <p:cNvPr id="9" name="图片 8">
            <a:extLst>
              <a:ext uri="{FF2B5EF4-FFF2-40B4-BE49-F238E27FC236}">
                <a16:creationId xmlns:a16="http://schemas.microsoft.com/office/drawing/2014/main" id="{4AB73F63-FCC8-4BA3-9267-42FDB5E835FA}"/>
              </a:ext>
            </a:extLst>
          </p:cNvPr>
          <p:cNvPicPr>
            <a:picLocks noChangeAspect="1"/>
          </p:cNvPicPr>
          <p:nvPr/>
        </p:nvPicPr>
        <p:blipFill>
          <a:blip r:embed="rId5"/>
          <a:stretch>
            <a:fillRect/>
          </a:stretch>
        </p:blipFill>
        <p:spPr>
          <a:xfrm>
            <a:off x="6061974" y="3484069"/>
            <a:ext cx="4991100" cy="428625"/>
          </a:xfrm>
          <a:prstGeom prst="rect">
            <a:avLst/>
          </a:prstGeom>
        </p:spPr>
      </p:pic>
      <p:sp>
        <p:nvSpPr>
          <p:cNvPr id="10" name="矩形 9">
            <a:extLst>
              <a:ext uri="{FF2B5EF4-FFF2-40B4-BE49-F238E27FC236}">
                <a16:creationId xmlns:a16="http://schemas.microsoft.com/office/drawing/2014/main" id="{B1CD79DC-83B8-4664-81DF-1B4737B5416A}"/>
              </a:ext>
            </a:extLst>
          </p:cNvPr>
          <p:cNvSpPr/>
          <p:nvPr/>
        </p:nvSpPr>
        <p:spPr>
          <a:xfrm>
            <a:off x="2117129" y="3130593"/>
            <a:ext cx="2880999" cy="6036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0033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39EBAAD-1367-414E-8477-30CA87D89144}"/>
              </a:ext>
            </a:extLst>
          </p:cNvPr>
          <p:cNvPicPr>
            <a:picLocks noChangeAspect="1"/>
          </p:cNvPicPr>
          <p:nvPr/>
        </p:nvPicPr>
        <p:blipFill>
          <a:blip r:embed="rId3"/>
          <a:stretch>
            <a:fillRect/>
          </a:stretch>
        </p:blipFill>
        <p:spPr>
          <a:xfrm>
            <a:off x="1975211" y="1597600"/>
            <a:ext cx="3800972" cy="3954375"/>
          </a:xfrm>
          <a:prstGeom prst="rect">
            <a:avLst/>
          </a:prstGeom>
        </p:spPr>
      </p:pic>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Field-sensitive Pointer Analysis</a:t>
            </a:r>
            <a:endParaRPr lang="zh-CN" altLang="en-US" dirty="0"/>
          </a:p>
        </p:txBody>
      </p:sp>
      <p:pic>
        <p:nvPicPr>
          <p:cNvPr id="13" name="图片 12">
            <a:extLst>
              <a:ext uri="{FF2B5EF4-FFF2-40B4-BE49-F238E27FC236}">
                <a16:creationId xmlns:a16="http://schemas.microsoft.com/office/drawing/2014/main" id="{A042DA8D-CB1F-42A3-8A04-C134B370C15A}"/>
              </a:ext>
            </a:extLst>
          </p:cNvPr>
          <p:cNvPicPr>
            <a:picLocks noChangeAspect="1"/>
          </p:cNvPicPr>
          <p:nvPr/>
        </p:nvPicPr>
        <p:blipFill>
          <a:blip r:embed="rId4"/>
          <a:stretch>
            <a:fillRect/>
          </a:stretch>
        </p:blipFill>
        <p:spPr>
          <a:xfrm>
            <a:off x="5969610" y="3212838"/>
            <a:ext cx="4991100" cy="428625"/>
          </a:xfrm>
          <a:prstGeom prst="rect">
            <a:avLst/>
          </a:prstGeom>
        </p:spPr>
      </p:pic>
      <p:sp>
        <p:nvSpPr>
          <p:cNvPr id="14" name="矩形 13">
            <a:extLst>
              <a:ext uri="{FF2B5EF4-FFF2-40B4-BE49-F238E27FC236}">
                <a16:creationId xmlns:a16="http://schemas.microsoft.com/office/drawing/2014/main" id="{9A4279EE-8D7E-46B5-9C6C-1F64C2E16B16}"/>
              </a:ext>
            </a:extLst>
          </p:cNvPr>
          <p:cNvSpPr/>
          <p:nvPr/>
        </p:nvSpPr>
        <p:spPr>
          <a:xfrm>
            <a:off x="2117129" y="3130593"/>
            <a:ext cx="2880999" cy="6036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018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Field-sensitive Pointer Analysis</a:t>
            </a:r>
            <a:endParaRPr lang="zh-CN" altLang="en-US" dirty="0"/>
          </a:p>
        </p:txBody>
      </p:sp>
      <p:pic>
        <p:nvPicPr>
          <p:cNvPr id="3" name="图片 2">
            <a:extLst>
              <a:ext uri="{FF2B5EF4-FFF2-40B4-BE49-F238E27FC236}">
                <a16:creationId xmlns:a16="http://schemas.microsoft.com/office/drawing/2014/main" id="{BCC8613D-7968-4490-9C10-C82648ADC71C}"/>
              </a:ext>
            </a:extLst>
          </p:cNvPr>
          <p:cNvPicPr>
            <a:picLocks noChangeAspect="1"/>
          </p:cNvPicPr>
          <p:nvPr/>
        </p:nvPicPr>
        <p:blipFill>
          <a:blip r:embed="rId3"/>
          <a:stretch>
            <a:fillRect/>
          </a:stretch>
        </p:blipFill>
        <p:spPr>
          <a:xfrm>
            <a:off x="3298035" y="2132989"/>
            <a:ext cx="5595927" cy="2579566"/>
          </a:xfrm>
          <a:prstGeom prst="rect">
            <a:avLst/>
          </a:prstGeom>
        </p:spPr>
      </p:pic>
      <p:sp>
        <p:nvSpPr>
          <p:cNvPr id="4" name="矩形 3">
            <a:extLst>
              <a:ext uri="{FF2B5EF4-FFF2-40B4-BE49-F238E27FC236}">
                <a16:creationId xmlns:a16="http://schemas.microsoft.com/office/drawing/2014/main" id="{42833BA1-95E0-46A3-9021-396D0BB67CDE}"/>
              </a:ext>
            </a:extLst>
          </p:cNvPr>
          <p:cNvSpPr/>
          <p:nvPr/>
        </p:nvSpPr>
        <p:spPr>
          <a:xfrm>
            <a:off x="3206908" y="4257675"/>
            <a:ext cx="5778183" cy="419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a:extLst>
              <a:ext uri="{FF2B5EF4-FFF2-40B4-BE49-F238E27FC236}">
                <a16:creationId xmlns:a16="http://schemas.microsoft.com/office/drawing/2014/main" id="{EB382146-4CAB-4CEF-B15E-E0F8BE3CED09}"/>
              </a:ext>
            </a:extLst>
          </p:cNvPr>
          <p:cNvSpPr txBox="1"/>
          <p:nvPr/>
        </p:nvSpPr>
        <p:spPr>
          <a:xfrm>
            <a:off x="3043422" y="1663116"/>
            <a:ext cx="539282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等线" panose="020F0502020204030204"/>
                <a:ea typeface="等线" panose="02010600030101010101" pitchFamily="2" charset="-122"/>
              </a:rPr>
              <a:t>Rules for field-sensitive pointer analysis</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2772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Field-sensitive Pointer Analysis</a:t>
            </a:r>
            <a:endParaRPr lang="zh-CN" altLang="en-US" dirty="0"/>
          </a:p>
        </p:txBody>
      </p:sp>
      <p:sp>
        <p:nvSpPr>
          <p:cNvPr id="5" name="文本框 4">
            <a:extLst>
              <a:ext uri="{FF2B5EF4-FFF2-40B4-BE49-F238E27FC236}">
                <a16:creationId xmlns:a16="http://schemas.microsoft.com/office/drawing/2014/main" id="{F9F0899D-DD94-42C3-A5C8-54CB8D2A9756}"/>
              </a:ext>
            </a:extLst>
          </p:cNvPr>
          <p:cNvSpPr txBox="1"/>
          <p:nvPr/>
        </p:nvSpPr>
        <p:spPr>
          <a:xfrm>
            <a:off x="838200" y="1450479"/>
            <a:ext cx="4041491" cy="461665"/>
          </a:xfrm>
          <a:prstGeom prst="rect">
            <a:avLst/>
          </a:prstGeom>
          <a:noFill/>
        </p:spPr>
        <p:txBody>
          <a:bodyPr wrap="none" rtlCol="0">
            <a:spAutoFit/>
          </a:bodyPr>
          <a:lstStyle/>
          <a:p>
            <a:r>
              <a:rPr lang="en-US" sz="2400" dirty="0"/>
              <a:t>How to denote field of field? </a:t>
            </a:r>
          </a:p>
        </p:txBody>
      </p:sp>
      <p:sp>
        <p:nvSpPr>
          <p:cNvPr id="8" name="文本框 7">
            <a:extLst>
              <a:ext uri="{FF2B5EF4-FFF2-40B4-BE49-F238E27FC236}">
                <a16:creationId xmlns:a16="http://schemas.microsoft.com/office/drawing/2014/main" id="{9008B1B5-E4C3-48B6-82CE-C43DECCF8725}"/>
              </a:ext>
            </a:extLst>
          </p:cNvPr>
          <p:cNvSpPr txBox="1"/>
          <p:nvPr/>
        </p:nvSpPr>
        <p:spPr>
          <a:xfrm>
            <a:off x="838200" y="3198166"/>
            <a:ext cx="2143536" cy="461665"/>
          </a:xfrm>
          <a:prstGeom prst="rect">
            <a:avLst/>
          </a:prstGeom>
          <a:noFill/>
        </p:spPr>
        <p:txBody>
          <a:bodyPr wrap="none" rtlCol="0">
            <a:spAutoFit/>
          </a:bodyPr>
          <a:lstStyle/>
          <a:p>
            <a:r>
              <a:rPr lang="en-US" sz="2400" dirty="0"/>
              <a:t>Field flattening</a:t>
            </a:r>
          </a:p>
        </p:txBody>
      </p:sp>
      <p:pic>
        <p:nvPicPr>
          <p:cNvPr id="3" name="图片 2">
            <a:extLst>
              <a:ext uri="{FF2B5EF4-FFF2-40B4-BE49-F238E27FC236}">
                <a16:creationId xmlns:a16="http://schemas.microsoft.com/office/drawing/2014/main" id="{2956C58A-E251-42F3-9F3B-6BD9A2CF4F60}"/>
              </a:ext>
            </a:extLst>
          </p:cNvPr>
          <p:cNvPicPr>
            <a:picLocks noChangeAspect="1"/>
          </p:cNvPicPr>
          <p:nvPr/>
        </p:nvPicPr>
        <p:blipFill>
          <a:blip r:embed="rId3"/>
          <a:stretch>
            <a:fillRect/>
          </a:stretch>
        </p:blipFill>
        <p:spPr>
          <a:xfrm>
            <a:off x="1867428" y="2324322"/>
            <a:ext cx="1819099" cy="461665"/>
          </a:xfrm>
          <a:prstGeom prst="rect">
            <a:avLst/>
          </a:prstGeom>
        </p:spPr>
      </p:pic>
      <p:pic>
        <p:nvPicPr>
          <p:cNvPr id="4" name="图片 3">
            <a:extLst>
              <a:ext uri="{FF2B5EF4-FFF2-40B4-BE49-F238E27FC236}">
                <a16:creationId xmlns:a16="http://schemas.microsoft.com/office/drawing/2014/main" id="{057A1DAF-30F2-422D-8D1B-5CDB477ED3D2}"/>
              </a:ext>
            </a:extLst>
          </p:cNvPr>
          <p:cNvPicPr>
            <a:picLocks noChangeAspect="1"/>
          </p:cNvPicPr>
          <p:nvPr/>
        </p:nvPicPr>
        <p:blipFill>
          <a:blip r:embed="rId4"/>
          <a:stretch>
            <a:fillRect/>
          </a:stretch>
        </p:blipFill>
        <p:spPr>
          <a:xfrm>
            <a:off x="1924050" y="3926744"/>
            <a:ext cx="4200525" cy="502083"/>
          </a:xfrm>
          <a:prstGeom prst="rect">
            <a:avLst/>
          </a:prstGeom>
        </p:spPr>
      </p:pic>
    </p:spTree>
    <p:extLst>
      <p:ext uri="{BB962C8B-B14F-4D97-AF65-F5344CB8AC3E}">
        <p14:creationId xmlns:p14="http://schemas.microsoft.com/office/powerpoint/2010/main" val="173295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Field-sensitive Pointer Analysis</a:t>
            </a:r>
            <a:endParaRPr lang="zh-CN" altLang="en-US" dirty="0"/>
          </a:p>
        </p:txBody>
      </p:sp>
      <p:pic>
        <p:nvPicPr>
          <p:cNvPr id="3" name="图片 2">
            <a:extLst>
              <a:ext uri="{FF2B5EF4-FFF2-40B4-BE49-F238E27FC236}">
                <a16:creationId xmlns:a16="http://schemas.microsoft.com/office/drawing/2014/main" id="{91B0B87E-12D7-467F-8830-B2606E70BA45}"/>
              </a:ext>
            </a:extLst>
          </p:cNvPr>
          <p:cNvPicPr>
            <a:picLocks noChangeAspect="1"/>
          </p:cNvPicPr>
          <p:nvPr/>
        </p:nvPicPr>
        <p:blipFill>
          <a:blip r:embed="rId2"/>
          <a:stretch>
            <a:fillRect/>
          </a:stretch>
        </p:blipFill>
        <p:spPr>
          <a:xfrm>
            <a:off x="838200" y="1781097"/>
            <a:ext cx="10515600" cy="3295806"/>
          </a:xfrm>
          <a:prstGeom prst="rect">
            <a:avLst/>
          </a:prstGeom>
        </p:spPr>
      </p:pic>
      <p:sp>
        <p:nvSpPr>
          <p:cNvPr id="4" name="文本框 3">
            <a:extLst>
              <a:ext uri="{FF2B5EF4-FFF2-40B4-BE49-F238E27FC236}">
                <a16:creationId xmlns:a16="http://schemas.microsoft.com/office/drawing/2014/main" id="{2099B5DC-DCD6-4311-8E3D-35EDE62D0EAE}"/>
              </a:ext>
            </a:extLst>
          </p:cNvPr>
          <p:cNvSpPr txBox="1"/>
          <p:nvPr/>
        </p:nvSpPr>
        <p:spPr>
          <a:xfrm>
            <a:off x="838200" y="1274227"/>
            <a:ext cx="2900153" cy="461665"/>
          </a:xfrm>
          <a:prstGeom prst="rect">
            <a:avLst/>
          </a:prstGeom>
          <a:noFill/>
        </p:spPr>
        <p:txBody>
          <a:bodyPr wrap="none" rtlCol="0">
            <a:spAutoFit/>
          </a:bodyPr>
          <a:lstStyle/>
          <a:p>
            <a:r>
              <a:rPr lang="en-US" altLang="zh-CN" sz="2400" dirty="0"/>
              <a:t>Positive weight cycle</a:t>
            </a:r>
            <a:endParaRPr lang="zh-CN" altLang="en-US" sz="2400" dirty="0"/>
          </a:p>
        </p:txBody>
      </p:sp>
    </p:spTree>
    <p:extLst>
      <p:ext uri="{BB962C8B-B14F-4D97-AF65-F5344CB8AC3E}">
        <p14:creationId xmlns:p14="http://schemas.microsoft.com/office/powerpoint/2010/main" val="53092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Field-sensitive Pointer Analysis</a:t>
            </a:r>
            <a:endParaRPr lang="zh-CN" altLang="en-US" dirty="0"/>
          </a:p>
        </p:txBody>
      </p:sp>
      <p:sp>
        <p:nvSpPr>
          <p:cNvPr id="4" name="文本框 3">
            <a:extLst>
              <a:ext uri="{FF2B5EF4-FFF2-40B4-BE49-F238E27FC236}">
                <a16:creationId xmlns:a16="http://schemas.microsoft.com/office/drawing/2014/main" id="{2099B5DC-DCD6-4311-8E3D-35EDE62D0EAE}"/>
              </a:ext>
            </a:extLst>
          </p:cNvPr>
          <p:cNvSpPr txBox="1"/>
          <p:nvPr/>
        </p:nvSpPr>
        <p:spPr>
          <a:xfrm>
            <a:off x="838200" y="1274227"/>
            <a:ext cx="3866764" cy="461665"/>
          </a:xfrm>
          <a:prstGeom prst="rect">
            <a:avLst/>
          </a:prstGeom>
          <a:noFill/>
        </p:spPr>
        <p:txBody>
          <a:bodyPr wrap="none" rtlCol="0">
            <a:spAutoFit/>
          </a:bodyPr>
          <a:lstStyle/>
          <a:p>
            <a:r>
              <a:rPr lang="en-US" altLang="zh-CN" sz="2400" dirty="0"/>
              <a:t>Extra computational burden</a:t>
            </a:r>
            <a:endParaRPr lang="zh-CN" altLang="en-US" sz="2400" dirty="0"/>
          </a:p>
        </p:txBody>
      </p:sp>
      <p:pic>
        <p:nvPicPr>
          <p:cNvPr id="5" name="图片 4">
            <a:extLst>
              <a:ext uri="{FF2B5EF4-FFF2-40B4-BE49-F238E27FC236}">
                <a16:creationId xmlns:a16="http://schemas.microsoft.com/office/drawing/2014/main" id="{B6C70888-ADB5-49A4-8856-7C2AC9DB973E}"/>
              </a:ext>
            </a:extLst>
          </p:cNvPr>
          <p:cNvPicPr>
            <a:picLocks noChangeAspect="1"/>
          </p:cNvPicPr>
          <p:nvPr/>
        </p:nvPicPr>
        <p:blipFill>
          <a:blip r:embed="rId3"/>
          <a:stretch>
            <a:fillRect/>
          </a:stretch>
        </p:blipFill>
        <p:spPr>
          <a:xfrm>
            <a:off x="3488982" y="2309065"/>
            <a:ext cx="5214036" cy="3003343"/>
          </a:xfrm>
          <a:prstGeom prst="rect">
            <a:avLst/>
          </a:prstGeom>
        </p:spPr>
      </p:pic>
      <p:pic>
        <p:nvPicPr>
          <p:cNvPr id="6" name="图片 5">
            <a:extLst>
              <a:ext uri="{FF2B5EF4-FFF2-40B4-BE49-F238E27FC236}">
                <a16:creationId xmlns:a16="http://schemas.microsoft.com/office/drawing/2014/main" id="{930E136D-0DDE-4062-B706-B12A3053979C}"/>
              </a:ext>
            </a:extLst>
          </p:cNvPr>
          <p:cNvPicPr>
            <a:picLocks noChangeAspect="1"/>
          </p:cNvPicPr>
          <p:nvPr/>
        </p:nvPicPr>
        <p:blipFill>
          <a:blip r:embed="rId4"/>
          <a:stretch>
            <a:fillRect/>
          </a:stretch>
        </p:blipFill>
        <p:spPr>
          <a:xfrm>
            <a:off x="1724590" y="1822610"/>
            <a:ext cx="8742819" cy="395232"/>
          </a:xfrm>
          <a:prstGeom prst="rect">
            <a:avLst/>
          </a:prstGeom>
        </p:spPr>
      </p:pic>
      <p:sp>
        <p:nvSpPr>
          <p:cNvPr id="7" name="文本框 6">
            <a:extLst>
              <a:ext uri="{FF2B5EF4-FFF2-40B4-BE49-F238E27FC236}">
                <a16:creationId xmlns:a16="http://schemas.microsoft.com/office/drawing/2014/main" id="{693E7718-80B0-4CB3-8CCE-E836B0BACF41}"/>
              </a:ext>
            </a:extLst>
          </p:cNvPr>
          <p:cNvSpPr txBox="1"/>
          <p:nvPr/>
        </p:nvSpPr>
        <p:spPr>
          <a:xfrm>
            <a:off x="9211061" y="2217842"/>
            <a:ext cx="737702" cy="461665"/>
          </a:xfrm>
          <a:prstGeom prst="rect">
            <a:avLst/>
          </a:prstGeom>
          <a:noFill/>
        </p:spPr>
        <p:txBody>
          <a:bodyPr wrap="none" rtlCol="0">
            <a:spAutoFit/>
          </a:bodyPr>
          <a:lstStyle/>
          <a:p>
            <a:r>
              <a:rPr lang="en-US" altLang="zh-CN" sz="2400" dirty="0"/>
              <a:t>PKH</a:t>
            </a:r>
            <a:endParaRPr lang="zh-CN" altLang="en-US" sz="2400" dirty="0"/>
          </a:p>
        </p:txBody>
      </p:sp>
    </p:spTree>
    <p:extLst>
      <p:ext uri="{BB962C8B-B14F-4D97-AF65-F5344CB8AC3E}">
        <p14:creationId xmlns:p14="http://schemas.microsoft.com/office/powerpoint/2010/main" val="3656976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Field-sensitive Pointer Analysis</a:t>
            </a:r>
            <a:endParaRPr lang="zh-CN" altLang="en-US" dirty="0"/>
          </a:p>
        </p:txBody>
      </p:sp>
      <p:sp>
        <p:nvSpPr>
          <p:cNvPr id="4" name="文本框 3">
            <a:extLst>
              <a:ext uri="{FF2B5EF4-FFF2-40B4-BE49-F238E27FC236}">
                <a16:creationId xmlns:a16="http://schemas.microsoft.com/office/drawing/2014/main" id="{2099B5DC-DCD6-4311-8E3D-35EDE62D0EAE}"/>
              </a:ext>
            </a:extLst>
          </p:cNvPr>
          <p:cNvSpPr txBox="1"/>
          <p:nvPr/>
        </p:nvSpPr>
        <p:spPr>
          <a:xfrm>
            <a:off x="838200" y="1274227"/>
            <a:ext cx="1883849" cy="461665"/>
          </a:xfrm>
          <a:prstGeom prst="rect">
            <a:avLst/>
          </a:prstGeom>
          <a:noFill/>
        </p:spPr>
        <p:txBody>
          <a:bodyPr wrap="none" rtlCol="0">
            <a:spAutoFit/>
          </a:bodyPr>
          <a:lstStyle/>
          <a:p>
            <a:r>
              <a:rPr lang="en-US" altLang="zh-CN" sz="2400" dirty="0"/>
              <a:t>One solution</a:t>
            </a:r>
            <a:endParaRPr lang="zh-CN" altLang="en-US" sz="2400" dirty="0"/>
          </a:p>
        </p:txBody>
      </p:sp>
      <p:pic>
        <p:nvPicPr>
          <p:cNvPr id="5" name="图片 4">
            <a:extLst>
              <a:ext uri="{FF2B5EF4-FFF2-40B4-BE49-F238E27FC236}">
                <a16:creationId xmlns:a16="http://schemas.microsoft.com/office/drawing/2014/main" id="{048401A0-451E-4D14-8862-9A7FD173F14B}"/>
              </a:ext>
            </a:extLst>
          </p:cNvPr>
          <p:cNvPicPr>
            <a:picLocks noChangeAspect="1"/>
          </p:cNvPicPr>
          <p:nvPr/>
        </p:nvPicPr>
        <p:blipFill>
          <a:blip r:embed="rId2"/>
          <a:stretch>
            <a:fillRect/>
          </a:stretch>
        </p:blipFill>
        <p:spPr>
          <a:xfrm>
            <a:off x="4029377" y="1737370"/>
            <a:ext cx="2809269" cy="358994"/>
          </a:xfrm>
          <a:prstGeom prst="rect">
            <a:avLst/>
          </a:prstGeom>
        </p:spPr>
      </p:pic>
      <p:pic>
        <p:nvPicPr>
          <p:cNvPr id="6" name="图片 5">
            <a:extLst>
              <a:ext uri="{FF2B5EF4-FFF2-40B4-BE49-F238E27FC236}">
                <a16:creationId xmlns:a16="http://schemas.microsoft.com/office/drawing/2014/main" id="{EAAFEC6B-C1D7-4720-96B7-405D3701F884}"/>
              </a:ext>
            </a:extLst>
          </p:cNvPr>
          <p:cNvPicPr>
            <a:picLocks noChangeAspect="1"/>
          </p:cNvPicPr>
          <p:nvPr/>
        </p:nvPicPr>
        <p:blipFill>
          <a:blip r:embed="rId3"/>
          <a:stretch>
            <a:fillRect/>
          </a:stretch>
        </p:blipFill>
        <p:spPr>
          <a:xfrm>
            <a:off x="1966912" y="2152011"/>
            <a:ext cx="8258175" cy="364088"/>
          </a:xfrm>
          <a:prstGeom prst="rect">
            <a:avLst/>
          </a:prstGeom>
        </p:spPr>
      </p:pic>
      <p:sp>
        <p:nvSpPr>
          <p:cNvPr id="7" name="文本框 6">
            <a:extLst>
              <a:ext uri="{FF2B5EF4-FFF2-40B4-BE49-F238E27FC236}">
                <a16:creationId xmlns:a16="http://schemas.microsoft.com/office/drawing/2014/main" id="{35AA975B-7D58-48CB-841A-FA4DB62441FF}"/>
              </a:ext>
            </a:extLst>
          </p:cNvPr>
          <p:cNvSpPr txBox="1"/>
          <p:nvPr/>
        </p:nvSpPr>
        <p:spPr>
          <a:xfrm>
            <a:off x="885825" y="2448144"/>
            <a:ext cx="1483098" cy="461665"/>
          </a:xfrm>
          <a:prstGeom prst="rect">
            <a:avLst/>
          </a:prstGeom>
          <a:noFill/>
        </p:spPr>
        <p:txBody>
          <a:bodyPr wrap="none" rtlCol="0">
            <a:spAutoFit/>
          </a:bodyPr>
          <a:lstStyle/>
          <a:p>
            <a:r>
              <a:rPr lang="en-US" altLang="zh-CN" sz="2400" dirty="0"/>
              <a:t>Drawback</a:t>
            </a:r>
            <a:endParaRPr lang="zh-CN" altLang="en-US" sz="2400" dirty="0"/>
          </a:p>
        </p:txBody>
      </p:sp>
      <p:pic>
        <p:nvPicPr>
          <p:cNvPr id="8" name="图片 7">
            <a:extLst>
              <a:ext uri="{FF2B5EF4-FFF2-40B4-BE49-F238E27FC236}">
                <a16:creationId xmlns:a16="http://schemas.microsoft.com/office/drawing/2014/main" id="{42C938E1-622E-4171-A784-E782797F8BD1}"/>
              </a:ext>
            </a:extLst>
          </p:cNvPr>
          <p:cNvPicPr>
            <a:picLocks noChangeAspect="1"/>
          </p:cNvPicPr>
          <p:nvPr/>
        </p:nvPicPr>
        <p:blipFill>
          <a:blip r:embed="rId4"/>
          <a:stretch>
            <a:fillRect/>
          </a:stretch>
        </p:blipFill>
        <p:spPr>
          <a:xfrm>
            <a:off x="2368923" y="2502958"/>
            <a:ext cx="7724775" cy="3771900"/>
          </a:xfrm>
          <a:prstGeom prst="rect">
            <a:avLst/>
          </a:prstGeom>
        </p:spPr>
      </p:pic>
      <p:sp>
        <p:nvSpPr>
          <p:cNvPr id="9" name="矩形 8">
            <a:extLst>
              <a:ext uri="{FF2B5EF4-FFF2-40B4-BE49-F238E27FC236}">
                <a16:creationId xmlns:a16="http://schemas.microsoft.com/office/drawing/2014/main" id="{873A19B4-DF4C-4A9D-BB9F-B3B60A8C8C78}"/>
              </a:ext>
            </a:extLst>
          </p:cNvPr>
          <p:cNvSpPr/>
          <p:nvPr/>
        </p:nvSpPr>
        <p:spPr>
          <a:xfrm>
            <a:off x="7924800" y="3162300"/>
            <a:ext cx="695325"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C0E422AC-19B9-4426-9F2F-D230D88B5A5F}"/>
              </a:ext>
            </a:extLst>
          </p:cNvPr>
          <p:cNvSpPr/>
          <p:nvPr/>
        </p:nvSpPr>
        <p:spPr>
          <a:xfrm>
            <a:off x="7924799" y="3429000"/>
            <a:ext cx="695325"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5461957C-A298-4433-8141-4325AD7B36B5}"/>
              </a:ext>
            </a:extLst>
          </p:cNvPr>
          <p:cNvSpPr/>
          <p:nvPr/>
        </p:nvSpPr>
        <p:spPr>
          <a:xfrm>
            <a:off x="7924799" y="5486400"/>
            <a:ext cx="695325"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C18C3F58-9B9E-41F9-A6A5-BBD3B1032690}"/>
              </a:ext>
            </a:extLst>
          </p:cNvPr>
          <p:cNvSpPr/>
          <p:nvPr/>
        </p:nvSpPr>
        <p:spPr>
          <a:xfrm>
            <a:off x="7924799" y="4972050"/>
            <a:ext cx="695325"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85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Field-sensitive Pointer Analysis</a:t>
            </a:r>
            <a:endParaRPr lang="zh-CN" altLang="en-US" dirty="0"/>
          </a:p>
        </p:txBody>
      </p:sp>
      <p:sp>
        <p:nvSpPr>
          <p:cNvPr id="4" name="文本框 3">
            <a:extLst>
              <a:ext uri="{FF2B5EF4-FFF2-40B4-BE49-F238E27FC236}">
                <a16:creationId xmlns:a16="http://schemas.microsoft.com/office/drawing/2014/main" id="{2099B5DC-DCD6-4311-8E3D-35EDE62D0EAE}"/>
              </a:ext>
            </a:extLst>
          </p:cNvPr>
          <p:cNvSpPr txBox="1"/>
          <p:nvPr/>
        </p:nvSpPr>
        <p:spPr>
          <a:xfrm>
            <a:off x="838200" y="1274227"/>
            <a:ext cx="3866764" cy="461665"/>
          </a:xfrm>
          <a:prstGeom prst="rect">
            <a:avLst/>
          </a:prstGeom>
          <a:noFill/>
        </p:spPr>
        <p:txBody>
          <a:bodyPr wrap="none" rtlCol="0">
            <a:spAutoFit/>
          </a:bodyPr>
          <a:lstStyle/>
          <a:p>
            <a:r>
              <a:rPr lang="en-US" altLang="zh-CN" sz="2400" dirty="0"/>
              <a:t>Extra computational burden</a:t>
            </a:r>
            <a:endParaRPr lang="zh-CN" altLang="en-US" sz="2400" dirty="0"/>
          </a:p>
        </p:txBody>
      </p:sp>
      <p:pic>
        <p:nvPicPr>
          <p:cNvPr id="5" name="图片 4">
            <a:extLst>
              <a:ext uri="{FF2B5EF4-FFF2-40B4-BE49-F238E27FC236}">
                <a16:creationId xmlns:a16="http://schemas.microsoft.com/office/drawing/2014/main" id="{B6C70888-ADB5-49A4-8856-7C2AC9DB973E}"/>
              </a:ext>
            </a:extLst>
          </p:cNvPr>
          <p:cNvPicPr>
            <a:picLocks noChangeAspect="1"/>
          </p:cNvPicPr>
          <p:nvPr/>
        </p:nvPicPr>
        <p:blipFill>
          <a:blip r:embed="rId3"/>
          <a:stretch>
            <a:fillRect/>
          </a:stretch>
        </p:blipFill>
        <p:spPr>
          <a:xfrm>
            <a:off x="3488982" y="2309065"/>
            <a:ext cx="5214036" cy="3003343"/>
          </a:xfrm>
          <a:prstGeom prst="rect">
            <a:avLst/>
          </a:prstGeom>
        </p:spPr>
      </p:pic>
      <p:pic>
        <p:nvPicPr>
          <p:cNvPr id="6" name="图片 5">
            <a:extLst>
              <a:ext uri="{FF2B5EF4-FFF2-40B4-BE49-F238E27FC236}">
                <a16:creationId xmlns:a16="http://schemas.microsoft.com/office/drawing/2014/main" id="{930E136D-0DDE-4062-B706-B12A3053979C}"/>
              </a:ext>
            </a:extLst>
          </p:cNvPr>
          <p:cNvPicPr>
            <a:picLocks noChangeAspect="1"/>
          </p:cNvPicPr>
          <p:nvPr/>
        </p:nvPicPr>
        <p:blipFill>
          <a:blip r:embed="rId4"/>
          <a:stretch>
            <a:fillRect/>
          </a:stretch>
        </p:blipFill>
        <p:spPr>
          <a:xfrm>
            <a:off x="1724590" y="1822610"/>
            <a:ext cx="8742819" cy="395232"/>
          </a:xfrm>
          <a:prstGeom prst="rect">
            <a:avLst/>
          </a:prstGeom>
        </p:spPr>
      </p:pic>
    </p:spTree>
    <p:extLst>
      <p:ext uri="{BB962C8B-B14F-4D97-AF65-F5344CB8AC3E}">
        <p14:creationId xmlns:p14="http://schemas.microsoft.com/office/powerpoint/2010/main" val="3585518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Field-sensitive Pointer Analysis</a:t>
            </a:r>
            <a:endParaRPr lang="zh-CN" altLang="en-US" dirty="0"/>
          </a:p>
        </p:txBody>
      </p:sp>
      <p:sp>
        <p:nvSpPr>
          <p:cNvPr id="4" name="文本框 3">
            <a:extLst>
              <a:ext uri="{FF2B5EF4-FFF2-40B4-BE49-F238E27FC236}">
                <a16:creationId xmlns:a16="http://schemas.microsoft.com/office/drawing/2014/main" id="{2099B5DC-DCD6-4311-8E3D-35EDE62D0EAE}"/>
              </a:ext>
            </a:extLst>
          </p:cNvPr>
          <p:cNvSpPr txBox="1"/>
          <p:nvPr/>
        </p:nvSpPr>
        <p:spPr>
          <a:xfrm>
            <a:off x="838200" y="1274227"/>
            <a:ext cx="1603324" cy="461665"/>
          </a:xfrm>
          <a:prstGeom prst="rect">
            <a:avLst/>
          </a:prstGeom>
          <a:noFill/>
        </p:spPr>
        <p:txBody>
          <a:bodyPr wrap="none" rtlCol="0">
            <a:spAutoFit/>
          </a:bodyPr>
          <a:lstStyle/>
          <a:p>
            <a:r>
              <a:rPr lang="en-US" altLang="zh-CN" sz="2400" dirty="0"/>
              <a:t>Motivation</a:t>
            </a:r>
            <a:endParaRPr lang="zh-CN" altLang="en-US" sz="2400" dirty="0"/>
          </a:p>
        </p:txBody>
      </p:sp>
      <p:pic>
        <p:nvPicPr>
          <p:cNvPr id="6" name="图片 5">
            <a:extLst>
              <a:ext uri="{FF2B5EF4-FFF2-40B4-BE49-F238E27FC236}">
                <a16:creationId xmlns:a16="http://schemas.microsoft.com/office/drawing/2014/main" id="{930E136D-0DDE-4062-B706-B12A3053979C}"/>
              </a:ext>
            </a:extLst>
          </p:cNvPr>
          <p:cNvPicPr>
            <a:picLocks noChangeAspect="1"/>
          </p:cNvPicPr>
          <p:nvPr/>
        </p:nvPicPr>
        <p:blipFill>
          <a:blip r:embed="rId2"/>
          <a:stretch>
            <a:fillRect/>
          </a:stretch>
        </p:blipFill>
        <p:spPr>
          <a:xfrm>
            <a:off x="1724590" y="1822610"/>
            <a:ext cx="8742819" cy="395232"/>
          </a:xfrm>
          <a:prstGeom prst="rect">
            <a:avLst/>
          </a:prstGeom>
        </p:spPr>
      </p:pic>
      <p:pic>
        <p:nvPicPr>
          <p:cNvPr id="7" name="图片 6">
            <a:extLst>
              <a:ext uri="{FF2B5EF4-FFF2-40B4-BE49-F238E27FC236}">
                <a16:creationId xmlns:a16="http://schemas.microsoft.com/office/drawing/2014/main" id="{96C3A4C8-FA16-492A-9F81-F153EA302AFF}"/>
              </a:ext>
            </a:extLst>
          </p:cNvPr>
          <p:cNvPicPr>
            <a:picLocks noChangeAspect="1"/>
          </p:cNvPicPr>
          <p:nvPr/>
        </p:nvPicPr>
        <p:blipFill>
          <a:blip r:embed="rId3"/>
          <a:stretch>
            <a:fillRect/>
          </a:stretch>
        </p:blipFill>
        <p:spPr>
          <a:xfrm>
            <a:off x="3820054" y="2217842"/>
            <a:ext cx="4551890" cy="3060632"/>
          </a:xfrm>
          <a:prstGeom prst="rect">
            <a:avLst/>
          </a:prstGeom>
        </p:spPr>
      </p:pic>
      <p:sp>
        <p:nvSpPr>
          <p:cNvPr id="8" name="文本框 7">
            <a:extLst>
              <a:ext uri="{FF2B5EF4-FFF2-40B4-BE49-F238E27FC236}">
                <a16:creationId xmlns:a16="http://schemas.microsoft.com/office/drawing/2014/main" id="{2888912B-7497-4EF3-9E65-9A2637ED5120}"/>
              </a:ext>
            </a:extLst>
          </p:cNvPr>
          <p:cNvSpPr txBox="1"/>
          <p:nvPr/>
        </p:nvSpPr>
        <p:spPr>
          <a:xfrm>
            <a:off x="9105900" y="2528506"/>
            <a:ext cx="747320" cy="461665"/>
          </a:xfrm>
          <a:prstGeom prst="rect">
            <a:avLst/>
          </a:prstGeom>
          <a:noFill/>
        </p:spPr>
        <p:txBody>
          <a:bodyPr wrap="none" rtlCol="0">
            <a:spAutoFit/>
          </a:bodyPr>
          <a:lstStyle/>
          <a:p>
            <a:r>
              <a:rPr lang="en-US" altLang="zh-CN" sz="2400" dirty="0"/>
              <a:t>DEA</a:t>
            </a:r>
            <a:endParaRPr lang="zh-CN" altLang="en-US" sz="2400" dirty="0"/>
          </a:p>
        </p:txBody>
      </p:sp>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8DB1B043-9B6D-4FFA-AAA5-B608149AC761}"/>
                  </a:ext>
                </a:extLst>
              </p14:cNvPr>
              <p14:cNvContentPartPr/>
              <p14:nvPr/>
            </p14:nvContentPartPr>
            <p14:xfrm>
              <a:off x="7216560" y="3298320"/>
              <a:ext cx="1568520" cy="1026000"/>
            </p14:xfrm>
          </p:contentPart>
        </mc:Choice>
        <mc:Fallback>
          <p:pic>
            <p:nvPicPr>
              <p:cNvPr id="3" name="墨迹 2">
                <a:extLst>
                  <a:ext uri="{FF2B5EF4-FFF2-40B4-BE49-F238E27FC236}">
                    <a16:creationId xmlns:a16="http://schemas.microsoft.com/office/drawing/2014/main" id="{8DB1B043-9B6D-4FFA-AAA5-B608149AC761}"/>
                  </a:ext>
                </a:extLst>
              </p:cNvPr>
              <p:cNvPicPr/>
              <p:nvPr/>
            </p:nvPicPr>
            <p:blipFill>
              <a:blip r:embed="rId5"/>
              <a:stretch>
                <a:fillRect/>
              </a:stretch>
            </p:blipFill>
            <p:spPr>
              <a:xfrm>
                <a:off x="7207200" y="3288960"/>
                <a:ext cx="1587240" cy="1044720"/>
              </a:xfrm>
              <a:prstGeom prst="rect">
                <a:avLst/>
              </a:prstGeom>
            </p:spPr>
          </p:pic>
        </mc:Fallback>
      </mc:AlternateContent>
    </p:spTree>
    <p:extLst>
      <p:ext uri="{BB962C8B-B14F-4D97-AF65-F5344CB8AC3E}">
        <p14:creationId xmlns:p14="http://schemas.microsoft.com/office/powerpoint/2010/main" val="3016544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Stride-based Field Representation</a:t>
            </a:r>
            <a:endParaRPr lang="zh-CN" altLang="en-US" dirty="0"/>
          </a:p>
        </p:txBody>
      </p:sp>
      <p:pic>
        <p:nvPicPr>
          <p:cNvPr id="5" name="图片 4">
            <a:extLst>
              <a:ext uri="{FF2B5EF4-FFF2-40B4-BE49-F238E27FC236}">
                <a16:creationId xmlns:a16="http://schemas.microsoft.com/office/drawing/2014/main" id="{2959C9D5-8D15-4304-8D05-F2F6E060A6F9}"/>
              </a:ext>
            </a:extLst>
          </p:cNvPr>
          <p:cNvPicPr>
            <a:picLocks noChangeAspect="1"/>
          </p:cNvPicPr>
          <p:nvPr/>
        </p:nvPicPr>
        <p:blipFill>
          <a:blip r:embed="rId3"/>
          <a:stretch>
            <a:fillRect/>
          </a:stretch>
        </p:blipFill>
        <p:spPr>
          <a:xfrm>
            <a:off x="1076741" y="2061331"/>
            <a:ext cx="6686550" cy="1152525"/>
          </a:xfrm>
          <a:prstGeom prst="rect">
            <a:avLst/>
          </a:prstGeom>
        </p:spPr>
      </p:pic>
      <p:pic>
        <p:nvPicPr>
          <p:cNvPr id="6" name="图片 5">
            <a:extLst>
              <a:ext uri="{FF2B5EF4-FFF2-40B4-BE49-F238E27FC236}">
                <a16:creationId xmlns:a16="http://schemas.microsoft.com/office/drawing/2014/main" id="{C62728F3-46CE-4A95-871E-D26A3DB80F12}"/>
              </a:ext>
            </a:extLst>
          </p:cNvPr>
          <p:cNvPicPr>
            <a:picLocks noChangeAspect="1"/>
          </p:cNvPicPr>
          <p:nvPr/>
        </p:nvPicPr>
        <p:blipFill>
          <a:blip r:embed="rId4"/>
          <a:stretch>
            <a:fillRect/>
          </a:stretch>
        </p:blipFill>
        <p:spPr>
          <a:xfrm>
            <a:off x="838200" y="1298383"/>
            <a:ext cx="2772099" cy="490999"/>
          </a:xfrm>
          <a:prstGeom prst="rect">
            <a:avLst/>
          </a:prstGeom>
        </p:spPr>
      </p:pic>
      <p:pic>
        <p:nvPicPr>
          <p:cNvPr id="7" name="图片 6">
            <a:extLst>
              <a:ext uri="{FF2B5EF4-FFF2-40B4-BE49-F238E27FC236}">
                <a16:creationId xmlns:a16="http://schemas.microsoft.com/office/drawing/2014/main" id="{E07B9FC0-1F3C-4EB5-9026-8098630A0EA6}"/>
              </a:ext>
            </a:extLst>
          </p:cNvPr>
          <p:cNvPicPr>
            <a:picLocks noChangeAspect="1"/>
          </p:cNvPicPr>
          <p:nvPr/>
        </p:nvPicPr>
        <p:blipFill>
          <a:blip r:embed="rId5"/>
          <a:stretch>
            <a:fillRect/>
          </a:stretch>
        </p:blipFill>
        <p:spPr>
          <a:xfrm>
            <a:off x="1138887" y="3411244"/>
            <a:ext cx="9256867" cy="1410570"/>
          </a:xfrm>
          <a:prstGeom prst="rect">
            <a:avLst/>
          </a:prstGeom>
        </p:spPr>
      </p:pic>
    </p:spTree>
    <p:extLst>
      <p:ext uri="{BB962C8B-B14F-4D97-AF65-F5344CB8AC3E}">
        <p14:creationId xmlns:p14="http://schemas.microsoft.com/office/powerpoint/2010/main" val="217762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形状 5">
            <a:extLst>
              <a:ext uri="{FF2B5EF4-FFF2-40B4-BE49-F238E27FC236}">
                <a16:creationId xmlns:a16="http://schemas.microsoft.com/office/drawing/2014/main" id="{459ECD5F-82AF-4F3D-BB9F-80D003A0D151}"/>
              </a:ext>
            </a:extLst>
          </p:cNvPr>
          <p:cNvSpPr/>
          <p:nvPr/>
        </p:nvSpPr>
        <p:spPr>
          <a:xfrm>
            <a:off x="652833" y="1088163"/>
            <a:ext cx="5739089" cy="1138171"/>
          </a:xfrm>
          <a:custGeom>
            <a:avLst/>
            <a:gdLst>
              <a:gd name="connsiteX0" fmla="*/ 0 w 9404305"/>
              <a:gd name="connsiteY0" fmla="*/ 113817 h 1138171"/>
              <a:gd name="connsiteX1" fmla="*/ 113817 w 9404305"/>
              <a:gd name="connsiteY1" fmla="*/ 0 h 1138171"/>
              <a:gd name="connsiteX2" fmla="*/ 9290488 w 9404305"/>
              <a:gd name="connsiteY2" fmla="*/ 0 h 1138171"/>
              <a:gd name="connsiteX3" fmla="*/ 9404305 w 9404305"/>
              <a:gd name="connsiteY3" fmla="*/ 113817 h 1138171"/>
              <a:gd name="connsiteX4" fmla="*/ 9404305 w 9404305"/>
              <a:gd name="connsiteY4" fmla="*/ 1024354 h 1138171"/>
              <a:gd name="connsiteX5" fmla="*/ 9290488 w 9404305"/>
              <a:gd name="connsiteY5" fmla="*/ 1138171 h 1138171"/>
              <a:gd name="connsiteX6" fmla="*/ 113817 w 9404305"/>
              <a:gd name="connsiteY6" fmla="*/ 1138171 h 1138171"/>
              <a:gd name="connsiteX7" fmla="*/ 0 w 9404305"/>
              <a:gd name="connsiteY7" fmla="*/ 1024354 h 1138171"/>
              <a:gd name="connsiteX8" fmla="*/ 0 w 9404305"/>
              <a:gd name="connsiteY8" fmla="*/ 113817 h 1138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4305" h="1138171">
                <a:moveTo>
                  <a:pt x="0" y="113817"/>
                </a:moveTo>
                <a:cubicBezTo>
                  <a:pt x="0" y="50958"/>
                  <a:pt x="50958" y="0"/>
                  <a:pt x="113817" y="0"/>
                </a:cubicBezTo>
                <a:lnTo>
                  <a:pt x="9290488" y="0"/>
                </a:lnTo>
                <a:cubicBezTo>
                  <a:pt x="9353347" y="0"/>
                  <a:pt x="9404305" y="50958"/>
                  <a:pt x="9404305" y="113817"/>
                </a:cubicBezTo>
                <a:lnTo>
                  <a:pt x="9404305" y="1024354"/>
                </a:lnTo>
                <a:cubicBezTo>
                  <a:pt x="9404305" y="1087213"/>
                  <a:pt x="9353347" y="1138171"/>
                  <a:pt x="9290488" y="1138171"/>
                </a:cubicBezTo>
                <a:lnTo>
                  <a:pt x="113817" y="1138171"/>
                </a:lnTo>
                <a:cubicBezTo>
                  <a:pt x="50958" y="1138171"/>
                  <a:pt x="0" y="1087213"/>
                  <a:pt x="0" y="1024354"/>
                </a:cubicBezTo>
                <a:lnTo>
                  <a:pt x="0" y="113817"/>
                </a:lnTo>
                <a:close/>
              </a:path>
            </a:pathLst>
          </a:custGeom>
          <a:ln>
            <a:solidFill>
              <a:schemeClr val="accent4">
                <a:lumMod val="60000"/>
                <a:lumOff val="40000"/>
              </a:schemeClr>
            </a:solidFill>
          </a:ln>
        </p:spPr>
        <p:style>
          <a:lnRef idx="0">
            <a:scrgbClr r="0" g="0" b="0"/>
          </a:lnRef>
          <a:fillRef idx="3">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147636" tIns="147636" rIns="1309140" bIns="147636"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Calibri" panose="020F0502020204030204" pitchFamily="34" charset="0"/>
                <a:cs typeface="Calibri" panose="020F0502020204030204" pitchFamily="34" charset="0"/>
              </a:rPr>
              <a:t>Andersen’s Pointer Analysis</a:t>
            </a:r>
          </a:p>
        </p:txBody>
      </p:sp>
      <p:sp>
        <p:nvSpPr>
          <p:cNvPr id="7" name="任意多边形: 形状 6">
            <a:extLst>
              <a:ext uri="{FF2B5EF4-FFF2-40B4-BE49-F238E27FC236}">
                <a16:creationId xmlns:a16="http://schemas.microsoft.com/office/drawing/2014/main" id="{278E0B90-3512-4EA7-B838-7B25BAFD9D9A}"/>
              </a:ext>
            </a:extLst>
          </p:cNvPr>
          <p:cNvSpPr/>
          <p:nvPr/>
        </p:nvSpPr>
        <p:spPr>
          <a:xfrm>
            <a:off x="652833" y="2595803"/>
            <a:ext cx="6760021" cy="1138171"/>
          </a:xfrm>
          <a:custGeom>
            <a:avLst/>
            <a:gdLst>
              <a:gd name="connsiteX0" fmla="*/ 0 w 9404305"/>
              <a:gd name="connsiteY0" fmla="*/ 113817 h 1138171"/>
              <a:gd name="connsiteX1" fmla="*/ 113817 w 9404305"/>
              <a:gd name="connsiteY1" fmla="*/ 0 h 1138171"/>
              <a:gd name="connsiteX2" fmla="*/ 9290488 w 9404305"/>
              <a:gd name="connsiteY2" fmla="*/ 0 h 1138171"/>
              <a:gd name="connsiteX3" fmla="*/ 9404305 w 9404305"/>
              <a:gd name="connsiteY3" fmla="*/ 113817 h 1138171"/>
              <a:gd name="connsiteX4" fmla="*/ 9404305 w 9404305"/>
              <a:gd name="connsiteY4" fmla="*/ 1024354 h 1138171"/>
              <a:gd name="connsiteX5" fmla="*/ 9290488 w 9404305"/>
              <a:gd name="connsiteY5" fmla="*/ 1138171 h 1138171"/>
              <a:gd name="connsiteX6" fmla="*/ 113817 w 9404305"/>
              <a:gd name="connsiteY6" fmla="*/ 1138171 h 1138171"/>
              <a:gd name="connsiteX7" fmla="*/ 0 w 9404305"/>
              <a:gd name="connsiteY7" fmla="*/ 1024354 h 1138171"/>
              <a:gd name="connsiteX8" fmla="*/ 0 w 9404305"/>
              <a:gd name="connsiteY8" fmla="*/ 113817 h 1138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4305" h="1138171">
                <a:moveTo>
                  <a:pt x="0" y="113817"/>
                </a:moveTo>
                <a:cubicBezTo>
                  <a:pt x="0" y="50958"/>
                  <a:pt x="50958" y="0"/>
                  <a:pt x="113817" y="0"/>
                </a:cubicBezTo>
                <a:lnTo>
                  <a:pt x="9290488" y="0"/>
                </a:lnTo>
                <a:cubicBezTo>
                  <a:pt x="9353347" y="0"/>
                  <a:pt x="9404305" y="50958"/>
                  <a:pt x="9404305" y="113817"/>
                </a:cubicBezTo>
                <a:lnTo>
                  <a:pt x="9404305" y="1024354"/>
                </a:lnTo>
                <a:cubicBezTo>
                  <a:pt x="9404305" y="1087213"/>
                  <a:pt x="9353347" y="1138171"/>
                  <a:pt x="9290488" y="1138171"/>
                </a:cubicBezTo>
                <a:lnTo>
                  <a:pt x="113817" y="1138171"/>
                </a:lnTo>
                <a:cubicBezTo>
                  <a:pt x="50958" y="1138171"/>
                  <a:pt x="0" y="1087213"/>
                  <a:pt x="0" y="1024354"/>
                </a:cubicBezTo>
                <a:lnTo>
                  <a:pt x="0" y="113817"/>
                </a:lnTo>
                <a:close/>
              </a:path>
            </a:pathLst>
          </a:custGeom>
          <a:ln>
            <a:solidFill>
              <a:schemeClr val="accent4">
                <a:lumMod val="60000"/>
                <a:lumOff val="40000"/>
              </a:schemeClr>
            </a:solidFill>
          </a:ln>
        </p:spPr>
        <p:style>
          <a:lnRef idx="0">
            <a:scrgbClr r="0" g="0" b="0"/>
          </a:lnRef>
          <a:fillRef idx="3">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147636" tIns="147636" rIns="1717239" bIns="147636" numCol="1" spcCol="1270" anchor="ctr" anchorCtr="0">
            <a:noAutofit/>
          </a:bodyPr>
          <a:lstStyle/>
          <a:p>
            <a:pPr marL="0" lvl="0" indent="0" algn="l" defTabSz="1333500">
              <a:lnSpc>
                <a:spcPct val="90000"/>
              </a:lnSpc>
              <a:spcBef>
                <a:spcPct val="0"/>
              </a:spcBef>
              <a:spcAft>
                <a:spcPct val="35000"/>
              </a:spcAft>
              <a:buNone/>
            </a:pPr>
            <a:r>
              <a:rPr lang="en-US" sz="3000" dirty="0">
                <a:latin typeface="Calibri" panose="020F0502020204030204" pitchFamily="34" charset="0"/>
                <a:cs typeface="Calibri" panose="020F0502020204030204" pitchFamily="34" charset="0"/>
              </a:rPr>
              <a:t>Field-sensitive Pointer Analysis</a:t>
            </a:r>
            <a:endParaRPr lang="en-AU" altLang="zh-CN" sz="3000" dirty="0">
              <a:latin typeface="Calibri" panose="020F0502020204030204" pitchFamily="34" charset="0"/>
              <a:cs typeface="Calibri" panose="020F0502020204030204" pitchFamily="34" charset="0"/>
            </a:endParaRPr>
          </a:p>
        </p:txBody>
      </p:sp>
      <p:sp>
        <p:nvSpPr>
          <p:cNvPr id="8" name="任意多边形: 形状 7">
            <a:extLst>
              <a:ext uri="{FF2B5EF4-FFF2-40B4-BE49-F238E27FC236}">
                <a16:creationId xmlns:a16="http://schemas.microsoft.com/office/drawing/2014/main" id="{A0E683F9-A156-47E9-A95E-48A1A00C3BBD}"/>
              </a:ext>
            </a:extLst>
          </p:cNvPr>
          <p:cNvSpPr/>
          <p:nvPr/>
        </p:nvSpPr>
        <p:spPr>
          <a:xfrm>
            <a:off x="652833" y="4103443"/>
            <a:ext cx="10542450" cy="1138171"/>
          </a:xfrm>
          <a:custGeom>
            <a:avLst/>
            <a:gdLst>
              <a:gd name="connsiteX0" fmla="*/ 0 w 9404305"/>
              <a:gd name="connsiteY0" fmla="*/ 113817 h 1138171"/>
              <a:gd name="connsiteX1" fmla="*/ 113817 w 9404305"/>
              <a:gd name="connsiteY1" fmla="*/ 0 h 1138171"/>
              <a:gd name="connsiteX2" fmla="*/ 9290488 w 9404305"/>
              <a:gd name="connsiteY2" fmla="*/ 0 h 1138171"/>
              <a:gd name="connsiteX3" fmla="*/ 9404305 w 9404305"/>
              <a:gd name="connsiteY3" fmla="*/ 113817 h 1138171"/>
              <a:gd name="connsiteX4" fmla="*/ 9404305 w 9404305"/>
              <a:gd name="connsiteY4" fmla="*/ 1024354 h 1138171"/>
              <a:gd name="connsiteX5" fmla="*/ 9290488 w 9404305"/>
              <a:gd name="connsiteY5" fmla="*/ 1138171 h 1138171"/>
              <a:gd name="connsiteX6" fmla="*/ 113817 w 9404305"/>
              <a:gd name="connsiteY6" fmla="*/ 1138171 h 1138171"/>
              <a:gd name="connsiteX7" fmla="*/ 0 w 9404305"/>
              <a:gd name="connsiteY7" fmla="*/ 1024354 h 1138171"/>
              <a:gd name="connsiteX8" fmla="*/ 0 w 9404305"/>
              <a:gd name="connsiteY8" fmla="*/ 113817 h 1138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4305" h="1138171">
                <a:moveTo>
                  <a:pt x="0" y="113817"/>
                </a:moveTo>
                <a:cubicBezTo>
                  <a:pt x="0" y="50958"/>
                  <a:pt x="50958" y="0"/>
                  <a:pt x="113817" y="0"/>
                </a:cubicBezTo>
                <a:lnTo>
                  <a:pt x="9290488" y="0"/>
                </a:lnTo>
                <a:cubicBezTo>
                  <a:pt x="9353347" y="0"/>
                  <a:pt x="9404305" y="50958"/>
                  <a:pt x="9404305" y="113817"/>
                </a:cubicBezTo>
                <a:lnTo>
                  <a:pt x="9404305" y="1024354"/>
                </a:lnTo>
                <a:cubicBezTo>
                  <a:pt x="9404305" y="1087213"/>
                  <a:pt x="9353347" y="1138171"/>
                  <a:pt x="9290488" y="1138171"/>
                </a:cubicBezTo>
                <a:lnTo>
                  <a:pt x="113817" y="1138171"/>
                </a:lnTo>
                <a:cubicBezTo>
                  <a:pt x="50958" y="1138171"/>
                  <a:pt x="0" y="1087213"/>
                  <a:pt x="0" y="1024354"/>
                </a:cubicBezTo>
                <a:lnTo>
                  <a:pt x="0" y="113817"/>
                </a:lnTo>
                <a:close/>
              </a:path>
            </a:pathLst>
          </a:custGeom>
          <a:ln>
            <a:solidFill>
              <a:schemeClr val="accent4">
                <a:lumMod val="60000"/>
                <a:lumOff val="40000"/>
              </a:schemeClr>
            </a:solidFill>
          </a:ln>
        </p:spPr>
        <p:style>
          <a:lnRef idx="0">
            <a:scrgbClr r="0" g="0" b="0"/>
          </a:lnRef>
          <a:fillRef idx="3">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147636" tIns="147636" rIns="1717239" bIns="147636"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Calibri" panose="020F0502020204030204" pitchFamily="34" charset="0"/>
                <a:cs typeface="Calibri" panose="020F0502020204030204" pitchFamily="34" charset="0"/>
              </a:rPr>
              <a:t>Precision-preserving Stride-based Field Representation</a:t>
            </a:r>
          </a:p>
        </p:txBody>
      </p:sp>
    </p:spTree>
    <p:extLst>
      <p:ext uri="{BB962C8B-B14F-4D97-AF65-F5344CB8AC3E}">
        <p14:creationId xmlns:p14="http://schemas.microsoft.com/office/powerpoint/2010/main" val="1529172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Stride-based Field Representation</a:t>
            </a:r>
            <a:endParaRPr lang="zh-CN" altLang="en-US" dirty="0"/>
          </a:p>
        </p:txBody>
      </p:sp>
      <p:pic>
        <p:nvPicPr>
          <p:cNvPr id="6" name="图片 5">
            <a:extLst>
              <a:ext uri="{FF2B5EF4-FFF2-40B4-BE49-F238E27FC236}">
                <a16:creationId xmlns:a16="http://schemas.microsoft.com/office/drawing/2014/main" id="{C62728F3-46CE-4A95-871E-D26A3DB80F12}"/>
              </a:ext>
            </a:extLst>
          </p:cNvPr>
          <p:cNvPicPr>
            <a:picLocks noChangeAspect="1"/>
          </p:cNvPicPr>
          <p:nvPr/>
        </p:nvPicPr>
        <p:blipFill>
          <a:blip r:embed="rId2"/>
          <a:stretch>
            <a:fillRect/>
          </a:stretch>
        </p:blipFill>
        <p:spPr>
          <a:xfrm>
            <a:off x="838200" y="1298383"/>
            <a:ext cx="2772099" cy="490999"/>
          </a:xfrm>
          <a:prstGeom prst="rect">
            <a:avLst/>
          </a:prstGeom>
        </p:spPr>
      </p:pic>
      <p:pic>
        <p:nvPicPr>
          <p:cNvPr id="3" name="图片 2">
            <a:extLst>
              <a:ext uri="{FF2B5EF4-FFF2-40B4-BE49-F238E27FC236}">
                <a16:creationId xmlns:a16="http://schemas.microsoft.com/office/drawing/2014/main" id="{75D2FB26-7832-468F-9E52-933A6FC26132}"/>
              </a:ext>
            </a:extLst>
          </p:cNvPr>
          <p:cNvPicPr>
            <a:picLocks noChangeAspect="1"/>
          </p:cNvPicPr>
          <p:nvPr/>
        </p:nvPicPr>
        <p:blipFill>
          <a:blip r:embed="rId3"/>
          <a:stretch>
            <a:fillRect/>
          </a:stretch>
        </p:blipFill>
        <p:spPr>
          <a:xfrm>
            <a:off x="2224087" y="2623946"/>
            <a:ext cx="7743825" cy="1600200"/>
          </a:xfrm>
          <a:prstGeom prst="rect">
            <a:avLst/>
          </a:prstGeom>
        </p:spPr>
      </p:pic>
      <p:sp>
        <p:nvSpPr>
          <p:cNvPr id="4" name="文本框 3">
            <a:extLst>
              <a:ext uri="{FF2B5EF4-FFF2-40B4-BE49-F238E27FC236}">
                <a16:creationId xmlns:a16="http://schemas.microsoft.com/office/drawing/2014/main" id="{038C969E-ACE0-4699-AA07-43E706C2E239}"/>
              </a:ext>
            </a:extLst>
          </p:cNvPr>
          <p:cNvSpPr txBox="1"/>
          <p:nvPr/>
        </p:nvSpPr>
        <p:spPr>
          <a:xfrm>
            <a:off x="862817" y="1788357"/>
            <a:ext cx="1361270" cy="461665"/>
          </a:xfrm>
          <a:prstGeom prst="rect">
            <a:avLst/>
          </a:prstGeom>
          <a:noFill/>
        </p:spPr>
        <p:txBody>
          <a:bodyPr wrap="none" rtlCol="0">
            <a:spAutoFit/>
          </a:bodyPr>
          <a:lstStyle/>
          <a:p>
            <a:r>
              <a:rPr lang="en-US" altLang="zh-CN" sz="2400" dirty="0"/>
              <a:t>Example:</a:t>
            </a:r>
            <a:endParaRPr lang="zh-CN" altLang="en-US" sz="2400" dirty="0"/>
          </a:p>
        </p:txBody>
      </p:sp>
    </p:spTree>
    <p:extLst>
      <p:ext uri="{BB962C8B-B14F-4D97-AF65-F5344CB8AC3E}">
        <p14:creationId xmlns:p14="http://schemas.microsoft.com/office/powerpoint/2010/main" val="2370512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400CBE-8EA7-47F1-916A-EC744DD9C755}"/>
              </a:ext>
            </a:extLst>
          </p:cNvPr>
          <p:cNvPicPr>
            <a:picLocks noChangeAspect="1"/>
          </p:cNvPicPr>
          <p:nvPr/>
        </p:nvPicPr>
        <p:blipFill>
          <a:blip r:embed="rId3"/>
          <a:stretch>
            <a:fillRect/>
          </a:stretch>
        </p:blipFill>
        <p:spPr>
          <a:xfrm>
            <a:off x="2376996" y="2363389"/>
            <a:ext cx="3517364" cy="2433064"/>
          </a:xfrm>
          <a:prstGeom prst="rect">
            <a:avLst/>
          </a:prstGeom>
        </p:spPr>
      </p:pic>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Stride-based Field Representation</a:t>
            </a:r>
            <a:endParaRPr lang="zh-CN" altLang="en-US" dirty="0"/>
          </a:p>
        </p:txBody>
      </p:sp>
      <p:pic>
        <p:nvPicPr>
          <p:cNvPr id="6" name="图片 5">
            <a:extLst>
              <a:ext uri="{FF2B5EF4-FFF2-40B4-BE49-F238E27FC236}">
                <a16:creationId xmlns:a16="http://schemas.microsoft.com/office/drawing/2014/main" id="{C62728F3-46CE-4A95-871E-D26A3DB80F12}"/>
              </a:ext>
            </a:extLst>
          </p:cNvPr>
          <p:cNvPicPr>
            <a:picLocks noChangeAspect="1"/>
          </p:cNvPicPr>
          <p:nvPr/>
        </p:nvPicPr>
        <p:blipFill>
          <a:blip r:embed="rId4"/>
          <a:stretch>
            <a:fillRect/>
          </a:stretch>
        </p:blipFill>
        <p:spPr>
          <a:xfrm>
            <a:off x="838200" y="1298383"/>
            <a:ext cx="2772099" cy="490999"/>
          </a:xfrm>
          <a:prstGeom prst="rect">
            <a:avLst/>
          </a:prstGeom>
        </p:spPr>
      </p:pic>
      <p:sp>
        <p:nvSpPr>
          <p:cNvPr id="4" name="文本框 3">
            <a:extLst>
              <a:ext uri="{FF2B5EF4-FFF2-40B4-BE49-F238E27FC236}">
                <a16:creationId xmlns:a16="http://schemas.microsoft.com/office/drawing/2014/main" id="{038C969E-ACE0-4699-AA07-43E706C2E239}"/>
              </a:ext>
            </a:extLst>
          </p:cNvPr>
          <p:cNvSpPr txBox="1"/>
          <p:nvPr/>
        </p:nvSpPr>
        <p:spPr>
          <a:xfrm>
            <a:off x="862817" y="1788357"/>
            <a:ext cx="2392001" cy="461665"/>
          </a:xfrm>
          <a:prstGeom prst="rect">
            <a:avLst/>
          </a:prstGeom>
          <a:noFill/>
        </p:spPr>
        <p:txBody>
          <a:bodyPr wrap="none" rtlCol="0">
            <a:spAutoFit/>
          </a:bodyPr>
          <a:lstStyle/>
          <a:p>
            <a:r>
              <a:rPr lang="en-US" altLang="zh-CN" sz="2400" dirty="0"/>
              <a:t>Why we use this</a:t>
            </a:r>
            <a:endParaRPr lang="zh-CN" altLang="en-US" sz="2400" dirty="0"/>
          </a:p>
        </p:txBody>
      </p:sp>
      <p:pic>
        <p:nvPicPr>
          <p:cNvPr id="7" name="图片 6">
            <a:extLst>
              <a:ext uri="{FF2B5EF4-FFF2-40B4-BE49-F238E27FC236}">
                <a16:creationId xmlns:a16="http://schemas.microsoft.com/office/drawing/2014/main" id="{6915697C-AAB8-49A1-A3A0-799F1CD0D053}"/>
              </a:ext>
            </a:extLst>
          </p:cNvPr>
          <p:cNvPicPr>
            <a:picLocks noChangeAspect="1"/>
          </p:cNvPicPr>
          <p:nvPr/>
        </p:nvPicPr>
        <p:blipFill>
          <a:blip r:embed="rId5"/>
          <a:stretch>
            <a:fillRect/>
          </a:stretch>
        </p:blipFill>
        <p:spPr>
          <a:xfrm>
            <a:off x="7244826" y="2798045"/>
            <a:ext cx="2778064" cy="1563753"/>
          </a:xfrm>
          <a:prstGeom prst="rect">
            <a:avLst/>
          </a:prstGeom>
        </p:spPr>
      </p:pic>
      <p:pic>
        <p:nvPicPr>
          <p:cNvPr id="8" name="图片 7">
            <a:extLst>
              <a:ext uri="{FF2B5EF4-FFF2-40B4-BE49-F238E27FC236}">
                <a16:creationId xmlns:a16="http://schemas.microsoft.com/office/drawing/2014/main" id="{32907F63-A532-46F0-B673-570D5A2E7480}"/>
              </a:ext>
            </a:extLst>
          </p:cNvPr>
          <p:cNvPicPr>
            <a:picLocks noChangeAspect="1"/>
          </p:cNvPicPr>
          <p:nvPr/>
        </p:nvPicPr>
        <p:blipFill>
          <a:blip r:embed="rId6"/>
          <a:stretch>
            <a:fillRect/>
          </a:stretch>
        </p:blipFill>
        <p:spPr>
          <a:xfrm>
            <a:off x="6096000" y="1841610"/>
            <a:ext cx="3876490" cy="446162"/>
          </a:xfrm>
          <a:prstGeom prst="rect">
            <a:avLst/>
          </a:prstGeom>
        </p:spPr>
      </p:pic>
    </p:spTree>
    <p:extLst>
      <p:ext uri="{BB962C8B-B14F-4D97-AF65-F5344CB8AC3E}">
        <p14:creationId xmlns:p14="http://schemas.microsoft.com/office/powerpoint/2010/main" val="1915817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Stride-based Field Representation</a:t>
            </a:r>
            <a:endParaRPr lang="zh-CN" altLang="en-US" dirty="0"/>
          </a:p>
        </p:txBody>
      </p:sp>
      <p:pic>
        <p:nvPicPr>
          <p:cNvPr id="6" name="图片 5">
            <a:extLst>
              <a:ext uri="{FF2B5EF4-FFF2-40B4-BE49-F238E27FC236}">
                <a16:creationId xmlns:a16="http://schemas.microsoft.com/office/drawing/2014/main" id="{C62728F3-46CE-4A95-871E-D26A3DB80F12}"/>
              </a:ext>
            </a:extLst>
          </p:cNvPr>
          <p:cNvPicPr>
            <a:picLocks noChangeAspect="1"/>
          </p:cNvPicPr>
          <p:nvPr/>
        </p:nvPicPr>
        <p:blipFill>
          <a:blip r:embed="rId2"/>
          <a:stretch>
            <a:fillRect/>
          </a:stretch>
        </p:blipFill>
        <p:spPr>
          <a:xfrm>
            <a:off x="838200" y="1298383"/>
            <a:ext cx="2772099" cy="490999"/>
          </a:xfrm>
          <a:prstGeom prst="rect">
            <a:avLst/>
          </a:prstGeom>
        </p:spPr>
      </p:pic>
      <p:sp>
        <p:nvSpPr>
          <p:cNvPr id="4" name="文本框 3">
            <a:extLst>
              <a:ext uri="{FF2B5EF4-FFF2-40B4-BE49-F238E27FC236}">
                <a16:creationId xmlns:a16="http://schemas.microsoft.com/office/drawing/2014/main" id="{038C969E-ACE0-4699-AA07-43E706C2E239}"/>
              </a:ext>
            </a:extLst>
          </p:cNvPr>
          <p:cNvSpPr txBox="1"/>
          <p:nvPr/>
        </p:nvSpPr>
        <p:spPr>
          <a:xfrm>
            <a:off x="862817" y="1788357"/>
            <a:ext cx="885179" cy="461665"/>
          </a:xfrm>
          <a:prstGeom prst="rect">
            <a:avLst/>
          </a:prstGeom>
          <a:noFill/>
        </p:spPr>
        <p:txBody>
          <a:bodyPr wrap="none" rtlCol="0">
            <a:spAutoFit/>
          </a:bodyPr>
          <a:lstStyle/>
          <a:p>
            <a:r>
              <a:rPr lang="en-US" altLang="zh-CN" sz="2400" dirty="0"/>
              <a:t>Rules</a:t>
            </a:r>
            <a:endParaRPr lang="zh-CN" altLang="en-US" sz="2400" dirty="0"/>
          </a:p>
        </p:txBody>
      </p:sp>
      <p:pic>
        <p:nvPicPr>
          <p:cNvPr id="3" name="图片 2">
            <a:extLst>
              <a:ext uri="{FF2B5EF4-FFF2-40B4-BE49-F238E27FC236}">
                <a16:creationId xmlns:a16="http://schemas.microsoft.com/office/drawing/2014/main" id="{2F64DB7F-583F-4EC0-B439-F8B2E26C0F79}"/>
              </a:ext>
            </a:extLst>
          </p:cNvPr>
          <p:cNvPicPr>
            <a:picLocks noChangeAspect="1"/>
          </p:cNvPicPr>
          <p:nvPr/>
        </p:nvPicPr>
        <p:blipFill>
          <a:blip r:embed="rId3"/>
          <a:stretch>
            <a:fillRect/>
          </a:stretch>
        </p:blipFill>
        <p:spPr>
          <a:xfrm>
            <a:off x="1888319" y="2019189"/>
            <a:ext cx="8415361" cy="3308748"/>
          </a:xfrm>
          <a:prstGeom prst="rect">
            <a:avLst/>
          </a:prstGeom>
        </p:spPr>
      </p:pic>
    </p:spTree>
    <p:extLst>
      <p:ext uri="{BB962C8B-B14F-4D97-AF65-F5344CB8AC3E}">
        <p14:creationId xmlns:p14="http://schemas.microsoft.com/office/powerpoint/2010/main" val="3469297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0E2B39-B312-4532-92F5-BB2EB6CE7ED3}"/>
              </a:ext>
            </a:extLst>
          </p:cNvPr>
          <p:cNvSpPr>
            <a:spLocks noGrp="1"/>
          </p:cNvSpPr>
          <p:nvPr>
            <p:ph type="title"/>
          </p:nvPr>
        </p:nvSpPr>
        <p:spPr/>
        <p:txBody>
          <a:bodyPr/>
          <a:lstStyle/>
          <a:p>
            <a:r>
              <a:rPr lang="en-US" dirty="0"/>
              <a:t>Future work</a:t>
            </a:r>
          </a:p>
        </p:txBody>
      </p:sp>
      <p:sp>
        <p:nvSpPr>
          <p:cNvPr id="3" name="内容占位符 2">
            <a:extLst>
              <a:ext uri="{FF2B5EF4-FFF2-40B4-BE49-F238E27FC236}">
                <a16:creationId xmlns:a16="http://schemas.microsoft.com/office/drawing/2014/main" id="{C4D762BD-2B97-48A1-963F-3002E1CB6E52}"/>
              </a:ext>
            </a:extLst>
          </p:cNvPr>
          <p:cNvSpPr>
            <a:spLocks noGrp="1"/>
          </p:cNvSpPr>
          <p:nvPr>
            <p:ph idx="1"/>
          </p:nvPr>
        </p:nvSpPr>
        <p:spPr/>
        <p:txBody>
          <a:bodyPr>
            <a:normAutofit/>
          </a:bodyPr>
          <a:lstStyle/>
          <a:p>
            <a:pPr marL="0" indent="0">
              <a:buNone/>
            </a:pPr>
            <a:r>
              <a:rPr lang="en-US" sz="2400" dirty="0"/>
              <a:t>Two approaches for resolving pointer analysis:</a:t>
            </a:r>
          </a:p>
          <a:p>
            <a:r>
              <a:rPr lang="en-US" sz="2400" dirty="0"/>
              <a:t>Via resolving constraint graph;</a:t>
            </a:r>
          </a:p>
          <a:p>
            <a:r>
              <a:rPr lang="en-US" sz="2400" dirty="0"/>
              <a:t>Via resolving context-free language reachability problem.</a:t>
            </a:r>
          </a:p>
        </p:txBody>
      </p:sp>
    </p:spTree>
    <p:extLst>
      <p:ext uri="{BB962C8B-B14F-4D97-AF65-F5344CB8AC3E}">
        <p14:creationId xmlns:p14="http://schemas.microsoft.com/office/powerpoint/2010/main" val="268268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A36D8-20C7-42B9-A312-FF7DD13A59C2}"/>
              </a:ext>
            </a:extLst>
          </p:cNvPr>
          <p:cNvSpPr>
            <a:spLocks noGrp="1"/>
          </p:cNvSpPr>
          <p:nvPr>
            <p:ph type="title"/>
          </p:nvPr>
        </p:nvSpPr>
        <p:spPr>
          <a:xfrm>
            <a:off x="838200" y="365125"/>
            <a:ext cx="10515600" cy="1325563"/>
          </a:xfrm>
        </p:spPr>
        <p:txBody>
          <a:bodyPr/>
          <a:lstStyle/>
          <a:p>
            <a:r>
              <a:rPr lang="en-US" altLang="zh-CN" dirty="0"/>
              <a:t>Pointer Analysis</a:t>
            </a:r>
            <a:endParaRPr lang="zh-CN" altLang="en-US" dirty="0"/>
          </a:p>
        </p:txBody>
      </p:sp>
      <p:sp>
        <p:nvSpPr>
          <p:cNvPr id="3" name="内容占位符 2">
            <a:extLst>
              <a:ext uri="{FF2B5EF4-FFF2-40B4-BE49-F238E27FC236}">
                <a16:creationId xmlns:a16="http://schemas.microsoft.com/office/drawing/2014/main" id="{9983EDD4-41FD-4BED-BA1E-FA4C1401DD63}"/>
              </a:ext>
            </a:extLst>
          </p:cNvPr>
          <p:cNvSpPr>
            <a:spLocks noGrp="1"/>
          </p:cNvSpPr>
          <p:nvPr>
            <p:ph idx="1"/>
          </p:nvPr>
        </p:nvSpPr>
        <p:spPr>
          <a:xfrm>
            <a:off x="838200" y="1470518"/>
            <a:ext cx="10515600" cy="1325563"/>
          </a:xfrm>
        </p:spPr>
        <p:txBody>
          <a:bodyPr/>
          <a:lstStyle/>
          <a:p>
            <a:pPr marL="0" indent="0">
              <a:buNone/>
            </a:pPr>
            <a:r>
              <a:rPr lang="en-US" altLang="zh-CN" dirty="0">
                <a:solidFill>
                  <a:srgbClr val="0070C0"/>
                </a:solidFill>
              </a:rPr>
              <a:t>Pointer analysis </a:t>
            </a:r>
            <a:r>
              <a:rPr lang="en-US" altLang="zh-CN" dirty="0"/>
              <a:t>or </a:t>
            </a:r>
            <a:r>
              <a:rPr lang="en-US" altLang="zh-CN" dirty="0">
                <a:solidFill>
                  <a:srgbClr val="0070C0"/>
                </a:solidFill>
              </a:rPr>
              <a:t>points-to analysis </a:t>
            </a:r>
            <a:r>
              <a:rPr lang="en-US" altLang="zh-CN" dirty="0"/>
              <a:t>is a static program analysis that determines information on the values of pointer variables or expressions (Yannis </a:t>
            </a:r>
            <a:r>
              <a:rPr lang="en-US" altLang="zh-CN" dirty="0" err="1"/>
              <a:t>Smaragdakis</a:t>
            </a:r>
            <a:r>
              <a:rPr lang="en-US" altLang="zh-CN" dirty="0"/>
              <a:t>, 2015).</a:t>
            </a:r>
          </a:p>
        </p:txBody>
      </p:sp>
      <p:sp>
        <p:nvSpPr>
          <p:cNvPr id="4" name="矩形 3">
            <a:extLst>
              <a:ext uri="{FF2B5EF4-FFF2-40B4-BE49-F238E27FC236}">
                <a16:creationId xmlns:a16="http://schemas.microsoft.com/office/drawing/2014/main" id="{13F606A9-5340-4B13-A068-D55F80611AFC}"/>
              </a:ext>
            </a:extLst>
          </p:cNvPr>
          <p:cNvSpPr/>
          <p:nvPr/>
        </p:nvSpPr>
        <p:spPr>
          <a:xfrm>
            <a:off x="838199" y="2967335"/>
            <a:ext cx="10163176" cy="954107"/>
          </a:xfrm>
          <a:prstGeom prst="rect">
            <a:avLst/>
          </a:prstGeom>
        </p:spPr>
        <p:txBody>
          <a:bodyPr wrap="square">
            <a:spAutoFit/>
          </a:bodyPr>
          <a:lstStyle/>
          <a:p>
            <a:r>
              <a:rPr lang="en-US" altLang="zh-CN" sz="2800" dirty="0"/>
              <a:t>Pointer analysis is to establish which pointers, or heap references, can point to which variables, or storage locations. </a:t>
            </a:r>
            <a:endParaRPr lang="zh-CN" altLang="en-US" sz="2800" dirty="0"/>
          </a:p>
        </p:txBody>
      </p:sp>
    </p:spTree>
    <p:extLst>
      <p:ext uri="{BB962C8B-B14F-4D97-AF65-F5344CB8AC3E}">
        <p14:creationId xmlns:p14="http://schemas.microsoft.com/office/powerpoint/2010/main" val="80910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A36D8-20C7-42B9-A312-FF7DD13A59C2}"/>
              </a:ext>
            </a:extLst>
          </p:cNvPr>
          <p:cNvSpPr>
            <a:spLocks noGrp="1"/>
          </p:cNvSpPr>
          <p:nvPr>
            <p:ph type="title"/>
          </p:nvPr>
        </p:nvSpPr>
        <p:spPr>
          <a:xfrm>
            <a:off x="838200" y="365125"/>
            <a:ext cx="10515600" cy="1325563"/>
          </a:xfrm>
        </p:spPr>
        <p:txBody>
          <a:bodyPr/>
          <a:lstStyle/>
          <a:p>
            <a:r>
              <a:rPr lang="en-US" altLang="zh-CN" dirty="0"/>
              <a:t>Pointer Analysis</a:t>
            </a:r>
            <a:endParaRPr lang="zh-CN" altLang="en-US" dirty="0"/>
          </a:p>
        </p:txBody>
      </p:sp>
      <p:pic>
        <p:nvPicPr>
          <p:cNvPr id="6" name="图片 5">
            <a:extLst>
              <a:ext uri="{FF2B5EF4-FFF2-40B4-BE49-F238E27FC236}">
                <a16:creationId xmlns:a16="http://schemas.microsoft.com/office/drawing/2014/main" id="{E95A142E-41A6-4CD8-AD52-B193467A70F4}"/>
              </a:ext>
            </a:extLst>
          </p:cNvPr>
          <p:cNvPicPr>
            <a:picLocks noChangeAspect="1"/>
          </p:cNvPicPr>
          <p:nvPr/>
        </p:nvPicPr>
        <p:blipFill>
          <a:blip r:embed="rId3"/>
          <a:stretch>
            <a:fillRect/>
          </a:stretch>
        </p:blipFill>
        <p:spPr>
          <a:xfrm>
            <a:off x="1807520" y="1968495"/>
            <a:ext cx="1966361" cy="2603506"/>
          </a:xfrm>
          <a:prstGeom prst="rect">
            <a:avLst/>
          </a:prstGeom>
        </p:spPr>
      </p:pic>
      <p:sp>
        <p:nvSpPr>
          <p:cNvPr id="7" name="文本框 6">
            <a:extLst>
              <a:ext uri="{FF2B5EF4-FFF2-40B4-BE49-F238E27FC236}">
                <a16:creationId xmlns:a16="http://schemas.microsoft.com/office/drawing/2014/main" id="{E96B7D6B-724A-4D63-AB76-4AA04E9C3F4D}"/>
              </a:ext>
            </a:extLst>
          </p:cNvPr>
          <p:cNvSpPr txBox="1"/>
          <p:nvPr/>
        </p:nvSpPr>
        <p:spPr>
          <a:xfrm>
            <a:off x="4848819" y="1781092"/>
            <a:ext cx="6611137" cy="523220"/>
          </a:xfrm>
          <a:prstGeom prst="rect">
            <a:avLst/>
          </a:prstGeom>
          <a:noFill/>
        </p:spPr>
        <p:txBody>
          <a:bodyPr wrap="square" rtlCol="0">
            <a:spAutoFit/>
          </a:bodyPr>
          <a:lstStyle/>
          <a:p>
            <a:r>
              <a:rPr lang="en-US" altLang="zh-CN" sz="2800" dirty="0"/>
              <a:t>Which objects may pointer </a:t>
            </a:r>
            <a:r>
              <a:rPr lang="en-US" altLang="zh-CN" sz="2800" i="1" dirty="0"/>
              <a:t>p </a:t>
            </a:r>
            <a:r>
              <a:rPr lang="en-US" altLang="zh-CN" sz="2800" dirty="0"/>
              <a:t>point to?</a:t>
            </a:r>
          </a:p>
        </p:txBody>
      </p:sp>
      <p:sp>
        <p:nvSpPr>
          <p:cNvPr id="3" name="文本框 2">
            <a:extLst>
              <a:ext uri="{FF2B5EF4-FFF2-40B4-BE49-F238E27FC236}">
                <a16:creationId xmlns:a16="http://schemas.microsoft.com/office/drawing/2014/main" id="{986FD21A-39ED-4E3C-9EEB-2988004D8A09}"/>
              </a:ext>
            </a:extLst>
          </p:cNvPr>
          <p:cNvSpPr txBox="1"/>
          <p:nvPr/>
        </p:nvSpPr>
        <p:spPr>
          <a:xfrm>
            <a:off x="914046" y="1350170"/>
            <a:ext cx="1837677" cy="461665"/>
          </a:xfrm>
          <a:prstGeom prst="rect">
            <a:avLst/>
          </a:prstGeom>
          <a:noFill/>
        </p:spPr>
        <p:txBody>
          <a:bodyPr wrap="square" rtlCol="0">
            <a:spAutoFit/>
          </a:bodyPr>
          <a:lstStyle/>
          <a:p>
            <a:r>
              <a:rPr lang="en-US" sz="2400" dirty="0"/>
              <a:t>Example</a:t>
            </a:r>
          </a:p>
        </p:txBody>
      </p:sp>
      <p:sp>
        <p:nvSpPr>
          <p:cNvPr id="4" name="矩形 3">
            <a:extLst>
              <a:ext uri="{FF2B5EF4-FFF2-40B4-BE49-F238E27FC236}">
                <a16:creationId xmlns:a16="http://schemas.microsoft.com/office/drawing/2014/main" id="{90959C2F-8D54-4EC4-858F-3A8D46429BDA}"/>
              </a:ext>
            </a:extLst>
          </p:cNvPr>
          <p:cNvSpPr/>
          <p:nvPr/>
        </p:nvSpPr>
        <p:spPr>
          <a:xfrm>
            <a:off x="4848819" y="2434026"/>
            <a:ext cx="2975495" cy="523220"/>
          </a:xfrm>
          <a:prstGeom prst="rect">
            <a:avLst/>
          </a:prstGeom>
        </p:spPr>
        <p:txBody>
          <a:bodyPr wrap="none">
            <a:spAutoFit/>
          </a:bodyPr>
          <a:lstStyle/>
          <a:p>
            <a:r>
              <a:rPr lang="en-US" altLang="zh-CN" sz="2800" dirty="0"/>
              <a:t>Flow-insensitively:</a:t>
            </a:r>
            <a:endParaRPr lang="zh-CN" altLang="en-US" sz="2800" dirty="0"/>
          </a:p>
        </p:txBody>
      </p:sp>
      <p:pic>
        <p:nvPicPr>
          <p:cNvPr id="9" name="图片 8">
            <a:extLst>
              <a:ext uri="{FF2B5EF4-FFF2-40B4-BE49-F238E27FC236}">
                <a16:creationId xmlns:a16="http://schemas.microsoft.com/office/drawing/2014/main" id="{135E905A-78CE-4E3A-8E29-F45EBAB213BD}"/>
              </a:ext>
            </a:extLst>
          </p:cNvPr>
          <p:cNvPicPr>
            <a:picLocks noChangeAspect="1"/>
          </p:cNvPicPr>
          <p:nvPr/>
        </p:nvPicPr>
        <p:blipFill>
          <a:blip r:embed="rId4"/>
          <a:stretch>
            <a:fillRect/>
          </a:stretch>
        </p:blipFill>
        <p:spPr>
          <a:xfrm>
            <a:off x="6907532" y="3203562"/>
            <a:ext cx="1833563" cy="450876"/>
          </a:xfrm>
          <a:prstGeom prst="rect">
            <a:avLst/>
          </a:prstGeom>
        </p:spPr>
      </p:pic>
    </p:spTree>
    <p:extLst>
      <p:ext uri="{BB962C8B-B14F-4D97-AF65-F5344CB8AC3E}">
        <p14:creationId xmlns:p14="http://schemas.microsoft.com/office/powerpoint/2010/main" val="314788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Andersen’s Pointer Analysis</a:t>
            </a:r>
            <a:endParaRPr lang="zh-CN" altLang="en-US" dirty="0"/>
          </a:p>
        </p:txBody>
      </p:sp>
      <p:sp>
        <p:nvSpPr>
          <p:cNvPr id="5" name="文本框 4">
            <a:extLst>
              <a:ext uri="{FF2B5EF4-FFF2-40B4-BE49-F238E27FC236}">
                <a16:creationId xmlns:a16="http://schemas.microsoft.com/office/drawing/2014/main" id="{73DFE9DD-EA23-4AC1-8F59-D50DB44CCA4E}"/>
              </a:ext>
            </a:extLst>
          </p:cNvPr>
          <p:cNvSpPr txBox="1"/>
          <p:nvPr/>
        </p:nvSpPr>
        <p:spPr>
          <a:xfrm>
            <a:off x="876300" y="1996361"/>
            <a:ext cx="10095689" cy="1200329"/>
          </a:xfrm>
          <a:prstGeom prst="rect">
            <a:avLst/>
          </a:prstGeom>
          <a:noFill/>
        </p:spPr>
        <p:txBody>
          <a:bodyPr wrap="square" rtlCol="0">
            <a:spAutoFit/>
          </a:bodyPr>
          <a:lstStyle/>
          <a:p>
            <a:r>
              <a:rPr lang="en-US" altLang="zh-CN" sz="2400" dirty="0"/>
              <a:t>Inclusion-based pointer analysis was first proposed by Andersen in 1994, which converts point-to information into the relationship of set inclusion.</a:t>
            </a:r>
            <a:endParaRPr lang="zh-CN" altLang="en-US" sz="2400" dirty="0"/>
          </a:p>
          <a:p>
            <a:endParaRPr lang="en-US" sz="2400" dirty="0"/>
          </a:p>
        </p:txBody>
      </p:sp>
      <p:pic>
        <p:nvPicPr>
          <p:cNvPr id="7" name="图片 6">
            <a:extLst>
              <a:ext uri="{FF2B5EF4-FFF2-40B4-BE49-F238E27FC236}">
                <a16:creationId xmlns:a16="http://schemas.microsoft.com/office/drawing/2014/main" id="{A5667383-7B24-40B6-8CB6-98F953DE9C37}"/>
              </a:ext>
            </a:extLst>
          </p:cNvPr>
          <p:cNvPicPr>
            <a:picLocks noChangeAspect="1"/>
          </p:cNvPicPr>
          <p:nvPr/>
        </p:nvPicPr>
        <p:blipFill>
          <a:blip r:embed="rId3"/>
          <a:stretch>
            <a:fillRect/>
          </a:stretch>
        </p:blipFill>
        <p:spPr>
          <a:xfrm>
            <a:off x="5975759" y="3233696"/>
            <a:ext cx="2691991" cy="526197"/>
          </a:xfrm>
          <a:prstGeom prst="rect">
            <a:avLst/>
          </a:prstGeom>
        </p:spPr>
      </p:pic>
      <p:pic>
        <p:nvPicPr>
          <p:cNvPr id="8" name="图片 7">
            <a:extLst>
              <a:ext uri="{FF2B5EF4-FFF2-40B4-BE49-F238E27FC236}">
                <a16:creationId xmlns:a16="http://schemas.microsoft.com/office/drawing/2014/main" id="{FA61A28B-28EA-4882-AEE9-B56BE19E04E7}"/>
              </a:ext>
            </a:extLst>
          </p:cNvPr>
          <p:cNvPicPr>
            <a:picLocks noChangeAspect="1"/>
          </p:cNvPicPr>
          <p:nvPr/>
        </p:nvPicPr>
        <p:blipFill>
          <a:blip r:embed="rId4"/>
          <a:stretch>
            <a:fillRect/>
          </a:stretch>
        </p:blipFill>
        <p:spPr>
          <a:xfrm>
            <a:off x="1604962" y="3276925"/>
            <a:ext cx="1833563" cy="450876"/>
          </a:xfrm>
          <a:prstGeom prst="rect">
            <a:avLst/>
          </a:prstGeom>
        </p:spPr>
      </p:pic>
    </p:spTree>
    <p:extLst>
      <p:ext uri="{BB962C8B-B14F-4D97-AF65-F5344CB8AC3E}">
        <p14:creationId xmlns:p14="http://schemas.microsoft.com/office/powerpoint/2010/main" val="358172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Andersen’s Pointer Analysis</a:t>
            </a:r>
            <a:endParaRPr lang="zh-CN" altLang="en-US" dirty="0"/>
          </a:p>
        </p:txBody>
      </p:sp>
      <p:pic>
        <p:nvPicPr>
          <p:cNvPr id="3" name="图片 2">
            <a:extLst>
              <a:ext uri="{FF2B5EF4-FFF2-40B4-BE49-F238E27FC236}">
                <a16:creationId xmlns:a16="http://schemas.microsoft.com/office/drawing/2014/main" id="{58456325-6F3F-4F51-A18F-BA2396E7D6D7}"/>
              </a:ext>
            </a:extLst>
          </p:cNvPr>
          <p:cNvPicPr>
            <a:picLocks noChangeAspect="1"/>
          </p:cNvPicPr>
          <p:nvPr/>
        </p:nvPicPr>
        <p:blipFill>
          <a:blip r:embed="rId3"/>
          <a:stretch>
            <a:fillRect/>
          </a:stretch>
        </p:blipFill>
        <p:spPr>
          <a:xfrm>
            <a:off x="1977389" y="2315430"/>
            <a:ext cx="8237221" cy="2227140"/>
          </a:xfrm>
          <a:prstGeom prst="rect">
            <a:avLst/>
          </a:prstGeom>
        </p:spPr>
      </p:pic>
      <p:sp>
        <p:nvSpPr>
          <p:cNvPr id="4" name="文本框 3">
            <a:extLst>
              <a:ext uri="{FF2B5EF4-FFF2-40B4-BE49-F238E27FC236}">
                <a16:creationId xmlns:a16="http://schemas.microsoft.com/office/drawing/2014/main" id="{837449CE-C887-43D6-A2C1-6E0137AAB265}"/>
              </a:ext>
            </a:extLst>
          </p:cNvPr>
          <p:cNvSpPr txBox="1"/>
          <p:nvPr/>
        </p:nvSpPr>
        <p:spPr>
          <a:xfrm>
            <a:off x="2109972" y="1875453"/>
            <a:ext cx="7972054" cy="461665"/>
          </a:xfrm>
          <a:prstGeom prst="rect">
            <a:avLst/>
          </a:prstGeom>
          <a:noFill/>
        </p:spPr>
        <p:txBody>
          <a:bodyPr wrap="none" rtlCol="0">
            <a:spAutoFit/>
          </a:bodyPr>
          <a:lstStyle/>
          <a:p>
            <a:r>
              <a:rPr lang="en-US" altLang="zh-CN" sz="2400" dirty="0"/>
              <a:t>Analysis domains and basic instructions for pointer analysis</a:t>
            </a:r>
            <a:endParaRPr lang="zh-CN" altLang="en-US" sz="2400" dirty="0"/>
          </a:p>
        </p:txBody>
      </p:sp>
    </p:spTree>
    <p:extLst>
      <p:ext uri="{BB962C8B-B14F-4D97-AF65-F5344CB8AC3E}">
        <p14:creationId xmlns:p14="http://schemas.microsoft.com/office/powerpoint/2010/main" val="3759662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Andersen’s </a:t>
            </a:r>
            <a:r>
              <a:rPr lang="en-US" altLang="zh-CN"/>
              <a:t>Pointer Analysis</a:t>
            </a:r>
            <a:endParaRPr lang="zh-CN" altLang="en-US" dirty="0"/>
          </a:p>
        </p:txBody>
      </p:sp>
      <p:sp>
        <p:nvSpPr>
          <p:cNvPr id="4" name="文本框 3">
            <a:extLst>
              <a:ext uri="{FF2B5EF4-FFF2-40B4-BE49-F238E27FC236}">
                <a16:creationId xmlns:a16="http://schemas.microsoft.com/office/drawing/2014/main" id="{837449CE-C887-43D6-A2C1-6E0137AAB265}"/>
              </a:ext>
            </a:extLst>
          </p:cNvPr>
          <p:cNvSpPr txBox="1"/>
          <p:nvPr/>
        </p:nvSpPr>
        <p:spPr>
          <a:xfrm>
            <a:off x="2109972" y="1875453"/>
            <a:ext cx="706315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等线" panose="020F0502020204030204"/>
                <a:ea typeface="等线" panose="02010600030101010101" pitchFamily="2" charset="-122"/>
              </a:rPr>
              <a:t>Rules for point-to set propagation (field-insensitive)</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A71C262C-B71C-4B49-BFDA-B745826F4E44}"/>
              </a:ext>
            </a:extLst>
          </p:cNvPr>
          <p:cNvPicPr>
            <a:picLocks noChangeAspect="1"/>
          </p:cNvPicPr>
          <p:nvPr/>
        </p:nvPicPr>
        <p:blipFill>
          <a:blip r:embed="rId3"/>
          <a:stretch>
            <a:fillRect/>
          </a:stretch>
        </p:blipFill>
        <p:spPr>
          <a:xfrm>
            <a:off x="3322324" y="2372522"/>
            <a:ext cx="5235085" cy="2112956"/>
          </a:xfrm>
          <a:prstGeom prst="rect">
            <a:avLst/>
          </a:prstGeom>
        </p:spPr>
      </p:pic>
      <p:pic>
        <p:nvPicPr>
          <p:cNvPr id="6" name="图片 5">
            <a:extLst>
              <a:ext uri="{FF2B5EF4-FFF2-40B4-BE49-F238E27FC236}">
                <a16:creationId xmlns:a16="http://schemas.microsoft.com/office/drawing/2014/main" id="{E88D4774-1E40-47D8-B1FA-DCD95DC0DB0C}"/>
              </a:ext>
            </a:extLst>
          </p:cNvPr>
          <p:cNvPicPr>
            <a:picLocks noChangeAspect="1"/>
          </p:cNvPicPr>
          <p:nvPr/>
        </p:nvPicPr>
        <p:blipFill>
          <a:blip r:embed="rId4"/>
          <a:stretch>
            <a:fillRect/>
          </a:stretch>
        </p:blipFill>
        <p:spPr>
          <a:xfrm>
            <a:off x="1195525" y="4520882"/>
            <a:ext cx="10085033" cy="388179"/>
          </a:xfrm>
          <a:prstGeom prst="rect">
            <a:avLst/>
          </a:prstGeom>
        </p:spPr>
      </p:pic>
      <p:pic>
        <p:nvPicPr>
          <p:cNvPr id="7" name="图片 6">
            <a:extLst>
              <a:ext uri="{FF2B5EF4-FFF2-40B4-BE49-F238E27FC236}">
                <a16:creationId xmlns:a16="http://schemas.microsoft.com/office/drawing/2014/main" id="{8DD5285E-5EB8-4E34-B449-D9130C53A198}"/>
              </a:ext>
            </a:extLst>
          </p:cNvPr>
          <p:cNvPicPr>
            <a:picLocks noChangeAspect="1"/>
          </p:cNvPicPr>
          <p:nvPr/>
        </p:nvPicPr>
        <p:blipFill>
          <a:blip r:embed="rId5"/>
          <a:stretch>
            <a:fillRect/>
          </a:stretch>
        </p:blipFill>
        <p:spPr>
          <a:xfrm>
            <a:off x="6821410" y="4915042"/>
            <a:ext cx="3471998" cy="470779"/>
          </a:xfrm>
          <a:prstGeom prst="rect">
            <a:avLst/>
          </a:prstGeom>
        </p:spPr>
      </p:pic>
      <p:pic>
        <p:nvPicPr>
          <p:cNvPr id="8" name="图片 7">
            <a:extLst>
              <a:ext uri="{FF2B5EF4-FFF2-40B4-BE49-F238E27FC236}">
                <a16:creationId xmlns:a16="http://schemas.microsoft.com/office/drawing/2014/main" id="{FB737753-AA03-4E86-8131-D22D5EC3ECB8}"/>
              </a:ext>
            </a:extLst>
          </p:cNvPr>
          <p:cNvPicPr>
            <a:picLocks noChangeAspect="1"/>
          </p:cNvPicPr>
          <p:nvPr/>
        </p:nvPicPr>
        <p:blipFill>
          <a:blip r:embed="rId6"/>
          <a:stretch>
            <a:fillRect/>
          </a:stretch>
        </p:blipFill>
        <p:spPr>
          <a:xfrm>
            <a:off x="1195526" y="4946634"/>
            <a:ext cx="2395400" cy="429740"/>
          </a:xfrm>
          <a:prstGeom prst="rect">
            <a:avLst/>
          </a:prstGeom>
        </p:spPr>
      </p:pic>
    </p:spTree>
    <p:extLst>
      <p:ext uri="{BB962C8B-B14F-4D97-AF65-F5344CB8AC3E}">
        <p14:creationId xmlns:p14="http://schemas.microsoft.com/office/powerpoint/2010/main" val="125705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p:txBody>
          <a:bodyPr/>
          <a:lstStyle/>
          <a:p>
            <a:r>
              <a:rPr lang="en-US" altLang="zh-CN" dirty="0"/>
              <a:t>Andersen’s </a:t>
            </a:r>
            <a:r>
              <a:rPr lang="en-US" altLang="zh-CN"/>
              <a:t>Pointer Analysis</a:t>
            </a:r>
            <a:endParaRPr lang="zh-CN" altLang="en-US" dirty="0"/>
          </a:p>
        </p:txBody>
      </p:sp>
      <p:sp>
        <p:nvSpPr>
          <p:cNvPr id="4" name="文本框 3">
            <a:extLst>
              <a:ext uri="{FF2B5EF4-FFF2-40B4-BE49-F238E27FC236}">
                <a16:creationId xmlns:a16="http://schemas.microsoft.com/office/drawing/2014/main" id="{837449CE-C887-43D6-A2C1-6E0137AAB265}"/>
              </a:ext>
            </a:extLst>
          </p:cNvPr>
          <p:cNvSpPr txBox="1"/>
          <p:nvPr/>
        </p:nvSpPr>
        <p:spPr>
          <a:xfrm>
            <a:off x="822709" y="1326685"/>
            <a:ext cx="240482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等线" panose="020F0502020204030204"/>
                <a:ea typeface="等线" panose="02010600030101010101" pitchFamily="2" charset="-122"/>
              </a:rPr>
              <a:t>Constraint graph</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D4ADAD12-1F83-4248-95D5-F2529BA13A11}"/>
              </a:ext>
            </a:extLst>
          </p:cNvPr>
          <p:cNvPicPr>
            <a:picLocks noChangeAspect="1"/>
          </p:cNvPicPr>
          <p:nvPr/>
        </p:nvPicPr>
        <p:blipFill>
          <a:blip r:embed="rId3"/>
          <a:stretch>
            <a:fillRect/>
          </a:stretch>
        </p:blipFill>
        <p:spPr>
          <a:xfrm>
            <a:off x="6829425" y="1794417"/>
            <a:ext cx="2994733" cy="4020241"/>
          </a:xfrm>
          <a:prstGeom prst="rect">
            <a:avLst/>
          </a:prstGeom>
        </p:spPr>
      </p:pic>
      <p:pic>
        <p:nvPicPr>
          <p:cNvPr id="6" name="图片 5">
            <a:extLst>
              <a:ext uri="{FF2B5EF4-FFF2-40B4-BE49-F238E27FC236}">
                <a16:creationId xmlns:a16="http://schemas.microsoft.com/office/drawing/2014/main" id="{79F438DF-C696-47F0-8E88-83FFD0C9157E}"/>
              </a:ext>
            </a:extLst>
          </p:cNvPr>
          <p:cNvPicPr>
            <a:picLocks noChangeAspect="1"/>
          </p:cNvPicPr>
          <p:nvPr/>
        </p:nvPicPr>
        <p:blipFill>
          <a:blip r:embed="rId4"/>
          <a:stretch>
            <a:fillRect/>
          </a:stretch>
        </p:blipFill>
        <p:spPr>
          <a:xfrm>
            <a:off x="3143252" y="1368788"/>
            <a:ext cx="8801905" cy="383883"/>
          </a:xfrm>
          <a:prstGeom prst="rect">
            <a:avLst/>
          </a:prstGeom>
        </p:spPr>
      </p:pic>
      <p:pic>
        <p:nvPicPr>
          <p:cNvPr id="5" name="图片 4">
            <a:extLst>
              <a:ext uri="{FF2B5EF4-FFF2-40B4-BE49-F238E27FC236}">
                <a16:creationId xmlns:a16="http://schemas.microsoft.com/office/drawing/2014/main" id="{55A334CF-3629-4E87-9BED-CB40A2C1CDE4}"/>
              </a:ext>
            </a:extLst>
          </p:cNvPr>
          <p:cNvPicPr>
            <a:picLocks noChangeAspect="1"/>
          </p:cNvPicPr>
          <p:nvPr/>
        </p:nvPicPr>
        <p:blipFill>
          <a:blip r:embed="rId5"/>
          <a:stretch>
            <a:fillRect/>
          </a:stretch>
        </p:blipFill>
        <p:spPr>
          <a:xfrm>
            <a:off x="1847851" y="1788350"/>
            <a:ext cx="3710234" cy="3859975"/>
          </a:xfrm>
          <a:prstGeom prst="rect">
            <a:avLst/>
          </a:prstGeom>
        </p:spPr>
      </p:pic>
    </p:spTree>
    <p:extLst>
      <p:ext uri="{BB962C8B-B14F-4D97-AF65-F5344CB8AC3E}">
        <p14:creationId xmlns:p14="http://schemas.microsoft.com/office/powerpoint/2010/main" val="312310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90534F7-4E29-4210-9F30-E759BC22563C}"/>
              </a:ext>
            </a:extLst>
          </p:cNvPr>
          <p:cNvPicPr>
            <a:picLocks noChangeAspect="1"/>
          </p:cNvPicPr>
          <p:nvPr/>
        </p:nvPicPr>
        <p:blipFill>
          <a:blip r:embed="rId3"/>
          <a:stretch>
            <a:fillRect/>
          </a:stretch>
        </p:blipFill>
        <p:spPr>
          <a:xfrm>
            <a:off x="5033962" y="2376488"/>
            <a:ext cx="5886702" cy="324602"/>
          </a:xfrm>
          <a:prstGeom prst="rect">
            <a:avLst/>
          </a:prstGeom>
        </p:spPr>
      </p:pic>
      <p:pic>
        <p:nvPicPr>
          <p:cNvPr id="11" name="图片 10">
            <a:extLst>
              <a:ext uri="{FF2B5EF4-FFF2-40B4-BE49-F238E27FC236}">
                <a16:creationId xmlns:a16="http://schemas.microsoft.com/office/drawing/2014/main" id="{4158E2AA-69F4-4D98-866F-5DDE03D8A692}"/>
              </a:ext>
            </a:extLst>
          </p:cNvPr>
          <p:cNvPicPr>
            <a:picLocks noChangeAspect="1"/>
          </p:cNvPicPr>
          <p:nvPr/>
        </p:nvPicPr>
        <p:blipFill>
          <a:blip r:embed="rId4"/>
          <a:stretch>
            <a:fillRect/>
          </a:stretch>
        </p:blipFill>
        <p:spPr>
          <a:xfrm>
            <a:off x="5033961" y="2652712"/>
            <a:ext cx="6211304" cy="315829"/>
          </a:xfrm>
          <a:prstGeom prst="rect">
            <a:avLst/>
          </a:prstGeom>
        </p:spPr>
      </p:pic>
      <p:sp>
        <p:nvSpPr>
          <p:cNvPr id="2" name="标题 1">
            <a:extLst>
              <a:ext uri="{FF2B5EF4-FFF2-40B4-BE49-F238E27FC236}">
                <a16:creationId xmlns:a16="http://schemas.microsoft.com/office/drawing/2014/main" id="{FAA4EC66-0B6A-4D0F-92D2-CBD055723613}"/>
              </a:ext>
            </a:extLst>
          </p:cNvPr>
          <p:cNvSpPr>
            <a:spLocks noGrp="1"/>
          </p:cNvSpPr>
          <p:nvPr>
            <p:ph type="title"/>
          </p:nvPr>
        </p:nvSpPr>
        <p:spPr>
          <a:xfrm>
            <a:off x="838200" y="355600"/>
            <a:ext cx="10515600" cy="1325563"/>
          </a:xfrm>
        </p:spPr>
        <p:txBody>
          <a:bodyPr/>
          <a:lstStyle/>
          <a:p>
            <a:r>
              <a:rPr lang="en-US" altLang="zh-CN" dirty="0"/>
              <a:t>Andersen’s Pointer Analysis</a:t>
            </a:r>
            <a:endParaRPr lang="zh-CN" altLang="en-US" dirty="0"/>
          </a:p>
        </p:txBody>
      </p:sp>
      <p:pic>
        <p:nvPicPr>
          <p:cNvPr id="4" name="图片 3">
            <a:extLst>
              <a:ext uri="{FF2B5EF4-FFF2-40B4-BE49-F238E27FC236}">
                <a16:creationId xmlns:a16="http://schemas.microsoft.com/office/drawing/2014/main" id="{06AC8C67-8065-4ED6-9527-3C0F198FE6F8}"/>
              </a:ext>
            </a:extLst>
          </p:cNvPr>
          <p:cNvPicPr>
            <a:picLocks noChangeAspect="1"/>
          </p:cNvPicPr>
          <p:nvPr/>
        </p:nvPicPr>
        <p:blipFill>
          <a:blip r:embed="rId5"/>
          <a:stretch>
            <a:fillRect/>
          </a:stretch>
        </p:blipFill>
        <p:spPr>
          <a:xfrm>
            <a:off x="5033962" y="1824038"/>
            <a:ext cx="6097255" cy="236872"/>
          </a:xfrm>
          <a:prstGeom prst="rect">
            <a:avLst/>
          </a:prstGeom>
        </p:spPr>
      </p:pic>
      <p:pic>
        <p:nvPicPr>
          <p:cNvPr id="9" name="图片 8">
            <a:extLst>
              <a:ext uri="{FF2B5EF4-FFF2-40B4-BE49-F238E27FC236}">
                <a16:creationId xmlns:a16="http://schemas.microsoft.com/office/drawing/2014/main" id="{A7455661-8384-44D7-AC67-3F71FCF01B11}"/>
              </a:ext>
            </a:extLst>
          </p:cNvPr>
          <p:cNvPicPr>
            <a:picLocks noChangeAspect="1"/>
          </p:cNvPicPr>
          <p:nvPr/>
        </p:nvPicPr>
        <p:blipFill>
          <a:blip r:embed="rId6"/>
          <a:stretch>
            <a:fillRect/>
          </a:stretch>
        </p:blipFill>
        <p:spPr>
          <a:xfrm>
            <a:off x="5053013" y="2062162"/>
            <a:ext cx="5851610" cy="315829"/>
          </a:xfrm>
          <a:prstGeom prst="rect">
            <a:avLst/>
          </a:prstGeom>
        </p:spPr>
      </p:pic>
      <p:pic>
        <p:nvPicPr>
          <p:cNvPr id="13" name="图片 12">
            <a:extLst>
              <a:ext uri="{FF2B5EF4-FFF2-40B4-BE49-F238E27FC236}">
                <a16:creationId xmlns:a16="http://schemas.microsoft.com/office/drawing/2014/main" id="{168C3BF3-B29B-442E-B60C-7806ED9992AB}"/>
              </a:ext>
            </a:extLst>
          </p:cNvPr>
          <p:cNvPicPr>
            <a:picLocks noChangeAspect="1"/>
          </p:cNvPicPr>
          <p:nvPr/>
        </p:nvPicPr>
        <p:blipFill>
          <a:blip r:embed="rId7"/>
          <a:stretch>
            <a:fillRect/>
          </a:stretch>
        </p:blipFill>
        <p:spPr>
          <a:xfrm>
            <a:off x="5053012" y="2977873"/>
            <a:ext cx="5842837" cy="333375"/>
          </a:xfrm>
          <a:prstGeom prst="rect">
            <a:avLst/>
          </a:prstGeom>
        </p:spPr>
      </p:pic>
      <p:pic>
        <p:nvPicPr>
          <p:cNvPr id="14" name="图片 13">
            <a:extLst>
              <a:ext uri="{FF2B5EF4-FFF2-40B4-BE49-F238E27FC236}">
                <a16:creationId xmlns:a16="http://schemas.microsoft.com/office/drawing/2014/main" id="{3B20E031-AA73-4D27-A307-44F61C428678}"/>
              </a:ext>
            </a:extLst>
          </p:cNvPr>
          <p:cNvPicPr>
            <a:picLocks noChangeAspect="1"/>
          </p:cNvPicPr>
          <p:nvPr/>
        </p:nvPicPr>
        <p:blipFill>
          <a:blip r:embed="rId8"/>
          <a:stretch>
            <a:fillRect/>
          </a:stretch>
        </p:blipFill>
        <p:spPr>
          <a:xfrm>
            <a:off x="5024436" y="3290887"/>
            <a:ext cx="6220077" cy="315829"/>
          </a:xfrm>
          <a:prstGeom prst="rect">
            <a:avLst/>
          </a:prstGeom>
        </p:spPr>
      </p:pic>
      <p:pic>
        <p:nvPicPr>
          <p:cNvPr id="15" name="图片 14">
            <a:extLst>
              <a:ext uri="{FF2B5EF4-FFF2-40B4-BE49-F238E27FC236}">
                <a16:creationId xmlns:a16="http://schemas.microsoft.com/office/drawing/2014/main" id="{B94F39D0-417D-4DD2-895E-B524D1A19FB4}"/>
              </a:ext>
            </a:extLst>
          </p:cNvPr>
          <p:cNvPicPr>
            <a:picLocks noChangeAspect="1"/>
          </p:cNvPicPr>
          <p:nvPr/>
        </p:nvPicPr>
        <p:blipFill>
          <a:blip r:embed="rId9"/>
          <a:stretch>
            <a:fillRect/>
          </a:stretch>
        </p:blipFill>
        <p:spPr>
          <a:xfrm>
            <a:off x="5053012" y="3664268"/>
            <a:ext cx="675523" cy="289510"/>
          </a:xfrm>
          <a:prstGeom prst="rect">
            <a:avLst/>
          </a:prstGeom>
        </p:spPr>
      </p:pic>
      <p:pic>
        <p:nvPicPr>
          <p:cNvPr id="16" name="图片 15">
            <a:extLst>
              <a:ext uri="{FF2B5EF4-FFF2-40B4-BE49-F238E27FC236}">
                <a16:creationId xmlns:a16="http://schemas.microsoft.com/office/drawing/2014/main" id="{AB97892A-80AA-404F-8EE0-B477A23542AD}"/>
              </a:ext>
            </a:extLst>
          </p:cNvPr>
          <p:cNvPicPr>
            <a:picLocks noChangeAspect="1"/>
          </p:cNvPicPr>
          <p:nvPr/>
        </p:nvPicPr>
        <p:blipFill>
          <a:blip r:embed="rId10"/>
          <a:stretch>
            <a:fillRect/>
          </a:stretch>
        </p:blipFill>
        <p:spPr>
          <a:xfrm>
            <a:off x="5053013" y="3910012"/>
            <a:ext cx="5798972" cy="333375"/>
          </a:xfrm>
          <a:prstGeom prst="rect">
            <a:avLst/>
          </a:prstGeom>
        </p:spPr>
      </p:pic>
      <p:pic>
        <p:nvPicPr>
          <p:cNvPr id="17" name="图片 16">
            <a:extLst>
              <a:ext uri="{FF2B5EF4-FFF2-40B4-BE49-F238E27FC236}">
                <a16:creationId xmlns:a16="http://schemas.microsoft.com/office/drawing/2014/main" id="{B98640E3-EDDB-4594-8BB5-B8A764A57B8A}"/>
              </a:ext>
            </a:extLst>
          </p:cNvPr>
          <p:cNvPicPr>
            <a:picLocks noChangeAspect="1"/>
          </p:cNvPicPr>
          <p:nvPr/>
        </p:nvPicPr>
        <p:blipFill>
          <a:blip r:embed="rId11"/>
          <a:stretch>
            <a:fillRect/>
          </a:stretch>
        </p:blipFill>
        <p:spPr>
          <a:xfrm>
            <a:off x="5056608" y="4241483"/>
            <a:ext cx="5790199" cy="324602"/>
          </a:xfrm>
          <a:prstGeom prst="rect">
            <a:avLst/>
          </a:prstGeom>
        </p:spPr>
      </p:pic>
      <p:pic>
        <p:nvPicPr>
          <p:cNvPr id="18" name="图片 17">
            <a:extLst>
              <a:ext uri="{FF2B5EF4-FFF2-40B4-BE49-F238E27FC236}">
                <a16:creationId xmlns:a16="http://schemas.microsoft.com/office/drawing/2014/main" id="{57E57D4D-AC2D-4BED-A1B6-B95092F4D081}"/>
              </a:ext>
            </a:extLst>
          </p:cNvPr>
          <p:cNvPicPr>
            <a:picLocks noChangeAspect="1"/>
          </p:cNvPicPr>
          <p:nvPr/>
        </p:nvPicPr>
        <p:blipFill>
          <a:blip r:embed="rId12"/>
          <a:stretch>
            <a:fillRect/>
          </a:stretch>
        </p:blipFill>
        <p:spPr>
          <a:xfrm>
            <a:off x="5030153" y="4566642"/>
            <a:ext cx="5886702" cy="350921"/>
          </a:xfrm>
          <a:prstGeom prst="rect">
            <a:avLst/>
          </a:prstGeom>
        </p:spPr>
      </p:pic>
      <p:pic>
        <p:nvPicPr>
          <p:cNvPr id="19" name="图片 18">
            <a:extLst>
              <a:ext uri="{FF2B5EF4-FFF2-40B4-BE49-F238E27FC236}">
                <a16:creationId xmlns:a16="http://schemas.microsoft.com/office/drawing/2014/main" id="{A378D860-3A41-4FC5-9683-02C52C740979}"/>
              </a:ext>
            </a:extLst>
          </p:cNvPr>
          <p:cNvPicPr>
            <a:picLocks noChangeAspect="1"/>
          </p:cNvPicPr>
          <p:nvPr/>
        </p:nvPicPr>
        <p:blipFill>
          <a:blip r:embed="rId13"/>
          <a:stretch>
            <a:fillRect/>
          </a:stretch>
        </p:blipFill>
        <p:spPr>
          <a:xfrm>
            <a:off x="5033962" y="4894302"/>
            <a:ext cx="5842837" cy="333375"/>
          </a:xfrm>
          <a:prstGeom prst="rect">
            <a:avLst/>
          </a:prstGeom>
        </p:spPr>
      </p:pic>
      <p:pic>
        <p:nvPicPr>
          <p:cNvPr id="20" name="图片 19">
            <a:extLst>
              <a:ext uri="{FF2B5EF4-FFF2-40B4-BE49-F238E27FC236}">
                <a16:creationId xmlns:a16="http://schemas.microsoft.com/office/drawing/2014/main" id="{DF8EED80-0543-47B0-A145-7ACA78139D7B}"/>
              </a:ext>
            </a:extLst>
          </p:cNvPr>
          <p:cNvPicPr>
            <a:picLocks noChangeAspect="1"/>
          </p:cNvPicPr>
          <p:nvPr/>
        </p:nvPicPr>
        <p:blipFill>
          <a:blip r:embed="rId14"/>
          <a:stretch>
            <a:fillRect/>
          </a:stretch>
        </p:blipFill>
        <p:spPr>
          <a:xfrm>
            <a:off x="5053012" y="5204222"/>
            <a:ext cx="5834064" cy="333375"/>
          </a:xfrm>
          <a:prstGeom prst="rect">
            <a:avLst/>
          </a:prstGeom>
        </p:spPr>
      </p:pic>
      <p:sp>
        <p:nvSpPr>
          <p:cNvPr id="21" name="文本框 20">
            <a:extLst>
              <a:ext uri="{FF2B5EF4-FFF2-40B4-BE49-F238E27FC236}">
                <a16:creationId xmlns:a16="http://schemas.microsoft.com/office/drawing/2014/main" id="{984CFB7A-1326-449B-8FB5-446080E2B03D}"/>
              </a:ext>
            </a:extLst>
          </p:cNvPr>
          <p:cNvSpPr txBox="1"/>
          <p:nvPr/>
        </p:nvSpPr>
        <p:spPr>
          <a:xfrm>
            <a:off x="5521914" y="1446601"/>
            <a:ext cx="1600610" cy="400110"/>
          </a:xfrm>
          <a:prstGeom prst="rect">
            <a:avLst/>
          </a:prstGeom>
          <a:noFill/>
        </p:spPr>
        <p:txBody>
          <a:bodyPr wrap="square" rtlCol="0">
            <a:spAutoFit/>
          </a:bodyPr>
          <a:lstStyle/>
          <a:p>
            <a:r>
              <a:rPr lang="en-US" sz="2000" dirty="0"/>
              <a:t>Constraint</a:t>
            </a:r>
          </a:p>
        </p:txBody>
      </p:sp>
      <p:sp>
        <p:nvSpPr>
          <p:cNvPr id="22" name="文本框 21">
            <a:extLst>
              <a:ext uri="{FF2B5EF4-FFF2-40B4-BE49-F238E27FC236}">
                <a16:creationId xmlns:a16="http://schemas.microsoft.com/office/drawing/2014/main" id="{A2D49D71-66F6-46F6-B540-566632D36D51}"/>
              </a:ext>
            </a:extLst>
          </p:cNvPr>
          <p:cNvSpPr txBox="1"/>
          <p:nvPr/>
        </p:nvSpPr>
        <p:spPr>
          <a:xfrm>
            <a:off x="9211085" y="1469620"/>
            <a:ext cx="1367682" cy="369332"/>
          </a:xfrm>
          <a:prstGeom prst="rect">
            <a:avLst/>
          </a:prstGeom>
          <a:noFill/>
        </p:spPr>
        <p:txBody>
          <a:bodyPr wrap="none" rtlCol="0">
            <a:spAutoFit/>
          </a:bodyPr>
          <a:lstStyle/>
          <a:p>
            <a:r>
              <a:rPr lang="en-US" dirty="0"/>
              <a:t>Point-to set</a:t>
            </a:r>
          </a:p>
        </p:txBody>
      </p:sp>
      <p:pic>
        <p:nvPicPr>
          <p:cNvPr id="24" name="图片 23">
            <a:extLst>
              <a:ext uri="{FF2B5EF4-FFF2-40B4-BE49-F238E27FC236}">
                <a16:creationId xmlns:a16="http://schemas.microsoft.com/office/drawing/2014/main" id="{932B3877-B8BE-48E8-A0F7-C3490BC7D411}"/>
              </a:ext>
            </a:extLst>
          </p:cNvPr>
          <p:cNvPicPr>
            <a:picLocks noChangeAspect="1"/>
          </p:cNvPicPr>
          <p:nvPr/>
        </p:nvPicPr>
        <p:blipFill>
          <a:blip r:embed="rId15"/>
          <a:stretch>
            <a:fillRect/>
          </a:stretch>
        </p:blipFill>
        <p:spPr>
          <a:xfrm>
            <a:off x="908388" y="1482359"/>
            <a:ext cx="3800972" cy="3954375"/>
          </a:xfrm>
          <a:prstGeom prst="rect">
            <a:avLst/>
          </a:prstGeom>
        </p:spPr>
      </p:pic>
    </p:spTree>
    <p:extLst>
      <p:ext uri="{BB962C8B-B14F-4D97-AF65-F5344CB8AC3E}">
        <p14:creationId xmlns:p14="http://schemas.microsoft.com/office/powerpoint/2010/main" val="136386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1+#ppt_w/2"/>
                                          </p:val>
                                        </p:tav>
                                        <p:tav tm="100000">
                                          <p:val>
                                            <p:strVal val="#ppt_x"/>
                                          </p:val>
                                        </p:tav>
                                      </p:tavLst>
                                    </p:anim>
                                    <p:anim calcmode="lin" valueType="num">
                                      <p:cBhvr additive="base">
                                        <p:cTn id="5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1+#ppt_w/2"/>
                                          </p:val>
                                        </p:tav>
                                        <p:tav tm="100000">
                                          <p:val>
                                            <p:strVal val="#ppt_x"/>
                                          </p:val>
                                        </p:tav>
                                      </p:tavLst>
                                    </p:anim>
                                    <p:anim calcmode="lin" valueType="num">
                                      <p:cBhvr additive="base">
                                        <p:cTn id="6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1+#ppt_w/2"/>
                                          </p:val>
                                        </p:tav>
                                        <p:tav tm="100000">
                                          <p:val>
                                            <p:strVal val="#ppt_x"/>
                                          </p:val>
                                        </p:tav>
                                      </p:tavLst>
                                    </p:anim>
                                    <p:anim calcmode="lin" valueType="num">
                                      <p:cBhvr additive="base">
                                        <p:cTn id="7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1493</TotalTime>
  <Words>568</Words>
  <Application>Microsoft Office PowerPoint</Application>
  <PresentationFormat>宽屏</PresentationFormat>
  <Paragraphs>89</Paragraphs>
  <Slides>23</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Arial</vt:lpstr>
      <vt:lpstr>Calibri</vt:lpstr>
      <vt:lpstr>Office 主题​​</vt:lpstr>
      <vt:lpstr>Flow-insensitive Field-sensitive Pointer Analysis</vt:lpstr>
      <vt:lpstr>PowerPoint 演示文稿</vt:lpstr>
      <vt:lpstr>Pointer Analysis</vt:lpstr>
      <vt:lpstr>Pointer Analysis</vt:lpstr>
      <vt:lpstr>Andersen’s Pointer Analysis</vt:lpstr>
      <vt:lpstr>Andersen’s Pointer Analysis</vt:lpstr>
      <vt:lpstr>Andersen’s Pointer Analysis</vt:lpstr>
      <vt:lpstr>Andersen’s Pointer Analysis</vt:lpstr>
      <vt:lpstr>Andersen’s Pointer Analysis</vt:lpstr>
      <vt:lpstr>Andersen’s Pointer Analysis</vt:lpstr>
      <vt:lpstr>Field-sensitive Pointer Analysis</vt:lpstr>
      <vt:lpstr>Field-sensitive Pointer Analysis</vt:lpstr>
      <vt:lpstr>Field-sensitive Pointer Analysis</vt:lpstr>
      <vt:lpstr>Field-sensitive Pointer Analysis</vt:lpstr>
      <vt:lpstr>Field-sensitive Pointer Analysis</vt:lpstr>
      <vt:lpstr>Field-sensitive Pointer Analysis</vt:lpstr>
      <vt:lpstr>Field-sensitive Pointer Analysis</vt:lpstr>
      <vt:lpstr>Field-sensitive Pointer Analysis</vt:lpstr>
      <vt:lpstr>Stride-based Field Representation</vt:lpstr>
      <vt:lpstr>Stride-based Field Representation</vt:lpstr>
      <vt:lpstr>Stride-based Field Representation</vt:lpstr>
      <vt:lpstr>Stride-based Field Representation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Flow-insensitive field-sensitive pointer analysis</dc:title>
  <dc:creator>Ray</dc:creator>
  <cp:lastModifiedBy>Young Lei</cp:lastModifiedBy>
  <cp:revision>82</cp:revision>
  <dcterms:created xsi:type="dcterms:W3CDTF">2019-05-05T23:24:13Z</dcterms:created>
  <dcterms:modified xsi:type="dcterms:W3CDTF">2019-05-10T06:26:34Z</dcterms:modified>
</cp:coreProperties>
</file>