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94" r:id="rId3"/>
    <p:sldId id="256" r:id="rId4"/>
    <p:sldId id="258" r:id="rId5"/>
    <p:sldId id="290" r:id="rId6"/>
    <p:sldId id="291" r:id="rId7"/>
    <p:sldId id="292" r:id="rId8"/>
    <p:sldId id="296" r:id="rId9"/>
    <p:sldId id="293" r:id="rId10"/>
    <p:sldId id="259" r:id="rId11"/>
    <p:sldId id="284" r:id="rId12"/>
    <p:sldId id="262" r:id="rId13"/>
    <p:sldId id="263" r:id="rId14"/>
    <p:sldId id="278" r:id="rId15"/>
    <p:sldId id="287" r:id="rId16"/>
    <p:sldId id="283" r:id="rId17"/>
    <p:sldId id="298" r:id="rId18"/>
    <p:sldId id="299" r:id="rId19"/>
    <p:sldId id="303" r:id="rId20"/>
    <p:sldId id="311" r:id="rId21"/>
    <p:sldId id="312" r:id="rId22"/>
    <p:sldId id="320" r:id="rId23"/>
    <p:sldId id="315" r:id="rId24"/>
    <p:sldId id="318" r:id="rId25"/>
    <p:sldId id="321" r:id="rId26"/>
    <p:sldId id="29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88206" autoAdjust="0"/>
  </p:normalViewPr>
  <p:slideViewPr>
    <p:cSldViewPr snapToGrid="0">
      <p:cViewPr varScale="1">
        <p:scale>
          <a:sx n="84" d="100"/>
          <a:sy n="84" d="100"/>
        </p:scale>
        <p:origin x="576" y="8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F4BEB"/>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5EE-4378-890E-FA27B5FEB9C5}"/>
              </c:ext>
            </c:extLst>
          </c:dPt>
          <c:dPt>
            <c:idx val="1"/>
            <c:bubble3D val="0"/>
            <c:spPr>
              <a:solidFill>
                <a:schemeClr val="accent5">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5EE-4378-890E-FA27B5FEB9C5}"/>
              </c:ext>
            </c:extLst>
          </c:dPt>
          <c:dLbls>
            <c:spPr>
              <a:noFill/>
              <a:ln>
                <a:noFill/>
              </a:ln>
              <a:effectLst/>
            </c:spPr>
            <c:txPr>
              <a:bodyPr rot="0" spcFirstLastPara="1" vertOverflow="ellipsis" vert="horz" wrap="square" anchor="ctr" anchorCtr="1"/>
              <a:lstStyle/>
              <a:p>
                <a:pPr>
                  <a:defRPr sz="14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Unidirectional</c:v>
                </c:pt>
                <c:pt idx="1">
                  <c:v>Bidirectional</c:v>
                </c:pt>
              </c:strCache>
            </c:strRef>
          </c:cat>
          <c:val>
            <c:numRef>
              <c:f>Sheet1!$B$2:$B$3</c:f>
              <c:numCache>
                <c:formatCode>General</c:formatCode>
                <c:ptCount val="2"/>
                <c:pt idx="0">
                  <c:v>31</c:v>
                </c:pt>
                <c:pt idx="1">
                  <c:v>2</c:v>
                </c:pt>
              </c:numCache>
            </c:numRef>
          </c:val>
          <c:extLst>
            <c:ext xmlns:c16="http://schemas.microsoft.com/office/drawing/2014/chart" uri="{C3380CC4-5D6E-409C-BE32-E72D297353CC}">
              <c16:uniqueId val="{00000004-E5EE-4378-890E-FA27B5FEB9C5}"/>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F4BEB"/>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AFD-4736-9B5E-17C2A9DB2DC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AFD-4736-9B5E-17C2A9DB2DC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Experimental </c:v>
                </c:pt>
                <c:pt idx="1">
                  <c:v>Case Study </c:v>
                </c:pt>
              </c:strCache>
            </c:strRef>
          </c:cat>
          <c:val>
            <c:numRef>
              <c:f>Sheet1!$B$2:$B$3</c:f>
              <c:numCache>
                <c:formatCode>General</c:formatCode>
                <c:ptCount val="2"/>
                <c:pt idx="0">
                  <c:v>30</c:v>
                </c:pt>
                <c:pt idx="1">
                  <c:v>3</c:v>
                </c:pt>
              </c:numCache>
            </c:numRef>
          </c:val>
          <c:extLst>
            <c:ext xmlns:c16="http://schemas.microsoft.com/office/drawing/2014/chart" uri="{C3380CC4-5D6E-409C-BE32-E72D297353CC}">
              <c16:uniqueId val="{00000004-9AFD-4736-9B5E-17C2A9DB2DC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9D4-41FF-B9D3-32806424D2A0}"/>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9D4-41FF-B9D3-32806424D2A0}"/>
              </c:ext>
            </c:extLst>
          </c:dPt>
          <c:dPt>
            <c:idx val="2"/>
            <c:bubble3D val="0"/>
            <c:spPr>
              <a:solidFill>
                <a:srgbClr val="0F4BEB"/>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C9D4-41FF-B9D3-32806424D2A0}"/>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University </c:v>
                </c:pt>
                <c:pt idx="1">
                  <c:v>Industrial </c:v>
                </c:pt>
                <c:pt idx="2">
                  <c:v>Open Source </c:v>
                </c:pt>
              </c:strCache>
            </c:strRef>
          </c:cat>
          <c:val>
            <c:numRef>
              <c:f>Sheet1!$B$2:$B$4</c:f>
              <c:numCache>
                <c:formatCode>General</c:formatCode>
                <c:ptCount val="3"/>
                <c:pt idx="0">
                  <c:v>3</c:v>
                </c:pt>
                <c:pt idx="1">
                  <c:v>3</c:v>
                </c:pt>
                <c:pt idx="2">
                  <c:v>27</c:v>
                </c:pt>
              </c:numCache>
            </c:numRef>
          </c:val>
          <c:extLst>
            <c:ext xmlns:c16="http://schemas.microsoft.com/office/drawing/2014/chart" uri="{C3380CC4-5D6E-409C-BE32-E72D297353CC}">
              <c16:uniqueId val="{00000006-C9D4-41FF-B9D3-32806424D2A0}"/>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7EFB6C-AB9C-43E2-B7D2-071612B3EAD2}" type="doc">
      <dgm:prSet loTypeId="urn:microsoft.com/office/officeart/2018/5/layout/IconLeafLabelList" loCatId="icon" qsTypeId="urn:microsoft.com/office/officeart/2005/8/quickstyle/simple1" qsCatId="simple" csTypeId="urn:microsoft.com/office/officeart/2005/8/colors/accent3_2" csCatId="accent3" phldr="1"/>
      <dgm:spPr/>
      <dgm:t>
        <a:bodyPr/>
        <a:lstStyle/>
        <a:p>
          <a:endParaRPr lang="en-US"/>
        </a:p>
      </dgm:t>
    </dgm:pt>
    <dgm:pt modelId="{794D8FCF-C26E-43BC-BF5F-388D77E6B94B}">
      <dgm:prSet/>
      <dgm:spPr/>
      <dgm:t>
        <a:bodyPr/>
        <a:lstStyle/>
        <a:p>
          <a:pPr>
            <a:lnSpc>
              <a:spcPct val="100000"/>
            </a:lnSpc>
            <a:defRPr cap="all"/>
          </a:pPr>
          <a:r>
            <a:rPr lang="en-US" b="1" dirty="0" smtClean="0"/>
            <a:t>Introduction</a:t>
          </a:r>
          <a:endParaRPr lang="en-US" b="1" dirty="0"/>
        </a:p>
      </dgm:t>
    </dgm:pt>
    <dgm:pt modelId="{2096D99E-DAC6-46C2-89C9-3333A438EFD9}" type="parTrans" cxnId="{A16C6881-A5B0-41A2-9AA5-B28D6B3E02B2}">
      <dgm:prSet/>
      <dgm:spPr/>
      <dgm:t>
        <a:bodyPr/>
        <a:lstStyle/>
        <a:p>
          <a:endParaRPr lang="en-US"/>
        </a:p>
      </dgm:t>
    </dgm:pt>
    <dgm:pt modelId="{CFE5DC31-B9D0-44A0-875C-937DE6AB9642}" type="sibTrans" cxnId="{A16C6881-A5B0-41A2-9AA5-B28D6B3E02B2}">
      <dgm:prSet/>
      <dgm:spPr/>
      <dgm:t>
        <a:bodyPr/>
        <a:lstStyle/>
        <a:p>
          <a:endParaRPr lang="en-US"/>
        </a:p>
      </dgm:t>
    </dgm:pt>
    <dgm:pt modelId="{2F08D15D-EED1-4250-8971-7CEAEE2058C6}">
      <dgm:prSet/>
      <dgm:spPr/>
      <dgm:t>
        <a:bodyPr/>
        <a:lstStyle/>
        <a:p>
          <a:pPr>
            <a:lnSpc>
              <a:spcPct val="100000"/>
            </a:lnSpc>
            <a:defRPr cap="all"/>
          </a:pPr>
          <a:r>
            <a:rPr lang="en-US" b="1" dirty="0" smtClean="0"/>
            <a:t>Aims</a:t>
          </a:r>
          <a:endParaRPr lang="en-US" b="1" dirty="0"/>
        </a:p>
      </dgm:t>
    </dgm:pt>
    <dgm:pt modelId="{E89ECA8B-C61A-4A65-8ECD-62097451018F}" type="parTrans" cxnId="{51007E3A-408D-4044-B8A3-6D622455BEFF}">
      <dgm:prSet/>
      <dgm:spPr/>
      <dgm:t>
        <a:bodyPr/>
        <a:lstStyle/>
        <a:p>
          <a:endParaRPr lang="en-US"/>
        </a:p>
      </dgm:t>
    </dgm:pt>
    <dgm:pt modelId="{B9BA2841-83C1-47E0-9A45-BD8278E1CF0C}" type="sibTrans" cxnId="{51007E3A-408D-4044-B8A3-6D622455BEFF}">
      <dgm:prSet/>
      <dgm:spPr/>
      <dgm:t>
        <a:bodyPr/>
        <a:lstStyle/>
        <a:p>
          <a:endParaRPr lang="en-US"/>
        </a:p>
      </dgm:t>
    </dgm:pt>
    <dgm:pt modelId="{4B2BC565-DEFB-401B-9230-A7516C754BBC}">
      <dgm:prSet/>
      <dgm:spPr/>
      <dgm:t>
        <a:bodyPr/>
        <a:lstStyle/>
        <a:p>
          <a:pPr>
            <a:lnSpc>
              <a:spcPct val="100000"/>
            </a:lnSpc>
            <a:defRPr cap="all"/>
          </a:pPr>
          <a:r>
            <a:rPr lang="en-US" b="1" dirty="0" smtClean="0"/>
            <a:t>Methods</a:t>
          </a:r>
          <a:endParaRPr lang="en-US" dirty="0"/>
        </a:p>
      </dgm:t>
    </dgm:pt>
    <dgm:pt modelId="{42CB1A33-0683-47F9-AACB-2FA50D8E40E1}" type="parTrans" cxnId="{57484B4F-D0E2-4E4F-B2F4-20AB482FBB61}">
      <dgm:prSet/>
      <dgm:spPr/>
      <dgm:t>
        <a:bodyPr/>
        <a:lstStyle/>
        <a:p>
          <a:endParaRPr lang="en-US"/>
        </a:p>
      </dgm:t>
    </dgm:pt>
    <dgm:pt modelId="{9D7CF729-42BD-4C1C-8409-7ABC5571B711}" type="sibTrans" cxnId="{57484B4F-D0E2-4E4F-B2F4-20AB482FBB61}">
      <dgm:prSet/>
      <dgm:spPr/>
      <dgm:t>
        <a:bodyPr/>
        <a:lstStyle/>
        <a:p>
          <a:endParaRPr lang="en-US"/>
        </a:p>
      </dgm:t>
    </dgm:pt>
    <dgm:pt modelId="{B241822D-C88B-417B-9EC6-4EE130C68FCA}">
      <dgm:prSet/>
      <dgm:spPr/>
      <dgm:t>
        <a:bodyPr/>
        <a:lstStyle/>
        <a:p>
          <a:pPr>
            <a:lnSpc>
              <a:spcPct val="100000"/>
            </a:lnSpc>
            <a:defRPr cap="all"/>
          </a:pPr>
          <a:r>
            <a:rPr lang="en-US" b="1" dirty="0" smtClean="0"/>
            <a:t>Work In progress </a:t>
          </a:r>
          <a:endParaRPr lang="en-US" b="1" dirty="0"/>
        </a:p>
      </dgm:t>
    </dgm:pt>
    <dgm:pt modelId="{9F5B7ED5-ADEE-4E21-BBBD-90B5F9206B1A}" type="parTrans" cxnId="{CC5BFA19-5387-4140-9AFD-2B7710587DD8}">
      <dgm:prSet/>
      <dgm:spPr/>
      <dgm:t>
        <a:bodyPr/>
        <a:lstStyle/>
        <a:p>
          <a:endParaRPr lang="en-US"/>
        </a:p>
      </dgm:t>
    </dgm:pt>
    <dgm:pt modelId="{720BBB72-CB35-4D8A-A2EC-98DA71FEED02}" type="sibTrans" cxnId="{CC5BFA19-5387-4140-9AFD-2B7710587DD8}">
      <dgm:prSet/>
      <dgm:spPr/>
      <dgm:t>
        <a:bodyPr/>
        <a:lstStyle/>
        <a:p>
          <a:endParaRPr lang="en-US"/>
        </a:p>
      </dgm:t>
    </dgm:pt>
    <dgm:pt modelId="{AE0133D0-1CA0-4FAA-A5BC-42CFCB632736}">
      <dgm:prSet/>
      <dgm:spPr/>
      <dgm:t>
        <a:bodyPr/>
        <a:lstStyle/>
        <a:p>
          <a:pPr>
            <a:lnSpc>
              <a:spcPct val="100000"/>
            </a:lnSpc>
            <a:defRPr cap="all"/>
          </a:pPr>
          <a:r>
            <a:rPr lang="en-US" b="1" dirty="0" smtClean="0"/>
            <a:t>Research Timeline</a:t>
          </a:r>
          <a:endParaRPr lang="en-US" b="1" dirty="0"/>
        </a:p>
      </dgm:t>
    </dgm:pt>
    <dgm:pt modelId="{8505F420-1204-47A3-AEF0-1683AF8F9B62}" type="parTrans" cxnId="{7ED7298F-43F0-4F5F-A41F-AC7C6E99BB20}">
      <dgm:prSet/>
      <dgm:spPr/>
      <dgm:t>
        <a:bodyPr/>
        <a:lstStyle/>
        <a:p>
          <a:endParaRPr lang="en-US"/>
        </a:p>
      </dgm:t>
    </dgm:pt>
    <dgm:pt modelId="{FCA01D19-9326-471F-816A-04D329FAE216}" type="sibTrans" cxnId="{7ED7298F-43F0-4F5F-A41F-AC7C6E99BB20}">
      <dgm:prSet/>
      <dgm:spPr/>
      <dgm:t>
        <a:bodyPr/>
        <a:lstStyle/>
        <a:p>
          <a:endParaRPr lang="en-US"/>
        </a:p>
      </dgm:t>
    </dgm:pt>
    <dgm:pt modelId="{13DC379D-BCBF-432A-A078-E7918CB90C06}">
      <dgm:prSet/>
      <dgm:spPr/>
      <dgm:t>
        <a:bodyPr/>
        <a:lstStyle/>
        <a:p>
          <a:pPr>
            <a:lnSpc>
              <a:spcPct val="100000"/>
            </a:lnSpc>
            <a:defRPr cap="all"/>
          </a:pPr>
          <a:r>
            <a:rPr lang="en-US" b="1" dirty="0" smtClean="0"/>
            <a:t>Literature Review</a:t>
          </a:r>
          <a:endParaRPr lang="en-US" b="1" dirty="0"/>
        </a:p>
      </dgm:t>
    </dgm:pt>
    <dgm:pt modelId="{4DF8294C-B264-477C-9F29-52534EB2510A}" type="parTrans" cxnId="{5E44B4BE-05D1-4023-B615-64471CC888C4}">
      <dgm:prSet/>
      <dgm:spPr/>
      <dgm:t>
        <a:bodyPr/>
        <a:lstStyle/>
        <a:p>
          <a:endParaRPr lang="en-US"/>
        </a:p>
      </dgm:t>
    </dgm:pt>
    <dgm:pt modelId="{5F7181E4-0A4F-40B9-9067-E071E6CA1C24}" type="sibTrans" cxnId="{5E44B4BE-05D1-4023-B615-64471CC888C4}">
      <dgm:prSet/>
      <dgm:spPr/>
      <dgm:t>
        <a:bodyPr/>
        <a:lstStyle/>
        <a:p>
          <a:endParaRPr lang="en-US"/>
        </a:p>
      </dgm:t>
    </dgm:pt>
    <dgm:pt modelId="{5968D07D-FD64-44EB-A9BF-723B6139C578}" type="pres">
      <dgm:prSet presAssocID="{497EFB6C-AB9C-43E2-B7D2-071612B3EAD2}" presName="root" presStyleCnt="0">
        <dgm:presLayoutVars>
          <dgm:dir/>
          <dgm:resizeHandles val="exact"/>
        </dgm:presLayoutVars>
      </dgm:prSet>
      <dgm:spPr/>
      <dgm:t>
        <a:bodyPr/>
        <a:lstStyle/>
        <a:p>
          <a:endParaRPr lang="en-US"/>
        </a:p>
      </dgm:t>
    </dgm:pt>
    <dgm:pt modelId="{C32F9C2C-958C-4D39-90B0-CF4DDD6D2F7C}" type="pres">
      <dgm:prSet presAssocID="{794D8FCF-C26E-43BC-BF5F-388D77E6B94B}" presName="compNode" presStyleCnt="0"/>
      <dgm:spPr/>
      <dgm:t>
        <a:bodyPr/>
        <a:lstStyle/>
        <a:p>
          <a:endParaRPr lang="en-US"/>
        </a:p>
      </dgm:t>
    </dgm:pt>
    <dgm:pt modelId="{C37FA6EC-E926-4DCA-B372-F9A28C69B401}" type="pres">
      <dgm:prSet presAssocID="{794D8FCF-C26E-43BC-BF5F-388D77E6B94B}" presName="iconBgRect" presStyleLbl="bgShp" presStyleIdx="0" presStyleCnt="6"/>
      <dgm:spPr>
        <a:prstGeom prst="round2DiagRect">
          <a:avLst>
            <a:gd name="adj1" fmla="val 29727"/>
            <a:gd name="adj2" fmla="val 0"/>
          </a:avLst>
        </a:prstGeom>
      </dgm:spPr>
      <dgm:t>
        <a:bodyPr/>
        <a:lstStyle/>
        <a:p>
          <a:endParaRPr lang="en-US"/>
        </a:p>
      </dgm:t>
    </dgm:pt>
    <dgm:pt modelId="{2FA7C978-AD55-4F91-BE00-6630F547C5AA}" type="pres">
      <dgm:prSet presAssocID="{794D8FCF-C26E-43BC-BF5F-388D77E6B94B}" presName="iconRect" presStyleLbl="node1" presStyleIdx="0" presStyleCnt="6" custLinFactNeighborX="-2520" custLinFactNeighborY="448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t>
        <a:bodyPr/>
        <a:lstStyle/>
        <a:p>
          <a:endParaRPr lang="en-US"/>
        </a:p>
      </dgm:t>
      <dgm:extLst/>
    </dgm:pt>
    <dgm:pt modelId="{7F191FBD-8DC3-46C9-AF00-53AA1C7F5BBA}" type="pres">
      <dgm:prSet presAssocID="{794D8FCF-C26E-43BC-BF5F-388D77E6B94B}" presName="spaceRect" presStyleCnt="0"/>
      <dgm:spPr/>
      <dgm:t>
        <a:bodyPr/>
        <a:lstStyle/>
        <a:p>
          <a:endParaRPr lang="en-US"/>
        </a:p>
      </dgm:t>
    </dgm:pt>
    <dgm:pt modelId="{447741AB-0C90-42B7-83D3-07FF86C75F63}" type="pres">
      <dgm:prSet presAssocID="{794D8FCF-C26E-43BC-BF5F-388D77E6B94B}" presName="textRect" presStyleLbl="revTx" presStyleIdx="0" presStyleCnt="6">
        <dgm:presLayoutVars>
          <dgm:chMax val="1"/>
          <dgm:chPref val="1"/>
        </dgm:presLayoutVars>
      </dgm:prSet>
      <dgm:spPr/>
      <dgm:t>
        <a:bodyPr/>
        <a:lstStyle/>
        <a:p>
          <a:endParaRPr lang="en-US"/>
        </a:p>
      </dgm:t>
    </dgm:pt>
    <dgm:pt modelId="{A1FDC634-12C5-4937-A63D-7498C66DEC86}" type="pres">
      <dgm:prSet presAssocID="{CFE5DC31-B9D0-44A0-875C-937DE6AB9642}" presName="sibTrans" presStyleCnt="0"/>
      <dgm:spPr/>
      <dgm:t>
        <a:bodyPr/>
        <a:lstStyle/>
        <a:p>
          <a:endParaRPr lang="en-US"/>
        </a:p>
      </dgm:t>
    </dgm:pt>
    <dgm:pt modelId="{C88BA5DB-743F-4F45-ABE8-B90D375C47E9}" type="pres">
      <dgm:prSet presAssocID="{2F08D15D-EED1-4250-8971-7CEAEE2058C6}" presName="compNode" presStyleCnt="0"/>
      <dgm:spPr/>
      <dgm:t>
        <a:bodyPr/>
        <a:lstStyle/>
        <a:p>
          <a:endParaRPr lang="en-US"/>
        </a:p>
      </dgm:t>
    </dgm:pt>
    <dgm:pt modelId="{3C66E9C5-7D62-46CE-A68A-FC937EAE4B2A}" type="pres">
      <dgm:prSet presAssocID="{2F08D15D-EED1-4250-8971-7CEAEE2058C6}" presName="iconBgRect" presStyleLbl="bgShp" presStyleIdx="1" presStyleCnt="6"/>
      <dgm:spPr>
        <a:prstGeom prst="round2DiagRect">
          <a:avLst>
            <a:gd name="adj1" fmla="val 29727"/>
            <a:gd name="adj2" fmla="val 0"/>
          </a:avLst>
        </a:prstGeom>
      </dgm:spPr>
      <dgm:t>
        <a:bodyPr/>
        <a:lstStyle/>
        <a:p>
          <a:endParaRPr lang="en-US"/>
        </a:p>
      </dgm:t>
    </dgm:pt>
    <dgm:pt modelId="{E4734D96-8F64-4D02-92EE-0ABA417D2FC3}" type="pres">
      <dgm:prSet presAssocID="{2F08D15D-EED1-4250-8971-7CEAEE2058C6}" presName="iconRect" presStyleLbl="nod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t>
        <a:bodyPr/>
        <a:lstStyle/>
        <a:p>
          <a:endParaRPr lang="en-US"/>
        </a:p>
      </dgm:t>
      <dgm:extLst/>
    </dgm:pt>
    <dgm:pt modelId="{10E61036-A287-4F9B-BE4A-D50B67B24960}" type="pres">
      <dgm:prSet presAssocID="{2F08D15D-EED1-4250-8971-7CEAEE2058C6}" presName="spaceRect" presStyleCnt="0"/>
      <dgm:spPr/>
      <dgm:t>
        <a:bodyPr/>
        <a:lstStyle/>
        <a:p>
          <a:endParaRPr lang="en-US"/>
        </a:p>
      </dgm:t>
    </dgm:pt>
    <dgm:pt modelId="{0EBFFAA4-93D7-4CE6-931F-EB1B2CB088DF}" type="pres">
      <dgm:prSet presAssocID="{2F08D15D-EED1-4250-8971-7CEAEE2058C6}" presName="textRect" presStyleLbl="revTx" presStyleIdx="1" presStyleCnt="6">
        <dgm:presLayoutVars>
          <dgm:chMax val="1"/>
          <dgm:chPref val="1"/>
        </dgm:presLayoutVars>
      </dgm:prSet>
      <dgm:spPr/>
      <dgm:t>
        <a:bodyPr/>
        <a:lstStyle/>
        <a:p>
          <a:endParaRPr lang="en-US"/>
        </a:p>
      </dgm:t>
    </dgm:pt>
    <dgm:pt modelId="{43C3C059-B8FD-49D8-8432-91C10D775C81}" type="pres">
      <dgm:prSet presAssocID="{B9BA2841-83C1-47E0-9A45-BD8278E1CF0C}" presName="sibTrans" presStyleCnt="0"/>
      <dgm:spPr/>
      <dgm:t>
        <a:bodyPr/>
        <a:lstStyle/>
        <a:p>
          <a:endParaRPr lang="en-US"/>
        </a:p>
      </dgm:t>
    </dgm:pt>
    <dgm:pt modelId="{41FC3CAB-C243-4C9C-91AC-70E4E4183887}" type="pres">
      <dgm:prSet presAssocID="{13DC379D-BCBF-432A-A078-E7918CB90C06}" presName="compNode" presStyleCnt="0"/>
      <dgm:spPr/>
    </dgm:pt>
    <dgm:pt modelId="{3DA8871F-37F6-4046-8FBA-1EAB304D40BC}" type="pres">
      <dgm:prSet presAssocID="{13DC379D-BCBF-432A-A078-E7918CB90C06}" presName="iconBgRect" presStyleLbl="bgShp" presStyleIdx="2" presStyleCnt="6"/>
      <dgm:spPr/>
    </dgm:pt>
    <dgm:pt modelId="{F37E7333-82D7-4D07-92B9-E9523914DDDF}" type="pres">
      <dgm:prSet presAssocID="{13DC379D-BCBF-432A-A078-E7918CB90C06}" presName="iconRect" presStyleLbl="node1" presStyleIdx="2" presStyleCnt="6"/>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06AE50C5-05FF-4065-BE5A-99AFB862138D}" type="pres">
      <dgm:prSet presAssocID="{13DC379D-BCBF-432A-A078-E7918CB90C06}" presName="spaceRect" presStyleCnt="0"/>
      <dgm:spPr/>
    </dgm:pt>
    <dgm:pt modelId="{EB3F0096-C622-4ED8-A1AD-0FAD1285D130}" type="pres">
      <dgm:prSet presAssocID="{13DC379D-BCBF-432A-A078-E7918CB90C06}" presName="textRect" presStyleLbl="revTx" presStyleIdx="2" presStyleCnt="6">
        <dgm:presLayoutVars>
          <dgm:chMax val="1"/>
          <dgm:chPref val="1"/>
        </dgm:presLayoutVars>
      </dgm:prSet>
      <dgm:spPr/>
      <dgm:t>
        <a:bodyPr/>
        <a:lstStyle/>
        <a:p>
          <a:endParaRPr lang="en-US"/>
        </a:p>
      </dgm:t>
    </dgm:pt>
    <dgm:pt modelId="{A0005259-F9BE-45EE-B6E3-DC5A19A5C394}" type="pres">
      <dgm:prSet presAssocID="{5F7181E4-0A4F-40B9-9067-E071E6CA1C24}" presName="sibTrans" presStyleCnt="0"/>
      <dgm:spPr/>
    </dgm:pt>
    <dgm:pt modelId="{0DC2935A-4871-44C8-87BA-32C0CE1E3477}" type="pres">
      <dgm:prSet presAssocID="{4B2BC565-DEFB-401B-9230-A7516C754BBC}" presName="compNode" presStyleCnt="0"/>
      <dgm:spPr/>
      <dgm:t>
        <a:bodyPr/>
        <a:lstStyle/>
        <a:p>
          <a:endParaRPr lang="en-US"/>
        </a:p>
      </dgm:t>
    </dgm:pt>
    <dgm:pt modelId="{7F53DE88-680A-4686-9D4E-BBA6CD76AC0B}" type="pres">
      <dgm:prSet presAssocID="{4B2BC565-DEFB-401B-9230-A7516C754BBC}" presName="iconBgRect" presStyleLbl="bgShp" presStyleIdx="3" presStyleCnt="6"/>
      <dgm:spPr>
        <a:prstGeom prst="round2DiagRect">
          <a:avLst>
            <a:gd name="adj1" fmla="val 29727"/>
            <a:gd name="adj2" fmla="val 0"/>
          </a:avLst>
        </a:prstGeom>
      </dgm:spPr>
      <dgm:t>
        <a:bodyPr/>
        <a:lstStyle/>
        <a:p>
          <a:endParaRPr lang="en-US"/>
        </a:p>
      </dgm:t>
    </dgm:pt>
    <dgm:pt modelId="{DE0D3704-51A7-4F2C-9E3A-E19BF995BB88}" type="pres">
      <dgm:prSet presAssocID="{4B2BC565-DEFB-401B-9230-A7516C754BBC}" presName="iconRect" presStyleLbl="nod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t>
        <a:bodyPr/>
        <a:lstStyle/>
        <a:p>
          <a:endParaRPr lang="en-US"/>
        </a:p>
      </dgm:t>
      <dgm:extLst/>
    </dgm:pt>
    <dgm:pt modelId="{937F7701-7D0E-4C63-B621-F8864C4FEAC8}" type="pres">
      <dgm:prSet presAssocID="{4B2BC565-DEFB-401B-9230-A7516C754BBC}" presName="spaceRect" presStyleCnt="0"/>
      <dgm:spPr/>
      <dgm:t>
        <a:bodyPr/>
        <a:lstStyle/>
        <a:p>
          <a:endParaRPr lang="en-US"/>
        </a:p>
      </dgm:t>
    </dgm:pt>
    <dgm:pt modelId="{0D86EECA-1F9B-4F34-9C61-89F65F2C85A9}" type="pres">
      <dgm:prSet presAssocID="{4B2BC565-DEFB-401B-9230-A7516C754BBC}" presName="textRect" presStyleLbl="revTx" presStyleIdx="3" presStyleCnt="6">
        <dgm:presLayoutVars>
          <dgm:chMax val="1"/>
          <dgm:chPref val="1"/>
        </dgm:presLayoutVars>
      </dgm:prSet>
      <dgm:spPr/>
      <dgm:t>
        <a:bodyPr/>
        <a:lstStyle/>
        <a:p>
          <a:endParaRPr lang="en-US"/>
        </a:p>
      </dgm:t>
    </dgm:pt>
    <dgm:pt modelId="{81A0A8F4-F0F5-4C19-A054-0720643BE901}" type="pres">
      <dgm:prSet presAssocID="{9D7CF729-42BD-4C1C-8409-7ABC5571B711}" presName="sibTrans" presStyleCnt="0"/>
      <dgm:spPr/>
      <dgm:t>
        <a:bodyPr/>
        <a:lstStyle/>
        <a:p>
          <a:endParaRPr lang="en-US"/>
        </a:p>
      </dgm:t>
    </dgm:pt>
    <dgm:pt modelId="{6E73A020-E03F-427D-81B3-65C1D998EDBD}" type="pres">
      <dgm:prSet presAssocID="{B241822D-C88B-417B-9EC6-4EE130C68FCA}" presName="compNode" presStyleCnt="0"/>
      <dgm:spPr/>
      <dgm:t>
        <a:bodyPr/>
        <a:lstStyle/>
        <a:p>
          <a:endParaRPr lang="en-US"/>
        </a:p>
      </dgm:t>
    </dgm:pt>
    <dgm:pt modelId="{3D257F75-A0FA-47E1-BC45-A92E1573B610}" type="pres">
      <dgm:prSet presAssocID="{B241822D-C88B-417B-9EC6-4EE130C68FCA}" presName="iconBgRect" presStyleLbl="bgShp" presStyleIdx="4" presStyleCnt="6"/>
      <dgm:spPr>
        <a:prstGeom prst="round2DiagRect">
          <a:avLst>
            <a:gd name="adj1" fmla="val 29727"/>
            <a:gd name="adj2" fmla="val 0"/>
          </a:avLst>
        </a:prstGeom>
      </dgm:spPr>
      <dgm:t>
        <a:bodyPr/>
        <a:lstStyle/>
        <a:p>
          <a:endParaRPr lang="en-US"/>
        </a:p>
      </dgm:t>
    </dgm:pt>
    <dgm:pt modelId="{874815AF-B97D-4225-9D3F-080C9DE33CC9}" type="pres">
      <dgm:prSet presAssocID="{B241822D-C88B-417B-9EC6-4EE130C68FCA}" presName="iconRect" presStyleLbl="nod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dgm:spPr>
      <dgm:t>
        <a:bodyPr/>
        <a:lstStyle/>
        <a:p>
          <a:endParaRPr lang="en-US"/>
        </a:p>
      </dgm:t>
      <dgm:extLst/>
    </dgm:pt>
    <dgm:pt modelId="{9868FCE3-6445-4067-9FD4-91525FC037AE}" type="pres">
      <dgm:prSet presAssocID="{B241822D-C88B-417B-9EC6-4EE130C68FCA}" presName="spaceRect" presStyleCnt="0"/>
      <dgm:spPr/>
      <dgm:t>
        <a:bodyPr/>
        <a:lstStyle/>
        <a:p>
          <a:endParaRPr lang="en-US"/>
        </a:p>
      </dgm:t>
    </dgm:pt>
    <dgm:pt modelId="{3B4147F3-71CF-483A-942D-96D921323459}" type="pres">
      <dgm:prSet presAssocID="{B241822D-C88B-417B-9EC6-4EE130C68FCA}" presName="textRect" presStyleLbl="revTx" presStyleIdx="4" presStyleCnt="6">
        <dgm:presLayoutVars>
          <dgm:chMax val="1"/>
          <dgm:chPref val="1"/>
        </dgm:presLayoutVars>
      </dgm:prSet>
      <dgm:spPr/>
      <dgm:t>
        <a:bodyPr/>
        <a:lstStyle/>
        <a:p>
          <a:endParaRPr lang="en-US"/>
        </a:p>
      </dgm:t>
    </dgm:pt>
    <dgm:pt modelId="{4B70EC89-D837-4ED4-B7D6-F66AF04F8DEC}" type="pres">
      <dgm:prSet presAssocID="{720BBB72-CB35-4D8A-A2EC-98DA71FEED02}" presName="sibTrans" presStyleCnt="0"/>
      <dgm:spPr/>
      <dgm:t>
        <a:bodyPr/>
        <a:lstStyle/>
        <a:p>
          <a:endParaRPr lang="en-US"/>
        </a:p>
      </dgm:t>
    </dgm:pt>
    <dgm:pt modelId="{C0C3F0B6-C74D-4107-9AFB-44463C284E56}" type="pres">
      <dgm:prSet presAssocID="{AE0133D0-1CA0-4FAA-A5BC-42CFCB632736}" presName="compNode" presStyleCnt="0"/>
      <dgm:spPr/>
      <dgm:t>
        <a:bodyPr/>
        <a:lstStyle/>
        <a:p>
          <a:endParaRPr lang="en-US"/>
        </a:p>
      </dgm:t>
    </dgm:pt>
    <dgm:pt modelId="{9C99846F-B59B-4407-B542-A63F16E92C14}" type="pres">
      <dgm:prSet presAssocID="{AE0133D0-1CA0-4FAA-A5BC-42CFCB632736}" presName="iconBgRect" presStyleLbl="bgShp" presStyleIdx="5" presStyleCnt="6"/>
      <dgm:spPr>
        <a:prstGeom prst="round2DiagRect">
          <a:avLst>
            <a:gd name="adj1" fmla="val 29727"/>
            <a:gd name="adj2" fmla="val 0"/>
          </a:avLst>
        </a:prstGeom>
      </dgm:spPr>
      <dgm:t>
        <a:bodyPr/>
        <a:lstStyle/>
        <a:p>
          <a:endParaRPr lang="en-US"/>
        </a:p>
      </dgm:t>
    </dgm:pt>
    <dgm:pt modelId="{25018566-0DEF-4E4C-B289-B9F98860CE08}" type="pres">
      <dgm:prSet presAssocID="{AE0133D0-1CA0-4FAA-A5BC-42CFCB632736}" presName="iconRect" presStyleLbl="nod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a:noFill/>
        </a:ln>
      </dgm:spPr>
      <dgm:t>
        <a:bodyPr/>
        <a:lstStyle/>
        <a:p>
          <a:endParaRPr lang="en-US"/>
        </a:p>
      </dgm:t>
      <dgm:extLst/>
    </dgm:pt>
    <dgm:pt modelId="{B1219EDF-E103-4279-9B04-AC8F55403B5E}" type="pres">
      <dgm:prSet presAssocID="{AE0133D0-1CA0-4FAA-A5BC-42CFCB632736}" presName="spaceRect" presStyleCnt="0"/>
      <dgm:spPr/>
      <dgm:t>
        <a:bodyPr/>
        <a:lstStyle/>
        <a:p>
          <a:endParaRPr lang="en-US"/>
        </a:p>
      </dgm:t>
    </dgm:pt>
    <dgm:pt modelId="{1A8C7514-BED8-494A-ACBF-3C62D38EBE87}" type="pres">
      <dgm:prSet presAssocID="{AE0133D0-1CA0-4FAA-A5BC-42CFCB632736}" presName="textRect" presStyleLbl="revTx" presStyleIdx="5" presStyleCnt="6">
        <dgm:presLayoutVars>
          <dgm:chMax val="1"/>
          <dgm:chPref val="1"/>
        </dgm:presLayoutVars>
      </dgm:prSet>
      <dgm:spPr/>
      <dgm:t>
        <a:bodyPr/>
        <a:lstStyle/>
        <a:p>
          <a:endParaRPr lang="en-US"/>
        </a:p>
      </dgm:t>
    </dgm:pt>
  </dgm:ptLst>
  <dgm:cxnLst>
    <dgm:cxn modelId="{97B36314-3BFC-4991-91B8-71DA86721F21}" type="presOf" srcId="{B241822D-C88B-417B-9EC6-4EE130C68FCA}" destId="{3B4147F3-71CF-483A-942D-96D921323459}" srcOrd="0" destOrd="0" presId="urn:microsoft.com/office/officeart/2018/5/layout/IconLeafLabelList"/>
    <dgm:cxn modelId="{CC5BFA19-5387-4140-9AFD-2B7710587DD8}" srcId="{497EFB6C-AB9C-43E2-B7D2-071612B3EAD2}" destId="{B241822D-C88B-417B-9EC6-4EE130C68FCA}" srcOrd="4" destOrd="0" parTransId="{9F5B7ED5-ADEE-4E21-BBBD-90B5F9206B1A}" sibTransId="{720BBB72-CB35-4D8A-A2EC-98DA71FEED02}"/>
    <dgm:cxn modelId="{4C4D0C2F-44E9-467E-956D-5E6E3381FA5A}" type="presOf" srcId="{794D8FCF-C26E-43BC-BF5F-388D77E6B94B}" destId="{447741AB-0C90-42B7-83D3-07FF86C75F63}" srcOrd="0" destOrd="0" presId="urn:microsoft.com/office/officeart/2018/5/layout/IconLeafLabelList"/>
    <dgm:cxn modelId="{51007E3A-408D-4044-B8A3-6D622455BEFF}" srcId="{497EFB6C-AB9C-43E2-B7D2-071612B3EAD2}" destId="{2F08D15D-EED1-4250-8971-7CEAEE2058C6}" srcOrd="1" destOrd="0" parTransId="{E89ECA8B-C61A-4A65-8ECD-62097451018F}" sibTransId="{B9BA2841-83C1-47E0-9A45-BD8278E1CF0C}"/>
    <dgm:cxn modelId="{670A09EB-E3F6-47CC-A241-6D6CDF4FF4CF}" type="presOf" srcId="{13DC379D-BCBF-432A-A078-E7918CB90C06}" destId="{EB3F0096-C622-4ED8-A1AD-0FAD1285D130}" srcOrd="0" destOrd="0" presId="urn:microsoft.com/office/officeart/2018/5/layout/IconLeafLabelList"/>
    <dgm:cxn modelId="{5E44B4BE-05D1-4023-B615-64471CC888C4}" srcId="{497EFB6C-AB9C-43E2-B7D2-071612B3EAD2}" destId="{13DC379D-BCBF-432A-A078-E7918CB90C06}" srcOrd="2" destOrd="0" parTransId="{4DF8294C-B264-477C-9F29-52534EB2510A}" sibTransId="{5F7181E4-0A4F-40B9-9067-E071E6CA1C24}"/>
    <dgm:cxn modelId="{D3070A31-CF29-4892-AFA9-8067BA29BB0A}" type="presOf" srcId="{497EFB6C-AB9C-43E2-B7D2-071612B3EAD2}" destId="{5968D07D-FD64-44EB-A9BF-723B6139C578}" srcOrd="0" destOrd="0" presId="urn:microsoft.com/office/officeart/2018/5/layout/IconLeafLabelList"/>
    <dgm:cxn modelId="{B575562D-6689-402B-A32C-6587CB7970CC}" type="presOf" srcId="{2F08D15D-EED1-4250-8971-7CEAEE2058C6}" destId="{0EBFFAA4-93D7-4CE6-931F-EB1B2CB088DF}" srcOrd="0" destOrd="0" presId="urn:microsoft.com/office/officeart/2018/5/layout/IconLeafLabelList"/>
    <dgm:cxn modelId="{57484B4F-D0E2-4E4F-B2F4-20AB482FBB61}" srcId="{497EFB6C-AB9C-43E2-B7D2-071612B3EAD2}" destId="{4B2BC565-DEFB-401B-9230-A7516C754BBC}" srcOrd="3" destOrd="0" parTransId="{42CB1A33-0683-47F9-AACB-2FA50D8E40E1}" sibTransId="{9D7CF729-42BD-4C1C-8409-7ABC5571B711}"/>
    <dgm:cxn modelId="{9870FAA9-EE13-4C9E-BCB2-1B29C708BC18}" type="presOf" srcId="{4B2BC565-DEFB-401B-9230-A7516C754BBC}" destId="{0D86EECA-1F9B-4F34-9C61-89F65F2C85A9}" srcOrd="0" destOrd="0" presId="urn:microsoft.com/office/officeart/2018/5/layout/IconLeafLabelList"/>
    <dgm:cxn modelId="{18D08CB6-41FD-4590-8BD4-1E00BAEC9EC6}" type="presOf" srcId="{AE0133D0-1CA0-4FAA-A5BC-42CFCB632736}" destId="{1A8C7514-BED8-494A-ACBF-3C62D38EBE87}" srcOrd="0" destOrd="0" presId="urn:microsoft.com/office/officeart/2018/5/layout/IconLeafLabelList"/>
    <dgm:cxn modelId="{7ED7298F-43F0-4F5F-A41F-AC7C6E99BB20}" srcId="{497EFB6C-AB9C-43E2-B7D2-071612B3EAD2}" destId="{AE0133D0-1CA0-4FAA-A5BC-42CFCB632736}" srcOrd="5" destOrd="0" parTransId="{8505F420-1204-47A3-AEF0-1683AF8F9B62}" sibTransId="{FCA01D19-9326-471F-816A-04D329FAE216}"/>
    <dgm:cxn modelId="{A16C6881-A5B0-41A2-9AA5-B28D6B3E02B2}" srcId="{497EFB6C-AB9C-43E2-B7D2-071612B3EAD2}" destId="{794D8FCF-C26E-43BC-BF5F-388D77E6B94B}" srcOrd="0" destOrd="0" parTransId="{2096D99E-DAC6-46C2-89C9-3333A438EFD9}" sibTransId="{CFE5DC31-B9D0-44A0-875C-937DE6AB9642}"/>
    <dgm:cxn modelId="{65A76607-0631-4F9D-95E2-0D41725282DE}" type="presParOf" srcId="{5968D07D-FD64-44EB-A9BF-723B6139C578}" destId="{C32F9C2C-958C-4D39-90B0-CF4DDD6D2F7C}" srcOrd="0" destOrd="0" presId="urn:microsoft.com/office/officeart/2018/5/layout/IconLeafLabelList"/>
    <dgm:cxn modelId="{93C73B98-C27F-4FCE-83CF-A12F6ADA15A6}" type="presParOf" srcId="{C32F9C2C-958C-4D39-90B0-CF4DDD6D2F7C}" destId="{C37FA6EC-E926-4DCA-B372-F9A28C69B401}" srcOrd="0" destOrd="0" presId="urn:microsoft.com/office/officeart/2018/5/layout/IconLeafLabelList"/>
    <dgm:cxn modelId="{5E8C844C-9AF6-4FD4-8915-7005973BBA69}" type="presParOf" srcId="{C32F9C2C-958C-4D39-90B0-CF4DDD6D2F7C}" destId="{2FA7C978-AD55-4F91-BE00-6630F547C5AA}" srcOrd="1" destOrd="0" presId="urn:microsoft.com/office/officeart/2018/5/layout/IconLeafLabelList"/>
    <dgm:cxn modelId="{164C986B-E812-4420-86AF-E7B1D4607068}" type="presParOf" srcId="{C32F9C2C-958C-4D39-90B0-CF4DDD6D2F7C}" destId="{7F191FBD-8DC3-46C9-AF00-53AA1C7F5BBA}" srcOrd="2" destOrd="0" presId="urn:microsoft.com/office/officeart/2018/5/layout/IconLeafLabelList"/>
    <dgm:cxn modelId="{C6132641-CAD7-4D4A-9D9D-BE70CD2AAAE3}" type="presParOf" srcId="{C32F9C2C-958C-4D39-90B0-CF4DDD6D2F7C}" destId="{447741AB-0C90-42B7-83D3-07FF86C75F63}" srcOrd="3" destOrd="0" presId="urn:microsoft.com/office/officeart/2018/5/layout/IconLeafLabelList"/>
    <dgm:cxn modelId="{7D0F2344-70DC-4B8B-8D79-2755830F605F}" type="presParOf" srcId="{5968D07D-FD64-44EB-A9BF-723B6139C578}" destId="{A1FDC634-12C5-4937-A63D-7498C66DEC86}" srcOrd="1" destOrd="0" presId="urn:microsoft.com/office/officeart/2018/5/layout/IconLeafLabelList"/>
    <dgm:cxn modelId="{D42C4A65-3F0F-489B-BB99-ECDED58303B7}" type="presParOf" srcId="{5968D07D-FD64-44EB-A9BF-723B6139C578}" destId="{C88BA5DB-743F-4F45-ABE8-B90D375C47E9}" srcOrd="2" destOrd="0" presId="urn:microsoft.com/office/officeart/2018/5/layout/IconLeafLabelList"/>
    <dgm:cxn modelId="{726B2252-831E-493A-ABF6-3757BA7A0583}" type="presParOf" srcId="{C88BA5DB-743F-4F45-ABE8-B90D375C47E9}" destId="{3C66E9C5-7D62-46CE-A68A-FC937EAE4B2A}" srcOrd="0" destOrd="0" presId="urn:microsoft.com/office/officeart/2018/5/layout/IconLeafLabelList"/>
    <dgm:cxn modelId="{13639F05-02AB-4B5B-8E8A-CB985822340C}" type="presParOf" srcId="{C88BA5DB-743F-4F45-ABE8-B90D375C47E9}" destId="{E4734D96-8F64-4D02-92EE-0ABA417D2FC3}" srcOrd="1" destOrd="0" presId="urn:microsoft.com/office/officeart/2018/5/layout/IconLeafLabelList"/>
    <dgm:cxn modelId="{9BEF3F3B-8FDD-421F-A84A-C06D335A5B43}" type="presParOf" srcId="{C88BA5DB-743F-4F45-ABE8-B90D375C47E9}" destId="{10E61036-A287-4F9B-BE4A-D50B67B24960}" srcOrd="2" destOrd="0" presId="urn:microsoft.com/office/officeart/2018/5/layout/IconLeafLabelList"/>
    <dgm:cxn modelId="{8DFD44F8-30FB-450F-87A5-DCFACC622FD8}" type="presParOf" srcId="{C88BA5DB-743F-4F45-ABE8-B90D375C47E9}" destId="{0EBFFAA4-93D7-4CE6-931F-EB1B2CB088DF}" srcOrd="3" destOrd="0" presId="urn:microsoft.com/office/officeart/2018/5/layout/IconLeafLabelList"/>
    <dgm:cxn modelId="{4FD1AD52-0CB6-418B-B3C4-726753ACC0BC}" type="presParOf" srcId="{5968D07D-FD64-44EB-A9BF-723B6139C578}" destId="{43C3C059-B8FD-49D8-8432-91C10D775C81}" srcOrd="3" destOrd="0" presId="urn:microsoft.com/office/officeart/2018/5/layout/IconLeafLabelList"/>
    <dgm:cxn modelId="{312B9A86-2716-4EC1-ABCB-44FCB3696F41}" type="presParOf" srcId="{5968D07D-FD64-44EB-A9BF-723B6139C578}" destId="{41FC3CAB-C243-4C9C-91AC-70E4E4183887}" srcOrd="4" destOrd="0" presId="urn:microsoft.com/office/officeart/2018/5/layout/IconLeafLabelList"/>
    <dgm:cxn modelId="{A10B1F17-1E18-4DFC-BF20-2D85E8FB5DA9}" type="presParOf" srcId="{41FC3CAB-C243-4C9C-91AC-70E4E4183887}" destId="{3DA8871F-37F6-4046-8FBA-1EAB304D40BC}" srcOrd="0" destOrd="0" presId="urn:microsoft.com/office/officeart/2018/5/layout/IconLeafLabelList"/>
    <dgm:cxn modelId="{A3546CB1-9329-48F5-9D17-C36D4D0426A7}" type="presParOf" srcId="{41FC3CAB-C243-4C9C-91AC-70E4E4183887}" destId="{F37E7333-82D7-4D07-92B9-E9523914DDDF}" srcOrd="1" destOrd="0" presId="urn:microsoft.com/office/officeart/2018/5/layout/IconLeafLabelList"/>
    <dgm:cxn modelId="{B14B321F-F2FC-43D5-8AC3-3844B5C6D93F}" type="presParOf" srcId="{41FC3CAB-C243-4C9C-91AC-70E4E4183887}" destId="{06AE50C5-05FF-4065-BE5A-99AFB862138D}" srcOrd="2" destOrd="0" presId="urn:microsoft.com/office/officeart/2018/5/layout/IconLeafLabelList"/>
    <dgm:cxn modelId="{1DF45347-97F9-4CF8-95FF-87C179F8797F}" type="presParOf" srcId="{41FC3CAB-C243-4C9C-91AC-70E4E4183887}" destId="{EB3F0096-C622-4ED8-A1AD-0FAD1285D130}" srcOrd="3" destOrd="0" presId="urn:microsoft.com/office/officeart/2018/5/layout/IconLeafLabelList"/>
    <dgm:cxn modelId="{D44C7103-FE0C-433A-B89D-5DEC54F2FEF8}" type="presParOf" srcId="{5968D07D-FD64-44EB-A9BF-723B6139C578}" destId="{A0005259-F9BE-45EE-B6E3-DC5A19A5C394}" srcOrd="5" destOrd="0" presId="urn:microsoft.com/office/officeart/2018/5/layout/IconLeafLabelList"/>
    <dgm:cxn modelId="{DF423E27-5F9C-4846-B1C5-0D81D2F02805}" type="presParOf" srcId="{5968D07D-FD64-44EB-A9BF-723B6139C578}" destId="{0DC2935A-4871-44C8-87BA-32C0CE1E3477}" srcOrd="6" destOrd="0" presId="urn:microsoft.com/office/officeart/2018/5/layout/IconLeafLabelList"/>
    <dgm:cxn modelId="{E4446198-E3CA-4DF3-83B0-4B26AAE8A22E}" type="presParOf" srcId="{0DC2935A-4871-44C8-87BA-32C0CE1E3477}" destId="{7F53DE88-680A-4686-9D4E-BBA6CD76AC0B}" srcOrd="0" destOrd="0" presId="urn:microsoft.com/office/officeart/2018/5/layout/IconLeafLabelList"/>
    <dgm:cxn modelId="{0642D891-F180-4C3C-ACF9-2AF12900F0D2}" type="presParOf" srcId="{0DC2935A-4871-44C8-87BA-32C0CE1E3477}" destId="{DE0D3704-51A7-4F2C-9E3A-E19BF995BB88}" srcOrd="1" destOrd="0" presId="urn:microsoft.com/office/officeart/2018/5/layout/IconLeafLabelList"/>
    <dgm:cxn modelId="{0E13BC3A-7952-483B-889C-03AAE1FEEE23}" type="presParOf" srcId="{0DC2935A-4871-44C8-87BA-32C0CE1E3477}" destId="{937F7701-7D0E-4C63-B621-F8864C4FEAC8}" srcOrd="2" destOrd="0" presId="urn:microsoft.com/office/officeart/2018/5/layout/IconLeafLabelList"/>
    <dgm:cxn modelId="{2E9A2F36-9587-4BC4-B714-DA4A3CDCDCB1}" type="presParOf" srcId="{0DC2935A-4871-44C8-87BA-32C0CE1E3477}" destId="{0D86EECA-1F9B-4F34-9C61-89F65F2C85A9}" srcOrd="3" destOrd="0" presId="urn:microsoft.com/office/officeart/2018/5/layout/IconLeafLabelList"/>
    <dgm:cxn modelId="{05ADB9EA-8F9C-4F97-BE3E-137815FACFB3}" type="presParOf" srcId="{5968D07D-FD64-44EB-A9BF-723B6139C578}" destId="{81A0A8F4-F0F5-4C19-A054-0720643BE901}" srcOrd="7" destOrd="0" presId="urn:microsoft.com/office/officeart/2018/5/layout/IconLeafLabelList"/>
    <dgm:cxn modelId="{68ACDA98-486F-484C-B8C6-693DC755DC16}" type="presParOf" srcId="{5968D07D-FD64-44EB-A9BF-723B6139C578}" destId="{6E73A020-E03F-427D-81B3-65C1D998EDBD}" srcOrd="8" destOrd="0" presId="urn:microsoft.com/office/officeart/2018/5/layout/IconLeafLabelList"/>
    <dgm:cxn modelId="{D1370E84-FECF-4B97-85A2-E759E47155ED}" type="presParOf" srcId="{6E73A020-E03F-427D-81B3-65C1D998EDBD}" destId="{3D257F75-A0FA-47E1-BC45-A92E1573B610}" srcOrd="0" destOrd="0" presId="urn:microsoft.com/office/officeart/2018/5/layout/IconLeafLabelList"/>
    <dgm:cxn modelId="{3F1D024E-1F17-4622-BF05-A56C53F1E1CE}" type="presParOf" srcId="{6E73A020-E03F-427D-81B3-65C1D998EDBD}" destId="{874815AF-B97D-4225-9D3F-080C9DE33CC9}" srcOrd="1" destOrd="0" presId="urn:microsoft.com/office/officeart/2018/5/layout/IconLeafLabelList"/>
    <dgm:cxn modelId="{A2259D09-4F99-42FC-B425-0C383436C259}" type="presParOf" srcId="{6E73A020-E03F-427D-81B3-65C1D998EDBD}" destId="{9868FCE3-6445-4067-9FD4-91525FC037AE}" srcOrd="2" destOrd="0" presId="urn:microsoft.com/office/officeart/2018/5/layout/IconLeafLabelList"/>
    <dgm:cxn modelId="{F12F387E-325A-40B1-AA43-E18E5EDE5E29}" type="presParOf" srcId="{6E73A020-E03F-427D-81B3-65C1D998EDBD}" destId="{3B4147F3-71CF-483A-942D-96D921323459}" srcOrd="3" destOrd="0" presId="urn:microsoft.com/office/officeart/2018/5/layout/IconLeafLabelList"/>
    <dgm:cxn modelId="{90784F9D-B304-4C8A-A4B6-37D6586CC199}" type="presParOf" srcId="{5968D07D-FD64-44EB-A9BF-723B6139C578}" destId="{4B70EC89-D837-4ED4-B7D6-F66AF04F8DEC}" srcOrd="9" destOrd="0" presId="urn:microsoft.com/office/officeart/2018/5/layout/IconLeafLabelList"/>
    <dgm:cxn modelId="{02E91026-C303-483C-B6E3-0D8F0436AF26}" type="presParOf" srcId="{5968D07D-FD64-44EB-A9BF-723B6139C578}" destId="{C0C3F0B6-C74D-4107-9AFB-44463C284E56}" srcOrd="10" destOrd="0" presId="urn:microsoft.com/office/officeart/2018/5/layout/IconLeafLabelList"/>
    <dgm:cxn modelId="{B8CBE17A-CE7A-459A-A412-5BD4467EF51B}" type="presParOf" srcId="{C0C3F0B6-C74D-4107-9AFB-44463C284E56}" destId="{9C99846F-B59B-4407-B542-A63F16E92C14}" srcOrd="0" destOrd="0" presId="urn:microsoft.com/office/officeart/2018/5/layout/IconLeafLabelList"/>
    <dgm:cxn modelId="{8BDD748E-55EF-4EE6-9EA5-A534E7E04499}" type="presParOf" srcId="{C0C3F0B6-C74D-4107-9AFB-44463C284E56}" destId="{25018566-0DEF-4E4C-B289-B9F98860CE08}" srcOrd="1" destOrd="0" presId="urn:microsoft.com/office/officeart/2018/5/layout/IconLeafLabelList"/>
    <dgm:cxn modelId="{18FFA06E-4AD2-4843-A350-769E3D469BD0}" type="presParOf" srcId="{C0C3F0B6-C74D-4107-9AFB-44463C284E56}" destId="{B1219EDF-E103-4279-9B04-AC8F55403B5E}" srcOrd="2" destOrd="0" presId="urn:microsoft.com/office/officeart/2018/5/layout/IconLeafLabelList"/>
    <dgm:cxn modelId="{663EAA8F-36A8-49C0-AC8C-B0B4C28C06A9}" type="presParOf" srcId="{C0C3F0B6-C74D-4107-9AFB-44463C284E56}" destId="{1A8C7514-BED8-494A-ACBF-3C62D38EBE87}" srcOrd="3" destOrd="0" presId="urn:microsoft.com/office/officeart/2018/5/layout/IconLeaf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FA6EC-E926-4DCA-B372-F9A28C69B401}">
      <dsp:nvSpPr>
        <dsp:cNvPr id="0" name=""/>
        <dsp:cNvSpPr/>
      </dsp:nvSpPr>
      <dsp:spPr>
        <a:xfrm>
          <a:off x="1351467" y="48"/>
          <a:ext cx="1098000" cy="1098000"/>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7C978-AD55-4F91-BE00-6630F547C5AA}">
      <dsp:nvSpPr>
        <dsp:cNvPr id="0" name=""/>
        <dsp:cNvSpPr/>
      </dsp:nvSpPr>
      <dsp:spPr>
        <a:xfrm>
          <a:off x="1569591" y="26232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7741AB-0C90-42B7-83D3-07FF86C75F63}">
      <dsp:nvSpPr>
        <dsp:cNvPr id="0" name=""/>
        <dsp:cNvSpPr/>
      </dsp:nvSpPr>
      <dsp:spPr>
        <a:xfrm>
          <a:off x="1000467" y="144004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33450">
            <a:lnSpc>
              <a:spcPct val="100000"/>
            </a:lnSpc>
            <a:spcBef>
              <a:spcPct val="0"/>
            </a:spcBef>
            <a:spcAft>
              <a:spcPct val="35000"/>
            </a:spcAft>
            <a:defRPr cap="all"/>
          </a:pPr>
          <a:r>
            <a:rPr lang="en-US" sz="2100" b="1" kern="1200" dirty="0" smtClean="0"/>
            <a:t>Introduction</a:t>
          </a:r>
          <a:endParaRPr lang="en-US" sz="2100" b="1" kern="1200" dirty="0"/>
        </a:p>
      </dsp:txBody>
      <dsp:txXfrm>
        <a:off x="1000467" y="1440049"/>
        <a:ext cx="1800000" cy="720000"/>
      </dsp:txXfrm>
    </dsp:sp>
    <dsp:sp modelId="{3C66E9C5-7D62-46CE-A68A-FC937EAE4B2A}">
      <dsp:nvSpPr>
        <dsp:cNvPr id="0" name=""/>
        <dsp:cNvSpPr/>
      </dsp:nvSpPr>
      <dsp:spPr>
        <a:xfrm>
          <a:off x="3466467" y="48"/>
          <a:ext cx="1098000" cy="1098000"/>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734D96-8F64-4D02-92EE-0ABA417D2FC3}">
      <dsp:nvSpPr>
        <dsp:cNvPr id="0" name=""/>
        <dsp:cNvSpPr/>
      </dsp:nvSpPr>
      <dsp:spPr>
        <a:xfrm>
          <a:off x="3700467" y="234049"/>
          <a:ext cx="630000" cy="63000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BFFAA4-93D7-4CE6-931F-EB1B2CB088DF}">
      <dsp:nvSpPr>
        <dsp:cNvPr id="0" name=""/>
        <dsp:cNvSpPr/>
      </dsp:nvSpPr>
      <dsp:spPr>
        <a:xfrm>
          <a:off x="3115467" y="144004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33450">
            <a:lnSpc>
              <a:spcPct val="100000"/>
            </a:lnSpc>
            <a:spcBef>
              <a:spcPct val="0"/>
            </a:spcBef>
            <a:spcAft>
              <a:spcPct val="35000"/>
            </a:spcAft>
            <a:defRPr cap="all"/>
          </a:pPr>
          <a:r>
            <a:rPr lang="en-US" sz="2100" b="1" kern="1200" dirty="0" smtClean="0"/>
            <a:t>Aims</a:t>
          </a:r>
          <a:endParaRPr lang="en-US" sz="2100" b="1" kern="1200" dirty="0"/>
        </a:p>
      </dsp:txBody>
      <dsp:txXfrm>
        <a:off x="3115467" y="1440049"/>
        <a:ext cx="1800000" cy="720000"/>
      </dsp:txXfrm>
    </dsp:sp>
    <dsp:sp modelId="{3DA8871F-37F6-4046-8FBA-1EAB304D40BC}">
      <dsp:nvSpPr>
        <dsp:cNvPr id="0" name=""/>
        <dsp:cNvSpPr/>
      </dsp:nvSpPr>
      <dsp:spPr>
        <a:xfrm>
          <a:off x="5581467" y="48"/>
          <a:ext cx="1098000" cy="1098000"/>
        </a:xfrm>
        <a:prstGeom prst="round2DiagRect">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E7333-82D7-4D07-92B9-E9523914DDDF}">
      <dsp:nvSpPr>
        <dsp:cNvPr id="0" name=""/>
        <dsp:cNvSpPr/>
      </dsp:nvSpPr>
      <dsp:spPr>
        <a:xfrm>
          <a:off x="5815467" y="234049"/>
          <a:ext cx="630000" cy="6300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3F0096-C622-4ED8-A1AD-0FAD1285D130}">
      <dsp:nvSpPr>
        <dsp:cNvPr id="0" name=""/>
        <dsp:cNvSpPr/>
      </dsp:nvSpPr>
      <dsp:spPr>
        <a:xfrm>
          <a:off x="5230467" y="144004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33450">
            <a:lnSpc>
              <a:spcPct val="100000"/>
            </a:lnSpc>
            <a:spcBef>
              <a:spcPct val="0"/>
            </a:spcBef>
            <a:spcAft>
              <a:spcPct val="35000"/>
            </a:spcAft>
            <a:defRPr cap="all"/>
          </a:pPr>
          <a:r>
            <a:rPr lang="en-US" sz="2100" b="1" kern="1200" dirty="0" smtClean="0"/>
            <a:t>Literature Review</a:t>
          </a:r>
          <a:endParaRPr lang="en-US" sz="2100" b="1" kern="1200" dirty="0"/>
        </a:p>
      </dsp:txBody>
      <dsp:txXfrm>
        <a:off x="5230467" y="1440049"/>
        <a:ext cx="1800000" cy="720000"/>
      </dsp:txXfrm>
    </dsp:sp>
    <dsp:sp modelId="{7F53DE88-680A-4686-9D4E-BBA6CD76AC0B}">
      <dsp:nvSpPr>
        <dsp:cNvPr id="0" name=""/>
        <dsp:cNvSpPr/>
      </dsp:nvSpPr>
      <dsp:spPr>
        <a:xfrm>
          <a:off x="1351467" y="2610049"/>
          <a:ext cx="1098000" cy="1098000"/>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0D3704-51A7-4F2C-9E3A-E19BF995BB88}">
      <dsp:nvSpPr>
        <dsp:cNvPr id="0" name=""/>
        <dsp:cNvSpPr/>
      </dsp:nvSpPr>
      <dsp:spPr>
        <a:xfrm>
          <a:off x="1585467" y="2844049"/>
          <a:ext cx="630000" cy="63000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86EECA-1F9B-4F34-9C61-89F65F2C85A9}">
      <dsp:nvSpPr>
        <dsp:cNvPr id="0" name=""/>
        <dsp:cNvSpPr/>
      </dsp:nvSpPr>
      <dsp:spPr>
        <a:xfrm>
          <a:off x="1000467" y="405004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33450">
            <a:lnSpc>
              <a:spcPct val="100000"/>
            </a:lnSpc>
            <a:spcBef>
              <a:spcPct val="0"/>
            </a:spcBef>
            <a:spcAft>
              <a:spcPct val="35000"/>
            </a:spcAft>
            <a:defRPr cap="all"/>
          </a:pPr>
          <a:r>
            <a:rPr lang="en-US" sz="2100" b="1" kern="1200" dirty="0" smtClean="0"/>
            <a:t>Methods</a:t>
          </a:r>
          <a:endParaRPr lang="en-US" sz="2100" kern="1200" dirty="0"/>
        </a:p>
      </dsp:txBody>
      <dsp:txXfrm>
        <a:off x="1000467" y="4050049"/>
        <a:ext cx="1800000" cy="720000"/>
      </dsp:txXfrm>
    </dsp:sp>
    <dsp:sp modelId="{3D257F75-A0FA-47E1-BC45-A92E1573B610}">
      <dsp:nvSpPr>
        <dsp:cNvPr id="0" name=""/>
        <dsp:cNvSpPr/>
      </dsp:nvSpPr>
      <dsp:spPr>
        <a:xfrm>
          <a:off x="3466467" y="2610049"/>
          <a:ext cx="1098000" cy="1098000"/>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15AF-B97D-4225-9D3F-080C9DE33CC9}">
      <dsp:nvSpPr>
        <dsp:cNvPr id="0" name=""/>
        <dsp:cNvSpPr/>
      </dsp:nvSpPr>
      <dsp:spPr>
        <a:xfrm>
          <a:off x="3700467" y="284404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4147F3-71CF-483A-942D-96D921323459}">
      <dsp:nvSpPr>
        <dsp:cNvPr id="0" name=""/>
        <dsp:cNvSpPr/>
      </dsp:nvSpPr>
      <dsp:spPr>
        <a:xfrm>
          <a:off x="3115467" y="405004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33450">
            <a:lnSpc>
              <a:spcPct val="100000"/>
            </a:lnSpc>
            <a:spcBef>
              <a:spcPct val="0"/>
            </a:spcBef>
            <a:spcAft>
              <a:spcPct val="35000"/>
            </a:spcAft>
            <a:defRPr cap="all"/>
          </a:pPr>
          <a:r>
            <a:rPr lang="en-US" sz="2100" b="1" kern="1200" dirty="0" smtClean="0"/>
            <a:t>Work In progress </a:t>
          </a:r>
          <a:endParaRPr lang="en-US" sz="2100" b="1" kern="1200" dirty="0"/>
        </a:p>
      </dsp:txBody>
      <dsp:txXfrm>
        <a:off x="3115467" y="4050049"/>
        <a:ext cx="1800000" cy="720000"/>
      </dsp:txXfrm>
    </dsp:sp>
    <dsp:sp modelId="{9C99846F-B59B-4407-B542-A63F16E92C14}">
      <dsp:nvSpPr>
        <dsp:cNvPr id="0" name=""/>
        <dsp:cNvSpPr/>
      </dsp:nvSpPr>
      <dsp:spPr>
        <a:xfrm>
          <a:off x="5581467" y="2610049"/>
          <a:ext cx="1098000" cy="1098000"/>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18566-0DEF-4E4C-B289-B9F98860CE08}">
      <dsp:nvSpPr>
        <dsp:cNvPr id="0" name=""/>
        <dsp:cNvSpPr/>
      </dsp:nvSpPr>
      <dsp:spPr>
        <a:xfrm>
          <a:off x="5815467" y="2844049"/>
          <a:ext cx="630000" cy="630000"/>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8C7514-BED8-494A-ACBF-3C62D38EBE87}">
      <dsp:nvSpPr>
        <dsp:cNvPr id="0" name=""/>
        <dsp:cNvSpPr/>
      </dsp:nvSpPr>
      <dsp:spPr>
        <a:xfrm>
          <a:off x="5230467" y="405004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33450">
            <a:lnSpc>
              <a:spcPct val="100000"/>
            </a:lnSpc>
            <a:spcBef>
              <a:spcPct val="0"/>
            </a:spcBef>
            <a:spcAft>
              <a:spcPct val="35000"/>
            </a:spcAft>
            <a:defRPr cap="all"/>
          </a:pPr>
          <a:r>
            <a:rPr lang="en-US" sz="2100" b="1" kern="1200" dirty="0" smtClean="0"/>
            <a:t>Research Timeline</a:t>
          </a:r>
          <a:endParaRPr lang="en-US" sz="2100" b="1" kern="1200" dirty="0"/>
        </a:p>
      </dsp:txBody>
      <dsp:txXfrm>
        <a:off x="5230467" y="4050049"/>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73FD0-071D-44BE-A30A-832B5A7FDFCF}" type="datetimeFigureOut">
              <a:rPr lang="en-AU" smtClean="0"/>
              <a:t>4/09/2020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7AC02-CC38-429D-9DEF-0126F24E6E70}" type="slidenum">
              <a:rPr lang="en-AU" smtClean="0"/>
              <a:t>‹#›</a:t>
            </a:fld>
            <a:endParaRPr lang="en-AU"/>
          </a:p>
        </p:txBody>
      </p:sp>
    </p:spTree>
    <p:extLst>
      <p:ext uri="{BB962C8B-B14F-4D97-AF65-F5344CB8AC3E}">
        <p14:creationId xmlns:p14="http://schemas.microsoft.com/office/powerpoint/2010/main" val="192252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997AC02-CC38-429D-9DEF-0126F24E6E70}" type="slidenum">
              <a:rPr lang="en-AU" smtClean="0"/>
              <a:t>1</a:t>
            </a:fld>
            <a:endParaRPr lang="en-AU"/>
          </a:p>
        </p:txBody>
      </p:sp>
    </p:spTree>
    <p:extLst>
      <p:ext uri="{BB962C8B-B14F-4D97-AF65-F5344CB8AC3E}">
        <p14:creationId xmlns:p14="http://schemas.microsoft.com/office/powerpoint/2010/main" val="363761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endParaRPr lang="en-AU" dirty="0" smtClean="0"/>
          </a:p>
          <a:p>
            <a:r>
              <a:rPr lang="en-AU" sz="1200" dirty="0" smtClean="0"/>
              <a:t>Multi-Task Learning (MTL) is a learning paradigm in machine learning and its aim is to leverage useful information contained in multiple related tasks to help improve the generalization performance of all the tasks.</a:t>
            </a:r>
          </a:p>
          <a:p>
            <a:endParaRPr lang="en-AU" dirty="0" smtClean="0"/>
          </a:p>
          <a:p>
            <a:r>
              <a:rPr lang="en-AU" sz="1200" b="0" i="0" kern="1200" dirty="0" smtClean="0">
                <a:solidFill>
                  <a:schemeClr val="tx1"/>
                </a:solidFill>
                <a:effectLst/>
                <a:latin typeface="+mn-lt"/>
                <a:ea typeface="+mn-ea"/>
                <a:cs typeface="+mn-cs"/>
              </a:rPr>
              <a:t>A word embedding is a learned representation for text where words that have the same meaning have a similar representation.</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In</a:t>
            </a:r>
            <a:r>
              <a:rPr lang="en-AU" sz="1200" b="0" i="0" kern="1200" baseline="0" dirty="0" smtClean="0">
                <a:solidFill>
                  <a:schemeClr val="tx1"/>
                </a:solidFill>
                <a:effectLst/>
                <a:latin typeface="+mn-lt"/>
                <a:ea typeface="+mn-ea"/>
                <a:cs typeface="+mn-cs"/>
              </a:rPr>
              <a:t> our model, we only focus on sentence level classification. Task specific layer learn the representation of issue report using two encoders. Frist we create two sequence of tokens BW and CW, where L is the length of the sentence. BW sequence token contain word </a:t>
            </a:r>
            <a:r>
              <a:rPr lang="en-AU" sz="1200" b="0" i="0" kern="1200" baseline="0" dirty="0" err="1" smtClean="0">
                <a:solidFill>
                  <a:schemeClr val="tx1"/>
                </a:solidFill>
                <a:effectLst/>
                <a:latin typeface="+mn-lt"/>
                <a:ea typeface="+mn-ea"/>
                <a:cs typeface="+mn-cs"/>
              </a:rPr>
              <a:t>embeddings</a:t>
            </a:r>
            <a:r>
              <a:rPr lang="en-AU" sz="1200" b="0" i="0" kern="1200" baseline="0" dirty="0" smtClean="0">
                <a:solidFill>
                  <a:schemeClr val="tx1"/>
                </a:solidFill>
                <a:effectLst/>
                <a:latin typeface="+mn-lt"/>
                <a:ea typeface="+mn-ea"/>
                <a:cs typeface="+mn-cs"/>
              </a:rPr>
              <a:t> of issue report’s title and description, whereas CW sequence token contains word embedding of AST structure of code snippet. In word embedding, every word in a sentence is embedded into a d dimensional vectors. After all the word vectors are stacked, an embedding matric </a:t>
            </a:r>
            <a:r>
              <a:rPr lang="en-AU" sz="1200" b="0" i="0" kern="1200" baseline="0" dirty="0" err="1" smtClean="0">
                <a:solidFill>
                  <a:schemeClr val="tx1"/>
                </a:solidFill>
                <a:effectLst/>
                <a:latin typeface="+mn-lt"/>
                <a:ea typeface="+mn-ea"/>
                <a:cs typeface="+mn-cs"/>
              </a:rPr>
              <a:t>MLxd</a:t>
            </a:r>
            <a:r>
              <a:rPr lang="en-AU" sz="1200" b="0" i="0" kern="1200" baseline="0" dirty="0" smtClean="0">
                <a:solidFill>
                  <a:schemeClr val="tx1"/>
                </a:solidFill>
                <a:effectLst/>
                <a:latin typeface="+mn-lt"/>
                <a:ea typeface="+mn-ea"/>
                <a:cs typeface="+mn-cs"/>
              </a:rPr>
              <a:t> is generated, where d means the embedding size and L denotes the length of sentence. Then we feed these BW word vectors to Content Encoder and CW to AST Encoder. </a:t>
            </a:r>
          </a:p>
          <a:p>
            <a:pPr rtl="0" eaLnBrk="1" fontAlgn="t" latinLnBrk="0" hangingPunct="1"/>
            <a:r>
              <a:rPr lang="en-AU" sz="1200" b="0" i="0" kern="1200" baseline="0" dirty="0" smtClean="0">
                <a:solidFill>
                  <a:schemeClr val="tx1"/>
                </a:solidFill>
                <a:effectLst/>
                <a:latin typeface="+mn-lt"/>
                <a:ea typeface="+mn-ea"/>
                <a:cs typeface="+mn-cs"/>
              </a:rPr>
              <a:t>Embedding Layers Map each word into a low dimension vector. </a:t>
            </a:r>
          </a:p>
          <a:p>
            <a:pPr rtl="0" eaLnBrk="1" fontAlgn="t" latinLnBrk="0" hangingPunct="1"/>
            <a:endParaRPr lang="en-AU" sz="1200" b="0" i="0" kern="1200" baseline="0" dirty="0" smtClean="0">
              <a:solidFill>
                <a:schemeClr val="tx1"/>
              </a:solidFill>
              <a:effectLst/>
              <a:latin typeface="+mn-lt"/>
              <a:ea typeface="+mn-ea"/>
              <a:cs typeface="+mn-cs"/>
            </a:endParaRPr>
          </a:p>
          <a:p>
            <a:endParaRPr lang="en-AU" sz="1200" b="0" i="0" kern="1200" baseline="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4997AC02-CC38-429D-9DEF-0126F24E6E70}" type="slidenum">
              <a:rPr lang="en-AU" smtClean="0"/>
              <a:t>20</a:t>
            </a:fld>
            <a:endParaRPr lang="en-AU"/>
          </a:p>
        </p:txBody>
      </p:sp>
    </p:spTree>
    <p:extLst>
      <p:ext uri="{BB962C8B-B14F-4D97-AF65-F5344CB8AC3E}">
        <p14:creationId xmlns:p14="http://schemas.microsoft.com/office/powerpoint/2010/main" val="2243434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25000" dirty="0" err="1" smtClean="0">
                <a:solidFill>
                  <a:schemeClr val="tx1"/>
                </a:solidFill>
                <a:effectLst/>
                <a:latin typeface="+mn-lt"/>
                <a:ea typeface="+mn-ea"/>
                <a:cs typeface="+mn-cs"/>
              </a:rPr>
              <a:t>Eq</a:t>
            </a:r>
            <a:r>
              <a:rPr lang="en-US" sz="1200" b="0" i="0" kern="1200" baseline="-25000" dirty="0" smtClean="0">
                <a:solidFill>
                  <a:schemeClr val="tx1"/>
                </a:solidFill>
                <a:effectLst/>
                <a:latin typeface="+mn-lt"/>
                <a:ea typeface="+mn-ea"/>
                <a:cs typeface="+mn-cs"/>
              </a:rPr>
              <a:t> 2 = In our model, we use </a:t>
            </a:r>
            <a:r>
              <a:rPr lang="en-US" sz="1200" b="0" i="0" kern="1200" baseline="-25000" dirty="0" err="1" smtClean="0">
                <a:solidFill>
                  <a:schemeClr val="tx1"/>
                </a:solidFill>
                <a:effectLst/>
                <a:latin typeface="+mn-lt"/>
                <a:ea typeface="+mn-ea"/>
                <a:cs typeface="+mn-cs"/>
              </a:rPr>
              <a:t>thesine</a:t>
            </a:r>
            <a:r>
              <a:rPr lang="en-US" sz="1200" b="0" i="0" kern="1200" baseline="-25000" dirty="0" smtClean="0">
                <a:solidFill>
                  <a:schemeClr val="tx1"/>
                </a:solidFill>
                <a:effectLst/>
                <a:latin typeface="+mn-lt"/>
                <a:ea typeface="+mn-ea"/>
                <a:cs typeface="+mn-cs"/>
              </a:rPr>
              <a:t> and cosine functions to establish relative position. </a:t>
            </a:r>
          </a:p>
          <a:p>
            <a:r>
              <a:rPr lang="en-US" sz="1200" b="0" i="0" kern="1200" baseline="-25000" dirty="0" smtClean="0">
                <a:solidFill>
                  <a:schemeClr val="tx1"/>
                </a:solidFill>
                <a:effectLst/>
                <a:latin typeface="+mn-lt"/>
                <a:ea typeface="+mn-ea"/>
                <a:cs typeface="+mn-cs"/>
              </a:rPr>
              <a:t>In Eq. 2 and 3,posdenotes </a:t>
            </a:r>
            <a:r>
              <a:rPr lang="en-US" sz="1200" b="0" i="0" kern="1200" baseline="-25000" dirty="0" err="1" smtClean="0">
                <a:solidFill>
                  <a:schemeClr val="tx1"/>
                </a:solidFill>
                <a:effectLst/>
                <a:latin typeface="+mn-lt"/>
                <a:ea typeface="+mn-ea"/>
                <a:cs typeface="+mn-cs"/>
              </a:rPr>
              <a:t>position,idenotes</a:t>
            </a:r>
            <a:r>
              <a:rPr lang="en-US" sz="1200" b="0" i="0" kern="1200" baseline="-25000" dirty="0" smtClean="0">
                <a:solidFill>
                  <a:schemeClr val="tx1"/>
                </a:solidFill>
                <a:effectLst/>
                <a:latin typeface="+mn-lt"/>
                <a:ea typeface="+mn-ea"/>
                <a:cs typeface="+mn-cs"/>
              </a:rPr>
              <a:t> </a:t>
            </a:r>
            <a:r>
              <a:rPr lang="en-US" sz="1200" b="0" i="0" kern="1200" baseline="-25000" dirty="0" err="1" smtClean="0">
                <a:solidFill>
                  <a:schemeClr val="tx1"/>
                </a:solidFill>
                <a:effectLst/>
                <a:latin typeface="+mn-lt"/>
                <a:ea typeface="+mn-ea"/>
                <a:cs typeface="+mn-cs"/>
              </a:rPr>
              <a:t>dimen-sion</a:t>
            </a:r>
            <a:r>
              <a:rPr lang="en-US" sz="1200" b="0" i="0" kern="1200" baseline="-25000" dirty="0" smtClean="0">
                <a:solidFill>
                  <a:schemeClr val="tx1"/>
                </a:solidFill>
                <a:effectLst/>
                <a:latin typeface="+mn-lt"/>
                <a:ea typeface="+mn-ea"/>
                <a:cs typeface="+mn-cs"/>
              </a:rPr>
              <a:t>, </a:t>
            </a:r>
            <a:r>
              <a:rPr lang="en-US" sz="1200" b="0" i="0" kern="1200" baseline="-25000" dirty="0" err="1" smtClean="0">
                <a:solidFill>
                  <a:schemeClr val="tx1"/>
                </a:solidFill>
                <a:effectLst/>
                <a:latin typeface="+mn-lt"/>
                <a:ea typeface="+mn-ea"/>
                <a:cs typeface="+mn-cs"/>
              </a:rPr>
              <a:t>anddmodel</a:t>
            </a:r>
            <a:r>
              <a:rPr lang="en-US" sz="1200" b="0" i="0" kern="1200" baseline="-25000" dirty="0" smtClean="0">
                <a:solidFill>
                  <a:schemeClr val="tx1"/>
                </a:solidFill>
                <a:effectLst/>
                <a:latin typeface="+mn-lt"/>
                <a:ea typeface="+mn-ea"/>
                <a:cs typeface="+mn-cs"/>
              </a:rPr>
              <a:t>= 512. </a:t>
            </a:r>
          </a:p>
          <a:p>
            <a:r>
              <a:rPr lang="en-US" sz="1200" b="0" i="0" kern="1200" baseline="-25000" dirty="0" smtClean="0">
                <a:solidFill>
                  <a:schemeClr val="tx1"/>
                </a:solidFill>
                <a:effectLst/>
                <a:latin typeface="+mn-lt"/>
                <a:ea typeface="+mn-ea"/>
                <a:cs typeface="+mn-cs"/>
              </a:rPr>
              <a:t>Once the sine and cosine </a:t>
            </a:r>
            <a:r>
              <a:rPr lang="en-US" sz="1200" b="0" i="0" kern="1200" baseline="-25000" dirty="0" err="1" smtClean="0">
                <a:solidFill>
                  <a:schemeClr val="tx1"/>
                </a:solidFill>
                <a:effectLst/>
                <a:latin typeface="+mn-lt"/>
                <a:ea typeface="+mn-ea"/>
                <a:cs typeface="+mn-cs"/>
              </a:rPr>
              <a:t>valuesare</a:t>
            </a:r>
            <a:r>
              <a:rPr lang="en-US" sz="1200" b="0" i="0" kern="1200" baseline="-25000" dirty="0" smtClean="0">
                <a:solidFill>
                  <a:schemeClr val="tx1"/>
                </a:solidFill>
                <a:effectLst/>
                <a:latin typeface="+mn-lt"/>
                <a:ea typeface="+mn-ea"/>
                <a:cs typeface="+mn-cs"/>
              </a:rPr>
              <a:t> calculated, our model concatenates the values </a:t>
            </a:r>
            <a:r>
              <a:rPr lang="en-US" sz="1200" b="0" i="0" kern="1200" baseline="-25000" dirty="0" err="1" smtClean="0">
                <a:solidFill>
                  <a:schemeClr val="tx1"/>
                </a:solidFill>
                <a:effectLst/>
                <a:latin typeface="+mn-lt"/>
                <a:ea typeface="+mn-ea"/>
                <a:cs typeface="+mn-cs"/>
              </a:rPr>
              <a:t>intoeach</a:t>
            </a:r>
            <a:r>
              <a:rPr lang="en-US" sz="1200" b="0" i="0" kern="1200" baseline="-25000" dirty="0" smtClean="0">
                <a:solidFill>
                  <a:schemeClr val="tx1"/>
                </a:solidFill>
                <a:effectLst/>
                <a:latin typeface="+mn-lt"/>
                <a:ea typeface="+mn-ea"/>
                <a:cs typeface="+mn-cs"/>
              </a:rPr>
              <a:t> word embedding vectors to retain the </a:t>
            </a:r>
            <a:r>
              <a:rPr lang="en-US" sz="1200" b="0" i="0" kern="1200" baseline="-25000" dirty="0" err="1" smtClean="0">
                <a:solidFill>
                  <a:schemeClr val="tx1"/>
                </a:solidFill>
                <a:effectLst/>
                <a:latin typeface="+mn-lt"/>
                <a:ea typeface="+mn-ea"/>
                <a:cs typeface="+mn-cs"/>
              </a:rPr>
              <a:t>positionalinformation</a:t>
            </a:r>
            <a:endParaRPr lang="en-AU" baseline="-25000" dirty="0"/>
          </a:p>
        </p:txBody>
      </p:sp>
      <p:sp>
        <p:nvSpPr>
          <p:cNvPr id="4" name="Slide Number Placeholder 3"/>
          <p:cNvSpPr>
            <a:spLocks noGrp="1"/>
          </p:cNvSpPr>
          <p:nvPr>
            <p:ph type="sldNum" sz="quarter" idx="10"/>
          </p:nvPr>
        </p:nvSpPr>
        <p:spPr/>
        <p:txBody>
          <a:bodyPr/>
          <a:lstStyle/>
          <a:p>
            <a:fld id="{4997AC02-CC38-429D-9DEF-0126F24E6E70}" type="slidenum">
              <a:rPr lang="en-AU" smtClean="0"/>
              <a:t>22</a:t>
            </a:fld>
            <a:endParaRPr lang="en-AU"/>
          </a:p>
        </p:txBody>
      </p:sp>
    </p:spTree>
    <p:extLst>
      <p:ext uri="{BB962C8B-B14F-4D97-AF65-F5344CB8AC3E}">
        <p14:creationId xmlns:p14="http://schemas.microsoft.com/office/powerpoint/2010/main" val="166941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997AC02-CC38-429D-9DEF-0126F24E6E70}" type="slidenum">
              <a:rPr lang="en-AU" smtClean="0"/>
              <a:t>23</a:t>
            </a:fld>
            <a:endParaRPr lang="en-AU"/>
          </a:p>
        </p:txBody>
      </p:sp>
    </p:spTree>
    <p:extLst>
      <p:ext uri="{BB962C8B-B14F-4D97-AF65-F5344CB8AC3E}">
        <p14:creationId xmlns:p14="http://schemas.microsoft.com/office/powerpoint/2010/main" val="174498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Sylfaen" panose="010A0502050306030303" pitchFamily="18" charset="0"/>
              </a:rPr>
              <a:t>Over-sampling Data </a:t>
            </a:r>
            <a:r>
              <a:rPr lang="en-US" sz="1200" dirty="0" smtClean="0">
                <a:latin typeface="Sylfaen" panose="010A0502050306030303" pitchFamily="18" charset="0"/>
              </a:rPr>
              <a:t>– which balanced the data set through increasing the sample of minority class to match up the number of majority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Sylfaen" panose="010A050205030603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smtClean="0"/>
              <a:t>Paradigmatic – </a:t>
            </a:r>
            <a:r>
              <a:rPr lang="en-AU" sz="1200" b="0" dirty="0" smtClean="0"/>
              <a:t>mutually</a:t>
            </a:r>
            <a:r>
              <a:rPr lang="en-AU" sz="1200" b="0" baseline="0" dirty="0" smtClean="0"/>
              <a:t> exclusive choice</a:t>
            </a:r>
            <a:endParaRPr lang="en-US" sz="1200" b="0" dirty="0" smtClean="0">
              <a:latin typeface="Sylfaen" panose="010A0502050306030303" pitchFamily="18" charset="0"/>
            </a:endParaRPr>
          </a:p>
          <a:p>
            <a:endParaRPr lang="en-AU" b="0" dirty="0"/>
          </a:p>
        </p:txBody>
      </p:sp>
      <p:sp>
        <p:nvSpPr>
          <p:cNvPr id="4" name="Slide Number Placeholder 3"/>
          <p:cNvSpPr>
            <a:spLocks noGrp="1"/>
          </p:cNvSpPr>
          <p:nvPr>
            <p:ph type="sldNum" sz="quarter" idx="10"/>
          </p:nvPr>
        </p:nvSpPr>
        <p:spPr/>
        <p:txBody>
          <a:bodyPr/>
          <a:lstStyle/>
          <a:p>
            <a:fld id="{4997AC02-CC38-429D-9DEF-0126F24E6E70}" type="slidenum">
              <a:rPr lang="en-AU" smtClean="0"/>
              <a:t>24</a:t>
            </a:fld>
            <a:endParaRPr lang="en-AU"/>
          </a:p>
        </p:txBody>
      </p:sp>
    </p:spTree>
    <p:extLst>
      <p:ext uri="{BB962C8B-B14F-4D97-AF65-F5344CB8AC3E}">
        <p14:creationId xmlns:p14="http://schemas.microsoft.com/office/powerpoint/2010/main" val="4155399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Sylfaen" panose="010A0502050306030303" pitchFamily="18" charset="0"/>
              </a:rPr>
              <a:t>Over-sampling Data </a:t>
            </a:r>
            <a:r>
              <a:rPr lang="en-US" sz="1200" dirty="0" smtClean="0">
                <a:latin typeface="Sylfaen" panose="010A0502050306030303" pitchFamily="18" charset="0"/>
              </a:rPr>
              <a:t>– which balanced the data set through increasing the sample of minority class to match up the number of majority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Sylfaen" panose="010A050205030603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smtClean="0"/>
              <a:t>Paradigmatic – </a:t>
            </a:r>
            <a:r>
              <a:rPr lang="en-AU" sz="1200" b="0" dirty="0" smtClean="0"/>
              <a:t>mutually</a:t>
            </a:r>
            <a:r>
              <a:rPr lang="en-AU" sz="1200" b="0" baseline="0" dirty="0" smtClean="0"/>
              <a:t> exclusive choice</a:t>
            </a:r>
            <a:endParaRPr lang="en-US" sz="1200" b="0" dirty="0" smtClean="0">
              <a:latin typeface="Sylfaen" panose="010A0502050306030303" pitchFamily="18" charset="0"/>
            </a:endParaRPr>
          </a:p>
          <a:p>
            <a:endParaRPr lang="en-AU" b="0" dirty="0"/>
          </a:p>
        </p:txBody>
      </p:sp>
      <p:sp>
        <p:nvSpPr>
          <p:cNvPr id="4" name="Slide Number Placeholder 3"/>
          <p:cNvSpPr>
            <a:spLocks noGrp="1"/>
          </p:cNvSpPr>
          <p:nvPr>
            <p:ph type="sldNum" sz="quarter" idx="10"/>
          </p:nvPr>
        </p:nvSpPr>
        <p:spPr/>
        <p:txBody>
          <a:bodyPr/>
          <a:lstStyle/>
          <a:p>
            <a:fld id="{4997AC02-CC38-429D-9DEF-0126F24E6E70}" type="slidenum">
              <a:rPr lang="en-AU" smtClean="0"/>
              <a:t>25</a:t>
            </a:fld>
            <a:endParaRPr lang="en-AU"/>
          </a:p>
        </p:txBody>
      </p:sp>
    </p:spTree>
    <p:extLst>
      <p:ext uri="{BB962C8B-B14F-4D97-AF65-F5344CB8AC3E}">
        <p14:creationId xmlns:p14="http://schemas.microsoft.com/office/powerpoint/2010/main" val="3272813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85CDD82C-4B8D-4633-B1BD-1D3E1903C167}" type="datetime1">
              <a:rPr lang="en-AU" smtClean="0"/>
              <a:t>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7924800" y="132531"/>
            <a:ext cx="2743200" cy="365125"/>
          </a:xfrm>
        </p:spPr>
        <p:txBody>
          <a:bodyPr/>
          <a:lstStyle/>
          <a:p>
            <a:fld id="{1527D687-5148-4DC4-8388-6491182953FB}" type="slidenum">
              <a:rPr lang="en-AU" smtClean="0"/>
              <a:t>‹#›</a:t>
            </a:fld>
            <a:endParaRPr lang="en-AU" dirty="0"/>
          </a:p>
        </p:txBody>
      </p:sp>
    </p:spTree>
    <p:extLst>
      <p:ext uri="{BB962C8B-B14F-4D97-AF65-F5344CB8AC3E}">
        <p14:creationId xmlns:p14="http://schemas.microsoft.com/office/powerpoint/2010/main" val="1015241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858813-16A1-47C2-A1C2-777BE6F358CF}" type="datetime1">
              <a:rPr lang="en-AU" smtClean="0"/>
              <a:t>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27D687-5148-4DC4-8388-6491182953FB}" type="slidenum">
              <a:rPr lang="en-AU" smtClean="0"/>
              <a:t>‹#›</a:t>
            </a:fld>
            <a:endParaRPr lang="en-AU"/>
          </a:p>
        </p:txBody>
      </p:sp>
    </p:spTree>
    <p:extLst>
      <p:ext uri="{BB962C8B-B14F-4D97-AF65-F5344CB8AC3E}">
        <p14:creationId xmlns:p14="http://schemas.microsoft.com/office/powerpoint/2010/main" val="601416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544B32F-1172-4BB6-871F-9999192C22A3}" type="datetime1">
              <a:rPr lang="en-AU" smtClean="0"/>
              <a:t>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27D687-5148-4DC4-8388-6491182953FB}" type="slidenum">
              <a:rPr lang="en-AU" smtClean="0"/>
              <a:t>‹#›</a:t>
            </a:fld>
            <a:endParaRPr lang="en-AU"/>
          </a:p>
        </p:txBody>
      </p:sp>
    </p:spTree>
    <p:extLst>
      <p:ext uri="{BB962C8B-B14F-4D97-AF65-F5344CB8AC3E}">
        <p14:creationId xmlns:p14="http://schemas.microsoft.com/office/powerpoint/2010/main" val="154939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8144BF1-C56D-4B27-8A88-D62A63478C5C}" type="datetime1">
              <a:rPr lang="en-AU" smtClean="0"/>
              <a:t>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27D687-5148-4DC4-8388-6491182953FB}" type="slidenum">
              <a:rPr lang="en-AU" smtClean="0"/>
              <a:t>‹#›</a:t>
            </a:fld>
            <a:endParaRPr lang="en-AU"/>
          </a:p>
        </p:txBody>
      </p:sp>
    </p:spTree>
    <p:extLst>
      <p:ext uri="{BB962C8B-B14F-4D97-AF65-F5344CB8AC3E}">
        <p14:creationId xmlns:p14="http://schemas.microsoft.com/office/powerpoint/2010/main" val="99472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670337-A65A-4CE6-BA3A-00FB467FDC5D}" type="datetime1">
              <a:rPr lang="en-AU" smtClean="0"/>
              <a:t>4/09/2020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527D687-5148-4DC4-8388-6491182953FB}" type="slidenum">
              <a:rPr lang="en-AU" smtClean="0"/>
              <a:t>‹#›</a:t>
            </a:fld>
            <a:endParaRPr lang="en-AU"/>
          </a:p>
        </p:txBody>
      </p:sp>
    </p:spTree>
    <p:extLst>
      <p:ext uri="{BB962C8B-B14F-4D97-AF65-F5344CB8AC3E}">
        <p14:creationId xmlns:p14="http://schemas.microsoft.com/office/powerpoint/2010/main" val="339615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5363C54-6026-4BB2-A511-6C6CC902C067}" type="datetime1">
              <a:rPr lang="en-AU" smtClean="0"/>
              <a:t>4/09/2020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27D687-5148-4DC4-8388-6491182953FB}" type="slidenum">
              <a:rPr lang="en-AU" smtClean="0"/>
              <a:t>‹#›</a:t>
            </a:fld>
            <a:endParaRPr lang="en-AU"/>
          </a:p>
        </p:txBody>
      </p:sp>
    </p:spTree>
    <p:extLst>
      <p:ext uri="{BB962C8B-B14F-4D97-AF65-F5344CB8AC3E}">
        <p14:creationId xmlns:p14="http://schemas.microsoft.com/office/powerpoint/2010/main" val="1753920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91FF9722-430A-47F6-8EA7-FCAA942C8E85}" type="datetime1">
              <a:rPr lang="en-AU" smtClean="0"/>
              <a:t>4/09/2020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527D687-5148-4DC4-8388-6491182953FB}" type="slidenum">
              <a:rPr lang="en-AU" smtClean="0"/>
              <a:t>‹#›</a:t>
            </a:fld>
            <a:endParaRPr lang="en-AU"/>
          </a:p>
        </p:txBody>
      </p:sp>
    </p:spTree>
    <p:extLst>
      <p:ext uri="{BB962C8B-B14F-4D97-AF65-F5344CB8AC3E}">
        <p14:creationId xmlns:p14="http://schemas.microsoft.com/office/powerpoint/2010/main" val="214721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98B2281-BBE8-4F17-9FF0-DD8AC47528CC}" type="datetime1">
              <a:rPr lang="en-AU" smtClean="0"/>
              <a:t>4/09/2020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527D687-5148-4DC4-8388-6491182953FB}" type="slidenum">
              <a:rPr lang="en-AU" smtClean="0"/>
              <a:t>‹#›</a:t>
            </a:fld>
            <a:endParaRPr lang="en-AU"/>
          </a:p>
        </p:txBody>
      </p:sp>
    </p:spTree>
    <p:extLst>
      <p:ext uri="{BB962C8B-B14F-4D97-AF65-F5344CB8AC3E}">
        <p14:creationId xmlns:p14="http://schemas.microsoft.com/office/powerpoint/2010/main" val="224431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D6FB2-38BF-4BD9-97B8-7397B3737271}" type="datetime1">
              <a:rPr lang="en-AU" smtClean="0"/>
              <a:t>4/09/2020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527D687-5148-4DC4-8388-6491182953FB}" type="slidenum">
              <a:rPr lang="en-AU" smtClean="0"/>
              <a:t>‹#›</a:t>
            </a:fld>
            <a:endParaRPr lang="en-AU"/>
          </a:p>
        </p:txBody>
      </p:sp>
    </p:spTree>
    <p:extLst>
      <p:ext uri="{BB962C8B-B14F-4D97-AF65-F5344CB8AC3E}">
        <p14:creationId xmlns:p14="http://schemas.microsoft.com/office/powerpoint/2010/main" val="85599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6093A2-EA50-4B3A-B52A-0E5C5C8FD9CF}" type="datetime1">
              <a:rPr lang="en-AU" smtClean="0"/>
              <a:t>4/09/2020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27D687-5148-4DC4-8388-6491182953FB}" type="slidenum">
              <a:rPr lang="en-AU" smtClean="0"/>
              <a:t>‹#›</a:t>
            </a:fld>
            <a:endParaRPr lang="en-AU"/>
          </a:p>
        </p:txBody>
      </p:sp>
    </p:spTree>
    <p:extLst>
      <p:ext uri="{BB962C8B-B14F-4D97-AF65-F5344CB8AC3E}">
        <p14:creationId xmlns:p14="http://schemas.microsoft.com/office/powerpoint/2010/main" val="284823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BB7217-8C97-4E7B-A1E6-97522EBF42E7}" type="datetime1">
              <a:rPr lang="en-AU" smtClean="0"/>
              <a:t>4/09/2020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527D687-5148-4DC4-8388-6491182953FB}" type="slidenum">
              <a:rPr lang="en-AU" smtClean="0"/>
              <a:t>‹#›</a:t>
            </a:fld>
            <a:endParaRPr lang="en-AU"/>
          </a:p>
        </p:txBody>
      </p:sp>
    </p:spTree>
    <p:extLst>
      <p:ext uri="{BB962C8B-B14F-4D97-AF65-F5344CB8AC3E}">
        <p14:creationId xmlns:p14="http://schemas.microsoft.com/office/powerpoint/2010/main" val="4048492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AE668-9059-4DA8-AAB5-29620F6CE795}" type="datetime1">
              <a:rPr lang="en-AU" smtClean="0"/>
              <a:t>4/09/2020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7D687-5148-4DC4-8388-6491182953FB}" type="slidenum">
              <a:rPr lang="en-AU" smtClean="0"/>
              <a:t>‹#›</a:t>
            </a:fld>
            <a:endParaRPr lang="en-AU"/>
          </a:p>
        </p:txBody>
      </p:sp>
    </p:spTree>
    <p:extLst>
      <p:ext uri="{BB962C8B-B14F-4D97-AF65-F5344CB8AC3E}">
        <p14:creationId xmlns:p14="http://schemas.microsoft.com/office/powerpoint/2010/main" val="1435021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33.sv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nf.researchr.org/details/icpc-2020/icpc-2020-research/13/A-Literature-Review-of-Automatic-Traceability-Links-Recovery-for-Software-Change-Imp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4BEB"/>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878529" y="0"/>
            <a:ext cx="3313471" cy="6858000"/>
          </a:xfrm>
          <a:prstGeom prst="rect">
            <a:avLst/>
          </a:prstGeom>
        </p:spPr>
      </p:pic>
      <p:sp>
        <p:nvSpPr>
          <p:cNvPr id="8" name="Title 1">
            <a:extLst>
              <a:ext uri="{FF2B5EF4-FFF2-40B4-BE49-F238E27FC236}">
                <a16:creationId xmlns:a16="http://schemas.microsoft.com/office/drawing/2014/main" id="{B76B869D-8B01-EB45-B36F-E77A6C6FF068}"/>
              </a:ext>
            </a:extLst>
          </p:cNvPr>
          <p:cNvSpPr>
            <a:spLocks noGrp="1"/>
          </p:cNvSpPr>
          <p:nvPr>
            <p:ph type="ctrTitle"/>
          </p:nvPr>
        </p:nvSpPr>
        <p:spPr>
          <a:xfrm>
            <a:off x="0" y="2227146"/>
            <a:ext cx="8878529" cy="1201854"/>
          </a:xfrm>
        </p:spPr>
        <p:txBody>
          <a:bodyPr>
            <a:normAutofit fontScale="90000"/>
          </a:bodyPr>
          <a:lstStyle/>
          <a:p>
            <a:r>
              <a:rPr lang="en-AU" sz="2800" dirty="0">
                <a:solidFill>
                  <a:schemeClr val="bg1"/>
                </a:solidFill>
                <a:latin typeface="Arial" panose="020B0604020202020204" pitchFamily="34" charset="0"/>
                <a:cs typeface="Arial" panose="020B0604020202020204" pitchFamily="34" charset="0"/>
              </a:rPr>
              <a:t>DEEP LEARNING BASED TRACEABILITY LINKS</a:t>
            </a:r>
            <a:br>
              <a:rPr lang="en-AU" sz="2800" dirty="0">
                <a:solidFill>
                  <a:schemeClr val="bg1"/>
                </a:solidFill>
                <a:latin typeface="Arial" panose="020B0604020202020204" pitchFamily="34" charset="0"/>
                <a:cs typeface="Arial" panose="020B0604020202020204" pitchFamily="34" charset="0"/>
              </a:rPr>
            </a:br>
            <a:r>
              <a:rPr lang="en-AU" sz="2800" dirty="0">
                <a:solidFill>
                  <a:schemeClr val="bg1"/>
                </a:solidFill>
                <a:latin typeface="Arial" panose="020B0604020202020204" pitchFamily="34" charset="0"/>
                <a:cs typeface="Arial" panose="020B0604020202020204" pitchFamily="34" charset="0"/>
              </a:rPr>
              <a:t>RECOVERY APPROACH FOR ISSUE MANAGEMENT</a:t>
            </a:r>
            <a:endParaRPr lang="en-US" sz="2800" dirty="0"/>
          </a:p>
        </p:txBody>
      </p:sp>
      <p:sp>
        <p:nvSpPr>
          <p:cNvPr id="9" name="Subtitle 2">
            <a:extLst>
              <a:ext uri="{FF2B5EF4-FFF2-40B4-BE49-F238E27FC236}">
                <a16:creationId xmlns:a16="http://schemas.microsoft.com/office/drawing/2014/main" id="{EA1FA2E1-2F51-664C-8429-D95E4A29FD05}"/>
              </a:ext>
            </a:extLst>
          </p:cNvPr>
          <p:cNvSpPr>
            <a:spLocks noGrp="1"/>
          </p:cNvSpPr>
          <p:nvPr>
            <p:ph type="subTitle" idx="1"/>
          </p:nvPr>
        </p:nvSpPr>
        <p:spPr>
          <a:xfrm>
            <a:off x="6296256" y="5276479"/>
            <a:ext cx="5060592" cy="1362065"/>
          </a:xfrm>
        </p:spPr>
        <p:txBody>
          <a:bodyPr>
            <a:normAutofit/>
          </a:bodyPr>
          <a:lstStyle/>
          <a:p>
            <a:pPr algn="l"/>
            <a:r>
              <a:rPr lang="en-AU" sz="2000" dirty="0" smtClean="0">
                <a:solidFill>
                  <a:schemeClr val="accent4"/>
                </a:solidFill>
              </a:rPr>
              <a:t>Thazin Win Win Aung (PhD student </a:t>
            </a:r>
            <a:r>
              <a:rPr lang="en-AU" sz="2000" i="1" dirty="0" smtClean="0">
                <a:solidFill>
                  <a:schemeClr val="accent4"/>
                </a:solidFill>
              </a:rPr>
              <a:t>part-time</a:t>
            </a:r>
            <a:r>
              <a:rPr lang="en-AU" sz="2000" dirty="0" smtClean="0">
                <a:solidFill>
                  <a:schemeClr val="accent4"/>
                </a:solidFill>
              </a:rPr>
              <a:t>)</a:t>
            </a:r>
          </a:p>
          <a:p>
            <a:pPr algn="l"/>
            <a:r>
              <a:rPr lang="en-AU" sz="2000" dirty="0" smtClean="0">
                <a:solidFill>
                  <a:schemeClr val="accent4"/>
                </a:solidFill>
              </a:rPr>
              <a:t>Supervisor - </a:t>
            </a:r>
            <a:r>
              <a:rPr lang="en-AU" sz="2000" dirty="0">
                <a:solidFill>
                  <a:schemeClr val="accent4"/>
                </a:solidFill>
              </a:rPr>
              <a:t>Yulei Sui</a:t>
            </a:r>
            <a:r>
              <a:rPr lang="en-AU" sz="2000" dirty="0" smtClean="0">
                <a:solidFill>
                  <a:schemeClr val="accent4"/>
                </a:solidFill>
              </a:rPr>
              <a:t> </a:t>
            </a:r>
            <a:endParaRPr lang="en-AU" sz="2000" dirty="0">
              <a:solidFill>
                <a:schemeClr val="accent4"/>
              </a:solidFill>
            </a:endParaRPr>
          </a:p>
          <a:p>
            <a:pPr algn="l"/>
            <a:r>
              <a:rPr lang="en-AU" sz="2000" dirty="0" smtClean="0">
                <a:solidFill>
                  <a:schemeClr val="accent4"/>
                </a:solidFill>
              </a:rPr>
              <a:t>Co-supervisor - Huan Huo </a:t>
            </a:r>
            <a:endParaRPr lang="en-AU" sz="2000" dirty="0">
              <a:solidFill>
                <a:schemeClr val="accent4"/>
              </a:solidFill>
            </a:endParaRPr>
          </a:p>
        </p:txBody>
      </p:sp>
    </p:spTree>
    <p:extLst>
      <p:ext uri="{BB962C8B-B14F-4D97-AF65-F5344CB8AC3E}">
        <p14:creationId xmlns:p14="http://schemas.microsoft.com/office/powerpoint/2010/main" val="2631995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51027"/>
          </a:xfrm>
        </p:spPr>
        <p:txBody>
          <a:bodyPr/>
          <a:lstStyle/>
          <a:p>
            <a:r>
              <a:rPr lang="en-AU" dirty="0">
                <a:solidFill>
                  <a:srgbClr val="0F4BEB"/>
                </a:solidFill>
              </a:rPr>
              <a:t>Systematic Literature review </a:t>
            </a:r>
            <a:r>
              <a:rPr lang="en-AU" dirty="0" smtClean="0">
                <a:solidFill>
                  <a:srgbClr val="0F4BEB"/>
                </a:solidFill>
              </a:rPr>
              <a:t>(2/7</a:t>
            </a:r>
            <a:r>
              <a:rPr lang="en-AU" dirty="0">
                <a:solidFill>
                  <a:srgbClr val="0F4BEB"/>
                </a:solidFill>
              </a:rPr>
              <a:t>)</a:t>
            </a:r>
            <a:endParaRPr lang="en-AU" dirty="0"/>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10</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592233" y="0"/>
            <a:ext cx="344129"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Slide Number Placeholder 10"/>
          <p:cNvSpPr txBox="1">
            <a:spLocks/>
          </p:cNvSpPr>
          <p:nvPr/>
        </p:nvSpPr>
        <p:spPr>
          <a:xfrm>
            <a:off x="11353801" y="112404"/>
            <a:ext cx="57273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10</a:t>
            </a:fld>
            <a:endParaRPr lang="en-AU"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606" y="2397534"/>
            <a:ext cx="9984377" cy="2207073"/>
          </a:xfrm>
          <a:prstGeom prst="rect">
            <a:avLst/>
          </a:prstGeom>
        </p:spPr>
      </p:pic>
      <p:sp>
        <p:nvSpPr>
          <p:cNvPr id="13" name="Text Placeholder 1">
            <a:extLst>
              <a:ext uri="{FF2B5EF4-FFF2-40B4-BE49-F238E27FC236}">
                <a16:creationId xmlns:a16="http://schemas.microsoft.com/office/drawing/2014/main" id="{D07F68C2-23A9-4297-B139-6AC8FB63BD3E}"/>
              </a:ext>
            </a:extLst>
          </p:cNvPr>
          <p:cNvSpPr txBox="1">
            <a:spLocks/>
          </p:cNvSpPr>
          <p:nvPr/>
        </p:nvSpPr>
        <p:spPr>
          <a:xfrm>
            <a:off x="936606" y="1565315"/>
            <a:ext cx="2538114" cy="334508"/>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smtClean="0">
                <a:solidFill>
                  <a:sysClr val="window" lastClr="FFFFFF"/>
                </a:solidFill>
                <a:latin typeface="Century Gothic"/>
              </a:rPr>
              <a:t>Existing Works</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Tree>
    <p:extLst>
      <p:ext uri="{BB962C8B-B14F-4D97-AF65-F5344CB8AC3E}">
        <p14:creationId xmlns:p14="http://schemas.microsoft.com/office/powerpoint/2010/main" val="728875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503555"/>
          </a:xfrm>
        </p:spPr>
        <p:txBody>
          <a:bodyPr>
            <a:normAutofit fontScale="90000"/>
          </a:bodyPr>
          <a:lstStyle/>
          <a:p>
            <a:r>
              <a:rPr lang="en-AU" dirty="0">
                <a:solidFill>
                  <a:srgbClr val="0F4BEB"/>
                </a:solidFill>
              </a:rPr>
              <a:t>Systematic Literature review </a:t>
            </a:r>
            <a:r>
              <a:rPr lang="en-AU" dirty="0" smtClean="0">
                <a:solidFill>
                  <a:srgbClr val="0F4BEB"/>
                </a:solidFill>
              </a:rPr>
              <a:t>(3/7</a:t>
            </a:r>
            <a:r>
              <a:rPr lang="en-AU" dirty="0">
                <a:solidFill>
                  <a:srgbClr val="0F4BEB"/>
                </a:solidFill>
              </a:rPr>
              <a:t>)</a:t>
            </a:r>
          </a:p>
        </p:txBody>
      </p:sp>
      <p:sp>
        <p:nvSpPr>
          <p:cNvPr id="6" name="Content Placeholder 5"/>
          <p:cNvSpPr>
            <a:spLocks noGrp="1"/>
          </p:cNvSpPr>
          <p:nvPr>
            <p:ph idx="1"/>
          </p:nvPr>
        </p:nvSpPr>
        <p:spPr>
          <a:xfrm>
            <a:off x="838200" y="1825625"/>
            <a:ext cx="11204448" cy="1018159"/>
          </a:xfrm>
        </p:spPr>
        <p:txBody>
          <a:bodyPr>
            <a:normAutofit/>
          </a:bodyPr>
          <a:lstStyle/>
          <a:p>
            <a:pPr marL="358775" indent="-358775">
              <a:spcBef>
                <a:spcPct val="40000"/>
              </a:spcBef>
              <a:buFont typeface="Wingdings" panose="05000000000000000000" pitchFamily="2" charset="2"/>
              <a:buChar char="ü"/>
            </a:pPr>
            <a:r>
              <a:rPr lang="en-AU" altLang="en-US" sz="1700" dirty="0">
                <a:latin typeface="Arial" charset="0"/>
              </a:rPr>
              <a:t>RQ 1. What approaches have been adopted to recover </a:t>
            </a:r>
            <a:r>
              <a:rPr lang="en-AU" altLang="en-US" sz="1700" dirty="0" smtClean="0">
                <a:latin typeface="Arial" charset="0"/>
              </a:rPr>
              <a:t>traceability </a:t>
            </a:r>
            <a:r>
              <a:rPr lang="en-AU" altLang="en-US" sz="1700" dirty="0">
                <a:latin typeface="Arial" charset="0"/>
              </a:rPr>
              <a:t>links between artifacts to support CIA?</a:t>
            </a:r>
          </a:p>
          <a:p>
            <a:pPr marL="358775" indent="-358775">
              <a:spcBef>
                <a:spcPct val="40000"/>
              </a:spcBef>
              <a:buFont typeface="Wingdings" panose="05000000000000000000" pitchFamily="2" charset="2"/>
              <a:buChar char="ü"/>
            </a:pPr>
            <a:r>
              <a:rPr lang="en-AU" altLang="en-US" sz="1700" dirty="0">
                <a:latin typeface="Arial" charset="0"/>
              </a:rPr>
              <a:t>RQ 2. Which change impact sets have been covered?</a:t>
            </a:r>
          </a:p>
          <a:p>
            <a:pPr marL="358775" indent="-358775">
              <a:spcBef>
                <a:spcPct val="40000"/>
              </a:spcBef>
              <a:buFont typeface="Wingdings" panose="05000000000000000000" pitchFamily="2" charset="2"/>
              <a:buChar char="ü"/>
            </a:pPr>
            <a:r>
              <a:rPr lang="en-AU" altLang="en-US" sz="1700" dirty="0">
                <a:latin typeface="Arial" charset="0"/>
              </a:rPr>
              <a:t>RQ 3. How have studies adopted transitive tracing approaches to recover traceability links between artifacts</a:t>
            </a:r>
            <a:r>
              <a:rPr lang="en-AU" altLang="en-US" sz="1700" dirty="0" smtClean="0">
                <a:latin typeface="Arial" charset="0"/>
              </a:rPr>
              <a:t>?</a:t>
            </a:r>
            <a:endParaRPr lang="en-AU" dirty="0"/>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11</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Slide Number Placeholder 10"/>
          <p:cNvSpPr txBox="1">
            <a:spLocks/>
          </p:cNvSpPr>
          <p:nvPr/>
        </p:nvSpPr>
        <p:spPr>
          <a:xfrm>
            <a:off x="11484865" y="112404"/>
            <a:ext cx="44166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11</a:t>
            </a:fld>
            <a:endParaRPr lang="en-AU" dirty="0">
              <a:solidFill>
                <a:schemeClr val="bg1"/>
              </a:solidFill>
            </a:endParaRPr>
          </a:p>
        </p:txBody>
      </p:sp>
      <p:sp>
        <p:nvSpPr>
          <p:cNvPr id="8" name="Content Placeholder 4"/>
          <p:cNvSpPr txBox="1">
            <a:spLocks/>
          </p:cNvSpPr>
          <p:nvPr/>
        </p:nvSpPr>
        <p:spPr>
          <a:xfrm>
            <a:off x="838200" y="3884158"/>
            <a:ext cx="10515600" cy="18379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AU" sz="1400" dirty="0" smtClean="0">
                <a:latin typeface="Arial" panose="020B0604020202020204" pitchFamily="34" charset="0"/>
                <a:cs typeface="Arial" panose="020B0604020202020204" pitchFamily="34" charset="0"/>
              </a:rPr>
              <a:t>Search Strings </a:t>
            </a:r>
          </a:p>
          <a:p>
            <a:pPr marL="914400" lvl="2" indent="0">
              <a:buFont typeface="Arial" panose="020B0604020202020204" pitchFamily="34" charset="0"/>
              <a:buNone/>
            </a:pPr>
            <a:r>
              <a:rPr lang="en-US" sz="1400" dirty="0" smtClean="0">
                <a:latin typeface="Arial" panose="020B0604020202020204" pitchFamily="34" charset="0"/>
                <a:cs typeface="Arial" panose="020B0604020202020204" pitchFamily="34" charset="0"/>
              </a:rPr>
              <a:t>ABSTRACT: (Abstract: trace*) </a:t>
            </a:r>
          </a:p>
          <a:p>
            <a:pPr marL="914400" lvl="2" indent="0">
              <a:buFont typeface="Arial" panose="020B0604020202020204" pitchFamily="34" charset="0"/>
              <a:buNone/>
            </a:pPr>
            <a:r>
              <a:rPr lang="en-US" sz="1400" dirty="0" smtClean="0">
                <a:latin typeface="Arial" panose="020B0604020202020204" pitchFamily="34" charset="0"/>
                <a:cs typeface="Arial" panose="020B0604020202020204" pitchFamily="34" charset="0"/>
              </a:rPr>
              <a:t>AND (Abstract: recover* OR Abstract: maintain OR Abstract: link OR Abstract: establish) </a:t>
            </a:r>
          </a:p>
          <a:p>
            <a:pPr marL="914400" lvl="2" indent="0">
              <a:buFont typeface="Arial" panose="020B0604020202020204" pitchFamily="34" charset="0"/>
              <a:buNone/>
            </a:pPr>
            <a:r>
              <a:rPr lang="en-US" sz="1400" dirty="0" smtClean="0">
                <a:latin typeface="Arial" panose="020B0604020202020204" pitchFamily="34" charset="0"/>
                <a:cs typeface="Arial" panose="020B0604020202020204" pitchFamily="34" charset="0"/>
              </a:rPr>
              <a:t>AND (Abstract: requirement OR Abstract: specification OR Abstract: architecture OR Abstract: design OR Abstract: code OR Abstract: implementation OR Abstract: test OR Abstract: bug) </a:t>
            </a:r>
          </a:p>
          <a:p>
            <a:pPr marL="914400" lvl="2" indent="0">
              <a:buFont typeface="Arial" panose="020B0604020202020204" pitchFamily="34" charset="0"/>
              <a:buNone/>
            </a:pPr>
            <a:r>
              <a:rPr lang="en-US" sz="1400" dirty="0" smtClean="0">
                <a:latin typeface="Arial" panose="020B0604020202020204" pitchFamily="34" charset="0"/>
                <a:cs typeface="Arial" panose="020B0604020202020204" pitchFamily="34" charset="0"/>
              </a:rPr>
              <a:t>AND (Abstract: change OR Abstract: impact OR Abstract: analysis OR Abstract: system comprehension)</a:t>
            </a:r>
          </a:p>
          <a:p>
            <a:pPr>
              <a:buFont typeface="Wingdings" panose="05000000000000000000" pitchFamily="2" charset="2"/>
              <a:buChar char="Ø"/>
            </a:pPr>
            <a:r>
              <a:rPr lang="en-AU" sz="1400" dirty="0">
                <a:latin typeface="Arial" panose="020B0604020202020204" pitchFamily="34" charset="0"/>
                <a:cs typeface="Arial" panose="020B0604020202020204" pitchFamily="34" charset="0"/>
              </a:rPr>
              <a:t>Data Sources</a:t>
            </a:r>
          </a:p>
          <a:p>
            <a:pPr lvl="1"/>
            <a:r>
              <a:rPr lang="en-AU" sz="1400" dirty="0">
                <a:latin typeface="Arial" panose="020B0604020202020204" pitchFamily="34" charset="0"/>
                <a:cs typeface="Arial" panose="020B0604020202020204" pitchFamily="34" charset="0"/>
              </a:rPr>
              <a:t>ACM, IEEE xplore, Science Direct, SpringerLink, Scopus</a:t>
            </a:r>
          </a:p>
          <a:p>
            <a:pPr marL="914400" lvl="2" indent="0">
              <a:buFont typeface="Arial" panose="020B0604020202020204" pitchFamily="34" charset="0"/>
              <a:buNone/>
            </a:pPr>
            <a:endParaRPr lang="en-US" sz="1400" dirty="0" smtClean="0">
              <a:latin typeface="Sylfaen" panose="010A0502050306030303" pitchFamily="18" charset="0"/>
              <a:cs typeface="Arial" panose="020B0604020202020204" pitchFamily="34" charset="0"/>
            </a:endParaRPr>
          </a:p>
          <a:p>
            <a:pPr marL="914400" lvl="2" indent="0">
              <a:buFont typeface="Arial" panose="020B0604020202020204" pitchFamily="34" charset="0"/>
              <a:buNone/>
            </a:pPr>
            <a:endParaRPr lang="en-AU" sz="1400" dirty="0" smtClean="0">
              <a:latin typeface="Sylfaen" panose="010A0502050306030303" pitchFamily="18" charset="0"/>
              <a:cs typeface="Arial" panose="020B0604020202020204" pitchFamily="34" charset="0"/>
            </a:endParaRPr>
          </a:p>
        </p:txBody>
      </p:sp>
      <p:sp>
        <p:nvSpPr>
          <p:cNvPr id="9" name="Text Placeholder 1">
            <a:extLst>
              <a:ext uri="{FF2B5EF4-FFF2-40B4-BE49-F238E27FC236}">
                <a16:creationId xmlns:a16="http://schemas.microsoft.com/office/drawing/2014/main" id="{D07F68C2-23A9-4297-B139-6AC8FB63BD3E}"/>
              </a:ext>
            </a:extLst>
          </p:cNvPr>
          <p:cNvSpPr txBox="1">
            <a:spLocks/>
          </p:cNvSpPr>
          <p:nvPr/>
        </p:nvSpPr>
        <p:spPr>
          <a:xfrm>
            <a:off x="927462" y="1425868"/>
            <a:ext cx="2574690" cy="334508"/>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lvl="0" algn="ctr">
              <a:defRPr/>
            </a:pPr>
            <a:r>
              <a:rPr lang="en-AU" dirty="0" smtClean="0">
                <a:solidFill>
                  <a:sysClr val="window" lastClr="FFFFFF"/>
                </a:solidFill>
                <a:latin typeface="Century Gothic"/>
              </a:rPr>
              <a:t>Research </a:t>
            </a:r>
            <a:r>
              <a:rPr lang="en-AU" dirty="0">
                <a:solidFill>
                  <a:sysClr val="window" lastClr="FFFFFF"/>
                </a:solidFill>
                <a:latin typeface="Century Gothic"/>
              </a:rPr>
              <a:t>Questions</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
        <p:nvSpPr>
          <p:cNvPr id="13" name="Text Placeholder 1">
            <a:extLst>
              <a:ext uri="{FF2B5EF4-FFF2-40B4-BE49-F238E27FC236}">
                <a16:creationId xmlns:a16="http://schemas.microsoft.com/office/drawing/2014/main" id="{D07F68C2-23A9-4297-B139-6AC8FB63BD3E}"/>
              </a:ext>
            </a:extLst>
          </p:cNvPr>
          <p:cNvSpPr txBox="1">
            <a:spLocks/>
          </p:cNvSpPr>
          <p:nvPr/>
        </p:nvSpPr>
        <p:spPr>
          <a:xfrm>
            <a:off x="927462" y="3369164"/>
            <a:ext cx="2574690" cy="334508"/>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lvl="0" algn="ctr">
              <a:defRPr/>
            </a:pPr>
            <a:r>
              <a:rPr lang="en-AU" dirty="0" smtClean="0">
                <a:solidFill>
                  <a:sysClr val="window" lastClr="FFFFFF"/>
                </a:solidFill>
                <a:latin typeface="Century Gothic"/>
              </a:rPr>
              <a:t>Search Criteria </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Tree>
    <p:extLst>
      <p:ext uri="{BB962C8B-B14F-4D97-AF65-F5344CB8AC3E}">
        <p14:creationId xmlns:p14="http://schemas.microsoft.com/office/powerpoint/2010/main" val="1876276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12</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C9BDE696-1C3D-44A0-B34A-AC13DB57888E}"/>
              </a:ext>
            </a:extLst>
          </p:cNvPr>
          <p:cNvPicPr>
            <a:picLocks noChangeAspect="1"/>
          </p:cNvPicPr>
          <p:nvPr/>
        </p:nvPicPr>
        <p:blipFill>
          <a:blip r:embed="rId2"/>
          <a:stretch>
            <a:fillRect/>
          </a:stretch>
        </p:blipFill>
        <p:spPr>
          <a:xfrm>
            <a:off x="8062775" y="2004215"/>
            <a:ext cx="3533397" cy="3676650"/>
          </a:xfrm>
          <a:prstGeom prst="rect">
            <a:avLst/>
          </a:prstGeom>
        </p:spPr>
      </p:pic>
      <p:grpSp>
        <p:nvGrpSpPr>
          <p:cNvPr id="13" name="Group 12">
            <a:extLst>
              <a:ext uri="{FF2B5EF4-FFF2-40B4-BE49-F238E27FC236}">
                <a16:creationId xmlns:a16="http://schemas.microsoft.com/office/drawing/2014/main" id="{B443610A-781C-4F7C-B2FC-80F876BE0686}"/>
              </a:ext>
            </a:extLst>
          </p:cNvPr>
          <p:cNvGrpSpPr/>
          <p:nvPr/>
        </p:nvGrpSpPr>
        <p:grpSpPr>
          <a:xfrm>
            <a:off x="4791784" y="5015081"/>
            <a:ext cx="3741373" cy="818172"/>
            <a:chOff x="446314" y="4565763"/>
            <a:chExt cx="3741373" cy="818172"/>
          </a:xfrm>
        </p:grpSpPr>
        <p:grpSp>
          <p:nvGrpSpPr>
            <p:cNvPr id="14" name="Group 13">
              <a:extLst>
                <a:ext uri="{FF2B5EF4-FFF2-40B4-BE49-F238E27FC236}">
                  <a16:creationId xmlns:a16="http://schemas.microsoft.com/office/drawing/2014/main" id="{FE968AE2-70E4-4CC9-BC19-196CFE5F0849}"/>
                </a:ext>
              </a:extLst>
            </p:cNvPr>
            <p:cNvGrpSpPr/>
            <p:nvPr/>
          </p:nvGrpSpPr>
          <p:grpSpPr>
            <a:xfrm>
              <a:off x="446314" y="4565763"/>
              <a:ext cx="2473406" cy="818172"/>
              <a:chOff x="511461" y="5033928"/>
              <a:chExt cx="2473406" cy="818172"/>
            </a:xfrm>
          </p:grpSpPr>
          <p:sp>
            <p:nvSpPr>
              <p:cNvPr id="16" name="TextBox 15">
                <a:extLst>
                  <a:ext uri="{FF2B5EF4-FFF2-40B4-BE49-F238E27FC236}">
                    <a16:creationId xmlns:a16="http://schemas.microsoft.com/office/drawing/2014/main" id="{6FEBCC7C-17B6-4D7D-9723-2E8F033B997B}"/>
                  </a:ext>
                </a:extLst>
              </p:cNvPr>
              <p:cNvSpPr txBox="1"/>
              <p:nvPr/>
            </p:nvSpPr>
            <p:spPr>
              <a:xfrm>
                <a:off x="983998" y="5267325"/>
                <a:ext cx="2000869" cy="584775"/>
              </a:xfrm>
              <a:prstGeom prst="rect">
                <a:avLst/>
              </a:prstGeom>
              <a:noFill/>
            </p:spPr>
            <p:txBody>
              <a:bodyPr wrap="square" rtlCol="0">
                <a:spAutoFit/>
              </a:bodyPr>
              <a:lstStyle/>
              <a:p>
                <a:r>
                  <a:rPr lang="en-AU" sz="1600" b="1" dirty="0">
                    <a:solidFill>
                      <a:srgbClr val="0F4BEB"/>
                    </a:solidFill>
                    <a:latin typeface="Abadi" panose="020B0604020104020204" pitchFamily="34" charset="0"/>
                  </a:rPr>
                  <a:t>Forward Snowballing</a:t>
                </a:r>
              </a:p>
            </p:txBody>
          </p:sp>
          <p:pic>
            <p:nvPicPr>
              <p:cNvPr id="17" name="Graphic 54" descr="Quotes">
                <a:extLst>
                  <a:ext uri="{FF2B5EF4-FFF2-40B4-BE49-F238E27FC236}">
                    <a16:creationId xmlns:a16="http://schemas.microsoft.com/office/drawing/2014/main" id="{3F3C73B5-3CB7-4B1C-B884-0201A89EFCB7}"/>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511461" y="5033928"/>
                <a:ext cx="704850" cy="704850"/>
              </a:xfrm>
              <a:prstGeom prst="rect">
                <a:avLst/>
              </a:prstGeom>
            </p:spPr>
          </p:pic>
        </p:grpSp>
        <p:sp>
          <p:nvSpPr>
            <p:cNvPr id="15" name="Arrow: Striped Right 60">
              <a:extLst>
                <a:ext uri="{FF2B5EF4-FFF2-40B4-BE49-F238E27FC236}">
                  <a16:creationId xmlns:a16="http://schemas.microsoft.com/office/drawing/2014/main" id="{17401CB1-E536-4503-B730-200B286001F6}"/>
                </a:ext>
              </a:extLst>
            </p:cNvPr>
            <p:cNvSpPr/>
            <p:nvPr/>
          </p:nvSpPr>
          <p:spPr>
            <a:xfrm>
              <a:off x="3071394" y="4745180"/>
              <a:ext cx="1116293" cy="403363"/>
            </a:xfrm>
            <a:prstGeom prst="stripedRightArrow">
              <a:avLst/>
            </a:prstGeom>
            <a:solidFill>
              <a:srgbClr val="0F4BEB"/>
            </a:solidFill>
            <a:ln>
              <a:solidFill>
                <a:srgbClr val="0F4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8" name="Group 17">
            <a:extLst>
              <a:ext uri="{FF2B5EF4-FFF2-40B4-BE49-F238E27FC236}">
                <a16:creationId xmlns:a16="http://schemas.microsoft.com/office/drawing/2014/main" id="{8100F068-E722-4106-BD3C-6E4CF1E07943}"/>
              </a:ext>
            </a:extLst>
          </p:cNvPr>
          <p:cNvGrpSpPr/>
          <p:nvPr/>
        </p:nvGrpSpPr>
        <p:grpSpPr>
          <a:xfrm>
            <a:off x="5692926" y="2756825"/>
            <a:ext cx="2450347" cy="704850"/>
            <a:chOff x="507367" y="2278024"/>
            <a:chExt cx="3026134" cy="704850"/>
          </a:xfrm>
        </p:grpSpPr>
        <p:grpSp>
          <p:nvGrpSpPr>
            <p:cNvPr id="19" name="Group 18">
              <a:extLst>
                <a:ext uri="{FF2B5EF4-FFF2-40B4-BE49-F238E27FC236}">
                  <a16:creationId xmlns:a16="http://schemas.microsoft.com/office/drawing/2014/main" id="{5557BA44-F358-47C3-A2D9-60D35CAD9FA4}"/>
                </a:ext>
              </a:extLst>
            </p:cNvPr>
            <p:cNvGrpSpPr/>
            <p:nvPr/>
          </p:nvGrpSpPr>
          <p:grpSpPr>
            <a:xfrm>
              <a:off x="507367" y="2278024"/>
              <a:ext cx="1972020" cy="704850"/>
              <a:chOff x="646925" y="2258304"/>
              <a:chExt cx="1972020" cy="704850"/>
            </a:xfrm>
          </p:grpSpPr>
          <p:sp>
            <p:nvSpPr>
              <p:cNvPr id="21" name="TextBox 20">
                <a:extLst>
                  <a:ext uri="{FF2B5EF4-FFF2-40B4-BE49-F238E27FC236}">
                    <a16:creationId xmlns:a16="http://schemas.microsoft.com/office/drawing/2014/main" id="{FA7BD161-DCF2-4817-89F0-8B3A6BFB65E3}"/>
                  </a:ext>
                </a:extLst>
              </p:cNvPr>
              <p:cNvSpPr txBox="1"/>
              <p:nvPr/>
            </p:nvSpPr>
            <p:spPr>
              <a:xfrm>
                <a:off x="1296123" y="2334672"/>
                <a:ext cx="1322822" cy="338554"/>
              </a:xfrm>
              <a:prstGeom prst="rect">
                <a:avLst/>
              </a:prstGeom>
              <a:noFill/>
            </p:spPr>
            <p:txBody>
              <a:bodyPr wrap="none" rtlCol="0">
                <a:spAutoFit/>
              </a:bodyPr>
              <a:lstStyle/>
              <a:p>
                <a:r>
                  <a:rPr lang="en-AU" sz="1600" dirty="0">
                    <a:latin typeface="Abadi" panose="020B0604020104020204" pitchFamily="34" charset="0"/>
                  </a:rPr>
                  <a:t>Scan</a:t>
                </a:r>
                <a:r>
                  <a:rPr lang="en-AU" sz="1600" dirty="0"/>
                  <a:t> </a:t>
                </a:r>
                <a:r>
                  <a:rPr lang="en-AU" sz="1600" b="1" dirty="0">
                    <a:solidFill>
                      <a:srgbClr val="0F4BEB"/>
                    </a:solidFill>
                  </a:rPr>
                  <a:t>Title</a:t>
                </a:r>
              </a:p>
            </p:txBody>
          </p:sp>
          <p:grpSp>
            <p:nvGrpSpPr>
              <p:cNvPr id="22" name="Graphic 8" descr="Search Inventory">
                <a:extLst>
                  <a:ext uri="{FF2B5EF4-FFF2-40B4-BE49-F238E27FC236}">
                    <a16:creationId xmlns:a16="http://schemas.microsoft.com/office/drawing/2014/main" id="{48A6B21F-F4F2-41C1-9218-E535E915C80E}"/>
                  </a:ext>
                </a:extLst>
              </p:cNvPr>
              <p:cNvGrpSpPr/>
              <p:nvPr/>
            </p:nvGrpSpPr>
            <p:grpSpPr>
              <a:xfrm>
                <a:off x="646925" y="2258304"/>
                <a:ext cx="800178" cy="704850"/>
                <a:chOff x="494525" y="2105904"/>
                <a:chExt cx="800178" cy="704850"/>
              </a:xfrm>
              <a:solidFill>
                <a:srgbClr val="000000"/>
              </a:solidFill>
            </p:grpSpPr>
            <p:sp>
              <p:nvSpPr>
                <p:cNvPr id="23" name="Freeform: Shape 20">
                  <a:extLst>
                    <a:ext uri="{FF2B5EF4-FFF2-40B4-BE49-F238E27FC236}">
                      <a16:creationId xmlns:a16="http://schemas.microsoft.com/office/drawing/2014/main" id="{6EF9F79C-351B-455D-B531-987BDBD3C08E}"/>
                    </a:ext>
                  </a:extLst>
                </p:cNvPr>
                <p:cNvSpPr/>
                <p:nvPr/>
              </p:nvSpPr>
              <p:spPr>
                <a:xfrm>
                  <a:off x="770750" y="21535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24" name="Freeform: Shape 21">
                  <a:extLst>
                    <a:ext uri="{FF2B5EF4-FFF2-40B4-BE49-F238E27FC236}">
                      <a16:creationId xmlns:a16="http://schemas.microsoft.com/office/drawing/2014/main" id="{D3BF99CC-88A8-4A44-A50A-6BA650B968DC}"/>
                    </a:ext>
                  </a:extLst>
                </p:cNvPr>
                <p:cNvSpPr/>
                <p:nvPr/>
              </p:nvSpPr>
              <p:spPr>
                <a:xfrm>
                  <a:off x="656450" y="23821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25" name="Freeform: Shape 22">
                  <a:extLst>
                    <a:ext uri="{FF2B5EF4-FFF2-40B4-BE49-F238E27FC236}">
                      <a16:creationId xmlns:a16="http://schemas.microsoft.com/office/drawing/2014/main" id="{6503123E-D672-4C9A-97C7-385C9497D4DA}"/>
                    </a:ext>
                  </a:extLst>
                </p:cNvPr>
                <p:cNvSpPr/>
                <p:nvPr/>
              </p:nvSpPr>
              <p:spPr>
                <a:xfrm>
                  <a:off x="542150" y="26107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26" name="Freeform: Shape 23">
                  <a:extLst>
                    <a:ext uri="{FF2B5EF4-FFF2-40B4-BE49-F238E27FC236}">
                      <a16:creationId xmlns:a16="http://schemas.microsoft.com/office/drawing/2014/main" id="{417D5C6B-A3FC-49F8-90F3-32342850633F}"/>
                    </a:ext>
                  </a:extLst>
                </p:cNvPr>
                <p:cNvSpPr/>
                <p:nvPr/>
              </p:nvSpPr>
              <p:spPr>
                <a:xfrm>
                  <a:off x="770750" y="26107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27" name="Freeform: Shape 24">
                  <a:extLst>
                    <a:ext uri="{FF2B5EF4-FFF2-40B4-BE49-F238E27FC236}">
                      <a16:creationId xmlns:a16="http://schemas.microsoft.com/office/drawing/2014/main" id="{2C62C8F0-2220-4E4F-9E64-F8A5368ED07C}"/>
                    </a:ext>
                  </a:extLst>
                </p:cNvPr>
                <p:cNvSpPr/>
                <p:nvPr/>
              </p:nvSpPr>
              <p:spPr>
                <a:xfrm>
                  <a:off x="999350" y="26107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28" name="Freeform: Shape 25">
                  <a:extLst>
                    <a:ext uri="{FF2B5EF4-FFF2-40B4-BE49-F238E27FC236}">
                      <a16:creationId xmlns:a16="http://schemas.microsoft.com/office/drawing/2014/main" id="{5EA3CE69-ACF1-42DB-B940-10DF4B490FA8}"/>
                    </a:ext>
                  </a:extLst>
                </p:cNvPr>
                <p:cNvSpPr/>
                <p:nvPr/>
              </p:nvSpPr>
              <p:spPr>
                <a:xfrm>
                  <a:off x="905652" y="2192324"/>
                  <a:ext cx="179422" cy="254184"/>
                </a:xfrm>
                <a:custGeom>
                  <a:avLst/>
                  <a:gdLst>
                    <a:gd name="connsiteX0" fmla="*/ 65122 w 179422"/>
                    <a:gd name="connsiteY0" fmla="*/ 0 h 254184"/>
                    <a:gd name="connsiteX1" fmla="*/ 46072 w 179422"/>
                    <a:gd name="connsiteY1" fmla="*/ 13687 h 254184"/>
                    <a:gd name="connsiteX2" fmla="*/ 46072 w 179422"/>
                    <a:gd name="connsiteY2" fmla="*/ 142180 h 254184"/>
                    <a:gd name="connsiteX3" fmla="*/ 0 w 179422"/>
                    <a:gd name="connsiteY3" fmla="*/ 142180 h 254184"/>
                    <a:gd name="connsiteX4" fmla="*/ 4696 w 179422"/>
                    <a:gd name="connsiteY4" fmla="*/ 161230 h 254184"/>
                    <a:gd name="connsiteX5" fmla="*/ 160372 w 179422"/>
                    <a:gd name="connsiteY5" fmla="*/ 161230 h 254184"/>
                    <a:gd name="connsiteX6" fmla="*/ 160372 w 179422"/>
                    <a:gd name="connsiteY6" fmla="*/ 254184 h 254184"/>
                    <a:gd name="connsiteX7" fmla="*/ 179422 w 179422"/>
                    <a:gd name="connsiteY7" fmla="*/ 249345 h 254184"/>
                    <a:gd name="connsiteX8" fmla="*/ 179422 w 179422"/>
                    <a:gd name="connsiteY8" fmla="*/ 142180 h 254184"/>
                    <a:gd name="connsiteX9" fmla="*/ 65122 w 179422"/>
                    <a:gd name="connsiteY9" fmla="*/ 142180 h 25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422" h="254184">
                      <a:moveTo>
                        <a:pt x="65122" y="0"/>
                      </a:moveTo>
                      <a:cubicBezTo>
                        <a:pt x="58397" y="4016"/>
                        <a:pt x="52025" y="8595"/>
                        <a:pt x="46072" y="13687"/>
                      </a:cubicBezTo>
                      <a:lnTo>
                        <a:pt x="46072" y="142180"/>
                      </a:lnTo>
                      <a:lnTo>
                        <a:pt x="0" y="142180"/>
                      </a:lnTo>
                      <a:cubicBezTo>
                        <a:pt x="1111" y="148633"/>
                        <a:pt x="2679" y="154999"/>
                        <a:pt x="4696" y="161230"/>
                      </a:cubicBezTo>
                      <a:lnTo>
                        <a:pt x="160372" y="161230"/>
                      </a:lnTo>
                      <a:lnTo>
                        <a:pt x="160372" y="254184"/>
                      </a:lnTo>
                      <a:cubicBezTo>
                        <a:pt x="166829" y="253027"/>
                        <a:pt x="173196" y="251410"/>
                        <a:pt x="179422" y="249345"/>
                      </a:cubicBezTo>
                      <a:lnTo>
                        <a:pt x="179422" y="142180"/>
                      </a:lnTo>
                      <a:lnTo>
                        <a:pt x="65122" y="142180"/>
                      </a:lnTo>
                      <a:close/>
                    </a:path>
                  </a:pathLst>
                </a:custGeom>
                <a:solidFill>
                  <a:srgbClr val="000000"/>
                </a:solidFill>
                <a:ln w="9525" cap="flat">
                  <a:noFill/>
                  <a:prstDash val="solid"/>
                  <a:miter/>
                </a:ln>
              </p:spPr>
              <p:txBody>
                <a:bodyPr rtlCol="0" anchor="ctr"/>
                <a:lstStyle/>
                <a:p>
                  <a:endParaRPr lang="en-AU"/>
                </a:p>
              </p:txBody>
            </p:sp>
            <p:sp>
              <p:nvSpPr>
                <p:cNvPr id="29" name="Freeform: Shape 26">
                  <a:extLst>
                    <a:ext uri="{FF2B5EF4-FFF2-40B4-BE49-F238E27FC236}">
                      <a16:creationId xmlns:a16="http://schemas.microsoft.com/office/drawing/2014/main" id="{F8A4813C-B2A2-45F7-AE27-EDE49F2FC9B5}"/>
                    </a:ext>
                  </a:extLst>
                </p:cNvPr>
                <p:cNvSpPr/>
                <p:nvPr/>
              </p:nvSpPr>
              <p:spPr>
                <a:xfrm>
                  <a:off x="494525" y="2105904"/>
                  <a:ext cx="704850" cy="704850"/>
                </a:xfrm>
                <a:custGeom>
                  <a:avLst/>
                  <a:gdLst>
                    <a:gd name="connsiteX0" fmla="*/ 685800 w 704850"/>
                    <a:gd name="connsiteY0" fmla="*/ 587740 h 704850"/>
                    <a:gd name="connsiteX1" fmla="*/ 685800 w 704850"/>
                    <a:gd name="connsiteY1" fmla="*/ 685800 h 704850"/>
                    <a:gd name="connsiteX2" fmla="*/ 476250 w 704850"/>
                    <a:gd name="connsiteY2" fmla="*/ 685800 h 704850"/>
                    <a:gd name="connsiteX3" fmla="*/ 476250 w 704850"/>
                    <a:gd name="connsiteY3" fmla="*/ 476250 h 704850"/>
                    <a:gd name="connsiteX4" fmla="*/ 619230 w 704850"/>
                    <a:gd name="connsiteY4" fmla="*/ 476250 h 704850"/>
                    <a:gd name="connsiteX5" fmla="*/ 615363 w 704850"/>
                    <a:gd name="connsiteY5" fmla="*/ 469744 h 704850"/>
                    <a:gd name="connsiteX6" fmla="*/ 609600 w 704850"/>
                    <a:gd name="connsiteY6" fmla="*/ 457200 h 704850"/>
                    <a:gd name="connsiteX7" fmla="*/ 590550 w 704850"/>
                    <a:gd name="connsiteY7" fmla="*/ 457200 h 704850"/>
                    <a:gd name="connsiteX8" fmla="*/ 590550 w 704850"/>
                    <a:gd name="connsiteY8" fmla="*/ 414652 h 704850"/>
                    <a:gd name="connsiteX9" fmla="*/ 571500 w 704850"/>
                    <a:gd name="connsiteY9" fmla="*/ 417662 h 704850"/>
                    <a:gd name="connsiteX10" fmla="*/ 571500 w 704850"/>
                    <a:gd name="connsiteY10" fmla="*/ 457200 h 704850"/>
                    <a:gd name="connsiteX11" fmla="*/ 361950 w 704850"/>
                    <a:gd name="connsiteY11" fmla="*/ 457200 h 704850"/>
                    <a:gd name="connsiteX12" fmla="*/ 361950 w 704850"/>
                    <a:gd name="connsiteY12" fmla="*/ 312620 h 704850"/>
                    <a:gd name="connsiteX13" fmla="*/ 343071 w 704850"/>
                    <a:gd name="connsiteY13" fmla="*/ 270520 h 704850"/>
                    <a:gd name="connsiteX14" fmla="*/ 342900 w 704850"/>
                    <a:gd name="connsiteY14" fmla="*/ 270520 h 704850"/>
                    <a:gd name="connsiteX15" fmla="*/ 342900 w 704850"/>
                    <a:gd name="connsiteY15" fmla="*/ 457200 h 704850"/>
                    <a:gd name="connsiteX16" fmla="*/ 133350 w 704850"/>
                    <a:gd name="connsiteY16" fmla="*/ 457200 h 704850"/>
                    <a:gd name="connsiteX17" fmla="*/ 133350 w 704850"/>
                    <a:gd name="connsiteY17" fmla="*/ 247650 h 704850"/>
                    <a:gd name="connsiteX18" fmla="*/ 337042 w 704850"/>
                    <a:gd name="connsiteY18" fmla="*/ 247650 h 704850"/>
                    <a:gd name="connsiteX19" fmla="*/ 334080 w 704850"/>
                    <a:gd name="connsiteY19" fmla="*/ 228600 h 704850"/>
                    <a:gd name="connsiteX20" fmla="*/ 247650 w 704850"/>
                    <a:gd name="connsiteY20" fmla="*/ 228600 h 704850"/>
                    <a:gd name="connsiteX21" fmla="*/ 247650 w 704850"/>
                    <a:gd name="connsiteY21" fmla="*/ 19050 h 704850"/>
                    <a:gd name="connsiteX22" fmla="*/ 440331 w 704850"/>
                    <a:gd name="connsiteY22" fmla="*/ 19050 h 704850"/>
                    <a:gd name="connsiteX23" fmla="*/ 476250 w 704850"/>
                    <a:gd name="connsiteY23" fmla="*/ 2543 h 704850"/>
                    <a:gd name="connsiteX24" fmla="*/ 476250 w 704850"/>
                    <a:gd name="connsiteY24" fmla="*/ 0 h 704850"/>
                    <a:gd name="connsiteX25" fmla="*/ 228600 w 704850"/>
                    <a:gd name="connsiteY25" fmla="*/ 0 h 704850"/>
                    <a:gd name="connsiteX26" fmla="*/ 228600 w 704850"/>
                    <a:gd name="connsiteY26" fmla="*/ 228600 h 704850"/>
                    <a:gd name="connsiteX27" fmla="*/ 114300 w 704850"/>
                    <a:gd name="connsiteY27" fmla="*/ 228600 h 704850"/>
                    <a:gd name="connsiteX28" fmla="*/ 114300 w 704850"/>
                    <a:gd name="connsiteY28" fmla="*/ 457200 h 704850"/>
                    <a:gd name="connsiteX29" fmla="*/ 0 w 704850"/>
                    <a:gd name="connsiteY29" fmla="*/ 457200 h 704850"/>
                    <a:gd name="connsiteX30" fmla="*/ 0 w 704850"/>
                    <a:gd name="connsiteY30" fmla="*/ 704850 h 704850"/>
                    <a:gd name="connsiteX31" fmla="*/ 704850 w 704850"/>
                    <a:gd name="connsiteY31" fmla="*/ 704850 h 704850"/>
                    <a:gd name="connsiteX32" fmla="*/ 704850 w 704850"/>
                    <a:gd name="connsiteY32" fmla="*/ 606914 h 704850"/>
                    <a:gd name="connsiteX33" fmla="*/ 685800 w 704850"/>
                    <a:gd name="connsiteY33" fmla="*/ 587740 h 704850"/>
                    <a:gd name="connsiteX34" fmla="*/ 228600 w 704850"/>
                    <a:gd name="connsiteY34" fmla="*/ 685800 h 704850"/>
                    <a:gd name="connsiteX35" fmla="*/ 19050 w 704850"/>
                    <a:gd name="connsiteY35" fmla="*/ 685800 h 704850"/>
                    <a:gd name="connsiteX36" fmla="*/ 19050 w 704850"/>
                    <a:gd name="connsiteY36" fmla="*/ 476250 h 704850"/>
                    <a:gd name="connsiteX37" fmla="*/ 228600 w 704850"/>
                    <a:gd name="connsiteY37" fmla="*/ 476250 h 704850"/>
                    <a:gd name="connsiteX38" fmla="*/ 457200 w 704850"/>
                    <a:gd name="connsiteY38" fmla="*/ 685800 h 704850"/>
                    <a:gd name="connsiteX39" fmla="*/ 247650 w 704850"/>
                    <a:gd name="connsiteY39" fmla="*/ 685800 h 704850"/>
                    <a:gd name="connsiteX40" fmla="*/ 247650 w 704850"/>
                    <a:gd name="connsiteY40" fmla="*/ 476250 h 704850"/>
                    <a:gd name="connsiteX41" fmla="*/ 457200 w 704850"/>
                    <a:gd name="connsiteY41" fmla="*/ 47625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04850" h="704850">
                      <a:moveTo>
                        <a:pt x="685800" y="587740"/>
                      </a:moveTo>
                      <a:lnTo>
                        <a:pt x="685800" y="685800"/>
                      </a:lnTo>
                      <a:lnTo>
                        <a:pt x="476250" y="685800"/>
                      </a:lnTo>
                      <a:lnTo>
                        <a:pt x="476250" y="476250"/>
                      </a:lnTo>
                      <a:lnTo>
                        <a:pt x="619230" y="476250"/>
                      </a:lnTo>
                      <a:lnTo>
                        <a:pt x="615363" y="469744"/>
                      </a:lnTo>
                      <a:cubicBezTo>
                        <a:pt x="613012" y="465774"/>
                        <a:pt x="611080" y="461570"/>
                        <a:pt x="609600" y="457200"/>
                      </a:cubicBezTo>
                      <a:lnTo>
                        <a:pt x="590550" y="457200"/>
                      </a:lnTo>
                      <a:lnTo>
                        <a:pt x="590550" y="414652"/>
                      </a:lnTo>
                      <a:cubicBezTo>
                        <a:pt x="584302" y="415947"/>
                        <a:pt x="577939" y="416928"/>
                        <a:pt x="571500" y="417662"/>
                      </a:cubicBezTo>
                      <a:lnTo>
                        <a:pt x="571500" y="457200"/>
                      </a:lnTo>
                      <a:lnTo>
                        <a:pt x="361950" y="457200"/>
                      </a:lnTo>
                      <a:lnTo>
                        <a:pt x="361950" y="312620"/>
                      </a:lnTo>
                      <a:cubicBezTo>
                        <a:pt x="354154" y="299310"/>
                        <a:pt x="347823" y="285194"/>
                        <a:pt x="343071" y="270520"/>
                      </a:cubicBezTo>
                      <a:cubicBezTo>
                        <a:pt x="342976" y="270224"/>
                        <a:pt x="342900" y="270234"/>
                        <a:pt x="342900" y="270520"/>
                      </a:cubicBezTo>
                      <a:lnTo>
                        <a:pt x="342900" y="457200"/>
                      </a:lnTo>
                      <a:lnTo>
                        <a:pt x="133350" y="457200"/>
                      </a:lnTo>
                      <a:lnTo>
                        <a:pt x="133350" y="247650"/>
                      </a:lnTo>
                      <a:lnTo>
                        <a:pt x="337042" y="247650"/>
                      </a:lnTo>
                      <a:cubicBezTo>
                        <a:pt x="335766" y="241402"/>
                        <a:pt x="334794" y="235039"/>
                        <a:pt x="334080" y="228600"/>
                      </a:cubicBezTo>
                      <a:lnTo>
                        <a:pt x="247650" y="228600"/>
                      </a:lnTo>
                      <a:lnTo>
                        <a:pt x="247650" y="19050"/>
                      </a:lnTo>
                      <a:lnTo>
                        <a:pt x="440331" y="19050"/>
                      </a:lnTo>
                      <a:cubicBezTo>
                        <a:pt x="451766" y="12445"/>
                        <a:pt x="463790" y="6919"/>
                        <a:pt x="476250" y="2543"/>
                      </a:cubicBezTo>
                      <a:lnTo>
                        <a:pt x="476250" y="0"/>
                      </a:lnTo>
                      <a:lnTo>
                        <a:pt x="228600" y="0"/>
                      </a:lnTo>
                      <a:lnTo>
                        <a:pt x="228600" y="228600"/>
                      </a:lnTo>
                      <a:lnTo>
                        <a:pt x="114300" y="228600"/>
                      </a:lnTo>
                      <a:lnTo>
                        <a:pt x="114300" y="457200"/>
                      </a:lnTo>
                      <a:lnTo>
                        <a:pt x="0" y="457200"/>
                      </a:lnTo>
                      <a:lnTo>
                        <a:pt x="0" y="704850"/>
                      </a:lnTo>
                      <a:lnTo>
                        <a:pt x="704850" y="704850"/>
                      </a:lnTo>
                      <a:lnTo>
                        <a:pt x="704850" y="606914"/>
                      </a:lnTo>
                      <a:cubicBezTo>
                        <a:pt x="697270" y="601874"/>
                        <a:pt x="690790" y="595353"/>
                        <a:pt x="685800" y="587740"/>
                      </a:cubicBezTo>
                      <a:close/>
                      <a:moveTo>
                        <a:pt x="228600" y="685800"/>
                      </a:moveTo>
                      <a:lnTo>
                        <a:pt x="19050" y="685800"/>
                      </a:lnTo>
                      <a:lnTo>
                        <a:pt x="19050" y="476250"/>
                      </a:lnTo>
                      <a:lnTo>
                        <a:pt x="228600" y="476250"/>
                      </a:lnTo>
                      <a:close/>
                      <a:moveTo>
                        <a:pt x="457200" y="685800"/>
                      </a:moveTo>
                      <a:lnTo>
                        <a:pt x="247650" y="685800"/>
                      </a:lnTo>
                      <a:lnTo>
                        <a:pt x="247650" y="476250"/>
                      </a:lnTo>
                      <a:lnTo>
                        <a:pt x="457200" y="476250"/>
                      </a:lnTo>
                      <a:close/>
                    </a:path>
                  </a:pathLst>
                </a:custGeom>
                <a:solidFill>
                  <a:srgbClr val="000000"/>
                </a:solidFill>
                <a:ln w="9525" cap="flat">
                  <a:noFill/>
                  <a:prstDash val="solid"/>
                  <a:miter/>
                </a:ln>
              </p:spPr>
              <p:txBody>
                <a:bodyPr rtlCol="0" anchor="ctr"/>
                <a:lstStyle/>
                <a:p>
                  <a:endParaRPr lang="en-AU"/>
                </a:p>
              </p:txBody>
            </p:sp>
            <p:sp>
              <p:nvSpPr>
                <p:cNvPr id="30" name="Freeform: Shape 27">
                  <a:extLst>
                    <a:ext uri="{FF2B5EF4-FFF2-40B4-BE49-F238E27FC236}">
                      <a16:creationId xmlns:a16="http://schemas.microsoft.com/office/drawing/2014/main" id="{E8789CC8-918D-4F45-BFFF-0D3AB9557190}"/>
                    </a:ext>
                  </a:extLst>
                </p:cNvPr>
                <p:cNvSpPr/>
                <p:nvPr/>
              </p:nvSpPr>
              <p:spPr>
                <a:xfrm>
                  <a:off x="857225" y="2127384"/>
                  <a:ext cx="437477" cy="569090"/>
                </a:xfrm>
                <a:custGeom>
                  <a:avLst/>
                  <a:gdLst>
                    <a:gd name="connsiteX0" fmla="*/ 431951 w 437477"/>
                    <a:gd name="connsiteY0" fmla="*/ 498098 h 569090"/>
                    <a:gd name="connsiteX1" fmla="*/ 363200 w 437477"/>
                    <a:gd name="connsiteY1" fmla="*/ 382560 h 569090"/>
                    <a:gd name="connsiteX2" fmla="*/ 306421 w 437477"/>
                    <a:gd name="connsiteY2" fmla="*/ 366482 h 569090"/>
                    <a:gd name="connsiteX3" fmla="*/ 288743 w 437477"/>
                    <a:gd name="connsiteY3" fmla="*/ 336812 h 569090"/>
                    <a:gd name="connsiteX4" fmla="*/ 336812 w 437477"/>
                    <a:gd name="connsiteY4" fmla="*/ 80329 h 569090"/>
                    <a:gd name="connsiteX5" fmla="*/ 80328 w 437477"/>
                    <a:gd name="connsiteY5" fmla="*/ 32260 h 569090"/>
                    <a:gd name="connsiteX6" fmla="*/ 32260 w 437477"/>
                    <a:gd name="connsiteY6" fmla="*/ 288743 h 569090"/>
                    <a:gd name="connsiteX7" fmla="*/ 272484 w 437477"/>
                    <a:gd name="connsiteY7" fmla="*/ 346746 h 569090"/>
                    <a:gd name="connsiteX8" fmla="*/ 290029 w 437477"/>
                    <a:gd name="connsiteY8" fmla="*/ 376188 h 569090"/>
                    <a:gd name="connsiteX9" fmla="*/ 274255 w 437477"/>
                    <a:gd name="connsiteY9" fmla="*/ 398857 h 569090"/>
                    <a:gd name="connsiteX10" fmla="*/ 277218 w 437477"/>
                    <a:gd name="connsiteY10" fmla="*/ 433652 h 569090"/>
                    <a:gd name="connsiteX11" fmla="*/ 345960 w 437477"/>
                    <a:gd name="connsiteY11" fmla="*/ 549200 h 569090"/>
                    <a:gd name="connsiteX12" fmla="*/ 383278 w 437477"/>
                    <a:gd name="connsiteY12" fmla="*/ 569069 h 569090"/>
                    <a:gd name="connsiteX13" fmla="*/ 411272 w 437477"/>
                    <a:gd name="connsiteY13" fmla="*/ 561211 h 569090"/>
                    <a:gd name="connsiteX14" fmla="*/ 434904 w 437477"/>
                    <a:gd name="connsiteY14" fmla="*/ 532874 h 569090"/>
                    <a:gd name="connsiteX15" fmla="*/ 431951 w 437477"/>
                    <a:gd name="connsiteY15" fmla="*/ 498098 h 569090"/>
                    <a:gd name="connsiteX16" fmla="*/ 18509 w 437477"/>
                    <a:gd name="connsiteY16" fmla="*/ 200376 h 569090"/>
                    <a:gd name="connsiteX17" fmla="*/ 167270 w 437477"/>
                    <a:gd name="connsiteY17" fmla="*/ 17511 h 569090"/>
                    <a:gd name="connsiteX18" fmla="*/ 350135 w 437477"/>
                    <a:gd name="connsiteY18" fmla="*/ 166272 h 569090"/>
                    <a:gd name="connsiteX19" fmla="*/ 201374 w 437477"/>
                    <a:gd name="connsiteY19" fmla="*/ 349137 h 569090"/>
                    <a:gd name="connsiteX20" fmla="*/ 167270 w 437477"/>
                    <a:gd name="connsiteY20" fmla="*/ 349137 h 569090"/>
                    <a:gd name="connsiteX21" fmla="*/ 18509 w 437477"/>
                    <a:gd name="connsiteY21" fmla="*/ 200376 h 569090"/>
                    <a:gd name="connsiteX22" fmla="*/ 416911 w 437477"/>
                    <a:gd name="connsiteY22" fmla="*/ 526645 h 569090"/>
                    <a:gd name="connsiteX23" fmla="*/ 401538 w 437477"/>
                    <a:gd name="connsiteY23" fmla="*/ 544800 h 569090"/>
                    <a:gd name="connsiteX24" fmla="*/ 362333 w 437477"/>
                    <a:gd name="connsiteY24" fmla="*/ 539456 h 569090"/>
                    <a:gd name="connsiteX25" fmla="*/ 293572 w 437477"/>
                    <a:gd name="connsiteY25" fmla="*/ 423918 h 569090"/>
                    <a:gd name="connsiteX26" fmla="*/ 292239 w 437477"/>
                    <a:gd name="connsiteY26" fmla="*/ 405106 h 569090"/>
                    <a:gd name="connsiteX27" fmla="*/ 307602 w 437477"/>
                    <a:gd name="connsiteY27" fmla="*/ 386961 h 569090"/>
                    <a:gd name="connsiteX28" fmla="*/ 326014 w 437477"/>
                    <a:gd name="connsiteY28" fmla="*/ 381712 h 569090"/>
                    <a:gd name="connsiteX29" fmla="*/ 346817 w 437477"/>
                    <a:gd name="connsiteY29" fmla="*/ 392295 h 569090"/>
                    <a:gd name="connsiteX30" fmla="*/ 415559 w 437477"/>
                    <a:gd name="connsiteY30" fmla="*/ 507843 h 569090"/>
                    <a:gd name="connsiteX31" fmla="*/ 416911 w 437477"/>
                    <a:gd name="connsiteY31" fmla="*/ 526645 h 56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37477" h="569090">
                      <a:moveTo>
                        <a:pt x="431951" y="498098"/>
                      </a:moveTo>
                      <a:lnTo>
                        <a:pt x="363200" y="382560"/>
                      </a:lnTo>
                      <a:cubicBezTo>
                        <a:pt x="350714" y="364089"/>
                        <a:pt x="326737" y="357300"/>
                        <a:pt x="306421" y="366482"/>
                      </a:cubicBezTo>
                      <a:lnTo>
                        <a:pt x="288743" y="336812"/>
                      </a:lnTo>
                      <a:cubicBezTo>
                        <a:pt x="372842" y="279260"/>
                        <a:pt x="394364" y="164428"/>
                        <a:pt x="336812" y="80329"/>
                      </a:cubicBezTo>
                      <a:cubicBezTo>
                        <a:pt x="279260" y="-3771"/>
                        <a:pt x="164428" y="-25292"/>
                        <a:pt x="80328" y="32260"/>
                      </a:cubicBezTo>
                      <a:cubicBezTo>
                        <a:pt x="-3771" y="89812"/>
                        <a:pt x="-25292" y="204644"/>
                        <a:pt x="32260" y="288743"/>
                      </a:cubicBezTo>
                      <a:cubicBezTo>
                        <a:pt x="85652" y="366763"/>
                        <a:pt x="189374" y="391807"/>
                        <a:pt x="272484" y="346746"/>
                      </a:cubicBezTo>
                      <a:lnTo>
                        <a:pt x="290029" y="376188"/>
                      </a:lnTo>
                      <a:cubicBezTo>
                        <a:pt x="282838" y="382197"/>
                        <a:pt x="277391" y="390026"/>
                        <a:pt x="274255" y="398857"/>
                      </a:cubicBezTo>
                      <a:cubicBezTo>
                        <a:pt x="269982" y="410314"/>
                        <a:pt x="271069" y="423083"/>
                        <a:pt x="277218" y="433652"/>
                      </a:cubicBezTo>
                      <a:lnTo>
                        <a:pt x="345960" y="549200"/>
                      </a:lnTo>
                      <a:cubicBezTo>
                        <a:pt x="353986" y="561983"/>
                        <a:pt x="368193" y="569546"/>
                        <a:pt x="383278" y="569069"/>
                      </a:cubicBezTo>
                      <a:cubicBezTo>
                        <a:pt x="393146" y="569012"/>
                        <a:pt x="402816" y="566297"/>
                        <a:pt x="411272" y="561211"/>
                      </a:cubicBezTo>
                      <a:cubicBezTo>
                        <a:pt x="422247" y="554850"/>
                        <a:pt x="430618" y="544813"/>
                        <a:pt x="434904" y="532874"/>
                      </a:cubicBezTo>
                      <a:cubicBezTo>
                        <a:pt x="439174" y="521424"/>
                        <a:pt x="438091" y="508665"/>
                        <a:pt x="431951" y="498098"/>
                      </a:cubicBezTo>
                      <a:close/>
                      <a:moveTo>
                        <a:pt x="18509" y="200376"/>
                      </a:moveTo>
                      <a:cubicBezTo>
                        <a:pt x="9092" y="108799"/>
                        <a:pt x="75694" y="26928"/>
                        <a:pt x="167270" y="17511"/>
                      </a:cubicBezTo>
                      <a:cubicBezTo>
                        <a:pt x="258847" y="8093"/>
                        <a:pt x="340718" y="74696"/>
                        <a:pt x="350135" y="166272"/>
                      </a:cubicBezTo>
                      <a:cubicBezTo>
                        <a:pt x="359553" y="257848"/>
                        <a:pt x="292950" y="339720"/>
                        <a:pt x="201374" y="349137"/>
                      </a:cubicBezTo>
                      <a:cubicBezTo>
                        <a:pt x="190036" y="350303"/>
                        <a:pt x="178608" y="350303"/>
                        <a:pt x="167270" y="349137"/>
                      </a:cubicBezTo>
                      <a:cubicBezTo>
                        <a:pt x="88735" y="340987"/>
                        <a:pt x="26659" y="278911"/>
                        <a:pt x="18509" y="200376"/>
                      </a:cubicBezTo>
                      <a:close/>
                      <a:moveTo>
                        <a:pt x="416911" y="526645"/>
                      </a:moveTo>
                      <a:cubicBezTo>
                        <a:pt x="414079" y="534315"/>
                        <a:pt x="408637" y="540743"/>
                        <a:pt x="401538" y="544800"/>
                      </a:cubicBezTo>
                      <a:cubicBezTo>
                        <a:pt x="386850" y="553515"/>
                        <a:pt x="369267" y="551115"/>
                        <a:pt x="362333" y="539456"/>
                      </a:cubicBezTo>
                      <a:lnTo>
                        <a:pt x="293572" y="423918"/>
                      </a:lnTo>
                      <a:cubicBezTo>
                        <a:pt x="290340" y="418161"/>
                        <a:pt x="289851" y="411261"/>
                        <a:pt x="292239" y="405106"/>
                      </a:cubicBezTo>
                      <a:cubicBezTo>
                        <a:pt x="295067" y="397439"/>
                        <a:pt x="300507" y="391015"/>
                        <a:pt x="307602" y="386961"/>
                      </a:cubicBezTo>
                      <a:cubicBezTo>
                        <a:pt x="313159" y="383595"/>
                        <a:pt x="319518" y="381782"/>
                        <a:pt x="326014" y="381712"/>
                      </a:cubicBezTo>
                      <a:cubicBezTo>
                        <a:pt x="334336" y="381291"/>
                        <a:pt x="342256" y="385321"/>
                        <a:pt x="346817" y="392295"/>
                      </a:cubicBezTo>
                      <a:lnTo>
                        <a:pt x="415559" y="507843"/>
                      </a:lnTo>
                      <a:cubicBezTo>
                        <a:pt x="418797" y="513593"/>
                        <a:pt x="419293" y="520490"/>
                        <a:pt x="416911" y="526645"/>
                      </a:cubicBezTo>
                      <a:close/>
                    </a:path>
                  </a:pathLst>
                </a:custGeom>
                <a:solidFill>
                  <a:srgbClr val="000000"/>
                </a:solidFill>
                <a:ln w="9525" cap="flat">
                  <a:noFill/>
                  <a:prstDash val="solid"/>
                  <a:miter/>
                </a:ln>
              </p:spPr>
              <p:txBody>
                <a:bodyPr rtlCol="0" anchor="ctr"/>
                <a:lstStyle/>
                <a:p>
                  <a:endParaRPr lang="en-AU"/>
                </a:p>
              </p:txBody>
            </p:sp>
          </p:grpSp>
        </p:grpSp>
        <p:sp>
          <p:nvSpPr>
            <p:cNvPr id="20" name="Arrow: Striped Right 61">
              <a:extLst>
                <a:ext uri="{FF2B5EF4-FFF2-40B4-BE49-F238E27FC236}">
                  <a16:creationId xmlns:a16="http://schemas.microsoft.com/office/drawing/2014/main" id="{932D9BF9-45C9-4E90-93EF-55929031EFA1}"/>
                </a:ext>
              </a:extLst>
            </p:cNvPr>
            <p:cNvSpPr/>
            <p:nvPr/>
          </p:nvSpPr>
          <p:spPr>
            <a:xfrm>
              <a:off x="2395459" y="2478049"/>
              <a:ext cx="1138042" cy="403363"/>
            </a:xfrm>
            <a:prstGeom prst="stripedRightArrow">
              <a:avLst/>
            </a:prstGeom>
            <a:solidFill>
              <a:srgbClr val="0F4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grpSp>
      <p:grpSp>
        <p:nvGrpSpPr>
          <p:cNvPr id="31" name="Group 30">
            <a:extLst>
              <a:ext uri="{FF2B5EF4-FFF2-40B4-BE49-F238E27FC236}">
                <a16:creationId xmlns:a16="http://schemas.microsoft.com/office/drawing/2014/main" id="{07B698B0-DC6C-4D0F-ACB5-071B29431592}"/>
              </a:ext>
            </a:extLst>
          </p:cNvPr>
          <p:cNvGrpSpPr/>
          <p:nvPr/>
        </p:nvGrpSpPr>
        <p:grpSpPr>
          <a:xfrm>
            <a:off x="5156715" y="4247255"/>
            <a:ext cx="3049180" cy="704850"/>
            <a:chOff x="545712" y="3823680"/>
            <a:chExt cx="3049180" cy="704850"/>
          </a:xfrm>
        </p:grpSpPr>
        <p:grpSp>
          <p:nvGrpSpPr>
            <p:cNvPr id="32" name="Group 31">
              <a:extLst>
                <a:ext uri="{FF2B5EF4-FFF2-40B4-BE49-F238E27FC236}">
                  <a16:creationId xmlns:a16="http://schemas.microsoft.com/office/drawing/2014/main" id="{71900678-1A9A-444F-A720-B04E89ED0DC1}"/>
                </a:ext>
              </a:extLst>
            </p:cNvPr>
            <p:cNvGrpSpPr/>
            <p:nvPr/>
          </p:nvGrpSpPr>
          <p:grpSpPr>
            <a:xfrm>
              <a:off x="545712" y="3823680"/>
              <a:ext cx="2177865" cy="704850"/>
              <a:chOff x="570686" y="3656702"/>
              <a:chExt cx="2177865" cy="704850"/>
            </a:xfrm>
          </p:grpSpPr>
          <p:grpSp>
            <p:nvGrpSpPr>
              <p:cNvPr id="34" name="Graphic 8" descr="Search Inventory">
                <a:extLst>
                  <a:ext uri="{FF2B5EF4-FFF2-40B4-BE49-F238E27FC236}">
                    <a16:creationId xmlns:a16="http://schemas.microsoft.com/office/drawing/2014/main" id="{82F006AC-73F9-4B70-9550-0551DBFA9BB8}"/>
                  </a:ext>
                </a:extLst>
              </p:cNvPr>
              <p:cNvGrpSpPr/>
              <p:nvPr/>
            </p:nvGrpSpPr>
            <p:grpSpPr>
              <a:xfrm>
                <a:off x="570686" y="3656702"/>
                <a:ext cx="800177" cy="704850"/>
                <a:chOff x="494525" y="2105904"/>
                <a:chExt cx="800177" cy="704850"/>
              </a:xfrm>
              <a:solidFill>
                <a:srgbClr val="000000"/>
              </a:solidFill>
            </p:grpSpPr>
            <p:sp>
              <p:nvSpPr>
                <p:cNvPr id="36" name="Freeform: Shape 44">
                  <a:extLst>
                    <a:ext uri="{FF2B5EF4-FFF2-40B4-BE49-F238E27FC236}">
                      <a16:creationId xmlns:a16="http://schemas.microsoft.com/office/drawing/2014/main" id="{D79CEA24-5EBA-4606-8CAA-D369DE63D893}"/>
                    </a:ext>
                  </a:extLst>
                </p:cNvPr>
                <p:cNvSpPr/>
                <p:nvPr/>
              </p:nvSpPr>
              <p:spPr>
                <a:xfrm>
                  <a:off x="770750" y="21535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37" name="Freeform: Shape 45">
                  <a:extLst>
                    <a:ext uri="{FF2B5EF4-FFF2-40B4-BE49-F238E27FC236}">
                      <a16:creationId xmlns:a16="http://schemas.microsoft.com/office/drawing/2014/main" id="{9346E7F9-9662-4AB2-A04B-EADB25C7B21A}"/>
                    </a:ext>
                  </a:extLst>
                </p:cNvPr>
                <p:cNvSpPr/>
                <p:nvPr/>
              </p:nvSpPr>
              <p:spPr>
                <a:xfrm>
                  <a:off x="656450" y="23821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38" name="Freeform: Shape 46">
                  <a:extLst>
                    <a:ext uri="{FF2B5EF4-FFF2-40B4-BE49-F238E27FC236}">
                      <a16:creationId xmlns:a16="http://schemas.microsoft.com/office/drawing/2014/main" id="{8BFF375D-3F60-4EF6-AD48-48244BB0213C}"/>
                    </a:ext>
                  </a:extLst>
                </p:cNvPr>
                <p:cNvSpPr/>
                <p:nvPr/>
              </p:nvSpPr>
              <p:spPr>
                <a:xfrm>
                  <a:off x="542150" y="26107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39" name="Freeform: Shape 47">
                  <a:extLst>
                    <a:ext uri="{FF2B5EF4-FFF2-40B4-BE49-F238E27FC236}">
                      <a16:creationId xmlns:a16="http://schemas.microsoft.com/office/drawing/2014/main" id="{94CABBDE-C1F3-4B3E-926E-B010BC8F92DF}"/>
                    </a:ext>
                  </a:extLst>
                </p:cNvPr>
                <p:cNvSpPr/>
                <p:nvPr/>
              </p:nvSpPr>
              <p:spPr>
                <a:xfrm>
                  <a:off x="770750" y="26107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40" name="Freeform: Shape 48">
                  <a:extLst>
                    <a:ext uri="{FF2B5EF4-FFF2-40B4-BE49-F238E27FC236}">
                      <a16:creationId xmlns:a16="http://schemas.microsoft.com/office/drawing/2014/main" id="{9E061E5A-9E7C-46D1-847E-AA7DA48D1F9D}"/>
                    </a:ext>
                  </a:extLst>
                </p:cNvPr>
                <p:cNvSpPr/>
                <p:nvPr/>
              </p:nvSpPr>
              <p:spPr>
                <a:xfrm>
                  <a:off x="999350" y="26107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41" name="Freeform: Shape 49">
                  <a:extLst>
                    <a:ext uri="{FF2B5EF4-FFF2-40B4-BE49-F238E27FC236}">
                      <a16:creationId xmlns:a16="http://schemas.microsoft.com/office/drawing/2014/main" id="{509CB624-D7EB-4986-B9F6-E2FB8F97ACF4}"/>
                    </a:ext>
                  </a:extLst>
                </p:cNvPr>
                <p:cNvSpPr/>
                <p:nvPr/>
              </p:nvSpPr>
              <p:spPr>
                <a:xfrm>
                  <a:off x="905652" y="2192324"/>
                  <a:ext cx="179422" cy="254184"/>
                </a:xfrm>
                <a:custGeom>
                  <a:avLst/>
                  <a:gdLst>
                    <a:gd name="connsiteX0" fmla="*/ 65122 w 179422"/>
                    <a:gd name="connsiteY0" fmla="*/ 0 h 254184"/>
                    <a:gd name="connsiteX1" fmla="*/ 46072 w 179422"/>
                    <a:gd name="connsiteY1" fmla="*/ 13687 h 254184"/>
                    <a:gd name="connsiteX2" fmla="*/ 46072 w 179422"/>
                    <a:gd name="connsiteY2" fmla="*/ 142180 h 254184"/>
                    <a:gd name="connsiteX3" fmla="*/ 0 w 179422"/>
                    <a:gd name="connsiteY3" fmla="*/ 142180 h 254184"/>
                    <a:gd name="connsiteX4" fmla="*/ 4696 w 179422"/>
                    <a:gd name="connsiteY4" fmla="*/ 161230 h 254184"/>
                    <a:gd name="connsiteX5" fmla="*/ 160372 w 179422"/>
                    <a:gd name="connsiteY5" fmla="*/ 161230 h 254184"/>
                    <a:gd name="connsiteX6" fmla="*/ 160372 w 179422"/>
                    <a:gd name="connsiteY6" fmla="*/ 254184 h 254184"/>
                    <a:gd name="connsiteX7" fmla="*/ 179422 w 179422"/>
                    <a:gd name="connsiteY7" fmla="*/ 249345 h 254184"/>
                    <a:gd name="connsiteX8" fmla="*/ 179422 w 179422"/>
                    <a:gd name="connsiteY8" fmla="*/ 142180 h 254184"/>
                    <a:gd name="connsiteX9" fmla="*/ 65122 w 179422"/>
                    <a:gd name="connsiteY9" fmla="*/ 142180 h 25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422" h="254184">
                      <a:moveTo>
                        <a:pt x="65122" y="0"/>
                      </a:moveTo>
                      <a:cubicBezTo>
                        <a:pt x="58397" y="4016"/>
                        <a:pt x="52025" y="8595"/>
                        <a:pt x="46072" y="13687"/>
                      </a:cubicBezTo>
                      <a:lnTo>
                        <a:pt x="46072" y="142180"/>
                      </a:lnTo>
                      <a:lnTo>
                        <a:pt x="0" y="142180"/>
                      </a:lnTo>
                      <a:cubicBezTo>
                        <a:pt x="1111" y="148633"/>
                        <a:pt x="2679" y="154999"/>
                        <a:pt x="4696" y="161230"/>
                      </a:cubicBezTo>
                      <a:lnTo>
                        <a:pt x="160372" y="161230"/>
                      </a:lnTo>
                      <a:lnTo>
                        <a:pt x="160372" y="254184"/>
                      </a:lnTo>
                      <a:cubicBezTo>
                        <a:pt x="166829" y="253027"/>
                        <a:pt x="173196" y="251410"/>
                        <a:pt x="179422" y="249345"/>
                      </a:cubicBezTo>
                      <a:lnTo>
                        <a:pt x="179422" y="142180"/>
                      </a:lnTo>
                      <a:lnTo>
                        <a:pt x="65122" y="142180"/>
                      </a:lnTo>
                      <a:close/>
                    </a:path>
                  </a:pathLst>
                </a:custGeom>
                <a:solidFill>
                  <a:srgbClr val="000000"/>
                </a:solidFill>
                <a:ln w="9525" cap="flat">
                  <a:noFill/>
                  <a:prstDash val="solid"/>
                  <a:miter/>
                </a:ln>
              </p:spPr>
              <p:txBody>
                <a:bodyPr rtlCol="0" anchor="ctr"/>
                <a:lstStyle/>
                <a:p>
                  <a:endParaRPr lang="en-AU"/>
                </a:p>
              </p:txBody>
            </p:sp>
            <p:sp>
              <p:nvSpPr>
                <p:cNvPr id="42" name="Freeform: Shape 50">
                  <a:extLst>
                    <a:ext uri="{FF2B5EF4-FFF2-40B4-BE49-F238E27FC236}">
                      <a16:creationId xmlns:a16="http://schemas.microsoft.com/office/drawing/2014/main" id="{43D2DD19-6768-4382-B416-67305C4704C9}"/>
                    </a:ext>
                  </a:extLst>
                </p:cNvPr>
                <p:cNvSpPr/>
                <p:nvPr/>
              </p:nvSpPr>
              <p:spPr>
                <a:xfrm>
                  <a:off x="494525" y="2105904"/>
                  <a:ext cx="704850" cy="704850"/>
                </a:xfrm>
                <a:custGeom>
                  <a:avLst/>
                  <a:gdLst>
                    <a:gd name="connsiteX0" fmla="*/ 685800 w 704850"/>
                    <a:gd name="connsiteY0" fmla="*/ 587740 h 704850"/>
                    <a:gd name="connsiteX1" fmla="*/ 685800 w 704850"/>
                    <a:gd name="connsiteY1" fmla="*/ 685800 h 704850"/>
                    <a:gd name="connsiteX2" fmla="*/ 476250 w 704850"/>
                    <a:gd name="connsiteY2" fmla="*/ 685800 h 704850"/>
                    <a:gd name="connsiteX3" fmla="*/ 476250 w 704850"/>
                    <a:gd name="connsiteY3" fmla="*/ 476250 h 704850"/>
                    <a:gd name="connsiteX4" fmla="*/ 619230 w 704850"/>
                    <a:gd name="connsiteY4" fmla="*/ 476250 h 704850"/>
                    <a:gd name="connsiteX5" fmla="*/ 615363 w 704850"/>
                    <a:gd name="connsiteY5" fmla="*/ 469744 h 704850"/>
                    <a:gd name="connsiteX6" fmla="*/ 609600 w 704850"/>
                    <a:gd name="connsiteY6" fmla="*/ 457200 h 704850"/>
                    <a:gd name="connsiteX7" fmla="*/ 590550 w 704850"/>
                    <a:gd name="connsiteY7" fmla="*/ 457200 h 704850"/>
                    <a:gd name="connsiteX8" fmla="*/ 590550 w 704850"/>
                    <a:gd name="connsiteY8" fmla="*/ 414652 h 704850"/>
                    <a:gd name="connsiteX9" fmla="*/ 571500 w 704850"/>
                    <a:gd name="connsiteY9" fmla="*/ 417662 h 704850"/>
                    <a:gd name="connsiteX10" fmla="*/ 571500 w 704850"/>
                    <a:gd name="connsiteY10" fmla="*/ 457200 h 704850"/>
                    <a:gd name="connsiteX11" fmla="*/ 361950 w 704850"/>
                    <a:gd name="connsiteY11" fmla="*/ 457200 h 704850"/>
                    <a:gd name="connsiteX12" fmla="*/ 361950 w 704850"/>
                    <a:gd name="connsiteY12" fmla="*/ 312620 h 704850"/>
                    <a:gd name="connsiteX13" fmla="*/ 343071 w 704850"/>
                    <a:gd name="connsiteY13" fmla="*/ 270520 h 704850"/>
                    <a:gd name="connsiteX14" fmla="*/ 342900 w 704850"/>
                    <a:gd name="connsiteY14" fmla="*/ 270520 h 704850"/>
                    <a:gd name="connsiteX15" fmla="*/ 342900 w 704850"/>
                    <a:gd name="connsiteY15" fmla="*/ 457200 h 704850"/>
                    <a:gd name="connsiteX16" fmla="*/ 133350 w 704850"/>
                    <a:gd name="connsiteY16" fmla="*/ 457200 h 704850"/>
                    <a:gd name="connsiteX17" fmla="*/ 133350 w 704850"/>
                    <a:gd name="connsiteY17" fmla="*/ 247650 h 704850"/>
                    <a:gd name="connsiteX18" fmla="*/ 337042 w 704850"/>
                    <a:gd name="connsiteY18" fmla="*/ 247650 h 704850"/>
                    <a:gd name="connsiteX19" fmla="*/ 334080 w 704850"/>
                    <a:gd name="connsiteY19" fmla="*/ 228600 h 704850"/>
                    <a:gd name="connsiteX20" fmla="*/ 247650 w 704850"/>
                    <a:gd name="connsiteY20" fmla="*/ 228600 h 704850"/>
                    <a:gd name="connsiteX21" fmla="*/ 247650 w 704850"/>
                    <a:gd name="connsiteY21" fmla="*/ 19050 h 704850"/>
                    <a:gd name="connsiteX22" fmla="*/ 440331 w 704850"/>
                    <a:gd name="connsiteY22" fmla="*/ 19050 h 704850"/>
                    <a:gd name="connsiteX23" fmla="*/ 476250 w 704850"/>
                    <a:gd name="connsiteY23" fmla="*/ 2543 h 704850"/>
                    <a:gd name="connsiteX24" fmla="*/ 476250 w 704850"/>
                    <a:gd name="connsiteY24" fmla="*/ 0 h 704850"/>
                    <a:gd name="connsiteX25" fmla="*/ 228600 w 704850"/>
                    <a:gd name="connsiteY25" fmla="*/ 0 h 704850"/>
                    <a:gd name="connsiteX26" fmla="*/ 228600 w 704850"/>
                    <a:gd name="connsiteY26" fmla="*/ 228600 h 704850"/>
                    <a:gd name="connsiteX27" fmla="*/ 114300 w 704850"/>
                    <a:gd name="connsiteY27" fmla="*/ 228600 h 704850"/>
                    <a:gd name="connsiteX28" fmla="*/ 114300 w 704850"/>
                    <a:gd name="connsiteY28" fmla="*/ 457200 h 704850"/>
                    <a:gd name="connsiteX29" fmla="*/ 0 w 704850"/>
                    <a:gd name="connsiteY29" fmla="*/ 457200 h 704850"/>
                    <a:gd name="connsiteX30" fmla="*/ 0 w 704850"/>
                    <a:gd name="connsiteY30" fmla="*/ 704850 h 704850"/>
                    <a:gd name="connsiteX31" fmla="*/ 704850 w 704850"/>
                    <a:gd name="connsiteY31" fmla="*/ 704850 h 704850"/>
                    <a:gd name="connsiteX32" fmla="*/ 704850 w 704850"/>
                    <a:gd name="connsiteY32" fmla="*/ 606914 h 704850"/>
                    <a:gd name="connsiteX33" fmla="*/ 685800 w 704850"/>
                    <a:gd name="connsiteY33" fmla="*/ 587740 h 704850"/>
                    <a:gd name="connsiteX34" fmla="*/ 228600 w 704850"/>
                    <a:gd name="connsiteY34" fmla="*/ 685800 h 704850"/>
                    <a:gd name="connsiteX35" fmla="*/ 19050 w 704850"/>
                    <a:gd name="connsiteY35" fmla="*/ 685800 h 704850"/>
                    <a:gd name="connsiteX36" fmla="*/ 19050 w 704850"/>
                    <a:gd name="connsiteY36" fmla="*/ 476250 h 704850"/>
                    <a:gd name="connsiteX37" fmla="*/ 228600 w 704850"/>
                    <a:gd name="connsiteY37" fmla="*/ 476250 h 704850"/>
                    <a:gd name="connsiteX38" fmla="*/ 457200 w 704850"/>
                    <a:gd name="connsiteY38" fmla="*/ 685800 h 704850"/>
                    <a:gd name="connsiteX39" fmla="*/ 247650 w 704850"/>
                    <a:gd name="connsiteY39" fmla="*/ 685800 h 704850"/>
                    <a:gd name="connsiteX40" fmla="*/ 247650 w 704850"/>
                    <a:gd name="connsiteY40" fmla="*/ 476250 h 704850"/>
                    <a:gd name="connsiteX41" fmla="*/ 457200 w 704850"/>
                    <a:gd name="connsiteY41" fmla="*/ 47625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04850" h="704850">
                      <a:moveTo>
                        <a:pt x="685800" y="587740"/>
                      </a:moveTo>
                      <a:lnTo>
                        <a:pt x="685800" y="685800"/>
                      </a:lnTo>
                      <a:lnTo>
                        <a:pt x="476250" y="685800"/>
                      </a:lnTo>
                      <a:lnTo>
                        <a:pt x="476250" y="476250"/>
                      </a:lnTo>
                      <a:lnTo>
                        <a:pt x="619230" y="476250"/>
                      </a:lnTo>
                      <a:lnTo>
                        <a:pt x="615363" y="469744"/>
                      </a:lnTo>
                      <a:cubicBezTo>
                        <a:pt x="613012" y="465774"/>
                        <a:pt x="611080" y="461570"/>
                        <a:pt x="609600" y="457200"/>
                      </a:cubicBezTo>
                      <a:lnTo>
                        <a:pt x="590550" y="457200"/>
                      </a:lnTo>
                      <a:lnTo>
                        <a:pt x="590550" y="414652"/>
                      </a:lnTo>
                      <a:cubicBezTo>
                        <a:pt x="584302" y="415947"/>
                        <a:pt x="577939" y="416928"/>
                        <a:pt x="571500" y="417662"/>
                      </a:cubicBezTo>
                      <a:lnTo>
                        <a:pt x="571500" y="457200"/>
                      </a:lnTo>
                      <a:lnTo>
                        <a:pt x="361950" y="457200"/>
                      </a:lnTo>
                      <a:lnTo>
                        <a:pt x="361950" y="312620"/>
                      </a:lnTo>
                      <a:cubicBezTo>
                        <a:pt x="354154" y="299310"/>
                        <a:pt x="347823" y="285194"/>
                        <a:pt x="343071" y="270520"/>
                      </a:cubicBezTo>
                      <a:cubicBezTo>
                        <a:pt x="342976" y="270224"/>
                        <a:pt x="342900" y="270234"/>
                        <a:pt x="342900" y="270520"/>
                      </a:cubicBezTo>
                      <a:lnTo>
                        <a:pt x="342900" y="457200"/>
                      </a:lnTo>
                      <a:lnTo>
                        <a:pt x="133350" y="457200"/>
                      </a:lnTo>
                      <a:lnTo>
                        <a:pt x="133350" y="247650"/>
                      </a:lnTo>
                      <a:lnTo>
                        <a:pt x="337042" y="247650"/>
                      </a:lnTo>
                      <a:cubicBezTo>
                        <a:pt x="335766" y="241402"/>
                        <a:pt x="334794" y="235039"/>
                        <a:pt x="334080" y="228600"/>
                      </a:cubicBezTo>
                      <a:lnTo>
                        <a:pt x="247650" y="228600"/>
                      </a:lnTo>
                      <a:lnTo>
                        <a:pt x="247650" y="19050"/>
                      </a:lnTo>
                      <a:lnTo>
                        <a:pt x="440331" y="19050"/>
                      </a:lnTo>
                      <a:cubicBezTo>
                        <a:pt x="451766" y="12445"/>
                        <a:pt x="463790" y="6919"/>
                        <a:pt x="476250" y="2543"/>
                      </a:cubicBezTo>
                      <a:lnTo>
                        <a:pt x="476250" y="0"/>
                      </a:lnTo>
                      <a:lnTo>
                        <a:pt x="228600" y="0"/>
                      </a:lnTo>
                      <a:lnTo>
                        <a:pt x="228600" y="228600"/>
                      </a:lnTo>
                      <a:lnTo>
                        <a:pt x="114300" y="228600"/>
                      </a:lnTo>
                      <a:lnTo>
                        <a:pt x="114300" y="457200"/>
                      </a:lnTo>
                      <a:lnTo>
                        <a:pt x="0" y="457200"/>
                      </a:lnTo>
                      <a:lnTo>
                        <a:pt x="0" y="704850"/>
                      </a:lnTo>
                      <a:lnTo>
                        <a:pt x="704850" y="704850"/>
                      </a:lnTo>
                      <a:lnTo>
                        <a:pt x="704850" y="606914"/>
                      </a:lnTo>
                      <a:cubicBezTo>
                        <a:pt x="697270" y="601874"/>
                        <a:pt x="690790" y="595353"/>
                        <a:pt x="685800" y="587740"/>
                      </a:cubicBezTo>
                      <a:close/>
                      <a:moveTo>
                        <a:pt x="228600" y="685800"/>
                      </a:moveTo>
                      <a:lnTo>
                        <a:pt x="19050" y="685800"/>
                      </a:lnTo>
                      <a:lnTo>
                        <a:pt x="19050" y="476250"/>
                      </a:lnTo>
                      <a:lnTo>
                        <a:pt x="228600" y="476250"/>
                      </a:lnTo>
                      <a:close/>
                      <a:moveTo>
                        <a:pt x="457200" y="685800"/>
                      </a:moveTo>
                      <a:lnTo>
                        <a:pt x="247650" y="685800"/>
                      </a:lnTo>
                      <a:lnTo>
                        <a:pt x="247650" y="476250"/>
                      </a:lnTo>
                      <a:lnTo>
                        <a:pt x="457200" y="476250"/>
                      </a:lnTo>
                      <a:close/>
                    </a:path>
                  </a:pathLst>
                </a:custGeom>
                <a:solidFill>
                  <a:srgbClr val="000000"/>
                </a:solidFill>
                <a:ln w="9525" cap="flat">
                  <a:noFill/>
                  <a:prstDash val="solid"/>
                  <a:miter/>
                </a:ln>
              </p:spPr>
              <p:txBody>
                <a:bodyPr rtlCol="0" anchor="ctr"/>
                <a:lstStyle/>
                <a:p>
                  <a:endParaRPr lang="en-AU"/>
                </a:p>
              </p:txBody>
            </p:sp>
            <p:sp>
              <p:nvSpPr>
                <p:cNvPr id="43" name="Freeform: Shape 51">
                  <a:extLst>
                    <a:ext uri="{FF2B5EF4-FFF2-40B4-BE49-F238E27FC236}">
                      <a16:creationId xmlns:a16="http://schemas.microsoft.com/office/drawing/2014/main" id="{6B3F5086-AF27-4487-97BE-50EA3AB3675F}"/>
                    </a:ext>
                  </a:extLst>
                </p:cNvPr>
                <p:cNvSpPr/>
                <p:nvPr/>
              </p:nvSpPr>
              <p:spPr>
                <a:xfrm>
                  <a:off x="857225" y="2127384"/>
                  <a:ext cx="437477" cy="569090"/>
                </a:xfrm>
                <a:custGeom>
                  <a:avLst/>
                  <a:gdLst>
                    <a:gd name="connsiteX0" fmla="*/ 431951 w 437477"/>
                    <a:gd name="connsiteY0" fmla="*/ 498098 h 569090"/>
                    <a:gd name="connsiteX1" fmla="*/ 363200 w 437477"/>
                    <a:gd name="connsiteY1" fmla="*/ 382560 h 569090"/>
                    <a:gd name="connsiteX2" fmla="*/ 306421 w 437477"/>
                    <a:gd name="connsiteY2" fmla="*/ 366482 h 569090"/>
                    <a:gd name="connsiteX3" fmla="*/ 288743 w 437477"/>
                    <a:gd name="connsiteY3" fmla="*/ 336812 h 569090"/>
                    <a:gd name="connsiteX4" fmla="*/ 336812 w 437477"/>
                    <a:gd name="connsiteY4" fmla="*/ 80329 h 569090"/>
                    <a:gd name="connsiteX5" fmla="*/ 80328 w 437477"/>
                    <a:gd name="connsiteY5" fmla="*/ 32260 h 569090"/>
                    <a:gd name="connsiteX6" fmla="*/ 32260 w 437477"/>
                    <a:gd name="connsiteY6" fmla="*/ 288743 h 569090"/>
                    <a:gd name="connsiteX7" fmla="*/ 272484 w 437477"/>
                    <a:gd name="connsiteY7" fmla="*/ 346746 h 569090"/>
                    <a:gd name="connsiteX8" fmla="*/ 290029 w 437477"/>
                    <a:gd name="connsiteY8" fmla="*/ 376188 h 569090"/>
                    <a:gd name="connsiteX9" fmla="*/ 274255 w 437477"/>
                    <a:gd name="connsiteY9" fmla="*/ 398857 h 569090"/>
                    <a:gd name="connsiteX10" fmla="*/ 277218 w 437477"/>
                    <a:gd name="connsiteY10" fmla="*/ 433652 h 569090"/>
                    <a:gd name="connsiteX11" fmla="*/ 345960 w 437477"/>
                    <a:gd name="connsiteY11" fmla="*/ 549200 h 569090"/>
                    <a:gd name="connsiteX12" fmla="*/ 383278 w 437477"/>
                    <a:gd name="connsiteY12" fmla="*/ 569069 h 569090"/>
                    <a:gd name="connsiteX13" fmla="*/ 411272 w 437477"/>
                    <a:gd name="connsiteY13" fmla="*/ 561211 h 569090"/>
                    <a:gd name="connsiteX14" fmla="*/ 434904 w 437477"/>
                    <a:gd name="connsiteY14" fmla="*/ 532874 h 569090"/>
                    <a:gd name="connsiteX15" fmla="*/ 431951 w 437477"/>
                    <a:gd name="connsiteY15" fmla="*/ 498098 h 569090"/>
                    <a:gd name="connsiteX16" fmla="*/ 18509 w 437477"/>
                    <a:gd name="connsiteY16" fmla="*/ 200376 h 569090"/>
                    <a:gd name="connsiteX17" fmla="*/ 167270 w 437477"/>
                    <a:gd name="connsiteY17" fmla="*/ 17511 h 569090"/>
                    <a:gd name="connsiteX18" fmla="*/ 350135 w 437477"/>
                    <a:gd name="connsiteY18" fmla="*/ 166272 h 569090"/>
                    <a:gd name="connsiteX19" fmla="*/ 201374 w 437477"/>
                    <a:gd name="connsiteY19" fmla="*/ 349137 h 569090"/>
                    <a:gd name="connsiteX20" fmla="*/ 167270 w 437477"/>
                    <a:gd name="connsiteY20" fmla="*/ 349137 h 569090"/>
                    <a:gd name="connsiteX21" fmla="*/ 18509 w 437477"/>
                    <a:gd name="connsiteY21" fmla="*/ 200376 h 569090"/>
                    <a:gd name="connsiteX22" fmla="*/ 416911 w 437477"/>
                    <a:gd name="connsiteY22" fmla="*/ 526645 h 569090"/>
                    <a:gd name="connsiteX23" fmla="*/ 401538 w 437477"/>
                    <a:gd name="connsiteY23" fmla="*/ 544800 h 569090"/>
                    <a:gd name="connsiteX24" fmla="*/ 362333 w 437477"/>
                    <a:gd name="connsiteY24" fmla="*/ 539456 h 569090"/>
                    <a:gd name="connsiteX25" fmla="*/ 293572 w 437477"/>
                    <a:gd name="connsiteY25" fmla="*/ 423918 h 569090"/>
                    <a:gd name="connsiteX26" fmla="*/ 292239 w 437477"/>
                    <a:gd name="connsiteY26" fmla="*/ 405106 h 569090"/>
                    <a:gd name="connsiteX27" fmla="*/ 307602 w 437477"/>
                    <a:gd name="connsiteY27" fmla="*/ 386961 h 569090"/>
                    <a:gd name="connsiteX28" fmla="*/ 326014 w 437477"/>
                    <a:gd name="connsiteY28" fmla="*/ 381712 h 569090"/>
                    <a:gd name="connsiteX29" fmla="*/ 346817 w 437477"/>
                    <a:gd name="connsiteY29" fmla="*/ 392295 h 569090"/>
                    <a:gd name="connsiteX30" fmla="*/ 415559 w 437477"/>
                    <a:gd name="connsiteY30" fmla="*/ 507843 h 569090"/>
                    <a:gd name="connsiteX31" fmla="*/ 416911 w 437477"/>
                    <a:gd name="connsiteY31" fmla="*/ 526645 h 56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37477" h="569090">
                      <a:moveTo>
                        <a:pt x="431951" y="498098"/>
                      </a:moveTo>
                      <a:lnTo>
                        <a:pt x="363200" y="382560"/>
                      </a:lnTo>
                      <a:cubicBezTo>
                        <a:pt x="350714" y="364089"/>
                        <a:pt x="326737" y="357300"/>
                        <a:pt x="306421" y="366482"/>
                      </a:cubicBezTo>
                      <a:lnTo>
                        <a:pt x="288743" y="336812"/>
                      </a:lnTo>
                      <a:cubicBezTo>
                        <a:pt x="372842" y="279260"/>
                        <a:pt x="394364" y="164428"/>
                        <a:pt x="336812" y="80329"/>
                      </a:cubicBezTo>
                      <a:cubicBezTo>
                        <a:pt x="279260" y="-3771"/>
                        <a:pt x="164428" y="-25292"/>
                        <a:pt x="80328" y="32260"/>
                      </a:cubicBezTo>
                      <a:cubicBezTo>
                        <a:pt x="-3771" y="89812"/>
                        <a:pt x="-25292" y="204644"/>
                        <a:pt x="32260" y="288743"/>
                      </a:cubicBezTo>
                      <a:cubicBezTo>
                        <a:pt x="85652" y="366763"/>
                        <a:pt x="189374" y="391807"/>
                        <a:pt x="272484" y="346746"/>
                      </a:cubicBezTo>
                      <a:lnTo>
                        <a:pt x="290029" y="376188"/>
                      </a:lnTo>
                      <a:cubicBezTo>
                        <a:pt x="282838" y="382197"/>
                        <a:pt x="277391" y="390026"/>
                        <a:pt x="274255" y="398857"/>
                      </a:cubicBezTo>
                      <a:cubicBezTo>
                        <a:pt x="269982" y="410314"/>
                        <a:pt x="271069" y="423083"/>
                        <a:pt x="277218" y="433652"/>
                      </a:cubicBezTo>
                      <a:lnTo>
                        <a:pt x="345960" y="549200"/>
                      </a:lnTo>
                      <a:cubicBezTo>
                        <a:pt x="353986" y="561983"/>
                        <a:pt x="368193" y="569546"/>
                        <a:pt x="383278" y="569069"/>
                      </a:cubicBezTo>
                      <a:cubicBezTo>
                        <a:pt x="393146" y="569012"/>
                        <a:pt x="402816" y="566297"/>
                        <a:pt x="411272" y="561211"/>
                      </a:cubicBezTo>
                      <a:cubicBezTo>
                        <a:pt x="422247" y="554850"/>
                        <a:pt x="430618" y="544813"/>
                        <a:pt x="434904" y="532874"/>
                      </a:cubicBezTo>
                      <a:cubicBezTo>
                        <a:pt x="439174" y="521424"/>
                        <a:pt x="438091" y="508665"/>
                        <a:pt x="431951" y="498098"/>
                      </a:cubicBezTo>
                      <a:close/>
                      <a:moveTo>
                        <a:pt x="18509" y="200376"/>
                      </a:moveTo>
                      <a:cubicBezTo>
                        <a:pt x="9092" y="108799"/>
                        <a:pt x="75694" y="26928"/>
                        <a:pt x="167270" y="17511"/>
                      </a:cubicBezTo>
                      <a:cubicBezTo>
                        <a:pt x="258847" y="8093"/>
                        <a:pt x="340718" y="74696"/>
                        <a:pt x="350135" y="166272"/>
                      </a:cubicBezTo>
                      <a:cubicBezTo>
                        <a:pt x="359553" y="257848"/>
                        <a:pt x="292950" y="339720"/>
                        <a:pt x="201374" y="349137"/>
                      </a:cubicBezTo>
                      <a:cubicBezTo>
                        <a:pt x="190036" y="350303"/>
                        <a:pt x="178608" y="350303"/>
                        <a:pt x="167270" y="349137"/>
                      </a:cubicBezTo>
                      <a:cubicBezTo>
                        <a:pt x="88735" y="340987"/>
                        <a:pt x="26659" y="278911"/>
                        <a:pt x="18509" y="200376"/>
                      </a:cubicBezTo>
                      <a:close/>
                      <a:moveTo>
                        <a:pt x="416911" y="526645"/>
                      </a:moveTo>
                      <a:cubicBezTo>
                        <a:pt x="414079" y="534315"/>
                        <a:pt x="408637" y="540743"/>
                        <a:pt x="401538" y="544800"/>
                      </a:cubicBezTo>
                      <a:cubicBezTo>
                        <a:pt x="386850" y="553515"/>
                        <a:pt x="369267" y="551115"/>
                        <a:pt x="362333" y="539456"/>
                      </a:cubicBezTo>
                      <a:lnTo>
                        <a:pt x="293572" y="423918"/>
                      </a:lnTo>
                      <a:cubicBezTo>
                        <a:pt x="290340" y="418161"/>
                        <a:pt x="289851" y="411261"/>
                        <a:pt x="292239" y="405106"/>
                      </a:cubicBezTo>
                      <a:cubicBezTo>
                        <a:pt x="295067" y="397439"/>
                        <a:pt x="300507" y="391015"/>
                        <a:pt x="307602" y="386961"/>
                      </a:cubicBezTo>
                      <a:cubicBezTo>
                        <a:pt x="313159" y="383595"/>
                        <a:pt x="319518" y="381782"/>
                        <a:pt x="326014" y="381712"/>
                      </a:cubicBezTo>
                      <a:cubicBezTo>
                        <a:pt x="334336" y="381291"/>
                        <a:pt x="342256" y="385321"/>
                        <a:pt x="346817" y="392295"/>
                      </a:cubicBezTo>
                      <a:lnTo>
                        <a:pt x="415559" y="507843"/>
                      </a:lnTo>
                      <a:cubicBezTo>
                        <a:pt x="418797" y="513593"/>
                        <a:pt x="419293" y="520490"/>
                        <a:pt x="416911" y="526645"/>
                      </a:cubicBezTo>
                      <a:close/>
                    </a:path>
                  </a:pathLst>
                </a:custGeom>
                <a:solidFill>
                  <a:srgbClr val="000000"/>
                </a:solidFill>
                <a:ln w="9525" cap="flat">
                  <a:noFill/>
                  <a:prstDash val="solid"/>
                  <a:miter/>
                </a:ln>
              </p:spPr>
              <p:txBody>
                <a:bodyPr rtlCol="0" anchor="ctr"/>
                <a:lstStyle/>
                <a:p>
                  <a:endParaRPr lang="en-AU"/>
                </a:p>
              </p:txBody>
            </p:sp>
          </p:grpSp>
          <p:sp>
            <p:nvSpPr>
              <p:cNvPr id="35" name="TextBox 34">
                <a:extLst>
                  <a:ext uri="{FF2B5EF4-FFF2-40B4-BE49-F238E27FC236}">
                    <a16:creationId xmlns:a16="http://schemas.microsoft.com/office/drawing/2014/main" id="{5C589EE3-9C66-47D4-8809-11E8AC031C10}"/>
                  </a:ext>
                </a:extLst>
              </p:cNvPr>
              <p:cNvSpPr txBox="1"/>
              <p:nvPr/>
            </p:nvSpPr>
            <p:spPr>
              <a:xfrm>
                <a:off x="1323161" y="3961035"/>
                <a:ext cx="1425390" cy="338554"/>
              </a:xfrm>
              <a:prstGeom prst="rect">
                <a:avLst/>
              </a:prstGeom>
              <a:noFill/>
            </p:spPr>
            <p:txBody>
              <a:bodyPr wrap="none" rtlCol="0">
                <a:spAutoFit/>
              </a:bodyPr>
              <a:lstStyle/>
              <a:p>
                <a:r>
                  <a:rPr lang="en-AU" sz="1600" dirty="0">
                    <a:latin typeface="Abadi" panose="020B0604020104020204" pitchFamily="34" charset="0"/>
                  </a:rPr>
                  <a:t>Scan </a:t>
                </a:r>
                <a:r>
                  <a:rPr lang="en-AU" sz="1600" b="1" dirty="0">
                    <a:solidFill>
                      <a:srgbClr val="0F4BEB"/>
                    </a:solidFill>
                    <a:latin typeface="Abadi" panose="020B0604020104020204" pitchFamily="34" charset="0"/>
                  </a:rPr>
                  <a:t>Content</a:t>
                </a:r>
              </a:p>
            </p:txBody>
          </p:sp>
        </p:grpSp>
        <p:sp>
          <p:nvSpPr>
            <p:cNvPr id="33" name="Arrow: Striped Right 62">
              <a:extLst>
                <a:ext uri="{FF2B5EF4-FFF2-40B4-BE49-F238E27FC236}">
                  <a16:creationId xmlns:a16="http://schemas.microsoft.com/office/drawing/2014/main" id="{874CE1A8-C5C2-4DB8-B98A-AD6508CB70C7}"/>
                </a:ext>
              </a:extLst>
            </p:cNvPr>
            <p:cNvSpPr/>
            <p:nvPr/>
          </p:nvSpPr>
          <p:spPr>
            <a:xfrm>
              <a:off x="2670679" y="4095608"/>
              <a:ext cx="924213" cy="403363"/>
            </a:xfrm>
            <a:prstGeom prst="stripedRightArrow">
              <a:avLst/>
            </a:prstGeom>
            <a:solidFill>
              <a:srgbClr val="0F4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44" name="Group 43">
            <a:extLst>
              <a:ext uri="{FF2B5EF4-FFF2-40B4-BE49-F238E27FC236}">
                <a16:creationId xmlns:a16="http://schemas.microsoft.com/office/drawing/2014/main" id="{3D924DF5-1C32-41F7-AE70-387FD3AFA0B6}"/>
              </a:ext>
            </a:extLst>
          </p:cNvPr>
          <p:cNvGrpSpPr/>
          <p:nvPr/>
        </p:nvGrpSpPr>
        <p:grpSpPr>
          <a:xfrm>
            <a:off x="5140476" y="3743882"/>
            <a:ext cx="3049180" cy="704850"/>
            <a:chOff x="545712" y="3413552"/>
            <a:chExt cx="3049180" cy="704850"/>
          </a:xfrm>
        </p:grpSpPr>
        <p:grpSp>
          <p:nvGrpSpPr>
            <p:cNvPr id="45" name="Group 44">
              <a:extLst>
                <a:ext uri="{FF2B5EF4-FFF2-40B4-BE49-F238E27FC236}">
                  <a16:creationId xmlns:a16="http://schemas.microsoft.com/office/drawing/2014/main" id="{0EBD464C-6DCE-4278-AFE8-F3048FA0F256}"/>
                </a:ext>
              </a:extLst>
            </p:cNvPr>
            <p:cNvGrpSpPr/>
            <p:nvPr/>
          </p:nvGrpSpPr>
          <p:grpSpPr>
            <a:xfrm>
              <a:off x="545712" y="3413552"/>
              <a:ext cx="2211529" cy="704850"/>
              <a:chOff x="570686" y="3656702"/>
              <a:chExt cx="2211529" cy="704850"/>
            </a:xfrm>
          </p:grpSpPr>
          <p:grpSp>
            <p:nvGrpSpPr>
              <p:cNvPr id="47" name="Graphic 8" descr="Search Inventory">
                <a:extLst>
                  <a:ext uri="{FF2B5EF4-FFF2-40B4-BE49-F238E27FC236}">
                    <a16:creationId xmlns:a16="http://schemas.microsoft.com/office/drawing/2014/main" id="{ABB4A729-1CB9-4D08-936C-7E98FCED6B98}"/>
                  </a:ext>
                </a:extLst>
              </p:cNvPr>
              <p:cNvGrpSpPr/>
              <p:nvPr/>
            </p:nvGrpSpPr>
            <p:grpSpPr>
              <a:xfrm>
                <a:off x="570686" y="3656702"/>
                <a:ext cx="800178" cy="704850"/>
                <a:chOff x="494525" y="2105904"/>
                <a:chExt cx="800178" cy="704850"/>
              </a:xfrm>
              <a:solidFill>
                <a:srgbClr val="000000"/>
              </a:solidFill>
            </p:grpSpPr>
            <p:sp>
              <p:nvSpPr>
                <p:cNvPr id="49" name="Freeform: Shape 10">
                  <a:extLst>
                    <a:ext uri="{FF2B5EF4-FFF2-40B4-BE49-F238E27FC236}">
                      <a16:creationId xmlns:a16="http://schemas.microsoft.com/office/drawing/2014/main" id="{A422C33B-D383-48BD-80F7-431D4991B570}"/>
                    </a:ext>
                  </a:extLst>
                </p:cNvPr>
                <p:cNvSpPr/>
                <p:nvPr/>
              </p:nvSpPr>
              <p:spPr>
                <a:xfrm>
                  <a:off x="770750" y="21535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50" name="Freeform: Shape 11">
                  <a:extLst>
                    <a:ext uri="{FF2B5EF4-FFF2-40B4-BE49-F238E27FC236}">
                      <a16:creationId xmlns:a16="http://schemas.microsoft.com/office/drawing/2014/main" id="{273A2470-CF9B-492E-AC68-1FDEE48460CB}"/>
                    </a:ext>
                  </a:extLst>
                </p:cNvPr>
                <p:cNvSpPr/>
                <p:nvPr/>
              </p:nvSpPr>
              <p:spPr>
                <a:xfrm>
                  <a:off x="656450" y="23821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51" name="Freeform: Shape 12">
                  <a:extLst>
                    <a:ext uri="{FF2B5EF4-FFF2-40B4-BE49-F238E27FC236}">
                      <a16:creationId xmlns:a16="http://schemas.microsoft.com/office/drawing/2014/main" id="{61B85D23-84A4-4198-81F2-4E6E3E7EDD23}"/>
                    </a:ext>
                  </a:extLst>
                </p:cNvPr>
                <p:cNvSpPr/>
                <p:nvPr/>
              </p:nvSpPr>
              <p:spPr>
                <a:xfrm>
                  <a:off x="542150" y="26107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52" name="Freeform: Shape 13">
                  <a:extLst>
                    <a:ext uri="{FF2B5EF4-FFF2-40B4-BE49-F238E27FC236}">
                      <a16:creationId xmlns:a16="http://schemas.microsoft.com/office/drawing/2014/main" id="{29873EA3-B68A-4068-A4CB-06675DD46395}"/>
                    </a:ext>
                  </a:extLst>
                </p:cNvPr>
                <p:cNvSpPr/>
                <p:nvPr/>
              </p:nvSpPr>
              <p:spPr>
                <a:xfrm>
                  <a:off x="770750" y="26107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53" name="Freeform: Shape 14">
                  <a:extLst>
                    <a:ext uri="{FF2B5EF4-FFF2-40B4-BE49-F238E27FC236}">
                      <a16:creationId xmlns:a16="http://schemas.microsoft.com/office/drawing/2014/main" id="{4732A2A7-CC08-44BA-B0FC-AFE74C85D92A}"/>
                    </a:ext>
                  </a:extLst>
                </p:cNvPr>
                <p:cNvSpPr/>
                <p:nvPr/>
              </p:nvSpPr>
              <p:spPr>
                <a:xfrm>
                  <a:off x="999350" y="2610729"/>
                  <a:ext cx="47625" cy="38100"/>
                </a:xfrm>
                <a:custGeom>
                  <a:avLst/>
                  <a:gdLst>
                    <a:gd name="connsiteX0" fmla="*/ 0 w 47625"/>
                    <a:gd name="connsiteY0" fmla="*/ 0 h 38100"/>
                    <a:gd name="connsiteX1" fmla="*/ 47625 w 47625"/>
                    <a:gd name="connsiteY1" fmla="*/ 0 h 38100"/>
                    <a:gd name="connsiteX2" fmla="*/ 47625 w 47625"/>
                    <a:gd name="connsiteY2" fmla="*/ 38100 h 38100"/>
                    <a:gd name="connsiteX3" fmla="*/ 0 w 476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47625" h="38100">
                      <a:moveTo>
                        <a:pt x="0" y="0"/>
                      </a:moveTo>
                      <a:lnTo>
                        <a:pt x="47625" y="0"/>
                      </a:lnTo>
                      <a:lnTo>
                        <a:pt x="47625" y="38100"/>
                      </a:lnTo>
                      <a:lnTo>
                        <a:pt x="0" y="38100"/>
                      </a:lnTo>
                      <a:close/>
                    </a:path>
                  </a:pathLst>
                </a:custGeom>
                <a:solidFill>
                  <a:srgbClr val="000000"/>
                </a:solidFill>
                <a:ln w="9525" cap="flat">
                  <a:noFill/>
                  <a:prstDash val="solid"/>
                  <a:miter/>
                </a:ln>
              </p:spPr>
              <p:txBody>
                <a:bodyPr rtlCol="0" anchor="ctr"/>
                <a:lstStyle/>
                <a:p>
                  <a:endParaRPr lang="en-AU"/>
                </a:p>
              </p:txBody>
            </p:sp>
            <p:sp>
              <p:nvSpPr>
                <p:cNvPr id="54" name="Freeform: Shape 15">
                  <a:extLst>
                    <a:ext uri="{FF2B5EF4-FFF2-40B4-BE49-F238E27FC236}">
                      <a16:creationId xmlns:a16="http://schemas.microsoft.com/office/drawing/2014/main" id="{E18B591E-46EB-437C-82D8-6B652B08437F}"/>
                    </a:ext>
                  </a:extLst>
                </p:cNvPr>
                <p:cNvSpPr/>
                <p:nvPr/>
              </p:nvSpPr>
              <p:spPr>
                <a:xfrm>
                  <a:off x="905652" y="2192324"/>
                  <a:ext cx="179422" cy="254184"/>
                </a:xfrm>
                <a:custGeom>
                  <a:avLst/>
                  <a:gdLst>
                    <a:gd name="connsiteX0" fmla="*/ 65122 w 179422"/>
                    <a:gd name="connsiteY0" fmla="*/ 0 h 254184"/>
                    <a:gd name="connsiteX1" fmla="*/ 46072 w 179422"/>
                    <a:gd name="connsiteY1" fmla="*/ 13687 h 254184"/>
                    <a:gd name="connsiteX2" fmla="*/ 46072 w 179422"/>
                    <a:gd name="connsiteY2" fmla="*/ 142180 h 254184"/>
                    <a:gd name="connsiteX3" fmla="*/ 0 w 179422"/>
                    <a:gd name="connsiteY3" fmla="*/ 142180 h 254184"/>
                    <a:gd name="connsiteX4" fmla="*/ 4696 w 179422"/>
                    <a:gd name="connsiteY4" fmla="*/ 161230 h 254184"/>
                    <a:gd name="connsiteX5" fmla="*/ 160372 w 179422"/>
                    <a:gd name="connsiteY5" fmla="*/ 161230 h 254184"/>
                    <a:gd name="connsiteX6" fmla="*/ 160372 w 179422"/>
                    <a:gd name="connsiteY6" fmla="*/ 254184 h 254184"/>
                    <a:gd name="connsiteX7" fmla="*/ 179422 w 179422"/>
                    <a:gd name="connsiteY7" fmla="*/ 249345 h 254184"/>
                    <a:gd name="connsiteX8" fmla="*/ 179422 w 179422"/>
                    <a:gd name="connsiteY8" fmla="*/ 142180 h 254184"/>
                    <a:gd name="connsiteX9" fmla="*/ 65122 w 179422"/>
                    <a:gd name="connsiteY9" fmla="*/ 142180 h 25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422" h="254184">
                      <a:moveTo>
                        <a:pt x="65122" y="0"/>
                      </a:moveTo>
                      <a:cubicBezTo>
                        <a:pt x="58397" y="4016"/>
                        <a:pt x="52025" y="8595"/>
                        <a:pt x="46072" y="13687"/>
                      </a:cubicBezTo>
                      <a:lnTo>
                        <a:pt x="46072" y="142180"/>
                      </a:lnTo>
                      <a:lnTo>
                        <a:pt x="0" y="142180"/>
                      </a:lnTo>
                      <a:cubicBezTo>
                        <a:pt x="1111" y="148633"/>
                        <a:pt x="2679" y="154999"/>
                        <a:pt x="4696" y="161230"/>
                      </a:cubicBezTo>
                      <a:lnTo>
                        <a:pt x="160372" y="161230"/>
                      </a:lnTo>
                      <a:lnTo>
                        <a:pt x="160372" y="254184"/>
                      </a:lnTo>
                      <a:cubicBezTo>
                        <a:pt x="166829" y="253027"/>
                        <a:pt x="173196" y="251410"/>
                        <a:pt x="179422" y="249345"/>
                      </a:cubicBezTo>
                      <a:lnTo>
                        <a:pt x="179422" y="142180"/>
                      </a:lnTo>
                      <a:lnTo>
                        <a:pt x="65122" y="142180"/>
                      </a:lnTo>
                      <a:close/>
                    </a:path>
                  </a:pathLst>
                </a:custGeom>
                <a:solidFill>
                  <a:srgbClr val="000000"/>
                </a:solidFill>
                <a:ln w="9525" cap="flat">
                  <a:noFill/>
                  <a:prstDash val="solid"/>
                  <a:miter/>
                </a:ln>
              </p:spPr>
              <p:txBody>
                <a:bodyPr rtlCol="0" anchor="ctr"/>
                <a:lstStyle/>
                <a:p>
                  <a:endParaRPr lang="en-AU"/>
                </a:p>
              </p:txBody>
            </p:sp>
            <p:sp>
              <p:nvSpPr>
                <p:cNvPr id="55" name="Freeform: Shape 16">
                  <a:extLst>
                    <a:ext uri="{FF2B5EF4-FFF2-40B4-BE49-F238E27FC236}">
                      <a16:creationId xmlns:a16="http://schemas.microsoft.com/office/drawing/2014/main" id="{E40038FC-D8AD-4C09-857D-E082FCE5640C}"/>
                    </a:ext>
                  </a:extLst>
                </p:cNvPr>
                <p:cNvSpPr/>
                <p:nvPr/>
              </p:nvSpPr>
              <p:spPr>
                <a:xfrm>
                  <a:off x="494525" y="2105904"/>
                  <a:ext cx="704850" cy="704850"/>
                </a:xfrm>
                <a:custGeom>
                  <a:avLst/>
                  <a:gdLst>
                    <a:gd name="connsiteX0" fmla="*/ 685800 w 704850"/>
                    <a:gd name="connsiteY0" fmla="*/ 587740 h 704850"/>
                    <a:gd name="connsiteX1" fmla="*/ 685800 w 704850"/>
                    <a:gd name="connsiteY1" fmla="*/ 685800 h 704850"/>
                    <a:gd name="connsiteX2" fmla="*/ 476250 w 704850"/>
                    <a:gd name="connsiteY2" fmla="*/ 685800 h 704850"/>
                    <a:gd name="connsiteX3" fmla="*/ 476250 w 704850"/>
                    <a:gd name="connsiteY3" fmla="*/ 476250 h 704850"/>
                    <a:gd name="connsiteX4" fmla="*/ 619230 w 704850"/>
                    <a:gd name="connsiteY4" fmla="*/ 476250 h 704850"/>
                    <a:gd name="connsiteX5" fmla="*/ 615363 w 704850"/>
                    <a:gd name="connsiteY5" fmla="*/ 469744 h 704850"/>
                    <a:gd name="connsiteX6" fmla="*/ 609600 w 704850"/>
                    <a:gd name="connsiteY6" fmla="*/ 457200 h 704850"/>
                    <a:gd name="connsiteX7" fmla="*/ 590550 w 704850"/>
                    <a:gd name="connsiteY7" fmla="*/ 457200 h 704850"/>
                    <a:gd name="connsiteX8" fmla="*/ 590550 w 704850"/>
                    <a:gd name="connsiteY8" fmla="*/ 414652 h 704850"/>
                    <a:gd name="connsiteX9" fmla="*/ 571500 w 704850"/>
                    <a:gd name="connsiteY9" fmla="*/ 417662 h 704850"/>
                    <a:gd name="connsiteX10" fmla="*/ 571500 w 704850"/>
                    <a:gd name="connsiteY10" fmla="*/ 457200 h 704850"/>
                    <a:gd name="connsiteX11" fmla="*/ 361950 w 704850"/>
                    <a:gd name="connsiteY11" fmla="*/ 457200 h 704850"/>
                    <a:gd name="connsiteX12" fmla="*/ 361950 w 704850"/>
                    <a:gd name="connsiteY12" fmla="*/ 312620 h 704850"/>
                    <a:gd name="connsiteX13" fmla="*/ 343071 w 704850"/>
                    <a:gd name="connsiteY13" fmla="*/ 270520 h 704850"/>
                    <a:gd name="connsiteX14" fmla="*/ 342900 w 704850"/>
                    <a:gd name="connsiteY14" fmla="*/ 270520 h 704850"/>
                    <a:gd name="connsiteX15" fmla="*/ 342900 w 704850"/>
                    <a:gd name="connsiteY15" fmla="*/ 457200 h 704850"/>
                    <a:gd name="connsiteX16" fmla="*/ 133350 w 704850"/>
                    <a:gd name="connsiteY16" fmla="*/ 457200 h 704850"/>
                    <a:gd name="connsiteX17" fmla="*/ 133350 w 704850"/>
                    <a:gd name="connsiteY17" fmla="*/ 247650 h 704850"/>
                    <a:gd name="connsiteX18" fmla="*/ 337042 w 704850"/>
                    <a:gd name="connsiteY18" fmla="*/ 247650 h 704850"/>
                    <a:gd name="connsiteX19" fmla="*/ 334080 w 704850"/>
                    <a:gd name="connsiteY19" fmla="*/ 228600 h 704850"/>
                    <a:gd name="connsiteX20" fmla="*/ 247650 w 704850"/>
                    <a:gd name="connsiteY20" fmla="*/ 228600 h 704850"/>
                    <a:gd name="connsiteX21" fmla="*/ 247650 w 704850"/>
                    <a:gd name="connsiteY21" fmla="*/ 19050 h 704850"/>
                    <a:gd name="connsiteX22" fmla="*/ 440331 w 704850"/>
                    <a:gd name="connsiteY22" fmla="*/ 19050 h 704850"/>
                    <a:gd name="connsiteX23" fmla="*/ 476250 w 704850"/>
                    <a:gd name="connsiteY23" fmla="*/ 2543 h 704850"/>
                    <a:gd name="connsiteX24" fmla="*/ 476250 w 704850"/>
                    <a:gd name="connsiteY24" fmla="*/ 0 h 704850"/>
                    <a:gd name="connsiteX25" fmla="*/ 228600 w 704850"/>
                    <a:gd name="connsiteY25" fmla="*/ 0 h 704850"/>
                    <a:gd name="connsiteX26" fmla="*/ 228600 w 704850"/>
                    <a:gd name="connsiteY26" fmla="*/ 228600 h 704850"/>
                    <a:gd name="connsiteX27" fmla="*/ 114300 w 704850"/>
                    <a:gd name="connsiteY27" fmla="*/ 228600 h 704850"/>
                    <a:gd name="connsiteX28" fmla="*/ 114300 w 704850"/>
                    <a:gd name="connsiteY28" fmla="*/ 457200 h 704850"/>
                    <a:gd name="connsiteX29" fmla="*/ 0 w 704850"/>
                    <a:gd name="connsiteY29" fmla="*/ 457200 h 704850"/>
                    <a:gd name="connsiteX30" fmla="*/ 0 w 704850"/>
                    <a:gd name="connsiteY30" fmla="*/ 704850 h 704850"/>
                    <a:gd name="connsiteX31" fmla="*/ 704850 w 704850"/>
                    <a:gd name="connsiteY31" fmla="*/ 704850 h 704850"/>
                    <a:gd name="connsiteX32" fmla="*/ 704850 w 704850"/>
                    <a:gd name="connsiteY32" fmla="*/ 606914 h 704850"/>
                    <a:gd name="connsiteX33" fmla="*/ 685800 w 704850"/>
                    <a:gd name="connsiteY33" fmla="*/ 587740 h 704850"/>
                    <a:gd name="connsiteX34" fmla="*/ 228600 w 704850"/>
                    <a:gd name="connsiteY34" fmla="*/ 685800 h 704850"/>
                    <a:gd name="connsiteX35" fmla="*/ 19050 w 704850"/>
                    <a:gd name="connsiteY35" fmla="*/ 685800 h 704850"/>
                    <a:gd name="connsiteX36" fmla="*/ 19050 w 704850"/>
                    <a:gd name="connsiteY36" fmla="*/ 476250 h 704850"/>
                    <a:gd name="connsiteX37" fmla="*/ 228600 w 704850"/>
                    <a:gd name="connsiteY37" fmla="*/ 476250 h 704850"/>
                    <a:gd name="connsiteX38" fmla="*/ 457200 w 704850"/>
                    <a:gd name="connsiteY38" fmla="*/ 685800 h 704850"/>
                    <a:gd name="connsiteX39" fmla="*/ 247650 w 704850"/>
                    <a:gd name="connsiteY39" fmla="*/ 685800 h 704850"/>
                    <a:gd name="connsiteX40" fmla="*/ 247650 w 704850"/>
                    <a:gd name="connsiteY40" fmla="*/ 476250 h 704850"/>
                    <a:gd name="connsiteX41" fmla="*/ 457200 w 704850"/>
                    <a:gd name="connsiteY41" fmla="*/ 47625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04850" h="704850">
                      <a:moveTo>
                        <a:pt x="685800" y="587740"/>
                      </a:moveTo>
                      <a:lnTo>
                        <a:pt x="685800" y="685800"/>
                      </a:lnTo>
                      <a:lnTo>
                        <a:pt x="476250" y="685800"/>
                      </a:lnTo>
                      <a:lnTo>
                        <a:pt x="476250" y="476250"/>
                      </a:lnTo>
                      <a:lnTo>
                        <a:pt x="619230" y="476250"/>
                      </a:lnTo>
                      <a:lnTo>
                        <a:pt x="615363" y="469744"/>
                      </a:lnTo>
                      <a:cubicBezTo>
                        <a:pt x="613012" y="465774"/>
                        <a:pt x="611080" y="461570"/>
                        <a:pt x="609600" y="457200"/>
                      </a:cubicBezTo>
                      <a:lnTo>
                        <a:pt x="590550" y="457200"/>
                      </a:lnTo>
                      <a:lnTo>
                        <a:pt x="590550" y="414652"/>
                      </a:lnTo>
                      <a:cubicBezTo>
                        <a:pt x="584302" y="415947"/>
                        <a:pt x="577939" y="416928"/>
                        <a:pt x="571500" y="417662"/>
                      </a:cubicBezTo>
                      <a:lnTo>
                        <a:pt x="571500" y="457200"/>
                      </a:lnTo>
                      <a:lnTo>
                        <a:pt x="361950" y="457200"/>
                      </a:lnTo>
                      <a:lnTo>
                        <a:pt x="361950" y="312620"/>
                      </a:lnTo>
                      <a:cubicBezTo>
                        <a:pt x="354154" y="299310"/>
                        <a:pt x="347823" y="285194"/>
                        <a:pt x="343071" y="270520"/>
                      </a:cubicBezTo>
                      <a:cubicBezTo>
                        <a:pt x="342976" y="270224"/>
                        <a:pt x="342900" y="270234"/>
                        <a:pt x="342900" y="270520"/>
                      </a:cubicBezTo>
                      <a:lnTo>
                        <a:pt x="342900" y="457200"/>
                      </a:lnTo>
                      <a:lnTo>
                        <a:pt x="133350" y="457200"/>
                      </a:lnTo>
                      <a:lnTo>
                        <a:pt x="133350" y="247650"/>
                      </a:lnTo>
                      <a:lnTo>
                        <a:pt x="337042" y="247650"/>
                      </a:lnTo>
                      <a:cubicBezTo>
                        <a:pt x="335766" y="241402"/>
                        <a:pt x="334794" y="235039"/>
                        <a:pt x="334080" y="228600"/>
                      </a:cubicBezTo>
                      <a:lnTo>
                        <a:pt x="247650" y="228600"/>
                      </a:lnTo>
                      <a:lnTo>
                        <a:pt x="247650" y="19050"/>
                      </a:lnTo>
                      <a:lnTo>
                        <a:pt x="440331" y="19050"/>
                      </a:lnTo>
                      <a:cubicBezTo>
                        <a:pt x="451766" y="12445"/>
                        <a:pt x="463790" y="6919"/>
                        <a:pt x="476250" y="2543"/>
                      </a:cubicBezTo>
                      <a:lnTo>
                        <a:pt x="476250" y="0"/>
                      </a:lnTo>
                      <a:lnTo>
                        <a:pt x="228600" y="0"/>
                      </a:lnTo>
                      <a:lnTo>
                        <a:pt x="228600" y="228600"/>
                      </a:lnTo>
                      <a:lnTo>
                        <a:pt x="114300" y="228600"/>
                      </a:lnTo>
                      <a:lnTo>
                        <a:pt x="114300" y="457200"/>
                      </a:lnTo>
                      <a:lnTo>
                        <a:pt x="0" y="457200"/>
                      </a:lnTo>
                      <a:lnTo>
                        <a:pt x="0" y="704850"/>
                      </a:lnTo>
                      <a:lnTo>
                        <a:pt x="704850" y="704850"/>
                      </a:lnTo>
                      <a:lnTo>
                        <a:pt x="704850" y="606914"/>
                      </a:lnTo>
                      <a:cubicBezTo>
                        <a:pt x="697270" y="601874"/>
                        <a:pt x="690790" y="595353"/>
                        <a:pt x="685800" y="587740"/>
                      </a:cubicBezTo>
                      <a:close/>
                      <a:moveTo>
                        <a:pt x="228600" y="685800"/>
                      </a:moveTo>
                      <a:lnTo>
                        <a:pt x="19050" y="685800"/>
                      </a:lnTo>
                      <a:lnTo>
                        <a:pt x="19050" y="476250"/>
                      </a:lnTo>
                      <a:lnTo>
                        <a:pt x="228600" y="476250"/>
                      </a:lnTo>
                      <a:close/>
                      <a:moveTo>
                        <a:pt x="457200" y="685800"/>
                      </a:moveTo>
                      <a:lnTo>
                        <a:pt x="247650" y="685800"/>
                      </a:lnTo>
                      <a:lnTo>
                        <a:pt x="247650" y="476250"/>
                      </a:lnTo>
                      <a:lnTo>
                        <a:pt x="457200" y="476250"/>
                      </a:lnTo>
                      <a:close/>
                    </a:path>
                  </a:pathLst>
                </a:custGeom>
                <a:solidFill>
                  <a:srgbClr val="000000"/>
                </a:solidFill>
                <a:ln w="9525" cap="flat">
                  <a:noFill/>
                  <a:prstDash val="solid"/>
                  <a:miter/>
                </a:ln>
              </p:spPr>
              <p:txBody>
                <a:bodyPr rtlCol="0" anchor="ctr"/>
                <a:lstStyle/>
                <a:p>
                  <a:endParaRPr lang="en-AU"/>
                </a:p>
              </p:txBody>
            </p:sp>
            <p:sp>
              <p:nvSpPr>
                <p:cNvPr id="56" name="Freeform: Shape 17">
                  <a:extLst>
                    <a:ext uri="{FF2B5EF4-FFF2-40B4-BE49-F238E27FC236}">
                      <a16:creationId xmlns:a16="http://schemas.microsoft.com/office/drawing/2014/main" id="{DDF38771-C288-4863-BE1B-B335DFABCA67}"/>
                    </a:ext>
                  </a:extLst>
                </p:cNvPr>
                <p:cNvSpPr/>
                <p:nvPr/>
              </p:nvSpPr>
              <p:spPr>
                <a:xfrm>
                  <a:off x="857225" y="2127384"/>
                  <a:ext cx="437477" cy="569090"/>
                </a:xfrm>
                <a:custGeom>
                  <a:avLst/>
                  <a:gdLst>
                    <a:gd name="connsiteX0" fmla="*/ 431951 w 437477"/>
                    <a:gd name="connsiteY0" fmla="*/ 498098 h 569090"/>
                    <a:gd name="connsiteX1" fmla="*/ 363200 w 437477"/>
                    <a:gd name="connsiteY1" fmla="*/ 382560 h 569090"/>
                    <a:gd name="connsiteX2" fmla="*/ 306421 w 437477"/>
                    <a:gd name="connsiteY2" fmla="*/ 366482 h 569090"/>
                    <a:gd name="connsiteX3" fmla="*/ 288743 w 437477"/>
                    <a:gd name="connsiteY3" fmla="*/ 336812 h 569090"/>
                    <a:gd name="connsiteX4" fmla="*/ 336812 w 437477"/>
                    <a:gd name="connsiteY4" fmla="*/ 80329 h 569090"/>
                    <a:gd name="connsiteX5" fmla="*/ 80328 w 437477"/>
                    <a:gd name="connsiteY5" fmla="*/ 32260 h 569090"/>
                    <a:gd name="connsiteX6" fmla="*/ 32260 w 437477"/>
                    <a:gd name="connsiteY6" fmla="*/ 288743 h 569090"/>
                    <a:gd name="connsiteX7" fmla="*/ 272484 w 437477"/>
                    <a:gd name="connsiteY7" fmla="*/ 346746 h 569090"/>
                    <a:gd name="connsiteX8" fmla="*/ 290029 w 437477"/>
                    <a:gd name="connsiteY8" fmla="*/ 376188 h 569090"/>
                    <a:gd name="connsiteX9" fmla="*/ 274255 w 437477"/>
                    <a:gd name="connsiteY9" fmla="*/ 398857 h 569090"/>
                    <a:gd name="connsiteX10" fmla="*/ 277218 w 437477"/>
                    <a:gd name="connsiteY10" fmla="*/ 433652 h 569090"/>
                    <a:gd name="connsiteX11" fmla="*/ 345960 w 437477"/>
                    <a:gd name="connsiteY11" fmla="*/ 549200 h 569090"/>
                    <a:gd name="connsiteX12" fmla="*/ 383278 w 437477"/>
                    <a:gd name="connsiteY12" fmla="*/ 569069 h 569090"/>
                    <a:gd name="connsiteX13" fmla="*/ 411272 w 437477"/>
                    <a:gd name="connsiteY13" fmla="*/ 561211 h 569090"/>
                    <a:gd name="connsiteX14" fmla="*/ 434904 w 437477"/>
                    <a:gd name="connsiteY14" fmla="*/ 532874 h 569090"/>
                    <a:gd name="connsiteX15" fmla="*/ 431951 w 437477"/>
                    <a:gd name="connsiteY15" fmla="*/ 498098 h 569090"/>
                    <a:gd name="connsiteX16" fmla="*/ 18509 w 437477"/>
                    <a:gd name="connsiteY16" fmla="*/ 200376 h 569090"/>
                    <a:gd name="connsiteX17" fmla="*/ 167270 w 437477"/>
                    <a:gd name="connsiteY17" fmla="*/ 17511 h 569090"/>
                    <a:gd name="connsiteX18" fmla="*/ 350135 w 437477"/>
                    <a:gd name="connsiteY18" fmla="*/ 166272 h 569090"/>
                    <a:gd name="connsiteX19" fmla="*/ 201374 w 437477"/>
                    <a:gd name="connsiteY19" fmla="*/ 349137 h 569090"/>
                    <a:gd name="connsiteX20" fmla="*/ 167270 w 437477"/>
                    <a:gd name="connsiteY20" fmla="*/ 349137 h 569090"/>
                    <a:gd name="connsiteX21" fmla="*/ 18509 w 437477"/>
                    <a:gd name="connsiteY21" fmla="*/ 200376 h 569090"/>
                    <a:gd name="connsiteX22" fmla="*/ 416911 w 437477"/>
                    <a:gd name="connsiteY22" fmla="*/ 526645 h 569090"/>
                    <a:gd name="connsiteX23" fmla="*/ 401538 w 437477"/>
                    <a:gd name="connsiteY23" fmla="*/ 544800 h 569090"/>
                    <a:gd name="connsiteX24" fmla="*/ 362333 w 437477"/>
                    <a:gd name="connsiteY24" fmla="*/ 539456 h 569090"/>
                    <a:gd name="connsiteX25" fmla="*/ 293572 w 437477"/>
                    <a:gd name="connsiteY25" fmla="*/ 423918 h 569090"/>
                    <a:gd name="connsiteX26" fmla="*/ 292239 w 437477"/>
                    <a:gd name="connsiteY26" fmla="*/ 405106 h 569090"/>
                    <a:gd name="connsiteX27" fmla="*/ 307602 w 437477"/>
                    <a:gd name="connsiteY27" fmla="*/ 386961 h 569090"/>
                    <a:gd name="connsiteX28" fmla="*/ 326014 w 437477"/>
                    <a:gd name="connsiteY28" fmla="*/ 381712 h 569090"/>
                    <a:gd name="connsiteX29" fmla="*/ 346817 w 437477"/>
                    <a:gd name="connsiteY29" fmla="*/ 392295 h 569090"/>
                    <a:gd name="connsiteX30" fmla="*/ 415559 w 437477"/>
                    <a:gd name="connsiteY30" fmla="*/ 507843 h 569090"/>
                    <a:gd name="connsiteX31" fmla="*/ 416911 w 437477"/>
                    <a:gd name="connsiteY31" fmla="*/ 526645 h 56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37477" h="569090">
                      <a:moveTo>
                        <a:pt x="431951" y="498098"/>
                      </a:moveTo>
                      <a:lnTo>
                        <a:pt x="363200" y="382560"/>
                      </a:lnTo>
                      <a:cubicBezTo>
                        <a:pt x="350714" y="364089"/>
                        <a:pt x="326737" y="357300"/>
                        <a:pt x="306421" y="366482"/>
                      </a:cubicBezTo>
                      <a:lnTo>
                        <a:pt x="288743" y="336812"/>
                      </a:lnTo>
                      <a:cubicBezTo>
                        <a:pt x="372842" y="279260"/>
                        <a:pt x="394364" y="164428"/>
                        <a:pt x="336812" y="80329"/>
                      </a:cubicBezTo>
                      <a:cubicBezTo>
                        <a:pt x="279260" y="-3771"/>
                        <a:pt x="164428" y="-25292"/>
                        <a:pt x="80328" y="32260"/>
                      </a:cubicBezTo>
                      <a:cubicBezTo>
                        <a:pt x="-3771" y="89812"/>
                        <a:pt x="-25292" y="204644"/>
                        <a:pt x="32260" y="288743"/>
                      </a:cubicBezTo>
                      <a:cubicBezTo>
                        <a:pt x="85652" y="366763"/>
                        <a:pt x="189374" y="391807"/>
                        <a:pt x="272484" y="346746"/>
                      </a:cubicBezTo>
                      <a:lnTo>
                        <a:pt x="290029" y="376188"/>
                      </a:lnTo>
                      <a:cubicBezTo>
                        <a:pt x="282838" y="382197"/>
                        <a:pt x="277391" y="390026"/>
                        <a:pt x="274255" y="398857"/>
                      </a:cubicBezTo>
                      <a:cubicBezTo>
                        <a:pt x="269982" y="410314"/>
                        <a:pt x="271069" y="423083"/>
                        <a:pt x="277218" y="433652"/>
                      </a:cubicBezTo>
                      <a:lnTo>
                        <a:pt x="345960" y="549200"/>
                      </a:lnTo>
                      <a:cubicBezTo>
                        <a:pt x="353986" y="561983"/>
                        <a:pt x="368193" y="569546"/>
                        <a:pt x="383278" y="569069"/>
                      </a:cubicBezTo>
                      <a:cubicBezTo>
                        <a:pt x="393146" y="569012"/>
                        <a:pt x="402816" y="566297"/>
                        <a:pt x="411272" y="561211"/>
                      </a:cubicBezTo>
                      <a:cubicBezTo>
                        <a:pt x="422247" y="554850"/>
                        <a:pt x="430618" y="544813"/>
                        <a:pt x="434904" y="532874"/>
                      </a:cubicBezTo>
                      <a:cubicBezTo>
                        <a:pt x="439174" y="521424"/>
                        <a:pt x="438091" y="508665"/>
                        <a:pt x="431951" y="498098"/>
                      </a:cubicBezTo>
                      <a:close/>
                      <a:moveTo>
                        <a:pt x="18509" y="200376"/>
                      </a:moveTo>
                      <a:cubicBezTo>
                        <a:pt x="9092" y="108799"/>
                        <a:pt x="75694" y="26928"/>
                        <a:pt x="167270" y="17511"/>
                      </a:cubicBezTo>
                      <a:cubicBezTo>
                        <a:pt x="258847" y="8093"/>
                        <a:pt x="340718" y="74696"/>
                        <a:pt x="350135" y="166272"/>
                      </a:cubicBezTo>
                      <a:cubicBezTo>
                        <a:pt x="359553" y="257848"/>
                        <a:pt x="292950" y="339720"/>
                        <a:pt x="201374" y="349137"/>
                      </a:cubicBezTo>
                      <a:cubicBezTo>
                        <a:pt x="190036" y="350303"/>
                        <a:pt x="178608" y="350303"/>
                        <a:pt x="167270" y="349137"/>
                      </a:cubicBezTo>
                      <a:cubicBezTo>
                        <a:pt x="88735" y="340987"/>
                        <a:pt x="26659" y="278911"/>
                        <a:pt x="18509" y="200376"/>
                      </a:cubicBezTo>
                      <a:close/>
                      <a:moveTo>
                        <a:pt x="416911" y="526645"/>
                      </a:moveTo>
                      <a:cubicBezTo>
                        <a:pt x="414079" y="534315"/>
                        <a:pt x="408637" y="540743"/>
                        <a:pt x="401538" y="544800"/>
                      </a:cubicBezTo>
                      <a:cubicBezTo>
                        <a:pt x="386850" y="553515"/>
                        <a:pt x="369267" y="551115"/>
                        <a:pt x="362333" y="539456"/>
                      </a:cubicBezTo>
                      <a:lnTo>
                        <a:pt x="293572" y="423918"/>
                      </a:lnTo>
                      <a:cubicBezTo>
                        <a:pt x="290340" y="418161"/>
                        <a:pt x="289851" y="411261"/>
                        <a:pt x="292239" y="405106"/>
                      </a:cubicBezTo>
                      <a:cubicBezTo>
                        <a:pt x="295067" y="397439"/>
                        <a:pt x="300507" y="391015"/>
                        <a:pt x="307602" y="386961"/>
                      </a:cubicBezTo>
                      <a:cubicBezTo>
                        <a:pt x="313159" y="383595"/>
                        <a:pt x="319518" y="381782"/>
                        <a:pt x="326014" y="381712"/>
                      </a:cubicBezTo>
                      <a:cubicBezTo>
                        <a:pt x="334336" y="381291"/>
                        <a:pt x="342256" y="385321"/>
                        <a:pt x="346817" y="392295"/>
                      </a:cubicBezTo>
                      <a:lnTo>
                        <a:pt x="415559" y="507843"/>
                      </a:lnTo>
                      <a:cubicBezTo>
                        <a:pt x="418797" y="513593"/>
                        <a:pt x="419293" y="520490"/>
                        <a:pt x="416911" y="526645"/>
                      </a:cubicBezTo>
                      <a:close/>
                    </a:path>
                  </a:pathLst>
                </a:custGeom>
                <a:solidFill>
                  <a:srgbClr val="000000"/>
                </a:solidFill>
                <a:ln w="9525" cap="flat">
                  <a:noFill/>
                  <a:prstDash val="solid"/>
                  <a:miter/>
                </a:ln>
              </p:spPr>
              <p:txBody>
                <a:bodyPr rtlCol="0" anchor="ctr"/>
                <a:lstStyle/>
                <a:p>
                  <a:endParaRPr lang="en-AU"/>
                </a:p>
              </p:txBody>
            </p:sp>
          </p:grpSp>
          <p:sp>
            <p:nvSpPr>
              <p:cNvPr id="48" name="TextBox 47">
                <a:extLst>
                  <a:ext uri="{FF2B5EF4-FFF2-40B4-BE49-F238E27FC236}">
                    <a16:creationId xmlns:a16="http://schemas.microsoft.com/office/drawing/2014/main" id="{B96C304C-1CF8-44AA-B0B8-48DAD8E3A8BF}"/>
                  </a:ext>
                </a:extLst>
              </p:cNvPr>
              <p:cNvSpPr txBox="1"/>
              <p:nvPr/>
            </p:nvSpPr>
            <p:spPr>
              <a:xfrm>
                <a:off x="1323161" y="3961035"/>
                <a:ext cx="1459054" cy="338554"/>
              </a:xfrm>
              <a:prstGeom prst="rect">
                <a:avLst/>
              </a:prstGeom>
              <a:noFill/>
            </p:spPr>
            <p:txBody>
              <a:bodyPr wrap="none" rtlCol="0">
                <a:spAutoFit/>
              </a:bodyPr>
              <a:lstStyle/>
              <a:p>
                <a:r>
                  <a:rPr lang="en-AU" sz="1600" dirty="0">
                    <a:latin typeface="Abadi" panose="020B0604020104020204" pitchFamily="34" charset="0"/>
                  </a:rPr>
                  <a:t>Scan </a:t>
                </a:r>
                <a:r>
                  <a:rPr lang="en-AU" sz="1600" b="1" dirty="0">
                    <a:solidFill>
                      <a:srgbClr val="0F4BEB"/>
                    </a:solidFill>
                    <a:latin typeface="Abadi" panose="020B0604020104020204" pitchFamily="34" charset="0"/>
                  </a:rPr>
                  <a:t>Abstract</a:t>
                </a:r>
              </a:p>
            </p:txBody>
          </p:sp>
        </p:grpSp>
        <p:sp>
          <p:nvSpPr>
            <p:cNvPr id="46" name="Arrow: Striped Right 63">
              <a:extLst>
                <a:ext uri="{FF2B5EF4-FFF2-40B4-BE49-F238E27FC236}">
                  <a16:creationId xmlns:a16="http://schemas.microsoft.com/office/drawing/2014/main" id="{08ACF1AB-02E9-4005-B33D-70415FD00A42}"/>
                </a:ext>
              </a:extLst>
            </p:cNvPr>
            <p:cNvSpPr/>
            <p:nvPr/>
          </p:nvSpPr>
          <p:spPr>
            <a:xfrm>
              <a:off x="2670679" y="3685480"/>
              <a:ext cx="924213" cy="403363"/>
            </a:xfrm>
            <a:prstGeom prst="stripedRightArrow">
              <a:avLst/>
            </a:prstGeom>
            <a:solidFill>
              <a:srgbClr val="0F4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57" name="TextBox 56">
            <a:extLst>
              <a:ext uri="{FF2B5EF4-FFF2-40B4-BE49-F238E27FC236}">
                <a16:creationId xmlns:a16="http://schemas.microsoft.com/office/drawing/2014/main" id="{A6C3CAC6-D781-431A-81C7-D3EE538DC1B4}"/>
              </a:ext>
            </a:extLst>
          </p:cNvPr>
          <p:cNvSpPr txBox="1"/>
          <p:nvPr/>
        </p:nvSpPr>
        <p:spPr>
          <a:xfrm>
            <a:off x="608963" y="1812926"/>
            <a:ext cx="4910452" cy="1569660"/>
          </a:xfrm>
          <a:prstGeom prst="rect">
            <a:avLst/>
          </a:prstGeom>
          <a:ln>
            <a:solidFill>
              <a:srgbClr val="0F4BEB"/>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lgn="just">
              <a:buFont typeface="Wingdings" panose="05000000000000000000" pitchFamily="2" charset="2"/>
              <a:buChar char="Ø"/>
            </a:pPr>
            <a:r>
              <a:rPr lang="en-US" sz="1600" dirty="0">
                <a:latin typeface="Abadi" panose="020B0604020104020204" pitchFamily="34" charset="0"/>
              </a:rPr>
              <a:t>The publications are written in English</a:t>
            </a:r>
          </a:p>
          <a:p>
            <a:pPr marL="285750" indent="-285750" algn="just">
              <a:buFont typeface="Wingdings" panose="05000000000000000000" pitchFamily="2" charset="2"/>
              <a:buChar char="Ø"/>
            </a:pPr>
            <a:r>
              <a:rPr lang="en-US" sz="1600" dirty="0">
                <a:latin typeface="Abadi" panose="020B0604020104020204" pitchFamily="34" charset="0"/>
              </a:rPr>
              <a:t>Research explicitly mention they are targeting trace recovery relating to software maintenance and change impact analysis</a:t>
            </a:r>
          </a:p>
          <a:p>
            <a:pPr marL="285750" indent="-285750" algn="just">
              <a:buFont typeface="Wingdings" panose="05000000000000000000" pitchFamily="2" charset="2"/>
              <a:buChar char="Ø"/>
            </a:pPr>
            <a:r>
              <a:rPr lang="en-US" sz="1600" dirty="0">
                <a:latin typeface="Abadi" panose="020B0604020104020204" pitchFamily="34" charset="0"/>
              </a:rPr>
              <a:t>Studies contain empirical results (e.g., case study, experiments </a:t>
            </a:r>
            <a:r>
              <a:rPr lang="en-AU" sz="1600" dirty="0">
                <a:latin typeface="Abadi" panose="020B0604020104020204" pitchFamily="34" charset="0"/>
              </a:rPr>
              <a:t>and surveys)</a:t>
            </a:r>
          </a:p>
        </p:txBody>
      </p:sp>
      <p:sp>
        <p:nvSpPr>
          <p:cNvPr id="58" name="Text Placeholder 1">
            <a:extLst>
              <a:ext uri="{FF2B5EF4-FFF2-40B4-BE49-F238E27FC236}">
                <a16:creationId xmlns:a16="http://schemas.microsoft.com/office/drawing/2014/main" id="{C5646CB0-DFF5-403A-A584-3153364731F7}"/>
              </a:ext>
            </a:extLst>
          </p:cNvPr>
          <p:cNvSpPr>
            <a:spLocks noGrp="1"/>
          </p:cNvSpPr>
          <p:nvPr>
            <p:ph type="body" sz="quarter" idx="4294967295"/>
          </p:nvPr>
        </p:nvSpPr>
        <p:spPr>
          <a:xfrm>
            <a:off x="590109" y="1358827"/>
            <a:ext cx="4900386" cy="334508"/>
          </a:xfrm>
          <a:prstGeom prst="rect">
            <a:avLst/>
          </a:prstGeom>
          <a:solidFill>
            <a:srgbClr val="0F4BEB"/>
          </a:solidFill>
        </p:spPr>
        <p:style>
          <a:lnRef idx="0">
            <a:schemeClr val="accent6"/>
          </a:lnRef>
          <a:fillRef idx="3">
            <a:schemeClr val="accent6"/>
          </a:fillRef>
          <a:effectRef idx="3">
            <a:schemeClr val="accent6"/>
          </a:effectRef>
          <a:fontRef idx="minor">
            <a:schemeClr val="lt1"/>
          </a:fontRef>
        </p:style>
        <p:txBody>
          <a:bodyPr>
            <a:normAutofit lnSpcReduction="10000"/>
          </a:bodyPr>
          <a:lstStyle/>
          <a:p>
            <a:pPr marL="0" indent="0" algn="ctr">
              <a:buNone/>
            </a:pPr>
            <a:r>
              <a:rPr lang="en-AU" sz="1800" b="1" dirty="0">
                <a:solidFill>
                  <a:schemeClr val="bg1"/>
                </a:solidFill>
              </a:rPr>
              <a:t>Selection Criteria </a:t>
            </a:r>
          </a:p>
        </p:txBody>
      </p:sp>
      <p:sp>
        <p:nvSpPr>
          <p:cNvPr id="59" name="Text Placeholder 1">
            <a:extLst>
              <a:ext uri="{FF2B5EF4-FFF2-40B4-BE49-F238E27FC236}">
                <a16:creationId xmlns:a16="http://schemas.microsoft.com/office/drawing/2014/main" id="{58692033-A78E-4611-905F-2974A5053869}"/>
              </a:ext>
            </a:extLst>
          </p:cNvPr>
          <p:cNvSpPr txBox="1">
            <a:spLocks/>
          </p:cNvSpPr>
          <p:nvPr/>
        </p:nvSpPr>
        <p:spPr>
          <a:xfrm>
            <a:off x="7264136" y="1360657"/>
            <a:ext cx="4900386" cy="334508"/>
          </a:xfrm>
          <a:prstGeom prst="rect">
            <a:avLst/>
          </a:prstGeom>
          <a:solidFill>
            <a:srgbClr val="0F4BEB"/>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AU" sz="1800" dirty="0">
                <a:solidFill>
                  <a:schemeClr val="bg1"/>
                </a:solidFill>
              </a:rPr>
              <a:t> Publication Year  (2012 – 2019)</a:t>
            </a:r>
          </a:p>
        </p:txBody>
      </p:sp>
      <p:sp>
        <p:nvSpPr>
          <p:cNvPr id="60" name="Slide Number Placeholder 10"/>
          <p:cNvSpPr txBox="1">
            <a:spLocks/>
          </p:cNvSpPr>
          <p:nvPr/>
        </p:nvSpPr>
        <p:spPr>
          <a:xfrm>
            <a:off x="11500701" y="112404"/>
            <a:ext cx="42582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12</a:t>
            </a:fld>
            <a:endParaRPr lang="en-AU" dirty="0">
              <a:solidFill>
                <a:schemeClr val="bg1"/>
              </a:solidFill>
            </a:endParaRPr>
          </a:p>
        </p:txBody>
      </p:sp>
      <p:sp>
        <p:nvSpPr>
          <p:cNvPr id="2" name="Title 1"/>
          <p:cNvSpPr>
            <a:spLocks noGrp="1"/>
          </p:cNvSpPr>
          <p:nvPr>
            <p:ph type="title"/>
          </p:nvPr>
        </p:nvSpPr>
        <p:spPr>
          <a:xfrm>
            <a:off x="222765" y="410213"/>
            <a:ext cx="10515600" cy="441277"/>
          </a:xfrm>
        </p:spPr>
        <p:txBody>
          <a:bodyPr>
            <a:normAutofit fontScale="90000"/>
          </a:bodyPr>
          <a:lstStyle/>
          <a:p>
            <a:r>
              <a:rPr lang="en-AU" dirty="0">
                <a:solidFill>
                  <a:srgbClr val="0F4BEB"/>
                </a:solidFill>
              </a:rPr>
              <a:t>Systematic Literature review (4/7)</a:t>
            </a:r>
            <a:br>
              <a:rPr lang="en-AU" dirty="0">
                <a:solidFill>
                  <a:srgbClr val="0F4BEB"/>
                </a:solidFill>
              </a:rPr>
            </a:br>
            <a:endParaRPr lang="en-AU" dirty="0"/>
          </a:p>
        </p:txBody>
      </p:sp>
    </p:spTree>
    <p:extLst>
      <p:ext uri="{BB962C8B-B14F-4D97-AF65-F5344CB8AC3E}">
        <p14:creationId xmlns:p14="http://schemas.microsoft.com/office/powerpoint/2010/main" val="34727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randombar(horizontal)">
                                      <p:cBhvr>
                                        <p:cTn id="12"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randombar(horizontal)">
                                      <p:cBhvr>
                                        <p:cTn id="1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cell phone&#10;&#10;Description automatically generated">
            <a:extLst>
              <a:ext uri="{FF2B5EF4-FFF2-40B4-BE49-F238E27FC236}">
                <a16:creationId xmlns:a16="http://schemas.microsoft.com/office/drawing/2014/main" id="{A22496E9-C6EA-4A43-9F44-44C934A9AE78}"/>
              </a:ext>
            </a:extLst>
          </p:cNvPr>
          <p:cNvPicPr>
            <a:picLocks noChangeAspect="1"/>
          </p:cNvPicPr>
          <p:nvPr/>
        </p:nvPicPr>
        <p:blipFill>
          <a:blip r:embed="rId2"/>
          <a:stretch>
            <a:fillRect/>
          </a:stretch>
        </p:blipFill>
        <p:spPr>
          <a:xfrm>
            <a:off x="78669" y="558168"/>
            <a:ext cx="11070183" cy="5826759"/>
          </a:xfrm>
          <a:prstGeom prst="rect">
            <a:avLst/>
          </a:prstGeom>
        </p:spPr>
      </p:pic>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Slide Number Placeholder 10"/>
          <p:cNvSpPr>
            <a:spLocks noGrp="1"/>
          </p:cNvSpPr>
          <p:nvPr>
            <p:ph type="sldNum" sz="quarter" idx="12"/>
          </p:nvPr>
        </p:nvSpPr>
        <p:spPr>
          <a:xfrm>
            <a:off x="11519555" y="112404"/>
            <a:ext cx="406975" cy="365125"/>
          </a:xfrm>
        </p:spPr>
        <p:txBody>
          <a:bodyPr/>
          <a:lstStyle/>
          <a:p>
            <a:fld id="{1527D687-5148-4DC4-8388-6491182953FB}" type="slidenum">
              <a:rPr lang="en-AU" smtClean="0">
                <a:solidFill>
                  <a:schemeClr val="bg1"/>
                </a:solidFill>
              </a:rPr>
              <a:t>13</a:t>
            </a:fld>
            <a:endParaRPr lang="en-AU" dirty="0">
              <a:solidFill>
                <a:schemeClr val="bg1"/>
              </a:solidFill>
            </a:endParaRPr>
          </a:p>
        </p:txBody>
      </p:sp>
      <p:sp>
        <p:nvSpPr>
          <p:cNvPr id="25" name="Title 5">
            <a:extLst>
              <a:ext uri="{FF2B5EF4-FFF2-40B4-BE49-F238E27FC236}">
                <a16:creationId xmlns:a16="http://schemas.microsoft.com/office/drawing/2014/main" id="{6483ECB1-DA9A-4232-BE45-69D69B398760}"/>
              </a:ext>
            </a:extLst>
          </p:cNvPr>
          <p:cNvSpPr txBox="1">
            <a:spLocks/>
          </p:cNvSpPr>
          <p:nvPr/>
        </p:nvSpPr>
        <p:spPr>
          <a:xfrm>
            <a:off x="505273" y="6224085"/>
            <a:ext cx="6940512" cy="424732"/>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smtClean="0">
                <a:latin typeface="+mn-lt"/>
              </a:rPr>
              <a:t>Fig. Traceability Links Recovery Approaches Between Software Artifacts</a:t>
            </a:r>
            <a:endParaRPr lang="en-US" sz="2400" dirty="0">
              <a:latin typeface="+mn-lt"/>
            </a:endParaRPr>
          </a:p>
        </p:txBody>
      </p:sp>
      <p:sp>
        <p:nvSpPr>
          <p:cNvPr id="27" name="Rectangle: Rounded Corners 16">
            <a:extLst>
              <a:ext uri="{FF2B5EF4-FFF2-40B4-BE49-F238E27FC236}">
                <a16:creationId xmlns:a16="http://schemas.microsoft.com/office/drawing/2014/main" id="{A713B955-FD3B-473F-A28C-D71A4DF74C56}"/>
              </a:ext>
            </a:extLst>
          </p:cNvPr>
          <p:cNvSpPr/>
          <p:nvPr/>
        </p:nvSpPr>
        <p:spPr>
          <a:xfrm>
            <a:off x="382632" y="4412985"/>
            <a:ext cx="1500554" cy="1699846"/>
          </a:xfrm>
          <a:prstGeom prst="round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AU">
              <a:solidFill>
                <a:schemeClr val="tx1"/>
              </a:solidFill>
            </a:endParaRPr>
          </a:p>
        </p:txBody>
      </p:sp>
      <p:sp>
        <p:nvSpPr>
          <p:cNvPr id="28" name="Rectangle: Rounded Corners 17">
            <a:extLst>
              <a:ext uri="{FF2B5EF4-FFF2-40B4-BE49-F238E27FC236}">
                <a16:creationId xmlns:a16="http://schemas.microsoft.com/office/drawing/2014/main" id="{7CA2E141-67A6-469E-A558-65B5BAF4DFC7}"/>
              </a:ext>
            </a:extLst>
          </p:cNvPr>
          <p:cNvSpPr/>
          <p:nvPr/>
        </p:nvSpPr>
        <p:spPr>
          <a:xfrm>
            <a:off x="2035585" y="4401262"/>
            <a:ext cx="2473569" cy="1699846"/>
          </a:xfrm>
          <a:prstGeom prst="round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AU">
              <a:solidFill>
                <a:schemeClr val="tx1"/>
              </a:solidFill>
            </a:endParaRPr>
          </a:p>
        </p:txBody>
      </p:sp>
      <p:sp>
        <p:nvSpPr>
          <p:cNvPr id="29" name="Rectangle: Rounded Corners 18">
            <a:extLst>
              <a:ext uri="{FF2B5EF4-FFF2-40B4-BE49-F238E27FC236}">
                <a16:creationId xmlns:a16="http://schemas.microsoft.com/office/drawing/2014/main" id="{8D413E53-521D-4A59-93EF-000437A0FF3B}"/>
              </a:ext>
            </a:extLst>
          </p:cNvPr>
          <p:cNvSpPr/>
          <p:nvPr/>
        </p:nvSpPr>
        <p:spPr>
          <a:xfrm>
            <a:off x="382632" y="1939416"/>
            <a:ext cx="6236677" cy="750277"/>
          </a:xfrm>
          <a:prstGeom prst="round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AU">
              <a:solidFill>
                <a:schemeClr val="tx1"/>
              </a:solidFill>
            </a:endParaRPr>
          </a:p>
        </p:txBody>
      </p:sp>
      <p:sp>
        <p:nvSpPr>
          <p:cNvPr id="30" name="Rectangle: Rounded Corners 19">
            <a:extLst>
              <a:ext uri="{FF2B5EF4-FFF2-40B4-BE49-F238E27FC236}">
                <a16:creationId xmlns:a16="http://schemas.microsoft.com/office/drawing/2014/main" id="{EDAF23EB-77C0-46BE-BD0B-A12FBE13C4E3}"/>
              </a:ext>
            </a:extLst>
          </p:cNvPr>
          <p:cNvSpPr/>
          <p:nvPr/>
        </p:nvSpPr>
        <p:spPr>
          <a:xfrm>
            <a:off x="4169186" y="802278"/>
            <a:ext cx="1559170" cy="961292"/>
          </a:xfrm>
          <a:prstGeom prst="round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AU">
              <a:solidFill>
                <a:schemeClr val="tx1"/>
              </a:solidFill>
            </a:endParaRPr>
          </a:p>
        </p:txBody>
      </p:sp>
      <p:sp>
        <p:nvSpPr>
          <p:cNvPr id="31" name="Rectangle: Rounded Corners 20">
            <a:extLst>
              <a:ext uri="{FF2B5EF4-FFF2-40B4-BE49-F238E27FC236}">
                <a16:creationId xmlns:a16="http://schemas.microsoft.com/office/drawing/2014/main" id="{CC7374A9-5E4E-4AAD-AAED-659FDD679BD1}"/>
              </a:ext>
            </a:extLst>
          </p:cNvPr>
          <p:cNvSpPr/>
          <p:nvPr/>
        </p:nvSpPr>
        <p:spPr>
          <a:xfrm>
            <a:off x="6619309" y="1939416"/>
            <a:ext cx="3634154" cy="750277"/>
          </a:xfrm>
          <a:prstGeom prst="round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AU">
              <a:solidFill>
                <a:schemeClr val="tx1"/>
              </a:solidFill>
            </a:endParaRPr>
          </a:p>
        </p:txBody>
      </p:sp>
      <p:sp>
        <p:nvSpPr>
          <p:cNvPr id="32" name="Rectangle: Rounded Corners 21">
            <a:extLst>
              <a:ext uri="{FF2B5EF4-FFF2-40B4-BE49-F238E27FC236}">
                <a16:creationId xmlns:a16="http://schemas.microsoft.com/office/drawing/2014/main" id="{6579EE47-439C-4E4B-B81F-58CFE9243AF6}"/>
              </a:ext>
            </a:extLst>
          </p:cNvPr>
          <p:cNvSpPr/>
          <p:nvPr/>
        </p:nvSpPr>
        <p:spPr>
          <a:xfrm>
            <a:off x="5728354" y="498515"/>
            <a:ext cx="5420497" cy="1419869"/>
          </a:xfrm>
          <a:prstGeom prst="round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AU">
              <a:solidFill>
                <a:schemeClr val="tx1"/>
              </a:solidFill>
            </a:endParaRPr>
          </a:p>
        </p:txBody>
      </p:sp>
      <p:sp>
        <p:nvSpPr>
          <p:cNvPr id="33" name="Rectangle: Rounded Corners 22">
            <a:extLst>
              <a:ext uri="{FF2B5EF4-FFF2-40B4-BE49-F238E27FC236}">
                <a16:creationId xmlns:a16="http://schemas.microsoft.com/office/drawing/2014/main" id="{BE41BF18-BB1F-476D-9BDD-CDCBCDF13FE5}"/>
              </a:ext>
            </a:extLst>
          </p:cNvPr>
          <p:cNvSpPr/>
          <p:nvPr/>
        </p:nvSpPr>
        <p:spPr>
          <a:xfrm>
            <a:off x="6795154" y="3662708"/>
            <a:ext cx="1301263" cy="750277"/>
          </a:xfrm>
          <a:prstGeom prst="round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AU">
              <a:solidFill>
                <a:schemeClr val="tx1"/>
              </a:solidFill>
            </a:endParaRPr>
          </a:p>
        </p:txBody>
      </p:sp>
      <p:sp>
        <p:nvSpPr>
          <p:cNvPr id="34" name="Rectangle: Rounded Corners 23">
            <a:extLst>
              <a:ext uri="{FF2B5EF4-FFF2-40B4-BE49-F238E27FC236}">
                <a16:creationId xmlns:a16="http://schemas.microsoft.com/office/drawing/2014/main" id="{764DB140-33DE-4B55-9133-3E5496D040B9}"/>
              </a:ext>
            </a:extLst>
          </p:cNvPr>
          <p:cNvSpPr/>
          <p:nvPr/>
        </p:nvSpPr>
        <p:spPr>
          <a:xfrm>
            <a:off x="9731785" y="3096408"/>
            <a:ext cx="1417066" cy="859377"/>
          </a:xfrm>
          <a:prstGeom prst="round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AU">
              <a:solidFill>
                <a:schemeClr val="tx1"/>
              </a:solidFill>
            </a:endParaRPr>
          </a:p>
        </p:txBody>
      </p:sp>
      <p:sp>
        <p:nvSpPr>
          <p:cNvPr id="35" name="Rectangle: Rounded Corners 24">
            <a:extLst>
              <a:ext uri="{FF2B5EF4-FFF2-40B4-BE49-F238E27FC236}">
                <a16:creationId xmlns:a16="http://schemas.microsoft.com/office/drawing/2014/main" id="{71F1BC06-F84A-404F-A87A-96AECCBAB68B}"/>
              </a:ext>
            </a:extLst>
          </p:cNvPr>
          <p:cNvSpPr/>
          <p:nvPr/>
        </p:nvSpPr>
        <p:spPr>
          <a:xfrm>
            <a:off x="9421125" y="4412985"/>
            <a:ext cx="1417066" cy="859377"/>
          </a:xfrm>
          <a:prstGeom prst="round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AU">
              <a:solidFill>
                <a:schemeClr val="tx1"/>
              </a:solidFill>
            </a:endParaRPr>
          </a:p>
        </p:txBody>
      </p:sp>
      <p:sp>
        <p:nvSpPr>
          <p:cNvPr id="22" name="Title 4"/>
          <p:cNvSpPr txBox="1">
            <a:spLocks/>
          </p:cNvSpPr>
          <p:nvPr/>
        </p:nvSpPr>
        <p:spPr>
          <a:xfrm>
            <a:off x="78669" y="44063"/>
            <a:ext cx="10515600" cy="503555"/>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dirty="0" smtClean="0">
                <a:solidFill>
                  <a:srgbClr val="0F4BEB"/>
                </a:solidFill>
              </a:rPr>
              <a:t>Systematic Literature review (5/7)</a:t>
            </a:r>
            <a:endParaRPr lang="en-AU" dirty="0">
              <a:solidFill>
                <a:srgbClr val="0F4BEB"/>
              </a:solidFill>
            </a:endParaRPr>
          </a:p>
        </p:txBody>
      </p:sp>
    </p:spTree>
    <p:extLst>
      <p:ext uri="{BB962C8B-B14F-4D97-AF65-F5344CB8AC3E}">
        <p14:creationId xmlns:p14="http://schemas.microsoft.com/office/powerpoint/2010/main" val="323477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randombar(horizontal)">
                                      <p:cBhvr>
                                        <p:cTn id="12"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randombar(horizontal)">
                                      <p:cBhvr>
                                        <p:cTn id="1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randombar(horizontal)">
                                      <p:cBhvr>
                                        <p:cTn id="2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randombar(horizontal)">
                                      <p:cBhvr>
                                        <p:cTn id="2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randombar(horizontal)">
                                      <p:cBhvr>
                                        <p:cTn id="32"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randombar(horizontal)">
                                      <p:cBhvr>
                                        <p:cTn id="37"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38" presetID="14" presetClass="entr" presetSubtype="1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randombar(horizontal)">
                                      <p:cBhvr>
                                        <p:cTn id="40"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par>
                                <p:cTn id="41" presetID="14" presetClass="entr" presetSubtype="1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randombar(horizontal)">
                                      <p:cBhvr>
                                        <p:cTn id="43"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4298" y="310002"/>
            <a:ext cx="10515600" cy="713735"/>
          </a:xfrm>
        </p:spPr>
        <p:txBody>
          <a:bodyPr/>
          <a:lstStyle/>
          <a:p>
            <a:r>
              <a:rPr lang="en-AU" dirty="0">
                <a:solidFill>
                  <a:srgbClr val="0F4BEB"/>
                </a:solidFill>
              </a:rPr>
              <a:t>Systematic Literature review </a:t>
            </a:r>
            <a:r>
              <a:rPr lang="en-AU" dirty="0" smtClean="0">
                <a:solidFill>
                  <a:srgbClr val="0F4BEB"/>
                </a:solidFill>
              </a:rPr>
              <a:t>(5/7</a:t>
            </a:r>
            <a:r>
              <a:rPr lang="en-AU" dirty="0">
                <a:solidFill>
                  <a:srgbClr val="0F4BEB"/>
                </a:solidFill>
              </a:rPr>
              <a:t>)</a:t>
            </a:r>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14</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9" name="Chart 8" descr="Circular chart">
            <a:extLst>
              <a:ext uri="{FF2B5EF4-FFF2-40B4-BE49-F238E27FC236}">
                <a16:creationId xmlns:a16="http://schemas.microsoft.com/office/drawing/2014/main" id="{1D4CE764-9B44-4766-BF38-186CA82FBADB}"/>
              </a:ext>
            </a:extLst>
          </p:cNvPr>
          <p:cNvGraphicFramePr/>
          <p:nvPr>
            <p:extLst>
              <p:ext uri="{D42A27DB-BD31-4B8C-83A1-F6EECF244321}">
                <p14:modId xmlns:p14="http://schemas.microsoft.com/office/powerpoint/2010/main" val="299457161"/>
              </p:ext>
            </p:extLst>
          </p:nvPr>
        </p:nvGraphicFramePr>
        <p:xfrm>
          <a:off x="131376" y="1879706"/>
          <a:ext cx="3398208" cy="3362995"/>
        </p:xfrm>
        <a:graphic>
          <a:graphicData uri="http://schemas.openxmlformats.org/drawingml/2006/chart">
            <c:chart xmlns:c="http://schemas.openxmlformats.org/drawingml/2006/chart" xmlns:r="http://schemas.openxmlformats.org/officeDocument/2006/relationships" r:id="rId2"/>
          </a:graphicData>
        </a:graphic>
      </p:graphicFrame>
      <p:sp>
        <p:nvSpPr>
          <p:cNvPr id="13" name="Slide Number Placeholder 10"/>
          <p:cNvSpPr txBox="1">
            <a:spLocks/>
          </p:cNvSpPr>
          <p:nvPr/>
        </p:nvSpPr>
        <p:spPr>
          <a:xfrm>
            <a:off x="11500701" y="112404"/>
            <a:ext cx="42582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14</a:t>
            </a:fld>
            <a:endParaRPr lang="en-AU" dirty="0">
              <a:solidFill>
                <a:schemeClr val="bg1"/>
              </a:solidFill>
            </a:endParaRPr>
          </a:p>
        </p:txBody>
      </p:sp>
      <p:sp>
        <p:nvSpPr>
          <p:cNvPr id="12" name="Text Placeholder 1">
            <a:extLst>
              <a:ext uri="{FF2B5EF4-FFF2-40B4-BE49-F238E27FC236}">
                <a16:creationId xmlns:a16="http://schemas.microsoft.com/office/drawing/2014/main" id="{D07F68C2-23A9-4297-B139-6AC8FB63BD3E}"/>
              </a:ext>
            </a:extLst>
          </p:cNvPr>
          <p:cNvSpPr txBox="1">
            <a:spLocks/>
          </p:cNvSpPr>
          <p:nvPr/>
        </p:nvSpPr>
        <p:spPr>
          <a:xfrm>
            <a:off x="4135617" y="1438337"/>
            <a:ext cx="3280972" cy="334508"/>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600" b="1" i="0" u="none" strike="noStrike" kern="1200" cap="none" spc="0" normalizeH="0" baseline="0" noProof="0" dirty="0" smtClean="0">
                <a:ln>
                  <a:noFill/>
                </a:ln>
                <a:solidFill>
                  <a:sysClr val="window" lastClr="FFFFFF"/>
                </a:solidFill>
                <a:effectLst/>
                <a:uLnTx/>
                <a:uFillTx/>
                <a:latin typeface="Century Gothic"/>
                <a:ea typeface="+mn-ea"/>
                <a:cs typeface="+mn-cs"/>
              </a:rPr>
              <a:t>Research Methods</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
        <p:nvSpPr>
          <p:cNvPr id="14" name="Text Placeholder 1">
            <a:extLst>
              <a:ext uri="{FF2B5EF4-FFF2-40B4-BE49-F238E27FC236}">
                <a16:creationId xmlns:a16="http://schemas.microsoft.com/office/drawing/2014/main" id="{D07F68C2-23A9-4297-B139-6AC8FB63BD3E}"/>
              </a:ext>
            </a:extLst>
          </p:cNvPr>
          <p:cNvSpPr txBox="1">
            <a:spLocks/>
          </p:cNvSpPr>
          <p:nvPr/>
        </p:nvSpPr>
        <p:spPr>
          <a:xfrm>
            <a:off x="334298" y="1438337"/>
            <a:ext cx="3280972" cy="334508"/>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600" b="1" i="0" u="none" strike="noStrike" kern="1200" cap="none" spc="0" normalizeH="0" baseline="0" noProof="0" dirty="0" smtClean="0">
                <a:ln>
                  <a:noFill/>
                </a:ln>
                <a:solidFill>
                  <a:sysClr val="window" lastClr="FFFFFF"/>
                </a:solidFill>
                <a:effectLst/>
                <a:uLnTx/>
                <a:uFillTx/>
                <a:latin typeface="Century Gothic"/>
                <a:ea typeface="+mn-ea"/>
                <a:cs typeface="+mn-cs"/>
              </a:rPr>
              <a:t>Trace Direction</a:t>
            </a:r>
            <a:r>
              <a:rPr lang="en-AU" dirty="0">
                <a:solidFill>
                  <a:sysClr val="window" lastClr="FFFFFF"/>
                </a:solidFill>
                <a:latin typeface="Century Gothic"/>
              </a:rPr>
              <a:t>s</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graphicFrame>
        <p:nvGraphicFramePr>
          <p:cNvPr id="19" name="Chart 18" descr="Circular chart">
            <a:extLst>
              <a:ext uri="{FF2B5EF4-FFF2-40B4-BE49-F238E27FC236}">
                <a16:creationId xmlns:a16="http://schemas.microsoft.com/office/drawing/2014/main" id="{3B5A647A-ED73-48AD-91F2-1248935CAC92}"/>
              </a:ext>
            </a:extLst>
          </p:cNvPr>
          <p:cNvGraphicFramePr/>
          <p:nvPr>
            <p:extLst>
              <p:ext uri="{D42A27DB-BD31-4B8C-83A1-F6EECF244321}">
                <p14:modId xmlns:p14="http://schemas.microsoft.com/office/powerpoint/2010/main" val="3707522749"/>
              </p:ext>
            </p:extLst>
          </p:nvPr>
        </p:nvGraphicFramePr>
        <p:xfrm>
          <a:off x="3782845" y="1859634"/>
          <a:ext cx="3801319" cy="33830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descr="Circular chart">
            <a:extLst>
              <a:ext uri="{FF2B5EF4-FFF2-40B4-BE49-F238E27FC236}">
                <a16:creationId xmlns:a16="http://schemas.microsoft.com/office/drawing/2014/main" id="{82AB4EB3-E576-49CD-B938-CCC232933A2A}"/>
              </a:ext>
            </a:extLst>
          </p:cNvPr>
          <p:cNvGraphicFramePr/>
          <p:nvPr>
            <p:extLst>
              <p:ext uri="{D42A27DB-BD31-4B8C-83A1-F6EECF244321}">
                <p14:modId xmlns:p14="http://schemas.microsoft.com/office/powerpoint/2010/main" val="793223073"/>
              </p:ext>
            </p:extLst>
          </p:nvPr>
        </p:nvGraphicFramePr>
        <p:xfrm>
          <a:off x="7676762" y="1859634"/>
          <a:ext cx="3677038" cy="3383067"/>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 Placeholder 1">
            <a:extLst>
              <a:ext uri="{FF2B5EF4-FFF2-40B4-BE49-F238E27FC236}">
                <a16:creationId xmlns:a16="http://schemas.microsoft.com/office/drawing/2014/main" id="{D07F68C2-23A9-4297-B139-6AC8FB63BD3E}"/>
              </a:ext>
            </a:extLst>
          </p:cNvPr>
          <p:cNvSpPr txBox="1">
            <a:spLocks/>
          </p:cNvSpPr>
          <p:nvPr/>
        </p:nvSpPr>
        <p:spPr>
          <a:xfrm>
            <a:off x="7936936" y="1449029"/>
            <a:ext cx="3280972" cy="334508"/>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600" b="1" i="0" u="none" strike="noStrike" kern="1200" cap="none" spc="0" normalizeH="0" baseline="0" noProof="0" dirty="0" smtClean="0">
                <a:ln>
                  <a:noFill/>
                </a:ln>
                <a:solidFill>
                  <a:sysClr val="window" lastClr="FFFFFF"/>
                </a:solidFill>
                <a:effectLst/>
                <a:uLnTx/>
                <a:uFillTx/>
                <a:latin typeface="Century Gothic"/>
                <a:ea typeface="+mn-ea"/>
                <a:cs typeface="+mn-cs"/>
              </a:rPr>
              <a:t>Datasets</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Tree>
    <p:extLst>
      <p:ext uri="{BB962C8B-B14F-4D97-AF65-F5344CB8AC3E}">
        <p14:creationId xmlns:p14="http://schemas.microsoft.com/office/powerpoint/2010/main" val="1748922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4298" y="230671"/>
            <a:ext cx="10515600" cy="713735"/>
          </a:xfrm>
        </p:spPr>
        <p:txBody>
          <a:bodyPr/>
          <a:lstStyle/>
          <a:p>
            <a:r>
              <a:rPr lang="en-AU" dirty="0">
                <a:solidFill>
                  <a:srgbClr val="0F4BEB"/>
                </a:solidFill>
              </a:rPr>
              <a:t>Systematic Literature review </a:t>
            </a:r>
            <a:r>
              <a:rPr lang="en-AU" dirty="0" smtClean="0">
                <a:solidFill>
                  <a:srgbClr val="0F4BEB"/>
                </a:solidFill>
              </a:rPr>
              <a:t>(6/7</a:t>
            </a:r>
            <a:r>
              <a:rPr lang="en-AU" dirty="0">
                <a:solidFill>
                  <a:srgbClr val="0F4BEB"/>
                </a:solidFill>
              </a:rPr>
              <a:t>)</a:t>
            </a:r>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15</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Slide Number Placeholder 10"/>
          <p:cNvSpPr txBox="1">
            <a:spLocks/>
          </p:cNvSpPr>
          <p:nvPr/>
        </p:nvSpPr>
        <p:spPr>
          <a:xfrm>
            <a:off x="11500701" y="112404"/>
            <a:ext cx="42582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15</a:t>
            </a:fld>
            <a:endParaRPr lang="en-AU" dirty="0">
              <a:solidFill>
                <a:schemeClr val="bg1"/>
              </a:solidFill>
            </a:endParaRPr>
          </a:p>
        </p:txBody>
      </p:sp>
      <p:sp>
        <p:nvSpPr>
          <p:cNvPr id="23" name="Text Placeholder 1">
            <a:extLst>
              <a:ext uri="{FF2B5EF4-FFF2-40B4-BE49-F238E27FC236}">
                <a16:creationId xmlns:a16="http://schemas.microsoft.com/office/drawing/2014/main" id="{718498C5-3343-47F7-A107-6A184CC43605}"/>
              </a:ext>
            </a:extLst>
          </p:cNvPr>
          <p:cNvSpPr txBox="1">
            <a:spLocks/>
          </p:cNvSpPr>
          <p:nvPr/>
        </p:nvSpPr>
        <p:spPr>
          <a:xfrm>
            <a:off x="571500" y="1509626"/>
            <a:ext cx="4900386" cy="334508"/>
          </a:xfrm>
          <a:prstGeom prst="rect">
            <a:avLst/>
          </a:prstGeom>
          <a:solidFill>
            <a:srgbClr val="0F4BEB"/>
          </a:solidFill>
          <a:ln>
            <a:noFill/>
          </a:ln>
          <a:effectLst>
            <a:outerShdw blurRad="57150" dist="19050" dir="5400000" algn="ctr" rotWithShape="0">
              <a:srgbClr val="000000">
                <a:alpha val="63000"/>
              </a:srgbClr>
            </a:outerShdw>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600" b="1" i="0" u="none" strike="noStrike" kern="1200" cap="none" spc="0" normalizeH="0" baseline="0" noProof="0" dirty="0" smtClean="0">
                <a:ln>
                  <a:noFill/>
                </a:ln>
                <a:solidFill>
                  <a:sysClr val="window" lastClr="FFFFFF"/>
                </a:solidFill>
                <a:effectLst/>
                <a:uLnTx/>
                <a:uFillTx/>
                <a:latin typeface="Century Gothic"/>
                <a:ea typeface="+mn-ea"/>
                <a:cs typeface="+mn-cs"/>
              </a:rPr>
              <a:t>Change Impact Sets</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
        <p:nvSpPr>
          <p:cNvPr id="24" name="Text Placeholder 2">
            <a:extLst>
              <a:ext uri="{FF2B5EF4-FFF2-40B4-BE49-F238E27FC236}">
                <a16:creationId xmlns:a16="http://schemas.microsoft.com/office/drawing/2014/main" id="{9CBD887F-EC4B-4FA3-A6B4-0DA1EB9A9BCB}"/>
              </a:ext>
            </a:extLst>
          </p:cNvPr>
          <p:cNvSpPr txBox="1">
            <a:spLocks/>
          </p:cNvSpPr>
          <p:nvPr/>
        </p:nvSpPr>
        <p:spPr>
          <a:xfrm>
            <a:off x="6512832" y="1509626"/>
            <a:ext cx="5107668" cy="334508"/>
          </a:xfrm>
          <a:prstGeom prst="rect">
            <a:avLst/>
          </a:prstGeom>
          <a:solidFill>
            <a:srgbClr val="0F4BEB"/>
          </a:solidFill>
          <a:ln>
            <a:noFill/>
          </a:ln>
          <a:effectLst>
            <a:outerShdw blurRad="57150" dist="19050" dir="5400000" algn="ctr" rotWithShape="0">
              <a:srgbClr val="000000">
                <a:alpha val="63000"/>
              </a:srgbClr>
            </a:outerShdw>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defRPr/>
            </a:pPr>
            <a:r>
              <a:rPr lang="en-AU" dirty="0">
                <a:solidFill>
                  <a:schemeClr val="bg1"/>
                </a:solidFill>
                <a:latin typeface="Century Gothic" panose="020B0502020202020204" pitchFamily="34" charset="0"/>
              </a:rPr>
              <a:t>Traceability Links Recovery Methods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b="1" i="0" u="none" strike="noStrike" kern="1200" cap="none" spc="0" normalizeH="0" baseline="0" noProof="0" dirty="0" smtClean="0">
                <a:ln>
                  <a:noFill/>
                </a:ln>
                <a:solidFill>
                  <a:sysClr val="window" lastClr="FFFFFF"/>
                </a:solidFill>
                <a:effectLst/>
                <a:uLnTx/>
                <a:uFillTx/>
                <a:latin typeface="Century Gothic"/>
              </a:rPr>
              <a:t> </a:t>
            </a:r>
            <a:endParaRPr kumimoji="0" lang="en-AU" b="1" i="0" u="none" strike="noStrike" kern="1200" cap="none" spc="0" normalizeH="0" baseline="0" noProof="0" dirty="0">
              <a:ln>
                <a:noFill/>
              </a:ln>
              <a:solidFill>
                <a:sysClr val="window" lastClr="FFFFFF"/>
              </a:solidFill>
              <a:effectLst/>
              <a:uLnTx/>
              <a:uFillTx/>
              <a:latin typeface="Century Gothic"/>
            </a:endParaRPr>
          </a:p>
        </p:txBody>
      </p:sp>
      <p:pic>
        <p:nvPicPr>
          <p:cNvPr id="26" name="Picture 25">
            <a:extLst>
              <a:ext uri="{FF2B5EF4-FFF2-40B4-BE49-F238E27FC236}">
                <a16:creationId xmlns:a16="http://schemas.microsoft.com/office/drawing/2014/main" id="{9508DEFF-8A3A-4121-B2C1-EA8DDDFE1B2F}"/>
              </a:ext>
            </a:extLst>
          </p:cNvPr>
          <p:cNvPicPr>
            <a:picLocks noChangeAspect="1"/>
          </p:cNvPicPr>
          <p:nvPr/>
        </p:nvPicPr>
        <p:blipFill>
          <a:blip r:embed="rId2"/>
          <a:stretch>
            <a:fillRect/>
          </a:stretch>
        </p:blipFill>
        <p:spPr>
          <a:xfrm>
            <a:off x="467859" y="1925370"/>
            <a:ext cx="5004027" cy="2667000"/>
          </a:xfrm>
          <a:prstGeom prst="rect">
            <a:avLst/>
          </a:prstGeom>
        </p:spPr>
      </p:pic>
      <p:sp>
        <p:nvSpPr>
          <p:cNvPr id="27" name="Rectangle 4">
            <a:extLst>
              <a:ext uri="{FF2B5EF4-FFF2-40B4-BE49-F238E27FC236}">
                <a16:creationId xmlns:a16="http://schemas.microsoft.com/office/drawing/2014/main" id="{66B67C78-5F4A-480D-B249-A51171AB5744}"/>
              </a:ext>
            </a:extLst>
          </p:cNvPr>
          <p:cNvSpPr/>
          <p:nvPr/>
        </p:nvSpPr>
        <p:spPr>
          <a:xfrm>
            <a:off x="571500" y="4673606"/>
            <a:ext cx="4678017" cy="400110"/>
          </a:xfrm>
          <a:custGeom>
            <a:avLst/>
            <a:gdLst>
              <a:gd name="connsiteX0" fmla="*/ 0 w 4467638"/>
              <a:gd name="connsiteY0" fmla="*/ 0 h 400110"/>
              <a:gd name="connsiteX1" fmla="*/ 548881 w 4467638"/>
              <a:gd name="connsiteY1" fmla="*/ 0 h 400110"/>
              <a:gd name="connsiteX2" fmla="*/ 1276468 w 4467638"/>
              <a:gd name="connsiteY2" fmla="*/ 0 h 400110"/>
              <a:gd name="connsiteX3" fmla="*/ 1870026 w 4467638"/>
              <a:gd name="connsiteY3" fmla="*/ 0 h 400110"/>
              <a:gd name="connsiteX4" fmla="*/ 2597612 w 4467638"/>
              <a:gd name="connsiteY4" fmla="*/ 0 h 400110"/>
              <a:gd name="connsiteX5" fmla="*/ 3235846 w 4467638"/>
              <a:gd name="connsiteY5" fmla="*/ 0 h 400110"/>
              <a:gd name="connsiteX6" fmla="*/ 3829404 w 4467638"/>
              <a:gd name="connsiteY6" fmla="*/ 0 h 400110"/>
              <a:gd name="connsiteX7" fmla="*/ 4467638 w 4467638"/>
              <a:gd name="connsiteY7" fmla="*/ 0 h 400110"/>
              <a:gd name="connsiteX8" fmla="*/ 4467638 w 4467638"/>
              <a:gd name="connsiteY8" fmla="*/ 400110 h 400110"/>
              <a:gd name="connsiteX9" fmla="*/ 3784728 w 4467638"/>
              <a:gd name="connsiteY9" fmla="*/ 400110 h 400110"/>
              <a:gd name="connsiteX10" fmla="*/ 3146494 w 4467638"/>
              <a:gd name="connsiteY10" fmla="*/ 400110 h 400110"/>
              <a:gd name="connsiteX11" fmla="*/ 2642289 w 4467638"/>
              <a:gd name="connsiteY11" fmla="*/ 400110 h 400110"/>
              <a:gd name="connsiteX12" fmla="*/ 2048731 w 4467638"/>
              <a:gd name="connsiteY12" fmla="*/ 400110 h 400110"/>
              <a:gd name="connsiteX13" fmla="*/ 1455174 w 4467638"/>
              <a:gd name="connsiteY13" fmla="*/ 400110 h 400110"/>
              <a:gd name="connsiteX14" fmla="*/ 772263 w 4467638"/>
              <a:gd name="connsiteY14" fmla="*/ 400110 h 400110"/>
              <a:gd name="connsiteX15" fmla="*/ 0 w 4467638"/>
              <a:gd name="connsiteY15" fmla="*/ 400110 h 400110"/>
              <a:gd name="connsiteX16" fmla="*/ 0 w 4467638"/>
              <a:gd name="connsiteY16"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67638" h="400110" fill="none" extrusionOk="0">
                <a:moveTo>
                  <a:pt x="0" y="0"/>
                </a:moveTo>
                <a:cubicBezTo>
                  <a:pt x="243591" y="-15174"/>
                  <a:pt x="425966" y="23608"/>
                  <a:pt x="548881" y="0"/>
                </a:cubicBezTo>
                <a:cubicBezTo>
                  <a:pt x="671796" y="-23608"/>
                  <a:pt x="985552" y="2496"/>
                  <a:pt x="1276468" y="0"/>
                </a:cubicBezTo>
                <a:cubicBezTo>
                  <a:pt x="1567384" y="-2496"/>
                  <a:pt x="1693205" y="21016"/>
                  <a:pt x="1870026" y="0"/>
                </a:cubicBezTo>
                <a:cubicBezTo>
                  <a:pt x="2046847" y="-21016"/>
                  <a:pt x="2451607" y="32382"/>
                  <a:pt x="2597612" y="0"/>
                </a:cubicBezTo>
                <a:cubicBezTo>
                  <a:pt x="2743617" y="-32382"/>
                  <a:pt x="2926192" y="-24035"/>
                  <a:pt x="3235846" y="0"/>
                </a:cubicBezTo>
                <a:cubicBezTo>
                  <a:pt x="3545500" y="24035"/>
                  <a:pt x="3654415" y="18806"/>
                  <a:pt x="3829404" y="0"/>
                </a:cubicBezTo>
                <a:cubicBezTo>
                  <a:pt x="4004393" y="-18806"/>
                  <a:pt x="4152814" y="22518"/>
                  <a:pt x="4467638" y="0"/>
                </a:cubicBezTo>
                <a:cubicBezTo>
                  <a:pt x="4469716" y="102105"/>
                  <a:pt x="4485425" y="305420"/>
                  <a:pt x="4467638" y="400110"/>
                </a:cubicBezTo>
                <a:cubicBezTo>
                  <a:pt x="4301536" y="405851"/>
                  <a:pt x="4067692" y="394850"/>
                  <a:pt x="3784728" y="400110"/>
                </a:cubicBezTo>
                <a:cubicBezTo>
                  <a:pt x="3501764" y="405371"/>
                  <a:pt x="3292452" y="411345"/>
                  <a:pt x="3146494" y="400110"/>
                </a:cubicBezTo>
                <a:cubicBezTo>
                  <a:pt x="3000536" y="388875"/>
                  <a:pt x="2862234" y="415834"/>
                  <a:pt x="2642289" y="400110"/>
                </a:cubicBezTo>
                <a:cubicBezTo>
                  <a:pt x="2422344" y="384386"/>
                  <a:pt x="2181221" y="406990"/>
                  <a:pt x="2048731" y="400110"/>
                </a:cubicBezTo>
                <a:cubicBezTo>
                  <a:pt x="1916241" y="393230"/>
                  <a:pt x="1627244" y="415213"/>
                  <a:pt x="1455174" y="400110"/>
                </a:cubicBezTo>
                <a:cubicBezTo>
                  <a:pt x="1283104" y="385007"/>
                  <a:pt x="1073765" y="402327"/>
                  <a:pt x="772263" y="400110"/>
                </a:cubicBezTo>
                <a:cubicBezTo>
                  <a:pt x="470761" y="397893"/>
                  <a:pt x="207227" y="410128"/>
                  <a:pt x="0" y="400110"/>
                </a:cubicBezTo>
                <a:cubicBezTo>
                  <a:pt x="9817" y="310402"/>
                  <a:pt x="-19716" y="115521"/>
                  <a:pt x="0" y="0"/>
                </a:cubicBezTo>
                <a:close/>
              </a:path>
              <a:path w="4467638" h="400110" stroke="0" extrusionOk="0">
                <a:moveTo>
                  <a:pt x="0" y="0"/>
                </a:moveTo>
                <a:cubicBezTo>
                  <a:pt x="206300" y="-31512"/>
                  <a:pt x="350054" y="19139"/>
                  <a:pt x="682910" y="0"/>
                </a:cubicBezTo>
                <a:cubicBezTo>
                  <a:pt x="1015766" y="-19139"/>
                  <a:pt x="978791" y="2436"/>
                  <a:pt x="1187115" y="0"/>
                </a:cubicBezTo>
                <a:cubicBezTo>
                  <a:pt x="1395440" y="-2436"/>
                  <a:pt x="1568958" y="-21912"/>
                  <a:pt x="1825349" y="0"/>
                </a:cubicBezTo>
                <a:cubicBezTo>
                  <a:pt x="2081740" y="21912"/>
                  <a:pt x="2213802" y="-21814"/>
                  <a:pt x="2374230" y="0"/>
                </a:cubicBezTo>
                <a:cubicBezTo>
                  <a:pt x="2534658" y="21814"/>
                  <a:pt x="2847623" y="29558"/>
                  <a:pt x="2967788" y="0"/>
                </a:cubicBezTo>
                <a:cubicBezTo>
                  <a:pt x="3087953" y="-29558"/>
                  <a:pt x="3424688" y="25967"/>
                  <a:pt x="3606022" y="0"/>
                </a:cubicBezTo>
                <a:cubicBezTo>
                  <a:pt x="3787356" y="-25967"/>
                  <a:pt x="4245050" y="-33676"/>
                  <a:pt x="4467638" y="0"/>
                </a:cubicBezTo>
                <a:cubicBezTo>
                  <a:pt x="4478620" y="151143"/>
                  <a:pt x="4459374" y="273890"/>
                  <a:pt x="4467638" y="400110"/>
                </a:cubicBezTo>
                <a:cubicBezTo>
                  <a:pt x="4299972" y="400203"/>
                  <a:pt x="4045062" y="389502"/>
                  <a:pt x="3874080" y="400110"/>
                </a:cubicBezTo>
                <a:cubicBezTo>
                  <a:pt x="3703098" y="410718"/>
                  <a:pt x="3467057" y="402945"/>
                  <a:pt x="3325199" y="400110"/>
                </a:cubicBezTo>
                <a:cubicBezTo>
                  <a:pt x="3183341" y="397275"/>
                  <a:pt x="2932066" y="417650"/>
                  <a:pt x="2731642" y="400110"/>
                </a:cubicBezTo>
                <a:cubicBezTo>
                  <a:pt x="2531218" y="382570"/>
                  <a:pt x="2203491" y="393493"/>
                  <a:pt x="2004055" y="400110"/>
                </a:cubicBezTo>
                <a:cubicBezTo>
                  <a:pt x="1804619" y="406727"/>
                  <a:pt x="1657263" y="369043"/>
                  <a:pt x="1365821" y="400110"/>
                </a:cubicBezTo>
                <a:cubicBezTo>
                  <a:pt x="1074379" y="431177"/>
                  <a:pt x="949652" y="374036"/>
                  <a:pt x="682910" y="400110"/>
                </a:cubicBezTo>
                <a:cubicBezTo>
                  <a:pt x="416168" y="426184"/>
                  <a:pt x="206423" y="399182"/>
                  <a:pt x="0" y="400110"/>
                </a:cubicBezTo>
                <a:cubicBezTo>
                  <a:pt x="-10479" y="210539"/>
                  <a:pt x="1964" y="135529"/>
                  <a:pt x="0" y="0"/>
                </a:cubicBezTo>
                <a:close/>
              </a:path>
            </a:pathLst>
          </a:custGeom>
          <a:noFill/>
          <a:ln w="28575" cap="flat" cmpd="sng" algn="ctr">
            <a:solidFill>
              <a:srgbClr val="0F4BEB"/>
            </a:solidFill>
            <a:prstDash val="solid"/>
            <a:miter lim="800000"/>
            <a:extLst>
              <a:ext uri="{C807C97D-BFC1-408E-A445-0C87EB9F89A2}">
                <ask:lineSketchStyleProps xmlns:ask="http://schemas.microsoft.com/office/drawing/2018/sketchyshapes" xmlns="" sd="4068437857">
                  <a:prstGeom prst="rect">
                    <a:avLst/>
                  </a:prstGeom>
                  <ask:type>
                    <ask:lineSketchFreehand/>
                  </ask:type>
                </ask:lineSketchStyleProps>
              </a:ext>
            </a:extLst>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black"/>
                </a:solidFill>
                <a:effectLst/>
                <a:uLnTx/>
                <a:uFillTx/>
                <a:latin typeface="Abadi" panose="020B0604020104020204" pitchFamily="34" charset="0"/>
                <a:ea typeface="+mn-ea"/>
                <a:cs typeface="+mn-cs"/>
              </a:rPr>
              <a:t>RIS (</a:t>
            </a:r>
            <a:r>
              <a:rPr kumimoji="0" lang="en-US" sz="2000" b="1" i="0" u="none" strike="noStrike" kern="0" cap="none" spc="0" normalizeH="0" baseline="0" noProof="0" dirty="0" smtClean="0">
                <a:ln>
                  <a:noFill/>
                </a:ln>
                <a:solidFill>
                  <a:prstClr val="black"/>
                </a:solidFill>
                <a:effectLst/>
                <a:highlight>
                  <a:srgbClr val="FFFF00"/>
                </a:highlight>
                <a:uLnTx/>
                <a:uFillTx/>
                <a:latin typeface="Abadi" panose="020B0604020104020204" pitchFamily="34" charset="0"/>
                <a:ea typeface="+mn-ea"/>
                <a:cs typeface="+mn-cs"/>
              </a:rPr>
              <a:t>#13</a:t>
            </a:r>
            <a:r>
              <a:rPr kumimoji="0" lang="en-US" sz="2000" b="1" i="0" u="none" strike="noStrike" kern="0" cap="none" spc="0" normalizeH="0" baseline="0" noProof="0" dirty="0" smtClean="0">
                <a:ln>
                  <a:noFill/>
                </a:ln>
                <a:solidFill>
                  <a:prstClr val="black"/>
                </a:solidFill>
                <a:effectLst/>
                <a:uLnTx/>
                <a:uFillTx/>
                <a:latin typeface="Abadi" panose="020B0604020104020204" pitchFamily="34" charset="0"/>
                <a:ea typeface="+mn-ea"/>
                <a:cs typeface="+mn-cs"/>
              </a:rPr>
              <a:t>), DIS (#3), TIS (#5), PIS (</a:t>
            </a:r>
            <a:r>
              <a:rPr kumimoji="0" lang="en-US" sz="2000" b="1" i="0" u="none" strike="noStrike" kern="0" cap="none" spc="0" normalizeH="0" baseline="0" noProof="0" dirty="0" smtClean="0">
                <a:ln>
                  <a:noFill/>
                </a:ln>
                <a:solidFill>
                  <a:prstClr val="black"/>
                </a:solidFill>
                <a:effectLst/>
                <a:highlight>
                  <a:srgbClr val="00FF00"/>
                </a:highlight>
                <a:uLnTx/>
                <a:uFillTx/>
                <a:latin typeface="Abadi" panose="020B0604020104020204" pitchFamily="34" charset="0"/>
                <a:ea typeface="+mn-ea"/>
                <a:cs typeface="+mn-cs"/>
              </a:rPr>
              <a:t>#24</a:t>
            </a:r>
            <a:r>
              <a:rPr kumimoji="0" lang="en-US" sz="2000" b="1" i="0" u="none" strike="noStrike" kern="0" cap="none" spc="0" normalizeH="0" baseline="0" noProof="0" dirty="0" smtClean="0">
                <a:ln>
                  <a:noFill/>
                </a:ln>
                <a:solidFill>
                  <a:prstClr val="black"/>
                </a:solidFill>
                <a:effectLst/>
                <a:uLnTx/>
                <a:uFillTx/>
                <a:latin typeface="Abadi" panose="020B0604020104020204" pitchFamily="34" charset="0"/>
                <a:ea typeface="+mn-ea"/>
                <a:cs typeface="+mn-cs"/>
              </a:rPr>
              <a:t>)</a:t>
            </a:r>
            <a:endParaRPr kumimoji="0" lang="en-AU" sz="2000" b="1" i="0" u="none" strike="noStrike" kern="0" cap="none" spc="0" normalizeH="0" baseline="0" noProof="0" dirty="0" smtClean="0">
              <a:ln>
                <a:noFill/>
              </a:ln>
              <a:solidFill>
                <a:prstClr val="black"/>
              </a:solidFill>
              <a:effectLst/>
              <a:uLnTx/>
              <a:uFillTx/>
              <a:latin typeface="Abadi" panose="020B0604020104020204" pitchFamily="34" charset="0"/>
              <a:ea typeface="+mn-ea"/>
              <a:cs typeface="+mn-cs"/>
            </a:endParaRPr>
          </a:p>
        </p:txBody>
      </p:sp>
      <p:pic>
        <p:nvPicPr>
          <p:cNvPr id="12" name="Picture 11" descr="A screenshot of a cell phone&#10;&#10;Description automatically generated">
            <a:extLst>
              <a:ext uri="{FF2B5EF4-FFF2-40B4-BE49-F238E27FC236}">
                <a16:creationId xmlns:a16="http://schemas.microsoft.com/office/drawing/2014/main" id="{84043405-D30D-4040-A27F-2D405C218814}"/>
              </a:ext>
            </a:extLst>
          </p:cNvPr>
          <p:cNvPicPr>
            <a:picLocks noChangeAspect="1"/>
          </p:cNvPicPr>
          <p:nvPr/>
        </p:nvPicPr>
        <p:blipFill>
          <a:blip r:embed="rId3"/>
          <a:stretch>
            <a:fillRect/>
          </a:stretch>
        </p:blipFill>
        <p:spPr>
          <a:xfrm>
            <a:off x="6336792" y="2356403"/>
            <a:ext cx="5589738" cy="2435755"/>
          </a:xfrm>
          <a:prstGeom prst="rect">
            <a:avLst/>
          </a:prstGeom>
        </p:spPr>
      </p:pic>
    </p:spTree>
    <p:extLst>
      <p:ext uri="{BB962C8B-B14F-4D97-AF65-F5344CB8AC3E}">
        <p14:creationId xmlns:p14="http://schemas.microsoft.com/office/powerpoint/2010/main" val="2224603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5652" y="235885"/>
            <a:ext cx="10515600" cy="483287"/>
          </a:xfrm>
        </p:spPr>
        <p:txBody>
          <a:bodyPr>
            <a:normAutofit fontScale="90000"/>
          </a:bodyPr>
          <a:lstStyle/>
          <a:p>
            <a:r>
              <a:rPr lang="en-AU" dirty="0">
                <a:solidFill>
                  <a:srgbClr val="0F4BEB"/>
                </a:solidFill>
              </a:rPr>
              <a:t>Systematic Literature review </a:t>
            </a:r>
            <a:r>
              <a:rPr lang="en-AU" dirty="0" smtClean="0">
                <a:solidFill>
                  <a:srgbClr val="0F4BEB"/>
                </a:solidFill>
              </a:rPr>
              <a:t>(7/7</a:t>
            </a:r>
            <a:r>
              <a:rPr lang="en-AU" dirty="0">
                <a:solidFill>
                  <a:srgbClr val="0F4BEB"/>
                </a:solidFill>
              </a:rPr>
              <a:t>)</a:t>
            </a:r>
          </a:p>
        </p:txBody>
      </p:sp>
      <p:sp>
        <p:nvSpPr>
          <p:cNvPr id="5" name="Content Placeholder 4"/>
          <p:cNvSpPr>
            <a:spLocks noGrp="1"/>
          </p:cNvSpPr>
          <p:nvPr>
            <p:ph idx="1"/>
          </p:nvPr>
        </p:nvSpPr>
        <p:spPr>
          <a:xfrm>
            <a:off x="715652" y="1964791"/>
            <a:ext cx="10515600" cy="2864508"/>
          </a:xfrm>
        </p:spPr>
        <p:txBody>
          <a:bodyPr>
            <a:noAutofit/>
          </a:bodyPr>
          <a:lstStyle/>
          <a:p>
            <a:pPr marL="442913" indent="-442913">
              <a:lnSpc>
                <a:spcPct val="100000"/>
              </a:lnSpc>
              <a:spcBef>
                <a:spcPct val="40000"/>
              </a:spcBef>
              <a:buFont typeface="Wingdings" panose="05000000000000000000" pitchFamily="2" charset="2"/>
              <a:buChar char="ü"/>
            </a:pPr>
            <a:r>
              <a:rPr lang="en-AU" altLang="en-US" sz="2000" dirty="0" smtClean="0">
                <a:latin typeface="Arial" charset="0"/>
              </a:rPr>
              <a:t>Very few studies used </a:t>
            </a:r>
            <a:r>
              <a:rPr lang="en-AU" altLang="en-US" sz="2000" b="1" dirty="0" smtClean="0">
                <a:solidFill>
                  <a:srgbClr val="0F4BEB"/>
                </a:solidFill>
                <a:latin typeface="Arial" charset="0"/>
              </a:rPr>
              <a:t>deep </a:t>
            </a:r>
            <a:r>
              <a:rPr lang="en-AU" altLang="en-US" sz="2000" b="1" dirty="0">
                <a:solidFill>
                  <a:srgbClr val="0F4BEB"/>
                </a:solidFill>
                <a:latin typeface="Arial" charset="0"/>
              </a:rPr>
              <a:t>learning techniques to leverage </a:t>
            </a:r>
            <a:r>
              <a:rPr lang="en-AU" altLang="en-US" sz="2000" b="1" dirty="0" smtClean="0">
                <a:solidFill>
                  <a:srgbClr val="0F4BEB"/>
                </a:solidFill>
                <a:latin typeface="Arial" charset="0"/>
              </a:rPr>
              <a:t>the automation </a:t>
            </a:r>
            <a:r>
              <a:rPr lang="en-AU" altLang="en-US" sz="2000" b="1" dirty="0">
                <a:solidFill>
                  <a:srgbClr val="0F4BEB"/>
                </a:solidFill>
                <a:latin typeface="Arial" charset="0"/>
              </a:rPr>
              <a:t>of issue management </a:t>
            </a:r>
            <a:r>
              <a:rPr lang="en-AU" altLang="en-US" sz="2000" b="1" dirty="0" smtClean="0">
                <a:solidFill>
                  <a:srgbClr val="0F4BEB"/>
                </a:solidFill>
                <a:latin typeface="Arial" charset="0"/>
              </a:rPr>
              <a:t>system</a:t>
            </a:r>
          </a:p>
          <a:p>
            <a:pPr marL="442913" indent="-442913">
              <a:lnSpc>
                <a:spcPct val="100000"/>
              </a:lnSpc>
              <a:spcBef>
                <a:spcPct val="40000"/>
              </a:spcBef>
              <a:buFont typeface="Wingdings" panose="05000000000000000000" pitchFamily="2" charset="2"/>
              <a:buChar char="ü"/>
            </a:pPr>
            <a:r>
              <a:rPr lang="en-AU" altLang="en-US" sz="2000" dirty="0" smtClean="0">
                <a:latin typeface="Arial" charset="0"/>
              </a:rPr>
              <a:t>None </a:t>
            </a:r>
            <a:r>
              <a:rPr lang="en-AU" altLang="en-US" sz="2000" dirty="0">
                <a:latin typeface="Arial" charset="0"/>
              </a:rPr>
              <a:t>of the existing studies </a:t>
            </a:r>
            <a:r>
              <a:rPr lang="en-AU" altLang="en-US" sz="2000" b="1" dirty="0">
                <a:solidFill>
                  <a:srgbClr val="0F4BEB"/>
                </a:solidFill>
                <a:latin typeface="Arial" charset="0"/>
              </a:rPr>
              <a:t>take into account the abstract syntax tree </a:t>
            </a:r>
            <a:r>
              <a:rPr lang="en-AU" altLang="en-US" sz="2000" b="1" dirty="0" smtClean="0">
                <a:solidFill>
                  <a:srgbClr val="0F4BEB"/>
                </a:solidFill>
                <a:latin typeface="Arial" charset="0"/>
              </a:rPr>
              <a:t>structure </a:t>
            </a:r>
            <a:r>
              <a:rPr lang="en-AU" altLang="en-US" sz="2000" dirty="0" smtClean="0">
                <a:latin typeface="Arial" charset="0"/>
              </a:rPr>
              <a:t>representation </a:t>
            </a:r>
            <a:r>
              <a:rPr lang="en-AU" altLang="en-US" sz="2000" dirty="0">
                <a:latin typeface="Arial" charset="0"/>
              </a:rPr>
              <a:t>of issue report’s code snippet in traceability links recovery </a:t>
            </a:r>
            <a:r>
              <a:rPr lang="en-AU" altLang="en-US" sz="2000" dirty="0" smtClean="0">
                <a:latin typeface="Arial" charset="0"/>
              </a:rPr>
              <a:t>approach</a:t>
            </a:r>
          </a:p>
          <a:p>
            <a:pPr marL="442913" indent="-442913">
              <a:lnSpc>
                <a:spcPct val="100000"/>
              </a:lnSpc>
              <a:spcBef>
                <a:spcPct val="40000"/>
              </a:spcBef>
              <a:buFont typeface="Wingdings" panose="05000000000000000000" pitchFamily="2" charset="2"/>
              <a:buChar char="ü"/>
            </a:pPr>
            <a:r>
              <a:rPr lang="en-AU" altLang="en-US" sz="2000" dirty="0" smtClean="0">
                <a:latin typeface="Arial" charset="0"/>
              </a:rPr>
              <a:t>None </a:t>
            </a:r>
            <a:r>
              <a:rPr lang="en-AU" altLang="en-US" sz="2000" dirty="0">
                <a:latin typeface="Arial" charset="0"/>
              </a:rPr>
              <a:t>of the existing studies </a:t>
            </a:r>
            <a:r>
              <a:rPr lang="en-AU" altLang="en-US" sz="2000" b="1" dirty="0">
                <a:solidFill>
                  <a:srgbClr val="0F4BEB"/>
                </a:solidFill>
                <a:latin typeface="Arial" charset="0"/>
              </a:rPr>
              <a:t>investigated the use of multi-task learning </a:t>
            </a:r>
            <a:r>
              <a:rPr lang="en-AU" altLang="en-US" sz="2000" b="1" dirty="0" smtClean="0">
                <a:solidFill>
                  <a:srgbClr val="0F4BEB"/>
                </a:solidFill>
                <a:latin typeface="Arial" charset="0"/>
              </a:rPr>
              <a:t>framework </a:t>
            </a:r>
            <a:r>
              <a:rPr lang="en-AU" altLang="en-US" sz="2000" dirty="0" smtClean="0">
                <a:latin typeface="Arial" charset="0"/>
              </a:rPr>
              <a:t>to </a:t>
            </a:r>
            <a:r>
              <a:rPr lang="en-AU" altLang="en-US" sz="2000" dirty="0">
                <a:latin typeface="Arial" charset="0"/>
              </a:rPr>
              <a:t>recover the correlation between issue reports and its corresponding </a:t>
            </a:r>
            <a:r>
              <a:rPr lang="en-AU" altLang="en-US" sz="2000" dirty="0" smtClean="0">
                <a:latin typeface="Arial" charset="0"/>
              </a:rPr>
              <a:t>categorical variables </a:t>
            </a:r>
            <a:r>
              <a:rPr lang="en-AU" altLang="en-US" sz="2000" dirty="0">
                <a:latin typeface="Arial" charset="0"/>
              </a:rPr>
              <a:t>(e.g., developers, issue types)</a:t>
            </a:r>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16</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Slide Number Placeholder 10"/>
          <p:cNvSpPr txBox="1">
            <a:spLocks/>
          </p:cNvSpPr>
          <p:nvPr/>
        </p:nvSpPr>
        <p:spPr>
          <a:xfrm>
            <a:off x="11500701" y="112404"/>
            <a:ext cx="425829"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16</a:t>
            </a:fld>
            <a:endParaRPr lang="en-AU" dirty="0">
              <a:solidFill>
                <a:schemeClr val="bg1"/>
              </a:solidFill>
            </a:endParaRPr>
          </a:p>
        </p:txBody>
      </p:sp>
      <p:sp>
        <p:nvSpPr>
          <p:cNvPr id="9" name="Text Placeholder 1">
            <a:extLst>
              <a:ext uri="{FF2B5EF4-FFF2-40B4-BE49-F238E27FC236}">
                <a16:creationId xmlns:a16="http://schemas.microsoft.com/office/drawing/2014/main" id="{D07F68C2-23A9-4297-B139-6AC8FB63BD3E}"/>
              </a:ext>
            </a:extLst>
          </p:cNvPr>
          <p:cNvSpPr txBox="1">
            <a:spLocks/>
          </p:cNvSpPr>
          <p:nvPr/>
        </p:nvSpPr>
        <p:spPr>
          <a:xfrm>
            <a:off x="715652" y="1239346"/>
            <a:ext cx="3280972" cy="334508"/>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600" b="1" i="0" u="none" strike="noStrike" kern="1200" cap="none" spc="0" normalizeH="0" baseline="0" noProof="0" dirty="0" smtClean="0">
                <a:ln>
                  <a:noFill/>
                </a:ln>
                <a:solidFill>
                  <a:sysClr val="window" lastClr="FFFFFF"/>
                </a:solidFill>
                <a:effectLst/>
                <a:uLnTx/>
                <a:uFillTx/>
                <a:latin typeface="Century Gothic"/>
                <a:ea typeface="+mn-ea"/>
                <a:cs typeface="+mn-cs"/>
              </a:rPr>
              <a:t>Research Gap</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Tree>
    <p:extLst>
      <p:ext uri="{BB962C8B-B14F-4D97-AF65-F5344CB8AC3E}">
        <p14:creationId xmlns:p14="http://schemas.microsoft.com/office/powerpoint/2010/main" val="708678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184" y="2404237"/>
            <a:ext cx="10515600" cy="1079627"/>
          </a:xfrm>
          <a:solidFill>
            <a:srgbClr val="0F4BEB"/>
          </a:solidFill>
        </p:spPr>
        <p:txBody>
          <a:bodyPr>
            <a:normAutofit/>
          </a:bodyPr>
          <a:lstStyle/>
          <a:p>
            <a:pPr lvl="0" algn="ctr"/>
            <a:r>
              <a:rPr lang="en-US" sz="6000" b="1" dirty="0" smtClean="0">
                <a:solidFill>
                  <a:schemeClr val="bg1"/>
                </a:solidFill>
              </a:rPr>
              <a:t>Research Methods</a:t>
            </a:r>
            <a:endParaRPr lang="en-US" sz="6000" dirty="0">
              <a:solidFill>
                <a:schemeClr val="bg1"/>
              </a:solidFill>
            </a:endParaRPr>
          </a:p>
        </p:txBody>
      </p:sp>
      <p:sp>
        <p:nvSpPr>
          <p:cNvPr id="4" name="Slide Number Placeholder 3"/>
          <p:cNvSpPr>
            <a:spLocks noGrp="1"/>
          </p:cNvSpPr>
          <p:nvPr>
            <p:ph type="sldNum" sz="quarter" idx="12"/>
          </p:nvPr>
        </p:nvSpPr>
        <p:spPr/>
        <p:txBody>
          <a:bodyPr/>
          <a:lstStyle/>
          <a:p>
            <a:fld id="{1527D687-5148-4DC4-8388-6491182953FB}" type="slidenum">
              <a:rPr lang="en-AU" smtClean="0"/>
              <a:t>17</a:t>
            </a:fld>
            <a:endParaRPr lang="en-AU"/>
          </a:p>
        </p:txBody>
      </p:sp>
    </p:spTree>
    <p:extLst>
      <p:ext uri="{BB962C8B-B14F-4D97-AF65-F5344CB8AC3E}">
        <p14:creationId xmlns:p14="http://schemas.microsoft.com/office/powerpoint/2010/main" val="1786039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013"/>
          </a:xfrm>
        </p:spPr>
        <p:txBody>
          <a:bodyPr/>
          <a:lstStyle/>
          <a:p>
            <a:r>
              <a:rPr lang="en-AU" dirty="0" smtClean="0">
                <a:solidFill>
                  <a:srgbClr val="0F4BEB"/>
                </a:solidFill>
              </a:rPr>
              <a:t>Research Methods</a:t>
            </a:r>
            <a:endParaRPr lang="en-AU" dirty="0">
              <a:solidFill>
                <a:srgbClr val="0F4BEB"/>
              </a:solidFill>
            </a:endParaRPr>
          </a:p>
        </p:txBody>
      </p:sp>
      <p:sp>
        <p:nvSpPr>
          <p:cNvPr id="3" name="Content Placeholder 2"/>
          <p:cNvSpPr>
            <a:spLocks noGrp="1"/>
          </p:cNvSpPr>
          <p:nvPr>
            <p:ph idx="1"/>
          </p:nvPr>
        </p:nvSpPr>
        <p:spPr>
          <a:xfrm>
            <a:off x="808245" y="1349375"/>
            <a:ext cx="10515600" cy="1726467"/>
          </a:xfrm>
        </p:spPr>
        <p:txBody>
          <a:bodyPr>
            <a:normAutofit/>
          </a:bodyPr>
          <a:lstStyle/>
          <a:p>
            <a:pPr marL="0" indent="0">
              <a:buNone/>
            </a:pPr>
            <a:r>
              <a:rPr lang="en-AU" sz="2400" b="1" dirty="0" smtClean="0"/>
              <a:t>Design Science </a:t>
            </a:r>
            <a:r>
              <a:rPr lang="en-AU" sz="2400" dirty="0"/>
              <a:t>-  </a:t>
            </a:r>
            <a:r>
              <a:rPr lang="en-AU" sz="2400" dirty="0" smtClean="0"/>
              <a:t>“is a </a:t>
            </a:r>
            <a:r>
              <a:rPr lang="en-AU" sz="2400" dirty="0" smtClean="0">
                <a:solidFill>
                  <a:srgbClr val="0F4BEB"/>
                </a:solidFill>
              </a:rPr>
              <a:t>problem-solving 	</a:t>
            </a:r>
            <a:r>
              <a:rPr lang="en-AU" sz="2400" dirty="0" smtClean="0"/>
              <a:t>, </a:t>
            </a:r>
            <a:r>
              <a:rPr lang="en-AU" sz="2400" dirty="0"/>
              <a:t>which predominately applied in software engineering </a:t>
            </a:r>
            <a:r>
              <a:rPr lang="en-AU" sz="2400" dirty="0" smtClean="0"/>
              <a:t>research seek </a:t>
            </a:r>
            <a:r>
              <a:rPr lang="en-AU" sz="2400" dirty="0"/>
              <a:t>to find solution space for an unsolved problem or to improve a known problem </a:t>
            </a:r>
            <a:r>
              <a:rPr lang="en-AU" sz="2400" dirty="0" smtClean="0"/>
              <a:t>in more </a:t>
            </a:r>
            <a:r>
              <a:rPr lang="en-AU" sz="2400" dirty="0"/>
              <a:t>effective and efficient </a:t>
            </a:r>
            <a:r>
              <a:rPr lang="en-AU" sz="2400" dirty="0" smtClean="0"/>
              <a:t>approach”</a:t>
            </a:r>
            <a:endParaRPr lang="en-AU" sz="2400" dirty="0"/>
          </a:p>
        </p:txBody>
      </p:sp>
      <p:sp>
        <p:nvSpPr>
          <p:cNvPr id="4" name="Slide Number Placeholder 3"/>
          <p:cNvSpPr>
            <a:spLocks noGrp="1"/>
          </p:cNvSpPr>
          <p:nvPr>
            <p:ph type="sldNum" sz="quarter" idx="12"/>
          </p:nvPr>
        </p:nvSpPr>
        <p:spPr/>
        <p:txBody>
          <a:bodyPr/>
          <a:lstStyle/>
          <a:p>
            <a:fld id="{1527D687-5148-4DC4-8388-6491182953FB}" type="slidenum">
              <a:rPr lang="en-AU" smtClean="0"/>
              <a:t>18</a:t>
            </a:fld>
            <a:endParaRPr lang="en-AU"/>
          </a:p>
        </p:txBody>
      </p:sp>
      <p:pic>
        <p:nvPicPr>
          <p:cNvPr id="5" name="Picture 4"/>
          <p:cNvPicPr>
            <a:picLocks noChangeAspect="1"/>
          </p:cNvPicPr>
          <p:nvPr/>
        </p:nvPicPr>
        <p:blipFill>
          <a:blip r:embed="rId2"/>
          <a:stretch>
            <a:fillRect/>
          </a:stretch>
        </p:blipFill>
        <p:spPr>
          <a:xfrm>
            <a:off x="748335" y="3075842"/>
            <a:ext cx="10575510" cy="2379785"/>
          </a:xfrm>
          <a:prstGeom prst="rect">
            <a:avLst/>
          </a:prstGeom>
        </p:spPr>
      </p:pic>
      <p:sp>
        <p:nvSpPr>
          <p:cNvPr id="6" name="Rectangle 5"/>
          <p:cNvSpPr/>
          <p:nvPr/>
        </p:nvSpPr>
        <p:spPr>
          <a:xfrm>
            <a:off x="7913825" y="6179282"/>
            <a:ext cx="3147015" cy="369332"/>
          </a:xfrm>
          <a:prstGeom prst="rect">
            <a:avLst/>
          </a:prstGeom>
        </p:spPr>
        <p:txBody>
          <a:bodyPr wrap="none">
            <a:spAutoFit/>
          </a:bodyPr>
          <a:lstStyle/>
          <a:p>
            <a:r>
              <a:rPr lang="da-DK" b="1" dirty="0" smtClean="0">
                <a:latin typeface="NimbusRomNo9L-Regu"/>
              </a:rPr>
              <a:t>(Alan </a:t>
            </a:r>
            <a:r>
              <a:rPr lang="da-DK" b="1" dirty="0">
                <a:latin typeface="NimbusRomNo9L-Regu"/>
              </a:rPr>
              <a:t>R Hevner et al</a:t>
            </a:r>
            <a:r>
              <a:rPr lang="da-DK" b="1" dirty="0" smtClean="0">
                <a:latin typeface="NimbusRomNo9L-Regu"/>
              </a:rPr>
              <a:t>., 2004)</a:t>
            </a:r>
            <a:endParaRPr lang="en-AU" b="1" dirty="0"/>
          </a:p>
        </p:txBody>
      </p:sp>
    </p:spTree>
    <p:extLst>
      <p:ext uri="{BB962C8B-B14F-4D97-AF65-F5344CB8AC3E}">
        <p14:creationId xmlns:p14="http://schemas.microsoft.com/office/powerpoint/2010/main" val="1927610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183" y="2404238"/>
            <a:ext cx="10754985" cy="1311978"/>
          </a:xfrm>
          <a:solidFill>
            <a:srgbClr val="0F4BEB"/>
          </a:solidFill>
        </p:spPr>
        <p:txBody>
          <a:bodyPr>
            <a:normAutofit/>
          </a:bodyPr>
          <a:lstStyle/>
          <a:p>
            <a:pPr algn="ctr"/>
            <a:r>
              <a:rPr lang="en-AU" dirty="0" smtClean="0">
                <a:solidFill>
                  <a:schemeClr val="bg1"/>
                </a:solidFill>
              </a:rPr>
              <a:t>Work In progress Process Model</a:t>
            </a:r>
            <a:endParaRPr lang="en-AU" dirty="0">
              <a:solidFill>
                <a:schemeClr val="bg1"/>
              </a:solidFill>
            </a:endParaRPr>
          </a:p>
        </p:txBody>
      </p:sp>
      <p:sp>
        <p:nvSpPr>
          <p:cNvPr id="4" name="Slide Number Placeholder 3"/>
          <p:cNvSpPr>
            <a:spLocks noGrp="1"/>
          </p:cNvSpPr>
          <p:nvPr>
            <p:ph type="sldNum" sz="quarter" idx="12"/>
          </p:nvPr>
        </p:nvSpPr>
        <p:spPr/>
        <p:txBody>
          <a:bodyPr/>
          <a:lstStyle/>
          <a:p>
            <a:fld id="{1527D687-5148-4DC4-8388-6491182953FB}" type="slidenum">
              <a:rPr lang="en-AU" smtClean="0"/>
              <a:t>19</a:t>
            </a:fld>
            <a:endParaRPr lang="en-AU"/>
          </a:p>
        </p:txBody>
      </p:sp>
    </p:spTree>
    <p:extLst>
      <p:ext uri="{BB962C8B-B14F-4D97-AF65-F5344CB8AC3E}">
        <p14:creationId xmlns:p14="http://schemas.microsoft.com/office/powerpoint/2010/main" val="2303625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0F4BEB"/>
                </a:solidFill>
              </a:rPr>
              <a:t>Publications</a:t>
            </a:r>
            <a:endParaRPr lang="en-AU" dirty="0">
              <a:solidFill>
                <a:srgbClr val="0F4BEB"/>
              </a:solidFill>
            </a:endParaRPr>
          </a:p>
        </p:txBody>
      </p:sp>
      <p:sp>
        <p:nvSpPr>
          <p:cNvPr id="3" name="Content Placeholder 2"/>
          <p:cNvSpPr>
            <a:spLocks noGrp="1"/>
          </p:cNvSpPr>
          <p:nvPr>
            <p:ph idx="1"/>
          </p:nvPr>
        </p:nvSpPr>
        <p:spPr>
          <a:xfrm>
            <a:off x="838200" y="1825625"/>
            <a:ext cx="10515600" cy="2398903"/>
          </a:xfrm>
        </p:spPr>
        <p:txBody>
          <a:bodyPr>
            <a:normAutofit/>
          </a:bodyPr>
          <a:lstStyle/>
          <a:p>
            <a:pPr algn="just"/>
            <a:r>
              <a:rPr lang="en-AU" sz="1600" dirty="0"/>
              <a:t>T. W. W. Aung, H. Huo and Y. Sui, "A Literature Review of Automatic Traceability Links Recovery for Software Change Impact Analysis," 2020 IEEE International Conference on Program Comprehension (ICPC) </a:t>
            </a:r>
            <a:r>
              <a:rPr lang="en-AU" sz="1600" dirty="0">
                <a:hlinkClick r:id="rId2"/>
              </a:rPr>
              <a:t>https://</a:t>
            </a:r>
            <a:r>
              <a:rPr lang="en-AU" sz="1600" dirty="0" smtClean="0">
                <a:hlinkClick r:id="rId2"/>
              </a:rPr>
              <a:t>conf.researchr.org/details/icpc-2020/icpc-2020-research/13/A-Literature-Review-of-Automatic-Traceability-Links-Recovery-for-Software-Change-Impa</a:t>
            </a:r>
            <a:endParaRPr lang="en-AU" sz="1600" dirty="0" smtClean="0"/>
          </a:p>
          <a:p>
            <a:pPr algn="just"/>
            <a:r>
              <a:rPr lang="en-AU" sz="1600" dirty="0" smtClean="0"/>
              <a:t>T</a:t>
            </a:r>
            <a:r>
              <a:rPr lang="en-AU" sz="1600" dirty="0"/>
              <a:t>. W. W. Aung, H. Huo and Y. Sui, "Interactive Traceability Links Visualization using Hierarchical Trace Map," 2019 IEEE International Conference on Software Maintenance and Evolution (ICSME), Cleveland, OH, USA, 2019, pp. 367-369, </a:t>
            </a:r>
            <a:r>
              <a:rPr lang="en-AU" sz="1600" dirty="0" err="1"/>
              <a:t>doi</a:t>
            </a:r>
            <a:r>
              <a:rPr lang="en-AU" sz="1600" dirty="0"/>
              <a:t>: 10.1109/ICSME.2019.00059</a:t>
            </a:r>
            <a:r>
              <a:rPr lang="en-AU" sz="1600" dirty="0" smtClean="0"/>
              <a:t>.</a:t>
            </a:r>
          </a:p>
          <a:p>
            <a:endParaRPr lang="en-AU" sz="1800" dirty="0" smtClean="0"/>
          </a:p>
          <a:p>
            <a:endParaRPr lang="en-AU" sz="1800" dirty="0"/>
          </a:p>
        </p:txBody>
      </p:sp>
      <p:sp>
        <p:nvSpPr>
          <p:cNvPr id="4" name="Slide Number Placeholder 3"/>
          <p:cNvSpPr>
            <a:spLocks noGrp="1"/>
          </p:cNvSpPr>
          <p:nvPr>
            <p:ph type="sldNum" sz="quarter" idx="12"/>
          </p:nvPr>
        </p:nvSpPr>
        <p:spPr/>
        <p:txBody>
          <a:bodyPr/>
          <a:lstStyle/>
          <a:p>
            <a:fld id="{1527D687-5148-4DC4-8388-6491182953FB}" type="slidenum">
              <a:rPr lang="en-AU" smtClean="0"/>
              <a:t>2</a:t>
            </a:fld>
            <a:endParaRPr lang="en-AU"/>
          </a:p>
        </p:txBody>
      </p:sp>
      <p:sp>
        <p:nvSpPr>
          <p:cNvPr id="6"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7"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Slide Number Placeholder 10"/>
          <p:cNvSpPr txBox="1">
            <a:spLocks/>
          </p:cNvSpPr>
          <p:nvPr/>
        </p:nvSpPr>
        <p:spPr>
          <a:xfrm>
            <a:off x="11592233" y="112404"/>
            <a:ext cx="334297"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2</a:t>
            </a:fld>
            <a:endParaRPr lang="en-AU" dirty="0">
              <a:solidFill>
                <a:schemeClr val="bg1"/>
              </a:solidFill>
            </a:endParaRPr>
          </a:p>
        </p:txBody>
      </p:sp>
    </p:spTree>
    <p:extLst>
      <p:ext uri="{BB962C8B-B14F-4D97-AF65-F5344CB8AC3E}">
        <p14:creationId xmlns:p14="http://schemas.microsoft.com/office/powerpoint/2010/main" val="3606482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4298" y="216447"/>
            <a:ext cx="10515600" cy="503555"/>
          </a:xfrm>
        </p:spPr>
        <p:txBody>
          <a:bodyPr>
            <a:normAutofit fontScale="90000"/>
          </a:bodyPr>
          <a:lstStyle/>
          <a:p>
            <a:r>
              <a:rPr lang="en-AU" dirty="0">
                <a:solidFill>
                  <a:srgbClr val="0F4BEB"/>
                </a:solidFill>
              </a:rPr>
              <a:t>Work In Progress (</a:t>
            </a:r>
            <a:r>
              <a:rPr lang="en-AU" dirty="0" smtClean="0">
                <a:solidFill>
                  <a:srgbClr val="0F4BEB"/>
                </a:solidFill>
              </a:rPr>
              <a:t>1/6)</a:t>
            </a:r>
            <a:endParaRPr lang="en-AU" dirty="0">
              <a:solidFill>
                <a:srgbClr val="0F4BEB"/>
              </a:solidFill>
            </a:endParaRPr>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20</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Slide Number Placeholder 10"/>
          <p:cNvSpPr txBox="1">
            <a:spLocks/>
          </p:cNvSpPr>
          <p:nvPr/>
        </p:nvSpPr>
        <p:spPr>
          <a:xfrm>
            <a:off x="11484865" y="112404"/>
            <a:ext cx="44166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20</a:t>
            </a:fld>
            <a:endParaRPr lang="en-AU" dirty="0">
              <a:solidFill>
                <a:schemeClr val="bg1"/>
              </a:solidFill>
            </a:endParaRPr>
          </a:p>
        </p:txBody>
      </p:sp>
      <p:sp>
        <p:nvSpPr>
          <p:cNvPr id="14" name="Text Placeholder 1">
            <a:extLst>
              <a:ext uri="{FF2B5EF4-FFF2-40B4-BE49-F238E27FC236}">
                <a16:creationId xmlns:a16="http://schemas.microsoft.com/office/drawing/2014/main" id="{D07F68C2-23A9-4297-B139-6AC8FB63BD3E}"/>
              </a:ext>
            </a:extLst>
          </p:cNvPr>
          <p:cNvSpPr txBox="1">
            <a:spLocks/>
          </p:cNvSpPr>
          <p:nvPr/>
        </p:nvSpPr>
        <p:spPr>
          <a:xfrm>
            <a:off x="334298" y="876739"/>
            <a:ext cx="5398286" cy="320125"/>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smtClean="0">
                <a:solidFill>
                  <a:sysClr val="window" lastClr="FFFFFF"/>
                </a:solidFill>
                <a:latin typeface="Century Gothic"/>
              </a:rPr>
              <a:t>High Level Multi-task Automatic Bug Triage Network </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86" y="1261334"/>
            <a:ext cx="5668109" cy="5095016"/>
          </a:xfrm>
          <a:prstGeom prst="rect">
            <a:avLst/>
          </a:prstGeom>
        </p:spPr>
      </p:pic>
      <p:sp>
        <p:nvSpPr>
          <p:cNvPr id="3" name="TextBox 2"/>
          <p:cNvSpPr txBox="1"/>
          <p:nvPr/>
        </p:nvSpPr>
        <p:spPr>
          <a:xfrm>
            <a:off x="5913489" y="1511445"/>
            <a:ext cx="5855724" cy="2585323"/>
          </a:xfrm>
          <a:prstGeom prst="rect">
            <a:avLst/>
          </a:prstGeom>
          <a:noFill/>
        </p:spPr>
        <p:txBody>
          <a:bodyPr wrap="square" rtlCol="0">
            <a:spAutoFit/>
          </a:bodyPr>
          <a:lstStyle/>
          <a:p>
            <a:pPr marL="457200" indent="-457200" algn="just">
              <a:buFont typeface="+mj-lt"/>
              <a:buAutoNum type="arabicPeriod"/>
            </a:pPr>
            <a:r>
              <a:rPr lang="en-AU" b="1" dirty="0" smtClean="0"/>
              <a:t>Task </a:t>
            </a:r>
            <a:r>
              <a:rPr lang="en-AU" b="1" dirty="0"/>
              <a:t>Specific Encoder Layer -  </a:t>
            </a:r>
            <a:r>
              <a:rPr lang="en-AU" dirty="0"/>
              <a:t>use Joint feature learning approach to learn contextual information for issue report by using two </a:t>
            </a:r>
            <a:r>
              <a:rPr lang="en-AU" dirty="0" smtClean="0"/>
              <a:t>encoders </a:t>
            </a:r>
          </a:p>
          <a:p>
            <a:pPr marL="457200" indent="-457200" algn="just">
              <a:buFont typeface="+mj-lt"/>
              <a:buAutoNum type="arabicPeriod"/>
            </a:pPr>
            <a:endParaRPr lang="en-AU" dirty="0" smtClean="0"/>
          </a:p>
          <a:p>
            <a:pPr marL="457200" indent="-457200" algn="just">
              <a:buFont typeface="+mj-lt"/>
              <a:buAutoNum type="arabicPeriod"/>
            </a:pPr>
            <a:r>
              <a:rPr lang="en-AU" b="1" dirty="0" smtClean="0"/>
              <a:t>Shared Representation Layer </a:t>
            </a:r>
            <a:r>
              <a:rPr lang="en-AU" dirty="0" smtClean="0"/>
              <a:t>– Concatenate both representation into one representation </a:t>
            </a:r>
          </a:p>
          <a:p>
            <a:pPr marL="457200" indent="-457200" algn="just">
              <a:buFont typeface="+mj-lt"/>
              <a:buAutoNum type="arabicPeriod"/>
            </a:pPr>
            <a:endParaRPr lang="en-AU" dirty="0" smtClean="0"/>
          </a:p>
          <a:p>
            <a:pPr marL="457200" indent="-457200" algn="just">
              <a:buFont typeface="+mj-lt"/>
              <a:buAutoNum type="arabicPeriod"/>
            </a:pPr>
            <a:r>
              <a:rPr lang="en-AU" b="1" dirty="0" smtClean="0"/>
              <a:t>Classification layers </a:t>
            </a:r>
            <a:r>
              <a:rPr lang="en-AU" dirty="0" smtClean="0"/>
              <a:t>– use sequential neutral network to classify the labels (e.g. Developer and Issue Type)</a:t>
            </a:r>
            <a:endParaRPr lang="en-AU" dirty="0"/>
          </a:p>
        </p:txBody>
      </p:sp>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1428652107"/>
                  </p:ext>
                </p:extLst>
              </p:nvPr>
            </p:nvGraphicFramePr>
            <p:xfrm>
              <a:off x="6537959" y="4782487"/>
              <a:ext cx="5406013" cy="1054608"/>
            </p:xfrm>
            <a:graphic>
              <a:graphicData uri="http://schemas.openxmlformats.org/drawingml/2006/table">
                <a:tbl>
                  <a:tblPr bandRow="1">
                    <a:tableStyleId>{BC89EF96-8CEA-46FF-86C4-4CE0E7609802}</a:tableStyleId>
                  </a:tblPr>
                  <a:tblGrid>
                    <a:gridCol w="2110427">
                      <a:extLst>
                        <a:ext uri="{9D8B030D-6E8A-4147-A177-3AD203B41FA5}">
                          <a16:colId xmlns:a16="http://schemas.microsoft.com/office/drawing/2014/main" val="2928129421"/>
                        </a:ext>
                      </a:extLst>
                    </a:gridCol>
                    <a:gridCol w="3295586">
                      <a:extLst>
                        <a:ext uri="{9D8B030D-6E8A-4147-A177-3AD203B41FA5}">
                          <a16:colId xmlns:a16="http://schemas.microsoft.com/office/drawing/2014/main" val="1878707728"/>
                        </a:ext>
                      </a:extLst>
                    </a:gridCol>
                  </a:tblGrid>
                  <a:tr h="370840">
                    <a:tc>
                      <a:txBody>
                        <a:bodyPr/>
                        <a:lstStyle/>
                        <a:p>
                          <a:pPr/>
                          <a14:m>
                            <m:oMathPara xmlns:m="http://schemas.openxmlformats.org/officeDocument/2006/math">
                              <m:oMathParaPr>
                                <m:jc m:val="left"/>
                              </m:oMathParaPr>
                              <m:oMath xmlns:m="http://schemas.openxmlformats.org/officeDocument/2006/math">
                                <m:sSub>
                                  <m:sSubPr>
                                    <m:ctrlPr>
                                      <a:rPr lang="en-AU" sz="1400" i="1" smtClean="0">
                                        <a:latin typeface="Cambria Math" panose="02040503050406030204" pitchFamily="18" charset="0"/>
                                      </a:rPr>
                                    </m:ctrlPr>
                                  </m:sSubPr>
                                  <m:e>
                                    <m:r>
                                      <a:rPr lang="en-AU" sz="1400" smtClean="0">
                                        <a:latin typeface="Cambria Math" panose="02040503050406030204" pitchFamily="18" charset="0"/>
                                      </a:rPr>
                                      <m:t>𝐵𝑊</m:t>
                                    </m:r>
                                    <m:r>
                                      <a:rPr lang="en-AU" sz="1400" smtClean="0">
                                        <a:latin typeface="Cambria Math" panose="02040503050406030204" pitchFamily="18" charset="0"/>
                                      </a:rPr>
                                      <m:t>= {</m:t>
                                    </m:r>
                                    <m:sSub>
                                      <m:sSubPr>
                                        <m:ctrlPr>
                                          <a:rPr lang="en-AU" sz="1400" i="1" smtClean="0">
                                            <a:latin typeface="Cambria Math" panose="02040503050406030204" pitchFamily="18" charset="0"/>
                                          </a:rPr>
                                        </m:ctrlPr>
                                      </m:sSubPr>
                                      <m:e>
                                        <m:r>
                                          <a:rPr lang="en-AU" sz="1400" smtClean="0">
                                            <a:latin typeface="Cambria Math" panose="02040503050406030204" pitchFamily="18" charset="0"/>
                                          </a:rPr>
                                          <m:t>𝑏</m:t>
                                        </m:r>
                                      </m:e>
                                      <m:sub>
                                        <m:sSub>
                                          <m:sSubPr>
                                            <m:ctrlPr>
                                              <a:rPr lang="en-AU" sz="1400" i="1" smtClean="0">
                                                <a:latin typeface="Cambria Math" panose="02040503050406030204" pitchFamily="18" charset="0"/>
                                              </a:rPr>
                                            </m:ctrlPr>
                                          </m:sSubPr>
                                          <m:e>
                                            <m:r>
                                              <a:rPr lang="en-AU" sz="1400" smtClean="0">
                                                <a:latin typeface="Cambria Math" panose="02040503050406030204" pitchFamily="18" charset="0"/>
                                              </a:rPr>
                                              <m:t>𝑤</m:t>
                                            </m:r>
                                          </m:e>
                                          <m:sub>
                                            <m:r>
                                              <a:rPr lang="en-AU" sz="1400" smtClean="0">
                                                <a:latin typeface="Cambria Math" panose="02040503050406030204" pitchFamily="18" charset="0"/>
                                              </a:rPr>
                                              <m:t>1</m:t>
                                            </m:r>
                                          </m:sub>
                                        </m:sSub>
                                      </m:sub>
                                    </m:sSub>
                                    <m:r>
                                      <a:rPr lang="en-AU" sz="1400" smtClean="0">
                                        <a:latin typeface="Cambria Math" panose="02040503050406030204" pitchFamily="18" charset="0"/>
                                      </a:rPr>
                                      <m:t>,</m:t>
                                    </m:r>
                                    <m:sSub>
                                      <m:sSubPr>
                                        <m:ctrlPr>
                                          <a:rPr lang="en-AU" sz="1400" i="1" smtClean="0">
                                            <a:latin typeface="Cambria Math" panose="02040503050406030204" pitchFamily="18" charset="0"/>
                                          </a:rPr>
                                        </m:ctrlPr>
                                      </m:sSubPr>
                                      <m:e>
                                        <m:r>
                                          <a:rPr lang="en-AU" sz="1400" smtClean="0">
                                            <a:latin typeface="Cambria Math" panose="02040503050406030204" pitchFamily="18" charset="0"/>
                                          </a:rPr>
                                          <m:t>𝑏</m:t>
                                        </m:r>
                                      </m:e>
                                      <m:sub>
                                        <m:sSub>
                                          <m:sSubPr>
                                            <m:ctrlPr>
                                              <a:rPr lang="en-AU" sz="1400" i="1" smtClean="0">
                                                <a:latin typeface="Cambria Math" panose="02040503050406030204" pitchFamily="18" charset="0"/>
                                              </a:rPr>
                                            </m:ctrlPr>
                                          </m:sSubPr>
                                          <m:e>
                                            <m:r>
                                              <a:rPr lang="en-AU" sz="1400" smtClean="0">
                                                <a:latin typeface="Cambria Math" panose="02040503050406030204" pitchFamily="18" charset="0"/>
                                              </a:rPr>
                                              <m:t>𝑤</m:t>
                                            </m:r>
                                          </m:e>
                                          <m:sub>
                                            <m:r>
                                              <a:rPr lang="en-AU" sz="1400" smtClean="0">
                                                <a:latin typeface="Cambria Math" panose="02040503050406030204" pitchFamily="18" charset="0"/>
                                              </a:rPr>
                                              <m:t>2</m:t>
                                            </m:r>
                                          </m:sub>
                                        </m:sSub>
                                      </m:sub>
                                    </m:sSub>
                                    <m:r>
                                      <a:rPr lang="en-AU" sz="1400" smtClean="0">
                                        <a:latin typeface="Cambria Math" panose="02040503050406030204" pitchFamily="18" charset="0"/>
                                      </a:rPr>
                                      <m:t>,…,</m:t>
                                    </m:r>
                                    <m:r>
                                      <a:rPr lang="en-AU" sz="1400" smtClean="0">
                                        <a:latin typeface="Cambria Math" panose="02040503050406030204" pitchFamily="18" charset="0"/>
                                      </a:rPr>
                                      <m:t>𝑏</m:t>
                                    </m:r>
                                  </m:e>
                                  <m:sub>
                                    <m:sSub>
                                      <m:sSubPr>
                                        <m:ctrlPr>
                                          <a:rPr lang="en-AU" sz="1400" i="1" smtClean="0">
                                            <a:latin typeface="Cambria Math" panose="02040503050406030204" pitchFamily="18" charset="0"/>
                                          </a:rPr>
                                        </m:ctrlPr>
                                      </m:sSubPr>
                                      <m:e>
                                        <m:r>
                                          <a:rPr lang="en-AU" sz="1400" smtClean="0">
                                            <a:latin typeface="Cambria Math" panose="02040503050406030204" pitchFamily="18" charset="0"/>
                                          </a:rPr>
                                          <m:t>𝑤</m:t>
                                        </m:r>
                                      </m:e>
                                      <m:sub>
                                        <m:r>
                                          <a:rPr lang="en-AU" sz="1400" smtClean="0">
                                            <a:latin typeface="Cambria Math" panose="02040503050406030204" pitchFamily="18" charset="0"/>
                                          </a:rPr>
                                          <m:t>𝐿</m:t>
                                        </m:r>
                                      </m:sub>
                                    </m:sSub>
                                  </m:sub>
                                </m:sSub>
                                <m:r>
                                  <a:rPr lang="en-AU" sz="1400" smtClean="0">
                                    <a:latin typeface="Cambria Math" panose="02040503050406030204" pitchFamily="18" charset="0"/>
                                  </a:rPr>
                                  <m:t>}</m:t>
                                </m:r>
                              </m:oMath>
                            </m:oMathPara>
                          </a14:m>
                          <a:endParaRPr lang="en-AU" sz="1400" dirty="0" smtClean="0"/>
                        </a:p>
                        <a:p>
                          <a:endParaRPr lang="en-AU" sz="1400" b="0" i="1" dirty="0" smtClean="0">
                            <a:latin typeface="Sylfaen" panose="010A050205030603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AU" sz="1400" smtClean="0">
                                  <a:latin typeface="Cambria Math" panose="02040503050406030204" pitchFamily="18" charset="0"/>
                                </a:rPr>
                                <m:t>𝑎</m:t>
                              </m:r>
                              <m:r>
                                <a:rPr lang="en-AU" sz="1400" smtClean="0">
                                  <a:latin typeface="Cambria Math" panose="02040503050406030204" pitchFamily="18" charset="0"/>
                                </a:rPr>
                                <m:t> </m:t>
                              </m:r>
                              <m:r>
                                <a:rPr lang="en-AU" sz="1400" smtClean="0">
                                  <a:latin typeface="Cambria Math" panose="02040503050406030204" pitchFamily="18" charset="0"/>
                                </a:rPr>
                                <m:t>𝑤𝑜𝑟𝑑</m:t>
                              </m:r>
                              <m:r>
                                <a:rPr lang="en-AU" sz="1400" smtClean="0">
                                  <a:latin typeface="Cambria Math" panose="02040503050406030204" pitchFamily="18" charset="0"/>
                                </a:rPr>
                                <m:t> </m:t>
                              </m:r>
                              <m:r>
                                <a:rPr lang="en-AU" sz="1400" smtClean="0">
                                  <a:latin typeface="Cambria Math" panose="02040503050406030204" pitchFamily="18" charset="0"/>
                                </a:rPr>
                                <m:t>𝑠𝑒𝑞𝑢𝑒𝑛𝑐𝑒</m:t>
                              </m:r>
                              <m:r>
                                <a:rPr lang="en-AU" sz="1400" smtClean="0">
                                  <a:latin typeface="Cambria Math" panose="02040503050406030204" pitchFamily="18" charset="0"/>
                                </a:rPr>
                                <m:t> </m:t>
                              </m:r>
                              <m:r>
                                <a:rPr lang="en-AU" sz="1400" smtClean="0">
                                  <a:latin typeface="Cambria Math" panose="02040503050406030204" pitchFamily="18" charset="0"/>
                                </a:rPr>
                                <m:t>𝑜𝑓</m:t>
                              </m:r>
                              <m:r>
                                <a:rPr lang="en-AU" sz="1400" smtClean="0">
                                  <a:latin typeface="Cambria Math" panose="02040503050406030204" pitchFamily="18" charset="0"/>
                                </a:rPr>
                                <m:t>  </m:t>
                              </m:r>
                              <m:r>
                                <a:rPr lang="en-AU" sz="1400" smtClean="0">
                                  <a:latin typeface="Cambria Math" panose="02040503050406030204" pitchFamily="18" charset="0"/>
                                </a:rPr>
                                <m:t>𝑖𝑠𝑠𝑢𝑒</m:t>
                              </m:r>
                              <m:r>
                                <a:rPr lang="en-AU" sz="1400" smtClean="0">
                                  <a:latin typeface="Cambria Math" panose="02040503050406030204" pitchFamily="18" charset="0"/>
                                </a:rPr>
                                <m:t> </m:t>
                              </m:r>
                              <m:r>
                                <a:rPr lang="en-AU" sz="1400" smtClean="0">
                                  <a:latin typeface="Cambria Math" panose="02040503050406030204" pitchFamily="18" charset="0"/>
                                </a:rPr>
                                <m:t>𝑟𝑒𝑝𝑜</m:t>
                              </m:r>
                            </m:oMath>
                          </a14:m>
                          <a:r>
                            <a:rPr lang="en-AU" sz="1400" dirty="0" smtClean="0"/>
                            <a:t>rt</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AU" sz="1400" smtClean="0">
                                    <a:latin typeface="Cambria Math" panose="02040503050406030204" pitchFamily="18" charset="0"/>
                                  </a:rPr>
                                  <m:t>𝑡𝑖𝑡𝑙𝑒</m:t>
                                </m:r>
                                <m:r>
                                  <a:rPr lang="en-AU" sz="1400" smtClean="0">
                                    <a:latin typeface="Cambria Math" panose="02040503050406030204" pitchFamily="18" charset="0"/>
                                  </a:rPr>
                                  <m:t> </m:t>
                                </m:r>
                                <m:r>
                                  <a:rPr lang="en-AU" sz="1400" smtClean="0">
                                    <a:latin typeface="Cambria Math" panose="02040503050406030204" pitchFamily="18" charset="0"/>
                                  </a:rPr>
                                  <m:t>𝑎𝑛𝑑</m:t>
                                </m:r>
                                <m:r>
                                  <a:rPr lang="en-AU" sz="1400" smtClean="0">
                                    <a:latin typeface="Cambria Math" panose="02040503050406030204" pitchFamily="18" charset="0"/>
                                  </a:rPr>
                                  <m:t> </m:t>
                                </m:r>
                                <m:r>
                                  <a:rPr lang="en-AU" sz="1400" smtClean="0">
                                    <a:latin typeface="Cambria Math" panose="02040503050406030204" pitchFamily="18" charset="0"/>
                                  </a:rPr>
                                  <m:t>𝑑𝑒𝑠𝑐𝑟𝑖𝑝𝑡𝑖𝑜𝑛</m:t>
                                </m:r>
                                <m:r>
                                  <a:rPr lang="en-AU" sz="1400" smtClean="0">
                                    <a:latin typeface="Cambria Math" panose="02040503050406030204" pitchFamily="18" charset="0"/>
                                  </a:rPr>
                                  <m:t> </m:t>
                                </m:r>
                              </m:oMath>
                            </m:oMathPara>
                          </a14:m>
                          <a:endParaRPr lang="en-AU" sz="1400" dirty="0">
                            <a:latin typeface="Sylfaen" panose="010A0502050306030303" pitchFamily="18" charset="0"/>
                          </a:endParaRPr>
                        </a:p>
                      </a:txBody>
                      <a:tcPr/>
                    </a:tc>
                    <a:extLst>
                      <a:ext uri="{0D108BD9-81ED-4DB2-BD59-A6C34878D82A}">
                        <a16:rowId xmlns:a16="http://schemas.microsoft.com/office/drawing/2014/main" val="3668087214"/>
                      </a:ext>
                    </a:extLst>
                  </a:tr>
                  <a:tr h="376086">
                    <a:tc>
                      <a:txBody>
                        <a:bodyPr/>
                        <a:lstStyle/>
                        <a:p>
                          <a:r>
                            <a:rPr lang="en-AU" sz="1400" dirty="0" smtClean="0"/>
                            <a:t>CW</a:t>
                          </a:r>
                          <a:r>
                            <a:rPr lang="en-AU" sz="1400" baseline="0" dirty="0" smtClean="0"/>
                            <a:t> = </a:t>
                          </a:r>
                          <a:r>
                            <a:rPr lang="en-AU" sz="1400" dirty="0" smtClean="0"/>
                            <a:t>{</a:t>
                          </a:r>
                          <a14:m>
                            <m:oMath xmlns:m="http://schemas.openxmlformats.org/officeDocument/2006/math">
                              <m:sSub>
                                <m:sSubPr>
                                  <m:ctrlPr>
                                    <a:rPr lang="en-AU" sz="1400" i="1" smtClean="0">
                                      <a:latin typeface="Cambria Math" panose="02040503050406030204" pitchFamily="18" charset="0"/>
                                    </a:rPr>
                                  </m:ctrlPr>
                                </m:sSubPr>
                                <m:e>
                                  <m:r>
                                    <a:rPr lang="en-AU" sz="1400" smtClean="0">
                                      <a:latin typeface="Cambria Math" panose="02040503050406030204" pitchFamily="18" charset="0"/>
                                    </a:rPr>
                                    <m:t>𝑐</m:t>
                                  </m:r>
                                </m:e>
                                <m:sub>
                                  <m:sSub>
                                    <m:sSubPr>
                                      <m:ctrlPr>
                                        <a:rPr lang="en-AU" sz="1400" i="1" smtClean="0">
                                          <a:latin typeface="Cambria Math" panose="02040503050406030204" pitchFamily="18" charset="0"/>
                                        </a:rPr>
                                      </m:ctrlPr>
                                    </m:sSubPr>
                                    <m:e>
                                      <m:r>
                                        <a:rPr lang="en-AU" sz="1400" smtClean="0">
                                          <a:latin typeface="Cambria Math" panose="02040503050406030204" pitchFamily="18" charset="0"/>
                                        </a:rPr>
                                        <m:t>𝑤</m:t>
                                      </m:r>
                                    </m:e>
                                    <m:sub>
                                      <m:r>
                                        <a:rPr lang="en-AU" sz="1400" smtClean="0">
                                          <a:latin typeface="Cambria Math" panose="02040503050406030204" pitchFamily="18" charset="0"/>
                                        </a:rPr>
                                        <m:t>1</m:t>
                                      </m:r>
                                    </m:sub>
                                  </m:sSub>
                                  <m:r>
                                    <a:rPr lang="en-AU" sz="1400" smtClean="0">
                                      <a:latin typeface="Cambria Math" panose="02040503050406030204" pitchFamily="18" charset="0"/>
                                    </a:rPr>
                                    <m:t>,</m:t>
                                  </m:r>
                                </m:sub>
                              </m:sSub>
                              <m:sSub>
                                <m:sSubPr>
                                  <m:ctrlPr>
                                    <a:rPr lang="en-AU" sz="1400" i="1" dirty="0" smtClean="0">
                                      <a:latin typeface="Cambria Math" panose="02040503050406030204" pitchFamily="18" charset="0"/>
                                    </a:rPr>
                                  </m:ctrlPr>
                                </m:sSubPr>
                                <m:e>
                                  <m:r>
                                    <a:rPr lang="en-AU" sz="1400" dirty="0" smtClean="0">
                                      <a:latin typeface="Cambria Math" panose="02040503050406030204" pitchFamily="18" charset="0"/>
                                    </a:rPr>
                                    <m:t>𝑐</m:t>
                                  </m:r>
                                </m:e>
                                <m:sub>
                                  <m:sSub>
                                    <m:sSubPr>
                                      <m:ctrlPr>
                                        <a:rPr lang="en-AU" sz="1400" i="1" dirty="0" smtClean="0">
                                          <a:latin typeface="Cambria Math" panose="02040503050406030204" pitchFamily="18" charset="0"/>
                                        </a:rPr>
                                      </m:ctrlPr>
                                    </m:sSubPr>
                                    <m:e>
                                      <m:r>
                                        <a:rPr lang="en-AU" sz="1400" dirty="0" smtClean="0">
                                          <a:latin typeface="Cambria Math" panose="02040503050406030204" pitchFamily="18" charset="0"/>
                                        </a:rPr>
                                        <m:t>𝑤</m:t>
                                      </m:r>
                                    </m:e>
                                    <m:sub>
                                      <m:r>
                                        <a:rPr lang="en-AU" sz="1400" dirty="0" smtClean="0">
                                          <a:latin typeface="Cambria Math" panose="02040503050406030204" pitchFamily="18" charset="0"/>
                                        </a:rPr>
                                        <m:t>2,….</m:t>
                                      </m:r>
                                    </m:sub>
                                  </m:sSub>
                                </m:sub>
                              </m:sSub>
                              <m:sSub>
                                <m:sSubPr>
                                  <m:ctrlPr>
                                    <a:rPr lang="en-AU" sz="1400" i="1" dirty="0" smtClean="0">
                                      <a:latin typeface="Cambria Math" panose="02040503050406030204" pitchFamily="18" charset="0"/>
                                    </a:rPr>
                                  </m:ctrlPr>
                                </m:sSubPr>
                                <m:e>
                                  <m:r>
                                    <a:rPr lang="en-AU" sz="1400" dirty="0" smtClean="0">
                                      <a:latin typeface="Cambria Math" panose="02040503050406030204" pitchFamily="18" charset="0"/>
                                    </a:rPr>
                                    <m:t>.</m:t>
                                  </m:r>
                                  <m:r>
                                    <a:rPr lang="en-AU" sz="1400" dirty="0" smtClean="0">
                                      <a:latin typeface="Cambria Math" panose="02040503050406030204" pitchFamily="18" charset="0"/>
                                    </a:rPr>
                                    <m:t>𝑐</m:t>
                                  </m:r>
                                </m:e>
                                <m:sub>
                                  <m:sSub>
                                    <m:sSubPr>
                                      <m:ctrlPr>
                                        <a:rPr lang="en-AU" sz="1400" i="1" dirty="0" smtClean="0">
                                          <a:latin typeface="Cambria Math" panose="02040503050406030204" pitchFamily="18" charset="0"/>
                                        </a:rPr>
                                      </m:ctrlPr>
                                    </m:sSubPr>
                                    <m:e>
                                      <m:r>
                                        <a:rPr lang="en-AU" sz="1400" dirty="0" smtClean="0">
                                          <a:latin typeface="Cambria Math" panose="02040503050406030204" pitchFamily="18" charset="0"/>
                                        </a:rPr>
                                        <m:t>𝑤</m:t>
                                      </m:r>
                                    </m:e>
                                    <m:sub>
                                      <m:r>
                                        <a:rPr lang="en-AU" sz="1400" dirty="0" smtClean="0">
                                          <a:latin typeface="Cambria Math" panose="02040503050406030204" pitchFamily="18" charset="0"/>
                                        </a:rPr>
                                        <m:t>𝐿</m:t>
                                      </m:r>
                                    </m:sub>
                                  </m:sSub>
                                </m:sub>
                              </m:sSub>
                            </m:oMath>
                          </a14:m>
                          <a:r>
                            <a:rPr lang="en-AU" sz="1400" dirty="0" smtClean="0"/>
                            <a:t>}</a:t>
                          </a:r>
                          <a:endParaRPr lang="en-AU" sz="1400" dirty="0">
                            <a:latin typeface="Sylfaen" panose="010A050205030603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AU" sz="1400" smtClean="0">
                                  <a:latin typeface="Cambria Math" panose="02040503050406030204" pitchFamily="18" charset="0"/>
                                </a:rPr>
                                <m:t>𝑎</m:t>
                              </m:r>
                              <m:r>
                                <a:rPr lang="en-AU" sz="1400" smtClean="0">
                                  <a:latin typeface="Cambria Math" panose="02040503050406030204" pitchFamily="18" charset="0"/>
                                </a:rPr>
                                <m:t> </m:t>
                              </m:r>
                              <m:r>
                                <a:rPr lang="en-AU" sz="1400" smtClean="0">
                                  <a:latin typeface="Cambria Math" panose="02040503050406030204" pitchFamily="18" charset="0"/>
                                </a:rPr>
                                <m:t>𝑤𝑜𝑟𝑑</m:t>
                              </m:r>
                              <m:r>
                                <a:rPr lang="en-AU" sz="1400" smtClean="0">
                                  <a:latin typeface="Cambria Math" panose="02040503050406030204" pitchFamily="18" charset="0"/>
                                </a:rPr>
                                <m:t> </m:t>
                              </m:r>
                              <m:r>
                                <a:rPr lang="en-AU" sz="1400" smtClean="0">
                                  <a:latin typeface="Cambria Math" panose="02040503050406030204" pitchFamily="18" charset="0"/>
                                </a:rPr>
                                <m:t>𝑠𝑒𝑞𝑢𝑒𝑛𝑐𝑒</m:t>
                              </m:r>
                              <m:r>
                                <a:rPr lang="en-AU" sz="1400" smtClean="0">
                                  <a:latin typeface="Cambria Math" panose="02040503050406030204" pitchFamily="18" charset="0"/>
                                </a:rPr>
                                <m:t> </m:t>
                              </m:r>
                              <m:r>
                                <a:rPr lang="en-AU" sz="1400" smtClean="0">
                                  <a:latin typeface="Cambria Math" panose="02040503050406030204" pitchFamily="18" charset="0"/>
                                </a:rPr>
                                <m:t>𝑜𝑓</m:t>
                              </m:r>
                              <m:r>
                                <a:rPr lang="en-AU" sz="1400" smtClean="0">
                                  <a:latin typeface="Cambria Math" panose="02040503050406030204" pitchFamily="18" charset="0"/>
                                </a:rPr>
                                <m:t> </m:t>
                              </m:r>
                              <m:r>
                                <a:rPr lang="en-AU" sz="1400" smtClean="0">
                                  <a:latin typeface="Cambria Math" panose="02040503050406030204" pitchFamily="18" charset="0"/>
                                </a:rPr>
                                <m:t>𝐴𝑆𝑇</m:t>
                              </m:r>
                            </m:oMath>
                          </a14:m>
                          <a:r>
                            <a:rPr lang="en-AU" sz="1400" dirty="0" smtClean="0"/>
                            <a:t> structure of code snippet</a:t>
                          </a:r>
                          <a:endParaRPr lang="en-AU" sz="1400" dirty="0">
                            <a:latin typeface="Sylfaen" panose="010A0502050306030303" pitchFamily="18" charset="0"/>
                          </a:endParaRPr>
                        </a:p>
                      </a:txBody>
                      <a:tcPr/>
                    </a:tc>
                    <a:extLst>
                      <a:ext uri="{0D108BD9-81ED-4DB2-BD59-A6C34878D82A}">
                        <a16:rowId xmlns:a16="http://schemas.microsoft.com/office/drawing/2014/main" val="3093005821"/>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1428652107"/>
                  </p:ext>
                </p:extLst>
              </p:nvPr>
            </p:nvGraphicFramePr>
            <p:xfrm>
              <a:off x="6537959" y="4782487"/>
              <a:ext cx="5406013" cy="1054608"/>
            </p:xfrm>
            <a:graphic>
              <a:graphicData uri="http://schemas.openxmlformats.org/drawingml/2006/table">
                <a:tbl>
                  <a:tblPr bandRow="1">
                    <a:tableStyleId>{BC89EF96-8CEA-46FF-86C4-4CE0E7609802}</a:tableStyleId>
                  </a:tblPr>
                  <a:tblGrid>
                    <a:gridCol w="2110427">
                      <a:extLst>
                        <a:ext uri="{9D8B030D-6E8A-4147-A177-3AD203B41FA5}">
                          <a16:colId xmlns:a16="http://schemas.microsoft.com/office/drawing/2014/main" val="2928129421"/>
                        </a:ext>
                      </a:extLst>
                    </a:gridCol>
                    <a:gridCol w="3295586">
                      <a:extLst>
                        <a:ext uri="{9D8B030D-6E8A-4147-A177-3AD203B41FA5}">
                          <a16:colId xmlns:a16="http://schemas.microsoft.com/office/drawing/2014/main" val="1878707728"/>
                        </a:ext>
                      </a:extLst>
                    </a:gridCol>
                  </a:tblGrid>
                  <a:tr h="536448">
                    <a:tc>
                      <a:txBody>
                        <a:bodyPr/>
                        <a:lstStyle/>
                        <a:p>
                          <a:endParaRPr lang="en-US"/>
                        </a:p>
                      </a:txBody>
                      <a:tcPr>
                        <a:blipFill>
                          <a:blip r:embed="rId4"/>
                          <a:stretch>
                            <a:fillRect l="-288" t="-1124" r="-156484" b="-106742"/>
                          </a:stretch>
                        </a:blipFill>
                      </a:tcPr>
                    </a:tc>
                    <a:tc>
                      <a:txBody>
                        <a:bodyPr/>
                        <a:lstStyle/>
                        <a:p>
                          <a:endParaRPr lang="en-US"/>
                        </a:p>
                      </a:txBody>
                      <a:tcPr>
                        <a:blipFill>
                          <a:blip r:embed="rId4"/>
                          <a:stretch>
                            <a:fillRect l="-64325" t="-1124" r="-370" b="-106742"/>
                          </a:stretch>
                        </a:blipFill>
                      </a:tcPr>
                    </a:tc>
                    <a:extLst>
                      <a:ext uri="{0D108BD9-81ED-4DB2-BD59-A6C34878D82A}">
                        <a16:rowId xmlns:a16="http://schemas.microsoft.com/office/drawing/2014/main" val="3668087214"/>
                      </a:ext>
                    </a:extLst>
                  </a:tr>
                  <a:tr h="518160">
                    <a:tc>
                      <a:txBody>
                        <a:bodyPr/>
                        <a:lstStyle/>
                        <a:p>
                          <a:endParaRPr lang="en-US"/>
                        </a:p>
                      </a:txBody>
                      <a:tcPr>
                        <a:blipFill>
                          <a:blip r:embed="rId4"/>
                          <a:stretch>
                            <a:fillRect l="-288" t="-105882" r="-156484" b="-11765"/>
                          </a:stretch>
                        </a:blipFill>
                      </a:tcPr>
                    </a:tc>
                    <a:tc>
                      <a:txBody>
                        <a:bodyPr/>
                        <a:lstStyle/>
                        <a:p>
                          <a:endParaRPr lang="en-US"/>
                        </a:p>
                      </a:txBody>
                      <a:tcPr>
                        <a:blipFill>
                          <a:blip r:embed="rId4"/>
                          <a:stretch>
                            <a:fillRect l="-64325" t="-105882" r="-370" b="-11765"/>
                          </a:stretch>
                        </a:blipFill>
                      </a:tcPr>
                    </a:tc>
                    <a:extLst>
                      <a:ext uri="{0D108BD9-81ED-4DB2-BD59-A6C34878D82A}">
                        <a16:rowId xmlns:a16="http://schemas.microsoft.com/office/drawing/2014/main" val="3093005821"/>
                      </a:ext>
                    </a:extLst>
                  </a:tr>
                </a:tbl>
              </a:graphicData>
            </a:graphic>
          </p:graphicFrame>
        </mc:Fallback>
      </mc:AlternateContent>
    </p:spTree>
    <p:extLst>
      <p:ext uri="{BB962C8B-B14F-4D97-AF65-F5344CB8AC3E}">
        <p14:creationId xmlns:p14="http://schemas.microsoft.com/office/powerpoint/2010/main" val="3925835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4298" y="216447"/>
            <a:ext cx="10515600" cy="503555"/>
          </a:xfrm>
        </p:spPr>
        <p:txBody>
          <a:bodyPr>
            <a:normAutofit fontScale="90000"/>
          </a:bodyPr>
          <a:lstStyle/>
          <a:p>
            <a:r>
              <a:rPr lang="en-AU" dirty="0">
                <a:solidFill>
                  <a:srgbClr val="0F4BEB"/>
                </a:solidFill>
              </a:rPr>
              <a:t>Work In Progress </a:t>
            </a:r>
            <a:r>
              <a:rPr lang="en-AU" dirty="0" smtClean="0">
                <a:solidFill>
                  <a:srgbClr val="0F4BEB"/>
                </a:solidFill>
              </a:rPr>
              <a:t>(2/6)</a:t>
            </a:r>
            <a:endParaRPr lang="en-AU" dirty="0">
              <a:solidFill>
                <a:srgbClr val="0F4BEB"/>
              </a:solidFill>
            </a:endParaRPr>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21</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Slide Number Placeholder 10"/>
          <p:cNvSpPr txBox="1">
            <a:spLocks/>
          </p:cNvSpPr>
          <p:nvPr/>
        </p:nvSpPr>
        <p:spPr>
          <a:xfrm>
            <a:off x="11484865" y="112404"/>
            <a:ext cx="44166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21</a:t>
            </a:fld>
            <a:endParaRPr lang="en-AU" dirty="0">
              <a:solidFill>
                <a:schemeClr val="bg1"/>
              </a:solidFill>
            </a:endParaRPr>
          </a:p>
        </p:txBody>
      </p:sp>
      <p:sp>
        <p:nvSpPr>
          <p:cNvPr id="14" name="Text Placeholder 1">
            <a:extLst>
              <a:ext uri="{FF2B5EF4-FFF2-40B4-BE49-F238E27FC236}">
                <a16:creationId xmlns:a16="http://schemas.microsoft.com/office/drawing/2014/main" id="{D07F68C2-23A9-4297-B139-6AC8FB63BD3E}"/>
              </a:ext>
            </a:extLst>
          </p:cNvPr>
          <p:cNvSpPr txBox="1">
            <a:spLocks/>
          </p:cNvSpPr>
          <p:nvPr/>
        </p:nvSpPr>
        <p:spPr>
          <a:xfrm>
            <a:off x="334298" y="876739"/>
            <a:ext cx="5398286" cy="320125"/>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smtClean="0">
                <a:solidFill>
                  <a:sysClr val="window" lastClr="FFFFFF"/>
                </a:solidFill>
                <a:latin typeface="Century Gothic"/>
              </a:rPr>
              <a:t>Task Specific Encoder Layer</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608" y="1134231"/>
            <a:ext cx="9542585" cy="5132557"/>
          </a:xfrm>
          <a:prstGeom prst="rect">
            <a:avLst/>
          </a:prstGeom>
        </p:spPr>
      </p:pic>
      <p:pic>
        <p:nvPicPr>
          <p:cNvPr id="15" name="Picture 14"/>
          <p:cNvPicPr>
            <a:picLocks noChangeAspect="1"/>
          </p:cNvPicPr>
          <p:nvPr/>
        </p:nvPicPr>
        <p:blipFill>
          <a:blip r:embed="rId3"/>
          <a:stretch>
            <a:fillRect/>
          </a:stretch>
        </p:blipFill>
        <p:spPr>
          <a:xfrm>
            <a:off x="8464062" y="132828"/>
            <a:ext cx="2889738" cy="689401"/>
          </a:xfrm>
          <a:prstGeom prst="rect">
            <a:avLst/>
          </a:prstGeom>
        </p:spPr>
      </p:pic>
      <p:sp>
        <p:nvSpPr>
          <p:cNvPr id="2" name="Rectangle 1"/>
          <p:cNvSpPr/>
          <p:nvPr/>
        </p:nvSpPr>
        <p:spPr>
          <a:xfrm>
            <a:off x="606490" y="3359020"/>
            <a:ext cx="4767943" cy="1026368"/>
          </a:xfrm>
          <a:prstGeom prst="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
        <p:nvSpPr>
          <p:cNvPr id="16" name="Rectangle 15"/>
          <p:cNvSpPr/>
          <p:nvPr/>
        </p:nvSpPr>
        <p:spPr>
          <a:xfrm>
            <a:off x="606489" y="1454356"/>
            <a:ext cx="4767943" cy="1746044"/>
          </a:xfrm>
          <a:prstGeom prst="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
        <p:nvSpPr>
          <p:cNvPr id="18" name="Rectangle 17"/>
          <p:cNvSpPr/>
          <p:nvPr/>
        </p:nvSpPr>
        <p:spPr>
          <a:xfrm>
            <a:off x="5831560" y="5393095"/>
            <a:ext cx="4767943" cy="807270"/>
          </a:xfrm>
          <a:prstGeom prst="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
        <p:nvSpPr>
          <p:cNvPr id="19" name="Rectangle 18"/>
          <p:cNvSpPr/>
          <p:nvPr/>
        </p:nvSpPr>
        <p:spPr>
          <a:xfrm>
            <a:off x="5899984" y="4137408"/>
            <a:ext cx="4767943" cy="1153459"/>
          </a:xfrm>
          <a:prstGeom prst="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
        <p:nvSpPr>
          <p:cNvPr id="20" name="Rectangle 19"/>
          <p:cNvSpPr/>
          <p:nvPr/>
        </p:nvSpPr>
        <p:spPr>
          <a:xfrm>
            <a:off x="5701409" y="3513227"/>
            <a:ext cx="4767943" cy="424292"/>
          </a:xfrm>
          <a:prstGeom prst="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
        <p:nvSpPr>
          <p:cNvPr id="21" name="Rectangle 20"/>
          <p:cNvSpPr/>
          <p:nvPr/>
        </p:nvSpPr>
        <p:spPr>
          <a:xfrm>
            <a:off x="5592098" y="2511317"/>
            <a:ext cx="4767943" cy="424292"/>
          </a:xfrm>
          <a:prstGeom prst="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
        <p:nvSpPr>
          <p:cNvPr id="22" name="Rectangle 21"/>
          <p:cNvSpPr/>
          <p:nvPr/>
        </p:nvSpPr>
        <p:spPr>
          <a:xfrm>
            <a:off x="5559368" y="2114477"/>
            <a:ext cx="4767943" cy="424292"/>
          </a:xfrm>
          <a:prstGeom prst="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
        <p:nvSpPr>
          <p:cNvPr id="23" name="Rectangle 22"/>
          <p:cNvSpPr/>
          <p:nvPr/>
        </p:nvSpPr>
        <p:spPr>
          <a:xfrm>
            <a:off x="5559368" y="1731175"/>
            <a:ext cx="4767943" cy="424292"/>
          </a:xfrm>
          <a:prstGeom prst="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Tree>
    <p:extLst>
      <p:ext uri="{BB962C8B-B14F-4D97-AF65-F5344CB8AC3E}">
        <p14:creationId xmlns:p14="http://schemas.microsoft.com/office/powerpoint/2010/main" val="347125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18" grpId="0" animBg="1"/>
      <p:bldP spid="19" grpId="0" animBg="1"/>
      <p:bldP spid="20" grpId="0" animBg="1"/>
      <p:bldP spid="21" grpId="0" animBg="1"/>
      <p:bldP spid="22"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4298" y="216447"/>
            <a:ext cx="10515600" cy="503555"/>
          </a:xfrm>
        </p:spPr>
        <p:txBody>
          <a:bodyPr>
            <a:normAutofit fontScale="90000"/>
          </a:bodyPr>
          <a:lstStyle/>
          <a:p>
            <a:r>
              <a:rPr lang="en-AU" dirty="0">
                <a:solidFill>
                  <a:srgbClr val="0F4BEB"/>
                </a:solidFill>
              </a:rPr>
              <a:t>Work In Progress </a:t>
            </a:r>
            <a:r>
              <a:rPr lang="en-AU" dirty="0" smtClean="0">
                <a:solidFill>
                  <a:srgbClr val="0F4BEB"/>
                </a:solidFill>
              </a:rPr>
              <a:t>(3/6)</a:t>
            </a:r>
            <a:endParaRPr lang="en-AU" dirty="0">
              <a:solidFill>
                <a:srgbClr val="0F4BEB"/>
              </a:solidFill>
            </a:endParaRPr>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22</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Slide Number Placeholder 10"/>
          <p:cNvSpPr txBox="1">
            <a:spLocks/>
          </p:cNvSpPr>
          <p:nvPr/>
        </p:nvSpPr>
        <p:spPr>
          <a:xfrm>
            <a:off x="11484865" y="112404"/>
            <a:ext cx="44166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22</a:t>
            </a:fld>
            <a:endParaRPr lang="en-AU" dirty="0">
              <a:solidFill>
                <a:schemeClr val="bg1"/>
              </a:solidFill>
            </a:endParaRPr>
          </a:p>
        </p:txBody>
      </p:sp>
      <p:sp>
        <p:nvSpPr>
          <p:cNvPr id="14" name="Text Placeholder 1">
            <a:extLst>
              <a:ext uri="{FF2B5EF4-FFF2-40B4-BE49-F238E27FC236}">
                <a16:creationId xmlns:a16="http://schemas.microsoft.com/office/drawing/2014/main" id="{D07F68C2-23A9-4297-B139-6AC8FB63BD3E}"/>
              </a:ext>
            </a:extLst>
          </p:cNvPr>
          <p:cNvSpPr txBox="1">
            <a:spLocks/>
          </p:cNvSpPr>
          <p:nvPr/>
        </p:nvSpPr>
        <p:spPr>
          <a:xfrm>
            <a:off x="334298" y="876739"/>
            <a:ext cx="9943558" cy="320125"/>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smtClean="0">
                <a:solidFill>
                  <a:sysClr val="window" lastClr="FFFFFF"/>
                </a:solidFill>
                <a:latin typeface="Century Gothic"/>
              </a:rPr>
              <a:t>Equations  </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481651" y="8838"/>
            <a:ext cx="1110583" cy="937382"/>
          </a:xfrm>
          <a:prstGeom prst="rect">
            <a:avLst/>
          </a:prstGeom>
        </p:spPr>
      </p:pic>
      <p:pic>
        <p:nvPicPr>
          <p:cNvPr id="22" name="Picture 21"/>
          <p:cNvPicPr>
            <a:picLocks noChangeAspect="1"/>
          </p:cNvPicPr>
          <p:nvPr/>
        </p:nvPicPr>
        <p:blipFill>
          <a:blip r:embed="rId4"/>
          <a:stretch>
            <a:fillRect/>
          </a:stretch>
        </p:blipFill>
        <p:spPr>
          <a:xfrm>
            <a:off x="1486090" y="2110549"/>
            <a:ext cx="3505200" cy="676275"/>
          </a:xfrm>
          <a:prstGeom prst="rect">
            <a:avLst/>
          </a:prstGeom>
        </p:spPr>
      </p:pic>
      <p:pic>
        <p:nvPicPr>
          <p:cNvPr id="24" name="Picture 23"/>
          <p:cNvPicPr>
            <a:picLocks noChangeAspect="1"/>
          </p:cNvPicPr>
          <p:nvPr/>
        </p:nvPicPr>
        <p:blipFill>
          <a:blip r:embed="rId5"/>
          <a:stretch>
            <a:fillRect/>
          </a:stretch>
        </p:blipFill>
        <p:spPr>
          <a:xfrm>
            <a:off x="1320516" y="3611226"/>
            <a:ext cx="3657600" cy="676275"/>
          </a:xfrm>
          <a:prstGeom prst="rect">
            <a:avLst/>
          </a:prstGeom>
        </p:spPr>
      </p:pic>
      <p:pic>
        <p:nvPicPr>
          <p:cNvPr id="25" name="Picture 24"/>
          <p:cNvPicPr>
            <a:picLocks noChangeAspect="1"/>
          </p:cNvPicPr>
          <p:nvPr/>
        </p:nvPicPr>
        <p:blipFill>
          <a:blip r:embed="rId6"/>
          <a:stretch>
            <a:fillRect/>
          </a:stretch>
        </p:blipFill>
        <p:spPr>
          <a:xfrm>
            <a:off x="543496" y="4559380"/>
            <a:ext cx="3848100" cy="647700"/>
          </a:xfrm>
          <a:prstGeom prst="rect">
            <a:avLst/>
          </a:prstGeom>
        </p:spPr>
      </p:pic>
      <p:pic>
        <p:nvPicPr>
          <p:cNvPr id="26" name="Picture 25"/>
          <p:cNvPicPr>
            <a:picLocks noChangeAspect="1"/>
          </p:cNvPicPr>
          <p:nvPr/>
        </p:nvPicPr>
        <p:blipFill>
          <a:blip r:embed="rId7"/>
          <a:stretch>
            <a:fillRect/>
          </a:stretch>
        </p:blipFill>
        <p:spPr>
          <a:xfrm>
            <a:off x="4778809" y="4719540"/>
            <a:ext cx="199307" cy="178689"/>
          </a:xfrm>
          <a:prstGeom prst="rect">
            <a:avLst/>
          </a:prstGeom>
        </p:spPr>
      </p:pic>
      <p:pic>
        <p:nvPicPr>
          <p:cNvPr id="27" name="Picture 26"/>
          <p:cNvPicPr>
            <a:picLocks noChangeAspect="1"/>
          </p:cNvPicPr>
          <p:nvPr/>
        </p:nvPicPr>
        <p:blipFill>
          <a:blip r:embed="rId8"/>
          <a:stretch>
            <a:fillRect/>
          </a:stretch>
        </p:blipFill>
        <p:spPr>
          <a:xfrm>
            <a:off x="6219539" y="1525623"/>
            <a:ext cx="3762661" cy="396463"/>
          </a:xfrm>
          <a:prstGeom prst="rect">
            <a:avLst/>
          </a:prstGeom>
        </p:spPr>
      </p:pic>
      <p:pic>
        <p:nvPicPr>
          <p:cNvPr id="30" name="Picture 29"/>
          <p:cNvPicPr>
            <a:picLocks noChangeAspect="1"/>
          </p:cNvPicPr>
          <p:nvPr/>
        </p:nvPicPr>
        <p:blipFill>
          <a:blip r:embed="rId9"/>
          <a:stretch>
            <a:fillRect/>
          </a:stretch>
        </p:blipFill>
        <p:spPr>
          <a:xfrm>
            <a:off x="7315200" y="3619311"/>
            <a:ext cx="2651760" cy="668190"/>
          </a:xfrm>
          <a:prstGeom prst="rect">
            <a:avLst/>
          </a:prstGeom>
        </p:spPr>
      </p:pic>
      <p:pic>
        <p:nvPicPr>
          <p:cNvPr id="31" name="Picture 30"/>
          <p:cNvPicPr>
            <a:picLocks noChangeAspect="1"/>
          </p:cNvPicPr>
          <p:nvPr/>
        </p:nvPicPr>
        <p:blipFill>
          <a:blip r:embed="rId10"/>
          <a:stretch>
            <a:fillRect/>
          </a:stretch>
        </p:blipFill>
        <p:spPr>
          <a:xfrm>
            <a:off x="7315200" y="4488524"/>
            <a:ext cx="2667000" cy="604936"/>
          </a:xfrm>
          <a:prstGeom prst="rect">
            <a:avLst/>
          </a:prstGeom>
        </p:spPr>
      </p:pic>
      <p:pic>
        <p:nvPicPr>
          <p:cNvPr id="32" name="Picture 31"/>
          <p:cNvPicPr>
            <a:picLocks noChangeAspect="1"/>
          </p:cNvPicPr>
          <p:nvPr/>
        </p:nvPicPr>
        <p:blipFill>
          <a:blip r:embed="rId11"/>
          <a:stretch>
            <a:fillRect/>
          </a:stretch>
        </p:blipFill>
        <p:spPr>
          <a:xfrm>
            <a:off x="1783080" y="2786824"/>
            <a:ext cx="3195036" cy="796044"/>
          </a:xfrm>
          <a:prstGeom prst="rect">
            <a:avLst/>
          </a:prstGeom>
        </p:spPr>
      </p:pic>
      <p:pic>
        <p:nvPicPr>
          <p:cNvPr id="33" name="Picture 32"/>
          <p:cNvPicPr>
            <a:picLocks noChangeAspect="1"/>
          </p:cNvPicPr>
          <p:nvPr/>
        </p:nvPicPr>
        <p:blipFill>
          <a:blip r:embed="rId12"/>
          <a:stretch>
            <a:fillRect/>
          </a:stretch>
        </p:blipFill>
        <p:spPr>
          <a:xfrm>
            <a:off x="1000872" y="1325093"/>
            <a:ext cx="4057650" cy="704850"/>
          </a:xfrm>
          <a:prstGeom prst="rect">
            <a:avLst/>
          </a:prstGeom>
        </p:spPr>
      </p:pic>
      <p:pic>
        <p:nvPicPr>
          <p:cNvPr id="34" name="Picture 33"/>
          <p:cNvPicPr>
            <a:picLocks noChangeAspect="1"/>
          </p:cNvPicPr>
          <p:nvPr/>
        </p:nvPicPr>
        <p:blipFill>
          <a:blip r:embed="rId13"/>
          <a:stretch>
            <a:fillRect/>
          </a:stretch>
        </p:blipFill>
        <p:spPr>
          <a:xfrm>
            <a:off x="6381750" y="2158173"/>
            <a:ext cx="3600450" cy="581025"/>
          </a:xfrm>
          <a:prstGeom prst="rect">
            <a:avLst/>
          </a:prstGeom>
        </p:spPr>
      </p:pic>
      <p:pic>
        <p:nvPicPr>
          <p:cNvPr id="35" name="Picture 34"/>
          <p:cNvPicPr>
            <a:picLocks noChangeAspect="1"/>
          </p:cNvPicPr>
          <p:nvPr/>
        </p:nvPicPr>
        <p:blipFill>
          <a:blip r:embed="rId14"/>
          <a:stretch>
            <a:fillRect/>
          </a:stretch>
        </p:blipFill>
        <p:spPr>
          <a:xfrm>
            <a:off x="6381750" y="2920795"/>
            <a:ext cx="3590925" cy="476250"/>
          </a:xfrm>
          <a:prstGeom prst="rect">
            <a:avLst/>
          </a:prstGeom>
        </p:spPr>
      </p:pic>
      <p:sp>
        <p:nvSpPr>
          <p:cNvPr id="37" name="Double Brace 36"/>
          <p:cNvSpPr/>
          <p:nvPr/>
        </p:nvSpPr>
        <p:spPr>
          <a:xfrm>
            <a:off x="875444" y="1193760"/>
            <a:ext cx="4433673" cy="1392109"/>
          </a:xfrm>
          <a:prstGeom prst="bracePair">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AU"/>
          </a:p>
        </p:txBody>
      </p:sp>
      <p:sp>
        <p:nvSpPr>
          <p:cNvPr id="43" name="Double Brace 42"/>
          <p:cNvSpPr/>
          <p:nvPr/>
        </p:nvSpPr>
        <p:spPr>
          <a:xfrm>
            <a:off x="1000872" y="3532325"/>
            <a:ext cx="4218462" cy="726818"/>
          </a:xfrm>
          <a:prstGeom prst="bracePair">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AU"/>
          </a:p>
        </p:txBody>
      </p:sp>
      <p:sp>
        <p:nvSpPr>
          <p:cNvPr id="44" name="Double Brace 43"/>
          <p:cNvSpPr/>
          <p:nvPr/>
        </p:nvSpPr>
        <p:spPr>
          <a:xfrm>
            <a:off x="334298" y="4525385"/>
            <a:ext cx="4885036" cy="726818"/>
          </a:xfrm>
          <a:prstGeom prst="bracePair">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AU"/>
          </a:p>
        </p:txBody>
      </p:sp>
      <p:sp>
        <p:nvSpPr>
          <p:cNvPr id="45" name="Double Brace 44"/>
          <p:cNvSpPr/>
          <p:nvPr/>
        </p:nvSpPr>
        <p:spPr>
          <a:xfrm>
            <a:off x="5817426" y="1322466"/>
            <a:ext cx="4331161" cy="726818"/>
          </a:xfrm>
          <a:prstGeom prst="bracePair">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AU"/>
          </a:p>
        </p:txBody>
      </p:sp>
      <p:sp>
        <p:nvSpPr>
          <p:cNvPr id="46" name="Double Brace 45"/>
          <p:cNvSpPr/>
          <p:nvPr/>
        </p:nvSpPr>
        <p:spPr>
          <a:xfrm>
            <a:off x="920466" y="2706218"/>
            <a:ext cx="4305205" cy="726818"/>
          </a:xfrm>
          <a:prstGeom prst="bracePair">
            <a:avLst/>
          </a:prstGeom>
          <a:ln>
            <a:solidFill>
              <a:schemeClr val="accent2"/>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AU">
              <a:solidFill>
                <a:srgbClr val="7030A0"/>
              </a:solidFill>
            </a:endParaRPr>
          </a:p>
        </p:txBody>
      </p:sp>
      <p:sp>
        <p:nvSpPr>
          <p:cNvPr id="47" name="Double Brace 46"/>
          <p:cNvSpPr/>
          <p:nvPr/>
        </p:nvSpPr>
        <p:spPr>
          <a:xfrm>
            <a:off x="5843382" y="2103179"/>
            <a:ext cx="4305205" cy="726818"/>
          </a:xfrm>
          <a:prstGeom prst="bracePair">
            <a:avLst/>
          </a:prstGeom>
          <a:ln>
            <a:solidFill>
              <a:schemeClr val="accent2"/>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AU">
              <a:solidFill>
                <a:srgbClr val="7030A0"/>
              </a:solidFill>
            </a:endParaRPr>
          </a:p>
        </p:txBody>
      </p:sp>
      <p:sp>
        <p:nvSpPr>
          <p:cNvPr id="48" name="Double Brace 47"/>
          <p:cNvSpPr/>
          <p:nvPr/>
        </p:nvSpPr>
        <p:spPr>
          <a:xfrm>
            <a:off x="5840730" y="3012326"/>
            <a:ext cx="4437126" cy="2081133"/>
          </a:xfrm>
          <a:prstGeom prst="bracePair">
            <a:avLst/>
          </a:prstGeom>
          <a:ln>
            <a:solidFill>
              <a:srgbClr val="00B05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AU">
              <a:solidFill>
                <a:srgbClr val="7030A0"/>
              </a:solidFill>
            </a:endParaRPr>
          </a:p>
        </p:txBody>
      </p:sp>
      <p:grpSp>
        <p:nvGrpSpPr>
          <p:cNvPr id="57" name="Group 56"/>
          <p:cNvGrpSpPr/>
          <p:nvPr/>
        </p:nvGrpSpPr>
        <p:grpSpPr>
          <a:xfrm>
            <a:off x="8564418" y="5501039"/>
            <a:ext cx="2619693" cy="702802"/>
            <a:chOff x="8564418" y="5501039"/>
            <a:chExt cx="2619693" cy="702802"/>
          </a:xfrm>
        </p:grpSpPr>
        <p:sp>
          <p:nvSpPr>
            <p:cNvPr id="51" name="Rectangle 50"/>
            <p:cNvSpPr/>
            <p:nvPr/>
          </p:nvSpPr>
          <p:spPr>
            <a:xfrm>
              <a:off x="8564418" y="5588221"/>
              <a:ext cx="934616" cy="102636"/>
            </a:xfrm>
            <a:prstGeom prst="rect">
              <a:avLst/>
            </a:pr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0F4BEB"/>
                </a:solidFill>
              </a:endParaRPr>
            </a:p>
          </p:txBody>
        </p:sp>
        <p:sp>
          <p:nvSpPr>
            <p:cNvPr id="52" name="Rectangle 51"/>
            <p:cNvSpPr/>
            <p:nvPr/>
          </p:nvSpPr>
          <p:spPr>
            <a:xfrm>
              <a:off x="8564418" y="5801122"/>
              <a:ext cx="934616" cy="10263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Rectangle 52"/>
            <p:cNvSpPr/>
            <p:nvPr/>
          </p:nvSpPr>
          <p:spPr>
            <a:xfrm>
              <a:off x="8564418" y="6010720"/>
              <a:ext cx="934616" cy="10263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TextBox 53"/>
            <p:cNvSpPr txBox="1"/>
            <p:nvPr/>
          </p:nvSpPr>
          <p:spPr>
            <a:xfrm>
              <a:off x="9499034" y="5501039"/>
              <a:ext cx="1685077" cy="276999"/>
            </a:xfrm>
            <a:prstGeom prst="rect">
              <a:avLst/>
            </a:prstGeom>
            <a:noFill/>
          </p:spPr>
          <p:txBody>
            <a:bodyPr wrap="none" rtlCol="0">
              <a:spAutoFit/>
            </a:bodyPr>
            <a:lstStyle/>
            <a:p>
              <a:r>
                <a:rPr lang="en-AU" sz="1200" dirty="0" smtClean="0">
                  <a:latin typeface="Sylfaen" panose="010A0502050306030303" pitchFamily="18" charset="0"/>
                </a:rPr>
                <a:t>Content Encoder Layer</a:t>
              </a:r>
              <a:endParaRPr lang="en-AU" sz="1200" dirty="0">
                <a:latin typeface="Sylfaen" panose="010A0502050306030303" pitchFamily="18" charset="0"/>
              </a:endParaRPr>
            </a:p>
          </p:txBody>
        </p:sp>
        <p:sp>
          <p:nvSpPr>
            <p:cNvPr id="55" name="TextBox 54"/>
            <p:cNvSpPr txBox="1"/>
            <p:nvPr/>
          </p:nvSpPr>
          <p:spPr>
            <a:xfrm>
              <a:off x="9499034" y="5726720"/>
              <a:ext cx="1436612" cy="276999"/>
            </a:xfrm>
            <a:prstGeom prst="rect">
              <a:avLst/>
            </a:prstGeom>
            <a:noFill/>
          </p:spPr>
          <p:txBody>
            <a:bodyPr wrap="none" rtlCol="0">
              <a:spAutoFit/>
            </a:bodyPr>
            <a:lstStyle/>
            <a:p>
              <a:r>
                <a:rPr lang="en-AU" sz="1200" dirty="0" smtClean="0">
                  <a:latin typeface="Sylfaen" panose="010A0502050306030303" pitchFamily="18" charset="0"/>
                </a:rPr>
                <a:t>AST Encoder Layer</a:t>
              </a:r>
              <a:endParaRPr lang="en-AU" sz="1200" dirty="0">
                <a:latin typeface="Sylfaen" panose="010A0502050306030303" pitchFamily="18" charset="0"/>
              </a:endParaRPr>
            </a:p>
          </p:txBody>
        </p:sp>
        <p:sp>
          <p:nvSpPr>
            <p:cNvPr id="56" name="TextBox 55"/>
            <p:cNvSpPr txBox="1"/>
            <p:nvPr/>
          </p:nvSpPr>
          <p:spPr>
            <a:xfrm>
              <a:off x="9499034" y="5926842"/>
              <a:ext cx="1441420" cy="276999"/>
            </a:xfrm>
            <a:prstGeom prst="rect">
              <a:avLst/>
            </a:prstGeom>
            <a:noFill/>
          </p:spPr>
          <p:txBody>
            <a:bodyPr wrap="none" rtlCol="0">
              <a:spAutoFit/>
            </a:bodyPr>
            <a:lstStyle/>
            <a:p>
              <a:r>
                <a:rPr lang="en-AU" sz="1200" dirty="0" smtClean="0">
                  <a:latin typeface="Sylfaen" panose="010A0502050306030303" pitchFamily="18" charset="0"/>
                </a:rPr>
                <a:t>Classification Layer</a:t>
              </a:r>
              <a:endParaRPr lang="en-AU" sz="1200" dirty="0">
                <a:latin typeface="Sylfaen" panose="010A0502050306030303" pitchFamily="18" charset="0"/>
              </a:endParaRPr>
            </a:p>
          </p:txBody>
        </p:sp>
      </p:grpSp>
    </p:spTree>
    <p:extLst>
      <p:ext uri="{BB962C8B-B14F-4D97-AF65-F5344CB8AC3E}">
        <p14:creationId xmlns:p14="http://schemas.microsoft.com/office/powerpoint/2010/main" val="92895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1000"/>
                                        <p:tgtEl>
                                          <p:spTgt spid="44"/>
                                        </p:tgtEl>
                                      </p:cBhvr>
                                    </p:animEffect>
                                    <p:anim calcmode="lin" valueType="num">
                                      <p:cBhvr>
                                        <p:cTn id="23" dur="1000" fill="hold"/>
                                        <p:tgtEl>
                                          <p:spTgt spid="44"/>
                                        </p:tgtEl>
                                        <p:attrNameLst>
                                          <p:attrName>ppt_x</p:attrName>
                                        </p:attrNameLst>
                                      </p:cBhvr>
                                      <p:tavLst>
                                        <p:tav tm="0">
                                          <p:val>
                                            <p:strVal val="#ppt_x"/>
                                          </p:val>
                                        </p:tav>
                                        <p:tav tm="100000">
                                          <p:val>
                                            <p:strVal val="#ppt_x"/>
                                          </p:val>
                                        </p:tav>
                                      </p:tavLst>
                                    </p:anim>
                                    <p:anim calcmode="lin" valueType="num">
                                      <p:cBhvr>
                                        <p:cTn id="24" dur="1000" fill="hold"/>
                                        <p:tgtEl>
                                          <p:spTgt spid="4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1000"/>
                                        <p:tgtEl>
                                          <p:spTgt spid="45"/>
                                        </p:tgtEl>
                                      </p:cBhvr>
                                    </p:animEffect>
                                    <p:anim calcmode="lin" valueType="num">
                                      <p:cBhvr>
                                        <p:cTn id="28" dur="1000" fill="hold"/>
                                        <p:tgtEl>
                                          <p:spTgt spid="45"/>
                                        </p:tgtEl>
                                        <p:attrNameLst>
                                          <p:attrName>ppt_x</p:attrName>
                                        </p:attrNameLst>
                                      </p:cBhvr>
                                      <p:tavLst>
                                        <p:tav tm="0">
                                          <p:val>
                                            <p:strVal val="#ppt_x"/>
                                          </p:val>
                                        </p:tav>
                                        <p:tav tm="100000">
                                          <p:val>
                                            <p:strVal val="#ppt_x"/>
                                          </p:val>
                                        </p:tav>
                                      </p:tavLst>
                                    </p:anim>
                                    <p:anim calcmode="lin" valueType="num">
                                      <p:cBhvr>
                                        <p:cTn id="29" dur="1000" fill="hold"/>
                                        <p:tgtEl>
                                          <p:spTgt spid="4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1000"/>
                                        <p:tgtEl>
                                          <p:spTgt spid="48"/>
                                        </p:tgtEl>
                                      </p:cBhvr>
                                    </p:animEffect>
                                    <p:anim calcmode="lin" valueType="num">
                                      <p:cBhvr>
                                        <p:cTn id="38" dur="1000" fill="hold"/>
                                        <p:tgtEl>
                                          <p:spTgt spid="48"/>
                                        </p:tgtEl>
                                        <p:attrNameLst>
                                          <p:attrName>ppt_x</p:attrName>
                                        </p:attrNameLst>
                                      </p:cBhvr>
                                      <p:tavLst>
                                        <p:tav tm="0">
                                          <p:val>
                                            <p:strVal val="#ppt_x"/>
                                          </p:val>
                                        </p:tav>
                                        <p:tav tm="100000">
                                          <p:val>
                                            <p:strVal val="#ppt_x"/>
                                          </p:val>
                                        </p:tav>
                                      </p:tavLst>
                                    </p:anim>
                                    <p:anim calcmode="lin" valueType="num">
                                      <p:cBhvr>
                                        <p:cTn id="39" dur="1000" fill="hold"/>
                                        <p:tgtEl>
                                          <p:spTgt spid="4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1000"/>
                                        <p:tgtEl>
                                          <p:spTgt spid="57"/>
                                        </p:tgtEl>
                                      </p:cBhvr>
                                    </p:animEffect>
                                    <p:anim calcmode="lin" valueType="num">
                                      <p:cBhvr>
                                        <p:cTn id="43" dur="1000" fill="hold"/>
                                        <p:tgtEl>
                                          <p:spTgt spid="57"/>
                                        </p:tgtEl>
                                        <p:attrNameLst>
                                          <p:attrName>ppt_x</p:attrName>
                                        </p:attrNameLst>
                                      </p:cBhvr>
                                      <p:tavLst>
                                        <p:tav tm="0">
                                          <p:val>
                                            <p:strVal val="#ppt_x"/>
                                          </p:val>
                                        </p:tav>
                                        <p:tav tm="100000">
                                          <p:val>
                                            <p:strVal val="#ppt_x"/>
                                          </p:val>
                                        </p:tav>
                                      </p:tavLst>
                                    </p:anim>
                                    <p:anim calcmode="lin" valueType="num">
                                      <p:cBhvr>
                                        <p:cTn id="4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3" grpId="0" animBg="1"/>
      <p:bldP spid="44" grpId="0" animBg="1"/>
      <p:bldP spid="45" grpId="0" animBg="1"/>
      <p:bldP spid="46" grpId="0" animBg="1"/>
      <p:bldP spid="47"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4297" y="26313"/>
            <a:ext cx="10515600" cy="503555"/>
          </a:xfrm>
        </p:spPr>
        <p:txBody>
          <a:bodyPr>
            <a:normAutofit fontScale="90000"/>
          </a:bodyPr>
          <a:lstStyle/>
          <a:p>
            <a:r>
              <a:rPr lang="en-AU" dirty="0">
                <a:solidFill>
                  <a:srgbClr val="0F4BEB"/>
                </a:solidFill>
              </a:rPr>
              <a:t>Work In Progress </a:t>
            </a:r>
            <a:r>
              <a:rPr lang="en-AU" dirty="0" smtClean="0">
                <a:solidFill>
                  <a:srgbClr val="0F4BEB"/>
                </a:solidFill>
              </a:rPr>
              <a:t>(4/6)</a:t>
            </a:r>
            <a:endParaRPr lang="en-AU" dirty="0">
              <a:solidFill>
                <a:srgbClr val="0F4BEB"/>
              </a:solidFill>
            </a:endParaRPr>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23</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Slide Number Placeholder 10"/>
          <p:cNvSpPr txBox="1">
            <a:spLocks/>
          </p:cNvSpPr>
          <p:nvPr/>
        </p:nvSpPr>
        <p:spPr>
          <a:xfrm>
            <a:off x="11484865" y="112404"/>
            <a:ext cx="44166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23</a:t>
            </a:fld>
            <a:endParaRPr lang="en-AU" dirty="0">
              <a:solidFill>
                <a:schemeClr val="bg1"/>
              </a:solidFill>
            </a:endParaRPr>
          </a:p>
        </p:txBody>
      </p:sp>
      <p:sp>
        <p:nvSpPr>
          <p:cNvPr id="13" name="Text Placeholder 1">
            <a:extLst>
              <a:ext uri="{FF2B5EF4-FFF2-40B4-BE49-F238E27FC236}">
                <a16:creationId xmlns:a16="http://schemas.microsoft.com/office/drawing/2014/main" id="{D07F68C2-23A9-4297-B139-6AC8FB63BD3E}"/>
              </a:ext>
            </a:extLst>
          </p:cNvPr>
          <p:cNvSpPr txBox="1">
            <a:spLocks/>
          </p:cNvSpPr>
          <p:nvPr/>
        </p:nvSpPr>
        <p:spPr>
          <a:xfrm>
            <a:off x="334297" y="712134"/>
            <a:ext cx="5574133" cy="320125"/>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smtClean="0">
                <a:solidFill>
                  <a:sysClr val="window" lastClr="FFFFFF"/>
                </a:solidFill>
                <a:latin typeface="Century Gothic"/>
              </a:rPr>
              <a:t>Developer </a:t>
            </a:r>
            <a:r>
              <a:rPr lang="en-AU" dirty="0">
                <a:solidFill>
                  <a:sysClr val="window" lastClr="FFFFFF"/>
                </a:solidFill>
                <a:latin typeface="Century Gothic"/>
              </a:rPr>
              <a:t>d</a:t>
            </a:r>
            <a:r>
              <a:rPr lang="en-AU" dirty="0" smtClean="0">
                <a:solidFill>
                  <a:sysClr val="window" lastClr="FFFFFF"/>
                </a:solidFill>
                <a:latin typeface="Century Gothic"/>
              </a:rPr>
              <a:t>istribution </a:t>
            </a:r>
            <a:r>
              <a:rPr lang="en-AU" dirty="0">
                <a:solidFill>
                  <a:sysClr val="window" lastClr="FFFFFF"/>
                </a:solidFill>
                <a:latin typeface="Century Gothic"/>
              </a:rPr>
              <a:t>a</a:t>
            </a:r>
            <a:r>
              <a:rPr lang="en-AU" dirty="0" smtClean="0">
                <a:solidFill>
                  <a:sysClr val="window" lastClr="FFFFFF"/>
                </a:solidFill>
                <a:latin typeface="Century Gothic"/>
              </a:rPr>
              <a:t>cross Issue Reports in Datasets</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758" y="1115569"/>
            <a:ext cx="5241838" cy="5070926"/>
          </a:xfrm>
          <a:prstGeom prst="rect">
            <a:avLst/>
          </a:prstGeom>
        </p:spPr>
      </p:pic>
      <p:sp>
        <p:nvSpPr>
          <p:cNvPr id="16" name="Text Placeholder 1">
            <a:extLst>
              <a:ext uri="{FF2B5EF4-FFF2-40B4-BE49-F238E27FC236}">
                <a16:creationId xmlns:a16="http://schemas.microsoft.com/office/drawing/2014/main" id="{D07F68C2-23A9-4297-B139-6AC8FB63BD3E}"/>
              </a:ext>
            </a:extLst>
          </p:cNvPr>
          <p:cNvSpPr txBox="1">
            <a:spLocks/>
          </p:cNvSpPr>
          <p:nvPr/>
        </p:nvSpPr>
        <p:spPr>
          <a:xfrm>
            <a:off x="6341457" y="712134"/>
            <a:ext cx="5574133" cy="320125"/>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smtClean="0">
                <a:solidFill>
                  <a:sysClr val="window" lastClr="FFFFFF"/>
                </a:solidFill>
                <a:latin typeface="Century Gothic"/>
              </a:rPr>
              <a:t>Issue Type </a:t>
            </a:r>
            <a:r>
              <a:rPr lang="en-AU" dirty="0">
                <a:solidFill>
                  <a:sysClr val="window" lastClr="FFFFFF"/>
                </a:solidFill>
                <a:latin typeface="Century Gothic"/>
              </a:rPr>
              <a:t>d</a:t>
            </a:r>
            <a:r>
              <a:rPr lang="en-AU" dirty="0" smtClean="0">
                <a:solidFill>
                  <a:sysClr val="window" lastClr="FFFFFF"/>
                </a:solidFill>
                <a:latin typeface="Century Gothic"/>
              </a:rPr>
              <a:t>istribution </a:t>
            </a:r>
            <a:r>
              <a:rPr lang="en-AU" dirty="0">
                <a:solidFill>
                  <a:sysClr val="window" lastClr="FFFFFF"/>
                </a:solidFill>
                <a:latin typeface="Century Gothic"/>
              </a:rPr>
              <a:t>a</a:t>
            </a:r>
            <a:r>
              <a:rPr lang="en-AU" dirty="0" smtClean="0">
                <a:solidFill>
                  <a:sysClr val="window" lastClr="FFFFFF"/>
                </a:solidFill>
                <a:latin typeface="Century Gothic"/>
              </a:rPr>
              <a:t>cross Issue Reports in Datasets</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850" y="1049919"/>
            <a:ext cx="5113345" cy="5136574"/>
          </a:xfrm>
          <a:prstGeom prst="rect">
            <a:avLst/>
          </a:prstGeom>
        </p:spPr>
      </p:pic>
      <p:sp>
        <p:nvSpPr>
          <p:cNvPr id="14" name="Rectangle 13"/>
          <p:cNvSpPr/>
          <p:nvPr/>
        </p:nvSpPr>
        <p:spPr>
          <a:xfrm>
            <a:off x="457200" y="1097909"/>
            <a:ext cx="5451230" cy="5106246"/>
          </a:xfrm>
          <a:prstGeom prst="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
        <p:nvSpPr>
          <p:cNvPr id="15" name="Rectangle 14"/>
          <p:cNvSpPr/>
          <p:nvPr/>
        </p:nvSpPr>
        <p:spPr>
          <a:xfrm>
            <a:off x="6402907" y="1045570"/>
            <a:ext cx="5451230" cy="5106246"/>
          </a:xfrm>
          <a:prstGeom prst="rect">
            <a:avLst/>
          </a:prstGeom>
          <a:noFill/>
          <a:ln w="38100"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Tree>
    <p:extLst>
      <p:ext uri="{BB962C8B-B14F-4D97-AF65-F5344CB8AC3E}">
        <p14:creationId xmlns:p14="http://schemas.microsoft.com/office/powerpoint/2010/main" val="120354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4298" y="216448"/>
            <a:ext cx="10515600" cy="219352"/>
          </a:xfrm>
        </p:spPr>
        <p:txBody>
          <a:bodyPr>
            <a:normAutofit fontScale="90000"/>
          </a:bodyPr>
          <a:lstStyle/>
          <a:p>
            <a:r>
              <a:rPr lang="en-AU" dirty="0">
                <a:solidFill>
                  <a:srgbClr val="0F4BEB"/>
                </a:solidFill>
              </a:rPr>
              <a:t>Work In Progress </a:t>
            </a:r>
            <a:r>
              <a:rPr lang="en-AU" dirty="0" smtClean="0">
                <a:solidFill>
                  <a:srgbClr val="0F4BEB"/>
                </a:solidFill>
              </a:rPr>
              <a:t>(5/6)</a:t>
            </a:r>
            <a:endParaRPr lang="en-AU" dirty="0">
              <a:solidFill>
                <a:srgbClr val="0F4BEB"/>
              </a:solidFill>
            </a:endParaRPr>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24</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Slide Number Placeholder 10"/>
          <p:cNvSpPr txBox="1">
            <a:spLocks/>
          </p:cNvSpPr>
          <p:nvPr/>
        </p:nvSpPr>
        <p:spPr>
          <a:xfrm>
            <a:off x="11484865" y="112404"/>
            <a:ext cx="44166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24</a:t>
            </a:fld>
            <a:endParaRPr lang="en-AU" dirty="0">
              <a:solidFill>
                <a:schemeClr val="bg1"/>
              </a:solidFill>
            </a:endParaRPr>
          </a:p>
        </p:txBody>
      </p:sp>
      <p:pic>
        <p:nvPicPr>
          <p:cNvPr id="15" name="Content Placeholder 4"/>
          <p:cNvPicPr>
            <a:picLocks noChangeAspect="1"/>
          </p:cNvPicPr>
          <p:nvPr/>
        </p:nvPicPr>
        <p:blipFill>
          <a:blip r:embed="rId3"/>
          <a:stretch>
            <a:fillRect/>
          </a:stretch>
        </p:blipFill>
        <p:spPr>
          <a:xfrm>
            <a:off x="7324344" y="2151587"/>
            <a:ext cx="4061422" cy="3468259"/>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2980548619"/>
              </p:ext>
            </p:extLst>
          </p:nvPr>
        </p:nvGraphicFramePr>
        <p:xfrm>
          <a:off x="506078" y="2176764"/>
          <a:ext cx="6267670" cy="3413760"/>
        </p:xfrm>
        <a:graphic>
          <a:graphicData uri="http://schemas.openxmlformats.org/drawingml/2006/table">
            <a:tbl>
              <a:tblPr firstRow="1" bandRow="1">
                <a:tableStyleId>{5940675A-B579-460E-94D1-54222C63F5DA}</a:tableStyleId>
              </a:tblPr>
              <a:tblGrid>
                <a:gridCol w="476406">
                  <a:extLst>
                    <a:ext uri="{9D8B030D-6E8A-4147-A177-3AD203B41FA5}">
                      <a16:colId xmlns:a16="http://schemas.microsoft.com/office/drawing/2014/main" val="2631345417"/>
                    </a:ext>
                  </a:extLst>
                </a:gridCol>
                <a:gridCol w="5791264">
                  <a:extLst>
                    <a:ext uri="{9D8B030D-6E8A-4147-A177-3AD203B41FA5}">
                      <a16:colId xmlns:a16="http://schemas.microsoft.com/office/drawing/2014/main" val="1950748177"/>
                    </a:ext>
                  </a:extLst>
                </a:gridCol>
              </a:tblGrid>
              <a:tr h="200431">
                <a:tc gridSpan="2">
                  <a:txBody>
                    <a:bodyPr/>
                    <a:lstStyle/>
                    <a:p>
                      <a:r>
                        <a:rPr lang="en-AU" sz="1400" dirty="0" smtClean="0">
                          <a:latin typeface="Sylfaen" panose="010A0502050306030303" pitchFamily="18" charset="0"/>
                        </a:rPr>
                        <a:t>Algorithm</a:t>
                      </a:r>
                      <a:r>
                        <a:rPr lang="en-AU" sz="1400" baseline="0" dirty="0" smtClean="0">
                          <a:latin typeface="Sylfaen" panose="010A0502050306030303" pitchFamily="18" charset="0"/>
                        </a:rPr>
                        <a:t> 2 : Pseudocode for </a:t>
                      </a:r>
                      <a:r>
                        <a:rPr lang="en-AU" sz="1400" baseline="0" dirty="0" smtClean="0">
                          <a:solidFill>
                            <a:srgbClr val="0F4BEB"/>
                          </a:solidFill>
                          <a:latin typeface="Sylfaen" panose="010A0502050306030303" pitchFamily="18" charset="0"/>
                        </a:rPr>
                        <a:t>Contextual Augmentation </a:t>
                      </a:r>
                      <a:r>
                        <a:rPr lang="en-AU" sz="1400" baseline="0" dirty="0" smtClean="0">
                          <a:latin typeface="Sylfaen" panose="010A0502050306030303" pitchFamily="18" charset="0"/>
                        </a:rPr>
                        <a:t>Based Oversampling</a:t>
                      </a:r>
                      <a:endParaRPr lang="en-AU" sz="1400" dirty="0">
                        <a:solidFill>
                          <a:schemeClr val="tx1"/>
                        </a:solidFill>
                        <a:latin typeface="Sylfaen" panose="010A0502050306030303"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AU" dirty="0">
                        <a:solidFill>
                          <a:schemeClr val="tx1"/>
                        </a:solidFill>
                      </a:endParaRPr>
                    </a:p>
                  </a:txBody>
                  <a:tcPr/>
                </a:tc>
                <a:extLst>
                  <a:ext uri="{0D108BD9-81ED-4DB2-BD59-A6C34878D82A}">
                    <a16:rowId xmlns:a16="http://schemas.microsoft.com/office/drawing/2014/main" val="1569953266"/>
                  </a:ext>
                </a:extLst>
              </a:tr>
              <a:tr h="200431">
                <a:tc>
                  <a:txBody>
                    <a:bodyPr/>
                    <a:lstStyle/>
                    <a:p>
                      <a:r>
                        <a:rPr lang="en-AU" sz="1400" dirty="0" smtClean="0">
                          <a:latin typeface="Sylfaen" panose="010A0502050306030303" pitchFamily="18" charset="0"/>
                        </a:rPr>
                        <a:t>1:</a:t>
                      </a:r>
                      <a:endParaRPr lang="en-AU" sz="1400" dirty="0">
                        <a:latin typeface="Sylfaen" panose="010A0502050306030303" pitchFamily="18"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smtClean="0">
                          <a:solidFill>
                            <a:schemeClr val="tx1"/>
                          </a:solidFill>
                          <a:latin typeface="Sylfaen" panose="010A0502050306030303" pitchFamily="18" charset="0"/>
                        </a:rPr>
                        <a:t>Split</a:t>
                      </a:r>
                      <a:r>
                        <a:rPr lang="en-AU" sz="1400" dirty="0" smtClean="0">
                          <a:solidFill>
                            <a:schemeClr val="tx1"/>
                          </a:solidFill>
                          <a:latin typeface="Sylfaen" panose="010A0502050306030303" pitchFamily="18" charset="0"/>
                        </a:rPr>
                        <a:t> </a:t>
                      </a:r>
                      <a:r>
                        <a:rPr lang="en-AU" sz="1400" b="1" dirty="0" smtClean="0">
                          <a:solidFill>
                            <a:srgbClr val="0F4BEB"/>
                          </a:solidFill>
                          <a:latin typeface="Sylfaen" panose="010A0502050306030303" pitchFamily="18" charset="0"/>
                        </a:rPr>
                        <a:t>Train</a:t>
                      </a:r>
                      <a:r>
                        <a:rPr lang="en-AU" sz="1400" dirty="0" smtClean="0">
                          <a:solidFill>
                            <a:schemeClr val="tx1"/>
                          </a:solidFill>
                          <a:latin typeface="Sylfaen" panose="010A0502050306030303" pitchFamily="18" charset="0"/>
                        </a:rPr>
                        <a:t> and </a:t>
                      </a:r>
                      <a:r>
                        <a:rPr lang="en-AU" sz="1400" b="1" dirty="0" smtClean="0">
                          <a:solidFill>
                            <a:srgbClr val="0F4BEB"/>
                          </a:solidFill>
                          <a:latin typeface="Sylfaen" panose="010A0502050306030303" pitchFamily="18" charset="0"/>
                        </a:rPr>
                        <a:t>Test</a:t>
                      </a:r>
                      <a:r>
                        <a:rPr lang="en-AU" sz="1400" dirty="0" smtClean="0">
                          <a:solidFill>
                            <a:schemeClr val="tx1"/>
                          </a:solidFill>
                          <a:latin typeface="Sylfaen" panose="010A0502050306030303" pitchFamily="18" charset="0"/>
                        </a:rPr>
                        <a:t> data samples with 80-20 ratio </a:t>
                      </a: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1092828"/>
                  </a:ext>
                </a:extLst>
              </a:tr>
              <a:tr h="200431">
                <a:tc>
                  <a:txBody>
                    <a:bodyPr/>
                    <a:lstStyle/>
                    <a:p>
                      <a:r>
                        <a:rPr lang="en-AU" sz="1400" dirty="0" smtClean="0">
                          <a:latin typeface="Sylfaen" panose="010A0502050306030303" pitchFamily="18" charset="0"/>
                        </a:rPr>
                        <a:t>2:</a:t>
                      </a:r>
                      <a:endParaRPr lang="en-AU" sz="1400" dirty="0">
                        <a:latin typeface="Sylfaen" panose="010A0502050306030303"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dirty="0" smtClean="0">
                          <a:solidFill>
                            <a:schemeClr val="tx1"/>
                          </a:solidFill>
                          <a:latin typeface="Sylfaen" panose="010A0502050306030303" pitchFamily="18" charset="0"/>
                        </a:rPr>
                        <a:t>Take the </a:t>
                      </a:r>
                      <a:r>
                        <a:rPr lang="en-AU" sz="1400" b="1" u="none" dirty="0" smtClean="0">
                          <a:solidFill>
                            <a:srgbClr val="0F4BEB"/>
                          </a:solidFill>
                          <a:latin typeface="Sylfaen" panose="010A0502050306030303" pitchFamily="18" charset="0"/>
                        </a:rPr>
                        <a:t>training</a:t>
                      </a:r>
                      <a:r>
                        <a:rPr lang="en-AU" sz="1400" dirty="0" smtClean="0">
                          <a:solidFill>
                            <a:schemeClr val="tx1"/>
                          </a:solidFill>
                          <a:latin typeface="Sylfaen" panose="010A0502050306030303" pitchFamily="18" charset="0"/>
                        </a:rPr>
                        <a:t> data </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26952617"/>
                  </a:ext>
                </a:extLst>
              </a:tr>
              <a:tr h="200431">
                <a:tc>
                  <a:txBody>
                    <a:bodyPr/>
                    <a:lstStyle/>
                    <a:p>
                      <a:r>
                        <a:rPr lang="en-AU" sz="1400" dirty="0" smtClean="0">
                          <a:latin typeface="Sylfaen" panose="010A0502050306030303" pitchFamily="18" charset="0"/>
                        </a:rPr>
                        <a:t>3:</a:t>
                      </a:r>
                      <a:endParaRPr lang="en-AU" sz="1400" dirty="0">
                        <a:latin typeface="Sylfaen" panose="010A0502050306030303"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dirty="0" smtClean="0">
                          <a:latin typeface="Sylfaen" panose="010A0502050306030303" pitchFamily="18" charset="0"/>
                        </a:rPr>
                        <a:t>Get a </a:t>
                      </a:r>
                      <a:r>
                        <a:rPr lang="en-AU" sz="1400" b="1" u="none" dirty="0" smtClean="0">
                          <a:solidFill>
                            <a:srgbClr val="0F4BEB"/>
                          </a:solidFill>
                          <a:latin typeface="Sylfaen" panose="010A0502050306030303" pitchFamily="18" charset="0"/>
                        </a:rPr>
                        <a:t>majority</a:t>
                      </a:r>
                      <a:r>
                        <a:rPr lang="en-AU" sz="1400" dirty="0" smtClean="0">
                          <a:latin typeface="Sylfaen" panose="010A0502050306030303" pitchFamily="18" charset="0"/>
                        </a:rPr>
                        <a:t> class count( e.g. a class with a highest bug reports count)</a:t>
                      </a:r>
                      <a:endParaRPr lang="en-AU" sz="1400" dirty="0">
                        <a:latin typeface="Sylfaen" panose="010A0502050306030303" pitchFamily="18"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7452215"/>
                  </a:ext>
                </a:extLst>
              </a:tr>
              <a:tr h="200431">
                <a:tc>
                  <a:txBody>
                    <a:bodyPr/>
                    <a:lstStyle/>
                    <a:p>
                      <a:r>
                        <a:rPr lang="en-AU" sz="1400" dirty="0" smtClean="0">
                          <a:latin typeface="Sylfaen" panose="010A0502050306030303" pitchFamily="18" charset="0"/>
                        </a:rPr>
                        <a:t>4</a:t>
                      </a:r>
                      <a:endParaRPr lang="en-AU" sz="1400" dirty="0">
                        <a:latin typeface="Sylfaen" panose="010A0502050306030303"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dirty="0" smtClean="0">
                          <a:latin typeface="Sylfaen" panose="010A0502050306030303" pitchFamily="18" charset="0"/>
                        </a:rPr>
                        <a:t>Get the list of </a:t>
                      </a:r>
                      <a:r>
                        <a:rPr lang="en-AU" sz="1400" b="1" dirty="0" smtClean="0">
                          <a:solidFill>
                            <a:srgbClr val="0F4BEB"/>
                          </a:solidFill>
                          <a:latin typeface="Sylfaen" panose="010A0502050306030303" pitchFamily="18" charset="0"/>
                        </a:rPr>
                        <a:t>minority</a:t>
                      </a:r>
                      <a:r>
                        <a:rPr lang="en-AU" sz="1400" dirty="0" smtClean="0">
                          <a:latin typeface="Sylfaen" panose="010A0502050306030303" pitchFamily="18" charset="0"/>
                        </a:rPr>
                        <a:t> classes</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62668995"/>
                  </a:ext>
                </a:extLst>
              </a:tr>
              <a:tr h="340733">
                <a:tc>
                  <a:txBody>
                    <a:bodyPr/>
                    <a:lstStyle/>
                    <a:p>
                      <a:r>
                        <a:rPr lang="en-AU" sz="1400" dirty="0" smtClean="0">
                          <a:latin typeface="Sylfaen" panose="010A0502050306030303" pitchFamily="18" charset="0"/>
                        </a:rPr>
                        <a:t>5:</a:t>
                      </a:r>
                      <a:endParaRPr lang="en-AU" sz="1400" dirty="0">
                        <a:latin typeface="Sylfaen" panose="010A0502050306030303"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dirty="0" smtClean="0">
                          <a:latin typeface="Sylfaen" panose="010A0502050306030303" pitchFamily="18" charset="0"/>
                        </a:rPr>
                        <a:t>Loop through </a:t>
                      </a:r>
                      <a:r>
                        <a:rPr lang="en-AU" sz="1400" b="1" dirty="0" smtClean="0">
                          <a:solidFill>
                            <a:srgbClr val="0F4BEB"/>
                          </a:solidFill>
                          <a:latin typeface="Sylfaen" panose="010A0502050306030303" pitchFamily="18" charset="0"/>
                        </a:rPr>
                        <a:t>each minority class </a:t>
                      </a:r>
                      <a:r>
                        <a:rPr lang="en-AU" sz="1400" dirty="0" smtClean="0">
                          <a:latin typeface="Sylfaen" panose="010A0502050306030303" pitchFamily="18" charset="0"/>
                        </a:rPr>
                        <a:t>, one group at a time until a minority class count match up with a majority class count</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05887561"/>
                  </a:ext>
                </a:extLst>
              </a:tr>
              <a:tr h="1182544">
                <a:tc>
                  <a:txBody>
                    <a:bodyPr/>
                    <a:lstStyle/>
                    <a:p>
                      <a:endParaRPr lang="en-AU" sz="1400" dirty="0">
                        <a:latin typeface="Sylfaen" panose="010A0502050306030303"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AU" sz="1400" dirty="0" smtClean="0">
                          <a:latin typeface="Sylfaen" panose="010A0502050306030303" pitchFamily="18" charset="0"/>
                        </a:rPr>
                        <a:t>First </a:t>
                      </a:r>
                      <a:r>
                        <a:rPr lang="en-AU" sz="1400" b="1" dirty="0" smtClean="0">
                          <a:solidFill>
                            <a:srgbClr val="0F4BEB"/>
                          </a:solidFill>
                          <a:latin typeface="Sylfaen" panose="010A0502050306030303" pitchFamily="18" charset="0"/>
                        </a:rPr>
                        <a:t>take a random record from a minority group</a:t>
                      </a:r>
                      <a:endParaRPr lang="en-AU" sz="1400" dirty="0" smtClean="0">
                        <a:latin typeface="Sylfaen" panose="010A0502050306030303" pitchFamily="18"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AU" sz="1400" dirty="0" smtClean="0">
                          <a:latin typeface="Sylfaen" panose="010A0502050306030303" pitchFamily="18" charset="0"/>
                        </a:rPr>
                        <a:t>Next</a:t>
                      </a:r>
                      <a:r>
                        <a:rPr lang="en-AU" sz="1400" dirty="0" smtClean="0">
                          <a:solidFill>
                            <a:srgbClr val="0F4BEB"/>
                          </a:solidFill>
                          <a:latin typeface="Sylfaen" panose="010A0502050306030303" pitchFamily="18" charset="0"/>
                        </a:rPr>
                        <a:t>, </a:t>
                      </a:r>
                      <a:r>
                        <a:rPr lang="en-AU" sz="1400" b="1" dirty="0" smtClean="0">
                          <a:solidFill>
                            <a:srgbClr val="0F4BEB"/>
                          </a:solidFill>
                          <a:latin typeface="Sylfaen" panose="010A0502050306030303" pitchFamily="18" charset="0"/>
                        </a:rPr>
                        <a:t>extract first 50 words of the bug report description </a:t>
                      </a:r>
                      <a:r>
                        <a:rPr lang="en-AU" sz="1400" dirty="0" smtClean="0">
                          <a:latin typeface="Sylfaen" panose="010A0502050306030303" pitchFamily="18" charset="0"/>
                        </a:rPr>
                        <a:t>(exclude</a:t>
                      </a:r>
                      <a:r>
                        <a:rPr lang="en-AU" sz="1400" baseline="0" dirty="0" smtClean="0">
                          <a:latin typeface="Sylfaen" panose="010A0502050306030303" pitchFamily="18" charset="0"/>
                        </a:rPr>
                        <a:t> code snippet</a:t>
                      </a:r>
                      <a:r>
                        <a:rPr lang="en-AU" sz="1400" dirty="0" smtClean="0">
                          <a:latin typeface="Sylfaen" panose="010A0502050306030303" pitchFamily="18" charset="0"/>
                        </a:rPr>
                        <a:t>) and </a:t>
                      </a:r>
                      <a:r>
                        <a:rPr lang="en-AU" sz="1400" b="1" dirty="0" smtClean="0">
                          <a:solidFill>
                            <a:srgbClr val="0F4BEB"/>
                          </a:solidFill>
                          <a:latin typeface="Sylfaen" panose="010A0502050306030303" pitchFamily="18" charset="0"/>
                        </a:rPr>
                        <a:t>substitute 15% of these words </a:t>
                      </a:r>
                      <a:r>
                        <a:rPr lang="en-AU" sz="1400" dirty="0" smtClean="0">
                          <a:latin typeface="Sylfaen" panose="010A0502050306030303" pitchFamily="18" charset="0"/>
                        </a:rPr>
                        <a:t>with contextual augmentation approach</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AU" sz="1400" dirty="0" smtClean="0">
                          <a:latin typeface="Sylfaen" panose="010A0502050306030303" pitchFamily="18" charset="0"/>
                        </a:rPr>
                        <a:t>Then, </a:t>
                      </a:r>
                      <a:r>
                        <a:rPr lang="en-AU" sz="1400" b="1" dirty="0" smtClean="0">
                          <a:solidFill>
                            <a:srgbClr val="0F4BEB"/>
                          </a:solidFill>
                          <a:latin typeface="Sylfaen" panose="010A0502050306030303" pitchFamily="18" charset="0"/>
                        </a:rPr>
                        <a:t>concertante the new words </a:t>
                      </a:r>
                      <a:r>
                        <a:rPr lang="en-AU" sz="1400" dirty="0" smtClean="0">
                          <a:latin typeface="Sylfaen" panose="010A0502050306030303" pitchFamily="18" charset="0"/>
                        </a:rPr>
                        <a:t>with remaining words to create a </a:t>
                      </a:r>
                      <a:r>
                        <a:rPr lang="en-AU" sz="1400" b="1" dirty="0" smtClean="0">
                          <a:solidFill>
                            <a:srgbClr val="0F4BEB"/>
                          </a:solidFill>
                          <a:latin typeface="Sylfaen" panose="010A0502050306030303" pitchFamily="18" charset="0"/>
                        </a:rPr>
                        <a:t>new synthetic record</a:t>
                      </a:r>
                      <a:r>
                        <a:rPr lang="en-AU" sz="1400" dirty="0" smtClean="0">
                          <a:latin typeface="Sylfaen" panose="010A0502050306030303" pitchFamily="18" charset="0"/>
                        </a:rPr>
                        <a:t>.</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94632178"/>
                  </a:ext>
                </a:extLst>
              </a:tr>
            </a:tbl>
          </a:graphicData>
        </a:graphic>
      </p:graphicFrame>
      <p:sp>
        <p:nvSpPr>
          <p:cNvPr id="17" name="TextBox 16"/>
          <p:cNvSpPr txBox="1"/>
          <p:nvPr/>
        </p:nvSpPr>
        <p:spPr>
          <a:xfrm>
            <a:off x="7027882" y="5604952"/>
            <a:ext cx="4898649" cy="292388"/>
          </a:xfrm>
          <a:prstGeom prst="rect">
            <a:avLst/>
          </a:prstGeom>
          <a:noFill/>
        </p:spPr>
        <p:txBody>
          <a:bodyPr wrap="none" rtlCol="0">
            <a:spAutoFit/>
          </a:bodyPr>
          <a:lstStyle/>
          <a:p>
            <a:r>
              <a:rPr lang="en-US" sz="1300" dirty="0" smtClean="0"/>
              <a:t>Fig. Contextual </a:t>
            </a:r>
            <a:r>
              <a:rPr lang="en-US" sz="1300" dirty="0"/>
              <a:t>Augmentation Approach based </a:t>
            </a:r>
            <a:r>
              <a:rPr lang="en-US" sz="1300" dirty="0" smtClean="0"/>
              <a:t>oversampling Example</a:t>
            </a:r>
            <a:endParaRPr lang="en-AU" sz="1300" dirty="0"/>
          </a:p>
        </p:txBody>
      </p:sp>
      <p:sp>
        <p:nvSpPr>
          <p:cNvPr id="14" name="Text Placeholder 1">
            <a:extLst>
              <a:ext uri="{FF2B5EF4-FFF2-40B4-BE49-F238E27FC236}">
                <a16:creationId xmlns:a16="http://schemas.microsoft.com/office/drawing/2014/main" id="{D07F68C2-23A9-4297-B139-6AC8FB63BD3E}"/>
              </a:ext>
            </a:extLst>
          </p:cNvPr>
          <p:cNvSpPr txBox="1">
            <a:spLocks/>
          </p:cNvSpPr>
          <p:nvPr/>
        </p:nvSpPr>
        <p:spPr>
          <a:xfrm>
            <a:off x="167149" y="680898"/>
            <a:ext cx="6334235" cy="306654"/>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noProof="0" dirty="0" smtClean="0">
                <a:solidFill>
                  <a:sysClr val="window" lastClr="FFFFFF"/>
                </a:solidFill>
                <a:latin typeface="Century Gothic"/>
              </a:rPr>
              <a:t>Use Contextual Augmentation to Oversample the Datasets</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
        <p:nvSpPr>
          <p:cNvPr id="2" name="Rectangle 1"/>
          <p:cNvSpPr/>
          <p:nvPr/>
        </p:nvSpPr>
        <p:spPr>
          <a:xfrm>
            <a:off x="-102852" y="1012376"/>
            <a:ext cx="12294852" cy="830997"/>
          </a:xfrm>
          <a:prstGeom prst="rect">
            <a:avLst/>
          </a:prstGeom>
        </p:spPr>
        <p:txBody>
          <a:bodyPr wrap="square">
            <a:spAutoFit/>
          </a:bodyPr>
          <a:lstStyle/>
          <a:p>
            <a:pPr lvl="1"/>
            <a:r>
              <a:rPr lang="en-US" sz="1600" b="1" dirty="0">
                <a:latin typeface="Sylfaen" panose="010A0502050306030303" pitchFamily="18" charset="0"/>
              </a:rPr>
              <a:t>Contextual Augmentation Approach based oversampling – </a:t>
            </a:r>
            <a:r>
              <a:rPr lang="en-US" sz="1600" dirty="0">
                <a:latin typeface="Sylfaen" panose="010A0502050306030303" pitchFamily="18" charset="0"/>
              </a:rPr>
              <a:t>create a new sample record by </a:t>
            </a:r>
            <a:r>
              <a:rPr lang="en-AU" sz="1600" dirty="0"/>
              <a:t>substitute 15 % of words in an original bug report description by using words predicted by Bidirectional Language model (LM). The model suggests various words that have </a:t>
            </a:r>
            <a:r>
              <a:rPr lang="en-AU" sz="1600" b="1" dirty="0"/>
              <a:t>paradigmatic</a:t>
            </a:r>
            <a:r>
              <a:rPr lang="en-AU" sz="1600" dirty="0"/>
              <a:t> relations. The model predicts a substitute word by given the surrounding words in the sentence.</a:t>
            </a:r>
            <a:endParaRPr lang="en-US" sz="1600" dirty="0">
              <a:latin typeface="Sylfaen" panose="010A0502050306030303" pitchFamily="18" charset="0"/>
            </a:endParaRPr>
          </a:p>
        </p:txBody>
      </p:sp>
    </p:spTree>
    <p:extLst>
      <p:ext uri="{BB962C8B-B14F-4D97-AF65-F5344CB8AC3E}">
        <p14:creationId xmlns:p14="http://schemas.microsoft.com/office/powerpoint/2010/main" val="2121039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28637" y="1771650"/>
            <a:ext cx="11134725" cy="3314700"/>
          </a:xfrm>
          <a:prstGeom prst="rect">
            <a:avLst/>
          </a:prstGeom>
        </p:spPr>
      </p:pic>
      <p:sp>
        <p:nvSpPr>
          <p:cNvPr id="5" name="Title 4"/>
          <p:cNvSpPr>
            <a:spLocks noGrp="1"/>
          </p:cNvSpPr>
          <p:nvPr>
            <p:ph type="title"/>
          </p:nvPr>
        </p:nvSpPr>
        <p:spPr>
          <a:xfrm>
            <a:off x="334298" y="216448"/>
            <a:ext cx="10515600" cy="219352"/>
          </a:xfrm>
        </p:spPr>
        <p:txBody>
          <a:bodyPr>
            <a:normAutofit fontScale="90000"/>
          </a:bodyPr>
          <a:lstStyle/>
          <a:p>
            <a:r>
              <a:rPr lang="en-AU" dirty="0">
                <a:solidFill>
                  <a:srgbClr val="0F4BEB"/>
                </a:solidFill>
              </a:rPr>
              <a:t>Work In Progress </a:t>
            </a:r>
            <a:r>
              <a:rPr lang="en-AU" dirty="0" smtClean="0">
                <a:solidFill>
                  <a:srgbClr val="0F4BEB"/>
                </a:solidFill>
              </a:rPr>
              <a:t>(</a:t>
            </a:r>
            <a:r>
              <a:rPr lang="en-AU" dirty="0">
                <a:solidFill>
                  <a:srgbClr val="0F4BEB"/>
                </a:solidFill>
              </a:rPr>
              <a:t>6</a:t>
            </a:r>
            <a:r>
              <a:rPr lang="en-AU" dirty="0" smtClean="0">
                <a:solidFill>
                  <a:srgbClr val="0F4BEB"/>
                </a:solidFill>
              </a:rPr>
              <a:t>/6)</a:t>
            </a:r>
            <a:endParaRPr lang="en-AU" dirty="0">
              <a:solidFill>
                <a:srgbClr val="0F4BEB"/>
              </a:solidFill>
            </a:endParaRPr>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25</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Slide Number Placeholder 10"/>
          <p:cNvSpPr txBox="1">
            <a:spLocks/>
          </p:cNvSpPr>
          <p:nvPr/>
        </p:nvSpPr>
        <p:spPr>
          <a:xfrm>
            <a:off x="11484865" y="112404"/>
            <a:ext cx="44166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25</a:t>
            </a:fld>
            <a:endParaRPr lang="en-AU" dirty="0">
              <a:solidFill>
                <a:schemeClr val="bg1"/>
              </a:solidFill>
            </a:endParaRPr>
          </a:p>
        </p:txBody>
      </p:sp>
      <p:sp>
        <p:nvSpPr>
          <p:cNvPr id="13" name="Text Placeholder 1">
            <a:extLst>
              <a:ext uri="{FF2B5EF4-FFF2-40B4-BE49-F238E27FC236}">
                <a16:creationId xmlns:a16="http://schemas.microsoft.com/office/drawing/2014/main" id="{D07F68C2-23A9-4297-B139-6AC8FB63BD3E}"/>
              </a:ext>
            </a:extLst>
          </p:cNvPr>
          <p:cNvSpPr txBox="1">
            <a:spLocks/>
          </p:cNvSpPr>
          <p:nvPr/>
        </p:nvSpPr>
        <p:spPr>
          <a:xfrm>
            <a:off x="204858" y="741863"/>
            <a:ext cx="6299638" cy="306654"/>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smtClean="0">
                <a:solidFill>
                  <a:sysClr val="window" lastClr="FFFFFF"/>
                </a:solidFill>
                <a:latin typeface="Century Gothic"/>
              </a:rPr>
              <a:t>Experimental results</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
        <p:nvSpPr>
          <p:cNvPr id="6" name="Rounded Rectangle 5"/>
          <p:cNvSpPr/>
          <p:nvPr/>
        </p:nvSpPr>
        <p:spPr>
          <a:xfrm>
            <a:off x="2294954" y="1800547"/>
            <a:ext cx="4764024" cy="344424"/>
          </a:xfrm>
          <a:prstGeom prst="round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14" name="Rounded Rectangle 13"/>
          <p:cNvSpPr/>
          <p:nvPr/>
        </p:nvSpPr>
        <p:spPr>
          <a:xfrm>
            <a:off x="7074408" y="1778519"/>
            <a:ext cx="4764024" cy="420624"/>
          </a:xfrm>
          <a:prstGeom prst="round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16" name="Rounded Rectangle 15"/>
          <p:cNvSpPr/>
          <p:nvPr/>
        </p:nvSpPr>
        <p:spPr>
          <a:xfrm>
            <a:off x="2392680" y="2108717"/>
            <a:ext cx="4611624" cy="287079"/>
          </a:xfrm>
          <a:prstGeom prst="round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21" name="Rounded Rectangle 20"/>
          <p:cNvSpPr/>
          <p:nvPr/>
        </p:nvSpPr>
        <p:spPr>
          <a:xfrm>
            <a:off x="7074408" y="2108717"/>
            <a:ext cx="4611624" cy="287079"/>
          </a:xfrm>
          <a:prstGeom prst="round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23" name="Rounded Rectangle 22"/>
          <p:cNvSpPr/>
          <p:nvPr/>
        </p:nvSpPr>
        <p:spPr>
          <a:xfrm>
            <a:off x="7074408" y="4637151"/>
            <a:ext cx="4764024" cy="344424"/>
          </a:xfrm>
          <a:prstGeom prst="round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24" name="Rounded Rectangle 23"/>
          <p:cNvSpPr/>
          <p:nvPr/>
        </p:nvSpPr>
        <p:spPr>
          <a:xfrm>
            <a:off x="2294954" y="4637151"/>
            <a:ext cx="4764024" cy="344424"/>
          </a:xfrm>
          <a:prstGeom prst="round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Tree>
    <p:extLst>
      <p:ext uri="{BB962C8B-B14F-4D97-AF65-F5344CB8AC3E}">
        <p14:creationId xmlns:p14="http://schemas.microsoft.com/office/powerpoint/2010/main" val="18600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4"/>
                                        </p:tgtEl>
                                        <p:attrNameLst>
                                          <p:attrName>style.visibility</p:attrName>
                                        </p:attrNameLst>
                                      </p:cBhvr>
                                      <p:to>
                                        <p:strVal val="hidden"/>
                                      </p:to>
                                    </p:set>
                                  </p:sub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par>
                                <p:cTn id="22" presetID="42"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1000"/>
                                        <p:tgtEl>
                                          <p:spTgt spid="23"/>
                                        </p:tgtEl>
                                      </p:cBhvr>
                                    </p:animEffect>
                                    <p:anim calcmode="lin" valueType="num">
                                      <p:cBhvr>
                                        <p:cTn id="32" dur="1000" fill="hold"/>
                                        <p:tgtEl>
                                          <p:spTgt spid="23"/>
                                        </p:tgtEl>
                                        <p:attrNameLst>
                                          <p:attrName>ppt_x</p:attrName>
                                        </p:attrNameLst>
                                      </p:cBhvr>
                                      <p:tavLst>
                                        <p:tav tm="0">
                                          <p:val>
                                            <p:strVal val="#ppt_x"/>
                                          </p:val>
                                        </p:tav>
                                        <p:tav tm="100000">
                                          <p:val>
                                            <p:strVal val="#ppt_x"/>
                                          </p:val>
                                        </p:tav>
                                      </p:tavLst>
                                    </p:anim>
                                    <p:anim calcmode="lin" valueType="num">
                                      <p:cBhvr>
                                        <p:cTn id="33" dur="1000" fill="hold"/>
                                        <p:tgtEl>
                                          <p:spTgt spid="23"/>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3"/>
                                        </p:tgtEl>
                                        <p:attrNameLst>
                                          <p:attrName>style.visibility</p:attrName>
                                        </p:attrNameLst>
                                      </p:cBhvr>
                                      <p:to>
                                        <p:strVal val="hidden"/>
                                      </p:to>
                                    </p:set>
                                  </p:subTnLst>
                                </p:cTn>
                              </p:par>
                              <p:par>
                                <p:cTn id="34" presetID="42"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6" grpId="0" animBg="1"/>
      <p:bldP spid="21" grpId="0" animBg="1"/>
      <p:bldP spid="23"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275" y="4169947"/>
            <a:ext cx="9144000" cy="757336"/>
          </a:xfrm>
        </p:spPr>
        <p:txBody>
          <a:bodyPr>
            <a:normAutofit fontScale="90000"/>
          </a:bodyPr>
          <a:lstStyle/>
          <a:p>
            <a:r>
              <a:rPr lang="en-AU" dirty="0" smtClean="0">
                <a:solidFill>
                  <a:srgbClr val="0F4BEB"/>
                </a:solidFill>
              </a:rPr>
              <a:t>THANK YOU</a:t>
            </a:r>
            <a:br>
              <a:rPr lang="en-AU" dirty="0" smtClean="0">
                <a:solidFill>
                  <a:srgbClr val="0F4BEB"/>
                </a:solidFill>
              </a:rPr>
            </a:br>
            <a:r>
              <a:rPr lang="en-AU" sz="5600" dirty="0" smtClean="0">
                <a:solidFill>
                  <a:srgbClr val="0F4BEB"/>
                </a:solidFill>
              </a:rPr>
              <a:t>Any Questions? </a:t>
            </a:r>
            <a:endParaRPr lang="en-AU" sz="5600" dirty="0">
              <a:solidFill>
                <a:srgbClr val="0F4BEB"/>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592233" y="0"/>
            <a:ext cx="344129"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Slide Number Placeholder 10"/>
          <p:cNvSpPr>
            <a:spLocks noGrp="1"/>
          </p:cNvSpPr>
          <p:nvPr>
            <p:ph type="sldNum" sz="quarter" idx="12"/>
          </p:nvPr>
        </p:nvSpPr>
        <p:spPr>
          <a:xfrm>
            <a:off x="11500701" y="112404"/>
            <a:ext cx="425829" cy="365125"/>
          </a:xfrm>
        </p:spPr>
        <p:txBody>
          <a:bodyPr/>
          <a:lstStyle/>
          <a:p>
            <a:fld id="{1527D687-5148-4DC4-8388-6491182953FB}" type="slidenum">
              <a:rPr lang="en-AU" smtClean="0">
                <a:solidFill>
                  <a:schemeClr val="bg1"/>
                </a:solidFill>
              </a:rPr>
              <a:t>26</a:t>
            </a:fld>
            <a:endParaRPr lang="en-AU" dirty="0">
              <a:solidFill>
                <a:schemeClr val="bg1"/>
              </a:solidFill>
            </a:endParaRPr>
          </a:p>
        </p:txBody>
      </p:sp>
      <p:pic>
        <p:nvPicPr>
          <p:cNvPr id="1026" name="Picture 2" descr="Smiley Question Mark Stock Photos And Images - 123R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828" y="367601"/>
            <a:ext cx="2877496" cy="276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483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Slide Number Placeholder 10"/>
          <p:cNvSpPr>
            <a:spLocks noGrp="1"/>
          </p:cNvSpPr>
          <p:nvPr>
            <p:ph type="sldNum" sz="quarter" idx="12"/>
          </p:nvPr>
        </p:nvSpPr>
        <p:spPr>
          <a:xfrm>
            <a:off x="11592233" y="112404"/>
            <a:ext cx="334297" cy="365125"/>
          </a:xfrm>
        </p:spPr>
        <p:txBody>
          <a:bodyPr/>
          <a:lstStyle/>
          <a:p>
            <a:fld id="{1527D687-5148-4DC4-8388-6491182953FB}" type="slidenum">
              <a:rPr lang="en-AU" smtClean="0">
                <a:solidFill>
                  <a:schemeClr val="bg1"/>
                </a:solidFill>
              </a:rPr>
              <a:t>3</a:t>
            </a:fld>
            <a:endParaRPr lang="en-AU" dirty="0">
              <a:solidFill>
                <a:schemeClr val="bg1"/>
              </a:solidFill>
            </a:endParaRPr>
          </a:p>
        </p:txBody>
      </p:sp>
      <p:graphicFrame>
        <p:nvGraphicFramePr>
          <p:cNvPr id="12" name="TextBox 21">
            <a:extLst>
              <a:ext uri="{FF2B5EF4-FFF2-40B4-BE49-F238E27FC236}">
                <a16:creationId xmlns:a16="http://schemas.microsoft.com/office/drawing/2014/main" id="{93D6A335-027E-4E1C-8934-72CACC2CFC49}"/>
              </a:ext>
            </a:extLst>
          </p:cNvPr>
          <p:cNvGraphicFramePr/>
          <p:nvPr>
            <p:extLst>
              <p:ext uri="{D42A27DB-BD31-4B8C-83A1-F6EECF244321}">
                <p14:modId xmlns:p14="http://schemas.microsoft.com/office/powerpoint/2010/main" val="2961812421"/>
              </p:ext>
            </p:extLst>
          </p:nvPr>
        </p:nvGraphicFramePr>
        <p:xfrm>
          <a:off x="1678574" y="589935"/>
          <a:ext cx="8030935" cy="4770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351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rgbClr val="0F4BEB"/>
                </a:solidFill>
              </a:rPr>
              <a:t>Introduction </a:t>
            </a:r>
            <a:r>
              <a:rPr lang="en-AU" sz="2400" dirty="0" smtClean="0">
                <a:solidFill>
                  <a:srgbClr val="0F4BEB"/>
                </a:solidFill>
              </a:rPr>
              <a:t>(1/3)</a:t>
            </a:r>
            <a:endParaRPr lang="en-AU" sz="2400" dirty="0">
              <a:solidFill>
                <a:srgbClr val="0F4BEB"/>
              </a:solidFill>
            </a:endParaRPr>
          </a:p>
        </p:txBody>
      </p:sp>
      <p:sp>
        <p:nvSpPr>
          <p:cNvPr id="5" name="Content Placeholder 4"/>
          <p:cNvSpPr>
            <a:spLocks noGrp="1"/>
          </p:cNvSpPr>
          <p:nvPr>
            <p:ph idx="1"/>
          </p:nvPr>
        </p:nvSpPr>
        <p:spPr>
          <a:xfrm>
            <a:off x="838200" y="1915747"/>
            <a:ext cx="10884408" cy="1999286"/>
          </a:xfrm>
        </p:spPr>
        <p:txBody>
          <a:bodyPr>
            <a:normAutofit fontScale="70000" lnSpcReduction="20000"/>
          </a:bodyPr>
          <a:lstStyle/>
          <a:p>
            <a:pPr marL="0" indent="0">
              <a:buNone/>
            </a:pPr>
            <a:endParaRPr lang="en-AU" sz="1600" dirty="0"/>
          </a:p>
          <a:p>
            <a:pPr algn="just">
              <a:lnSpc>
                <a:spcPct val="120000"/>
              </a:lnSpc>
            </a:pPr>
            <a:r>
              <a:rPr lang="en-AU" dirty="0"/>
              <a:t>In open-source software (OSS) development, the developer community </a:t>
            </a:r>
            <a:r>
              <a:rPr lang="en-AU" dirty="0" smtClean="0"/>
              <a:t>predominantly uses </a:t>
            </a:r>
            <a:r>
              <a:rPr lang="en-AU" b="1" i="1" dirty="0">
                <a:solidFill>
                  <a:srgbClr val="0F4BEB"/>
                </a:solidFill>
              </a:rPr>
              <a:t>web-based issue tracking systems</a:t>
            </a:r>
            <a:r>
              <a:rPr lang="en-AU" dirty="0"/>
              <a:t> (e.g., </a:t>
            </a:r>
            <a:r>
              <a:rPr lang="en-AU" dirty="0" smtClean="0"/>
              <a:t>GitHub, Bugzilla) </a:t>
            </a:r>
            <a:r>
              <a:rPr lang="en-AU" dirty="0"/>
              <a:t>to collaborate </a:t>
            </a:r>
            <a:r>
              <a:rPr lang="en-AU" dirty="0" smtClean="0"/>
              <a:t>with users </a:t>
            </a:r>
            <a:r>
              <a:rPr lang="en-AU" dirty="0"/>
              <a:t>in the collection of different types of software changes (e.g., enhancements, bugs</a:t>
            </a:r>
            <a:r>
              <a:rPr lang="en-AU" dirty="0" smtClean="0"/>
              <a:t>).</a:t>
            </a:r>
          </a:p>
          <a:p>
            <a:pPr algn="just"/>
            <a:endParaRPr lang="en-AU" dirty="0" smtClean="0"/>
          </a:p>
          <a:p>
            <a:pPr algn="just"/>
            <a:r>
              <a:rPr lang="en-AU" dirty="0" smtClean="0"/>
              <a:t>Finding the </a:t>
            </a:r>
            <a:r>
              <a:rPr lang="en-AU" dirty="0" smtClean="0">
                <a:solidFill>
                  <a:srgbClr val="0F4BEB"/>
                </a:solidFill>
              </a:rPr>
              <a:t>candidate developers </a:t>
            </a:r>
            <a:r>
              <a:rPr lang="en-AU" dirty="0" smtClean="0"/>
              <a:t>and allocating </a:t>
            </a:r>
            <a:r>
              <a:rPr lang="en-AU" dirty="0" smtClean="0">
                <a:solidFill>
                  <a:srgbClr val="0F4BEB"/>
                </a:solidFill>
              </a:rPr>
              <a:t>relevant issue types</a:t>
            </a:r>
            <a:r>
              <a:rPr lang="en-AU" dirty="0" smtClean="0"/>
              <a:t> is a non-trivial exercise</a:t>
            </a:r>
          </a:p>
          <a:p>
            <a:pPr marL="0" indent="0">
              <a:buNone/>
            </a:pPr>
            <a:endParaRPr lang="en-AU" dirty="0"/>
          </a:p>
          <a:p>
            <a:pPr marL="0" indent="0">
              <a:buNone/>
            </a:pPr>
            <a:endParaRPr lang="en-AU" dirty="0" smtClean="0"/>
          </a:p>
          <a:p>
            <a:pPr marL="0" indent="0">
              <a:buNone/>
            </a:pPr>
            <a:endParaRPr lang="en-AU" dirty="0" smtClean="0"/>
          </a:p>
          <a:p>
            <a:endParaRPr lang="en-AU" dirty="0" smtClean="0"/>
          </a:p>
          <a:p>
            <a:pPr marL="0" indent="0">
              <a:buNone/>
            </a:pPr>
            <a:endParaRPr lang="en-AU" dirty="0" smtClean="0"/>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4</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Slide Number Placeholder 10"/>
          <p:cNvSpPr txBox="1">
            <a:spLocks/>
          </p:cNvSpPr>
          <p:nvPr/>
        </p:nvSpPr>
        <p:spPr>
          <a:xfrm>
            <a:off x="11592233" y="112404"/>
            <a:ext cx="334297"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4</a:t>
            </a:fld>
            <a:endParaRPr lang="en-AU" dirty="0">
              <a:solidFill>
                <a:schemeClr val="bg1"/>
              </a:solidFill>
            </a:endParaRPr>
          </a:p>
        </p:txBody>
      </p:sp>
      <p:pic>
        <p:nvPicPr>
          <p:cNvPr id="1026" name="Picture 2" descr="https://documents.app.lucidchart.com/documents/2098e17b-3088-4849-b97d-7d74d83ee407/pages/0_0?a=602&amp;x=142&amp;y=343&amp;w=836&amp;h=371&amp;store=1&amp;accept=image%2F*&amp;auth=LCA%2061a62c5b5083c58f677f5cb9c5d2bcf72604a3bc-ts%3D15987668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656" y="4061959"/>
            <a:ext cx="4500118" cy="199526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
            <a:extLst>
              <a:ext uri="{FF2B5EF4-FFF2-40B4-BE49-F238E27FC236}">
                <a16:creationId xmlns:a16="http://schemas.microsoft.com/office/drawing/2014/main" id="{D07F68C2-23A9-4297-B139-6AC8FB63BD3E}"/>
              </a:ext>
            </a:extLst>
          </p:cNvPr>
          <p:cNvSpPr txBox="1">
            <a:spLocks/>
          </p:cNvSpPr>
          <p:nvPr/>
        </p:nvSpPr>
        <p:spPr>
          <a:xfrm>
            <a:off x="838200" y="1563903"/>
            <a:ext cx="1485900" cy="334508"/>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smtClean="0">
                <a:solidFill>
                  <a:sysClr val="window" lastClr="FFFFFF"/>
                </a:solidFill>
                <a:latin typeface="Century Gothic"/>
              </a:rPr>
              <a:t>Topic</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Tree>
    <p:extLst>
      <p:ext uri="{BB962C8B-B14F-4D97-AF65-F5344CB8AC3E}">
        <p14:creationId xmlns:p14="http://schemas.microsoft.com/office/powerpoint/2010/main" val="3393684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09016" y="1494183"/>
            <a:ext cx="5626608" cy="4577433"/>
          </a:xfrm>
          <a:prstGeom prst="rect">
            <a:avLst/>
          </a:prstGeom>
        </p:spPr>
      </p:pic>
      <p:sp>
        <p:nvSpPr>
          <p:cNvPr id="4" name="Title 3"/>
          <p:cNvSpPr>
            <a:spLocks noGrp="1"/>
          </p:cNvSpPr>
          <p:nvPr>
            <p:ph type="title"/>
          </p:nvPr>
        </p:nvSpPr>
        <p:spPr>
          <a:xfrm>
            <a:off x="426720" y="112404"/>
            <a:ext cx="10515600" cy="801364"/>
          </a:xfrm>
        </p:spPr>
        <p:txBody>
          <a:bodyPr>
            <a:normAutofit/>
          </a:bodyPr>
          <a:lstStyle/>
          <a:p>
            <a:r>
              <a:rPr lang="en-AU" dirty="0" smtClean="0">
                <a:solidFill>
                  <a:srgbClr val="0F4BEB"/>
                </a:solidFill>
              </a:rPr>
              <a:t>Introduction </a:t>
            </a:r>
            <a:r>
              <a:rPr lang="en-AU" sz="2400" dirty="0" smtClean="0">
                <a:solidFill>
                  <a:srgbClr val="0F4BEB"/>
                </a:solidFill>
              </a:rPr>
              <a:t>(2/3)</a:t>
            </a:r>
            <a:endParaRPr lang="en-AU" sz="2400" dirty="0">
              <a:solidFill>
                <a:srgbClr val="0F4BEB"/>
              </a:solidFill>
            </a:endParaRPr>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5</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Slide Number Placeholder 10"/>
          <p:cNvSpPr txBox="1">
            <a:spLocks/>
          </p:cNvSpPr>
          <p:nvPr/>
        </p:nvSpPr>
        <p:spPr>
          <a:xfrm>
            <a:off x="11592233" y="112404"/>
            <a:ext cx="334297"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5</a:t>
            </a:fld>
            <a:endParaRPr lang="en-AU" dirty="0">
              <a:solidFill>
                <a:schemeClr val="bg1"/>
              </a:solidFill>
            </a:endParaRPr>
          </a:p>
        </p:txBody>
      </p:sp>
      <p:sp>
        <p:nvSpPr>
          <p:cNvPr id="13" name="Text Placeholder 1">
            <a:extLst>
              <a:ext uri="{FF2B5EF4-FFF2-40B4-BE49-F238E27FC236}">
                <a16:creationId xmlns:a16="http://schemas.microsoft.com/office/drawing/2014/main" id="{D07F68C2-23A9-4297-B139-6AC8FB63BD3E}"/>
              </a:ext>
            </a:extLst>
          </p:cNvPr>
          <p:cNvSpPr txBox="1">
            <a:spLocks/>
          </p:cNvSpPr>
          <p:nvPr/>
        </p:nvSpPr>
        <p:spPr>
          <a:xfrm>
            <a:off x="7711440" y="143021"/>
            <a:ext cx="3642360" cy="334508"/>
          </a:xfrm>
          <a:prstGeom prst="rect">
            <a:avLst/>
          </a:prstGeom>
          <a:solidFill>
            <a:schemeClr val="bg1">
              <a:lumMod val="85000"/>
            </a:schemeClr>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smtClean="0">
                <a:solidFill>
                  <a:srgbClr val="0F4BEB"/>
                </a:solidFill>
                <a:latin typeface="Century Gothic"/>
              </a:rPr>
              <a:t>Visualizing the Problem Domain</a:t>
            </a:r>
            <a:endParaRPr kumimoji="0" lang="en-AU" sz="1600" b="1" i="0" u="none" strike="noStrike" kern="1200" cap="none" spc="0" normalizeH="0" baseline="0" noProof="0" dirty="0">
              <a:ln>
                <a:noFill/>
              </a:ln>
              <a:solidFill>
                <a:srgbClr val="0F4BEB"/>
              </a:solidFill>
              <a:effectLst/>
              <a:uLnTx/>
              <a:uFillTx/>
              <a:latin typeface="Century Gothic"/>
            </a:endParaRPr>
          </a:p>
        </p:txBody>
      </p:sp>
      <p:pic>
        <p:nvPicPr>
          <p:cNvPr id="6" name="Picture 5"/>
          <p:cNvPicPr>
            <a:picLocks noChangeAspect="1"/>
          </p:cNvPicPr>
          <p:nvPr/>
        </p:nvPicPr>
        <p:blipFill>
          <a:blip r:embed="rId3"/>
          <a:stretch>
            <a:fillRect/>
          </a:stretch>
        </p:blipFill>
        <p:spPr>
          <a:xfrm>
            <a:off x="6446520" y="1740090"/>
            <a:ext cx="5605272" cy="2539937"/>
          </a:xfrm>
          <a:prstGeom prst="rect">
            <a:avLst/>
          </a:prstGeom>
        </p:spPr>
      </p:pic>
      <p:sp>
        <p:nvSpPr>
          <p:cNvPr id="14" name="Text Placeholder 1">
            <a:extLst>
              <a:ext uri="{FF2B5EF4-FFF2-40B4-BE49-F238E27FC236}">
                <a16:creationId xmlns:a16="http://schemas.microsoft.com/office/drawing/2014/main" id="{D07F68C2-23A9-4297-B139-6AC8FB63BD3E}"/>
              </a:ext>
            </a:extLst>
          </p:cNvPr>
          <p:cNvSpPr txBox="1">
            <a:spLocks/>
          </p:cNvSpPr>
          <p:nvPr/>
        </p:nvSpPr>
        <p:spPr>
          <a:xfrm>
            <a:off x="579120" y="1159675"/>
            <a:ext cx="4066032" cy="334508"/>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smtClean="0">
                <a:solidFill>
                  <a:sysClr val="window" lastClr="FFFFFF"/>
                </a:solidFill>
                <a:latin typeface="Century Gothic"/>
              </a:rPr>
              <a:t>Issue Request (Created by User )</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
        <p:nvSpPr>
          <p:cNvPr id="15" name="Text Placeholder 1">
            <a:extLst>
              <a:ext uri="{FF2B5EF4-FFF2-40B4-BE49-F238E27FC236}">
                <a16:creationId xmlns:a16="http://schemas.microsoft.com/office/drawing/2014/main" id="{D07F68C2-23A9-4297-B139-6AC8FB63BD3E}"/>
              </a:ext>
            </a:extLst>
          </p:cNvPr>
          <p:cNvSpPr txBox="1">
            <a:spLocks/>
          </p:cNvSpPr>
          <p:nvPr/>
        </p:nvSpPr>
        <p:spPr>
          <a:xfrm>
            <a:off x="6659118" y="1106250"/>
            <a:ext cx="4597146" cy="334508"/>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noProof="0" dirty="0" smtClean="0">
                <a:solidFill>
                  <a:sysClr val="window" lastClr="FFFFFF"/>
                </a:solidFill>
                <a:latin typeface="Century Gothic"/>
              </a:rPr>
              <a:t>Pull request (Created By Developer) </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
        <p:nvSpPr>
          <p:cNvPr id="8" name="Rectangle 7"/>
          <p:cNvSpPr/>
          <p:nvPr/>
        </p:nvSpPr>
        <p:spPr>
          <a:xfrm>
            <a:off x="334298" y="2093976"/>
            <a:ext cx="836134" cy="393192"/>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17" name="Rectangle 16"/>
          <p:cNvSpPr/>
          <p:nvPr/>
        </p:nvSpPr>
        <p:spPr>
          <a:xfrm>
            <a:off x="4756946" y="2182368"/>
            <a:ext cx="836134" cy="393192"/>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18" name="Rectangle 17"/>
          <p:cNvSpPr/>
          <p:nvPr/>
        </p:nvSpPr>
        <p:spPr>
          <a:xfrm>
            <a:off x="4756946" y="2708098"/>
            <a:ext cx="1553396" cy="766621"/>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19" name="Rectangle 18"/>
          <p:cNvSpPr/>
          <p:nvPr/>
        </p:nvSpPr>
        <p:spPr>
          <a:xfrm>
            <a:off x="6811298" y="844818"/>
            <a:ext cx="1553396" cy="766621"/>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20" name="Rectangle 19"/>
          <p:cNvSpPr/>
          <p:nvPr/>
        </p:nvSpPr>
        <p:spPr>
          <a:xfrm>
            <a:off x="6310342" y="2175122"/>
            <a:ext cx="500956" cy="766621"/>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21" name="Rectangle 20"/>
          <p:cNvSpPr/>
          <p:nvPr/>
        </p:nvSpPr>
        <p:spPr>
          <a:xfrm>
            <a:off x="10691842" y="2378964"/>
            <a:ext cx="994190" cy="1264240"/>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22" name="Rectangle 21"/>
          <p:cNvSpPr/>
          <p:nvPr/>
        </p:nvSpPr>
        <p:spPr>
          <a:xfrm>
            <a:off x="10691842" y="3654661"/>
            <a:ext cx="1359950" cy="625366"/>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23" name="Rectangle 22"/>
          <p:cNvSpPr/>
          <p:nvPr/>
        </p:nvSpPr>
        <p:spPr>
          <a:xfrm>
            <a:off x="7122194" y="2063923"/>
            <a:ext cx="1359950" cy="365364"/>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24" name="Rectangle 23"/>
          <p:cNvSpPr/>
          <p:nvPr/>
        </p:nvSpPr>
        <p:spPr>
          <a:xfrm>
            <a:off x="821978" y="3423972"/>
            <a:ext cx="3823174" cy="2428188"/>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Tree>
    <p:extLst>
      <p:ext uri="{BB962C8B-B14F-4D97-AF65-F5344CB8AC3E}">
        <p14:creationId xmlns:p14="http://schemas.microsoft.com/office/powerpoint/2010/main" val="161713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arn(inVertical)">
                                      <p:cBhvr>
                                        <p:cTn id="4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440826"/>
            <a:ext cx="10213847" cy="4045574"/>
          </a:xfrm>
          <a:prstGeom prst="rect">
            <a:avLst/>
          </a:prstGeom>
        </p:spPr>
      </p:pic>
      <p:sp>
        <p:nvSpPr>
          <p:cNvPr id="4" name="Title 3"/>
          <p:cNvSpPr>
            <a:spLocks noGrp="1"/>
          </p:cNvSpPr>
          <p:nvPr>
            <p:ph type="title"/>
          </p:nvPr>
        </p:nvSpPr>
        <p:spPr>
          <a:xfrm>
            <a:off x="838200" y="365125"/>
            <a:ext cx="10515600" cy="393827"/>
          </a:xfrm>
        </p:spPr>
        <p:txBody>
          <a:bodyPr>
            <a:normAutofit fontScale="90000"/>
          </a:bodyPr>
          <a:lstStyle/>
          <a:p>
            <a:r>
              <a:rPr lang="en-AU" dirty="0" smtClean="0">
                <a:solidFill>
                  <a:srgbClr val="0F4BEB"/>
                </a:solidFill>
              </a:rPr>
              <a:t>Introduction </a:t>
            </a:r>
            <a:r>
              <a:rPr lang="en-AU" sz="2400" dirty="0" smtClean="0">
                <a:solidFill>
                  <a:srgbClr val="0F4BEB"/>
                </a:solidFill>
              </a:rPr>
              <a:t>(3/3)</a:t>
            </a:r>
            <a:endParaRPr lang="en-AU" sz="2400" dirty="0">
              <a:solidFill>
                <a:srgbClr val="0F4BEB"/>
              </a:solidFill>
            </a:endParaRPr>
          </a:p>
        </p:txBody>
      </p:sp>
      <p:sp>
        <p:nvSpPr>
          <p:cNvPr id="11" name="Slide Number Placeholder 10"/>
          <p:cNvSpPr>
            <a:spLocks noGrp="1"/>
          </p:cNvSpPr>
          <p:nvPr>
            <p:ph type="sldNum" sz="quarter" idx="12"/>
          </p:nvPr>
        </p:nvSpPr>
        <p:spPr/>
        <p:txBody>
          <a:bodyPr/>
          <a:lstStyle/>
          <a:p>
            <a:fld id="{1527D687-5148-4DC4-8388-6491182953FB}" type="slidenum">
              <a:rPr lang="en-AU" smtClean="0">
                <a:solidFill>
                  <a:schemeClr val="bg1"/>
                </a:solidFill>
              </a:rPr>
              <a:t>6</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
        <p:nvSpPr>
          <p:cNvPr id="10" name="Rectangle 9"/>
          <p:cNvSpPr/>
          <p:nvPr/>
        </p:nvSpPr>
        <p:spPr>
          <a:xfrm>
            <a:off x="11602065" y="0"/>
            <a:ext cx="334297"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Slide Number Placeholder 10"/>
          <p:cNvSpPr txBox="1">
            <a:spLocks/>
          </p:cNvSpPr>
          <p:nvPr/>
        </p:nvSpPr>
        <p:spPr>
          <a:xfrm>
            <a:off x="11592233" y="112404"/>
            <a:ext cx="334297"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6</a:t>
            </a:fld>
            <a:endParaRPr lang="en-AU" dirty="0">
              <a:solidFill>
                <a:schemeClr val="bg1"/>
              </a:solidFill>
            </a:endParaRPr>
          </a:p>
        </p:txBody>
      </p:sp>
      <p:sp>
        <p:nvSpPr>
          <p:cNvPr id="13" name="Text Placeholder 1">
            <a:extLst>
              <a:ext uri="{FF2B5EF4-FFF2-40B4-BE49-F238E27FC236}">
                <a16:creationId xmlns:a16="http://schemas.microsoft.com/office/drawing/2014/main" id="{D07F68C2-23A9-4297-B139-6AC8FB63BD3E}"/>
              </a:ext>
            </a:extLst>
          </p:cNvPr>
          <p:cNvSpPr txBox="1">
            <a:spLocks/>
          </p:cNvSpPr>
          <p:nvPr/>
        </p:nvSpPr>
        <p:spPr>
          <a:xfrm>
            <a:off x="938784" y="954123"/>
            <a:ext cx="3642360" cy="334508"/>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smtClean="0">
                <a:solidFill>
                  <a:sysClr val="window" lastClr="FFFFFF"/>
                </a:solidFill>
                <a:latin typeface="Century Gothic"/>
              </a:rPr>
              <a:t>Motivation</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
        <p:nvSpPr>
          <p:cNvPr id="9" name="Rectangle 8"/>
          <p:cNvSpPr/>
          <p:nvPr/>
        </p:nvSpPr>
        <p:spPr>
          <a:xfrm>
            <a:off x="883920" y="1483802"/>
            <a:ext cx="1667256" cy="3463102"/>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14" name="Rectangle 13"/>
          <p:cNvSpPr/>
          <p:nvPr/>
        </p:nvSpPr>
        <p:spPr>
          <a:xfrm>
            <a:off x="8973312" y="1528717"/>
            <a:ext cx="1667256" cy="3463102"/>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15" name="Rectangle 14"/>
          <p:cNvSpPr/>
          <p:nvPr/>
        </p:nvSpPr>
        <p:spPr>
          <a:xfrm>
            <a:off x="2551176" y="1440773"/>
            <a:ext cx="886968" cy="3551046"/>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16" name="Rectangle 15"/>
          <p:cNvSpPr/>
          <p:nvPr/>
        </p:nvSpPr>
        <p:spPr>
          <a:xfrm>
            <a:off x="938784" y="4946904"/>
            <a:ext cx="1810512" cy="197058"/>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17" name="Rectangle 16"/>
          <p:cNvSpPr/>
          <p:nvPr/>
        </p:nvSpPr>
        <p:spPr>
          <a:xfrm>
            <a:off x="3453384" y="1439830"/>
            <a:ext cx="1969008" cy="3551046"/>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18" name="Rectangle 17"/>
          <p:cNvSpPr/>
          <p:nvPr/>
        </p:nvSpPr>
        <p:spPr>
          <a:xfrm>
            <a:off x="883920" y="5099304"/>
            <a:ext cx="2837688" cy="295656"/>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19" name="Rectangle 18"/>
          <p:cNvSpPr/>
          <p:nvPr/>
        </p:nvSpPr>
        <p:spPr>
          <a:xfrm>
            <a:off x="5445251" y="1430188"/>
            <a:ext cx="1046989" cy="3891620"/>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
        <p:nvSpPr>
          <p:cNvPr id="20" name="Rectangle 19"/>
          <p:cNvSpPr/>
          <p:nvPr/>
        </p:nvSpPr>
        <p:spPr>
          <a:xfrm>
            <a:off x="6515099" y="1430188"/>
            <a:ext cx="1046989" cy="3891620"/>
          </a:xfrm>
          <a:prstGeom prst="rect">
            <a:avLst/>
          </a:prstGeom>
          <a:noFill/>
          <a:ln w="28575" cap="flat" cmpd="sng" algn="ctr">
            <a:solidFill>
              <a:srgbClr val="0F4BE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AU"/>
          </a:p>
        </p:txBody>
      </p:sp>
    </p:spTree>
    <p:extLst>
      <p:ext uri="{BB962C8B-B14F-4D97-AF65-F5344CB8AC3E}">
        <p14:creationId xmlns:p14="http://schemas.microsoft.com/office/powerpoint/2010/main" val="291493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16" presetID="16" presetClass="entr" presetSubtype="21"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24" presetID="16" presetClass="entr" presetSubtype="21"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inVertical)">
                                      <p:cBhvr>
                                        <p:cTn id="26"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arn(inVertical)">
                                      <p:cBhvr>
                                        <p:cTn id="31"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arn(inVertical)">
                                      <p:cBhvr>
                                        <p:cTn id="36"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17"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0F4BEB"/>
                </a:solidFill>
              </a:rPr>
              <a:t>Research Aim</a:t>
            </a:r>
            <a:endParaRPr lang="en-AU" dirty="0">
              <a:solidFill>
                <a:srgbClr val="0F4BEB"/>
              </a:solidFill>
            </a:endParaRPr>
          </a:p>
        </p:txBody>
      </p:sp>
      <p:sp>
        <p:nvSpPr>
          <p:cNvPr id="3" name="Content Placeholder 2"/>
          <p:cNvSpPr>
            <a:spLocks noGrp="1"/>
          </p:cNvSpPr>
          <p:nvPr>
            <p:ph idx="1"/>
          </p:nvPr>
        </p:nvSpPr>
        <p:spPr>
          <a:xfrm>
            <a:off x="838200" y="2450776"/>
            <a:ext cx="10515600" cy="3184914"/>
          </a:xfrm>
        </p:spPr>
        <p:txBody>
          <a:bodyPr>
            <a:normAutofit/>
          </a:bodyPr>
          <a:lstStyle/>
          <a:p>
            <a:pPr>
              <a:buFont typeface="Wingdings" panose="05000000000000000000" pitchFamily="2" charset="2"/>
              <a:buChar char="ü"/>
            </a:pPr>
            <a:r>
              <a:rPr lang="en-AU" sz="2000" dirty="0"/>
              <a:t>Propose a </a:t>
            </a:r>
            <a:r>
              <a:rPr lang="en-AU" sz="2000" i="1" dirty="0">
                <a:solidFill>
                  <a:srgbClr val="0F4BEB"/>
                </a:solidFill>
              </a:rPr>
              <a:t>context-ware sentence embedding mechanism </a:t>
            </a:r>
            <a:r>
              <a:rPr lang="en-AU" sz="2000" dirty="0"/>
              <a:t>to extract the key </a:t>
            </a:r>
            <a:r>
              <a:rPr lang="en-AU" sz="2000" dirty="0" smtClean="0"/>
              <a:t>features from </a:t>
            </a:r>
            <a:r>
              <a:rPr lang="en-AU" sz="2000" i="1" dirty="0">
                <a:solidFill>
                  <a:srgbClr val="0F4BEB"/>
                </a:solidFill>
              </a:rPr>
              <a:t>issue </a:t>
            </a:r>
            <a:r>
              <a:rPr lang="en-AU" sz="2000" i="1" dirty="0" smtClean="0">
                <a:solidFill>
                  <a:srgbClr val="0F4BEB"/>
                </a:solidFill>
              </a:rPr>
              <a:t>reports</a:t>
            </a:r>
          </a:p>
          <a:p>
            <a:pPr>
              <a:buFont typeface="Wingdings" panose="05000000000000000000" pitchFamily="2" charset="2"/>
              <a:buChar char="ü"/>
            </a:pPr>
            <a:r>
              <a:rPr lang="en-AU" sz="2000" dirty="0"/>
              <a:t>Propose a context-ware sentence embedding mechanism based prediction model </a:t>
            </a:r>
            <a:r>
              <a:rPr lang="en-AU" sz="2000" dirty="0" smtClean="0"/>
              <a:t>to </a:t>
            </a:r>
            <a:r>
              <a:rPr lang="en-AU" sz="2000" dirty="0" smtClean="0">
                <a:solidFill>
                  <a:srgbClr val="0F4BEB"/>
                </a:solidFill>
              </a:rPr>
              <a:t>recommend</a:t>
            </a:r>
            <a:r>
              <a:rPr lang="en-AU" sz="2000" dirty="0" smtClean="0"/>
              <a:t> </a:t>
            </a:r>
            <a:r>
              <a:rPr lang="en-AU" sz="2000" i="1" dirty="0">
                <a:solidFill>
                  <a:srgbClr val="0F4BEB"/>
                </a:solidFill>
              </a:rPr>
              <a:t>relevant developers and issue types </a:t>
            </a:r>
            <a:r>
              <a:rPr lang="en-AU" sz="2000" dirty="0"/>
              <a:t>for a new issue </a:t>
            </a:r>
            <a:r>
              <a:rPr lang="en-AU" sz="2000" dirty="0" smtClean="0"/>
              <a:t>report</a:t>
            </a:r>
          </a:p>
          <a:p>
            <a:pPr>
              <a:buFont typeface="Wingdings" panose="05000000000000000000" pitchFamily="2" charset="2"/>
              <a:buChar char="ü"/>
            </a:pPr>
            <a:r>
              <a:rPr lang="en-AU" sz="2000" dirty="0"/>
              <a:t>Propose a </a:t>
            </a:r>
            <a:r>
              <a:rPr lang="en-AU" sz="2000" i="1" dirty="0">
                <a:solidFill>
                  <a:srgbClr val="0F4BEB"/>
                </a:solidFill>
              </a:rPr>
              <a:t>multi-task learning model </a:t>
            </a:r>
            <a:r>
              <a:rPr lang="en-AU" sz="2000" dirty="0"/>
              <a:t>to leverage the automatic traceability </a:t>
            </a:r>
            <a:r>
              <a:rPr lang="en-AU" sz="2000" dirty="0" smtClean="0"/>
              <a:t>links recovery </a:t>
            </a:r>
            <a:r>
              <a:rPr lang="en-AU" sz="2000" dirty="0"/>
              <a:t>approach to accelerate issue triage process</a:t>
            </a:r>
          </a:p>
        </p:txBody>
      </p:sp>
      <p:sp>
        <p:nvSpPr>
          <p:cNvPr id="4" name="Slide Number Placeholder 3"/>
          <p:cNvSpPr>
            <a:spLocks noGrp="1"/>
          </p:cNvSpPr>
          <p:nvPr>
            <p:ph type="sldNum" sz="quarter" idx="12"/>
          </p:nvPr>
        </p:nvSpPr>
        <p:spPr/>
        <p:txBody>
          <a:bodyPr/>
          <a:lstStyle/>
          <a:p>
            <a:fld id="{1527D687-5148-4DC4-8388-6491182953FB}" type="slidenum">
              <a:rPr lang="en-AU" smtClean="0"/>
              <a:t>7</a:t>
            </a:fld>
            <a:endParaRPr lang="en-AU"/>
          </a:p>
        </p:txBody>
      </p:sp>
      <p:sp>
        <p:nvSpPr>
          <p:cNvPr id="6" name="Text Placeholder 1">
            <a:extLst>
              <a:ext uri="{FF2B5EF4-FFF2-40B4-BE49-F238E27FC236}">
                <a16:creationId xmlns:a16="http://schemas.microsoft.com/office/drawing/2014/main" id="{D07F68C2-23A9-4297-B139-6AC8FB63BD3E}"/>
              </a:ext>
            </a:extLst>
          </p:cNvPr>
          <p:cNvSpPr txBox="1">
            <a:spLocks/>
          </p:cNvSpPr>
          <p:nvPr/>
        </p:nvSpPr>
        <p:spPr>
          <a:xfrm>
            <a:off x="838200" y="1903478"/>
            <a:ext cx="3855098" cy="334508"/>
          </a:xfrm>
          <a:prstGeom prst="rect">
            <a:avLst/>
          </a:prstGeom>
          <a:solidFill>
            <a:srgbClr val="0F4BEB"/>
          </a:solidFill>
          <a:ln w="6350" cap="flat" cmpd="sng" algn="ctr">
            <a:solidFill>
              <a:srgbClr val="0070C0"/>
            </a:solidFill>
            <a:prstDash val="solid"/>
            <a:miter lim="800000"/>
          </a:ln>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smtClean="0">
                <a:solidFill>
                  <a:sysClr val="window" lastClr="FFFFFF"/>
                </a:solidFill>
                <a:latin typeface="Century Gothic"/>
              </a:rPr>
              <a:t>Automatic Issue Labelling</a:t>
            </a:r>
            <a:endParaRPr kumimoji="0" lang="en-AU" sz="1600" b="1" i="0" u="none" strike="noStrike" kern="1200" cap="none" spc="0" normalizeH="0" baseline="0" noProof="0" dirty="0">
              <a:ln>
                <a:noFill/>
              </a:ln>
              <a:solidFill>
                <a:sysClr val="window" lastClr="FFFFFF"/>
              </a:solidFill>
              <a:effectLst/>
              <a:uLnTx/>
              <a:uFillTx/>
              <a:latin typeface="Century Gothic"/>
              <a:ea typeface="+mn-ea"/>
              <a:cs typeface="+mn-cs"/>
            </a:endParaRPr>
          </a:p>
        </p:txBody>
      </p:sp>
      <p:sp>
        <p:nvSpPr>
          <p:cNvPr id="7" name="Rectangle 9"/>
          <p:cNvSpPr/>
          <p:nvPr/>
        </p:nvSpPr>
        <p:spPr>
          <a:xfrm>
            <a:off x="11592233" y="0"/>
            <a:ext cx="344129"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Slide Number Placeholder 10"/>
          <p:cNvSpPr txBox="1">
            <a:spLocks/>
          </p:cNvSpPr>
          <p:nvPr/>
        </p:nvSpPr>
        <p:spPr>
          <a:xfrm>
            <a:off x="11353801" y="112404"/>
            <a:ext cx="57273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7</a:t>
            </a:fld>
            <a:endParaRPr lang="en-AU" dirty="0">
              <a:solidFill>
                <a:schemeClr val="bg1"/>
              </a:solidFill>
            </a:endParaRPr>
          </a:p>
        </p:txBody>
      </p:sp>
      <p:sp>
        <p:nvSpPr>
          <p:cNvPr id="9"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Tree>
    <p:extLst>
      <p:ext uri="{BB962C8B-B14F-4D97-AF65-F5344CB8AC3E}">
        <p14:creationId xmlns:p14="http://schemas.microsoft.com/office/powerpoint/2010/main" val="3481236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184" y="2577973"/>
            <a:ext cx="10515600" cy="1079627"/>
          </a:xfrm>
          <a:solidFill>
            <a:srgbClr val="0F4BEB"/>
          </a:solidFill>
        </p:spPr>
        <p:txBody>
          <a:bodyPr>
            <a:normAutofit/>
          </a:bodyPr>
          <a:lstStyle/>
          <a:p>
            <a:pPr algn="ctr"/>
            <a:r>
              <a:rPr lang="en-AU" sz="6000" dirty="0" smtClean="0">
                <a:solidFill>
                  <a:schemeClr val="bg1"/>
                </a:solidFill>
              </a:rPr>
              <a:t>Literature Review </a:t>
            </a:r>
            <a:endParaRPr lang="en-AU" sz="6000" dirty="0">
              <a:solidFill>
                <a:schemeClr val="bg1"/>
              </a:solidFill>
            </a:endParaRPr>
          </a:p>
        </p:txBody>
      </p:sp>
      <p:sp>
        <p:nvSpPr>
          <p:cNvPr id="4" name="Slide Number Placeholder 3"/>
          <p:cNvSpPr>
            <a:spLocks noGrp="1"/>
          </p:cNvSpPr>
          <p:nvPr>
            <p:ph type="sldNum" sz="quarter" idx="12"/>
          </p:nvPr>
        </p:nvSpPr>
        <p:spPr/>
        <p:txBody>
          <a:bodyPr/>
          <a:lstStyle/>
          <a:p>
            <a:fld id="{1527D687-5148-4DC4-8388-6491182953FB}" type="slidenum">
              <a:rPr lang="en-AU" smtClean="0"/>
              <a:t>8</a:t>
            </a:fld>
            <a:endParaRPr lang="en-AU"/>
          </a:p>
        </p:txBody>
      </p:sp>
      <p:sp>
        <p:nvSpPr>
          <p:cNvPr id="5" name="Rectangle 9"/>
          <p:cNvSpPr/>
          <p:nvPr/>
        </p:nvSpPr>
        <p:spPr>
          <a:xfrm>
            <a:off x="11592233" y="0"/>
            <a:ext cx="344129"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Slide Number Placeholder 10"/>
          <p:cNvSpPr txBox="1">
            <a:spLocks/>
          </p:cNvSpPr>
          <p:nvPr/>
        </p:nvSpPr>
        <p:spPr>
          <a:xfrm>
            <a:off x="11353801" y="112404"/>
            <a:ext cx="57273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8</a:t>
            </a:fld>
            <a:endParaRPr lang="en-AU" dirty="0">
              <a:solidFill>
                <a:schemeClr val="bg1"/>
              </a:solidFill>
            </a:endParaRPr>
          </a:p>
        </p:txBody>
      </p:sp>
    </p:spTree>
    <p:extLst>
      <p:ext uri="{BB962C8B-B14F-4D97-AF65-F5344CB8AC3E}">
        <p14:creationId xmlns:p14="http://schemas.microsoft.com/office/powerpoint/2010/main" val="1597783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883"/>
          </a:xfrm>
        </p:spPr>
        <p:txBody>
          <a:bodyPr>
            <a:normAutofit/>
          </a:bodyPr>
          <a:lstStyle/>
          <a:p>
            <a:r>
              <a:rPr lang="en-AU" sz="4000" dirty="0">
                <a:solidFill>
                  <a:srgbClr val="0F4BEB"/>
                </a:solidFill>
              </a:rPr>
              <a:t>Systematic Literature </a:t>
            </a:r>
            <a:r>
              <a:rPr lang="en-AU" sz="4000" dirty="0" smtClean="0">
                <a:solidFill>
                  <a:srgbClr val="0F4BEB"/>
                </a:solidFill>
              </a:rPr>
              <a:t>review (1/7)</a:t>
            </a:r>
            <a:endParaRPr lang="en-AU" sz="4000" dirty="0">
              <a:solidFill>
                <a:srgbClr val="0F4BEB"/>
              </a:solidFill>
            </a:endParaRPr>
          </a:p>
        </p:txBody>
      </p:sp>
      <p:sp>
        <p:nvSpPr>
          <p:cNvPr id="3" name="Content Placeholder 2"/>
          <p:cNvSpPr>
            <a:spLocks noGrp="1"/>
          </p:cNvSpPr>
          <p:nvPr>
            <p:ph idx="1"/>
          </p:nvPr>
        </p:nvSpPr>
        <p:spPr>
          <a:xfrm>
            <a:off x="838200" y="1276985"/>
            <a:ext cx="10515600" cy="3487039"/>
          </a:xfrm>
        </p:spPr>
        <p:txBody>
          <a:bodyPr>
            <a:normAutofit lnSpcReduction="10000"/>
          </a:bodyPr>
          <a:lstStyle/>
          <a:p>
            <a:pPr algn="just">
              <a:lnSpc>
                <a:spcPct val="120000"/>
              </a:lnSpc>
            </a:pPr>
            <a:r>
              <a:rPr lang="en-AU" altLang="en-US" sz="2200" dirty="0" smtClean="0"/>
              <a:t>Systematically </a:t>
            </a:r>
            <a:r>
              <a:rPr lang="en-AU" altLang="en-US" sz="2200" i="1" dirty="0">
                <a:solidFill>
                  <a:srgbClr val="0F4BEB"/>
                </a:solidFill>
              </a:rPr>
              <a:t>review automatic traceability links recovery </a:t>
            </a:r>
            <a:r>
              <a:rPr lang="en-AU" altLang="en-US" sz="2200" dirty="0"/>
              <a:t>approaches in a software </a:t>
            </a:r>
            <a:r>
              <a:rPr lang="en-AU" altLang="en-US" sz="2200" dirty="0" smtClean="0"/>
              <a:t>change impact analysis (CIA) context </a:t>
            </a:r>
            <a:r>
              <a:rPr lang="en-AU" altLang="en-US" sz="2200" dirty="0"/>
              <a:t>to identify research gaps and report evidence to direct future research</a:t>
            </a:r>
            <a:r>
              <a:rPr lang="en-AU" altLang="en-US" sz="2200" dirty="0" smtClean="0"/>
              <a:t>.</a:t>
            </a:r>
            <a:endParaRPr lang="en-AU" altLang="en-US" sz="2200" dirty="0"/>
          </a:p>
          <a:p>
            <a:pPr algn="just">
              <a:lnSpc>
                <a:spcPct val="120000"/>
              </a:lnSpc>
            </a:pPr>
            <a:r>
              <a:rPr lang="en-AU" sz="2200" dirty="0" smtClean="0"/>
              <a:t>CIA - “the </a:t>
            </a:r>
            <a:r>
              <a:rPr lang="en-AU" sz="2200" dirty="0"/>
              <a:t>assessment of the effect of changes – providing techniques to address the problem by identifying the likely ripple-effect of software changes and using this information to re-engineer the software system design” </a:t>
            </a:r>
          </a:p>
          <a:p>
            <a:pPr algn="just">
              <a:lnSpc>
                <a:spcPct val="120000"/>
              </a:lnSpc>
            </a:pPr>
            <a:r>
              <a:rPr lang="en-AU" altLang="en-US" sz="2200" b="1" dirty="0">
                <a:solidFill>
                  <a:srgbClr val="0F4BEB"/>
                </a:solidFill>
                <a:cs typeface="Arial" panose="020B0604020202020204" pitchFamily="34" charset="0"/>
              </a:rPr>
              <a:t>SLR</a:t>
            </a:r>
            <a:r>
              <a:rPr lang="en-AU" altLang="en-US" sz="2200" b="1" dirty="0">
                <a:cs typeface="Arial" panose="020B0604020202020204" pitchFamily="34" charset="0"/>
              </a:rPr>
              <a:t> </a:t>
            </a:r>
            <a:r>
              <a:rPr lang="en-AU" altLang="en-US" sz="2200" dirty="0">
                <a:cs typeface="Arial" panose="020B0604020202020204" pitchFamily="34" charset="0"/>
              </a:rPr>
              <a:t>guidelines provided by Kitchen-ham and Charters [1] and reviewed the primary studies published </a:t>
            </a:r>
            <a:r>
              <a:rPr lang="en-AU" altLang="en-US" sz="2200" b="1" dirty="0">
                <a:solidFill>
                  <a:srgbClr val="0F4BEB"/>
                </a:solidFill>
                <a:cs typeface="Arial" panose="020B0604020202020204" pitchFamily="34" charset="0"/>
              </a:rPr>
              <a:t>during 2012–2019</a:t>
            </a:r>
            <a:r>
              <a:rPr lang="en-AU" altLang="en-US" sz="2200" b="1" dirty="0">
                <a:cs typeface="Arial" panose="020B0604020202020204" pitchFamily="34" charset="0"/>
              </a:rPr>
              <a:t>. </a:t>
            </a:r>
          </a:p>
          <a:p>
            <a:pPr algn="just"/>
            <a:endParaRPr lang="en-AU" sz="2400" dirty="0"/>
          </a:p>
        </p:txBody>
      </p:sp>
      <p:sp>
        <p:nvSpPr>
          <p:cNvPr id="4" name="Slide Number Placeholder 3"/>
          <p:cNvSpPr>
            <a:spLocks noGrp="1"/>
          </p:cNvSpPr>
          <p:nvPr>
            <p:ph type="sldNum" sz="quarter" idx="12"/>
          </p:nvPr>
        </p:nvSpPr>
        <p:spPr/>
        <p:txBody>
          <a:bodyPr/>
          <a:lstStyle/>
          <a:p>
            <a:fld id="{1527D687-5148-4DC4-8388-6491182953FB}" type="slidenum">
              <a:rPr lang="en-AU" smtClean="0"/>
              <a:t>9</a:t>
            </a:fld>
            <a:endParaRPr lang="en-AU"/>
          </a:p>
        </p:txBody>
      </p:sp>
      <p:sp>
        <p:nvSpPr>
          <p:cNvPr id="5" name="Rectangle 9"/>
          <p:cNvSpPr/>
          <p:nvPr/>
        </p:nvSpPr>
        <p:spPr>
          <a:xfrm>
            <a:off x="11592233" y="0"/>
            <a:ext cx="344129" cy="589935"/>
          </a:xfrm>
          <a:custGeom>
            <a:avLst/>
            <a:gdLst>
              <a:gd name="connsiteX0" fmla="*/ 0 w 334297"/>
              <a:gd name="connsiteY0" fmla="*/ 0 h 589935"/>
              <a:gd name="connsiteX1" fmla="*/ 334297 w 334297"/>
              <a:gd name="connsiteY1" fmla="*/ 0 h 589935"/>
              <a:gd name="connsiteX2" fmla="*/ 334297 w 334297"/>
              <a:gd name="connsiteY2" fmla="*/ 589935 h 589935"/>
              <a:gd name="connsiteX3" fmla="*/ 0 w 334297"/>
              <a:gd name="connsiteY3" fmla="*/ 589935 h 589935"/>
              <a:gd name="connsiteX4" fmla="*/ 0 w 334297"/>
              <a:gd name="connsiteY4" fmla="*/ 0 h 589935"/>
              <a:gd name="connsiteX0" fmla="*/ 0 w 334297"/>
              <a:gd name="connsiteY0" fmla="*/ 0 h 589935"/>
              <a:gd name="connsiteX1" fmla="*/ 334297 w 334297"/>
              <a:gd name="connsiteY1" fmla="*/ 0 h 589935"/>
              <a:gd name="connsiteX2" fmla="*/ 334297 w 334297"/>
              <a:gd name="connsiteY2" fmla="*/ 589935 h 589935"/>
              <a:gd name="connsiteX3" fmla="*/ 9832 w 334297"/>
              <a:gd name="connsiteY3" fmla="*/ 491613 h 589935"/>
              <a:gd name="connsiteX4" fmla="*/ 0 w 334297"/>
              <a:gd name="connsiteY4" fmla="*/ 0 h 58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297" h="589935">
                <a:moveTo>
                  <a:pt x="0" y="0"/>
                </a:moveTo>
                <a:lnTo>
                  <a:pt x="334297" y="0"/>
                </a:lnTo>
                <a:lnTo>
                  <a:pt x="334297" y="589935"/>
                </a:lnTo>
                <a:lnTo>
                  <a:pt x="9832" y="491613"/>
                </a:lnTo>
                <a:lnTo>
                  <a:pt x="0" y="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Slide Number Placeholder 10"/>
          <p:cNvSpPr txBox="1">
            <a:spLocks/>
          </p:cNvSpPr>
          <p:nvPr/>
        </p:nvSpPr>
        <p:spPr>
          <a:xfrm>
            <a:off x="11353801" y="112404"/>
            <a:ext cx="57273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27D687-5148-4DC4-8388-6491182953FB}" type="slidenum">
              <a:rPr lang="en-AU" smtClean="0">
                <a:solidFill>
                  <a:schemeClr val="bg1"/>
                </a:solidFill>
              </a:rPr>
              <a:pPr/>
              <a:t>9</a:t>
            </a:fld>
            <a:endParaRPr lang="en-AU" dirty="0">
              <a:solidFill>
                <a:schemeClr val="bg1"/>
              </a:solidFill>
            </a:endParaRPr>
          </a:p>
        </p:txBody>
      </p:sp>
      <p:sp>
        <p:nvSpPr>
          <p:cNvPr id="7" name="Rectangle 6"/>
          <p:cNvSpPr/>
          <p:nvPr/>
        </p:nvSpPr>
        <p:spPr>
          <a:xfrm>
            <a:off x="334298" y="6204155"/>
            <a:ext cx="11857704" cy="521110"/>
          </a:xfrm>
          <a:custGeom>
            <a:avLst/>
            <a:gdLst>
              <a:gd name="connsiteX0" fmla="*/ 0 w 11946194"/>
              <a:gd name="connsiteY0" fmla="*/ 0 h 521110"/>
              <a:gd name="connsiteX1" fmla="*/ 11946194 w 11946194"/>
              <a:gd name="connsiteY1" fmla="*/ 0 h 521110"/>
              <a:gd name="connsiteX2" fmla="*/ 11946194 w 11946194"/>
              <a:gd name="connsiteY2" fmla="*/ 521110 h 521110"/>
              <a:gd name="connsiteX3" fmla="*/ 0 w 11946194"/>
              <a:gd name="connsiteY3" fmla="*/ 521110 h 521110"/>
              <a:gd name="connsiteX4" fmla="*/ 0 w 11946194"/>
              <a:gd name="connsiteY4" fmla="*/ 0 h 521110"/>
              <a:gd name="connsiteX0" fmla="*/ 49161 w 11946194"/>
              <a:gd name="connsiteY0" fmla="*/ 68826 h 521110"/>
              <a:gd name="connsiteX1" fmla="*/ 11946194 w 11946194"/>
              <a:gd name="connsiteY1" fmla="*/ 0 h 521110"/>
              <a:gd name="connsiteX2" fmla="*/ 11946194 w 11946194"/>
              <a:gd name="connsiteY2" fmla="*/ 521110 h 521110"/>
              <a:gd name="connsiteX3" fmla="*/ 0 w 11946194"/>
              <a:gd name="connsiteY3" fmla="*/ 521110 h 521110"/>
              <a:gd name="connsiteX4" fmla="*/ 49161 w 11946194"/>
              <a:gd name="connsiteY4" fmla="*/ 68826 h 521110"/>
              <a:gd name="connsiteX0" fmla="*/ 0 w 11897033"/>
              <a:gd name="connsiteY0" fmla="*/ 68826 h 521110"/>
              <a:gd name="connsiteX1" fmla="*/ 11897033 w 11897033"/>
              <a:gd name="connsiteY1" fmla="*/ 0 h 521110"/>
              <a:gd name="connsiteX2" fmla="*/ 11897033 w 11897033"/>
              <a:gd name="connsiteY2" fmla="*/ 521110 h 521110"/>
              <a:gd name="connsiteX3" fmla="*/ 39329 w 11897033"/>
              <a:gd name="connsiteY3" fmla="*/ 452284 h 521110"/>
              <a:gd name="connsiteX4" fmla="*/ 0 w 11897033"/>
              <a:gd name="connsiteY4" fmla="*/ 68826 h 521110"/>
              <a:gd name="connsiteX0" fmla="*/ 39329 w 11857704"/>
              <a:gd name="connsiteY0" fmla="*/ 88490 h 521110"/>
              <a:gd name="connsiteX1" fmla="*/ 11857704 w 11857704"/>
              <a:gd name="connsiteY1" fmla="*/ 0 h 521110"/>
              <a:gd name="connsiteX2" fmla="*/ 11857704 w 11857704"/>
              <a:gd name="connsiteY2" fmla="*/ 521110 h 521110"/>
              <a:gd name="connsiteX3" fmla="*/ 0 w 11857704"/>
              <a:gd name="connsiteY3" fmla="*/ 452284 h 521110"/>
              <a:gd name="connsiteX4" fmla="*/ 39329 w 11857704"/>
              <a:gd name="connsiteY4" fmla="*/ 88490 h 52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704" h="521110">
                <a:moveTo>
                  <a:pt x="39329" y="88490"/>
                </a:moveTo>
                <a:lnTo>
                  <a:pt x="11857704" y="0"/>
                </a:lnTo>
                <a:lnTo>
                  <a:pt x="11857704" y="521110"/>
                </a:lnTo>
                <a:lnTo>
                  <a:pt x="0" y="452284"/>
                </a:lnTo>
                <a:lnTo>
                  <a:pt x="39329" y="88490"/>
                </a:lnTo>
                <a:close/>
              </a:path>
            </a:pathLst>
          </a:custGeom>
          <a:solidFill>
            <a:srgbClr val="0F4B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smtClean="0"/>
          </a:p>
          <a:p>
            <a:pPr algn="r"/>
            <a:r>
              <a:rPr lang="en-AU" sz="1400" dirty="0" smtClean="0">
                <a:latin typeface="Arial" panose="020B0604020202020204" pitchFamily="34" charset="0"/>
                <a:cs typeface="Arial" panose="020B0604020202020204" pitchFamily="34" charset="0"/>
              </a:rPr>
              <a:t>University </a:t>
            </a:r>
            <a:r>
              <a:rPr lang="en-AU" sz="1400" dirty="0">
                <a:latin typeface="Arial" panose="020B0604020202020204" pitchFamily="34" charset="0"/>
                <a:cs typeface="Arial" panose="020B0604020202020204" pitchFamily="34" charset="0"/>
              </a:rPr>
              <a:t>of Technology Sydney</a:t>
            </a:r>
          </a:p>
          <a:p>
            <a:pPr algn="ctr"/>
            <a:endParaRPr lang="en-AU" dirty="0"/>
          </a:p>
        </p:txBody>
      </p:sp>
    </p:spTree>
    <p:extLst>
      <p:ext uri="{BB962C8B-B14F-4D97-AF65-F5344CB8AC3E}">
        <p14:creationId xmlns:p14="http://schemas.microsoft.com/office/powerpoint/2010/main" val="1022891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7295</TotalTime>
  <Words>1646</Words>
  <Application>Microsoft Office PowerPoint</Application>
  <PresentationFormat>Widescreen</PresentationFormat>
  <Paragraphs>236</Paragraphs>
  <Slides>26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Abadi</vt:lpstr>
      <vt:lpstr>Arial</vt:lpstr>
      <vt:lpstr>Calibri</vt:lpstr>
      <vt:lpstr>Calibri Light</vt:lpstr>
      <vt:lpstr>Cambria Math</vt:lpstr>
      <vt:lpstr>Century Gothic</vt:lpstr>
      <vt:lpstr>NimbusRomNo9L-Regu</vt:lpstr>
      <vt:lpstr>Sylfaen</vt:lpstr>
      <vt:lpstr>Wingdings</vt:lpstr>
      <vt:lpstr>Office Theme</vt:lpstr>
      <vt:lpstr>DEEP LEARNING BASED TRACEABILITY LINKS RECOVERY APPROACH FOR ISSUE MANAGEMENT</vt:lpstr>
      <vt:lpstr>Publications</vt:lpstr>
      <vt:lpstr>PowerPoint Presentation</vt:lpstr>
      <vt:lpstr>Introduction (1/3)</vt:lpstr>
      <vt:lpstr>Introduction (2/3)</vt:lpstr>
      <vt:lpstr>Introduction (3/3)</vt:lpstr>
      <vt:lpstr>Research Aim</vt:lpstr>
      <vt:lpstr>Literature Review </vt:lpstr>
      <vt:lpstr>Systematic Literature review (1/7)</vt:lpstr>
      <vt:lpstr>Systematic Literature review (2/7)</vt:lpstr>
      <vt:lpstr>Systematic Literature review (3/7)</vt:lpstr>
      <vt:lpstr>Systematic Literature review (4/7) </vt:lpstr>
      <vt:lpstr>PowerPoint Presentation</vt:lpstr>
      <vt:lpstr>Systematic Literature review (5/7)</vt:lpstr>
      <vt:lpstr>Systematic Literature review (6/7)</vt:lpstr>
      <vt:lpstr>Systematic Literature review (7/7)</vt:lpstr>
      <vt:lpstr>Research Methods</vt:lpstr>
      <vt:lpstr>Research Methods</vt:lpstr>
      <vt:lpstr>Work In progress Process Model</vt:lpstr>
      <vt:lpstr>Work In Progress (1/6)</vt:lpstr>
      <vt:lpstr>Work In Progress (2/6)</vt:lpstr>
      <vt:lpstr>Work In Progress (3/6)</vt:lpstr>
      <vt:lpstr>Work In Progress (4/6)</vt:lpstr>
      <vt:lpstr>Work In Progress (5/6)</vt:lpstr>
      <vt:lpstr>Work In Progress (6/6)</vt:lpstr>
      <vt:lpstr>THANK YOU Any Questions? </vt:lpstr>
    </vt:vector>
  </TitlesOfParts>
  <Company>University of Technology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Thazin Win Win AUNG</dc:creator>
  <cp:lastModifiedBy>Thazin Win Win AUNG</cp:lastModifiedBy>
  <cp:revision>170</cp:revision>
  <dcterms:created xsi:type="dcterms:W3CDTF">2020-07-05T05:25:55Z</dcterms:created>
  <dcterms:modified xsi:type="dcterms:W3CDTF">2020-09-04T07:33:29Z</dcterms:modified>
</cp:coreProperties>
</file>