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26" r:id="rId5"/>
  </p:sldMasterIdLst>
  <p:notesMasterIdLst>
    <p:notesMasterId r:id="rId51"/>
  </p:notesMasterIdLst>
  <p:sldIdLst>
    <p:sldId id="256" r:id="rId6"/>
    <p:sldId id="314" r:id="rId7"/>
    <p:sldId id="315" r:id="rId8"/>
    <p:sldId id="316" r:id="rId9"/>
    <p:sldId id="317" r:id="rId10"/>
    <p:sldId id="310" r:id="rId11"/>
    <p:sldId id="304" r:id="rId12"/>
    <p:sldId id="382" r:id="rId13"/>
    <p:sldId id="383" r:id="rId14"/>
    <p:sldId id="384" r:id="rId15"/>
    <p:sldId id="385" r:id="rId16"/>
    <p:sldId id="386" r:id="rId17"/>
    <p:sldId id="283" r:id="rId18"/>
    <p:sldId id="306" r:id="rId19"/>
    <p:sldId id="307" r:id="rId20"/>
    <p:sldId id="311" r:id="rId21"/>
    <p:sldId id="309" r:id="rId22"/>
    <p:sldId id="354" r:id="rId23"/>
    <p:sldId id="355" r:id="rId24"/>
    <p:sldId id="286" r:id="rId25"/>
    <p:sldId id="261" r:id="rId26"/>
    <p:sldId id="356" r:id="rId27"/>
    <p:sldId id="357" r:id="rId28"/>
    <p:sldId id="358" r:id="rId29"/>
    <p:sldId id="364" r:id="rId30"/>
    <p:sldId id="365" r:id="rId31"/>
    <p:sldId id="366" r:id="rId32"/>
    <p:sldId id="367" r:id="rId33"/>
    <p:sldId id="368" r:id="rId34"/>
    <p:sldId id="379" r:id="rId35"/>
    <p:sldId id="362" r:id="rId36"/>
    <p:sldId id="369" r:id="rId37"/>
    <p:sldId id="370" r:id="rId38"/>
    <p:sldId id="371" r:id="rId39"/>
    <p:sldId id="372" r:id="rId40"/>
    <p:sldId id="373" r:id="rId41"/>
    <p:sldId id="380" r:id="rId42"/>
    <p:sldId id="363" r:id="rId43"/>
    <p:sldId id="374" r:id="rId44"/>
    <p:sldId id="375" r:id="rId45"/>
    <p:sldId id="376" r:id="rId46"/>
    <p:sldId id="377" r:id="rId47"/>
    <p:sldId id="378" r:id="rId48"/>
    <p:sldId id="381" r:id="rId49"/>
    <p:sldId id="280" r:id="rId5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piggyback\piggybac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compare-ob-deob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compare-ob-deob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comparedeguard\compare-ob-deguar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comparedeguard\compare-ob-deguar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comparedeguard\compare-ob-deguard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comparedeguard\compare-ob-deguard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comparedeguard\compare-ob-deguard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comparedeguard\compare-ob-deguard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obfuscation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obfuscation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obfusc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obfusc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compare-ob-deo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compare-ob-deob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compare-ob-deob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compare-ob-deob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Virustotal2!$B$1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Virustotal2!$A$2:$A$11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BE_CLASS</c:v>
                </c:pt>
                <c:pt idx="5">
                  <c:v>RE_IMAGE</c:v>
                </c:pt>
                <c:pt idx="6">
                  <c:v>RE_XML</c:v>
                </c:pt>
                <c:pt idx="7">
                  <c:v>API_INTER</c:v>
                </c:pt>
                <c:pt idx="8">
                  <c:v>BEN_PER</c:v>
                </c:pt>
                <c:pt idx="9">
                  <c:v>API_REF</c:v>
                </c:pt>
              </c:strCache>
            </c:strRef>
          </c:cat>
          <c:val>
            <c:numRef>
              <c:f>Virustotal2!$B$2:$B$11</c:f>
              <c:numCache>
                <c:formatCode>General</c:formatCode>
                <c:ptCount val="10"/>
                <c:pt idx="0">
                  <c:v>1.0169999999999999</c:v>
                </c:pt>
                <c:pt idx="1">
                  <c:v>0.88500000000000001</c:v>
                </c:pt>
                <c:pt idx="2">
                  <c:v>0.77300000000000002</c:v>
                </c:pt>
                <c:pt idx="3">
                  <c:v>0.51900000000000002</c:v>
                </c:pt>
                <c:pt idx="4">
                  <c:v>0.89400000000000002</c:v>
                </c:pt>
                <c:pt idx="5">
                  <c:v>0.64200000000000002</c:v>
                </c:pt>
                <c:pt idx="6">
                  <c:v>0.76200000000000001</c:v>
                </c:pt>
                <c:pt idx="7">
                  <c:v>0.70899999999999996</c:v>
                </c:pt>
                <c:pt idx="8">
                  <c:v>0.746</c:v>
                </c:pt>
                <c:pt idx="9">
                  <c:v>0.54700000000000004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0-42D4-BDD6-98859BB72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235968"/>
        <c:axId val="257241544"/>
      </c:barChart>
      <c:catAx>
        <c:axId val="25723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241544"/>
        <c:crosses val="autoZero"/>
        <c:auto val="1"/>
        <c:lblAlgn val="ctr"/>
        <c:lblOffset val="100"/>
        <c:noMultiLvlLbl val="0"/>
      </c:catAx>
      <c:valAx>
        <c:axId val="257241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23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'Simidroid-com'!$B$1</c:f>
              <c:strCache>
                <c:ptCount val="1"/>
                <c:pt idx="0">
                  <c:v>Obfuscation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'Simidroid-com'!$A$2:$A$11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'Simidroid-com'!$B$2:$B$11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 formatCode="0.00%">
                  <c:v>3.5999999999999997E-2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5-4F17-A1BC-4CDA175ACF27}"/>
            </c:ext>
          </c:extLst>
        </c:ser>
        <c:ser>
          <c:idx val="1"/>
          <c:order val="1"/>
          <c:tx>
            <c:strRef>
              <c:f>'Simidroid-com'!$C$1</c:f>
              <c:strCache>
                <c:ptCount val="1"/>
                <c:pt idx="0">
                  <c:v>Deobfuscation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'Simidroid-com'!$A$2:$A$11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'Simidroid-com'!$C$2:$C$11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 formatCode="0.00%">
                  <c:v>3.5999999999999997E-2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15-4F17-A1BC-4CDA175AC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126816"/>
        <c:axId val="506129768"/>
      </c:barChart>
      <c:catAx>
        <c:axId val="50612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129768"/>
        <c:crosses val="autoZero"/>
        <c:auto val="1"/>
        <c:lblAlgn val="ctr"/>
        <c:lblOffset val="100"/>
        <c:noMultiLvlLbl val="0"/>
      </c:catAx>
      <c:valAx>
        <c:axId val="50612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12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'Simidroid-Re'!$B$1</c:f>
              <c:strCache>
                <c:ptCount val="1"/>
                <c:pt idx="0">
                  <c:v>Obfuscation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'Simidroid-Re'!$A$2:$A$11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'Simidroid-Re'!$B$2:$B$11</c:f>
              <c:numCache>
                <c:formatCode>0.00%</c:formatCode>
                <c:ptCount val="10"/>
                <c:pt idx="0">
                  <c:v>0.57199999999999995</c:v>
                </c:pt>
                <c:pt idx="1">
                  <c:v>0.55500000000000005</c:v>
                </c:pt>
                <c:pt idx="2">
                  <c:v>0.56399999999999995</c:v>
                </c:pt>
                <c:pt idx="3">
                  <c:v>0.38900000000000001</c:v>
                </c:pt>
                <c:pt idx="4">
                  <c:v>0.56999999999999995</c:v>
                </c:pt>
                <c:pt idx="5">
                  <c:v>0.56999999999999995</c:v>
                </c:pt>
                <c:pt idx="6">
                  <c:v>0.56999999999999995</c:v>
                </c:pt>
                <c:pt idx="7">
                  <c:v>0.58599999999999997</c:v>
                </c:pt>
                <c:pt idx="8">
                  <c:v>0.56999999999999995</c:v>
                </c:pt>
                <c:pt idx="9">
                  <c:v>0.57899999999999996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E-4745-A528-97CEF4BEF922}"/>
            </c:ext>
          </c:extLst>
        </c:ser>
        <c:ser>
          <c:idx val="1"/>
          <c:order val="1"/>
          <c:tx>
            <c:strRef>
              <c:f>'Simidroid-Re'!$C$1</c:f>
              <c:strCache>
                <c:ptCount val="1"/>
                <c:pt idx="0">
                  <c:v>Deobfuscation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'Simidroid-Re'!$A$2:$A$11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'Simidroid-Re'!$C$2:$C$11</c:f>
              <c:numCache>
                <c:formatCode>0.00%</c:formatCode>
                <c:ptCount val="10"/>
                <c:pt idx="0">
                  <c:v>0.57199999999999995</c:v>
                </c:pt>
                <c:pt idx="1">
                  <c:v>0.55500000000000005</c:v>
                </c:pt>
                <c:pt idx="2">
                  <c:v>0.56379999999999997</c:v>
                </c:pt>
                <c:pt idx="3">
                  <c:v>0.38969999999999999</c:v>
                </c:pt>
                <c:pt idx="4">
                  <c:v>0.57010000000000005</c:v>
                </c:pt>
                <c:pt idx="5">
                  <c:v>0.57010000000000005</c:v>
                </c:pt>
                <c:pt idx="6">
                  <c:v>0.57010000000000005</c:v>
                </c:pt>
                <c:pt idx="7">
                  <c:v>0.58650000000000002</c:v>
                </c:pt>
                <c:pt idx="8">
                  <c:v>0.57040000000000002</c:v>
                </c:pt>
                <c:pt idx="9">
                  <c:v>0.5837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1E-4745-A528-97CEF4BEF9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315072"/>
        <c:axId val="443312776"/>
      </c:barChart>
      <c:catAx>
        <c:axId val="44331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312776"/>
        <c:crosses val="autoZero"/>
        <c:auto val="1"/>
        <c:lblAlgn val="ctr"/>
        <c:lblOffset val="100"/>
        <c:noMultiLvlLbl val="0"/>
      </c:catAx>
      <c:valAx>
        <c:axId val="443312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31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Virustotal!$B$1</c:f>
              <c:strCache>
                <c:ptCount val="1"/>
                <c:pt idx="0">
                  <c:v>Obfuscation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Virustotal!$A$2:$A$11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Virustotal!$B$2:$B$11</c:f>
              <c:numCache>
                <c:formatCode>0.00%</c:formatCode>
                <c:ptCount val="10"/>
                <c:pt idx="0">
                  <c:v>1.0169999999999999</c:v>
                </c:pt>
                <c:pt idx="1">
                  <c:v>0.88500000000000001</c:v>
                </c:pt>
                <c:pt idx="2">
                  <c:v>0.77300000000000002</c:v>
                </c:pt>
                <c:pt idx="3">
                  <c:v>0.51900000000000002</c:v>
                </c:pt>
                <c:pt idx="4">
                  <c:v>0.89400000000000002</c:v>
                </c:pt>
                <c:pt idx="5">
                  <c:v>0.64200000000000002</c:v>
                </c:pt>
                <c:pt idx="6">
                  <c:v>0.76200000000000001</c:v>
                </c:pt>
                <c:pt idx="7">
                  <c:v>0.70899999999999996</c:v>
                </c:pt>
                <c:pt idx="8">
                  <c:v>0.746</c:v>
                </c:pt>
                <c:pt idx="9">
                  <c:v>0.54700000000000004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E2-400C-8888-190E68D59C96}"/>
            </c:ext>
          </c:extLst>
        </c:ser>
        <c:ser>
          <c:idx val="1"/>
          <c:order val="1"/>
          <c:tx>
            <c:strRef>
              <c:f>Virustotal!$C$1</c:f>
              <c:strCache>
                <c:ptCount val="1"/>
                <c:pt idx="0">
                  <c:v>Deobfuscation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Virustotal!$A$2:$A$11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Virustotal!$C$2:$C$11</c:f>
              <c:numCache>
                <c:formatCode>General</c:formatCode>
                <c:ptCount val="10"/>
                <c:pt idx="0">
                  <c:v>0.88980000000000004</c:v>
                </c:pt>
                <c:pt idx="1">
                  <c:v>0.55930000000000002</c:v>
                </c:pt>
                <c:pt idx="2">
                  <c:v>0.46829999999999999</c:v>
                </c:pt>
                <c:pt idx="3">
                  <c:v>0</c:v>
                </c:pt>
                <c:pt idx="4">
                  <c:v>0.49790000000000001</c:v>
                </c:pt>
                <c:pt idx="5">
                  <c:v>0.54910000000000003</c:v>
                </c:pt>
                <c:pt idx="6">
                  <c:v>0.5454</c:v>
                </c:pt>
                <c:pt idx="7">
                  <c:v>0.73950000000000005</c:v>
                </c:pt>
                <c:pt idx="8">
                  <c:v>0.50290000000000001</c:v>
                </c:pt>
                <c:pt idx="9">
                  <c:v>0.66669999999999996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E2-400C-8888-190E68D59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461296"/>
        <c:axId val="427456048"/>
      </c:barChart>
      <c:catAx>
        <c:axId val="42746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56048"/>
        <c:crosses val="autoZero"/>
        <c:auto val="1"/>
        <c:lblAlgn val="ctr"/>
        <c:lblOffset val="100"/>
        <c:noMultiLvlLbl val="0"/>
      </c:catAx>
      <c:valAx>
        <c:axId val="42745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6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Drebin!$B$1</c:f>
              <c:strCache>
                <c:ptCount val="1"/>
                <c:pt idx="0">
                  <c:v>Obfuscation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Drebin!$A$2:$A$11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Drebin!$B$2:$B$11</c:f>
              <c:numCache>
                <c:formatCode>0.00%</c:formatCode>
                <c:ptCount val="10"/>
                <c:pt idx="0">
                  <c:v>0.77600000000000002</c:v>
                </c:pt>
                <c:pt idx="1">
                  <c:v>0.75600000000000001</c:v>
                </c:pt>
                <c:pt idx="2">
                  <c:v>0.78600000000000003</c:v>
                </c:pt>
                <c:pt idx="3">
                  <c:v>0.33300000000000002</c:v>
                </c:pt>
                <c:pt idx="4">
                  <c:v>0.72299999999999998</c:v>
                </c:pt>
                <c:pt idx="5">
                  <c:v>0.78400000000000003</c:v>
                </c:pt>
                <c:pt idx="6">
                  <c:v>0.78400000000000003</c:v>
                </c:pt>
                <c:pt idx="7">
                  <c:v>0.77500000000000002</c:v>
                </c:pt>
                <c:pt idx="8">
                  <c:v>0.81</c:v>
                </c:pt>
                <c:pt idx="9">
                  <c:v>0.82799999999999996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03-4EC2-8093-6200E2872C99}"/>
            </c:ext>
          </c:extLst>
        </c:ser>
        <c:ser>
          <c:idx val="1"/>
          <c:order val="1"/>
          <c:tx>
            <c:strRef>
              <c:f>Drebin!$C$1</c:f>
              <c:strCache>
                <c:ptCount val="1"/>
                <c:pt idx="0">
                  <c:v>Deobfuscation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Drebin!$A$2:$A$11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Drebin!$C$2:$C$11</c:f>
              <c:numCache>
                <c:formatCode>0.00%</c:formatCode>
                <c:ptCount val="10"/>
                <c:pt idx="0">
                  <c:v>0.60780000000000001</c:v>
                </c:pt>
                <c:pt idx="1">
                  <c:v>0.68630000000000002</c:v>
                </c:pt>
                <c:pt idx="2">
                  <c:v>0.74509999999999998</c:v>
                </c:pt>
                <c:pt idx="3">
                  <c:v>0</c:v>
                </c:pt>
                <c:pt idx="4">
                  <c:v>0.50980000000000003</c:v>
                </c:pt>
                <c:pt idx="5">
                  <c:v>0.60780000000000001</c:v>
                </c:pt>
                <c:pt idx="6">
                  <c:v>0.74509999999999998</c:v>
                </c:pt>
                <c:pt idx="7">
                  <c:v>0.52949999999999997</c:v>
                </c:pt>
                <c:pt idx="8">
                  <c:v>0.80389999999999995</c:v>
                </c:pt>
                <c:pt idx="9">
                  <c:v>0.53939999999999999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03-4EC2-8093-6200E2872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625904"/>
        <c:axId val="428622952"/>
      </c:barChart>
      <c:catAx>
        <c:axId val="42862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22952"/>
        <c:crosses val="autoZero"/>
        <c:auto val="1"/>
        <c:lblAlgn val="ctr"/>
        <c:lblOffset val="100"/>
        <c:noMultiLvlLbl val="0"/>
      </c:catAx>
      <c:valAx>
        <c:axId val="42862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CSBD!$B$1</c:f>
              <c:strCache>
                <c:ptCount val="1"/>
                <c:pt idx="0">
                  <c:v>Obfuscation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CSBD!$A$2:$A$11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CSBD!$B$2:$B$11</c:f>
              <c:numCache>
                <c:formatCode>0.00%</c:formatCode>
                <c:ptCount val="10"/>
                <c:pt idx="0">
                  <c:v>0.51600000000000001</c:v>
                </c:pt>
                <c:pt idx="1">
                  <c:v>0.81499999999999995</c:v>
                </c:pt>
                <c:pt idx="2" formatCode="0%">
                  <c:v>0.82</c:v>
                </c:pt>
                <c:pt idx="3" formatCode="0%">
                  <c:v>0.13</c:v>
                </c:pt>
                <c:pt idx="4">
                  <c:v>0.34100000000000003</c:v>
                </c:pt>
                <c:pt idx="5" formatCode="0%">
                  <c:v>0.73</c:v>
                </c:pt>
                <c:pt idx="6">
                  <c:v>0.77900000000000003</c:v>
                </c:pt>
                <c:pt idx="7">
                  <c:v>0.44900000000000001</c:v>
                </c:pt>
                <c:pt idx="8">
                  <c:v>0.79</c:v>
                </c:pt>
                <c:pt idx="9">
                  <c:v>0.376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2A-430E-9076-17B13C3D9F09}"/>
            </c:ext>
          </c:extLst>
        </c:ser>
        <c:ser>
          <c:idx val="1"/>
          <c:order val="1"/>
          <c:tx>
            <c:strRef>
              <c:f>CSBD!$C$1</c:f>
              <c:strCache>
                <c:ptCount val="1"/>
                <c:pt idx="0">
                  <c:v>Deobfuscation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CSBD!$A$2:$A$11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CSBD!$C$2:$C$11</c:f>
              <c:numCache>
                <c:formatCode>0.00%</c:formatCode>
                <c:ptCount val="10"/>
                <c:pt idx="0">
                  <c:v>0.12</c:v>
                </c:pt>
                <c:pt idx="1">
                  <c:v>0.4118</c:v>
                </c:pt>
                <c:pt idx="2" formatCode="0%">
                  <c:v>0.4667</c:v>
                </c:pt>
                <c:pt idx="3" formatCode="0%">
                  <c:v>0</c:v>
                </c:pt>
                <c:pt idx="4">
                  <c:v>0.25530000000000003</c:v>
                </c:pt>
                <c:pt idx="5" formatCode="0%">
                  <c:v>0.36049999999999999</c:v>
                </c:pt>
                <c:pt idx="6">
                  <c:v>0.4612</c:v>
                </c:pt>
                <c:pt idx="7">
                  <c:v>0</c:v>
                </c:pt>
                <c:pt idx="8">
                  <c:v>0.53190000000000004</c:v>
                </c:pt>
                <c:pt idx="9">
                  <c:v>0.66669999999999996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2A-430E-9076-17B13C3D9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335448"/>
        <c:axId val="437335776"/>
      </c:barChart>
      <c:catAx>
        <c:axId val="43733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35776"/>
        <c:crosses val="autoZero"/>
        <c:auto val="1"/>
        <c:lblAlgn val="ctr"/>
        <c:lblOffset val="100"/>
        <c:noMultiLvlLbl val="0"/>
      </c:catAx>
      <c:valAx>
        <c:axId val="43733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35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Androguard!$B$1</c:f>
              <c:strCache>
                <c:ptCount val="1"/>
                <c:pt idx="0">
                  <c:v>Obfuscation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Androguard!$A$2:$A$11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Androguard!$B$2:$B$11</c:f>
              <c:numCache>
                <c:formatCode>0.00%</c:formatCode>
                <c:ptCount val="10"/>
                <c:pt idx="0">
                  <c:v>0.35099999999999998</c:v>
                </c:pt>
                <c:pt idx="1">
                  <c:v>0.99</c:v>
                </c:pt>
                <c:pt idx="2">
                  <c:v>0.98699999999999999</c:v>
                </c:pt>
                <c:pt idx="3">
                  <c:v>0.61799999999999999</c:v>
                </c:pt>
                <c:pt idx="4">
                  <c:v>0.58899999999999997</c:v>
                </c:pt>
                <c:pt idx="5">
                  <c:v>0.99</c:v>
                </c:pt>
                <c:pt idx="6">
                  <c:v>0.99</c:v>
                </c:pt>
                <c:pt idx="7">
                  <c:v>0.35699999999999998</c:v>
                </c:pt>
                <c:pt idx="8">
                  <c:v>0.99</c:v>
                </c:pt>
                <c:pt idx="9">
                  <c:v>0.28199999999999997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B6-4564-9F71-68DF4B44B59A}"/>
            </c:ext>
          </c:extLst>
        </c:ser>
        <c:ser>
          <c:idx val="1"/>
          <c:order val="1"/>
          <c:tx>
            <c:strRef>
              <c:f>Androguard!$C$1</c:f>
              <c:strCache>
                <c:ptCount val="1"/>
                <c:pt idx="0">
                  <c:v>Deobfuscation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Androguard!$A$2:$A$11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Androguard!$C$2:$C$11</c:f>
              <c:numCache>
                <c:formatCode>0.00%</c:formatCode>
                <c:ptCount val="10"/>
                <c:pt idx="0">
                  <c:v>0.89159999999999995</c:v>
                </c:pt>
                <c:pt idx="1">
                  <c:v>0.7127</c:v>
                </c:pt>
                <c:pt idx="2">
                  <c:v>0.68730000000000002</c:v>
                </c:pt>
                <c:pt idx="3">
                  <c:v>0</c:v>
                </c:pt>
                <c:pt idx="4">
                  <c:v>0.64700000000000002</c:v>
                </c:pt>
                <c:pt idx="5">
                  <c:v>0.71220000000000006</c:v>
                </c:pt>
                <c:pt idx="6">
                  <c:v>0.70550000000000002</c:v>
                </c:pt>
                <c:pt idx="7">
                  <c:v>0.67320000000000002</c:v>
                </c:pt>
                <c:pt idx="8">
                  <c:v>0.70689999999999997</c:v>
                </c:pt>
                <c:pt idx="9">
                  <c:v>0.53959999999999997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B6-4564-9F71-68DF4B44B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213400"/>
        <c:axId val="506208152"/>
      </c:barChart>
      <c:catAx>
        <c:axId val="506213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08152"/>
        <c:crosses val="autoZero"/>
        <c:auto val="1"/>
        <c:lblAlgn val="ctr"/>
        <c:lblOffset val="100"/>
        <c:noMultiLvlLbl val="0"/>
      </c:catAx>
      <c:valAx>
        <c:axId val="50620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13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'Simidroid-com'!$B$1</c:f>
              <c:strCache>
                <c:ptCount val="1"/>
                <c:pt idx="0">
                  <c:v>Obfuscation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'Simidroid-com'!$A$2:$A$11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'Simidroid-com'!$B$2:$B$11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 formatCode="0.00%">
                  <c:v>3.5999999999999997E-2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0B-44B4-89C4-00E93ABF9F5A}"/>
            </c:ext>
          </c:extLst>
        </c:ser>
        <c:ser>
          <c:idx val="1"/>
          <c:order val="1"/>
          <c:tx>
            <c:strRef>
              <c:f>'Simidroid-com'!$C$1</c:f>
              <c:strCache>
                <c:ptCount val="1"/>
                <c:pt idx="0">
                  <c:v>Deobfuscation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'Simidroid-com'!$A$2:$A$11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'Simidroid-com'!$C$2:$C$11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0B-44B4-89C4-00E93ABF9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126816"/>
        <c:axId val="506129768"/>
      </c:barChart>
      <c:catAx>
        <c:axId val="50612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129768"/>
        <c:crosses val="autoZero"/>
        <c:auto val="1"/>
        <c:lblAlgn val="ctr"/>
        <c:lblOffset val="100"/>
        <c:noMultiLvlLbl val="0"/>
      </c:catAx>
      <c:valAx>
        <c:axId val="50612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12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'Simidroid-Re'!$B$1</c:f>
              <c:strCache>
                <c:ptCount val="1"/>
                <c:pt idx="0">
                  <c:v>Obfuscation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'Simidroid-Re'!$A$2:$A$11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'Simidroid-Re'!$B$2:$B$11</c:f>
              <c:numCache>
                <c:formatCode>0.00%</c:formatCode>
                <c:ptCount val="10"/>
                <c:pt idx="0">
                  <c:v>0.57199999999999995</c:v>
                </c:pt>
                <c:pt idx="1">
                  <c:v>0.55500000000000005</c:v>
                </c:pt>
                <c:pt idx="2">
                  <c:v>0.56399999999999995</c:v>
                </c:pt>
                <c:pt idx="3">
                  <c:v>0.38900000000000001</c:v>
                </c:pt>
                <c:pt idx="4">
                  <c:v>0.56999999999999995</c:v>
                </c:pt>
                <c:pt idx="5">
                  <c:v>0.56999999999999995</c:v>
                </c:pt>
                <c:pt idx="6">
                  <c:v>0.56999999999999995</c:v>
                </c:pt>
                <c:pt idx="7">
                  <c:v>0.58599999999999997</c:v>
                </c:pt>
                <c:pt idx="8">
                  <c:v>0.56999999999999995</c:v>
                </c:pt>
                <c:pt idx="9">
                  <c:v>0.57899999999999996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A3-40BC-848E-B13175DAA760}"/>
            </c:ext>
          </c:extLst>
        </c:ser>
        <c:ser>
          <c:idx val="1"/>
          <c:order val="1"/>
          <c:tx>
            <c:strRef>
              <c:f>'Simidroid-Re'!$C$1</c:f>
              <c:strCache>
                <c:ptCount val="1"/>
                <c:pt idx="0">
                  <c:v>Deobfuscation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'Simidroid-Re'!$A$2:$A$11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'Simidroid-Re'!$C$2:$C$11</c:f>
              <c:numCache>
                <c:formatCode>0.00%</c:formatCode>
                <c:ptCount val="10"/>
                <c:pt idx="0">
                  <c:v>0.9768</c:v>
                </c:pt>
                <c:pt idx="1">
                  <c:v>0.97799999999999998</c:v>
                </c:pt>
                <c:pt idx="2">
                  <c:v>0.98229999999999995</c:v>
                </c:pt>
                <c:pt idx="3">
                  <c:v>0</c:v>
                </c:pt>
                <c:pt idx="4">
                  <c:v>0.98219999999999996</c:v>
                </c:pt>
                <c:pt idx="5">
                  <c:v>0.97870000000000001</c:v>
                </c:pt>
                <c:pt idx="6">
                  <c:v>0.98180000000000001</c:v>
                </c:pt>
                <c:pt idx="7">
                  <c:v>0.9768</c:v>
                </c:pt>
                <c:pt idx="8">
                  <c:v>0.98219999999999996</c:v>
                </c:pt>
                <c:pt idx="9">
                  <c:v>0.97589999999999999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A3-40BC-848E-B13175DAA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315072"/>
        <c:axId val="443312776"/>
      </c:barChart>
      <c:catAx>
        <c:axId val="44331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312776"/>
        <c:crosses val="autoZero"/>
        <c:auto val="1"/>
        <c:lblAlgn val="ctr"/>
        <c:lblOffset val="100"/>
        <c:noMultiLvlLbl val="0"/>
      </c:catAx>
      <c:valAx>
        <c:axId val="443312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31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drebin!$B$1</c:f>
              <c:strCache>
                <c:ptCount val="1"/>
                <c:pt idx="0">
                  <c:v>Accuarcy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drebin!$A$2:$A$11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BE_CLASS</c:v>
                </c:pt>
                <c:pt idx="5">
                  <c:v>RE_IMAGE</c:v>
                </c:pt>
                <c:pt idx="6">
                  <c:v>RE_XML</c:v>
                </c:pt>
                <c:pt idx="7">
                  <c:v>API_INTER</c:v>
                </c:pt>
                <c:pt idx="8">
                  <c:v>BEN_PER</c:v>
                </c:pt>
                <c:pt idx="9">
                  <c:v>API_REF</c:v>
                </c:pt>
              </c:strCache>
            </c:strRef>
          </c:cat>
          <c:val>
            <c:numRef>
              <c:f>drebin!$B$2:$B$11</c:f>
              <c:numCache>
                <c:formatCode>General</c:formatCode>
                <c:ptCount val="10"/>
                <c:pt idx="0">
                  <c:v>0.77600000000000002</c:v>
                </c:pt>
                <c:pt idx="1">
                  <c:v>0.75600000000000001</c:v>
                </c:pt>
                <c:pt idx="2">
                  <c:v>0.78600000000000003</c:v>
                </c:pt>
                <c:pt idx="3">
                  <c:v>0.33300000000000002</c:v>
                </c:pt>
                <c:pt idx="4">
                  <c:v>0.72299999999999998</c:v>
                </c:pt>
                <c:pt idx="5">
                  <c:v>0.78400000000000003</c:v>
                </c:pt>
                <c:pt idx="6">
                  <c:v>0.78400000000000003</c:v>
                </c:pt>
                <c:pt idx="7">
                  <c:v>0.77490000000000003</c:v>
                </c:pt>
                <c:pt idx="8">
                  <c:v>0.81</c:v>
                </c:pt>
                <c:pt idx="9">
                  <c:v>0.82799999999999996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0-4EF7-AF46-D64F77F0A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58960"/>
        <c:axId val="444659288"/>
      </c:barChart>
      <c:catAx>
        <c:axId val="44465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659288"/>
        <c:crosses val="autoZero"/>
        <c:auto val="1"/>
        <c:lblAlgn val="ctr"/>
        <c:lblOffset val="100"/>
        <c:noMultiLvlLbl val="0"/>
      </c:catAx>
      <c:valAx>
        <c:axId val="444659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65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csbd!$B$1</c:f>
              <c:strCache>
                <c:ptCount val="1"/>
                <c:pt idx="0">
                  <c:v>Accuarcy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csbd!$A$2:$A$11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BE_CLASS</c:v>
                </c:pt>
                <c:pt idx="5">
                  <c:v>RE_IMAGE</c:v>
                </c:pt>
                <c:pt idx="6">
                  <c:v>RE_XML</c:v>
                </c:pt>
                <c:pt idx="7">
                  <c:v>API_INTER</c:v>
                </c:pt>
                <c:pt idx="8">
                  <c:v>BEN_PER</c:v>
                </c:pt>
                <c:pt idx="9">
                  <c:v>API_REF</c:v>
                </c:pt>
              </c:strCache>
            </c:strRef>
          </c:cat>
          <c:val>
            <c:numRef>
              <c:f>csbd!$B$2:$B$11</c:f>
              <c:numCache>
                <c:formatCode>General</c:formatCode>
                <c:ptCount val="10"/>
                <c:pt idx="0">
                  <c:v>0.51600000000000001</c:v>
                </c:pt>
                <c:pt idx="1">
                  <c:v>0.81499999999999995</c:v>
                </c:pt>
                <c:pt idx="2">
                  <c:v>0.82</c:v>
                </c:pt>
                <c:pt idx="3">
                  <c:v>0.13</c:v>
                </c:pt>
                <c:pt idx="4">
                  <c:v>0.34100000000000003</c:v>
                </c:pt>
                <c:pt idx="5">
                  <c:v>0.73</c:v>
                </c:pt>
                <c:pt idx="6">
                  <c:v>0.77900000000000003</c:v>
                </c:pt>
                <c:pt idx="7">
                  <c:v>0.44900000000000001</c:v>
                </c:pt>
                <c:pt idx="8">
                  <c:v>0.79</c:v>
                </c:pt>
                <c:pt idx="9">
                  <c:v>0.376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1E-402F-9C01-544780C31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183416"/>
        <c:axId val="452090160"/>
      </c:barChart>
      <c:catAx>
        <c:axId val="452183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090160"/>
        <c:crosses val="autoZero"/>
        <c:auto val="1"/>
        <c:lblAlgn val="ctr"/>
        <c:lblOffset val="100"/>
        <c:noMultiLvlLbl val="0"/>
      </c:catAx>
      <c:valAx>
        <c:axId val="45209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83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Simicom!$B$1</c:f>
              <c:strCache>
                <c:ptCount val="1"/>
                <c:pt idx="0">
                  <c:v>Similarity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Simicom!$A$2:$A$11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BE_CLASS</c:v>
                </c:pt>
                <c:pt idx="5">
                  <c:v>RE_IMAGE</c:v>
                </c:pt>
                <c:pt idx="6">
                  <c:v>RE_XML</c:v>
                </c:pt>
                <c:pt idx="7">
                  <c:v>API_INTER</c:v>
                </c:pt>
                <c:pt idx="8">
                  <c:v>BEN_PER</c:v>
                </c:pt>
                <c:pt idx="9">
                  <c:v>API_REF</c:v>
                </c:pt>
              </c:strCache>
            </c:strRef>
          </c:cat>
          <c:val>
            <c:numRef>
              <c:f>Simicom!$B$2:$B$11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3.5999999999999997E-2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2B-4EEF-A70D-B32B0EDA0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039560"/>
        <c:axId val="418039888"/>
      </c:barChart>
      <c:catAx>
        <c:axId val="41803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039888"/>
        <c:crosses val="autoZero"/>
        <c:auto val="1"/>
        <c:lblAlgn val="ctr"/>
        <c:lblOffset val="100"/>
        <c:noMultiLvlLbl val="0"/>
      </c:catAx>
      <c:valAx>
        <c:axId val="41803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039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Simiresource!$B$1</c:f>
              <c:strCache>
                <c:ptCount val="1"/>
                <c:pt idx="0">
                  <c:v>Similarity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Simiresource!$A$2:$A$11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BE_CLASS</c:v>
                </c:pt>
                <c:pt idx="5">
                  <c:v>RE_IMAGE</c:v>
                </c:pt>
                <c:pt idx="6">
                  <c:v>RE_XML</c:v>
                </c:pt>
                <c:pt idx="7">
                  <c:v>API_INTER</c:v>
                </c:pt>
                <c:pt idx="8">
                  <c:v>BEN_PER</c:v>
                </c:pt>
                <c:pt idx="9">
                  <c:v>API_REF</c:v>
                </c:pt>
              </c:strCache>
            </c:strRef>
          </c:cat>
          <c:val>
            <c:numRef>
              <c:f>Simiresource!$B$2:$B$11</c:f>
              <c:numCache>
                <c:formatCode>General</c:formatCode>
                <c:ptCount val="10"/>
                <c:pt idx="0">
                  <c:v>0.57240000000000002</c:v>
                </c:pt>
                <c:pt idx="1">
                  <c:v>0.55500000000000005</c:v>
                </c:pt>
                <c:pt idx="2">
                  <c:v>0.56379999999999997</c:v>
                </c:pt>
                <c:pt idx="3">
                  <c:v>0.38969999999999999</c:v>
                </c:pt>
                <c:pt idx="4">
                  <c:v>0.56999999999999995</c:v>
                </c:pt>
                <c:pt idx="5">
                  <c:v>0.56999999999999995</c:v>
                </c:pt>
                <c:pt idx="6">
                  <c:v>0.56999999999999995</c:v>
                </c:pt>
                <c:pt idx="7">
                  <c:v>0.58650000000000002</c:v>
                </c:pt>
                <c:pt idx="8">
                  <c:v>0.56999999999999995</c:v>
                </c:pt>
                <c:pt idx="9">
                  <c:v>0.57850000000000001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F3-4DD9-AEA4-46354E6379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5776840"/>
        <c:axId val="325776512"/>
      </c:barChart>
      <c:catAx>
        <c:axId val="32577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776512"/>
        <c:crosses val="autoZero"/>
        <c:auto val="1"/>
        <c:lblAlgn val="ctr"/>
        <c:lblOffset val="100"/>
        <c:noMultiLvlLbl val="0"/>
      </c:catAx>
      <c:valAx>
        <c:axId val="32577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776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Virustotal!$B$1</c:f>
              <c:strCache>
                <c:ptCount val="1"/>
                <c:pt idx="0">
                  <c:v>Obfuscation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Virustotal!$A$2:$A$11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Virustotal!$B$2:$B$11</c:f>
              <c:numCache>
                <c:formatCode>0.00%</c:formatCode>
                <c:ptCount val="10"/>
                <c:pt idx="0">
                  <c:v>1.0169999999999999</c:v>
                </c:pt>
                <c:pt idx="1">
                  <c:v>0.88500000000000001</c:v>
                </c:pt>
                <c:pt idx="2">
                  <c:v>0.77300000000000002</c:v>
                </c:pt>
                <c:pt idx="3">
                  <c:v>0.51900000000000002</c:v>
                </c:pt>
                <c:pt idx="4">
                  <c:v>0.89400000000000002</c:v>
                </c:pt>
                <c:pt idx="5">
                  <c:v>0.64200000000000002</c:v>
                </c:pt>
                <c:pt idx="6">
                  <c:v>0.76200000000000001</c:v>
                </c:pt>
                <c:pt idx="7">
                  <c:v>0.70899999999999996</c:v>
                </c:pt>
                <c:pt idx="8">
                  <c:v>0.746</c:v>
                </c:pt>
                <c:pt idx="9">
                  <c:v>0.54700000000000004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6D-49C8-A085-19929231BC0B}"/>
            </c:ext>
          </c:extLst>
        </c:ser>
        <c:ser>
          <c:idx val="1"/>
          <c:order val="1"/>
          <c:tx>
            <c:strRef>
              <c:f>Virustotal!$C$1</c:f>
              <c:strCache>
                <c:ptCount val="1"/>
                <c:pt idx="0">
                  <c:v>Deobfuscation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Virustotal!$A$2:$A$11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Virustotal!$C$2:$C$11</c:f>
              <c:numCache>
                <c:formatCode>0.00%</c:formatCode>
                <c:ptCount val="10"/>
                <c:pt idx="0">
                  <c:v>0.72719999999999996</c:v>
                </c:pt>
                <c:pt idx="1">
                  <c:v>0.75890000000000002</c:v>
                </c:pt>
                <c:pt idx="2">
                  <c:v>0.64300000000000002</c:v>
                </c:pt>
                <c:pt idx="3">
                  <c:v>0.59079999999999999</c:v>
                </c:pt>
                <c:pt idx="4">
                  <c:v>0.70240000000000002</c:v>
                </c:pt>
                <c:pt idx="5">
                  <c:v>0.72160000000000002</c:v>
                </c:pt>
                <c:pt idx="6">
                  <c:v>0.7329</c:v>
                </c:pt>
                <c:pt idx="7">
                  <c:v>0.77</c:v>
                </c:pt>
                <c:pt idx="8">
                  <c:v>0.71220000000000006</c:v>
                </c:pt>
                <c:pt idx="9">
                  <c:v>0.75929999999999997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6D-49C8-A085-19929231B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461296"/>
        <c:axId val="427456048"/>
      </c:barChart>
      <c:catAx>
        <c:axId val="42746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56048"/>
        <c:crosses val="autoZero"/>
        <c:auto val="1"/>
        <c:lblAlgn val="ctr"/>
        <c:lblOffset val="100"/>
        <c:noMultiLvlLbl val="0"/>
      </c:catAx>
      <c:valAx>
        <c:axId val="42745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6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Drebin!$B$1</c:f>
              <c:strCache>
                <c:ptCount val="1"/>
                <c:pt idx="0">
                  <c:v>Obfuscation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Drebin!$A$2:$A$11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Drebin!$B$2:$B$11</c:f>
              <c:numCache>
                <c:formatCode>0.00%</c:formatCode>
                <c:ptCount val="10"/>
                <c:pt idx="0">
                  <c:v>0.77600000000000002</c:v>
                </c:pt>
                <c:pt idx="1">
                  <c:v>0.75600000000000001</c:v>
                </c:pt>
                <c:pt idx="2">
                  <c:v>0.78600000000000003</c:v>
                </c:pt>
                <c:pt idx="3">
                  <c:v>0.33300000000000002</c:v>
                </c:pt>
                <c:pt idx="4">
                  <c:v>0.72299999999999998</c:v>
                </c:pt>
                <c:pt idx="5">
                  <c:v>0.78400000000000003</c:v>
                </c:pt>
                <c:pt idx="6">
                  <c:v>0.78400000000000003</c:v>
                </c:pt>
                <c:pt idx="7">
                  <c:v>0.77500000000000002</c:v>
                </c:pt>
                <c:pt idx="8">
                  <c:v>0.81</c:v>
                </c:pt>
                <c:pt idx="9">
                  <c:v>0.82799999999999996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A-40CB-8505-A0A34A9D473E}"/>
            </c:ext>
          </c:extLst>
        </c:ser>
        <c:ser>
          <c:idx val="1"/>
          <c:order val="1"/>
          <c:tx>
            <c:strRef>
              <c:f>Drebin!$C$1</c:f>
              <c:strCache>
                <c:ptCount val="1"/>
                <c:pt idx="0">
                  <c:v>Deobfuscation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Drebin!$A$2:$A$11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Drebin!$C$2:$C$11</c:f>
              <c:numCache>
                <c:formatCode>0.00%</c:formatCode>
                <c:ptCount val="10"/>
                <c:pt idx="0">
                  <c:v>0.78400000000000003</c:v>
                </c:pt>
                <c:pt idx="1">
                  <c:v>0.76390000000000002</c:v>
                </c:pt>
                <c:pt idx="2">
                  <c:v>0.78620000000000001</c:v>
                </c:pt>
                <c:pt idx="3">
                  <c:v>0.63370000000000004</c:v>
                </c:pt>
                <c:pt idx="4">
                  <c:v>0.79020000000000001</c:v>
                </c:pt>
                <c:pt idx="5">
                  <c:v>0.79020000000000001</c:v>
                </c:pt>
                <c:pt idx="6">
                  <c:v>0.79020000000000001</c:v>
                </c:pt>
                <c:pt idx="7">
                  <c:v>0.7792</c:v>
                </c:pt>
                <c:pt idx="8">
                  <c:v>0.81630000000000003</c:v>
                </c:pt>
                <c:pt idx="9">
                  <c:v>0.7792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A-40CB-8505-A0A34A9D4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625904"/>
        <c:axId val="428622952"/>
      </c:barChart>
      <c:catAx>
        <c:axId val="42862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22952"/>
        <c:crosses val="autoZero"/>
        <c:auto val="1"/>
        <c:lblAlgn val="ctr"/>
        <c:lblOffset val="100"/>
        <c:noMultiLvlLbl val="0"/>
      </c:catAx>
      <c:valAx>
        <c:axId val="42862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CSBD!$B$1</c:f>
              <c:strCache>
                <c:ptCount val="1"/>
                <c:pt idx="0">
                  <c:v>Obfuscation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CSBD!$A$2:$A$11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CSBD!$B$2:$B$11</c:f>
              <c:numCache>
                <c:formatCode>0.00%</c:formatCode>
                <c:ptCount val="10"/>
                <c:pt idx="0">
                  <c:v>0.51600000000000001</c:v>
                </c:pt>
                <c:pt idx="1">
                  <c:v>0.81499999999999995</c:v>
                </c:pt>
                <c:pt idx="2" formatCode="0%">
                  <c:v>0.82</c:v>
                </c:pt>
                <c:pt idx="3" formatCode="0%">
                  <c:v>0.13</c:v>
                </c:pt>
                <c:pt idx="4">
                  <c:v>0.34100000000000003</c:v>
                </c:pt>
                <c:pt idx="5" formatCode="0%">
                  <c:v>0.73</c:v>
                </c:pt>
                <c:pt idx="6">
                  <c:v>0.77900000000000003</c:v>
                </c:pt>
                <c:pt idx="7">
                  <c:v>0.44900000000000001</c:v>
                </c:pt>
                <c:pt idx="8">
                  <c:v>0.79</c:v>
                </c:pt>
                <c:pt idx="9">
                  <c:v>0.376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98-417B-9237-B86C0DA05A31}"/>
            </c:ext>
          </c:extLst>
        </c:ser>
        <c:ser>
          <c:idx val="1"/>
          <c:order val="1"/>
          <c:tx>
            <c:strRef>
              <c:f>CSBD!$C$1</c:f>
              <c:strCache>
                <c:ptCount val="1"/>
                <c:pt idx="0">
                  <c:v>Deobfuscation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CSBD!$A$2:$A$11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CSBD!$C$2:$C$11</c:f>
              <c:numCache>
                <c:formatCode>0.00%</c:formatCode>
                <c:ptCount val="10"/>
                <c:pt idx="0">
                  <c:v>0.47989999999999999</c:v>
                </c:pt>
                <c:pt idx="1">
                  <c:v>0.69420000000000004</c:v>
                </c:pt>
                <c:pt idx="2" formatCode="0%">
                  <c:v>0.69420000000000004</c:v>
                </c:pt>
                <c:pt idx="3" formatCode="0%">
                  <c:v>0.33079999999999998</c:v>
                </c:pt>
                <c:pt idx="4">
                  <c:v>0.65549999999999997</c:v>
                </c:pt>
                <c:pt idx="5" formatCode="0%">
                  <c:v>0.70189999999999997</c:v>
                </c:pt>
                <c:pt idx="6">
                  <c:v>0.74539999999999995</c:v>
                </c:pt>
                <c:pt idx="7">
                  <c:v>0.43280000000000002</c:v>
                </c:pt>
                <c:pt idx="8">
                  <c:v>0.69799999999999995</c:v>
                </c:pt>
                <c:pt idx="9">
                  <c:v>0.43469999999999998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98-417B-9237-B86C0DA05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335448"/>
        <c:axId val="437335776"/>
      </c:barChart>
      <c:catAx>
        <c:axId val="43733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35776"/>
        <c:crosses val="autoZero"/>
        <c:auto val="1"/>
        <c:lblAlgn val="ctr"/>
        <c:lblOffset val="100"/>
        <c:noMultiLvlLbl val="0"/>
      </c:catAx>
      <c:valAx>
        <c:axId val="43733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35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Androguard!$B$1</c:f>
              <c:strCache>
                <c:ptCount val="1"/>
                <c:pt idx="0">
                  <c:v>Obfuscation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Androguard!$A$2:$A$11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Androguard!$B$2:$B$11</c:f>
              <c:numCache>
                <c:formatCode>0.00%</c:formatCode>
                <c:ptCount val="10"/>
                <c:pt idx="0">
                  <c:v>0.35099999999999998</c:v>
                </c:pt>
                <c:pt idx="1">
                  <c:v>0.99</c:v>
                </c:pt>
                <c:pt idx="2">
                  <c:v>0.98699999999999999</c:v>
                </c:pt>
                <c:pt idx="3">
                  <c:v>0.61799999999999999</c:v>
                </c:pt>
                <c:pt idx="4">
                  <c:v>0.58899999999999997</c:v>
                </c:pt>
                <c:pt idx="5">
                  <c:v>0.99</c:v>
                </c:pt>
                <c:pt idx="6">
                  <c:v>0.99</c:v>
                </c:pt>
                <c:pt idx="7">
                  <c:v>0.35699999999999998</c:v>
                </c:pt>
                <c:pt idx="8">
                  <c:v>0.99</c:v>
                </c:pt>
                <c:pt idx="9">
                  <c:v>0.28199999999999997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38-40C7-BC26-8AFBA516C179}"/>
            </c:ext>
          </c:extLst>
        </c:ser>
        <c:ser>
          <c:idx val="1"/>
          <c:order val="1"/>
          <c:tx>
            <c:strRef>
              <c:f>Androguard!$C$1</c:f>
              <c:strCache>
                <c:ptCount val="1"/>
                <c:pt idx="0">
                  <c:v>Deobfuscation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Androguard!$A$2:$A$11</c:f>
              <c:strCache>
                <c:ptCount val="10"/>
                <c:pt idx="0">
                  <c:v>STRING</c:v>
                </c:pt>
                <c:pt idx="1">
                  <c:v>VARIABLE</c:v>
                </c:pt>
                <c:pt idx="2">
                  <c:v>PCM</c:v>
                </c:pt>
                <c:pt idx="3">
                  <c:v>BYTECODE</c:v>
                </c:pt>
                <c:pt idx="4">
                  <c:v>BENIGN_CLASS</c:v>
                </c:pt>
                <c:pt idx="5">
                  <c:v>RESOURCE_IMAGE</c:v>
                </c:pt>
                <c:pt idx="6">
                  <c:v>RESOURCE_XML</c:v>
                </c:pt>
                <c:pt idx="7">
                  <c:v>API_INTER</c:v>
                </c:pt>
                <c:pt idx="8">
                  <c:v>BEN_PERMISSION</c:v>
                </c:pt>
                <c:pt idx="9">
                  <c:v>API_REFLECTION</c:v>
                </c:pt>
              </c:strCache>
            </c:strRef>
          </c:cat>
          <c:val>
            <c:numRef>
              <c:f>Androguard!$C$2:$C$11</c:f>
              <c:numCache>
                <c:formatCode>0.00%</c:formatCode>
                <c:ptCount val="10"/>
                <c:pt idx="0">
                  <c:v>0.35099999999999998</c:v>
                </c:pt>
                <c:pt idx="1">
                  <c:v>0.99990000000000001</c:v>
                </c:pt>
                <c:pt idx="2">
                  <c:v>0.99990000000000001</c:v>
                </c:pt>
                <c:pt idx="3">
                  <c:v>0.61819999999999997</c:v>
                </c:pt>
                <c:pt idx="4">
                  <c:v>0.5897</c:v>
                </c:pt>
                <c:pt idx="5">
                  <c:v>0.99990000000000001</c:v>
                </c:pt>
                <c:pt idx="6">
                  <c:v>0.99990000000000001</c:v>
                </c:pt>
                <c:pt idx="7">
                  <c:v>0.3569</c:v>
                </c:pt>
                <c:pt idx="8">
                  <c:v>0.99990000000000001</c:v>
                </c:pt>
                <c:pt idx="9">
                  <c:v>0.28189999999999998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38-40C7-BC26-8AFBA516C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213400"/>
        <c:axId val="506208152"/>
      </c:barChart>
      <c:catAx>
        <c:axId val="506213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08152"/>
        <c:crosses val="autoZero"/>
        <c:auto val="1"/>
        <c:lblAlgn val="ctr"/>
        <c:lblOffset val="100"/>
        <c:noMultiLvlLbl val="0"/>
      </c:catAx>
      <c:valAx>
        <c:axId val="50620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13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7-11T04:27:41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9537 15206 0</inkml:trace>
  <inkml:trace contextRef="#ctx0" brushRef="#br0" timeOffset="4463.3563">11559 14656 0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2400" b="0" strike="noStrike" spc="-1">
                <a:solidFill>
                  <a:srgbClr val="1F497D"/>
                </a:solidFill>
                <a:latin typeface="Arial"/>
              </a:rPr>
              <a:t>单击鼠标移动幻灯片</a:t>
            </a: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4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AB670F1-E1A9-4D6C-A6C3-5FEB975EC71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3337" cy="3835400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TextShape 4"/>
          <p:cNvSpPr txBox="1"/>
          <p:nvPr/>
        </p:nvSpPr>
        <p:spPr>
          <a:xfrm>
            <a:off x="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</a:t>
            </a:r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081160" y="2679840"/>
            <a:ext cx="550188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2400" b="0" strike="noStrike" spc="-1">
                <a:solidFill>
                  <a:srgbClr val="1F497D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081160" y="2679840"/>
            <a:ext cx="550188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0" name="Group 2"/>
          <p:cNvGrpSpPr/>
          <p:nvPr/>
        </p:nvGrpSpPr>
        <p:grpSpPr>
          <a:xfrm>
            <a:off x="0" y="6126480"/>
            <a:ext cx="9143640" cy="731160"/>
            <a:chOff x="0" y="6126480"/>
            <a:chExt cx="9143640" cy="731160"/>
          </a:xfrm>
        </p:grpSpPr>
        <p:sp>
          <p:nvSpPr>
            <p:cNvPr id="41" name="CustomShape 3"/>
            <p:cNvSpPr/>
            <p:nvPr/>
          </p:nvSpPr>
          <p:spPr>
            <a:xfrm>
              <a:off x="0" y="6126480"/>
              <a:ext cx="9143640" cy="5940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4"/>
            <p:cNvSpPr/>
            <p:nvPr/>
          </p:nvSpPr>
          <p:spPr>
            <a:xfrm>
              <a:off x="0" y="6284880"/>
              <a:ext cx="9143640" cy="57276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26000">
                  <a:schemeClr val="bg1"/>
                </a:gs>
                <a:gs pos="100000">
                  <a:srgbClr val="EEEEEE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" name="Group 5"/>
          <p:cNvGrpSpPr/>
          <p:nvPr/>
        </p:nvGrpSpPr>
        <p:grpSpPr>
          <a:xfrm>
            <a:off x="360" y="360"/>
            <a:ext cx="9143640" cy="1881720"/>
            <a:chOff x="360" y="360"/>
            <a:chExt cx="9143640" cy="1881720"/>
          </a:xfrm>
        </p:grpSpPr>
        <p:sp>
          <p:nvSpPr>
            <p:cNvPr id="44" name="CustomShape 6"/>
            <p:cNvSpPr/>
            <p:nvPr/>
          </p:nvSpPr>
          <p:spPr>
            <a:xfrm rot="10800000">
              <a:off x="360" y="600480"/>
              <a:ext cx="9143640" cy="12816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7"/>
            <p:cNvSpPr/>
            <p:nvPr/>
          </p:nvSpPr>
          <p:spPr>
            <a:xfrm rot="10800000">
              <a:off x="360" y="360"/>
              <a:ext cx="9143640" cy="159624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17000">
                  <a:schemeClr val="bg1"/>
                </a:gs>
                <a:gs pos="81000">
                  <a:srgbClr val="EEEEEE"/>
                </a:gs>
                <a:gs pos="100000">
                  <a:srgbClr val="E8E8E8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" name="CustomShape 8"/>
          <p:cNvSpPr/>
          <p:nvPr/>
        </p:nvSpPr>
        <p:spPr>
          <a:xfrm>
            <a:off x="8703000" y="6511320"/>
            <a:ext cx="210960" cy="2149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 anchor="ctr"/>
          <a:lstStyle/>
          <a:p>
            <a:pPr algn="ctr">
              <a:lnSpc>
                <a:spcPct val="100000"/>
              </a:lnSpc>
            </a:pPr>
            <a:fld id="{99B41BBF-AB03-4128-A301-86D63053AD18}" type="slidenum"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47" name="PlaceHolder 9"/>
          <p:cNvSpPr>
            <a:spLocks noGrp="1"/>
          </p:cNvSpPr>
          <p:nvPr>
            <p:ph type="title"/>
          </p:nvPr>
        </p:nvSpPr>
        <p:spPr>
          <a:xfrm>
            <a:off x="361800" y="371520"/>
            <a:ext cx="8229240" cy="533160"/>
          </a:xfrm>
          <a:prstGeom prst="rect">
            <a:avLst/>
          </a:prstGeom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262626"/>
                </a:solidFill>
                <a:latin typeface="微软雅黑"/>
                <a:ea typeface="微软雅黑"/>
              </a:rPr>
              <a:t>单击此处编辑母版标题样式</a:t>
            </a:r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477720" y="6511320"/>
            <a:ext cx="172620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45000" rIns="90000" bIns="45000"/>
          <a:lstStyle/>
          <a:p>
            <a:pPr>
              <a:lnSpc>
                <a:spcPct val="100000"/>
              </a:lnSpc>
            </a:pPr>
            <a:r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University of Technology Sydney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49" name="图片 12"/>
          <p:cNvPicPr/>
          <p:nvPr/>
        </p:nvPicPr>
        <p:blipFill>
          <a:blip r:embed="rId14"/>
          <a:stretch/>
        </p:blipFill>
        <p:spPr>
          <a:xfrm>
            <a:off x="8353440" y="343080"/>
            <a:ext cx="358560" cy="536040"/>
          </a:xfrm>
          <a:prstGeom prst="rect">
            <a:avLst/>
          </a:prstGeom>
          <a:ln>
            <a:noFill/>
          </a:ln>
        </p:spPr>
      </p:pic>
      <p:sp>
        <p:nvSpPr>
          <p:cNvPr id="5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081160" y="2679840"/>
            <a:ext cx="550188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8" name="Group 2"/>
          <p:cNvGrpSpPr/>
          <p:nvPr/>
        </p:nvGrpSpPr>
        <p:grpSpPr>
          <a:xfrm>
            <a:off x="0" y="6126480"/>
            <a:ext cx="9143640" cy="731160"/>
            <a:chOff x="0" y="6126480"/>
            <a:chExt cx="9143640" cy="731160"/>
          </a:xfrm>
        </p:grpSpPr>
        <p:sp>
          <p:nvSpPr>
            <p:cNvPr id="89" name="CustomShape 3"/>
            <p:cNvSpPr/>
            <p:nvPr/>
          </p:nvSpPr>
          <p:spPr>
            <a:xfrm>
              <a:off x="0" y="6126480"/>
              <a:ext cx="9143640" cy="5940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0" y="6284880"/>
              <a:ext cx="9143640" cy="57276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26000">
                  <a:schemeClr val="bg1"/>
                </a:gs>
                <a:gs pos="100000">
                  <a:srgbClr val="EEEEEE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1" name="Group 5"/>
          <p:cNvGrpSpPr/>
          <p:nvPr/>
        </p:nvGrpSpPr>
        <p:grpSpPr>
          <a:xfrm>
            <a:off x="360" y="360"/>
            <a:ext cx="9143640" cy="1881720"/>
            <a:chOff x="360" y="360"/>
            <a:chExt cx="9143640" cy="1881720"/>
          </a:xfrm>
        </p:grpSpPr>
        <p:sp>
          <p:nvSpPr>
            <p:cNvPr id="92" name="CustomShape 6"/>
            <p:cNvSpPr/>
            <p:nvPr/>
          </p:nvSpPr>
          <p:spPr>
            <a:xfrm rot="10800000">
              <a:off x="360" y="600480"/>
              <a:ext cx="9143640" cy="12816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7"/>
            <p:cNvSpPr/>
            <p:nvPr/>
          </p:nvSpPr>
          <p:spPr>
            <a:xfrm rot="10800000">
              <a:off x="360" y="360"/>
              <a:ext cx="9143640" cy="159624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17000">
                  <a:schemeClr val="bg1"/>
                </a:gs>
                <a:gs pos="81000">
                  <a:srgbClr val="EEEEEE"/>
                </a:gs>
                <a:gs pos="100000">
                  <a:srgbClr val="E8E8E8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4" name="CustomShape 8"/>
          <p:cNvSpPr/>
          <p:nvPr/>
        </p:nvSpPr>
        <p:spPr>
          <a:xfrm>
            <a:off x="8703000" y="6511320"/>
            <a:ext cx="210960" cy="2149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 anchor="ctr"/>
          <a:lstStyle/>
          <a:p>
            <a:pPr algn="ctr">
              <a:lnSpc>
                <a:spcPct val="100000"/>
              </a:lnSpc>
            </a:pPr>
            <a:fld id="{E2916861-FA76-4EDD-BFEF-24DC27E19482}" type="slidenum"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95" name="PlaceHolder 9"/>
          <p:cNvSpPr>
            <a:spLocks noGrp="1"/>
          </p:cNvSpPr>
          <p:nvPr>
            <p:ph type="title"/>
          </p:nvPr>
        </p:nvSpPr>
        <p:spPr>
          <a:xfrm>
            <a:off x="361800" y="371520"/>
            <a:ext cx="8229240" cy="533160"/>
          </a:xfrm>
          <a:prstGeom prst="rect">
            <a:avLst/>
          </a:prstGeom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262626"/>
                </a:solidFill>
                <a:latin typeface="微软雅黑"/>
                <a:ea typeface="微软雅黑"/>
              </a:rPr>
              <a:t>单击此处编辑母版标题样式</a:t>
            </a:r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477720" y="6511320"/>
            <a:ext cx="172620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45000" rIns="90000" bIns="45000"/>
          <a:lstStyle/>
          <a:p>
            <a:pPr>
              <a:lnSpc>
                <a:spcPct val="100000"/>
              </a:lnSpc>
            </a:pPr>
            <a:r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University of Technology Sydney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97" name="图片 12"/>
          <p:cNvPicPr/>
          <p:nvPr/>
        </p:nvPicPr>
        <p:blipFill>
          <a:blip r:embed="rId14"/>
          <a:stretch/>
        </p:blipFill>
        <p:spPr>
          <a:xfrm>
            <a:off x="8353440" y="343080"/>
            <a:ext cx="358560" cy="536040"/>
          </a:xfrm>
          <a:prstGeom prst="rect">
            <a:avLst/>
          </a:prstGeom>
          <a:ln>
            <a:noFill/>
          </a:ln>
        </p:spPr>
      </p:pic>
      <p:sp>
        <p:nvSpPr>
          <p:cNvPr id="98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081160" y="2679840"/>
            <a:ext cx="550188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4" name="Group 2"/>
          <p:cNvGrpSpPr/>
          <p:nvPr/>
        </p:nvGrpSpPr>
        <p:grpSpPr>
          <a:xfrm>
            <a:off x="0" y="6126480"/>
            <a:ext cx="9143640" cy="731160"/>
            <a:chOff x="0" y="6126480"/>
            <a:chExt cx="9143640" cy="731160"/>
          </a:xfrm>
        </p:grpSpPr>
        <p:sp>
          <p:nvSpPr>
            <p:cNvPr id="185" name="CustomShape 3"/>
            <p:cNvSpPr/>
            <p:nvPr/>
          </p:nvSpPr>
          <p:spPr>
            <a:xfrm>
              <a:off x="0" y="6126480"/>
              <a:ext cx="9143640" cy="5940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4"/>
            <p:cNvSpPr/>
            <p:nvPr/>
          </p:nvSpPr>
          <p:spPr>
            <a:xfrm>
              <a:off x="0" y="6284880"/>
              <a:ext cx="9143640" cy="57276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26000">
                  <a:schemeClr val="bg1"/>
                </a:gs>
                <a:gs pos="100000">
                  <a:srgbClr val="EEEEEE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7" name="Group 5"/>
          <p:cNvGrpSpPr/>
          <p:nvPr/>
        </p:nvGrpSpPr>
        <p:grpSpPr>
          <a:xfrm>
            <a:off x="360" y="360"/>
            <a:ext cx="9143640" cy="1881720"/>
            <a:chOff x="360" y="360"/>
            <a:chExt cx="9143640" cy="1881720"/>
          </a:xfrm>
        </p:grpSpPr>
        <p:sp>
          <p:nvSpPr>
            <p:cNvPr id="188" name="CustomShape 6"/>
            <p:cNvSpPr/>
            <p:nvPr/>
          </p:nvSpPr>
          <p:spPr>
            <a:xfrm rot="10800000">
              <a:off x="360" y="600480"/>
              <a:ext cx="9143640" cy="12816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7"/>
            <p:cNvSpPr/>
            <p:nvPr/>
          </p:nvSpPr>
          <p:spPr>
            <a:xfrm rot="10800000">
              <a:off x="360" y="360"/>
              <a:ext cx="9143640" cy="159624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17000">
                  <a:schemeClr val="bg1"/>
                </a:gs>
                <a:gs pos="81000">
                  <a:srgbClr val="EEEEEE"/>
                </a:gs>
                <a:gs pos="100000">
                  <a:srgbClr val="E8E8E8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0" name="CustomShape 8"/>
          <p:cNvSpPr/>
          <p:nvPr/>
        </p:nvSpPr>
        <p:spPr>
          <a:xfrm>
            <a:off x="8703000" y="6511320"/>
            <a:ext cx="210960" cy="2149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 anchor="ctr"/>
          <a:lstStyle/>
          <a:p>
            <a:pPr algn="ctr">
              <a:lnSpc>
                <a:spcPct val="100000"/>
              </a:lnSpc>
            </a:pPr>
            <a:fld id="{3F984B1E-99CD-4F33-896E-A03D77AB18CA}" type="slidenum"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91" name="PlaceHolder 9"/>
          <p:cNvSpPr>
            <a:spLocks noGrp="1"/>
          </p:cNvSpPr>
          <p:nvPr>
            <p:ph type="title"/>
          </p:nvPr>
        </p:nvSpPr>
        <p:spPr>
          <a:xfrm>
            <a:off x="361800" y="371520"/>
            <a:ext cx="8229240" cy="533160"/>
          </a:xfrm>
          <a:prstGeom prst="rect">
            <a:avLst/>
          </a:prstGeom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262626"/>
                </a:solidFill>
                <a:latin typeface="微软雅黑"/>
                <a:ea typeface="微软雅黑"/>
              </a:rPr>
              <a:t>单击此处编辑母版标题样式</a:t>
            </a:r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92" name="CustomShape 10"/>
          <p:cNvSpPr/>
          <p:nvPr/>
        </p:nvSpPr>
        <p:spPr>
          <a:xfrm>
            <a:off x="477720" y="6511320"/>
            <a:ext cx="172620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45000" rIns="90000" bIns="45000"/>
          <a:lstStyle/>
          <a:p>
            <a:pPr>
              <a:lnSpc>
                <a:spcPct val="100000"/>
              </a:lnSpc>
            </a:pPr>
            <a:r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University of Technology Sydney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93" name="图片 12"/>
          <p:cNvPicPr/>
          <p:nvPr/>
        </p:nvPicPr>
        <p:blipFill>
          <a:blip r:embed="rId14"/>
          <a:stretch/>
        </p:blipFill>
        <p:spPr>
          <a:xfrm>
            <a:off x="8353440" y="343080"/>
            <a:ext cx="358560" cy="536040"/>
          </a:xfrm>
          <a:prstGeom prst="rect">
            <a:avLst/>
          </a:prstGeom>
          <a:ln>
            <a:noFill/>
          </a:ln>
        </p:spPr>
      </p:pic>
      <p:sp>
        <p:nvSpPr>
          <p:cNvPr id="194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081160" y="2679840"/>
            <a:ext cx="550188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0" name="Group 2"/>
          <p:cNvGrpSpPr/>
          <p:nvPr/>
        </p:nvGrpSpPr>
        <p:grpSpPr>
          <a:xfrm>
            <a:off x="0" y="6126480"/>
            <a:ext cx="9143640" cy="731160"/>
            <a:chOff x="0" y="6126480"/>
            <a:chExt cx="9143640" cy="731160"/>
          </a:xfrm>
        </p:grpSpPr>
        <p:sp>
          <p:nvSpPr>
            <p:cNvPr id="281" name="CustomShape 3"/>
            <p:cNvSpPr/>
            <p:nvPr/>
          </p:nvSpPr>
          <p:spPr>
            <a:xfrm>
              <a:off x="0" y="6126480"/>
              <a:ext cx="9143640" cy="5940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CustomShape 4"/>
            <p:cNvSpPr/>
            <p:nvPr/>
          </p:nvSpPr>
          <p:spPr>
            <a:xfrm>
              <a:off x="0" y="6284880"/>
              <a:ext cx="9143640" cy="57276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26000">
                  <a:schemeClr val="bg1"/>
                </a:gs>
                <a:gs pos="100000">
                  <a:srgbClr val="EEEEEE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3" name="Group 5"/>
          <p:cNvGrpSpPr/>
          <p:nvPr/>
        </p:nvGrpSpPr>
        <p:grpSpPr>
          <a:xfrm>
            <a:off x="360" y="360"/>
            <a:ext cx="9143640" cy="1881720"/>
            <a:chOff x="360" y="360"/>
            <a:chExt cx="9143640" cy="1881720"/>
          </a:xfrm>
        </p:grpSpPr>
        <p:sp>
          <p:nvSpPr>
            <p:cNvPr id="284" name="CustomShape 6"/>
            <p:cNvSpPr/>
            <p:nvPr/>
          </p:nvSpPr>
          <p:spPr>
            <a:xfrm rot="10800000">
              <a:off x="360" y="600480"/>
              <a:ext cx="9143640" cy="12816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CustomShape 7"/>
            <p:cNvSpPr/>
            <p:nvPr/>
          </p:nvSpPr>
          <p:spPr>
            <a:xfrm rot="10800000">
              <a:off x="360" y="360"/>
              <a:ext cx="9143640" cy="159624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17000">
                  <a:schemeClr val="bg1"/>
                </a:gs>
                <a:gs pos="81000">
                  <a:srgbClr val="EEEEEE"/>
                </a:gs>
                <a:gs pos="100000">
                  <a:srgbClr val="E8E8E8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6" name="CustomShape 8"/>
          <p:cNvSpPr/>
          <p:nvPr/>
        </p:nvSpPr>
        <p:spPr>
          <a:xfrm>
            <a:off x="8703000" y="6511320"/>
            <a:ext cx="210960" cy="2149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 anchor="ctr"/>
          <a:lstStyle/>
          <a:p>
            <a:pPr algn="ctr">
              <a:lnSpc>
                <a:spcPct val="100000"/>
              </a:lnSpc>
            </a:pPr>
            <a:fld id="{64CDB162-85F5-431C-9D7B-C9185DF909B5}" type="slidenum"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87" name="PlaceHolder 9"/>
          <p:cNvSpPr>
            <a:spLocks noGrp="1"/>
          </p:cNvSpPr>
          <p:nvPr>
            <p:ph type="title"/>
          </p:nvPr>
        </p:nvSpPr>
        <p:spPr>
          <a:xfrm>
            <a:off x="361800" y="371520"/>
            <a:ext cx="8229240" cy="533160"/>
          </a:xfrm>
          <a:prstGeom prst="rect">
            <a:avLst/>
          </a:prstGeom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262626"/>
                </a:solidFill>
                <a:latin typeface="微软雅黑"/>
                <a:ea typeface="微软雅黑"/>
              </a:rPr>
              <a:t>单击此处编辑母版标题样式</a:t>
            </a:r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88" name="CustomShape 10"/>
          <p:cNvSpPr/>
          <p:nvPr/>
        </p:nvSpPr>
        <p:spPr>
          <a:xfrm>
            <a:off x="477720" y="6511320"/>
            <a:ext cx="172620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45000" rIns="90000" bIns="45000"/>
          <a:lstStyle/>
          <a:p>
            <a:pPr>
              <a:lnSpc>
                <a:spcPct val="100000"/>
              </a:lnSpc>
            </a:pPr>
            <a:r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University of Technology Sydney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289" name="图片 12"/>
          <p:cNvPicPr/>
          <p:nvPr/>
        </p:nvPicPr>
        <p:blipFill>
          <a:blip r:embed="rId14"/>
          <a:stretch/>
        </p:blipFill>
        <p:spPr>
          <a:xfrm>
            <a:off x="8353440" y="343080"/>
            <a:ext cx="358560" cy="536040"/>
          </a:xfrm>
          <a:prstGeom prst="rect">
            <a:avLst/>
          </a:prstGeom>
          <a:ln>
            <a:noFill/>
          </a:ln>
        </p:spPr>
      </p:pic>
      <p:sp>
        <p:nvSpPr>
          <p:cNvPr id="29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图片 11"/>
          <p:cNvPicPr/>
          <p:nvPr/>
        </p:nvPicPr>
        <p:blipFill>
          <a:blip r:embed="rId3"/>
          <a:srcRect t="15195"/>
          <a:stretch/>
        </p:blipFill>
        <p:spPr>
          <a:xfrm>
            <a:off x="0" y="0"/>
            <a:ext cx="9141840" cy="5814000"/>
          </a:xfrm>
          <a:prstGeom prst="rect">
            <a:avLst/>
          </a:prstGeom>
          <a:ln>
            <a:noFill/>
          </a:ln>
        </p:spPr>
      </p:pic>
      <p:sp>
        <p:nvSpPr>
          <p:cNvPr id="430" name="CustomShape 1"/>
          <p:cNvSpPr/>
          <p:nvPr/>
        </p:nvSpPr>
        <p:spPr>
          <a:xfrm>
            <a:off x="0" y="2842200"/>
            <a:ext cx="9141840" cy="2049480"/>
          </a:xfrm>
          <a:custGeom>
            <a:avLst/>
            <a:gdLst/>
            <a:ahLst/>
            <a:cxnLst/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9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2"/>
          <p:cNvSpPr/>
          <p:nvPr/>
        </p:nvSpPr>
        <p:spPr>
          <a:xfrm>
            <a:off x="0" y="3380040"/>
            <a:ext cx="9141840" cy="3475800"/>
          </a:xfrm>
          <a:custGeom>
            <a:avLst/>
            <a:gdLst/>
            <a:ahLst/>
            <a:cxnLst/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rotWithShape="0">
            <a:gsLst>
              <a:gs pos="17000">
                <a:schemeClr val="bg1"/>
              </a:gs>
              <a:gs pos="100000">
                <a:srgbClr val="EEEEEE"/>
              </a:gs>
            </a:gsLst>
            <a:lin ang="2700000"/>
          </a:gra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3"/>
          <p:cNvSpPr/>
          <p:nvPr/>
        </p:nvSpPr>
        <p:spPr>
          <a:xfrm>
            <a:off x="443520" y="5815800"/>
            <a:ext cx="4282920" cy="9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200" b="1" strike="noStrike" spc="-1" dirty="0" smtClean="0">
                <a:solidFill>
                  <a:srgbClr val="808080"/>
                </a:solidFill>
                <a:latin typeface="微软雅黑"/>
                <a:ea typeface="微软雅黑"/>
              </a:rPr>
              <a:t>Yanxin </a:t>
            </a:r>
            <a:r>
              <a:rPr lang="en-US" sz="1200" b="1" strike="noStrike" spc="-1" dirty="0">
                <a:solidFill>
                  <a:srgbClr val="808080"/>
                </a:solidFill>
                <a:latin typeface="微软雅黑"/>
                <a:ea typeface="微软雅黑"/>
              </a:rPr>
              <a:t>Zhang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1" strike="noStrike" spc="-1" dirty="0">
                <a:solidFill>
                  <a:srgbClr val="808080"/>
                </a:solidFill>
                <a:latin typeface="微软雅黑"/>
                <a:ea typeface="微软雅黑"/>
              </a:rPr>
              <a:t>School of </a:t>
            </a:r>
            <a:r>
              <a:rPr lang="en-US" sz="1200" b="1" strike="noStrike" spc="-1" dirty="0" smtClean="0">
                <a:solidFill>
                  <a:srgbClr val="808080"/>
                </a:solidFill>
                <a:latin typeface="微软雅黑"/>
                <a:ea typeface="微软雅黑"/>
              </a:rPr>
              <a:t>Computer Science</a:t>
            </a:r>
          </a:p>
          <a:p>
            <a:pPr>
              <a:lnSpc>
                <a:spcPct val="150000"/>
              </a:lnSpc>
            </a:pPr>
            <a:r>
              <a:rPr lang="en-US" sz="1200" b="1" strike="noStrike" spc="-1" dirty="0" smtClean="0">
                <a:solidFill>
                  <a:srgbClr val="808080"/>
                </a:solidFill>
                <a:latin typeface="微软雅黑"/>
                <a:ea typeface="微软雅黑"/>
              </a:rPr>
              <a:t>Faculty </a:t>
            </a:r>
            <a:r>
              <a:rPr lang="en-US" sz="1200" b="1" strike="noStrike" spc="-1" dirty="0">
                <a:solidFill>
                  <a:srgbClr val="808080"/>
                </a:solidFill>
                <a:latin typeface="微软雅黑"/>
                <a:ea typeface="微软雅黑"/>
              </a:rPr>
              <a:t>of Engineering and IT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443520" y="4860000"/>
            <a:ext cx="7532280" cy="12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AU" sz="2400" dirty="0"/>
              <a:t>Studying the Impact of Code </a:t>
            </a:r>
            <a:r>
              <a:rPr lang="en-AU" sz="2400" dirty="0" err="1"/>
              <a:t>Deobfuscation</a:t>
            </a:r>
            <a:r>
              <a:rPr lang="en-AU" sz="2400" dirty="0"/>
              <a:t> </a:t>
            </a:r>
            <a:r>
              <a:rPr lang="en-AU" sz="2400" dirty="0" smtClean="0"/>
              <a:t>on obfuscated </a:t>
            </a:r>
            <a:r>
              <a:rPr lang="en-AU" sz="2400" dirty="0"/>
              <a:t>Android Piggyback App For Detection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434" name="图片 7"/>
          <p:cNvPicPr/>
          <p:nvPr/>
        </p:nvPicPr>
        <p:blipFill>
          <a:blip r:embed="rId4"/>
          <a:stretch/>
        </p:blipFill>
        <p:spPr>
          <a:xfrm>
            <a:off x="7975800" y="5398920"/>
            <a:ext cx="734400" cy="10990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433320" y="5276160"/>
              <a:ext cx="728280" cy="19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3960" y="5266800"/>
                <a:ext cx="747000" cy="21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AU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Machine learning </a:t>
            </a:r>
            <a:r>
              <a:rPr lang="en-AU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detection - </a:t>
            </a:r>
            <a:r>
              <a:rPr lang="en-AU" altLang="zh-CN" sz="2400" b="0" strike="noStrike" spc="-1" dirty="0" err="1" smtClean="0">
                <a:solidFill>
                  <a:srgbClr val="262626"/>
                </a:solidFill>
                <a:latin typeface="微软雅黑"/>
                <a:ea typeface="微软雅黑"/>
              </a:rPr>
              <a:t>Drebin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4814"/>
            <a:ext cx="9144000" cy="24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779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r>
              <a:rPr lang="en-US" altLang="zh-CN" sz="2400" spc="-1" dirty="0">
                <a:solidFill>
                  <a:srgbClr val="262626"/>
                </a:solidFill>
                <a:latin typeface="微软雅黑"/>
                <a:ea typeface="微软雅黑"/>
              </a:rPr>
              <a:t>Background</a:t>
            </a:r>
            <a:r>
              <a:rPr lang="en-AU" altLang="zh-CN" sz="2400" spc="-1" dirty="0">
                <a:solidFill>
                  <a:srgbClr val="262626"/>
                </a:solidFill>
                <a:latin typeface="微软雅黑"/>
                <a:ea typeface="微软雅黑"/>
              </a:rPr>
              <a:t> – Machine learning detection - </a:t>
            </a:r>
            <a:r>
              <a:rPr lang="en-AU" altLang="zh-CN" sz="2400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CSBD</a:t>
            </a:r>
            <a:endParaRPr lang="zh-CN" altLang="en-US" sz="2400" spc="-1" dirty="0">
              <a:solidFill>
                <a:srgbClr val="1F497D"/>
              </a:solidFill>
            </a:endParaRPr>
          </a:p>
          <a:p>
            <a:pPr>
              <a:lnSpc>
                <a:spcPct val="100000"/>
              </a:lnSpc>
            </a:pP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1800225"/>
            <a:ext cx="60102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r>
              <a:rPr lang="en-US" altLang="zh-CN" sz="2400" spc="-1" dirty="0">
                <a:solidFill>
                  <a:srgbClr val="262626"/>
                </a:solidFill>
                <a:latin typeface="微软雅黑"/>
                <a:ea typeface="微软雅黑"/>
              </a:rPr>
              <a:t>Background</a:t>
            </a:r>
            <a:r>
              <a:rPr lang="en-AU" altLang="zh-CN" sz="2400" spc="-1" dirty="0">
                <a:solidFill>
                  <a:srgbClr val="262626"/>
                </a:solidFill>
                <a:latin typeface="微软雅黑"/>
                <a:ea typeface="微软雅黑"/>
              </a:rPr>
              <a:t> – </a:t>
            </a:r>
            <a:r>
              <a:rPr lang="en-AU" altLang="zh-CN" sz="2400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Similarity based detector – </a:t>
            </a:r>
            <a:endParaRPr lang="en-AU" altLang="zh-CN" sz="2400" spc="-1" dirty="0">
              <a:solidFill>
                <a:srgbClr val="262626"/>
              </a:solidFill>
              <a:latin typeface="微软雅黑"/>
              <a:ea typeface="微软雅黑"/>
            </a:endParaRPr>
          </a:p>
          <a:p>
            <a:r>
              <a:rPr lang="en-US" altLang="zh-CN" sz="2400" spc="-1" dirty="0" err="1" smtClean="0">
                <a:solidFill>
                  <a:srgbClr val="262626"/>
                </a:solidFill>
                <a:latin typeface="微软雅黑"/>
                <a:ea typeface="微软雅黑"/>
              </a:rPr>
              <a:t>Androguard</a:t>
            </a:r>
            <a:r>
              <a:rPr lang="en-US" altLang="zh-CN" sz="2400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&amp; </a:t>
            </a:r>
            <a:r>
              <a:rPr lang="en-US" altLang="zh-CN" sz="2400" spc="-1" dirty="0" err="1" smtClean="0">
                <a:solidFill>
                  <a:srgbClr val="262626"/>
                </a:solidFill>
                <a:latin typeface="微软雅黑"/>
                <a:ea typeface="微软雅黑"/>
              </a:rPr>
              <a:t>Simidroid</a:t>
            </a:r>
            <a:endParaRPr lang="zh-CN" altLang="en-US" sz="2400" spc="-1" dirty="0">
              <a:solidFill>
                <a:srgbClr val="1F497D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400" spc="-1" dirty="0">
              <a:solidFill>
                <a:srgbClr val="1F497D"/>
              </a:solidFill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47" y="1557360"/>
            <a:ext cx="4666708" cy="17968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7" y="4006916"/>
            <a:ext cx="7584088" cy="196051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63101" y="3560885"/>
            <a:ext cx="0" cy="325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26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Background - Obfuscation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591120" y="2404080"/>
            <a:ext cx="7517880" cy="191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1F497D"/>
                </a:solidFill>
                <a:latin typeface="Arial"/>
              </a:rPr>
              <a:t>Transforming a code into a form that is more difficult for humans, and possibly machines, to read, understand, and reverse engineer.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1F497D"/>
                </a:solidFill>
                <a:latin typeface="Arial"/>
              </a:rPr>
              <a:t>These transformations change the syntax of code but not their semantics.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4404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Background - Obfuscation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27" y="1884874"/>
            <a:ext cx="8045689" cy="30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98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Background - Obfuscation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7" y="2118544"/>
            <a:ext cx="8117805" cy="33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971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Research Questions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712181" y="1661263"/>
            <a:ext cx="7747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 – ICSE(A+) - </a:t>
            </a:r>
            <a:r>
              <a:rPr lang="en-AU" dirty="0" smtClean="0"/>
              <a:t>A </a:t>
            </a:r>
            <a:r>
              <a:rPr lang="en-AU" dirty="0"/>
              <a:t>Large-Scale Empirical Study on the Effects of Code Obfuscations on Android Apps and Anti-Malware </a:t>
            </a:r>
            <a:r>
              <a:rPr lang="en-AU" dirty="0" smtClean="0"/>
              <a:t>Products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/>
              <a:t>2018 - ACSAC(A+) - </a:t>
            </a:r>
            <a:r>
              <a:rPr lang="en-AU" dirty="0"/>
              <a:t>A Large Scale Investigation of Obfuscation Use in Google Play</a:t>
            </a:r>
          </a:p>
          <a:p>
            <a:endParaRPr lang="en-US" dirty="0" smtClean="0"/>
          </a:p>
          <a:p>
            <a:r>
              <a:rPr lang="en-US" altLang="zh-CN" dirty="0" smtClean="0"/>
              <a:t>2019 - TIFS(A+) - </a:t>
            </a:r>
            <a:r>
              <a:rPr lang="en-AU" dirty="0"/>
              <a:t>Android HIV: A Study of Repackaging Malware for Evading Machine-Learning Detection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02260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Background - </a:t>
            </a:r>
            <a:r>
              <a:rPr lang="en-US" altLang="zh-CN" sz="2400" b="0" strike="noStrike" spc="-1" dirty="0" err="1" smtClean="0">
                <a:solidFill>
                  <a:srgbClr val="262626"/>
                </a:solidFill>
                <a:latin typeface="微软雅黑"/>
                <a:ea typeface="微软雅黑"/>
              </a:rPr>
              <a:t>De</a:t>
            </a:r>
            <a:r>
              <a:rPr lang="en-US" altLang="zh-CN" sz="2400" spc="-1" dirty="0" err="1">
                <a:solidFill>
                  <a:srgbClr val="262626"/>
                </a:solidFill>
                <a:latin typeface="微软雅黑"/>
                <a:ea typeface="微软雅黑"/>
              </a:rPr>
              <a:t>o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b</a:t>
            </a: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fuscation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50" y="1382666"/>
            <a:ext cx="4154540" cy="462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0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Background - </a:t>
            </a:r>
            <a:r>
              <a:rPr lang="en-US" altLang="zh-CN" sz="2400" b="0" strike="noStrike" spc="-1" dirty="0" err="1" smtClean="0">
                <a:solidFill>
                  <a:srgbClr val="262626"/>
                </a:solidFill>
                <a:latin typeface="微软雅黑"/>
                <a:ea typeface="微软雅黑"/>
              </a:rPr>
              <a:t>De</a:t>
            </a:r>
            <a:r>
              <a:rPr lang="en-US" altLang="zh-CN" sz="2400" spc="-1" dirty="0" err="1">
                <a:solidFill>
                  <a:srgbClr val="262626"/>
                </a:solidFill>
                <a:latin typeface="微软雅黑"/>
                <a:ea typeface="微软雅黑"/>
              </a:rPr>
              <a:t>o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b</a:t>
            </a: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fuscation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96" y="1400052"/>
            <a:ext cx="5010407" cy="4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44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2016 - CCS(A+) -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Deguard</a:t>
            </a: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5423"/>
            <a:ext cx="4521061" cy="26598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051" y="2945423"/>
            <a:ext cx="3668817" cy="265989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672806" y="4301746"/>
            <a:ext cx="571500" cy="8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704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US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Android OS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1008000" y="1641240"/>
            <a:ext cx="7077960" cy="4606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1375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b="0" strike="noStrike" spc="-1" dirty="0" err="1" smtClean="0">
                <a:solidFill>
                  <a:srgbClr val="1F497D"/>
                </a:solidFill>
                <a:latin typeface="Arial"/>
              </a:rPr>
              <a:t>DeGuard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7" y="1858117"/>
            <a:ext cx="7630665" cy="42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74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Simplify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1800" y="2347787"/>
            <a:ext cx="83250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dirty="0" err="1" smtClean="0"/>
              <a:t>Smalivm</a:t>
            </a:r>
            <a:r>
              <a:rPr lang="en-US" altLang="en-US" dirty="0" smtClean="0"/>
              <a:t> </a:t>
            </a:r>
            <a:r>
              <a:rPr lang="en-US" altLang="en-US" dirty="0" smtClean="0"/>
              <a:t>: </a:t>
            </a:r>
            <a:r>
              <a:rPr lang="en-US" altLang="en-US" dirty="0"/>
              <a:t>Provides a virtual machine sandbox for executing </a:t>
            </a:r>
            <a:r>
              <a:rPr lang="en-US" altLang="en-US" dirty="0" err="1"/>
              <a:t>Dalvik</a:t>
            </a:r>
            <a:r>
              <a:rPr lang="en-US" altLang="en-US" dirty="0"/>
              <a:t> </a:t>
            </a:r>
            <a:r>
              <a:rPr lang="en-US" altLang="en-US" dirty="0" smtClean="0"/>
              <a:t>methods. After </a:t>
            </a:r>
            <a:r>
              <a:rPr lang="en-US" altLang="en-US" dirty="0"/>
              <a:t>executing a method, it returns a graph containing all possible register and class values for every execution </a:t>
            </a:r>
            <a:r>
              <a:rPr lang="en-US" altLang="en-US" dirty="0" smtClean="0"/>
              <a:t>path.</a:t>
            </a:r>
          </a:p>
          <a:p>
            <a:pPr marL="342900" marR="0" lvl="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dirty="0"/>
          </a:p>
          <a:p>
            <a:pPr marL="342900" marR="0" lvl="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dirty="0" smtClean="0"/>
          </a:p>
          <a:p>
            <a:pPr marL="342900" marR="0" lvl="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dirty="0" smtClean="0"/>
          </a:p>
          <a:p>
            <a:pPr marL="342900" marR="0" lvl="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dirty="0"/>
          </a:p>
          <a:p>
            <a:pPr marL="342900" marR="0" lvl="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AU" dirty="0"/>
              <a:t>S</a:t>
            </a:r>
            <a:r>
              <a:rPr lang="en-AU" dirty="0" smtClean="0"/>
              <a:t>implify </a:t>
            </a:r>
            <a:r>
              <a:rPr lang="en-AU" dirty="0" smtClean="0"/>
              <a:t>: </a:t>
            </a:r>
            <a:r>
              <a:rPr lang="en-AU" dirty="0" err="1"/>
              <a:t>Analyzes</a:t>
            </a:r>
            <a:r>
              <a:rPr lang="en-AU" dirty="0"/>
              <a:t> the execution graphs from </a:t>
            </a:r>
            <a:r>
              <a:rPr lang="en-AU" dirty="0" err="1"/>
              <a:t>smalivm</a:t>
            </a:r>
            <a:r>
              <a:rPr lang="en-AU" dirty="0"/>
              <a:t> and applies optimizations such as constant </a:t>
            </a:r>
            <a:r>
              <a:rPr lang="en-AU" dirty="0" smtClean="0"/>
              <a:t>propagation, dead </a:t>
            </a:r>
            <a:r>
              <a:rPr lang="en-AU" dirty="0"/>
              <a:t>code removal, </a:t>
            </a:r>
            <a:r>
              <a:rPr lang="en-AU" dirty="0" err="1"/>
              <a:t>unreflection</a:t>
            </a:r>
            <a:r>
              <a:rPr lang="en-AU" dirty="0"/>
              <a:t>, and some peephole optimizations. </a:t>
            </a:r>
            <a:endParaRPr lang="en-AU" dirty="0" smtClean="0"/>
          </a:p>
          <a:p>
            <a:pPr marL="342900" marR="0" lvl="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AU" altLang="en-US" dirty="0"/>
          </a:p>
          <a:p>
            <a:pPr lvl="0"/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Research Questions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TextShape 3"/>
          <p:cNvSpPr txBox="1"/>
          <p:nvPr/>
        </p:nvSpPr>
        <p:spPr>
          <a:xfrm>
            <a:off x="649119" y="2060450"/>
            <a:ext cx="7810881" cy="423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spc="-1" dirty="0" smtClean="0">
                <a:latin typeface="Arial"/>
              </a:rPr>
              <a:t>1. </a:t>
            </a:r>
            <a:r>
              <a:rPr lang="en-US" sz="2000" spc="-1" dirty="0" smtClean="0">
                <a:latin typeface="Arial"/>
              </a:rPr>
              <a:t>How is the accuracy of all types of detectors affected by obfuscation</a:t>
            </a:r>
            <a:r>
              <a:rPr lang="en-US" sz="2000" spc="-1" dirty="0" smtClean="0">
                <a:latin typeface="Arial"/>
              </a:rPr>
              <a:t>?</a:t>
            </a:r>
            <a:endParaRPr lang="en-US" sz="2000" spc="-1" dirty="0" smtClean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-1" dirty="0">
              <a:latin typeface="Arial"/>
            </a:endParaRPr>
          </a:p>
          <a:p>
            <a:r>
              <a:rPr lang="en-US" sz="2000" spc="-1" dirty="0" smtClean="0">
                <a:latin typeface="Arial"/>
              </a:rPr>
              <a:t>2. </a:t>
            </a:r>
            <a:r>
              <a:rPr lang="en-US" sz="2000" spc="-1" dirty="0" smtClean="0">
                <a:latin typeface="Arial"/>
              </a:rPr>
              <a:t>How is the accuracy of commercial anti-malware products affected by </a:t>
            </a:r>
            <a:r>
              <a:rPr lang="en-US" sz="2000" spc="-1" dirty="0" err="1" smtClean="0">
                <a:latin typeface="Arial"/>
              </a:rPr>
              <a:t>deobfuscation</a:t>
            </a:r>
            <a:r>
              <a:rPr lang="en-US" sz="2000" spc="-1" dirty="0" smtClean="0">
                <a:latin typeface="Arial"/>
              </a:rPr>
              <a:t>? </a:t>
            </a:r>
          </a:p>
          <a:p>
            <a:endParaRPr lang="en-US" sz="2000" spc="-1" dirty="0" smtClean="0">
              <a:latin typeface="Arial"/>
            </a:endParaRPr>
          </a:p>
          <a:p>
            <a:r>
              <a:rPr lang="en-US" sz="2000" spc="-1" dirty="0" smtClean="0"/>
              <a:t>3. </a:t>
            </a:r>
            <a:r>
              <a:rPr lang="en-US" sz="2000" spc="-1" dirty="0"/>
              <a:t>How is the accuracy of </a:t>
            </a:r>
            <a:r>
              <a:rPr lang="en-US" sz="2000" spc="-1" dirty="0" smtClean="0"/>
              <a:t>machine learning guided detector affected </a:t>
            </a:r>
            <a:r>
              <a:rPr lang="en-US" sz="2000" spc="-1" dirty="0"/>
              <a:t>by </a:t>
            </a:r>
            <a:r>
              <a:rPr lang="en-US" sz="2000" spc="-1" dirty="0" err="1"/>
              <a:t>deobfuscation</a:t>
            </a:r>
            <a:r>
              <a:rPr lang="en-US" sz="2000" spc="-1" dirty="0"/>
              <a:t>? </a:t>
            </a:r>
          </a:p>
          <a:p>
            <a:endParaRPr lang="en-US" sz="2000" spc="-1" dirty="0" smtClean="0">
              <a:latin typeface="Arial"/>
            </a:endParaRPr>
          </a:p>
          <a:p>
            <a:r>
              <a:rPr lang="en-US" sz="2000" spc="-1" dirty="0" smtClean="0"/>
              <a:t>4. </a:t>
            </a:r>
            <a:r>
              <a:rPr lang="en-US" sz="2000" spc="-1" dirty="0"/>
              <a:t>How is the accuracy of </a:t>
            </a:r>
            <a:r>
              <a:rPr lang="en-US" sz="2000" spc="-1" dirty="0" smtClean="0"/>
              <a:t>similarity based detectors </a:t>
            </a:r>
            <a:r>
              <a:rPr lang="en-US" sz="2000" spc="-1" dirty="0"/>
              <a:t>affected by </a:t>
            </a:r>
            <a:r>
              <a:rPr lang="en-US" sz="2000" spc="-1" dirty="0" err="1"/>
              <a:t>deobfuscation</a:t>
            </a:r>
            <a:r>
              <a:rPr lang="en-US" sz="2000" spc="-1" dirty="0"/>
              <a:t>? </a:t>
            </a:r>
          </a:p>
          <a:p>
            <a:endParaRPr lang="en-US" sz="2000" spc="-1" dirty="0">
              <a:latin typeface="Arial"/>
            </a:endParaRPr>
          </a:p>
          <a:p>
            <a:r>
              <a:rPr lang="en-US" sz="2000" b="0" strike="noStrike" spc="-1" dirty="0" smtClean="0">
                <a:latin typeface="Arial"/>
              </a:rPr>
              <a:t>    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99720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>
                <a:solidFill>
                  <a:srgbClr val="262626"/>
                </a:solidFill>
                <a:latin typeface="微软雅黑"/>
                <a:ea typeface="微软雅黑"/>
              </a:rPr>
              <a:t>Methodology – </a:t>
            </a:r>
            <a:r>
              <a:rPr lang="en-US" altLang="zh-CN" sz="2400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Framework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1446"/>
            <a:ext cx="9144000" cy="23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7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Methodology – obfuscation strategy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4003"/>
            <a:ext cx="9144000" cy="34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168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- Obfuscation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246"/>
            <a:ext cx="9144000" cy="26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307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-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Virustotal</a:t>
            </a: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68000" y="2126226"/>
          <a:ext cx="8123040" cy="3576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72002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</a:t>
            </a: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-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Drebin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570271" y="1900485"/>
          <a:ext cx="8259097" cy="3739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72533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</a:t>
            </a: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- </a:t>
            </a: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CSBD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361800" y="1885313"/>
          <a:ext cx="8229240" cy="3640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5987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–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Simidroid</a:t>
            </a: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 – </a:t>
            </a: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Component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361800" y="1978742"/>
          <a:ext cx="8098200" cy="3630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8036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US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Android OS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68" y="1651936"/>
            <a:ext cx="6676103" cy="445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632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–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Simidroid</a:t>
            </a: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 – Resource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280220" y="1814706"/>
          <a:ext cx="8310820" cy="3524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9178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–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Deobfuscation</a:t>
            </a: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 - Simplify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9008"/>
            <a:ext cx="9144000" cy="267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37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Compare -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Virustotal</a:t>
            </a:r>
            <a:endParaRPr lang="zh-CN" sz="2400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406218" y="1791928"/>
          <a:ext cx="8115563" cy="4559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21713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r>
              <a:rPr lang="en-US" altLang="zh-CN" sz="2400" spc="-1" dirty="0">
                <a:solidFill>
                  <a:srgbClr val="1F497D"/>
                </a:solidFill>
              </a:rPr>
              <a:t>Compare - </a:t>
            </a:r>
            <a:r>
              <a:rPr lang="en-US" altLang="zh-CN" sz="2400" spc="-1" dirty="0" err="1" smtClean="0">
                <a:solidFill>
                  <a:srgbClr val="1F497D"/>
                </a:solidFill>
              </a:rPr>
              <a:t>Drebin</a:t>
            </a:r>
            <a:endParaRPr lang="zh-CN" altLang="en-US" sz="2400" spc="-1" dirty="0">
              <a:solidFill>
                <a:srgbClr val="1F497D"/>
              </a:solidFill>
            </a:endParaRPr>
          </a:p>
          <a:p>
            <a:pPr>
              <a:lnSpc>
                <a:spcPct val="100000"/>
              </a:lnSpc>
            </a:pPr>
            <a:endParaRPr lang="zh-CN" sz="2400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194652" y="1968909"/>
          <a:ext cx="8713374" cy="4009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01215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r>
              <a:rPr lang="en-US" altLang="zh-CN" sz="2400" spc="-1" dirty="0">
                <a:solidFill>
                  <a:srgbClr val="1F497D"/>
                </a:solidFill>
              </a:rPr>
              <a:t>Compare - 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CSBD</a:t>
            </a:r>
            <a:endParaRPr lang="zh-CN" altLang="en-US" sz="2400" spc="-1" dirty="0">
              <a:solidFill>
                <a:srgbClr val="1F497D"/>
              </a:solidFill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361799" y="2086897"/>
          <a:ext cx="8526561" cy="359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6306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r>
              <a:rPr lang="en-US" altLang="zh-CN" sz="2400" spc="-1" dirty="0">
                <a:solidFill>
                  <a:srgbClr val="1F497D"/>
                </a:solidFill>
              </a:rPr>
              <a:t>Compare 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– </a:t>
            </a:r>
            <a:r>
              <a:rPr lang="en-US" altLang="zh-CN" sz="2400" spc="-1" dirty="0" err="1" smtClean="0">
                <a:solidFill>
                  <a:srgbClr val="1F497D"/>
                </a:solidFill>
              </a:rPr>
              <a:t>Androguard</a:t>
            </a:r>
            <a:endParaRPr lang="zh-CN" altLang="en-US" sz="2400" spc="-1" dirty="0">
              <a:solidFill>
                <a:srgbClr val="1F497D"/>
              </a:solidFill>
            </a:endParaRPr>
          </a:p>
          <a:p>
            <a:pPr>
              <a:lnSpc>
                <a:spcPct val="100000"/>
              </a:lnSpc>
            </a:pPr>
            <a:endParaRPr lang="zh-CN" sz="2400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361799" y="1968908"/>
          <a:ext cx="8664213" cy="3910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4368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r>
              <a:rPr lang="en-US" altLang="zh-CN" sz="2400" spc="-1" dirty="0">
                <a:solidFill>
                  <a:srgbClr val="1F497D"/>
                </a:solidFill>
              </a:rPr>
              <a:t>Compare 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– </a:t>
            </a:r>
            <a:r>
              <a:rPr lang="en-US" altLang="zh-CN" sz="2400" spc="-1" dirty="0" err="1" smtClean="0">
                <a:solidFill>
                  <a:srgbClr val="1F497D"/>
                </a:solidFill>
              </a:rPr>
              <a:t>Simidroid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-Com</a:t>
            </a:r>
            <a:endParaRPr lang="zh-CN" altLang="en-US" sz="2400" spc="-1" dirty="0">
              <a:solidFill>
                <a:srgbClr val="1F497D"/>
              </a:solidFill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11392" y="2008238"/>
          <a:ext cx="8765459" cy="3999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4849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r>
              <a:rPr lang="en-US" altLang="zh-CN" sz="2400" spc="-1" dirty="0">
                <a:solidFill>
                  <a:srgbClr val="1F497D"/>
                </a:solidFill>
              </a:rPr>
              <a:t>Compare 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– </a:t>
            </a:r>
            <a:r>
              <a:rPr lang="en-US" altLang="zh-CN" sz="2400" spc="-1" dirty="0" err="1" smtClean="0">
                <a:solidFill>
                  <a:srgbClr val="1F497D"/>
                </a:solidFill>
              </a:rPr>
              <a:t>Simidroid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-Resource</a:t>
            </a:r>
            <a:endParaRPr lang="zh-CN" altLang="en-US" sz="2400" spc="-1" dirty="0">
              <a:solidFill>
                <a:srgbClr val="1F497D"/>
              </a:solidFill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31057" y="2037734"/>
          <a:ext cx="8706465" cy="3969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95797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–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Deobfuscation</a:t>
            </a: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 -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Deguard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814"/>
            <a:ext cx="9144000" cy="26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47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r>
              <a:rPr lang="en-US" altLang="zh-CN" sz="2400" spc="-1" dirty="0" err="1" smtClean="0">
                <a:solidFill>
                  <a:srgbClr val="1F497D"/>
                </a:solidFill>
              </a:rPr>
              <a:t>Deguard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 - </a:t>
            </a:r>
            <a:r>
              <a:rPr lang="en-US" altLang="zh-CN" sz="2400" spc="-1" dirty="0" err="1" smtClean="0">
                <a:solidFill>
                  <a:srgbClr val="1F497D"/>
                </a:solidFill>
              </a:rPr>
              <a:t>Virustotal</a:t>
            </a:r>
            <a:endParaRPr lang="zh-CN" altLang="en-US" sz="2400" spc="-1" dirty="0">
              <a:solidFill>
                <a:srgbClr val="1F497D"/>
              </a:solidFill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361800" y="2210040"/>
          <a:ext cx="8098200" cy="3742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59953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US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Android OS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1325340" y="1648606"/>
            <a:ext cx="6302160" cy="3962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960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r>
              <a:rPr lang="en-US" altLang="zh-CN" sz="2400" spc="-1" dirty="0" err="1" smtClean="0">
                <a:solidFill>
                  <a:srgbClr val="1F497D"/>
                </a:solidFill>
              </a:rPr>
              <a:t>Deguard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 – </a:t>
            </a:r>
            <a:r>
              <a:rPr lang="en-US" altLang="zh-CN" sz="2400" spc="-1" dirty="0" err="1" smtClean="0">
                <a:solidFill>
                  <a:srgbClr val="1F497D"/>
                </a:solidFill>
              </a:rPr>
              <a:t>Drebin</a:t>
            </a:r>
            <a:endParaRPr lang="en-US" altLang="zh-CN" sz="2400" spc="-1" dirty="0" smtClean="0">
              <a:solidFill>
                <a:srgbClr val="1F497D"/>
              </a:solidFill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298938" y="1992190"/>
          <a:ext cx="8292102" cy="3696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40907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r>
              <a:rPr lang="en-US" altLang="zh-CN" sz="2400" spc="-1" dirty="0" err="1" smtClean="0">
                <a:solidFill>
                  <a:srgbClr val="1F497D"/>
                </a:solidFill>
              </a:rPr>
              <a:t>Deguard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 - CSBD</a:t>
            </a:r>
            <a:endParaRPr lang="zh-CN" altLang="en-US" sz="2400" spc="-1" dirty="0">
              <a:solidFill>
                <a:srgbClr val="1F497D"/>
              </a:solidFill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361800" y="1946270"/>
          <a:ext cx="8229240" cy="3707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87882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r>
              <a:rPr lang="en-US" altLang="zh-CN" sz="2400" spc="-1" dirty="0" err="1" smtClean="0">
                <a:solidFill>
                  <a:srgbClr val="1F497D"/>
                </a:solidFill>
              </a:rPr>
              <a:t>Deguard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 – </a:t>
            </a:r>
            <a:r>
              <a:rPr lang="en-US" altLang="zh-CN" sz="2400" spc="-1" dirty="0" err="1" smtClean="0">
                <a:solidFill>
                  <a:srgbClr val="1F497D"/>
                </a:solidFill>
              </a:rPr>
              <a:t>Androguard</a:t>
            </a:r>
            <a:endParaRPr lang="en-US" altLang="zh-CN" sz="2400" spc="-1" dirty="0" smtClean="0">
              <a:solidFill>
                <a:srgbClr val="1F497D"/>
              </a:solidFill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361800" y="2097698"/>
          <a:ext cx="8098200" cy="379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30251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r>
              <a:rPr lang="en-US" altLang="zh-CN" sz="2400" spc="-1" dirty="0" err="1" smtClean="0">
                <a:solidFill>
                  <a:srgbClr val="1F497D"/>
                </a:solidFill>
              </a:rPr>
              <a:t>Deguard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 – </a:t>
            </a:r>
            <a:r>
              <a:rPr lang="en-US" altLang="zh-CN" sz="2400" spc="-1" dirty="0" err="1" smtClean="0">
                <a:solidFill>
                  <a:srgbClr val="1F497D"/>
                </a:solidFill>
              </a:rPr>
              <a:t>Simidroid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-Com</a:t>
            </a:r>
            <a:endParaRPr lang="zh-CN" altLang="en-US" sz="2400" spc="-1" dirty="0">
              <a:solidFill>
                <a:srgbClr val="1F497D"/>
              </a:solidFill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361800" y="2009774"/>
          <a:ext cx="8098200" cy="3696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69524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r>
              <a:rPr lang="en-US" altLang="zh-CN" sz="2400" spc="-1" dirty="0" err="1" smtClean="0">
                <a:solidFill>
                  <a:srgbClr val="1F497D"/>
                </a:solidFill>
              </a:rPr>
              <a:t>Deguard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 – </a:t>
            </a:r>
            <a:r>
              <a:rPr lang="en-US" altLang="zh-CN" sz="2400" spc="-1" dirty="0" err="1" smtClean="0">
                <a:solidFill>
                  <a:srgbClr val="1F497D"/>
                </a:solidFill>
              </a:rPr>
              <a:t>Simidroid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-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R</a:t>
            </a:r>
            <a:r>
              <a:rPr lang="en-US" altLang="zh-CN" sz="2400" spc="-1" dirty="0" smtClean="0">
                <a:solidFill>
                  <a:srgbClr val="1F497D"/>
                </a:solidFill>
              </a:rPr>
              <a:t>esource</a:t>
            </a:r>
            <a:endParaRPr lang="zh-CN" altLang="en-US" sz="2400" spc="-1" dirty="0">
              <a:solidFill>
                <a:srgbClr val="1F497D"/>
              </a:solidFill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361800" y="2104533"/>
          <a:ext cx="8098200" cy="368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2110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图片 7"/>
          <p:cNvPicPr/>
          <p:nvPr/>
        </p:nvPicPr>
        <p:blipFill>
          <a:blip r:embed="rId2"/>
          <a:srcRect t="15195"/>
          <a:stretch/>
        </p:blipFill>
        <p:spPr>
          <a:xfrm>
            <a:off x="0" y="0"/>
            <a:ext cx="9141840" cy="5814000"/>
          </a:xfrm>
          <a:prstGeom prst="rect">
            <a:avLst/>
          </a:prstGeom>
          <a:ln>
            <a:noFill/>
          </a:ln>
        </p:spPr>
      </p:pic>
      <p:sp>
        <p:nvSpPr>
          <p:cNvPr id="517" name="CustomShape 1"/>
          <p:cNvSpPr/>
          <p:nvPr/>
        </p:nvSpPr>
        <p:spPr>
          <a:xfrm>
            <a:off x="0" y="2842200"/>
            <a:ext cx="9141840" cy="2049480"/>
          </a:xfrm>
          <a:custGeom>
            <a:avLst/>
            <a:gdLst/>
            <a:ahLst/>
            <a:cxnLst/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9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CustomShape 2"/>
          <p:cNvSpPr/>
          <p:nvPr/>
        </p:nvSpPr>
        <p:spPr>
          <a:xfrm>
            <a:off x="0" y="3380040"/>
            <a:ext cx="9141840" cy="3475800"/>
          </a:xfrm>
          <a:custGeom>
            <a:avLst/>
            <a:gdLst/>
            <a:ahLst/>
            <a:cxnLst/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rotWithShape="0">
            <a:gsLst>
              <a:gs pos="17000">
                <a:schemeClr val="bg1"/>
              </a:gs>
              <a:gs pos="100000">
                <a:srgbClr val="EEEEEE"/>
              </a:gs>
            </a:gsLst>
            <a:lin ang="2700000"/>
          </a:gra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CustomShape 3"/>
          <p:cNvSpPr/>
          <p:nvPr/>
        </p:nvSpPr>
        <p:spPr>
          <a:xfrm>
            <a:off x="4895640" y="5247360"/>
            <a:ext cx="391896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4000" b="1" strike="noStrike" spc="-1">
                <a:solidFill>
                  <a:srgbClr val="008A98"/>
                </a:solidFill>
                <a:latin typeface="Arial"/>
                <a:ea typeface="微软雅黑"/>
              </a:rPr>
              <a:t>Thanks</a:t>
            </a:r>
            <a:r>
              <a:rPr lang="en-US" sz="4000" b="1" strike="noStrike" spc="-1">
                <a:solidFill>
                  <a:srgbClr val="C00000"/>
                </a:solidFill>
                <a:latin typeface="Arial"/>
                <a:ea typeface="微软雅黑"/>
              </a:rPr>
              <a:t> </a:t>
            </a:r>
            <a:r>
              <a:t/>
            </a:r>
            <a:br/>
            <a:r>
              <a:rPr lang="en-US" sz="2400" b="1" strike="noStrike" spc="-1">
                <a:solidFill>
                  <a:srgbClr val="808080"/>
                </a:solidFill>
                <a:latin typeface="Arial"/>
                <a:ea typeface="微软雅黑"/>
              </a:rPr>
              <a:t>For Your Listening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520" name="图片 8"/>
          <p:cNvPicPr/>
          <p:nvPr/>
        </p:nvPicPr>
        <p:blipFill>
          <a:blip r:embed="rId3"/>
          <a:stretch/>
        </p:blipFill>
        <p:spPr>
          <a:xfrm>
            <a:off x="714240" y="5806800"/>
            <a:ext cx="320760" cy="48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US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Android OS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07" y="1818968"/>
            <a:ext cx="7841225" cy="39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806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42136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AU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Android malware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5" y="2917965"/>
            <a:ext cx="8681378" cy="24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25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US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</a:t>
            </a:r>
            <a:r>
              <a:rPr lang="en-US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Piggybacked </a:t>
            </a:r>
            <a:r>
              <a:rPr lang="en-US" altLang="zh-CN" sz="2400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Android </a:t>
            </a:r>
            <a:r>
              <a:rPr lang="en-US" altLang="zh-CN" sz="2400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Malware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9" y="2336388"/>
            <a:ext cx="8185758" cy="30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95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AU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</a:t>
            </a:r>
            <a:r>
              <a:rPr lang="en-AU" altLang="zh-CN" sz="2400" spc="-1" dirty="0" err="1" smtClean="0">
                <a:solidFill>
                  <a:srgbClr val="262626"/>
                </a:solidFill>
                <a:latin typeface="微软雅黑"/>
                <a:ea typeface="微软雅黑"/>
              </a:rPr>
              <a:t>Virustotal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9" y="1641304"/>
            <a:ext cx="7244862" cy="44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529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AU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Machine learning detection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4" y="1573550"/>
            <a:ext cx="5410647" cy="43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996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10051</TotalTime>
  <Words>552</Words>
  <Application>Microsoft Office PowerPoint</Application>
  <PresentationFormat>On-screen Show (4:3)</PresentationFormat>
  <Paragraphs>79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DejaVu Sans</vt:lpstr>
      <vt:lpstr>微软雅黑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PPTfans网设计</dc:title>
  <dc:subject/>
  <dc:creator>林辉强</dc:creator>
  <cp:keywords>www.pptfans.cn</cp:keywords>
  <dc:description/>
  <cp:lastModifiedBy>Yanxin Zhang</cp:lastModifiedBy>
  <cp:revision>1914</cp:revision>
  <cp:lastPrinted>1601-01-01T00:00:00Z</cp:lastPrinted>
  <dcterms:created xsi:type="dcterms:W3CDTF">1601-01-01T00:00:00Z</dcterms:created>
  <dcterms:modified xsi:type="dcterms:W3CDTF">2019-12-06T01:32:32Z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  <property fmtid="{D5CDD505-2E9C-101B-9397-08002B2CF9AE}" pid="12" name="Version">
    <vt:i4>1</vt:i4>
  </property>
  <property fmtid="{D5CDD505-2E9C-101B-9397-08002B2CF9AE}" pid="13" name="category">
    <vt:lpwstr>ppt模板设计</vt:lpwstr>
  </property>
  <property fmtid="{D5CDD505-2E9C-101B-9397-08002B2CF9AE}" pid="14" name="contentStatus">
    <vt:lpwstr>pptfans网版权所有，www.pptfans.cn</vt:lpwstr>
  </property>
</Properties>
</file>